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18"/>
  </p:notesMasterIdLst>
  <p:handoutMasterIdLst>
    <p:handoutMasterId r:id="rId19"/>
  </p:handoutMasterIdLst>
  <p:sldIdLst>
    <p:sldId id="389" r:id="rId2"/>
    <p:sldId id="259" r:id="rId3"/>
    <p:sldId id="340" r:id="rId4"/>
    <p:sldId id="391" r:id="rId5"/>
    <p:sldId id="392" r:id="rId6"/>
    <p:sldId id="390" r:id="rId7"/>
    <p:sldId id="393" r:id="rId8"/>
    <p:sldId id="394" r:id="rId9"/>
    <p:sldId id="281" r:id="rId10"/>
    <p:sldId id="366" r:id="rId11"/>
    <p:sldId id="384" r:id="rId12"/>
    <p:sldId id="365" r:id="rId13"/>
    <p:sldId id="367" r:id="rId14"/>
    <p:sldId id="395" r:id="rId15"/>
    <p:sldId id="352" r:id="rId16"/>
    <p:sldId id="373" r:id="rId17"/>
  </p:sldIdLst>
  <p:sldSz cx="9144000" cy="6858000" type="screen4x3"/>
  <p:notesSz cx="6858000" cy="9180513"/>
  <p:custDataLst>
    <p:tags r:id="rId20"/>
  </p:custDataLst>
  <p:defaultTextStyle>
    <a:defPPr>
      <a:defRPr lang="en-US"/>
    </a:defPPr>
    <a:lvl1pPr algn="l" rtl="0" eaLnBrk="0" fontAlgn="base" hangingPunct="0">
      <a:spcBef>
        <a:spcPct val="0"/>
      </a:spcBef>
      <a:spcAft>
        <a:spcPct val="0"/>
      </a:spcAft>
      <a:defRPr kern="1200">
        <a:solidFill>
          <a:schemeClr val="tx2"/>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2"/>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2"/>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2"/>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2"/>
        </a:solidFill>
        <a:latin typeface="Arial" panose="020B0604020202020204" pitchFamily="34" charset="0"/>
        <a:ea typeface="+mn-ea"/>
        <a:cs typeface="+mn-cs"/>
      </a:defRPr>
    </a:lvl5pPr>
    <a:lvl6pPr marL="2286000" algn="l" defTabSz="914400" rtl="0" eaLnBrk="1" latinLnBrk="0" hangingPunct="1">
      <a:defRPr kern="1200">
        <a:solidFill>
          <a:schemeClr val="tx2"/>
        </a:solidFill>
        <a:latin typeface="Arial" panose="020B0604020202020204" pitchFamily="34" charset="0"/>
        <a:ea typeface="+mn-ea"/>
        <a:cs typeface="+mn-cs"/>
      </a:defRPr>
    </a:lvl6pPr>
    <a:lvl7pPr marL="2743200" algn="l" defTabSz="914400" rtl="0" eaLnBrk="1" latinLnBrk="0" hangingPunct="1">
      <a:defRPr kern="1200">
        <a:solidFill>
          <a:schemeClr val="tx2"/>
        </a:solidFill>
        <a:latin typeface="Arial" panose="020B0604020202020204" pitchFamily="34" charset="0"/>
        <a:ea typeface="+mn-ea"/>
        <a:cs typeface="+mn-cs"/>
      </a:defRPr>
    </a:lvl7pPr>
    <a:lvl8pPr marL="3200400" algn="l" defTabSz="914400" rtl="0" eaLnBrk="1" latinLnBrk="0" hangingPunct="1">
      <a:defRPr kern="1200">
        <a:solidFill>
          <a:schemeClr val="tx2"/>
        </a:solidFill>
        <a:latin typeface="Arial" panose="020B0604020202020204" pitchFamily="34" charset="0"/>
        <a:ea typeface="+mn-ea"/>
        <a:cs typeface="+mn-cs"/>
      </a:defRPr>
    </a:lvl8pPr>
    <a:lvl9pPr marL="3657600" algn="l" defTabSz="914400" rtl="0" eaLnBrk="1" latinLnBrk="0" hangingPunct="1">
      <a:defRPr kern="1200">
        <a:solidFill>
          <a:schemeClr val="tx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140581"/>
    <a:srgbClr val="B2B2B2"/>
    <a:srgbClr val="009999"/>
    <a:srgbClr val="CCECFF"/>
    <a:srgbClr val="FFFFCC"/>
    <a:srgbClr val="DDDDDD"/>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88363" autoAdjust="0"/>
  </p:normalViewPr>
  <p:slideViewPr>
    <p:cSldViewPr>
      <p:cViewPr varScale="1">
        <p:scale>
          <a:sx n="51" d="100"/>
          <a:sy n="51" d="100"/>
        </p:scale>
        <p:origin x="1896"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50" d="100"/>
          <a:sy n="50" d="100"/>
        </p:scale>
        <p:origin x="2626" y="446"/>
      </p:cViewPr>
      <p:guideLst>
        <p:guide orient="horz" pos="289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6858000" cy="627063"/>
          </a:xfrm>
          <a:prstGeom prst="rect">
            <a:avLst/>
          </a:prstGeom>
          <a:noFill/>
          <a:ln>
            <a:noFill/>
          </a:ln>
          <a:effectLst/>
        </p:spPr>
        <p:txBody>
          <a:bodyPr vert="horz" wrap="square" lIns="92971" tIns="46485" rIns="92971" bIns="46485" numCol="1" anchor="t" anchorCtr="0" compatLnSpc="1">
            <a:prstTxWarp prst="textNoShape">
              <a:avLst/>
            </a:prstTxWarp>
          </a:bodyPr>
          <a:lstStyle>
            <a:lvl1pPr algn="ctr" defTabSz="928688" eaLnBrk="0" hangingPunct="0">
              <a:defRPr sz="1600" b="1">
                <a:solidFill>
                  <a:srgbClr val="140581"/>
                </a:solidFill>
                <a:latin typeface="Times New Roman" pitchFamily="18" charset="0"/>
              </a:defRPr>
            </a:lvl1pPr>
          </a:lstStyle>
          <a:p>
            <a:pPr>
              <a:defRPr/>
            </a:pPr>
            <a:r>
              <a:rPr lang="en-US"/>
              <a:t>Chapter 9 Lecture - Making Capital Investment Decisions</a:t>
            </a:r>
            <a:endParaRPr lang="en-US">
              <a:solidFill>
                <a:schemeClr val="tx1"/>
              </a:solidFill>
            </a:endParaRPr>
          </a:p>
        </p:txBody>
      </p:sp>
      <p:sp>
        <p:nvSpPr>
          <p:cNvPr id="58373" name="Rectangle 5"/>
          <p:cNvSpPr>
            <a:spLocks noGrp="1" noChangeArrowheads="1"/>
          </p:cNvSpPr>
          <p:nvPr>
            <p:ph type="sldNum" sz="quarter" idx="3"/>
          </p:nvPr>
        </p:nvSpPr>
        <p:spPr bwMode="auto">
          <a:xfrm>
            <a:off x="1943100" y="8551863"/>
            <a:ext cx="2971800" cy="460375"/>
          </a:xfrm>
          <a:prstGeom prst="rect">
            <a:avLst/>
          </a:prstGeom>
          <a:noFill/>
          <a:ln>
            <a:noFill/>
          </a:ln>
          <a:effectLst/>
        </p:spPr>
        <p:txBody>
          <a:bodyPr vert="horz" wrap="square" lIns="92971" tIns="46485" rIns="92971" bIns="46485" numCol="1" anchor="b" anchorCtr="0" compatLnSpc="1">
            <a:prstTxWarp prst="textNoShape">
              <a:avLst/>
            </a:prstTxWarp>
          </a:bodyPr>
          <a:lstStyle>
            <a:lvl1pPr algn="ctr" defTabSz="928688">
              <a:defRPr sz="1600" b="1" smtClean="0">
                <a:solidFill>
                  <a:schemeClr val="tx1"/>
                </a:solidFill>
                <a:latin typeface="Times New Roman" panose="02020603050405020304" pitchFamily="18" charset="0"/>
              </a:defRPr>
            </a:lvl1pPr>
          </a:lstStyle>
          <a:p>
            <a:pPr>
              <a:defRPr/>
            </a:pPr>
            <a:fld id="{ECD2F7BB-4AB1-4996-886C-7A0C8D7DB22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8788"/>
          </a:xfrm>
          <a:prstGeom prst="rect">
            <a:avLst/>
          </a:prstGeom>
          <a:noFill/>
          <a:ln>
            <a:noFill/>
          </a:ln>
          <a:effectLst/>
        </p:spPr>
        <p:txBody>
          <a:bodyPr vert="horz" wrap="square" lIns="92971" tIns="46485" rIns="92971" bIns="46485" numCol="1" anchor="t" anchorCtr="0" compatLnSpc="1">
            <a:prstTxWarp prst="textNoShape">
              <a:avLst/>
            </a:prstTxWarp>
          </a:bodyPr>
          <a:lstStyle>
            <a:lvl1pPr algn="l" defTabSz="928688" eaLnBrk="0" hangingPunct="0">
              <a:defRPr sz="1200">
                <a:solidFill>
                  <a:schemeClr val="tx1"/>
                </a:solidFill>
                <a:latin typeface="Times New Roman" pitchFamily="18" charset="0"/>
              </a:defRPr>
            </a:lvl1pPr>
          </a:lstStyle>
          <a:p>
            <a:pPr>
              <a:defRPr/>
            </a:pPr>
            <a:endParaRPr lang="en-US"/>
          </a:p>
        </p:txBody>
      </p:sp>
      <p:sp>
        <p:nvSpPr>
          <p:cNvPr id="6147" name="Rectangle 3"/>
          <p:cNvSpPr>
            <a:spLocks noGrp="1" noChangeArrowheads="1"/>
          </p:cNvSpPr>
          <p:nvPr>
            <p:ph type="dt" idx="1"/>
          </p:nvPr>
        </p:nvSpPr>
        <p:spPr bwMode="auto">
          <a:xfrm>
            <a:off x="3886200" y="0"/>
            <a:ext cx="2971800" cy="458788"/>
          </a:xfrm>
          <a:prstGeom prst="rect">
            <a:avLst/>
          </a:prstGeom>
          <a:noFill/>
          <a:ln>
            <a:noFill/>
          </a:ln>
          <a:effectLst/>
        </p:spPr>
        <p:txBody>
          <a:bodyPr vert="horz" wrap="square" lIns="92971" tIns="46485" rIns="92971" bIns="46485" numCol="1" anchor="t" anchorCtr="0" compatLnSpc="1">
            <a:prstTxWarp prst="textNoShape">
              <a:avLst/>
            </a:prstTxWarp>
          </a:bodyPr>
          <a:lstStyle>
            <a:lvl1pPr algn="r" defTabSz="928688" eaLnBrk="0" hangingPunct="0">
              <a:defRPr sz="1200">
                <a:solidFill>
                  <a:schemeClr val="tx1"/>
                </a:solidFill>
                <a:latin typeface="Times New Roman" pitchFamily="18"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33475" y="688975"/>
            <a:ext cx="4591050" cy="3441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14400" y="4360863"/>
            <a:ext cx="5029200" cy="4130675"/>
          </a:xfrm>
          <a:prstGeom prst="rect">
            <a:avLst/>
          </a:prstGeom>
          <a:noFill/>
          <a:ln>
            <a:noFill/>
          </a:ln>
          <a:effectLst/>
        </p:spPr>
        <p:txBody>
          <a:bodyPr vert="horz" wrap="square" lIns="92971" tIns="46485" rIns="92971" bIns="464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721725"/>
            <a:ext cx="2971800" cy="458788"/>
          </a:xfrm>
          <a:prstGeom prst="rect">
            <a:avLst/>
          </a:prstGeom>
          <a:noFill/>
          <a:ln>
            <a:noFill/>
          </a:ln>
          <a:effectLst/>
        </p:spPr>
        <p:txBody>
          <a:bodyPr vert="horz" wrap="square" lIns="92971" tIns="46485" rIns="92971" bIns="46485" numCol="1" anchor="b" anchorCtr="0" compatLnSpc="1">
            <a:prstTxWarp prst="textNoShape">
              <a:avLst/>
            </a:prstTxWarp>
          </a:bodyPr>
          <a:lstStyle>
            <a:lvl1pPr algn="l" defTabSz="928688" eaLnBrk="0" hangingPunct="0">
              <a:defRPr sz="1200">
                <a:solidFill>
                  <a:schemeClr val="tx1"/>
                </a:solidFill>
                <a:latin typeface="Times New Roman" pitchFamily="18" charset="0"/>
              </a:defRPr>
            </a:lvl1pPr>
          </a:lstStyle>
          <a:p>
            <a:pPr>
              <a:defRPr/>
            </a:pPr>
            <a:endParaRPr lang="en-US"/>
          </a:p>
        </p:txBody>
      </p:sp>
      <p:sp>
        <p:nvSpPr>
          <p:cNvPr id="6151" name="Rectangle 7"/>
          <p:cNvSpPr>
            <a:spLocks noGrp="1" noChangeArrowheads="1"/>
          </p:cNvSpPr>
          <p:nvPr>
            <p:ph type="sldNum" sz="quarter" idx="5"/>
          </p:nvPr>
        </p:nvSpPr>
        <p:spPr bwMode="auto">
          <a:xfrm>
            <a:off x="3886200" y="8721725"/>
            <a:ext cx="2971800" cy="458788"/>
          </a:xfrm>
          <a:prstGeom prst="rect">
            <a:avLst/>
          </a:prstGeom>
          <a:noFill/>
          <a:ln>
            <a:noFill/>
          </a:ln>
          <a:effectLst/>
        </p:spPr>
        <p:txBody>
          <a:bodyPr vert="horz" wrap="square" lIns="92971" tIns="46485" rIns="92971" bIns="46485" numCol="1" anchor="b" anchorCtr="0" compatLnSpc="1">
            <a:prstTxWarp prst="textNoShape">
              <a:avLst/>
            </a:prstTxWarp>
          </a:bodyPr>
          <a:lstStyle>
            <a:lvl1pPr algn="r" defTabSz="928688">
              <a:defRPr sz="1200" smtClean="0">
                <a:solidFill>
                  <a:schemeClr val="tx1"/>
                </a:solidFill>
                <a:latin typeface="Times New Roman" panose="02020603050405020304" pitchFamily="18" charset="0"/>
              </a:defRPr>
            </a:lvl1pPr>
          </a:lstStyle>
          <a:p>
            <a:pPr>
              <a:defRPr/>
            </a:pPr>
            <a:r>
              <a:rPr lang="en-US" altLang="en-US"/>
              <a:t>9.</a:t>
            </a:r>
            <a:fld id="{78D71159-3548-400C-90C9-1AF1F2ACEAE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Times New Roman" panose="02020603050405020304" pitchFamily="18" charset="0"/>
              </a:defRPr>
            </a:lvl1pPr>
            <a:lvl2pPr marL="742950" indent="-285750" defTabSz="928688">
              <a:spcBef>
                <a:spcPct val="30000"/>
              </a:spcBef>
              <a:defRPr sz="1200">
                <a:solidFill>
                  <a:schemeClr val="tx1"/>
                </a:solidFill>
                <a:latin typeface="Times New Roman" panose="02020603050405020304" pitchFamily="18" charset="0"/>
              </a:defRPr>
            </a:lvl2pPr>
            <a:lvl3pPr marL="1143000" indent="-228600" defTabSz="928688">
              <a:spcBef>
                <a:spcPct val="30000"/>
              </a:spcBef>
              <a:defRPr sz="1200">
                <a:solidFill>
                  <a:schemeClr val="tx1"/>
                </a:solidFill>
                <a:latin typeface="Times New Roman" panose="02020603050405020304" pitchFamily="18" charset="0"/>
              </a:defRPr>
            </a:lvl3pPr>
            <a:lvl4pPr marL="1600200" indent="-228600" defTabSz="928688">
              <a:spcBef>
                <a:spcPct val="30000"/>
              </a:spcBef>
              <a:defRPr sz="1200">
                <a:solidFill>
                  <a:schemeClr val="tx1"/>
                </a:solidFill>
                <a:latin typeface="Times New Roman" panose="02020603050405020304" pitchFamily="18" charset="0"/>
              </a:defRPr>
            </a:lvl4pPr>
            <a:lvl5pPr marL="2057400" indent="-228600" defTabSz="928688">
              <a:spcBef>
                <a:spcPct val="30000"/>
              </a:spcBef>
              <a:defRPr sz="1200">
                <a:solidFill>
                  <a:schemeClr val="tx1"/>
                </a:solidFill>
                <a:latin typeface="Times New Roman" panose="02020603050405020304" pitchFamily="18" charset="0"/>
              </a:defRPr>
            </a:lvl5pPr>
            <a:lvl6pPr marL="2514600" indent="-228600" defTabSz="9286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86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86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86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t>9.</a:t>
            </a:r>
            <a:fld id="{18EF67BE-80DC-4655-BD91-DCE9DABF4037}" type="slidenum">
              <a:rPr lang="en-US" altLang="en-US"/>
              <a:pPr>
                <a:spcBef>
                  <a:spcPct val="0"/>
                </a:spcBef>
              </a:pPr>
              <a:t>9</a:t>
            </a:fld>
            <a:endParaRPr lang="en-US" altLang="en-US"/>
          </a:p>
        </p:txBody>
      </p:sp>
      <p:sp>
        <p:nvSpPr>
          <p:cNvPr id="14339" name="Rectangle 2"/>
          <p:cNvSpPr>
            <a:spLocks noGrp="1" noRot="1" noChangeAspect="1" noChangeArrowheads="1" noTextEdit="1"/>
          </p:cNvSpPr>
          <p:nvPr>
            <p:ph type="sldImg"/>
          </p:nvPr>
        </p:nvSpPr>
        <p:spPr>
          <a:xfrm>
            <a:off x="1135063" y="688975"/>
            <a:ext cx="4587875" cy="3441700"/>
          </a:xfrm>
          <a:ln/>
        </p:spPr>
      </p:sp>
      <p:sp>
        <p:nvSpPr>
          <p:cNvPr id="143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Times New Roman" panose="02020603050405020304" pitchFamily="18" charset="0"/>
              </a:defRPr>
            </a:lvl1pPr>
            <a:lvl2pPr marL="742950" indent="-285750" defTabSz="928688">
              <a:spcBef>
                <a:spcPct val="30000"/>
              </a:spcBef>
              <a:defRPr sz="1200">
                <a:solidFill>
                  <a:schemeClr val="tx1"/>
                </a:solidFill>
                <a:latin typeface="Times New Roman" panose="02020603050405020304" pitchFamily="18" charset="0"/>
              </a:defRPr>
            </a:lvl2pPr>
            <a:lvl3pPr marL="1143000" indent="-228600" defTabSz="928688">
              <a:spcBef>
                <a:spcPct val="30000"/>
              </a:spcBef>
              <a:defRPr sz="1200">
                <a:solidFill>
                  <a:schemeClr val="tx1"/>
                </a:solidFill>
                <a:latin typeface="Times New Roman" panose="02020603050405020304" pitchFamily="18" charset="0"/>
              </a:defRPr>
            </a:lvl3pPr>
            <a:lvl4pPr marL="1600200" indent="-228600" defTabSz="928688">
              <a:spcBef>
                <a:spcPct val="30000"/>
              </a:spcBef>
              <a:defRPr sz="1200">
                <a:solidFill>
                  <a:schemeClr val="tx1"/>
                </a:solidFill>
                <a:latin typeface="Times New Roman" panose="02020603050405020304" pitchFamily="18" charset="0"/>
              </a:defRPr>
            </a:lvl4pPr>
            <a:lvl5pPr marL="2057400" indent="-228600" defTabSz="928688">
              <a:spcBef>
                <a:spcPct val="30000"/>
              </a:spcBef>
              <a:defRPr sz="1200">
                <a:solidFill>
                  <a:schemeClr val="tx1"/>
                </a:solidFill>
                <a:latin typeface="Times New Roman" panose="02020603050405020304" pitchFamily="18" charset="0"/>
              </a:defRPr>
            </a:lvl5pPr>
            <a:lvl6pPr marL="2514600" indent="-228600" defTabSz="9286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86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86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86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t>9.</a:t>
            </a:r>
            <a:fld id="{F9CC3718-D7E0-4AE1-835E-35436E35AD05}" type="slidenum">
              <a:rPr lang="en-US" altLang="en-US"/>
              <a:pPr>
                <a:spcBef>
                  <a:spcPct val="0"/>
                </a:spcBef>
              </a:pPr>
              <a:t>10</a:t>
            </a:fld>
            <a:endParaRPr lang="en-US" altLang="en-US"/>
          </a:p>
        </p:txBody>
      </p:sp>
      <p:sp>
        <p:nvSpPr>
          <p:cNvPr id="16387" name="Rectangle 2"/>
          <p:cNvSpPr>
            <a:spLocks noGrp="1" noRot="1" noChangeAspect="1" noChangeArrowheads="1" noTextEdit="1"/>
          </p:cNvSpPr>
          <p:nvPr>
            <p:ph type="sldImg"/>
          </p:nvPr>
        </p:nvSpPr>
        <p:spPr>
          <a:xfrm>
            <a:off x="1135063" y="688975"/>
            <a:ext cx="4587875" cy="3441700"/>
          </a:xfrm>
          <a:ln/>
        </p:spPr>
      </p:sp>
      <p:sp>
        <p:nvSpPr>
          <p:cNvPr id="163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Times New Roman" panose="02020603050405020304" pitchFamily="18" charset="0"/>
              </a:defRPr>
            </a:lvl1pPr>
            <a:lvl2pPr marL="742950" indent="-285750" defTabSz="928688">
              <a:spcBef>
                <a:spcPct val="30000"/>
              </a:spcBef>
              <a:defRPr sz="1200">
                <a:solidFill>
                  <a:schemeClr val="tx1"/>
                </a:solidFill>
                <a:latin typeface="Times New Roman" panose="02020603050405020304" pitchFamily="18" charset="0"/>
              </a:defRPr>
            </a:lvl2pPr>
            <a:lvl3pPr marL="1143000" indent="-228600" defTabSz="928688">
              <a:spcBef>
                <a:spcPct val="30000"/>
              </a:spcBef>
              <a:defRPr sz="1200">
                <a:solidFill>
                  <a:schemeClr val="tx1"/>
                </a:solidFill>
                <a:latin typeface="Times New Roman" panose="02020603050405020304" pitchFamily="18" charset="0"/>
              </a:defRPr>
            </a:lvl3pPr>
            <a:lvl4pPr marL="1600200" indent="-228600" defTabSz="928688">
              <a:spcBef>
                <a:spcPct val="30000"/>
              </a:spcBef>
              <a:defRPr sz="1200">
                <a:solidFill>
                  <a:schemeClr val="tx1"/>
                </a:solidFill>
                <a:latin typeface="Times New Roman" panose="02020603050405020304" pitchFamily="18" charset="0"/>
              </a:defRPr>
            </a:lvl4pPr>
            <a:lvl5pPr marL="2057400" indent="-228600" defTabSz="928688">
              <a:spcBef>
                <a:spcPct val="30000"/>
              </a:spcBef>
              <a:defRPr sz="1200">
                <a:solidFill>
                  <a:schemeClr val="tx1"/>
                </a:solidFill>
                <a:latin typeface="Times New Roman" panose="02020603050405020304" pitchFamily="18" charset="0"/>
              </a:defRPr>
            </a:lvl5pPr>
            <a:lvl6pPr marL="2514600" indent="-228600" defTabSz="9286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86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86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86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t>9.</a:t>
            </a:r>
            <a:fld id="{E2473451-2AAB-47B4-AABF-A9DE046DEE0C}" type="slidenum">
              <a:rPr lang="en-US" altLang="en-US"/>
              <a:pPr>
                <a:spcBef>
                  <a:spcPct val="0"/>
                </a:spcBef>
              </a:pPr>
              <a:t>16</a:t>
            </a:fld>
            <a:endParaRPr lang="en-US" altLang="en-US"/>
          </a:p>
        </p:txBody>
      </p:sp>
      <p:sp>
        <p:nvSpPr>
          <p:cNvPr id="23555" name="Rectangle 2"/>
          <p:cNvSpPr>
            <a:spLocks noGrp="1" noRot="1" noChangeAspect="1" noChangeArrowheads="1" noTextEdit="1"/>
          </p:cNvSpPr>
          <p:nvPr>
            <p:ph type="sldImg"/>
          </p:nvPr>
        </p:nvSpPr>
        <p:spPr>
          <a:xfrm>
            <a:off x="1135063" y="688975"/>
            <a:ext cx="4589462" cy="3441700"/>
          </a:xfrm>
          <a:ln/>
        </p:spPr>
      </p:sp>
      <p:sp>
        <p:nvSpPr>
          <p:cNvPr id="235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115300" y="0"/>
            <a:ext cx="10287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571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685800" y="3886200"/>
            <a:ext cx="7772400" cy="1470025"/>
          </a:xfrm>
          <a:solidFill>
            <a:schemeClr val="bg1"/>
          </a:solidFill>
        </p:spPr>
        <p:txBody>
          <a:bodyPr/>
          <a:lstStyle/>
          <a:p>
            <a:r>
              <a:rPr lang="en-US" dirty="0"/>
              <a:t>Click to edit Master title style</a:t>
            </a:r>
          </a:p>
        </p:txBody>
      </p:sp>
      <p:sp>
        <p:nvSpPr>
          <p:cNvPr id="3" name="Subtitle 2"/>
          <p:cNvSpPr>
            <a:spLocks noGrp="1"/>
          </p:cNvSpPr>
          <p:nvPr>
            <p:ph type="subTitle" idx="1"/>
          </p:nvPr>
        </p:nvSpPr>
        <p:spPr>
          <a:xfrm>
            <a:off x="3124200" y="5181600"/>
            <a:ext cx="5486400" cy="1066800"/>
          </a:xfrm>
          <a:solidFill>
            <a:schemeClr val="bg1"/>
          </a:solidFill>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bwMode="auto">
          <a:xfrm>
            <a:off x="6553200" y="6248400"/>
            <a:ext cx="1562100" cy="4730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400" b="1" smtClean="0">
                <a:solidFill>
                  <a:srgbClr val="FF6600"/>
                </a:solidFill>
              </a:defRPr>
            </a:lvl1pPr>
          </a:lstStyle>
          <a:p>
            <a:pPr>
              <a:defRPr/>
            </a:pPr>
            <a:r>
              <a:rPr lang="en-US" altLang="en-US"/>
              <a:t>9-</a:t>
            </a:r>
            <a:fld id="{6BDE6CF1-F3E4-4499-BA27-986B8AE0C706}" type="slidenum">
              <a:rPr lang="en-US" altLang="en-US"/>
              <a:pPr>
                <a:defRPr/>
              </a:pPr>
              <a:t>‹#›</a:t>
            </a:fld>
            <a:endParaRPr lang="en-US" altLang="en-US"/>
          </a:p>
        </p:txBody>
      </p:sp>
    </p:spTree>
    <p:extLst>
      <p:ext uri="{BB962C8B-B14F-4D97-AF65-F5344CB8AC3E}">
        <p14:creationId xmlns:p14="http://schemas.microsoft.com/office/powerpoint/2010/main" val="2819899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17787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2400"/>
            <a:ext cx="2057400" cy="5973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019800" cy="5973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75023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311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5866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543800" cy="1066800"/>
          </a:xfrm>
          <a:ln>
            <a:solidFill>
              <a:srgbClr val="0070C0"/>
            </a:solidFill>
          </a:ln>
        </p:spPr>
        <p:txBody>
          <a:bodyPr/>
          <a:lstStyle>
            <a:lvl1pPr>
              <a:defRPr sz="3600" b="1">
                <a:solidFill>
                  <a:srgbClr val="140581"/>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b="1"/>
            </a:lvl1pPr>
            <a:lvl2pPr>
              <a:defRPr b="1"/>
            </a:lvl2pPr>
            <a:lvl3pPr>
              <a:defRPr b="1"/>
            </a:lvl3pPr>
            <a:lvl4pPr>
              <a:defRPr b="1"/>
            </a:lvl4pPr>
            <a:lvl5pPr>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63861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84076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76300" y="304800"/>
            <a:ext cx="7543800" cy="1066800"/>
          </a:xfrm>
        </p:spPr>
        <p:txBody>
          <a:bodyPr/>
          <a:lstStyle>
            <a:lvl1pPr>
              <a:defRPr>
                <a:solidFill>
                  <a:srgbClr val="140581"/>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60614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36290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4556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41146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5536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70910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01738" y="228600"/>
            <a:ext cx="7543800" cy="1066800"/>
          </a:xfrm>
          <a:prstGeom prst="rect">
            <a:avLst/>
          </a:prstGeom>
          <a:noFill/>
          <a:ln w="158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76581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56004"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eaLnBrk="1" hangingPunct="1">
              <a:defRPr sz="1400">
                <a:solidFill>
                  <a:schemeClr val="tx1"/>
                </a:solidFill>
                <a:latin typeface="Arial" charset="0"/>
              </a:defRPr>
            </a:lvl1pPr>
          </a:lstStyle>
          <a:p>
            <a:pPr>
              <a:defRPr/>
            </a:pPr>
            <a:endParaRPr lang="en-US"/>
          </a:p>
        </p:txBody>
      </p:sp>
      <p:sp>
        <p:nvSpPr>
          <p:cNvPr id="256005"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US"/>
          </a:p>
        </p:txBody>
      </p:sp>
      <p:sp>
        <p:nvSpPr>
          <p:cNvPr id="1032" name="Slide Number Placeholder 5"/>
          <p:cNvSpPr txBox="1">
            <a:spLocks noGrp="1"/>
          </p:cNvSpPr>
          <p:nvPr userDrawn="1"/>
        </p:nvSpPr>
        <p:spPr bwMode="auto">
          <a:xfrm>
            <a:off x="8326438" y="6483350"/>
            <a:ext cx="838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2"/>
                </a:solidFill>
                <a:latin typeface="Arial" panose="020B0604020202020204" pitchFamily="34" charset="0"/>
              </a:defRPr>
            </a:lvl1pPr>
            <a:lvl2pPr marL="742950" indent="-285750">
              <a:defRPr>
                <a:solidFill>
                  <a:schemeClr val="tx2"/>
                </a:solidFill>
                <a:latin typeface="Arial" panose="020B0604020202020204" pitchFamily="34" charset="0"/>
              </a:defRPr>
            </a:lvl2pPr>
            <a:lvl3pPr marL="1143000" indent="-228600">
              <a:defRPr>
                <a:solidFill>
                  <a:schemeClr val="tx2"/>
                </a:solidFill>
                <a:latin typeface="Arial" panose="020B0604020202020204" pitchFamily="34" charset="0"/>
              </a:defRPr>
            </a:lvl3pPr>
            <a:lvl4pPr marL="1600200" indent="-228600">
              <a:defRPr>
                <a:solidFill>
                  <a:schemeClr val="tx2"/>
                </a:solidFill>
                <a:latin typeface="Arial" panose="020B0604020202020204" pitchFamily="34" charset="0"/>
              </a:defRPr>
            </a:lvl4pPr>
            <a:lvl5pPr marL="2057400" indent="-228600">
              <a:defRPr>
                <a:solidFill>
                  <a:schemeClr val="tx2"/>
                </a:solidFill>
                <a:latin typeface="Arial" panose="020B0604020202020204" pitchFamily="34" charset="0"/>
              </a:defRPr>
            </a:lvl5pPr>
            <a:lvl6pPr marL="2514600" indent="-228600" eaLnBrk="0" fontAlgn="base" hangingPunct="0">
              <a:spcBef>
                <a:spcPct val="0"/>
              </a:spcBef>
              <a:spcAft>
                <a:spcPct val="0"/>
              </a:spcAft>
              <a:defRPr>
                <a:solidFill>
                  <a:schemeClr val="tx2"/>
                </a:solidFill>
                <a:latin typeface="Arial" panose="020B0604020202020204" pitchFamily="34" charset="0"/>
              </a:defRPr>
            </a:lvl6pPr>
            <a:lvl7pPr marL="2971800" indent="-228600" eaLnBrk="0" fontAlgn="base" hangingPunct="0">
              <a:spcBef>
                <a:spcPct val="0"/>
              </a:spcBef>
              <a:spcAft>
                <a:spcPct val="0"/>
              </a:spcAft>
              <a:defRPr>
                <a:solidFill>
                  <a:schemeClr val="tx2"/>
                </a:solidFill>
                <a:latin typeface="Arial" panose="020B0604020202020204" pitchFamily="34" charset="0"/>
              </a:defRPr>
            </a:lvl7pPr>
            <a:lvl8pPr marL="3429000" indent="-228600" eaLnBrk="0" fontAlgn="base" hangingPunct="0">
              <a:spcBef>
                <a:spcPct val="0"/>
              </a:spcBef>
              <a:spcAft>
                <a:spcPct val="0"/>
              </a:spcAft>
              <a:defRPr>
                <a:solidFill>
                  <a:schemeClr val="tx2"/>
                </a:solidFill>
                <a:latin typeface="Arial" panose="020B0604020202020204" pitchFamily="34" charset="0"/>
              </a:defRPr>
            </a:lvl8pPr>
            <a:lvl9pPr marL="3886200" indent="-228600" eaLnBrk="0" fontAlgn="base" hangingPunct="0">
              <a:spcBef>
                <a:spcPct val="0"/>
              </a:spcBef>
              <a:spcAft>
                <a:spcPct val="0"/>
              </a:spcAft>
              <a:defRPr>
                <a:solidFill>
                  <a:schemeClr val="tx2"/>
                </a:solidFill>
                <a:latin typeface="Arial" panose="020B0604020202020204" pitchFamily="34" charset="0"/>
              </a:defRPr>
            </a:lvl9pPr>
          </a:lstStyle>
          <a:p>
            <a:pPr eaLnBrk="1" hangingPunct="1">
              <a:defRPr/>
            </a:pPr>
            <a:r>
              <a:rPr lang="en-US" altLang="en-US" sz="1600" b="1">
                <a:solidFill>
                  <a:schemeClr val="tx1"/>
                </a:solidFill>
                <a:latin typeface="Stencil" panose="040409050D0802020404" pitchFamily="82" charset="0"/>
              </a:rPr>
              <a:t>9-</a:t>
            </a:r>
            <a:fld id="{8AAA5016-1D59-44A4-AB80-A38D02C12237}" type="slidenum">
              <a:rPr lang="en-US" altLang="en-US" sz="1600" b="1" smtClean="0">
                <a:solidFill>
                  <a:schemeClr val="tx1"/>
                </a:solidFill>
                <a:latin typeface="Stencil" panose="040409050D0802020404" pitchFamily="82" charset="0"/>
              </a:rPr>
              <a:pPr eaLnBrk="1" hangingPunct="1">
                <a:defRPr/>
              </a:pPr>
              <a:t>‹#›</a:t>
            </a:fld>
            <a:endParaRPr lang="en-US" altLang="en-US" sz="1600" b="1">
              <a:solidFill>
                <a:schemeClr val="tx1"/>
              </a:solidFill>
              <a:latin typeface="Stencil" panose="040409050D0802020404" pitchFamily="82" charset="0"/>
            </a:endParaRPr>
          </a:p>
        </p:txBody>
      </p:sp>
    </p:spTree>
  </p:cSld>
  <p:clrMap bg1="lt1" tx1="dk1" bg2="lt2" tx2="dk2" accent1="accent1" accent2="accent2" accent3="accent3" accent4="accent4" accent5="accent5" accent6="accent6" hlink="hlink" folHlink="folHlink"/>
  <p:sldLayoutIdLst>
    <p:sldLayoutId id="2147483823"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 id="2147483822" r:id="rId13"/>
  </p:sldLayoutIdLst>
  <p:hf hdr="0" ftr="0" dt="0"/>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Cambria" panose="02040503050406030204" pitchFamily="18" charset="0"/>
        </a:defRPr>
      </a:lvl2pPr>
      <a:lvl3pPr algn="ctr" rtl="0" eaLnBrk="0" fontAlgn="base" hangingPunct="0">
        <a:spcBef>
          <a:spcPct val="0"/>
        </a:spcBef>
        <a:spcAft>
          <a:spcPct val="0"/>
        </a:spcAft>
        <a:defRPr sz="3600" b="1">
          <a:solidFill>
            <a:schemeClr val="tx2"/>
          </a:solidFill>
          <a:latin typeface="Cambria" panose="02040503050406030204" pitchFamily="18" charset="0"/>
        </a:defRPr>
      </a:lvl3pPr>
      <a:lvl4pPr algn="ctr" rtl="0" eaLnBrk="0" fontAlgn="base" hangingPunct="0">
        <a:spcBef>
          <a:spcPct val="0"/>
        </a:spcBef>
        <a:spcAft>
          <a:spcPct val="0"/>
        </a:spcAft>
        <a:defRPr sz="3600" b="1">
          <a:solidFill>
            <a:schemeClr val="tx2"/>
          </a:solidFill>
          <a:latin typeface="Cambria" panose="02040503050406030204" pitchFamily="18" charset="0"/>
        </a:defRPr>
      </a:lvl4pPr>
      <a:lvl5pPr algn="ctr" rtl="0" eaLnBrk="0" fontAlgn="base" hangingPunct="0">
        <a:spcBef>
          <a:spcPct val="0"/>
        </a:spcBef>
        <a:spcAft>
          <a:spcPct val="0"/>
        </a:spcAft>
        <a:defRPr sz="3600" b="1">
          <a:solidFill>
            <a:schemeClr val="tx2"/>
          </a:solidFill>
          <a:latin typeface="Cambria" panose="02040503050406030204" pitchFamily="18"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752600"/>
          </a:xfrm>
        </p:spPr>
        <p:txBody>
          <a:bodyPr/>
          <a:lstStyle/>
          <a:p>
            <a:pPr algn="ctr">
              <a:defRPr/>
            </a:pPr>
            <a:r>
              <a:rPr lang="en-US" sz="3600" dirty="0">
                <a:solidFill>
                  <a:srgbClr val="140581"/>
                </a:solidFill>
              </a:rPr>
              <a:t>Chapter 9 Lecture - Making Capital Investment Decisions</a:t>
            </a:r>
            <a:br>
              <a:rPr lang="en-US" sz="3600" dirty="0">
                <a:solidFill>
                  <a:srgbClr val="140581"/>
                </a:solidFill>
              </a:rPr>
            </a:br>
            <a:r>
              <a:rPr lang="en-US" sz="3600" dirty="0">
                <a:solidFill>
                  <a:srgbClr val="140581"/>
                </a:solidFill>
              </a:rPr>
              <a:t>Sections (9.1, 9.2, 9.6)</a:t>
            </a:r>
            <a:br>
              <a:rPr lang="en-US" dirty="0"/>
            </a:br>
            <a:endParaRPr lang="en-US" dirty="0"/>
          </a:p>
        </p:txBody>
      </p:sp>
      <p:pic>
        <p:nvPicPr>
          <p:cNvPr id="5123" name="Picture 2" descr="http://www.toonpool.com/user/997/files/investment_consultant_quarter_6215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828800"/>
            <a:ext cx="8382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2"/>
          <p:cNvSpPr>
            <a:spLocks noChangeArrowheads="1"/>
          </p:cNvSpPr>
          <p:nvPr/>
        </p:nvSpPr>
        <p:spPr bwMode="auto">
          <a:xfrm>
            <a:off x="381000" y="5259388"/>
            <a:ext cx="86106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2"/>
                </a:solidFill>
                <a:latin typeface="Arial" panose="020B0604020202020204" pitchFamily="34" charset="0"/>
              </a:defRPr>
            </a:lvl1pPr>
            <a:lvl2pPr marL="742950" indent="-285750">
              <a:defRPr>
                <a:solidFill>
                  <a:schemeClr val="tx2"/>
                </a:solidFill>
                <a:latin typeface="Arial" panose="020B0604020202020204" pitchFamily="34" charset="0"/>
              </a:defRPr>
            </a:lvl2pPr>
            <a:lvl3pPr marL="1143000" indent="-228600">
              <a:defRPr>
                <a:solidFill>
                  <a:schemeClr val="tx2"/>
                </a:solidFill>
                <a:latin typeface="Arial" panose="020B0604020202020204" pitchFamily="34" charset="0"/>
              </a:defRPr>
            </a:lvl3pPr>
            <a:lvl4pPr marL="1600200" indent="-228600">
              <a:defRPr>
                <a:solidFill>
                  <a:schemeClr val="tx2"/>
                </a:solidFill>
                <a:latin typeface="Arial" panose="020B0604020202020204" pitchFamily="34" charset="0"/>
              </a:defRPr>
            </a:lvl4pPr>
            <a:lvl5pPr marL="2057400" indent="-228600">
              <a:defRPr>
                <a:solidFill>
                  <a:schemeClr val="tx2"/>
                </a:solidFill>
                <a:latin typeface="Arial" panose="020B0604020202020204" pitchFamily="34" charset="0"/>
              </a:defRPr>
            </a:lvl5pPr>
            <a:lvl6pPr marL="2514600" indent="-228600" eaLnBrk="0" fontAlgn="base" hangingPunct="0">
              <a:spcBef>
                <a:spcPct val="0"/>
              </a:spcBef>
              <a:spcAft>
                <a:spcPct val="0"/>
              </a:spcAft>
              <a:defRPr>
                <a:solidFill>
                  <a:schemeClr val="tx2"/>
                </a:solidFill>
                <a:latin typeface="Arial" panose="020B0604020202020204" pitchFamily="34" charset="0"/>
              </a:defRPr>
            </a:lvl6pPr>
            <a:lvl7pPr marL="2971800" indent="-228600" eaLnBrk="0" fontAlgn="base" hangingPunct="0">
              <a:spcBef>
                <a:spcPct val="0"/>
              </a:spcBef>
              <a:spcAft>
                <a:spcPct val="0"/>
              </a:spcAft>
              <a:defRPr>
                <a:solidFill>
                  <a:schemeClr val="tx2"/>
                </a:solidFill>
                <a:latin typeface="Arial" panose="020B0604020202020204" pitchFamily="34" charset="0"/>
              </a:defRPr>
            </a:lvl7pPr>
            <a:lvl8pPr marL="3429000" indent="-228600" eaLnBrk="0" fontAlgn="base" hangingPunct="0">
              <a:spcBef>
                <a:spcPct val="0"/>
              </a:spcBef>
              <a:spcAft>
                <a:spcPct val="0"/>
              </a:spcAft>
              <a:defRPr>
                <a:solidFill>
                  <a:schemeClr val="tx2"/>
                </a:solidFill>
                <a:latin typeface="Arial" panose="020B0604020202020204" pitchFamily="34" charset="0"/>
              </a:defRPr>
            </a:lvl8pPr>
            <a:lvl9pPr marL="3886200" indent="-228600" eaLnBrk="0" fontAlgn="base" hangingPunct="0">
              <a:spcBef>
                <a:spcPct val="0"/>
              </a:spcBef>
              <a:spcAft>
                <a:spcPct val="0"/>
              </a:spcAft>
              <a:defRPr>
                <a:solidFill>
                  <a:schemeClr val="tx2"/>
                </a:solidFill>
                <a:latin typeface="Arial" panose="020B0604020202020204" pitchFamily="34" charset="0"/>
              </a:defRPr>
            </a:lvl9pPr>
          </a:lstStyle>
          <a:p>
            <a:r>
              <a:rPr lang="en-US" altLang="en-US" b="1"/>
              <a:t>After studying this chapter, you should be able to:</a:t>
            </a:r>
          </a:p>
          <a:p>
            <a:endParaRPr lang="en-US" altLang="en-US" b="1"/>
          </a:p>
          <a:p>
            <a:r>
              <a:rPr lang="en-US" altLang="en-US" b="1">
                <a:solidFill>
                  <a:srgbClr val="FF0000"/>
                </a:solidFill>
              </a:rPr>
              <a:t>LO1</a:t>
            </a:r>
            <a:r>
              <a:rPr lang="en-US" altLang="en-US" b="1"/>
              <a:t> Determine the relevant cash flows for a proposed investment.</a:t>
            </a:r>
          </a:p>
          <a:p>
            <a:endParaRPr lang="en-US" altLang="en-US" b="1">
              <a:solidFill>
                <a:srgbClr val="FF0000"/>
              </a:solidFill>
            </a:endParaRPr>
          </a:p>
          <a:p>
            <a:r>
              <a:rPr lang="en-US" altLang="en-US" b="1">
                <a:solidFill>
                  <a:srgbClr val="FF0000"/>
                </a:solidFill>
              </a:rPr>
              <a:t>LO2</a:t>
            </a:r>
            <a:r>
              <a:rPr lang="en-US" altLang="en-US" b="1"/>
              <a:t> Evaluate an estimated NPV.</a:t>
            </a:r>
          </a:p>
        </p:txBody>
      </p:sp>
      <p:sp>
        <p:nvSpPr>
          <p:cNvPr id="5" name="Title 1"/>
          <p:cNvSpPr txBox="1">
            <a:spLocks/>
          </p:cNvSpPr>
          <p:nvPr/>
        </p:nvSpPr>
        <p:spPr bwMode="auto">
          <a:xfrm>
            <a:off x="1466850" y="4572000"/>
            <a:ext cx="6210300" cy="611188"/>
          </a:xfrm>
          <a:prstGeom prst="rect">
            <a:avLst/>
          </a:prstGeom>
          <a:noFill/>
          <a:ln w="158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rtl="0" eaLnBrk="0" fontAlgn="base" hangingPunct="0">
              <a:spcBef>
                <a:spcPct val="0"/>
              </a:spcBef>
              <a:spcAft>
                <a:spcPct val="0"/>
              </a:spcAft>
              <a:defRPr sz="4000" b="1" cap="all">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Cambria" panose="02040503050406030204" pitchFamily="18" charset="0"/>
              </a:defRPr>
            </a:lvl2pPr>
            <a:lvl3pPr algn="ctr" rtl="0" eaLnBrk="0" fontAlgn="base" hangingPunct="0">
              <a:spcBef>
                <a:spcPct val="0"/>
              </a:spcBef>
              <a:spcAft>
                <a:spcPct val="0"/>
              </a:spcAft>
              <a:defRPr sz="3600" b="1">
                <a:solidFill>
                  <a:schemeClr val="tx2"/>
                </a:solidFill>
                <a:latin typeface="Cambria" panose="02040503050406030204" pitchFamily="18" charset="0"/>
              </a:defRPr>
            </a:lvl3pPr>
            <a:lvl4pPr algn="ctr" rtl="0" eaLnBrk="0" fontAlgn="base" hangingPunct="0">
              <a:spcBef>
                <a:spcPct val="0"/>
              </a:spcBef>
              <a:spcAft>
                <a:spcPct val="0"/>
              </a:spcAft>
              <a:defRPr sz="3600" b="1">
                <a:solidFill>
                  <a:schemeClr val="tx2"/>
                </a:solidFill>
                <a:latin typeface="Cambria" panose="02040503050406030204" pitchFamily="18" charset="0"/>
              </a:defRPr>
            </a:lvl4pPr>
            <a:lvl5pPr algn="ctr" rtl="0" eaLnBrk="0" fontAlgn="base" hangingPunct="0">
              <a:spcBef>
                <a:spcPct val="0"/>
              </a:spcBef>
              <a:spcAft>
                <a:spcPct val="0"/>
              </a:spcAft>
              <a:defRPr sz="3600" b="1">
                <a:solidFill>
                  <a:schemeClr val="tx2"/>
                </a:solidFill>
                <a:latin typeface="Cambria" panose="02040503050406030204" pitchFamily="18"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ctr">
              <a:defRPr/>
            </a:pPr>
            <a:r>
              <a:rPr lang="en-US" altLang="en-US" sz="2800" kern="0" dirty="0"/>
              <a:t>Learning Objectives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304800"/>
            <a:ext cx="7543800" cy="925513"/>
          </a:xfrm>
        </p:spPr>
        <p:txBody>
          <a:bodyPr/>
          <a:lstStyle/>
          <a:p>
            <a:pPr eaLnBrk="1" hangingPunct="1"/>
            <a:r>
              <a:rPr lang="en-US" altLang="en-US"/>
              <a:t>Scenario Analysis</a:t>
            </a:r>
          </a:p>
        </p:txBody>
      </p:sp>
      <p:sp>
        <p:nvSpPr>
          <p:cNvPr id="15363" name="Rectangle 3"/>
          <p:cNvSpPr>
            <a:spLocks noGrp="1" noChangeArrowheads="1"/>
          </p:cNvSpPr>
          <p:nvPr>
            <p:ph type="body" idx="1"/>
          </p:nvPr>
        </p:nvSpPr>
        <p:spPr>
          <a:xfrm>
            <a:off x="457200" y="1447800"/>
            <a:ext cx="8458200" cy="4530725"/>
          </a:xfrm>
        </p:spPr>
        <p:txBody>
          <a:bodyPr/>
          <a:lstStyle/>
          <a:p>
            <a:pPr eaLnBrk="1" hangingPunct="1">
              <a:lnSpc>
                <a:spcPct val="120000"/>
              </a:lnSpc>
            </a:pPr>
            <a:r>
              <a:rPr lang="en-US" altLang="en-US" sz="3600"/>
              <a:t>Examines several possible situations:</a:t>
            </a:r>
          </a:p>
          <a:p>
            <a:pPr lvl="1" eaLnBrk="1" hangingPunct="1">
              <a:lnSpc>
                <a:spcPct val="120000"/>
              </a:lnSpc>
            </a:pPr>
            <a:r>
              <a:rPr lang="en-US" altLang="en-US" sz="3200"/>
              <a:t>Worst case</a:t>
            </a:r>
          </a:p>
          <a:p>
            <a:pPr lvl="1" eaLnBrk="1" hangingPunct="1">
              <a:lnSpc>
                <a:spcPct val="120000"/>
              </a:lnSpc>
            </a:pPr>
            <a:r>
              <a:rPr lang="en-US" altLang="en-US" sz="3200"/>
              <a:t>Base case or most likely case</a:t>
            </a:r>
          </a:p>
          <a:p>
            <a:pPr lvl="1" eaLnBrk="1" hangingPunct="1">
              <a:lnSpc>
                <a:spcPct val="120000"/>
              </a:lnSpc>
            </a:pPr>
            <a:r>
              <a:rPr lang="en-US" altLang="en-US" sz="3200"/>
              <a:t>Best case</a:t>
            </a:r>
          </a:p>
          <a:p>
            <a:pPr eaLnBrk="1" hangingPunct="1">
              <a:lnSpc>
                <a:spcPct val="120000"/>
              </a:lnSpc>
            </a:pPr>
            <a:r>
              <a:rPr lang="en-US" altLang="en-US" sz="3600"/>
              <a:t>Provides a range of possible outcomes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5"/>
          <p:cNvSpPr txBox="1">
            <a:spLocks noChangeArrowheads="1"/>
          </p:cNvSpPr>
          <p:nvPr/>
        </p:nvSpPr>
        <p:spPr bwMode="auto">
          <a:xfrm>
            <a:off x="2209800" y="5562600"/>
            <a:ext cx="30480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1">
                <a:latin typeface="Arial" panose="020B0604020202020204" pitchFamily="34" charset="0"/>
              </a:rPr>
              <a:t>Note: “Lower” </a:t>
            </a:r>
            <a:r>
              <a:rPr lang="en-US" altLang="en-US" sz="2000" b="1">
                <a:latin typeface="Arial" panose="020B0604020202020204" pitchFamily="34" charset="0"/>
                <a:cs typeface="Arial" panose="020B0604020202020204" pitchFamily="34" charset="0"/>
              </a:rPr>
              <a:t>≠ Worst</a:t>
            </a:r>
          </a:p>
          <a:p>
            <a:pPr eaLnBrk="1" hangingPunct="1">
              <a:spcBef>
                <a:spcPct val="50000"/>
              </a:spcBef>
              <a:buFontTx/>
              <a:buNone/>
            </a:pPr>
            <a:r>
              <a:rPr lang="en-US" altLang="en-US" sz="2000" b="1">
                <a:latin typeface="Arial" panose="020B0604020202020204" pitchFamily="34" charset="0"/>
                <a:cs typeface="Arial" panose="020B0604020202020204" pitchFamily="34" charset="0"/>
              </a:rPr>
              <a:t>          “Upper” </a:t>
            </a:r>
            <a:r>
              <a:rPr lang="en-US" altLang="en-US" sz="2000" b="1">
                <a:latin typeface="Arial" panose="020B0604020202020204" pitchFamily="34" charset="0"/>
              </a:rPr>
              <a:t>≠ Best</a:t>
            </a:r>
          </a:p>
        </p:txBody>
      </p:sp>
      <p:graphicFrame>
        <p:nvGraphicFramePr>
          <p:cNvPr id="17411" name="Object 6"/>
          <p:cNvGraphicFramePr>
            <a:graphicFrameLocks noGrp="1" noChangeAspect="1"/>
          </p:cNvGraphicFramePr>
          <p:nvPr>
            <p:ph idx="1"/>
          </p:nvPr>
        </p:nvGraphicFramePr>
        <p:xfrm>
          <a:off x="795338" y="1136650"/>
          <a:ext cx="7586662" cy="4233863"/>
        </p:xfrm>
        <a:graphic>
          <a:graphicData uri="http://schemas.openxmlformats.org/presentationml/2006/ole">
            <mc:AlternateContent xmlns:mc="http://schemas.openxmlformats.org/markup-compatibility/2006">
              <mc:Choice xmlns:v="urn:schemas-microsoft-com:vml" Requires="v">
                <p:oleObj spid="_x0000_s17414" name="Worksheet" r:id="rId3" imgW="4351085" imgH="2804112" progId="Excel.Sheet.8">
                  <p:embed/>
                </p:oleObj>
              </mc:Choice>
              <mc:Fallback>
                <p:oleObj name="Worksheet" r:id="rId3" imgW="4351085" imgH="2804112" progId="Excel.Sheet.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338" y="1136650"/>
                        <a:ext cx="7586662" cy="423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itle 1"/>
          <p:cNvSpPr txBox="1">
            <a:spLocks/>
          </p:cNvSpPr>
          <p:nvPr/>
        </p:nvSpPr>
        <p:spPr bwMode="auto">
          <a:xfrm>
            <a:off x="685800" y="280988"/>
            <a:ext cx="7543800" cy="609600"/>
          </a:xfrm>
          <a:prstGeom prst="rect">
            <a:avLst/>
          </a:prstGeom>
          <a:noFill/>
          <a:ln w="158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lgn="ctr" rtl="0" eaLnBrk="0" fontAlgn="base" hangingPunct="0">
              <a:spcBef>
                <a:spcPct val="0"/>
              </a:spcBef>
              <a:spcAft>
                <a:spcPct val="0"/>
              </a:spcAft>
              <a:defRPr sz="3600" b="1">
                <a:solidFill>
                  <a:srgbClr val="140581"/>
                </a:solidFill>
                <a:latin typeface="+mj-lt"/>
                <a:ea typeface="+mj-ea"/>
                <a:cs typeface="+mj-cs"/>
              </a:defRPr>
            </a:lvl1pPr>
            <a:lvl2pPr algn="ctr" rtl="0" eaLnBrk="0" fontAlgn="base" hangingPunct="0">
              <a:spcBef>
                <a:spcPct val="0"/>
              </a:spcBef>
              <a:spcAft>
                <a:spcPct val="0"/>
              </a:spcAft>
              <a:defRPr sz="3600" b="1">
                <a:solidFill>
                  <a:schemeClr val="tx2"/>
                </a:solidFill>
                <a:latin typeface="Cambria" panose="02040503050406030204" pitchFamily="18" charset="0"/>
              </a:defRPr>
            </a:lvl2pPr>
            <a:lvl3pPr algn="ctr" rtl="0" eaLnBrk="0" fontAlgn="base" hangingPunct="0">
              <a:spcBef>
                <a:spcPct val="0"/>
              </a:spcBef>
              <a:spcAft>
                <a:spcPct val="0"/>
              </a:spcAft>
              <a:defRPr sz="3600" b="1">
                <a:solidFill>
                  <a:schemeClr val="tx2"/>
                </a:solidFill>
                <a:latin typeface="Cambria" panose="02040503050406030204" pitchFamily="18" charset="0"/>
              </a:defRPr>
            </a:lvl3pPr>
            <a:lvl4pPr algn="ctr" rtl="0" eaLnBrk="0" fontAlgn="base" hangingPunct="0">
              <a:spcBef>
                <a:spcPct val="0"/>
              </a:spcBef>
              <a:spcAft>
                <a:spcPct val="0"/>
              </a:spcAft>
              <a:defRPr sz="3600" b="1">
                <a:solidFill>
                  <a:schemeClr val="tx2"/>
                </a:solidFill>
                <a:latin typeface="Cambria" panose="02040503050406030204" pitchFamily="18" charset="0"/>
              </a:defRPr>
            </a:lvl4pPr>
            <a:lvl5pPr algn="ctr" rtl="0" eaLnBrk="0" fontAlgn="base" hangingPunct="0">
              <a:spcBef>
                <a:spcPct val="0"/>
              </a:spcBef>
              <a:spcAft>
                <a:spcPct val="0"/>
              </a:spcAft>
              <a:defRPr sz="3600" b="1">
                <a:solidFill>
                  <a:schemeClr val="tx2"/>
                </a:solidFill>
                <a:latin typeface="Cambria" panose="02040503050406030204" pitchFamily="18"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defRPr/>
            </a:pPr>
            <a:r>
              <a:rPr lang="en-US" altLang="en-US" kern="0"/>
              <a:t>Scenario Analysis Example</a:t>
            </a:r>
            <a:endParaRPr lang="en-US" kern="0"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9"/>
          <p:cNvGraphicFramePr>
            <a:graphicFrameLocks noGrp="1" noChangeAspect="1"/>
          </p:cNvGraphicFramePr>
          <p:nvPr>
            <p:ph idx="1"/>
          </p:nvPr>
        </p:nvGraphicFramePr>
        <p:xfrm>
          <a:off x="381000" y="1143000"/>
          <a:ext cx="8305800" cy="5410200"/>
        </p:xfrm>
        <a:graphic>
          <a:graphicData uri="http://schemas.openxmlformats.org/presentationml/2006/ole">
            <mc:AlternateContent xmlns:mc="http://schemas.openxmlformats.org/markup-compatibility/2006">
              <mc:Choice xmlns:v="urn:schemas-microsoft-com:vml" Requires="v">
                <p:oleObj spid="_x0000_s18437" name="Worksheet" r:id="rId3" imgW="4517046" imgH="4534789" progId="Excel.Sheet.8">
                  <p:embed/>
                </p:oleObj>
              </mc:Choice>
              <mc:Fallback>
                <p:oleObj name="Worksheet" r:id="rId3" imgW="4517046" imgH="4534789" progId="Excel.Sheet.8">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143000"/>
                        <a:ext cx="83058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35" name="Title 1"/>
          <p:cNvSpPr>
            <a:spLocks noGrp="1"/>
          </p:cNvSpPr>
          <p:nvPr>
            <p:ph type="title"/>
          </p:nvPr>
        </p:nvSpPr>
        <p:spPr>
          <a:xfrm>
            <a:off x="762000" y="304800"/>
            <a:ext cx="7543800" cy="609600"/>
          </a:xfrm>
        </p:spPr>
        <p:txBody>
          <a:bodyPr/>
          <a:lstStyle/>
          <a:p>
            <a:r>
              <a:rPr lang="en-US" altLang="en-US"/>
              <a:t>Scenario Analysis Example</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20738" y="381000"/>
            <a:ext cx="7543800" cy="685800"/>
          </a:xfrm>
        </p:spPr>
        <p:txBody>
          <a:bodyPr/>
          <a:lstStyle/>
          <a:p>
            <a:pPr eaLnBrk="1" hangingPunct="1"/>
            <a:r>
              <a:rPr lang="en-US" altLang="en-US" sz="3200"/>
              <a:t>Problems with Scenario Analysis</a:t>
            </a:r>
          </a:p>
        </p:txBody>
      </p:sp>
      <p:sp>
        <p:nvSpPr>
          <p:cNvPr id="19459" name="Rectangle 3"/>
          <p:cNvSpPr>
            <a:spLocks noGrp="1" noChangeArrowheads="1"/>
          </p:cNvSpPr>
          <p:nvPr>
            <p:ph type="body" idx="1"/>
          </p:nvPr>
        </p:nvSpPr>
        <p:spPr>
          <a:xfrm>
            <a:off x="457200" y="1295400"/>
            <a:ext cx="8569325" cy="4530725"/>
          </a:xfrm>
        </p:spPr>
        <p:txBody>
          <a:bodyPr/>
          <a:lstStyle/>
          <a:p>
            <a:pPr eaLnBrk="1" hangingPunct="1">
              <a:lnSpc>
                <a:spcPct val="90000"/>
              </a:lnSpc>
            </a:pPr>
            <a:r>
              <a:rPr lang="en-US" altLang="en-US" sz="2800"/>
              <a:t>Considers only a few possible out-comes</a:t>
            </a:r>
          </a:p>
          <a:p>
            <a:pPr eaLnBrk="1" hangingPunct="1">
              <a:lnSpc>
                <a:spcPct val="90000"/>
              </a:lnSpc>
            </a:pPr>
            <a:r>
              <a:rPr lang="en-US" altLang="en-US" sz="2800"/>
              <a:t>Assumes perfectly correlated inputs</a:t>
            </a:r>
          </a:p>
          <a:p>
            <a:pPr lvl="1" eaLnBrk="1" hangingPunct="1">
              <a:lnSpc>
                <a:spcPct val="90000"/>
              </a:lnSpc>
            </a:pPr>
            <a:r>
              <a:rPr lang="en-US" altLang="en-US"/>
              <a:t>All “bad” values occur together and all “good” values occur together</a:t>
            </a:r>
          </a:p>
          <a:p>
            <a:pPr eaLnBrk="1" hangingPunct="1">
              <a:lnSpc>
                <a:spcPct val="90000"/>
              </a:lnSpc>
            </a:pPr>
            <a:r>
              <a:rPr lang="en-US" altLang="en-US" sz="2800"/>
              <a:t>Focuses on stand-alone risk, although subjective adjustments can be made</a:t>
            </a:r>
          </a:p>
          <a:p>
            <a:pPr eaLnBrk="1" hangingPunct="1">
              <a:lnSpc>
                <a:spcPct val="90000"/>
              </a:lnSpc>
            </a:pPr>
            <a:endParaRPr lang="en-US" altLang="en-US" sz="2800"/>
          </a:p>
          <a:p>
            <a:pPr eaLnBrk="1" hangingPunct="1">
              <a:lnSpc>
                <a:spcPct val="90000"/>
              </a:lnSpc>
            </a:pPr>
            <a:r>
              <a:rPr lang="en-US" altLang="en-US" sz="2800"/>
              <a:t>Definition of </a:t>
            </a:r>
            <a:r>
              <a:rPr lang="en-US" altLang="en-US" sz="2800">
                <a:solidFill>
                  <a:srgbClr val="FF0000"/>
                </a:solidFill>
              </a:rPr>
              <a:t>Stand-alone Risk</a:t>
            </a:r>
            <a:r>
              <a:rPr lang="en-US" altLang="en-US" sz="2800"/>
              <a:t> -  The risk associated with a single operating unit of a company or asset. Standalone involves the risks created by a specific division or project, which would not exist if operations in that area were to cease.</a:t>
            </a:r>
          </a:p>
          <a:p>
            <a:pPr eaLnBrk="1" hangingPunct="1">
              <a:lnSpc>
                <a:spcPct val="90000"/>
              </a:lnSpc>
            </a:pPr>
            <a:endParaRPr lang="en-US" altLang="en-US" sz="2800"/>
          </a:p>
          <a:p>
            <a:pPr eaLnBrk="1" hangingPunct="1">
              <a:lnSpc>
                <a:spcPct val="90000"/>
              </a:lnSpc>
            </a:pPr>
            <a:endParaRPr lang="en-US" altLang="en-US" sz="360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4188" y="3529013"/>
            <a:ext cx="8153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3" name="Picture 2" descr="http://textflow.mheducation.com/figures/0077511255/ros34752_09untab11_l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33600"/>
            <a:ext cx="8305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Rectangle 2"/>
          <p:cNvSpPr>
            <a:spLocks noGrp="1" noChangeArrowheads="1"/>
          </p:cNvSpPr>
          <p:nvPr>
            <p:ph type="title"/>
          </p:nvPr>
        </p:nvSpPr>
        <p:spPr>
          <a:xfrm>
            <a:off x="533400" y="152400"/>
            <a:ext cx="7924800" cy="533400"/>
          </a:xfrm>
        </p:spPr>
        <p:txBody>
          <a:bodyPr/>
          <a:lstStyle/>
          <a:p>
            <a:pPr eaLnBrk="1" hangingPunct="1"/>
            <a:r>
              <a:rPr lang="en-US" altLang="en-US" sz="3200">
                <a:solidFill>
                  <a:srgbClr val="140581"/>
                </a:solidFill>
              </a:rPr>
              <a:t>Sensitivity Analysis</a:t>
            </a:r>
          </a:p>
        </p:txBody>
      </p:sp>
      <p:sp>
        <p:nvSpPr>
          <p:cNvPr id="4" name="Rectangle 3"/>
          <p:cNvSpPr/>
          <p:nvPr/>
        </p:nvSpPr>
        <p:spPr>
          <a:xfrm>
            <a:off x="509588" y="838200"/>
            <a:ext cx="8786812" cy="1323975"/>
          </a:xfrm>
          <a:prstGeom prst="rect">
            <a:avLst/>
          </a:prstGeom>
        </p:spPr>
        <p:txBody>
          <a:bodyPr>
            <a:spAutoFit/>
          </a:bodyPr>
          <a:lstStyle/>
          <a:p>
            <a:pPr marL="342900" indent="-342900" eaLnBrk="1" hangingPunct="1">
              <a:buFont typeface="Arial" panose="020B0604020202020204" pitchFamily="34" charset="0"/>
              <a:buChar char="•"/>
              <a:defRPr/>
            </a:pPr>
            <a:r>
              <a:rPr lang="en-US" altLang="en-US" sz="2000" b="1" dirty="0">
                <a:latin typeface="+mn-lt"/>
              </a:rPr>
              <a:t>Shows how changes in an input variable affect NPV or IRR</a:t>
            </a:r>
          </a:p>
          <a:p>
            <a:pPr marL="342900" indent="-342900" eaLnBrk="1" hangingPunct="1">
              <a:buFont typeface="Arial" panose="020B0604020202020204" pitchFamily="34" charset="0"/>
              <a:buChar char="•"/>
              <a:defRPr/>
            </a:pPr>
            <a:r>
              <a:rPr lang="en-US" altLang="en-US" sz="2000" b="1" dirty="0">
                <a:latin typeface="+mn-lt"/>
              </a:rPr>
              <a:t>Each variable is fixed except one</a:t>
            </a:r>
          </a:p>
          <a:p>
            <a:pPr marL="800100" lvl="1" indent="-342900" eaLnBrk="1" hangingPunct="1">
              <a:buFont typeface="Arial" panose="020B0604020202020204" pitchFamily="34" charset="0"/>
              <a:buChar char="•"/>
              <a:defRPr/>
            </a:pPr>
            <a:r>
              <a:rPr lang="en-US" altLang="en-US" sz="2000" b="1" dirty="0">
                <a:latin typeface="+mn-lt"/>
              </a:rPr>
              <a:t> Change one variable to see the effect on NPV or IRR</a:t>
            </a:r>
          </a:p>
          <a:p>
            <a:pPr marL="342900" indent="-342900" eaLnBrk="1" hangingPunct="1">
              <a:buFont typeface="Arial" panose="020B0604020202020204" pitchFamily="34" charset="0"/>
              <a:buChar char="•"/>
              <a:defRPr/>
            </a:pPr>
            <a:r>
              <a:rPr lang="en-US" altLang="en-US" sz="2000" b="1" dirty="0">
                <a:latin typeface="+mn-lt"/>
              </a:rPr>
              <a:t>Answers “what if” questions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54038" y="319088"/>
            <a:ext cx="7848600" cy="790575"/>
          </a:xfrm>
        </p:spPr>
        <p:txBody>
          <a:bodyPr/>
          <a:lstStyle/>
          <a:p>
            <a:pPr eaLnBrk="1" hangingPunct="1"/>
            <a:r>
              <a:rPr lang="en-US" altLang="en-US"/>
              <a:t>Sensitivity Analysis:</a:t>
            </a:r>
            <a:endParaRPr lang="en-US" altLang="en-US" sz="3500"/>
          </a:p>
        </p:txBody>
      </p:sp>
      <p:sp>
        <p:nvSpPr>
          <p:cNvPr id="21507" name="Rectangle 3"/>
          <p:cNvSpPr>
            <a:spLocks noGrp="1" noChangeArrowheads="1"/>
          </p:cNvSpPr>
          <p:nvPr>
            <p:ph type="body" idx="1"/>
          </p:nvPr>
        </p:nvSpPr>
        <p:spPr>
          <a:xfrm>
            <a:off x="381000" y="1143000"/>
            <a:ext cx="8534400" cy="4953000"/>
          </a:xfrm>
        </p:spPr>
        <p:txBody>
          <a:bodyPr/>
          <a:lstStyle/>
          <a:p>
            <a:pPr eaLnBrk="1" hangingPunct="1"/>
            <a:r>
              <a:rPr lang="en-US" altLang="en-US"/>
              <a:t>Strengths</a:t>
            </a:r>
          </a:p>
          <a:p>
            <a:pPr lvl="1" eaLnBrk="1" hangingPunct="1"/>
            <a:r>
              <a:rPr lang="en-US" altLang="en-US"/>
              <a:t>Provides indication of stand-alone risk.</a:t>
            </a:r>
          </a:p>
          <a:p>
            <a:pPr lvl="1" eaLnBrk="1" hangingPunct="1"/>
            <a:r>
              <a:rPr lang="en-US" altLang="en-US"/>
              <a:t>Identifies dangerous variables.</a:t>
            </a:r>
          </a:p>
          <a:p>
            <a:pPr lvl="1" eaLnBrk="1" hangingPunct="1"/>
            <a:r>
              <a:rPr lang="en-US" altLang="en-US"/>
              <a:t>Gives some breakeven information.</a:t>
            </a:r>
          </a:p>
          <a:p>
            <a:pPr eaLnBrk="1" hangingPunct="1">
              <a:buFontTx/>
              <a:buNone/>
            </a:pPr>
            <a:endParaRPr lang="en-US" altLang="en-US"/>
          </a:p>
          <a:p>
            <a:pPr eaLnBrk="1" hangingPunct="1"/>
            <a:r>
              <a:rPr lang="en-US" altLang="en-US"/>
              <a:t>Weaknesses</a:t>
            </a:r>
          </a:p>
          <a:p>
            <a:pPr lvl="1" eaLnBrk="1" hangingPunct="1"/>
            <a:r>
              <a:rPr lang="en-US" altLang="en-US"/>
              <a:t>Does not reflect diversification.</a:t>
            </a:r>
          </a:p>
          <a:p>
            <a:pPr lvl="1" eaLnBrk="1" hangingPunct="1"/>
            <a:r>
              <a:rPr lang="en-US" altLang="en-US"/>
              <a:t>Says nothing about the likelihood of change in a variable. </a:t>
            </a:r>
          </a:p>
          <a:p>
            <a:pPr lvl="1" eaLnBrk="1" hangingPunct="1"/>
            <a:r>
              <a:rPr lang="en-US" altLang="en-US"/>
              <a:t>Ignores relationships among variables.</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990600" y="228600"/>
            <a:ext cx="7543800" cy="490538"/>
          </a:xfrm>
        </p:spPr>
        <p:txBody>
          <a:bodyPr/>
          <a:lstStyle/>
          <a:p>
            <a:pPr eaLnBrk="1" hangingPunct="1"/>
            <a:r>
              <a:rPr lang="en-US" altLang="en-US" sz="3200"/>
              <a:t>Managerial Options</a:t>
            </a:r>
          </a:p>
        </p:txBody>
      </p:sp>
      <p:sp>
        <p:nvSpPr>
          <p:cNvPr id="22531" name="Rectangle 3"/>
          <p:cNvSpPr>
            <a:spLocks noGrp="1" noChangeArrowheads="1"/>
          </p:cNvSpPr>
          <p:nvPr>
            <p:ph type="body" idx="1"/>
          </p:nvPr>
        </p:nvSpPr>
        <p:spPr>
          <a:xfrm>
            <a:off x="228600" y="931863"/>
            <a:ext cx="5330825" cy="2392362"/>
          </a:xfrm>
        </p:spPr>
        <p:txBody>
          <a:bodyPr/>
          <a:lstStyle/>
          <a:p>
            <a:pPr eaLnBrk="1" hangingPunct="1">
              <a:lnSpc>
                <a:spcPct val="90000"/>
              </a:lnSpc>
            </a:pPr>
            <a:r>
              <a:rPr lang="en-US" altLang="en-US" sz="2400"/>
              <a:t>Contingency planning</a:t>
            </a:r>
          </a:p>
          <a:p>
            <a:pPr eaLnBrk="1" hangingPunct="1">
              <a:lnSpc>
                <a:spcPct val="90000"/>
              </a:lnSpc>
            </a:pPr>
            <a:r>
              <a:rPr lang="en-US" altLang="en-US" sz="2400"/>
              <a:t>Option to expand</a:t>
            </a:r>
          </a:p>
          <a:p>
            <a:pPr lvl="1" eaLnBrk="1" hangingPunct="1">
              <a:lnSpc>
                <a:spcPct val="90000"/>
              </a:lnSpc>
            </a:pPr>
            <a:r>
              <a:rPr lang="en-US" altLang="en-US" sz="2400"/>
              <a:t>Expansion of existing product line</a:t>
            </a:r>
          </a:p>
          <a:p>
            <a:pPr lvl="1" eaLnBrk="1" hangingPunct="1">
              <a:lnSpc>
                <a:spcPct val="90000"/>
              </a:lnSpc>
            </a:pPr>
            <a:r>
              <a:rPr lang="en-US" altLang="en-US" sz="2400"/>
              <a:t>New products</a:t>
            </a:r>
          </a:p>
          <a:p>
            <a:pPr lvl="1" eaLnBrk="1" hangingPunct="1">
              <a:lnSpc>
                <a:spcPct val="90000"/>
              </a:lnSpc>
            </a:pPr>
            <a:r>
              <a:rPr lang="en-US" altLang="en-US" sz="2400"/>
              <a:t>New geographic markets</a:t>
            </a:r>
          </a:p>
        </p:txBody>
      </p:sp>
      <p:sp>
        <p:nvSpPr>
          <p:cNvPr id="4" name="Rectangle 3"/>
          <p:cNvSpPr txBox="1">
            <a:spLocks noChangeArrowheads="1"/>
          </p:cNvSpPr>
          <p:nvPr/>
        </p:nvSpPr>
        <p:spPr bwMode="auto">
          <a:xfrm>
            <a:off x="5410200" y="954088"/>
            <a:ext cx="3505200"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har char="»"/>
              <a:defRPr sz="2000" b="1">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defRPr/>
            </a:pPr>
            <a:r>
              <a:rPr lang="en-US" altLang="en-US" sz="2400" kern="0" dirty="0"/>
              <a:t>Option to abandon</a:t>
            </a:r>
          </a:p>
          <a:p>
            <a:pPr lvl="1" eaLnBrk="1" hangingPunct="1">
              <a:lnSpc>
                <a:spcPct val="90000"/>
              </a:lnSpc>
              <a:defRPr/>
            </a:pPr>
            <a:r>
              <a:rPr lang="en-US" altLang="en-US" sz="2400" kern="0" dirty="0"/>
              <a:t>Contraction</a:t>
            </a:r>
          </a:p>
          <a:p>
            <a:pPr lvl="1" eaLnBrk="1" hangingPunct="1">
              <a:lnSpc>
                <a:spcPct val="90000"/>
              </a:lnSpc>
              <a:defRPr/>
            </a:pPr>
            <a:r>
              <a:rPr lang="en-US" altLang="en-US" sz="2400" kern="0" dirty="0"/>
              <a:t>Temporary suspension</a:t>
            </a:r>
          </a:p>
          <a:p>
            <a:pPr eaLnBrk="1" hangingPunct="1">
              <a:lnSpc>
                <a:spcPct val="90000"/>
              </a:lnSpc>
              <a:defRPr/>
            </a:pPr>
            <a:r>
              <a:rPr lang="en-US" altLang="en-US" sz="2400" kern="0" dirty="0"/>
              <a:t>Option to wait</a:t>
            </a:r>
          </a:p>
        </p:txBody>
      </p:sp>
      <p:sp>
        <p:nvSpPr>
          <p:cNvPr id="5" name="Rectangle 2"/>
          <p:cNvSpPr txBox="1">
            <a:spLocks noChangeArrowheads="1"/>
          </p:cNvSpPr>
          <p:nvPr/>
        </p:nvSpPr>
        <p:spPr bwMode="auto">
          <a:xfrm>
            <a:off x="838200" y="3067050"/>
            <a:ext cx="7543800" cy="454025"/>
          </a:xfrm>
          <a:prstGeom prst="rect">
            <a:avLst/>
          </a:prstGeom>
          <a:noFill/>
          <a:ln w="158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lgn="ctr" rtl="0" eaLnBrk="0" fontAlgn="base" hangingPunct="0">
              <a:spcBef>
                <a:spcPct val="0"/>
              </a:spcBef>
              <a:spcAft>
                <a:spcPct val="0"/>
              </a:spcAft>
              <a:defRPr sz="3600" b="1">
                <a:solidFill>
                  <a:srgbClr val="140581"/>
                </a:solidFill>
                <a:latin typeface="+mj-lt"/>
                <a:ea typeface="+mj-ea"/>
                <a:cs typeface="+mj-cs"/>
              </a:defRPr>
            </a:lvl1pPr>
            <a:lvl2pPr algn="ctr" rtl="0" eaLnBrk="0" fontAlgn="base" hangingPunct="0">
              <a:spcBef>
                <a:spcPct val="0"/>
              </a:spcBef>
              <a:spcAft>
                <a:spcPct val="0"/>
              </a:spcAft>
              <a:defRPr sz="3600" b="1">
                <a:solidFill>
                  <a:schemeClr val="tx2"/>
                </a:solidFill>
                <a:latin typeface="Cambria" panose="02040503050406030204" pitchFamily="18" charset="0"/>
              </a:defRPr>
            </a:lvl2pPr>
            <a:lvl3pPr algn="ctr" rtl="0" eaLnBrk="0" fontAlgn="base" hangingPunct="0">
              <a:spcBef>
                <a:spcPct val="0"/>
              </a:spcBef>
              <a:spcAft>
                <a:spcPct val="0"/>
              </a:spcAft>
              <a:defRPr sz="3600" b="1">
                <a:solidFill>
                  <a:schemeClr val="tx2"/>
                </a:solidFill>
                <a:latin typeface="Cambria" panose="02040503050406030204" pitchFamily="18" charset="0"/>
              </a:defRPr>
            </a:lvl3pPr>
            <a:lvl4pPr algn="ctr" rtl="0" eaLnBrk="0" fontAlgn="base" hangingPunct="0">
              <a:spcBef>
                <a:spcPct val="0"/>
              </a:spcBef>
              <a:spcAft>
                <a:spcPct val="0"/>
              </a:spcAft>
              <a:defRPr sz="3600" b="1">
                <a:solidFill>
                  <a:schemeClr val="tx2"/>
                </a:solidFill>
                <a:latin typeface="Cambria" panose="02040503050406030204" pitchFamily="18" charset="0"/>
              </a:defRPr>
            </a:lvl4pPr>
            <a:lvl5pPr algn="ctr" rtl="0" eaLnBrk="0" fontAlgn="base" hangingPunct="0">
              <a:spcBef>
                <a:spcPct val="0"/>
              </a:spcBef>
              <a:spcAft>
                <a:spcPct val="0"/>
              </a:spcAft>
              <a:defRPr sz="3600" b="1">
                <a:solidFill>
                  <a:schemeClr val="tx2"/>
                </a:solidFill>
                <a:latin typeface="Cambria" panose="02040503050406030204" pitchFamily="18"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defRPr/>
            </a:pPr>
            <a:r>
              <a:rPr lang="en-US" altLang="en-US" sz="3200" kern="0" dirty="0"/>
              <a:t>Capital Rationing</a:t>
            </a:r>
          </a:p>
        </p:txBody>
      </p:sp>
      <p:sp>
        <p:nvSpPr>
          <p:cNvPr id="2" name="Rectangle 1"/>
          <p:cNvSpPr/>
          <p:nvPr/>
        </p:nvSpPr>
        <p:spPr>
          <a:xfrm>
            <a:off x="304800" y="3656013"/>
            <a:ext cx="8610600" cy="3048000"/>
          </a:xfrm>
          <a:prstGeom prst="rect">
            <a:avLst/>
          </a:prstGeom>
        </p:spPr>
        <p:txBody>
          <a:bodyPr>
            <a:spAutoFit/>
          </a:bodyPr>
          <a:lstStyle/>
          <a:p>
            <a:pPr marL="285750" indent="-285750" eaLnBrk="1" hangingPunct="1">
              <a:buFont typeface="Arial" panose="020B0604020202020204" pitchFamily="34" charset="0"/>
              <a:buChar char="•"/>
              <a:defRPr/>
            </a:pPr>
            <a:r>
              <a:rPr lang="en-US" altLang="en-US" sz="2400" b="1" dirty="0">
                <a:latin typeface="+mn-lt"/>
              </a:rPr>
              <a:t>Capital rationing occurs when a firm or division has limited resources</a:t>
            </a:r>
          </a:p>
          <a:p>
            <a:pPr marL="742950" lvl="1" indent="-285750" eaLnBrk="1" hangingPunct="1">
              <a:buFont typeface="Arial" panose="020B0604020202020204" pitchFamily="34" charset="0"/>
              <a:buChar char="•"/>
              <a:defRPr/>
            </a:pPr>
            <a:r>
              <a:rPr lang="en-US" altLang="en-US" sz="2400" b="1" dirty="0">
                <a:latin typeface="+mn-lt"/>
              </a:rPr>
              <a:t>Soft rationing – the limited resources are temporary, often self-imposed</a:t>
            </a:r>
          </a:p>
          <a:p>
            <a:pPr marL="742950" lvl="1" indent="-285750" eaLnBrk="1" hangingPunct="1">
              <a:buFont typeface="Arial" panose="020B0604020202020204" pitchFamily="34" charset="0"/>
              <a:buChar char="•"/>
              <a:defRPr/>
            </a:pPr>
            <a:r>
              <a:rPr lang="en-US" altLang="en-US" sz="2400" b="1" dirty="0">
                <a:latin typeface="+mn-lt"/>
              </a:rPr>
              <a:t>Hard rationing – capital will never be available for this project</a:t>
            </a:r>
          </a:p>
          <a:p>
            <a:pPr marL="285750" indent="-285750" eaLnBrk="1" hangingPunct="1">
              <a:buFont typeface="Arial" panose="020B0604020202020204" pitchFamily="34" charset="0"/>
              <a:buChar char="•"/>
              <a:defRPr/>
            </a:pPr>
            <a:r>
              <a:rPr lang="en-US" altLang="en-US" sz="2400" b="1" dirty="0">
                <a:latin typeface="+mn-lt"/>
              </a:rPr>
              <a:t>The profitability index is a useful tool when faced with soft rationing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14400" y="228600"/>
            <a:ext cx="7543800" cy="1066800"/>
          </a:xfrm>
        </p:spPr>
        <p:txBody>
          <a:bodyPr/>
          <a:lstStyle/>
          <a:p>
            <a:pPr eaLnBrk="1" hangingPunct="1"/>
            <a:r>
              <a:rPr lang="en-US" altLang="en-US"/>
              <a:t>Relevant Cash Flows</a:t>
            </a:r>
          </a:p>
        </p:txBody>
      </p:sp>
      <p:sp>
        <p:nvSpPr>
          <p:cNvPr id="7171" name="Rectangle 3"/>
          <p:cNvSpPr>
            <a:spLocks noGrp="1" noChangeArrowheads="1"/>
          </p:cNvSpPr>
          <p:nvPr>
            <p:ph type="body" idx="1"/>
          </p:nvPr>
        </p:nvSpPr>
        <p:spPr>
          <a:xfrm>
            <a:off x="381000" y="1524000"/>
            <a:ext cx="8763000" cy="5059363"/>
          </a:xfrm>
        </p:spPr>
        <p:txBody>
          <a:bodyPr/>
          <a:lstStyle/>
          <a:p>
            <a:pPr eaLnBrk="1" hangingPunct="1">
              <a:defRPr/>
            </a:pPr>
            <a:r>
              <a:rPr lang="en-US" altLang="en-US" sz="2400" dirty="0"/>
              <a:t>Include only cash flows that will </a:t>
            </a:r>
            <a:r>
              <a:rPr lang="en-US" altLang="en-US" sz="2400" u="sng" dirty="0"/>
              <a:t>only </a:t>
            </a:r>
            <a:r>
              <a:rPr lang="en-US" altLang="en-US" sz="2400" dirty="0"/>
              <a:t>occur if the project is accepted</a:t>
            </a:r>
          </a:p>
          <a:p>
            <a:pPr eaLnBrk="1" hangingPunct="1">
              <a:defRPr/>
            </a:pPr>
            <a:r>
              <a:rPr lang="en-US" altLang="en-US" sz="2400" i="1" dirty="0"/>
              <a:t>Incremental cash flows</a:t>
            </a:r>
            <a:endParaRPr lang="en-US" altLang="en-US" sz="2400" dirty="0"/>
          </a:p>
          <a:p>
            <a:pPr eaLnBrk="1" hangingPunct="1">
              <a:defRPr/>
            </a:pPr>
            <a:r>
              <a:rPr lang="en-US" altLang="en-US" sz="2400" dirty="0"/>
              <a:t>The </a:t>
            </a:r>
            <a:r>
              <a:rPr lang="en-US" altLang="en-US" sz="2400" i="1" dirty="0"/>
              <a:t>stand-alone principle</a:t>
            </a:r>
            <a:r>
              <a:rPr lang="en-US" altLang="en-US" sz="2400" dirty="0"/>
              <a:t> allows us to analyze each project in isolation from the firm simply by focusing on </a:t>
            </a:r>
          </a:p>
          <a:p>
            <a:pPr eaLnBrk="1" hangingPunct="1">
              <a:defRPr/>
            </a:pPr>
            <a:endParaRPr lang="en-US" altLang="en-US" sz="2400" dirty="0">
              <a:solidFill>
                <a:srgbClr val="FF0000"/>
              </a:solidFill>
            </a:endParaRPr>
          </a:p>
          <a:p>
            <a:pPr marL="0" indent="0" eaLnBrk="1" hangingPunct="1">
              <a:buFontTx/>
              <a:buNone/>
              <a:defRPr/>
            </a:pPr>
            <a:r>
              <a:rPr lang="en-US" altLang="en-US" sz="2800" dirty="0">
                <a:solidFill>
                  <a:srgbClr val="FF0000"/>
                </a:solidFill>
              </a:rPr>
              <a:t>Incremental Cash Flows</a:t>
            </a:r>
          </a:p>
          <a:p>
            <a:pPr marL="457200" lvl="1" indent="0" eaLnBrk="1" hangingPunct="1">
              <a:buFontTx/>
              <a:buNone/>
              <a:defRPr/>
            </a:pPr>
            <a:r>
              <a:rPr lang="en-US" altLang="en-US" dirty="0"/>
              <a:t>Corporate cash flow </a:t>
            </a:r>
            <a:r>
              <a:rPr lang="en-US" altLang="en-US" dirty="0">
                <a:solidFill>
                  <a:srgbClr val="CC0000"/>
                </a:solidFill>
              </a:rPr>
              <a:t>with</a:t>
            </a:r>
            <a:r>
              <a:rPr lang="en-US" altLang="en-US" dirty="0"/>
              <a:t> the project</a:t>
            </a:r>
          </a:p>
          <a:p>
            <a:pPr marL="457200" lvl="1" indent="0" eaLnBrk="1" hangingPunct="1">
              <a:buFontTx/>
              <a:buNone/>
              <a:defRPr/>
            </a:pPr>
            <a:r>
              <a:rPr lang="en-US" altLang="en-US" dirty="0"/>
              <a:t> Minus (-)</a:t>
            </a:r>
          </a:p>
          <a:p>
            <a:pPr marL="457200" lvl="1" indent="0" eaLnBrk="1" hangingPunct="1">
              <a:buFontTx/>
              <a:buNone/>
              <a:defRPr/>
            </a:pPr>
            <a:r>
              <a:rPr lang="en-US" altLang="en-US" dirty="0"/>
              <a:t>Corporate cash flow </a:t>
            </a:r>
            <a:r>
              <a:rPr lang="en-US" altLang="en-US" dirty="0">
                <a:solidFill>
                  <a:srgbClr val="CC0000"/>
                </a:solidFill>
              </a:rPr>
              <a:t>without</a:t>
            </a:r>
            <a:r>
              <a:rPr lang="en-US" altLang="en-US" dirty="0"/>
              <a:t> the project</a:t>
            </a:r>
          </a:p>
          <a:p>
            <a:pPr eaLnBrk="1" hangingPunct="1">
              <a:defRPr/>
            </a:pPr>
            <a:endParaRPr lang="en-US" altLang="en-US" sz="2400" dirty="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a:t>Relevant Cash Flows</a:t>
            </a:r>
          </a:p>
        </p:txBody>
      </p:sp>
      <p:sp>
        <p:nvSpPr>
          <p:cNvPr id="7171" name="Rectangle 3"/>
          <p:cNvSpPr>
            <a:spLocks noGrp="1" noChangeArrowheads="1"/>
          </p:cNvSpPr>
          <p:nvPr>
            <p:ph type="body" idx="1"/>
          </p:nvPr>
        </p:nvSpPr>
        <p:spPr>
          <a:xfrm>
            <a:off x="838200" y="1524000"/>
            <a:ext cx="7772400" cy="4530725"/>
          </a:xfrm>
          <a:noFill/>
        </p:spPr>
        <p:txBody>
          <a:bodyPr/>
          <a:lstStyle/>
          <a:p>
            <a:pPr eaLnBrk="1" hangingPunct="1"/>
            <a:r>
              <a:rPr lang="en-US" altLang="en-US">
                <a:solidFill>
                  <a:srgbClr val="CC0000"/>
                </a:solidFill>
              </a:rPr>
              <a:t>“Sunk” Costs …………………………</a:t>
            </a:r>
            <a:r>
              <a:rPr lang="en-US" altLang="en-US" sz="2800">
                <a:solidFill>
                  <a:srgbClr val="CC0000"/>
                </a:solidFill>
              </a:rPr>
              <a:t>  </a:t>
            </a:r>
            <a:r>
              <a:rPr lang="en-US" altLang="en-US">
                <a:solidFill>
                  <a:srgbClr val="CC0000"/>
                </a:solidFill>
              </a:rPr>
              <a:t>N</a:t>
            </a:r>
          </a:p>
          <a:p>
            <a:pPr eaLnBrk="1" hangingPunct="1"/>
            <a:r>
              <a:rPr lang="en-US" altLang="en-US"/>
              <a:t>Opportunity Costs …………………...  Y</a:t>
            </a:r>
          </a:p>
          <a:p>
            <a:pPr eaLnBrk="1" hangingPunct="1"/>
            <a:r>
              <a:rPr lang="en-US" altLang="en-US"/>
              <a:t>Side Effects/Erosion……..…………… Y</a:t>
            </a:r>
          </a:p>
          <a:p>
            <a:pPr eaLnBrk="1" hangingPunct="1"/>
            <a:r>
              <a:rPr lang="en-US" altLang="en-US"/>
              <a:t>Net Working Capital………………….. Y</a:t>
            </a:r>
          </a:p>
          <a:p>
            <a:pPr eaLnBrk="1" hangingPunct="1"/>
            <a:r>
              <a:rPr lang="en-US" altLang="en-US">
                <a:solidFill>
                  <a:srgbClr val="CC0000"/>
                </a:solidFill>
              </a:rPr>
              <a:t>Financing Costs….………..………….  N</a:t>
            </a:r>
            <a:endParaRPr lang="en-US" altLang="en-US"/>
          </a:p>
          <a:p>
            <a:pPr eaLnBrk="1" hangingPunct="1"/>
            <a:r>
              <a:rPr lang="en-US" altLang="en-US"/>
              <a:t>Tax Effects ………………………..…..  Y </a:t>
            </a:r>
          </a:p>
          <a:p>
            <a:pPr lvl="1" eaLnBrk="1" hangingPunct="1">
              <a:buFontTx/>
              <a:buNone/>
            </a:pPr>
            <a:endParaRPr lang="en-US" alt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838200" y="304800"/>
            <a:ext cx="7543800" cy="990600"/>
          </a:xfrm>
        </p:spPr>
        <p:txBody>
          <a:bodyPr/>
          <a:lstStyle/>
          <a:p>
            <a:r>
              <a:rPr lang="en-US" altLang="en-US">
                <a:solidFill>
                  <a:srgbClr val="140581"/>
                </a:solidFill>
              </a:rPr>
              <a:t>Sunk Costs (</a:t>
            </a:r>
            <a:r>
              <a:rPr lang="en-US" altLang="en-US">
                <a:solidFill>
                  <a:srgbClr val="FF0000"/>
                </a:solidFill>
              </a:rPr>
              <a:t>N</a:t>
            </a:r>
            <a:r>
              <a:rPr lang="en-US" altLang="en-US">
                <a:solidFill>
                  <a:srgbClr val="140581"/>
                </a:solidFill>
              </a:rPr>
              <a:t>)</a:t>
            </a:r>
          </a:p>
        </p:txBody>
      </p:sp>
      <p:sp>
        <p:nvSpPr>
          <p:cNvPr id="8195" name="Rectangle 2"/>
          <p:cNvSpPr>
            <a:spLocks noChangeArrowheads="1"/>
          </p:cNvSpPr>
          <p:nvPr/>
        </p:nvSpPr>
        <p:spPr bwMode="auto">
          <a:xfrm>
            <a:off x="228600" y="1676400"/>
            <a:ext cx="83820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Calibri" panose="020F0502020204030204" pitchFamily="34" charset="0"/>
              </a:defRPr>
            </a:lvl1pPr>
            <a:lvl2pPr marL="742950" indent="-285750">
              <a:spcBef>
                <a:spcPct val="20000"/>
              </a:spcBef>
              <a:buChar char="–"/>
              <a:defRPr sz="2800">
                <a:solidFill>
                  <a:schemeClr val="tx1"/>
                </a:solidFill>
                <a:latin typeface="Calibri" panose="020F0502020204030204" pitchFamily="34" charset="0"/>
              </a:defRPr>
            </a:lvl2pPr>
            <a:lvl3pPr marL="1143000" indent="-228600">
              <a:spcBef>
                <a:spcPct val="20000"/>
              </a:spcBef>
              <a:buChar char="•"/>
              <a:defRPr sz="2400">
                <a:solidFill>
                  <a:schemeClr val="tx1"/>
                </a:solidFill>
                <a:latin typeface="Calibri" panose="020F0502020204030204" pitchFamily="34" charset="0"/>
              </a:defRPr>
            </a:lvl3pPr>
            <a:lvl4pPr marL="1600200" indent="-228600">
              <a:spcBef>
                <a:spcPct val="20000"/>
              </a:spcBef>
              <a:buChar char="–"/>
              <a:defRPr sz="2000">
                <a:solidFill>
                  <a:schemeClr val="tx1"/>
                </a:solidFill>
                <a:latin typeface="Calibri" panose="020F0502020204030204" pitchFamily="34" charset="0"/>
              </a:defRPr>
            </a:lvl4pPr>
            <a:lvl5pPr marL="2057400" indent="-228600">
              <a:spcBef>
                <a:spcPct val="20000"/>
              </a:spcBef>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000">
                <a:solidFill>
                  <a:schemeClr val="tx1"/>
                </a:solidFill>
                <a:latin typeface="Calibri" panose="020F0502020204030204" pitchFamily="34" charset="0"/>
              </a:defRPr>
            </a:lvl9pPr>
          </a:lstStyle>
          <a:p>
            <a:pPr algn="just">
              <a:spcBef>
                <a:spcPct val="0"/>
              </a:spcBef>
            </a:pPr>
            <a:r>
              <a:rPr lang="en-US" altLang="en-US" sz="2000" b="1">
                <a:solidFill>
                  <a:schemeClr val="tx2"/>
                </a:solidFill>
                <a:latin typeface="Arial" panose="020B0604020202020204" pitchFamily="34" charset="0"/>
              </a:rPr>
              <a:t>A </a:t>
            </a:r>
            <a:r>
              <a:rPr lang="en-US" altLang="en-US" sz="2000" b="1">
                <a:solidFill>
                  <a:srgbClr val="FF0000"/>
                </a:solidFill>
                <a:latin typeface="Arial" panose="020B0604020202020204" pitchFamily="34" charset="0"/>
              </a:rPr>
              <a:t>sunk cost</a:t>
            </a:r>
            <a:r>
              <a:rPr lang="en-US" altLang="en-US" sz="2000" b="1">
                <a:solidFill>
                  <a:schemeClr val="tx2"/>
                </a:solidFill>
                <a:latin typeface="Arial" panose="020B0604020202020204" pitchFamily="34" charset="0"/>
              </a:rPr>
              <a:t>, by definition, is a cost we have already paid or have already incurred the liability to pay. </a:t>
            </a:r>
          </a:p>
          <a:p>
            <a:pPr algn="just">
              <a:spcBef>
                <a:spcPct val="0"/>
              </a:spcBef>
            </a:pPr>
            <a:endParaRPr lang="en-US" altLang="en-US" sz="2000" b="1">
              <a:solidFill>
                <a:schemeClr val="tx2"/>
              </a:solidFill>
              <a:latin typeface="Arial" panose="020B0604020202020204" pitchFamily="34" charset="0"/>
            </a:endParaRPr>
          </a:p>
          <a:p>
            <a:pPr algn="just">
              <a:spcBef>
                <a:spcPct val="0"/>
              </a:spcBef>
            </a:pPr>
            <a:r>
              <a:rPr lang="en-US" altLang="en-US" sz="2000" b="1">
                <a:solidFill>
                  <a:schemeClr val="tx2"/>
                </a:solidFill>
                <a:latin typeface="Arial" panose="020B0604020202020204" pitchFamily="34" charset="0"/>
              </a:rPr>
              <a:t>Such a cost cannot be changed by the decision today to accept or reject a project.</a:t>
            </a:r>
          </a:p>
          <a:p>
            <a:pPr algn="just">
              <a:spcBef>
                <a:spcPct val="0"/>
              </a:spcBef>
            </a:pPr>
            <a:endParaRPr lang="en-US" altLang="en-US" sz="2000" b="1">
              <a:solidFill>
                <a:schemeClr val="tx2"/>
              </a:solidFill>
              <a:latin typeface="Arial" panose="020B0604020202020204" pitchFamily="34" charset="0"/>
            </a:endParaRPr>
          </a:p>
          <a:p>
            <a:pPr algn="just">
              <a:spcBef>
                <a:spcPct val="0"/>
              </a:spcBef>
            </a:pPr>
            <a:r>
              <a:rPr lang="en-US" altLang="en-US" sz="2000" b="1">
                <a:solidFill>
                  <a:schemeClr val="tx2"/>
                </a:solidFill>
                <a:latin typeface="Arial" panose="020B0604020202020204" pitchFamily="34" charset="0"/>
              </a:rPr>
              <a:t>Put another way, the firm will have to pay this cost no matter what. </a:t>
            </a:r>
          </a:p>
          <a:p>
            <a:pPr algn="just">
              <a:spcBef>
                <a:spcPct val="0"/>
              </a:spcBef>
            </a:pPr>
            <a:endParaRPr lang="en-US" altLang="en-US" sz="2000" b="1">
              <a:solidFill>
                <a:schemeClr val="tx2"/>
              </a:solidFill>
              <a:latin typeface="Arial" panose="020B0604020202020204" pitchFamily="34" charset="0"/>
            </a:endParaRPr>
          </a:p>
          <a:p>
            <a:pPr algn="just">
              <a:spcBef>
                <a:spcPct val="0"/>
              </a:spcBef>
            </a:pPr>
            <a:r>
              <a:rPr lang="en-US" altLang="en-US" sz="2000" b="1">
                <a:solidFill>
                  <a:schemeClr val="tx2"/>
                </a:solidFill>
                <a:latin typeface="Arial" panose="020B0604020202020204" pitchFamily="34" charset="0"/>
              </a:rPr>
              <a:t>Based on our general definition of incremental cash flow, such a cost is clearly not relevant to the decision at hand. </a:t>
            </a:r>
          </a:p>
          <a:p>
            <a:pPr algn="just">
              <a:spcBef>
                <a:spcPct val="0"/>
              </a:spcBef>
            </a:pPr>
            <a:endParaRPr lang="en-US" altLang="en-US" sz="2000" b="1">
              <a:solidFill>
                <a:schemeClr val="tx2"/>
              </a:solidFill>
              <a:latin typeface="Arial" panose="020B0604020202020204" pitchFamily="34" charset="0"/>
            </a:endParaRPr>
          </a:p>
          <a:p>
            <a:pPr algn="just">
              <a:spcBef>
                <a:spcPct val="0"/>
              </a:spcBef>
            </a:pPr>
            <a:r>
              <a:rPr lang="en-US" altLang="en-US" sz="2000" b="1">
                <a:solidFill>
                  <a:schemeClr val="tx2"/>
                </a:solidFill>
                <a:latin typeface="Arial" panose="020B0604020202020204" pitchFamily="34" charset="0"/>
              </a:rPr>
              <a:t>So, we will always be careful to exclude sunk costs from our analysis.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838200" y="228600"/>
            <a:ext cx="7543800" cy="1066800"/>
          </a:xfrm>
        </p:spPr>
        <p:txBody>
          <a:bodyPr/>
          <a:lstStyle/>
          <a:p>
            <a:r>
              <a:rPr lang="en-US" altLang="en-US">
                <a:solidFill>
                  <a:srgbClr val="140581"/>
                </a:solidFill>
              </a:rPr>
              <a:t>Opportunity Costs </a:t>
            </a:r>
            <a:r>
              <a:rPr lang="en-US" altLang="en-US">
                <a:solidFill>
                  <a:schemeClr val="tx1"/>
                </a:solidFill>
              </a:rPr>
              <a:t>(Y)</a:t>
            </a:r>
          </a:p>
        </p:txBody>
      </p:sp>
      <p:sp>
        <p:nvSpPr>
          <p:cNvPr id="3" name="Rectangle 2"/>
          <p:cNvSpPr/>
          <p:nvPr/>
        </p:nvSpPr>
        <p:spPr>
          <a:xfrm>
            <a:off x="304800" y="1676400"/>
            <a:ext cx="8382000" cy="4524375"/>
          </a:xfrm>
          <a:prstGeom prst="rect">
            <a:avLst/>
          </a:prstGeom>
        </p:spPr>
        <p:txBody>
          <a:bodyPr>
            <a:spAutoFit/>
          </a:bodyPr>
          <a:lstStyle/>
          <a:p>
            <a:pPr marL="285750" indent="-285750" algn="just">
              <a:buFont typeface="Arial" panose="020B0604020202020204" pitchFamily="34" charset="0"/>
              <a:buChar char="•"/>
              <a:defRPr/>
            </a:pPr>
            <a:r>
              <a:rPr lang="en-US" b="1" dirty="0"/>
              <a:t>An </a:t>
            </a:r>
            <a:r>
              <a:rPr lang="en-US" b="1" dirty="0">
                <a:solidFill>
                  <a:srgbClr val="FF0000"/>
                </a:solidFill>
              </a:rPr>
              <a:t>opportunity cost </a:t>
            </a:r>
            <a:r>
              <a:rPr lang="en-US" b="1" dirty="0"/>
              <a:t>is slightly different; it requires us to give up a benefit. </a:t>
            </a:r>
          </a:p>
          <a:p>
            <a:pPr marL="285750" indent="-285750" algn="just">
              <a:buFont typeface="Arial" panose="020B0604020202020204" pitchFamily="34" charset="0"/>
              <a:buChar char="•"/>
              <a:defRPr/>
            </a:pPr>
            <a:endParaRPr lang="en-US" b="1" dirty="0"/>
          </a:p>
          <a:p>
            <a:pPr marL="285750" indent="-285750" algn="just">
              <a:buFont typeface="Arial" panose="020B0604020202020204" pitchFamily="34" charset="0"/>
              <a:buChar char="•"/>
              <a:defRPr/>
            </a:pPr>
            <a:r>
              <a:rPr lang="en-US" b="1" dirty="0"/>
              <a:t>A common situation arises where a firm already owns some of the assets a proposed project will be using.</a:t>
            </a:r>
          </a:p>
          <a:p>
            <a:pPr marL="285750" indent="-285750" algn="just">
              <a:buFont typeface="Arial" panose="020B0604020202020204" pitchFamily="34" charset="0"/>
              <a:buChar char="•"/>
              <a:defRPr/>
            </a:pPr>
            <a:endParaRPr lang="en-US" b="1" dirty="0"/>
          </a:p>
          <a:p>
            <a:pPr marL="285750" indent="-285750" algn="just">
              <a:buFont typeface="Arial" panose="020B0604020202020204" pitchFamily="34" charset="0"/>
              <a:buChar char="•"/>
              <a:defRPr/>
            </a:pPr>
            <a:r>
              <a:rPr lang="en-US" b="1" dirty="0"/>
              <a:t>For example, we might be thinking of converting an old rustic cotton mill we bought years ago for $100,000 into “upmarket” condominiums.</a:t>
            </a:r>
          </a:p>
          <a:p>
            <a:pPr marL="285750" indent="-285750" algn="just">
              <a:buFont typeface="Arial" panose="020B0604020202020204" pitchFamily="34" charset="0"/>
              <a:buChar char="•"/>
              <a:defRPr/>
            </a:pPr>
            <a:endParaRPr lang="en-US" b="1" dirty="0"/>
          </a:p>
          <a:p>
            <a:pPr marL="285750" indent="-285750" algn="just">
              <a:buFont typeface="Arial" panose="020B0604020202020204" pitchFamily="34" charset="0"/>
              <a:buChar char="•"/>
              <a:defRPr/>
            </a:pPr>
            <a:r>
              <a:rPr lang="en-US" b="1" dirty="0"/>
              <a:t>If we undertake this project, there will be no direct cash outflow associated with buying the old mill since we already own it. </a:t>
            </a:r>
          </a:p>
          <a:p>
            <a:pPr marL="285750" indent="-285750" algn="just">
              <a:buFont typeface="Arial" panose="020B0604020202020204" pitchFamily="34" charset="0"/>
              <a:buChar char="•"/>
              <a:defRPr/>
            </a:pPr>
            <a:endParaRPr lang="en-US" b="1" dirty="0"/>
          </a:p>
          <a:p>
            <a:pPr marL="285750" indent="-285750" algn="just">
              <a:buFont typeface="Arial" panose="020B0604020202020204" pitchFamily="34" charset="0"/>
              <a:buChar char="•"/>
              <a:defRPr/>
            </a:pPr>
            <a:r>
              <a:rPr lang="en-US" b="1" dirty="0"/>
              <a:t>For purposes of evaluating the condo project, should we then treat the mill as “free”? The answer is no. The mill is a valuable resource used by the project. If we didn't use it here, we could do something else with it. </a:t>
            </a:r>
          </a:p>
          <a:p>
            <a:pPr>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800100" y="228600"/>
            <a:ext cx="7543800" cy="1066800"/>
          </a:xfrm>
        </p:spPr>
        <p:txBody>
          <a:bodyPr/>
          <a:lstStyle/>
          <a:p>
            <a:r>
              <a:rPr lang="en-US" altLang="en-US"/>
              <a:t>Side Effects </a:t>
            </a:r>
            <a:r>
              <a:rPr lang="en-US" altLang="en-US">
                <a:solidFill>
                  <a:schemeClr val="tx1"/>
                </a:solidFill>
              </a:rPr>
              <a:t>(Y)</a:t>
            </a:r>
            <a:endParaRPr lang="en-US" altLang="en-US"/>
          </a:p>
        </p:txBody>
      </p:sp>
      <p:sp>
        <p:nvSpPr>
          <p:cNvPr id="10243" name="Content Placeholder 2"/>
          <p:cNvSpPr>
            <a:spLocks noGrp="1"/>
          </p:cNvSpPr>
          <p:nvPr>
            <p:ph idx="1"/>
          </p:nvPr>
        </p:nvSpPr>
        <p:spPr>
          <a:xfrm>
            <a:off x="304800" y="1447800"/>
            <a:ext cx="8534400" cy="4525963"/>
          </a:xfrm>
        </p:spPr>
        <p:txBody>
          <a:bodyPr/>
          <a:lstStyle/>
          <a:p>
            <a:pPr algn="just"/>
            <a:r>
              <a:rPr lang="en-US" altLang="en-US" sz="2400"/>
              <a:t>Remember that the incremental cash flows for a project include all the changes in the </a:t>
            </a:r>
            <a:r>
              <a:rPr lang="en-US" altLang="en-US" sz="2400" i="1"/>
              <a:t>firm's</a:t>
            </a:r>
            <a:r>
              <a:rPr lang="en-US" altLang="en-US" sz="2400"/>
              <a:t> future cash flows. It would not be unusual for a project to have </a:t>
            </a:r>
            <a:r>
              <a:rPr lang="en-US" altLang="en-US" sz="2400">
                <a:solidFill>
                  <a:srgbClr val="FF0000"/>
                </a:solidFill>
              </a:rPr>
              <a:t>side, or spillover, effects</a:t>
            </a:r>
            <a:r>
              <a:rPr lang="en-US" altLang="en-US" sz="2400"/>
              <a:t>, both good and bad. </a:t>
            </a:r>
          </a:p>
          <a:p>
            <a:pPr algn="just"/>
            <a:endParaRPr lang="en-US" altLang="en-US" sz="2400"/>
          </a:p>
          <a:p>
            <a:pPr algn="just"/>
            <a:r>
              <a:rPr lang="en-US" altLang="en-US" sz="2400"/>
              <a:t>In this case, the cash flows from the new line should be adjusted downward to reflect lost profits on other lines.</a:t>
            </a:r>
          </a:p>
          <a:p>
            <a:pPr algn="just"/>
            <a:endParaRPr lang="en-US" altLang="en-US" sz="2400"/>
          </a:p>
          <a:p>
            <a:pPr algn="just"/>
            <a:r>
              <a:rPr lang="en-US" altLang="en-US" sz="2400"/>
              <a:t>In accounting for erosion, it is important to recognize that any sales lost as a result of our launching a new product might be lost anyway because of future competition. Erosion is only relevant when the sales would not otherwise be lost.</a:t>
            </a:r>
          </a:p>
          <a:p>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62000" y="228600"/>
            <a:ext cx="7543800" cy="1066800"/>
          </a:xfrm>
        </p:spPr>
        <p:txBody>
          <a:bodyPr/>
          <a:lstStyle/>
          <a:p>
            <a:r>
              <a:rPr lang="en-US" altLang="en-US"/>
              <a:t>Net Working Capital </a:t>
            </a:r>
            <a:r>
              <a:rPr lang="en-US" altLang="en-US">
                <a:solidFill>
                  <a:schemeClr val="tx1"/>
                </a:solidFill>
              </a:rPr>
              <a:t>(Y)</a:t>
            </a:r>
            <a:endParaRPr lang="en-US" altLang="en-US"/>
          </a:p>
        </p:txBody>
      </p:sp>
      <p:sp>
        <p:nvSpPr>
          <p:cNvPr id="11267" name="Content Placeholder 2"/>
          <p:cNvSpPr>
            <a:spLocks noGrp="1"/>
          </p:cNvSpPr>
          <p:nvPr>
            <p:ph idx="1"/>
          </p:nvPr>
        </p:nvSpPr>
        <p:spPr>
          <a:xfrm>
            <a:off x="228600" y="1676400"/>
            <a:ext cx="8458200" cy="4525963"/>
          </a:xfrm>
        </p:spPr>
        <p:txBody>
          <a:bodyPr/>
          <a:lstStyle/>
          <a:p>
            <a:r>
              <a:rPr lang="en-US" altLang="en-US" sz="2400">
                <a:solidFill>
                  <a:srgbClr val="FF0000"/>
                </a:solidFill>
              </a:rPr>
              <a:t>Net Working Capital </a:t>
            </a:r>
            <a:r>
              <a:rPr lang="en-US" altLang="en-US" sz="2400"/>
              <a:t>Normally, a project will require that the firm invest in net working capital in addition to long-term assets.</a:t>
            </a:r>
          </a:p>
          <a:p>
            <a:endParaRPr lang="en-US" altLang="en-US" sz="2400"/>
          </a:p>
          <a:p>
            <a:r>
              <a:rPr lang="en-US" altLang="en-US" sz="2400"/>
              <a:t> For example, a project will generally need some amount of cash on hand to pay any expenses that arise. In addition, a project will need an initial investment in inventories and accounts receivable (to cover credit sales). </a:t>
            </a:r>
          </a:p>
          <a:p>
            <a:endParaRPr lang="en-US" altLang="en-US" sz="2400"/>
          </a:p>
          <a:p>
            <a:r>
              <a:rPr lang="en-US" altLang="en-US" sz="2400"/>
              <a:t>This balance represents the investment in net working capital.</a:t>
            </a:r>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304800"/>
            <a:ext cx="8382000" cy="1066800"/>
          </a:xfrm>
        </p:spPr>
        <p:txBody>
          <a:bodyPr/>
          <a:lstStyle/>
          <a:p>
            <a:r>
              <a:rPr lang="en-US" altLang="en-US" sz="3200"/>
              <a:t>Financing Costs (</a:t>
            </a:r>
            <a:r>
              <a:rPr lang="en-US" altLang="en-US" sz="3200">
                <a:solidFill>
                  <a:srgbClr val="FF0000"/>
                </a:solidFill>
              </a:rPr>
              <a:t>N</a:t>
            </a:r>
            <a:r>
              <a:rPr lang="en-US" altLang="en-US" sz="3200"/>
              <a:t>) and Other Issues </a:t>
            </a:r>
            <a:r>
              <a:rPr lang="en-US" altLang="en-US" sz="3200">
                <a:solidFill>
                  <a:schemeClr val="tx1"/>
                </a:solidFill>
              </a:rPr>
              <a:t>(Y)</a:t>
            </a:r>
            <a:r>
              <a:rPr lang="en-US" altLang="en-US" sz="3200"/>
              <a:t> </a:t>
            </a:r>
          </a:p>
        </p:txBody>
      </p:sp>
      <p:sp>
        <p:nvSpPr>
          <p:cNvPr id="12291" name="Content Placeholder 2"/>
          <p:cNvSpPr>
            <a:spLocks noGrp="1"/>
          </p:cNvSpPr>
          <p:nvPr>
            <p:ph idx="1"/>
          </p:nvPr>
        </p:nvSpPr>
        <p:spPr>
          <a:xfrm>
            <a:off x="304800" y="1600200"/>
            <a:ext cx="8534400" cy="4876800"/>
          </a:xfrm>
        </p:spPr>
        <p:txBody>
          <a:bodyPr/>
          <a:lstStyle/>
          <a:p>
            <a:r>
              <a:rPr lang="en-US" altLang="en-US" sz="2000">
                <a:solidFill>
                  <a:srgbClr val="FF0000"/>
                </a:solidFill>
              </a:rPr>
              <a:t>Financing Costs.  </a:t>
            </a:r>
            <a:r>
              <a:rPr lang="en-US" altLang="en-US" sz="2000"/>
              <a:t>In analyzing a proposed investment, we will not include interest paid or any other financing costs such as dividends or principal repaid, because we are interested in the cash flow generated by the assets of the project</a:t>
            </a:r>
          </a:p>
          <a:p>
            <a:r>
              <a:rPr lang="en-US" altLang="en-US" sz="2000"/>
              <a:t>More generally, our goal in project evaluation is to compare the cash flow from a project to the cost of acquiring that project in order to estimate NPV. </a:t>
            </a:r>
          </a:p>
          <a:p>
            <a:endParaRPr lang="en-US" altLang="en-US" sz="2000"/>
          </a:p>
          <a:p>
            <a:r>
              <a:rPr lang="en-US" altLang="en-US" sz="2000">
                <a:solidFill>
                  <a:srgbClr val="FF0000"/>
                </a:solidFill>
              </a:rPr>
              <a:t>Other Issues</a:t>
            </a:r>
            <a:r>
              <a:rPr lang="en-US" altLang="en-US" sz="2000"/>
              <a:t>. First, we are only interested in measuring cash flow. </a:t>
            </a:r>
          </a:p>
          <a:p>
            <a:r>
              <a:rPr lang="en-US" altLang="en-US" sz="2000"/>
              <a:t>Moreover, we are interested in measuring it when it actually occurs, not when it accrues in an accounting sense. </a:t>
            </a:r>
          </a:p>
          <a:p>
            <a:r>
              <a:rPr lang="en-US" altLang="en-US" sz="2000"/>
              <a:t>Second, we are always interested in </a:t>
            </a:r>
            <a:r>
              <a:rPr lang="en-US" altLang="en-US" sz="2000" i="1"/>
              <a:t>aftertax</a:t>
            </a:r>
            <a:r>
              <a:rPr lang="en-US" altLang="en-US" sz="2000"/>
              <a:t> cash flow since taxes are definitely a cash outflow. In fact, whenever we write “incremental cash flows,” we mean aftertax incremental cash flows. </a:t>
            </a:r>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Evaluating NPV Estimates</a:t>
            </a:r>
          </a:p>
        </p:txBody>
      </p:sp>
      <p:sp>
        <p:nvSpPr>
          <p:cNvPr id="13315" name="Rectangle 3"/>
          <p:cNvSpPr>
            <a:spLocks noGrp="1" noChangeArrowheads="1"/>
          </p:cNvSpPr>
          <p:nvPr>
            <p:ph type="body" idx="1"/>
          </p:nvPr>
        </p:nvSpPr>
        <p:spPr>
          <a:xfrm>
            <a:off x="304800" y="1447800"/>
            <a:ext cx="8382000" cy="4724400"/>
          </a:xfrm>
        </p:spPr>
        <p:txBody>
          <a:bodyPr/>
          <a:lstStyle/>
          <a:p>
            <a:pPr eaLnBrk="1" hangingPunct="1">
              <a:lnSpc>
                <a:spcPct val="90000"/>
              </a:lnSpc>
            </a:pPr>
            <a:r>
              <a:rPr lang="en-US" altLang="en-US" sz="3600"/>
              <a:t>NPV estimates are only estimates</a:t>
            </a:r>
          </a:p>
          <a:p>
            <a:pPr eaLnBrk="1" hangingPunct="1">
              <a:lnSpc>
                <a:spcPct val="90000"/>
              </a:lnSpc>
            </a:pPr>
            <a:r>
              <a:rPr lang="en-US" altLang="en-US" sz="3600"/>
              <a:t>Forecasting risk:</a:t>
            </a:r>
          </a:p>
          <a:p>
            <a:pPr lvl="1" eaLnBrk="1" hangingPunct="1">
              <a:lnSpc>
                <a:spcPct val="90000"/>
              </a:lnSpc>
            </a:pPr>
            <a:r>
              <a:rPr lang="en-US" altLang="en-US" sz="3200"/>
              <a:t>Sensitivity of NPV to changes in cash flow estimates </a:t>
            </a:r>
          </a:p>
          <a:p>
            <a:pPr lvl="2" eaLnBrk="1" hangingPunct="1">
              <a:lnSpc>
                <a:spcPct val="90000"/>
              </a:lnSpc>
            </a:pPr>
            <a:r>
              <a:rPr lang="en-US" altLang="en-US" sz="2800"/>
              <a:t>The more sensitive, the greater the forecasting risk</a:t>
            </a:r>
          </a:p>
          <a:p>
            <a:pPr eaLnBrk="1" hangingPunct="1">
              <a:lnSpc>
                <a:spcPct val="90000"/>
              </a:lnSpc>
            </a:pPr>
            <a:r>
              <a:rPr lang="en-US" altLang="en-US" sz="3600"/>
              <a:t>Sources of value </a:t>
            </a:r>
          </a:p>
          <a:p>
            <a:pPr lvl="2" eaLnBrk="1" hangingPunct="1">
              <a:lnSpc>
                <a:spcPct val="90000"/>
              </a:lnSpc>
            </a:pPr>
            <a:r>
              <a:rPr lang="en-US" altLang="en-US" sz="2800"/>
              <a:t>Be able to articulate why this project creates value</a:t>
            </a:r>
          </a:p>
        </p:txBody>
      </p:sp>
    </p:spTree>
  </p:cSld>
  <p:clrMapOvr>
    <a:masterClrMapping/>
  </p:clrMapOvr>
  <p:transition>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7"/>
  <p:tag name="MMPROD_UIDATA" val="&lt;database version=&quot;7.0&quot;&gt;&lt;object type=&quot;1&quot; unique_id=&quot;10001&quot;&gt;&lt;object type=&quot;8&quot; unique_id=&quot;13070&quot;&gt;&lt;/object&gt;&lt;object type=&quot;2&quot; unique_id=&quot;13071&quot;&gt;&lt;object type=&quot;3&quot; unique_id=&quot;13072&quot;&gt;&lt;property id=&quot;20148&quot; value=&quot;5&quot;/&gt;&lt;property id=&quot;20300&quot; value=&quot;Slide 1&quot;/&gt;&lt;property id=&quot;20307&quot; value=&quot;386&quot;/&gt;&lt;/object&gt;&lt;object type=&quot;3&quot; unique_id=&quot;13073&quot;&gt;&lt;property id=&quot;20148&quot; value=&quot;5&quot;/&gt;&lt;property id=&quot;20300&quot; value=&quot;Slide 2 - &amp;quot;Key Concepts and Skills&amp;quot;&quot;/&gt;&lt;property id=&quot;20307&quot; value=&quot;371&quot;/&gt;&lt;/object&gt;&lt;object type=&quot;3&quot; unique_id=&quot;13074&quot;&gt;&lt;property id=&quot;20148&quot; value=&quot;5&quot;/&gt;&lt;property id=&quot;20300&quot; value=&quot;Slide 3 - &amp;quot;Chapter Outline&amp;quot;&quot;/&gt;&lt;property id=&quot;20307&quot; value=&quot;372&quot;/&gt;&lt;/object&gt;&lt;object type=&quot;3&quot; unique_id=&quot;13075&quot;&gt;&lt;property id=&quot;20148&quot; value=&quot;5&quot;/&gt;&lt;property id=&quot;20300&quot; value=&quot;Slide 4 - &amp;quot;Relevant Cash Flows&amp;quot;&quot;/&gt;&lt;property id=&quot;20307&quot; value=&quot;259&quot;/&gt;&lt;/object&gt;&lt;object type=&quot;3&quot; unique_id=&quot;13076&quot;&gt;&lt;property id=&quot;20148&quot; value=&quot;5&quot;/&gt;&lt;property id=&quot;20300&quot; value=&quot;Slide 5 - &amp;quot;Relevant Cash Flows:&amp;#x0D;&amp;#x0A;Incremental Cash Flow for a Project&amp;quot;&quot;/&gt;&lt;property id=&quot;20307&quot; value=&quot;339&quot;/&gt;&lt;/object&gt;&lt;object type=&quot;3&quot; unique_id=&quot;13077&quot;&gt;&lt;property id=&quot;20148&quot; value=&quot;5&quot;/&gt;&lt;property id=&quot;20300&quot; value=&quot;Slide 6 - &amp;quot;Relevant Cash Flows&amp;quot;&quot;/&gt;&lt;property id=&quot;20307&quot; value=&quot;340&quot;/&gt;&lt;/object&gt;&lt;object type=&quot;3&quot; unique_id=&quot;13078&quot;&gt;&lt;property id=&quot;20148&quot; value=&quot;5&quot;/&gt;&lt;property id=&quot;20300&quot; value=&quot;Slide 7 - &amp;quot;Pro Forma Statements and Cash Flow&amp;quot;&quot;/&gt;&lt;property id=&quot;20307&quot; value=&quot;262&quot;/&gt;&lt;/object&gt;&lt;object type=&quot;3&quot; unique_id=&quot;13079&quot;&gt;&lt;property id=&quot;20148&quot; value=&quot;5&quot;/&gt;&lt;property id=&quot;20300&quot; value=&quot;Slide 8 - &amp;quot;Shark Attractant Project&amp;quot;&quot;/&gt;&lt;property id=&quot;20307&quot; value=&quot;341&quot;/&gt;&lt;/object&gt;&lt;object type=&quot;3&quot; unique_id=&quot;13080&quot;&gt;&lt;property id=&quot;20148&quot; value=&quot;5&quot;/&gt;&lt;property id=&quot;20300&quot; value=&quot;Slide 9 - &amp;quot;Pro Forma Income Statement&amp;#x0D;&amp;#x0A;Table 9.1&amp;quot;&quot;/&gt;&lt;property id=&quot;20307&quot; value=&quot;263&quot;/&gt;&lt;/object&gt;&lt;object type=&quot;3&quot; unique_id=&quot;13081&quot;&gt;&lt;property id=&quot;20148&quot; value=&quot;5&quot;/&gt;&lt;property id=&quot;20300&quot; value=&quot;Slide 10 - &amp;quot;Projected Capital Requirements&amp;#x0D;&amp;#x0A;Table 9.2&amp;quot;&quot;/&gt;&lt;property id=&quot;20307&quot; value=&quot;264&quot;/&gt;&lt;/object&gt;&lt;object type=&quot;3&quot; unique_id=&quot;13082&quot;&gt;&lt;property id=&quot;20148&quot; value=&quot;5&quot;/&gt;&lt;property id=&quot;20300&quot; value=&quot;Slide 11 - &amp;quot;Projected Total Cash Flows&amp;#x0D;&amp;#x0A;Table 9.5&amp;quot;&quot;/&gt;&lt;property id=&quot;20307&quot; value=&quot;265&quot;/&gt;&lt;/object&gt;&lt;object type=&quot;3&quot; unique_id=&quot;13083&quot;&gt;&lt;property id=&quot;20148&quot; value=&quot;5&quot;/&gt;&lt;property id=&quot;20300&quot; value=&quot;Slide 12 - &amp;quot;Shark Attractant Project&amp;quot;&quot;/&gt;&lt;property id=&quot;20307&quot; value=&quot;376&quot;/&gt;&lt;/object&gt;&lt;object type=&quot;3&quot; unique_id=&quot;13084&quot;&gt;&lt;property id=&quot;20148&quot; value=&quot;5&quot;/&gt;&lt;property id=&quot;20300&quot; value=&quot;Slide 13 - &amp;quot;Computing NPV for the Project&amp;#x0D;&amp;#x0A;Using the TI BAII+ CF Worksheet&amp;quot;&quot;/&gt;&lt;property id=&quot;20307&quot; value=&quot;375&quot;/&gt;&lt;/object&gt;&lt;object type=&quot;3&quot; unique_id=&quot;13085&quot;&gt;&lt;property id=&quot;20148&quot; value=&quot;5&quot;/&gt;&lt;property id=&quot;20300&quot; value=&quot;Slide 14 - &amp;quot;Making The Decision&amp;quot;&quot;/&gt;&lt;property id=&quot;20307&quot; value=&quot;266&quot;/&gt;&lt;/object&gt;&lt;object type=&quot;3&quot; unique_id=&quot;13086&quot;&gt;&lt;property id=&quot;20148&quot; value=&quot;5&quot;/&gt;&lt;property id=&quot;20300&quot; value=&quot;Slide 15 - &amp;quot;The Tax Shield Approach to OCF&amp;quot;&quot;/&gt;&lt;property id=&quot;20307&quot; value=&quot;292&quot;/&gt;&lt;/object&gt;&lt;object type=&quot;3&quot; unique_id=&quot;13087&quot;&gt;&lt;property id=&quot;20148&quot; value=&quot;5&quot;/&gt;&lt;property id=&quot;20300&quot; value=&quot;Slide 16 - &amp;quot;Changes in NWC&amp;quot;&quot;/&gt;&lt;property id=&quot;20307&quot; value=&quot;267&quot;/&gt;&lt;/object&gt;&lt;object type=&quot;3&quot; unique_id=&quot;13088&quot;&gt;&lt;property id=&quot;20148&quot; value=&quot;5&quot;/&gt;&lt;property id=&quot;20300&quot; value=&quot;Slide 17 - &amp;quot;Depreciation &amp;amp; Capital Budgeting&amp;quot;&quot;/&gt;&lt;property id=&quot;20307&quot; value=&quot;268&quot;/&gt;&lt;/object&gt;&lt;object type=&quot;3&quot; unique_id=&quot;13089&quot;&gt;&lt;property id=&quot;20148&quot; value=&quot;5&quot;/&gt;&lt;property id=&quot;20300&quot; value=&quot;Slide 18 - &amp;quot;Computing Depreciation&amp;quot;&quot;/&gt;&lt;property id=&quot;20307&quot; value=&quot;269&quot;/&gt;&lt;/object&gt;&lt;object type=&quot;3&quot; unique_id=&quot;13090&quot;&gt;&lt;property id=&quot;20148&quot; value=&quot;5&quot;/&gt;&lt;property id=&quot;20300&quot; value=&quot;Slide 19 - &amp;quot;After-Tax Salvage&amp;quot;&quot;/&gt;&lt;property id=&quot;20307&quot; value=&quot;270&quot;/&gt;&lt;/object&gt;&lt;object type=&quot;3&quot; unique_id=&quot;13091&quot;&gt;&lt;property id=&quot;20148&quot; value=&quot;5&quot;/&gt;&lt;property id=&quot;20300&quot; value=&quot;Slide 20 - &amp;quot;Tax Effect on Salvage &amp;quot;&quot;/&gt;&lt;property id=&quot;20307&quot; value=&quot;343&quot;/&gt;&lt;/object&gt;&lt;object type=&quot;3&quot; unique_id=&quot;13092&quot;&gt;&lt;property id=&quot;20148&quot; value=&quot;5&quot;/&gt;&lt;property id=&quot;20300&quot; value=&quot;Slide 21 - &amp;quot;Example: &amp;#x0D;&amp;#x0A;Depreciation and After-tax Salvage&amp;quot;&quot;/&gt;&lt;property id=&quot;20307&quot; value=&quot;271&quot;/&gt;&lt;/object&gt;&lt;object type=&quot;3&quot; unique_id=&quot;13093&quot;&gt;&lt;property id=&quot;20148&quot; value=&quot;5&quot;/&gt;&lt;property id=&quot;20300&quot; value=&quot;Slide 22 - &amp;quot;Salvage Value &amp;amp; Tax Effects&amp;quot;&quot;/&gt;&lt;property id=&quot;20307&quot; value=&quot;362&quot;/&gt;&lt;/object&gt;&lt;object type=&quot;3&quot; unique_id=&quot;13094&quot;&gt;&lt;property id=&quot;20148&quot; value=&quot;5&quot;/&gt;&lt;property id=&quot;20300&quot; value=&quot;Slide 23 - &amp;quot;Majestic Mulch &amp;amp; Compost Co&amp;quot;&quot;/&gt;&lt;property id=&quot;20307&quot; value=&quot;363&quot;/&gt;&lt;/object&gt;&lt;object type=&quot;3&quot; unique_id=&quot;13095&quot;&gt;&lt;property id=&quot;20148&quot; value=&quot;5&quot;/&gt;&lt;property id=&quot;20300&quot; value=&quot;Slide 24 - &amp;quot;Majestic Mulch &amp;amp; Compost Co&amp;quot;&quot;/&gt;&lt;property id=&quot;20307&quot; value=&quot;382&quot;/&gt;&lt;/object&gt;&lt;object type=&quot;3&quot; unique_id=&quot;13096&quot;&gt;&lt;property id=&quot;20148&quot; value=&quot;5&quot;/&gt;&lt;property id=&quot;20300&quot; value=&quot;Slide 25 - &amp;quot;Majestic Mulch &amp;amp; Compost Co&amp;quot;&quot;/&gt;&lt;property id=&quot;20307&quot; value=&quot;381&quot;/&gt;&lt;/object&gt;&lt;object type=&quot;3&quot; unique_id=&quot;13097&quot;&gt;&lt;property id=&quot;20148&quot; value=&quot;5&quot;/&gt;&lt;property id=&quot;20300&quot; value=&quot;Slide 26 - &amp;quot;Majestic Mulch &amp;amp; Compost Co&amp;quot;&quot;/&gt;&lt;property id=&quot;20307&quot; value=&quot;364&quot;/&gt;&lt;/object&gt;&lt;object type=&quot;3&quot; unique_id=&quot;13098&quot;&gt;&lt;property id=&quot;20148&quot; value=&quot;5&quot;/&gt;&lt;property id=&quot;20300&quot; value=&quot;Slide 27 - &amp;quot;Majestic Mulch &amp;amp; Compost Co&amp;quot;&quot;/&gt;&lt;property id=&quot;20307&quot; value=&quot;383&quot;/&gt;&lt;/object&gt;&lt;object type=&quot;3&quot; unique_id=&quot;13099&quot;&gt;&lt;property id=&quot;20148&quot; value=&quot;5&quot;/&gt;&lt;property id=&quot;20300&quot; value=&quot;Slide 28 - &amp;quot;Evaluating NPV Estimates&amp;quot;&quot;/&gt;&lt;property id=&quot;20307&quot; value=&quot;281&quot;/&gt;&lt;/object&gt;&lt;object type=&quot;3&quot; unique_id=&quot;13100&quot;&gt;&lt;property id=&quot;20148&quot; value=&quot;5&quot;/&gt;&lt;property id=&quot;20300&quot; value=&quot;Slide 29 - &amp;quot;Scenario Analysis&amp;quot;&quot;/&gt;&lt;property id=&quot;20307&quot; value=&quot;366&quot;/&gt;&lt;/object&gt;&lt;object type=&quot;3&quot; unique_id=&quot;13101&quot;&gt;&lt;property id=&quot;20148&quot; value=&quot;5&quot;/&gt;&lt;property id=&quot;20300&quot; value=&quot;Slide 30&quot;/&gt;&lt;property id=&quot;20307&quot; value=&quot;384&quot;/&gt;&lt;/object&gt;&lt;object type=&quot;3&quot; unique_id=&quot;13102&quot;&gt;&lt;property id=&quot;20148&quot; value=&quot;5&quot;/&gt;&lt;property id=&quot;20300&quot; value=&quot;Slide 31&quot;/&gt;&lt;property id=&quot;20307&quot; value=&quot;365&quot;/&gt;&lt;/object&gt;&lt;object type=&quot;3&quot; unique_id=&quot;13103&quot;&gt;&lt;property id=&quot;20148&quot; value=&quot;5&quot;/&gt;&lt;property id=&quot;20300&quot; value=&quot;Slide 32 - &amp;quot;Problems with Scenario Analysis&amp;quot;&quot;/&gt;&lt;property id=&quot;20307&quot; value=&quot;367&quot;/&gt;&lt;/object&gt;&lt;object type=&quot;3&quot; unique_id=&quot;13104&quot;&gt;&lt;property id=&quot;20148&quot; value=&quot;5&quot;/&gt;&lt;property id=&quot;20300&quot; value=&quot;Slide 33 - &amp;quot;Sensitivity Analysis&amp;quot;&quot;/&gt;&lt;property id=&quot;20307&quot; value=&quot;345&quot;/&gt;&lt;/object&gt;&lt;object type=&quot;3&quot; unique_id=&quot;13105&quot;&gt;&lt;property id=&quot;20148&quot; value=&quot;5&quot;/&gt;&lt;property id=&quot;20300&quot; value=&quot;Slide 34&quot;/&gt;&lt;property id=&quot;20307&quot; value=&quot;369&quot;/&gt;&lt;/object&gt;&lt;object type=&quot;3&quot; unique_id=&quot;13106&quot;&gt;&lt;property id=&quot;20148&quot; value=&quot;5&quot;/&gt;&lt;property id=&quot;20300&quot; value=&quot;Slide 35&quot;/&gt;&lt;property id=&quot;20307&quot; value=&quot;385&quot;/&gt;&lt;/object&gt;&lt;object type=&quot;3&quot; unique_id=&quot;13107&quot;&gt;&lt;property id=&quot;20148&quot; value=&quot;5&quot;/&gt;&lt;property id=&quot;20300&quot; value=&quot;Slide 36 - &amp;quot;Sensitivity Analysis:&amp;quot;&quot;/&gt;&lt;property id=&quot;20307&quot; value=&quot;352&quot;/&gt;&lt;/object&gt;&lt;object type=&quot;3&quot; unique_id=&quot;13108&quot;&gt;&lt;property id=&quot;20148&quot; value=&quot;5&quot;/&gt;&lt;property id=&quot;20300&quot; value=&quot;Slide 37 - &amp;quot;Disadvantages of Sensitivity and Scenario Analysis&amp;quot;&quot;/&gt;&lt;property id=&quot;20307&quot; value=&quot;368&quot;/&gt;&lt;/object&gt;&lt;object type=&quot;3&quot; unique_id=&quot;13109&quot;&gt;&lt;property id=&quot;20148&quot; value=&quot;5&quot;/&gt;&lt;property id=&quot;20300&quot; value=&quot;Slide 38 - &amp;quot;Managerial Options&amp;quot;&quot;/&gt;&lt;property id=&quot;20307&quot; value=&quot;373&quot;/&gt;&lt;/object&gt;&lt;object type=&quot;3&quot; unique_id=&quot;13110&quot;&gt;&lt;property id=&quot;20148&quot; value=&quot;5&quot;/&gt;&lt;property id=&quot;20300&quot; value=&quot;Slide 39 - &amp;quot;Capital Rationing&amp;quot;&quot;/&gt;&lt;property id=&quot;20307&quot; value=&quot;374&quot;/&gt;&lt;/object&gt;&lt;object type=&quot;3&quot; unique_id=&quot;13111&quot;&gt;&lt;property id=&quot;20148&quot; value=&quot;5&quot;/&gt;&lt;property id=&quot;20300&quot; value=&quot;Slide 40&quot;/&gt;&lt;property id=&quot;20307&quot; value=&quot;361&quot;/&gt;&lt;/object&gt;&lt;/object&gt;&lt;/object&gt;&lt;/database&gt;"/>
  <p:tag name="SECTOMILLISECCONVERTED" val="1"/>
</p:tagLst>
</file>

<file path=ppt/theme/theme1.xml><?xml version="1.0" encoding="utf-8"?>
<a:theme xmlns:a="http://schemas.openxmlformats.org/drawingml/2006/main" name="1_Default Desig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2"/>
            </a:solidFill>
            <a:effectLst/>
            <a:latin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CC"/>
        </a:hlink>
        <a:folHlink>
          <a:srgbClr val="00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1834</TotalTime>
  <Words>1049</Words>
  <Application>Microsoft Office PowerPoint</Application>
  <PresentationFormat>On-screen Show (4:3)</PresentationFormat>
  <Paragraphs>119</Paragraphs>
  <Slides>16</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3" baseType="lpstr">
      <vt:lpstr>Arial</vt:lpstr>
      <vt:lpstr>Calibri</vt:lpstr>
      <vt:lpstr>Cambria</vt:lpstr>
      <vt:lpstr>Stencil</vt:lpstr>
      <vt:lpstr>Times New Roman</vt:lpstr>
      <vt:lpstr>1_Default Design</vt:lpstr>
      <vt:lpstr>Worksheet</vt:lpstr>
      <vt:lpstr>Chapter 9 Lecture - Making Capital Investment Decisions Sections (9.1, 9.2, 9.6) </vt:lpstr>
      <vt:lpstr>Relevant Cash Flows</vt:lpstr>
      <vt:lpstr>Relevant Cash Flows</vt:lpstr>
      <vt:lpstr>Sunk Costs (N)</vt:lpstr>
      <vt:lpstr>Opportunity Costs (Y)</vt:lpstr>
      <vt:lpstr>Side Effects (Y)</vt:lpstr>
      <vt:lpstr>Net Working Capital (Y)</vt:lpstr>
      <vt:lpstr>Financing Costs (N) and Other Issues (Y) </vt:lpstr>
      <vt:lpstr>Evaluating NPV Estimates</vt:lpstr>
      <vt:lpstr>Scenario Analysis</vt:lpstr>
      <vt:lpstr>PowerPoint Presentation</vt:lpstr>
      <vt:lpstr>Scenario Analysis Example</vt:lpstr>
      <vt:lpstr>Problems with Scenario Analysis</vt:lpstr>
      <vt:lpstr>Sensitivity Analysis</vt:lpstr>
      <vt:lpstr>Sensitivity Analysis:</vt:lpstr>
      <vt:lpstr>Managerial Options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9 Lecture - Making Capital Investment Decisions</dc:title>
  <dc:subject>Chapter 9 - Capital Investment Decisions</dc:subject>
  <dc:creator>Dennis</dc:creator>
  <cp:lastModifiedBy>Dennis McCornac</cp:lastModifiedBy>
  <cp:revision>94</cp:revision>
  <dcterms:created xsi:type="dcterms:W3CDTF">2000-09-17T15:05:52Z</dcterms:created>
  <dcterms:modified xsi:type="dcterms:W3CDTF">2020-08-05T07:47:14Z</dcterms:modified>
</cp:coreProperties>
</file>