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6" r:id="rId1"/>
  </p:sldMasterIdLst>
  <p:sldIdLst>
    <p:sldId id="256" r:id="rId2"/>
    <p:sldId id="257" r:id="rId3"/>
    <p:sldId id="260" r:id="rId4"/>
    <p:sldId id="263" r:id="rId5"/>
    <p:sldId id="264" r:id="rId6"/>
    <p:sldId id="261" r:id="rId7"/>
    <p:sldId id="274" r:id="rId8"/>
    <p:sldId id="266" r:id="rId9"/>
    <p:sldId id="273" r:id="rId10"/>
    <p:sldId id="265" r:id="rId11"/>
    <p:sldId id="267" r:id="rId12"/>
    <p:sldId id="268" r:id="rId13"/>
    <p:sldId id="269" r:id="rId14"/>
    <p:sldId id="271" r:id="rId15"/>
    <p:sldId id="272" r:id="rId16"/>
    <p:sldId id="27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F6583A-0AB1-9043-9D2F-B93F736961EF}" v="42" dt="2024-09-01T08:57:33.2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0" d="100"/>
          <a:sy n="70" d="100"/>
        </p:scale>
        <p:origin x="50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4B0B8B-8EC3-4B04-9702-BB3E1C10959B}"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4A3E13B8-8835-42F2-BF2C-39E254741E6E}">
      <dgm:prSet custT="1"/>
      <dgm:spPr/>
      <dgm:t>
        <a:bodyPr/>
        <a:lstStyle/>
        <a:p>
          <a:r>
            <a:rPr lang="en-US" sz="1800" dirty="0">
              <a:solidFill>
                <a:srgbClr val="FFFF00"/>
              </a:solidFill>
            </a:rPr>
            <a:t>Pre-Colonial (1770): </a:t>
          </a:r>
          <a:r>
            <a:rPr lang="en-US" sz="1800" dirty="0" err="1"/>
            <a:t>Makasan</a:t>
          </a:r>
          <a:r>
            <a:rPr lang="en-US" sz="1800" dirty="0"/>
            <a:t> sea-cucumber (Trepang) fishers initiated the earliest example of Australian international trade. Indigenous Australians participated in an initially transactional trade that soon became </a:t>
          </a:r>
          <a:r>
            <a:rPr lang="en-US" sz="1800" dirty="0">
              <a:solidFill>
                <a:schemeClr val="bg2">
                  <a:lumMod val="90000"/>
                </a:schemeClr>
              </a:solidFill>
            </a:rPr>
            <a:t>intertwined with broader relationships</a:t>
          </a:r>
          <a:r>
            <a:rPr lang="en-US" sz="1800" dirty="0"/>
            <a:t>, influencing culture, governance, and familial lineage.</a:t>
          </a:r>
        </a:p>
      </dgm:t>
    </dgm:pt>
    <dgm:pt modelId="{B2C6BE2B-6E28-4059-AF90-4BE088F24543}" type="parTrans" cxnId="{0FF6FB0E-F8C2-43B7-9921-3E4617C9BB38}">
      <dgm:prSet/>
      <dgm:spPr/>
      <dgm:t>
        <a:bodyPr/>
        <a:lstStyle/>
        <a:p>
          <a:endParaRPr lang="en-US"/>
        </a:p>
      </dgm:t>
    </dgm:pt>
    <dgm:pt modelId="{50BFB12F-552B-4090-9E30-225892F74B7C}" type="sibTrans" cxnId="{0FF6FB0E-F8C2-43B7-9921-3E4617C9BB38}">
      <dgm:prSet/>
      <dgm:spPr/>
      <dgm:t>
        <a:bodyPr/>
        <a:lstStyle/>
        <a:p>
          <a:endParaRPr lang="en-US"/>
        </a:p>
      </dgm:t>
    </dgm:pt>
    <dgm:pt modelId="{041399ED-5895-46BA-BD01-23823D73114A}">
      <dgm:prSet custT="1"/>
      <dgm:spPr/>
      <dgm:t>
        <a:bodyPr/>
        <a:lstStyle/>
        <a:p>
          <a:r>
            <a:rPr lang="en-US" sz="1800" dirty="0">
              <a:solidFill>
                <a:srgbClr val="FFFF00"/>
              </a:solidFill>
            </a:rPr>
            <a:t>Colonisation to WWII: </a:t>
          </a:r>
          <a:r>
            <a:rPr lang="en-US" sz="1800" dirty="0"/>
            <a:t>trade with China and Japan despite exclusionist social policies (</a:t>
          </a:r>
          <a:r>
            <a:rPr lang="en-US" sz="1800" dirty="0">
              <a:solidFill>
                <a:schemeClr val="bg2">
                  <a:lumMod val="90000"/>
                </a:schemeClr>
              </a:solidFill>
            </a:rPr>
            <a:t>White Australia Policy</a:t>
          </a:r>
          <a:r>
            <a:rPr lang="en-US" sz="1800" dirty="0"/>
            <a:t>). Australia ignored geography to align with cultures akin to the dominant “white” identity adopted for the Australian identity.</a:t>
          </a:r>
        </a:p>
      </dgm:t>
    </dgm:pt>
    <dgm:pt modelId="{1A61A195-72B8-46C5-A076-156AE42A607A}" type="parTrans" cxnId="{5DEDC509-B49F-48B7-8A17-AC7AB0EAD303}">
      <dgm:prSet/>
      <dgm:spPr/>
      <dgm:t>
        <a:bodyPr/>
        <a:lstStyle/>
        <a:p>
          <a:endParaRPr lang="en-US"/>
        </a:p>
      </dgm:t>
    </dgm:pt>
    <dgm:pt modelId="{593589F6-980B-4250-8539-FBD2BC248C01}" type="sibTrans" cxnId="{5DEDC509-B49F-48B7-8A17-AC7AB0EAD303}">
      <dgm:prSet/>
      <dgm:spPr/>
      <dgm:t>
        <a:bodyPr/>
        <a:lstStyle/>
        <a:p>
          <a:endParaRPr lang="en-US"/>
        </a:p>
      </dgm:t>
    </dgm:pt>
    <dgm:pt modelId="{20B81085-29AA-49A8-9674-8FBC9137AFBD}">
      <dgm:prSet custT="1"/>
      <dgm:spPr/>
      <dgm:t>
        <a:bodyPr/>
        <a:lstStyle/>
        <a:p>
          <a:pPr algn="ctr"/>
          <a:r>
            <a:rPr lang="en-US" sz="1500" dirty="0">
              <a:solidFill>
                <a:srgbClr val="FFFF00"/>
              </a:solidFill>
            </a:rPr>
            <a:t>Post WWII: Dual policy:</a:t>
          </a:r>
        </a:p>
      </dgm:t>
    </dgm:pt>
    <dgm:pt modelId="{1FD57BCC-7257-4E34-87ED-0B8EB7FEEA1E}" type="parTrans" cxnId="{73F012D0-8133-4896-AC1C-2B8A80095771}">
      <dgm:prSet/>
      <dgm:spPr/>
      <dgm:t>
        <a:bodyPr/>
        <a:lstStyle/>
        <a:p>
          <a:endParaRPr lang="en-US"/>
        </a:p>
      </dgm:t>
    </dgm:pt>
    <dgm:pt modelId="{837C4C6F-74BA-4970-A7E4-631C4E4DEDA6}" type="sibTrans" cxnId="{73F012D0-8133-4896-AC1C-2B8A80095771}">
      <dgm:prSet/>
      <dgm:spPr/>
      <dgm:t>
        <a:bodyPr/>
        <a:lstStyle/>
        <a:p>
          <a:endParaRPr lang="en-US"/>
        </a:p>
      </dgm:t>
    </dgm:pt>
    <dgm:pt modelId="{95B7A84C-B00E-49FE-99B5-9418F9466026}">
      <dgm:prSet custT="1"/>
      <dgm:spPr/>
      <dgm:t>
        <a:bodyPr/>
        <a:lstStyle/>
        <a:p>
          <a:pPr algn="l"/>
          <a:r>
            <a:rPr lang="en-US" sz="1500" dirty="0"/>
            <a:t>Redolent of current realities, in the 1970s, 1980s and 1990s, Australia started slipping in per capita income behind advanced economies, while Asian tigers advanced. Singaporean Prime Minister, Lee Kuan Yew, warns Australians were on track to become “the poor white trash of Asia” </a:t>
          </a:r>
        </a:p>
      </dgm:t>
    </dgm:pt>
    <dgm:pt modelId="{CCBF1DFE-4807-4794-A95C-A4255EC9A50B}" type="parTrans" cxnId="{C2611FA4-6745-43CF-A4DE-D7241C9C1F20}">
      <dgm:prSet/>
      <dgm:spPr/>
      <dgm:t>
        <a:bodyPr/>
        <a:lstStyle/>
        <a:p>
          <a:endParaRPr lang="en-US"/>
        </a:p>
      </dgm:t>
    </dgm:pt>
    <dgm:pt modelId="{81A45A18-904C-4668-A849-318F1813A6B8}" type="sibTrans" cxnId="{C2611FA4-6745-43CF-A4DE-D7241C9C1F20}">
      <dgm:prSet/>
      <dgm:spPr/>
      <dgm:t>
        <a:bodyPr/>
        <a:lstStyle/>
        <a:p>
          <a:endParaRPr lang="en-US"/>
        </a:p>
      </dgm:t>
    </dgm:pt>
    <dgm:pt modelId="{2F4B684E-C323-44A7-AA57-1E723B0D482D}">
      <dgm:prSet custT="1"/>
      <dgm:spPr/>
      <dgm:t>
        <a:bodyPr/>
        <a:lstStyle/>
        <a:p>
          <a:pPr algn="l"/>
          <a:r>
            <a:rPr lang="en-US" sz="1500" dirty="0">
              <a:solidFill>
                <a:schemeClr val="bg2">
                  <a:lumMod val="90000"/>
                </a:schemeClr>
              </a:solidFill>
            </a:rPr>
            <a:t>Anglophonic identity </a:t>
          </a:r>
          <a:r>
            <a:rPr lang="en-US" sz="1500" dirty="0"/>
            <a:t>continued to shape early perceptions, limiting interactions with Asia. But the Asian Economic Miracle prompted a strategic </a:t>
          </a:r>
          <a:r>
            <a:rPr lang="en-US" sz="1500" dirty="0" err="1"/>
            <a:t>econo</a:t>
          </a:r>
          <a:r>
            <a:rPr lang="en-US" sz="1500" dirty="0"/>
            <a:t>-trade relation</a:t>
          </a:r>
          <a:r>
            <a:rPr lang="en-US" sz="1500" dirty="0">
              <a:solidFill>
                <a:schemeClr val="bg2">
                  <a:lumMod val="90000"/>
                </a:schemeClr>
              </a:solidFill>
            </a:rPr>
            <a:t> facing education. </a:t>
          </a:r>
        </a:p>
      </dgm:t>
    </dgm:pt>
    <dgm:pt modelId="{D5E5711A-6B1F-48DB-9830-439B17106636}" type="parTrans" cxnId="{88696CA8-A29C-4701-A152-95EF0BC3A86F}">
      <dgm:prSet/>
      <dgm:spPr/>
      <dgm:t>
        <a:bodyPr/>
        <a:lstStyle/>
        <a:p>
          <a:endParaRPr lang="en-US"/>
        </a:p>
      </dgm:t>
    </dgm:pt>
    <dgm:pt modelId="{E63F458D-6C61-455D-87B7-D32D06DDD74A}" type="sibTrans" cxnId="{88696CA8-A29C-4701-A152-95EF0BC3A86F}">
      <dgm:prSet/>
      <dgm:spPr/>
      <dgm:t>
        <a:bodyPr/>
        <a:lstStyle/>
        <a:p>
          <a:endParaRPr lang="en-US"/>
        </a:p>
      </dgm:t>
    </dgm:pt>
    <dgm:pt modelId="{D1FEA2F1-7EAD-F446-9DB7-0AB772EF5186}" type="pres">
      <dgm:prSet presAssocID="{EB4B0B8B-8EC3-4B04-9702-BB3E1C10959B}" presName="Name0" presStyleCnt="0">
        <dgm:presLayoutVars>
          <dgm:dir/>
          <dgm:resizeHandles val="exact"/>
        </dgm:presLayoutVars>
      </dgm:prSet>
      <dgm:spPr/>
    </dgm:pt>
    <dgm:pt modelId="{16A057BC-533D-2948-B64E-8507BB7FBCC2}" type="pres">
      <dgm:prSet presAssocID="{4A3E13B8-8835-42F2-BF2C-39E254741E6E}" presName="node" presStyleLbl="node1" presStyleIdx="0" presStyleCnt="3" custScaleX="114193" custScaleY="97438" custLinFactNeighborX="6581" custLinFactNeighborY="-2222">
        <dgm:presLayoutVars>
          <dgm:bulletEnabled val="1"/>
        </dgm:presLayoutVars>
      </dgm:prSet>
      <dgm:spPr/>
    </dgm:pt>
    <dgm:pt modelId="{8584E447-146C-C142-8CD8-DD9D4943447D}" type="pres">
      <dgm:prSet presAssocID="{50BFB12F-552B-4090-9E30-225892F74B7C}" presName="sibTrans" presStyleLbl="sibTrans2D1" presStyleIdx="0" presStyleCnt="2"/>
      <dgm:spPr/>
    </dgm:pt>
    <dgm:pt modelId="{F6B9B033-65E6-1C47-A201-B6BC8F42A78F}" type="pres">
      <dgm:prSet presAssocID="{50BFB12F-552B-4090-9E30-225892F74B7C}" presName="connectorText" presStyleLbl="sibTrans2D1" presStyleIdx="0" presStyleCnt="2"/>
      <dgm:spPr/>
    </dgm:pt>
    <dgm:pt modelId="{E7D7DFD0-F4F5-BB45-B28C-4C35BC6A5279}" type="pres">
      <dgm:prSet presAssocID="{041399ED-5895-46BA-BD01-23823D73114A}" presName="node" presStyleLbl="node1" presStyleIdx="1" presStyleCnt="3" custLinFactNeighborY="-2209">
        <dgm:presLayoutVars>
          <dgm:bulletEnabled val="1"/>
        </dgm:presLayoutVars>
      </dgm:prSet>
      <dgm:spPr/>
    </dgm:pt>
    <dgm:pt modelId="{C9A141E0-2E91-384C-AF82-C97A710815E0}" type="pres">
      <dgm:prSet presAssocID="{593589F6-980B-4250-8539-FBD2BC248C01}" presName="sibTrans" presStyleLbl="sibTrans2D1" presStyleIdx="1" presStyleCnt="2"/>
      <dgm:spPr/>
    </dgm:pt>
    <dgm:pt modelId="{A9A5A6C4-C83A-174C-BC24-C832756166CA}" type="pres">
      <dgm:prSet presAssocID="{593589F6-980B-4250-8539-FBD2BC248C01}" presName="connectorText" presStyleLbl="sibTrans2D1" presStyleIdx="1" presStyleCnt="2"/>
      <dgm:spPr/>
    </dgm:pt>
    <dgm:pt modelId="{268F4BFF-C2CA-0044-BE87-6E04EB40D100}" type="pres">
      <dgm:prSet presAssocID="{20B81085-29AA-49A8-9674-8FBC9137AFBD}" presName="node" presStyleLbl="node1" presStyleIdx="2" presStyleCnt="3" custScaleX="124222" custScaleY="101946">
        <dgm:presLayoutVars>
          <dgm:bulletEnabled val="1"/>
        </dgm:presLayoutVars>
      </dgm:prSet>
      <dgm:spPr/>
    </dgm:pt>
  </dgm:ptLst>
  <dgm:cxnLst>
    <dgm:cxn modelId="{5DEDC509-B49F-48B7-8A17-AC7AB0EAD303}" srcId="{EB4B0B8B-8EC3-4B04-9702-BB3E1C10959B}" destId="{041399ED-5895-46BA-BD01-23823D73114A}" srcOrd="1" destOrd="0" parTransId="{1A61A195-72B8-46C5-A076-156AE42A607A}" sibTransId="{593589F6-980B-4250-8539-FBD2BC248C01}"/>
    <dgm:cxn modelId="{0FF6FB0E-F8C2-43B7-9921-3E4617C9BB38}" srcId="{EB4B0B8B-8EC3-4B04-9702-BB3E1C10959B}" destId="{4A3E13B8-8835-42F2-BF2C-39E254741E6E}" srcOrd="0" destOrd="0" parTransId="{B2C6BE2B-6E28-4059-AF90-4BE088F24543}" sibTransId="{50BFB12F-552B-4090-9E30-225892F74B7C}"/>
    <dgm:cxn modelId="{28C63E22-5C4E-0743-A13E-D6D47EE0B1A7}" type="presOf" srcId="{50BFB12F-552B-4090-9E30-225892F74B7C}" destId="{8584E447-146C-C142-8CD8-DD9D4943447D}" srcOrd="0" destOrd="0" presId="urn:microsoft.com/office/officeart/2005/8/layout/process1"/>
    <dgm:cxn modelId="{928E652C-9597-A540-9F46-F93BF97BF798}" type="presOf" srcId="{2F4B684E-C323-44A7-AA57-1E723B0D482D}" destId="{268F4BFF-C2CA-0044-BE87-6E04EB40D100}" srcOrd="0" destOrd="2" presId="urn:microsoft.com/office/officeart/2005/8/layout/process1"/>
    <dgm:cxn modelId="{7E643A3D-34BC-7F49-A9EB-F26394E37945}" type="presOf" srcId="{593589F6-980B-4250-8539-FBD2BC248C01}" destId="{A9A5A6C4-C83A-174C-BC24-C832756166CA}" srcOrd="1" destOrd="0" presId="urn:microsoft.com/office/officeart/2005/8/layout/process1"/>
    <dgm:cxn modelId="{0935AF40-1B90-5141-A8A7-D329E40C3A25}" type="presOf" srcId="{041399ED-5895-46BA-BD01-23823D73114A}" destId="{E7D7DFD0-F4F5-BB45-B28C-4C35BC6A5279}" srcOrd="0" destOrd="0" presId="urn:microsoft.com/office/officeart/2005/8/layout/process1"/>
    <dgm:cxn modelId="{0E84F087-47E9-AD4C-B8E1-B87150A844C5}" type="presOf" srcId="{50BFB12F-552B-4090-9E30-225892F74B7C}" destId="{F6B9B033-65E6-1C47-A201-B6BC8F42A78F}" srcOrd="1" destOrd="0" presId="urn:microsoft.com/office/officeart/2005/8/layout/process1"/>
    <dgm:cxn modelId="{00E6528F-7175-5D45-B8F6-3BF35E7C5CF3}" type="presOf" srcId="{4A3E13B8-8835-42F2-BF2C-39E254741E6E}" destId="{16A057BC-533D-2948-B64E-8507BB7FBCC2}" srcOrd="0" destOrd="0" presId="urn:microsoft.com/office/officeart/2005/8/layout/process1"/>
    <dgm:cxn modelId="{D2DF08A0-1E54-4E49-90AE-0DAC80A755E5}" type="presOf" srcId="{593589F6-980B-4250-8539-FBD2BC248C01}" destId="{C9A141E0-2E91-384C-AF82-C97A710815E0}" srcOrd="0" destOrd="0" presId="urn:microsoft.com/office/officeart/2005/8/layout/process1"/>
    <dgm:cxn modelId="{0F4214A2-BD8F-954E-9AD4-C89778128BC5}" type="presOf" srcId="{EB4B0B8B-8EC3-4B04-9702-BB3E1C10959B}" destId="{D1FEA2F1-7EAD-F446-9DB7-0AB772EF5186}" srcOrd="0" destOrd="0" presId="urn:microsoft.com/office/officeart/2005/8/layout/process1"/>
    <dgm:cxn modelId="{C2611FA4-6745-43CF-A4DE-D7241C9C1F20}" srcId="{20B81085-29AA-49A8-9674-8FBC9137AFBD}" destId="{95B7A84C-B00E-49FE-99B5-9418F9466026}" srcOrd="0" destOrd="0" parTransId="{CCBF1DFE-4807-4794-A95C-A4255EC9A50B}" sibTransId="{81A45A18-904C-4668-A849-318F1813A6B8}"/>
    <dgm:cxn modelId="{88696CA8-A29C-4701-A152-95EF0BC3A86F}" srcId="{20B81085-29AA-49A8-9674-8FBC9137AFBD}" destId="{2F4B684E-C323-44A7-AA57-1E723B0D482D}" srcOrd="1" destOrd="0" parTransId="{D5E5711A-6B1F-48DB-9830-439B17106636}" sibTransId="{E63F458D-6C61-455D-87B7-D32D06DDD74A}"/>
    <dgm:cxn modelId="{6A8D25C8-004D-D24C-BEAA-EF4834120259}" type="presOf" srcId="{20B81085-29AA-49A8-9674-8FBC9137AFBD}" destId="{268F4BFF-C2CA-0044-BE87-6E04EB40D100}" srcOrd="0" destOrd="0" presId="urn:microsoft.com/office/officeart/2005/8/layout/process1"/>
    <dgm:cxn modelId="{73F012D0-8133-4896-AC1C-2B8A80095771}" srcId="{EB4B0B8B-8EC3-4B04-9702-BB3E1C10959B}" destId="{20B81085-29AA-49A8-9674-8FBC9137AFBD}" srcOrd="2" destOrd="0" parTransId="{1FD57BCC-7257-4E34-87ED-0B8EB7FEEA1E}" sibTransId="{837C4C6F-74BA-4970-A7E4-631C4E4DEDA6}"/>
    <dgm:cxn modelId="{F66609DD-672D-6248-AE47-59E86A8B3695}" type="presOf" srcId="{95B7A84C-B00E-49FE-99B5-9418F9466026}" destId="{268F4BFF-C2CA-0044-BE87-6E04EB40D100}" srcOrd="0" destOrd="1" presId="urn:microsoft.com/office/officeart/2005/8/layout/process1"/>
    <dgm:cxn modelId="{89690EB4-4160-7140-B668-F61A8FE5446C}" type="presParOf" srcId="{D1FEA2F1-7EAD-F446-9DB7-0AB772EF5186}" destId="{16A057BC-533D-2948-B64E-8507BB7FBCC2}" srcOrd="0" destOrd="0" presId="urn:microsoft.com/office/officeart/2005/8/layout/process1"/>
    <dgm:cxn modelId="{3A85BAB2-FF2D-FB42-8373-EB51FBFFA25F}" type="presParOf" srcId="{D1FEA2F1-7EAD-F446-9DB7-0AB772EF5186}" destId="{8584E447-146C-C142-8CD8-DD9D4943447D}" srcOrd="1" destOrd="0" presId="urn:microsoft.com/office/officeart/2005/8/layout/process1"/>
    <dgm:cxn modelId="{85C6AD4B-19E6-4D40-B61B-53F15D4C5611}" type="presParOf" srcId="{8584E447-146C-C142-8CD8-DD9D4943447D}" destId="{F6B9B033-65E6-1C47-A201-B6BC8F42A78F}" srcOrd="0" destOrd="0" presId="urn:microsoft.com/office/officeart/2005/8/layout/process1"/>
    <dgm:cxn modelId="{EE31C38E-1300-1842-8D39-8867F32B5588}" type="presParOf" srcId="{D1FEA2F1-7EAD-F446-9DB7-0AB772EF5186}" destId="{E7D7DFD0-F4F5-BB45-B28C-4C35BC6A5279}" srcOrd="2" destOrd="0" presId="urn:microsoft.com/office/officeart/2005/8/layout/process1"/>
    <dgm:cxn modelId="{8FAF19A6-406D-8D48-8946-16014D067B20}" type="presParOf" srcId="{D1FEA2F1-7EAD-F446-9DB7-0AB772EF5186}" destId="{C9A141E0-2E91-384C-AF82-C97A710815E0}" srcOrd="3" destOrd="0" presId="urn:microsoft.com/office/officeart/2005/8/layout/process1"/>
    <dgm:cxn modelId="{DE37093B-582C-C045-BDE5-719669A464F7}" type="presParOf" srcId="{C9A141E0-2E91-384C-AF82-C97A710815E0}" destId="{A9A5A6C4-C83A-174C-BC24-C832756166CA}" srcOrd="0" destOrd="0" presId="urn:microsoft.com/office/officeart/2005/8/layout/process1"/>
    <dgm:cxn modelId="{17568D4C-BBB8-904B-8FC8-00C062347F38}" type="presParOf" srcId="{D1FEA2F1-7EAD-F446-9DB7-0AB772EF5186}" destId="{268F4BFF-C2CA-0044-BE87-6E04EB40D100}"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A057BC-533D-2948-B64E-8507BB7FBCC2}">
      <dsp:nvSpPr>
        <dsp:cNvPr id="0" name=""/>
        <dsp:cNvSpPr/>
      </dsp:nvSpPr>
      <dsp:spPr>
        <a:xfrm>
          <a:off x="80177" y="257569"/>
          <a:ext cx="3015181" cy="39007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FFFF00"/>
              </a:solidFill>
            </a:rPr>
            <a:t>Pre-Colonial (1770): </a:t>
          </a:r>
          <a:r>
            <a:rPr lang="en-US" sz="1800" kern="1200" dirty="0" err="1"/>
            <a:t>Makasan</a:t>
          </a:r>
          <a:r>
            <a:rPr lang="en-US" sz="1800" kern="1200" dirty="0"/>
            <a:t> sea-cucumber (Trepang) fishers initiated the earliest example of Australian international trade. Indigenous Australians participated in an initially transactional trade that soon became </a:t>
          </a:r>
          <a:r>
            <a:rPr lang="en-US" sz="1800" kern="1200" dirty="0">
              <a:solidFill>
                <a:schemeClr val="bg2">
                  <a:lumMod val="90000"/>
                </a:schemeClr>
              </a:solidFill>
            </a:rPr>
            <a:t>intertwined with broader relationships</a:t>
          </a:r>
          <a:r>
            <a:rPr lang="en-US" sz="1800" kern="1200" dirty="0"/>
            <a:t>, influencing culture, governance, and familial lineage.</a:t>
          </a:r>
        </a:p>
      </dsp:txBody>
      <dsp:txXfrm>
        <a:off x="168489" y="345881"/>
        <a:ext cx="2838557" cy="3724156"/>
      </dsp:txXfrm>
    </dsp:sp>
    <dsp:sp modelId="{8584E447-146C-C142-8CD8-DD9D4943447D}">
      <dsp:nvSpPr>
        <dsp:cNvPr id="0" name=""/>
        <dsp:cNvSpPr/>
      </dsp:nvSpPr>
      <dsp:spPr>
        <a:xfrm rot="469">
          <a:off x="3342024" y="1880821"/>
          <a:ext cx="522931" cy="6548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3342024" y="2011775"/>
        <a:ext cx="366052" cy="392895"/>
      </dsp:txXfrm>
    </dsp:sp>
    <dsp:sp modelId="{E7D7DFD0-F4F5-BB45-B28C-4C35BC6A5279}">
      <dsp:nvSpPr>
        <dsp:cNvPr id="0" name=""/>
        <dsp:cNvSpPr/>
      </dsp:nvSpPr>
      <dsp:spPr>
        <a:xfrm>
          <a:off x="4082022" y="206806"/>
          <a:ext cx="2640425" cy="40033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FFFF00"/>
              </a:solidFill>
            </a:rPr>
            <a:t>Colonisation to WWII: </a:t>
          </a:r>
          <a:r>
            <a:rPr lang="en-US" sz="1800" kern="1200" dirty="0"/>
            <a:t>trade with China and Japan despite exclusionist social policies (</a:t>
          </a:r>
          <a:r>
            <a:rPr lang="en-US" sz="1800" kern="1200" dirty="0">
              <a:solidFill>
                <a:schemeClr val="bg2">
                  <a:lumMod val="90000"/>
                </a:schemeClr>
              </a:solidFill>
            </a:rPr>
            <a:t>White Australia Policy</a:t>
          </a:r>
          <a:r>
            <a:rPr lang="en-US" sz="1800" kern="1200" dirty="0"/>
            <a:t>). Australia ignored geography to align with cultures akin to the dominant “white” identity adopted for the Australian identity.</a:t>
          </a:r>
        </a:p>
      </dsp:txBody>
      <dsp:txXfrm>
        <a:off x="4159357" y="284141"/>
        <a:ext cx="2485755" cy="3848676"/>
      </dsp:txXfrm>
    </dsp:sp>
    <dsp:sp modelId="{C9A141E0-2E91-384C-AF82-C97A710815E0}">
      <dsp:nvSpPr>
        <dsp:cNvPr id="0" name=""/>
        <dsp:cNvSpPr/>
      </dsp:nvSpPr>
      <dsp:spPr>
        <a:xfrm rot="75681">
          <a:off x="6986422" y="1922112"/>
          <a:ext cx="559905" cy="6548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6986442" y="2051228"/>
        <a:ext cx="391934" cy="392895"/>
      </dsp:txXfrm>
    </dsp:sp>
    <dsp:sp modelId="{268F4BFF-C2CA-0044-BE87-6E04EB40D100}">
      <dsp:nvSpPr>
        <dsp:cNvPr id="0" name=""/>
        <dsp:cNvSpPr/>
      </dsp:nvSpPr>
      <dsp:spPr>
        <a:xfrm>
          <a:off x="7778618" y="256288"/>
          <a:ext cx="3279989" cy="40812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ctr" defTabSz="666750">
            <a:lnSpc>
              <a:spcPct val="90000"/>
            </a:lnSpc>
            <a:spcBef>
              <a:spcPct val="0"/>
            </a:spcBef>
            <a:spcAft>
              <a:spcPct val="35000"/>
            </a:spcAft>
            <a:buNone/>
          </a:pPr>
          <a:r>
            <a:rPr lang="en-US" sz="1500" kern="1200" dirty="0">
              <a:solidFill>
                <a:srgbClr val="FFFF00"/>
              </a:solidFill>
            </a:rPr>
            <a:t>Post WWII: Dual policy:</a:t>
          </a:r>
        </a:p>
        <a:p>
          <a:pPr marL="114300" lvl="1" indent="-114300" algn="l" defTabSz="666750">
            <a:lnSpc>
              <a:spcPct val="90000"/>
            </a:lnSpc>
            <a:spcBef>
              <a:spcPct val="0"/>
            </a:spcBef>
            <a:spcAft>
              <a:spcPct val="15000"/>
            </a:spcAft>
            <a:buChar char="•"/>
          </a:pPr>
          <a:r>
            <a:rPr lang="en-US" sz="1500" kern="1200" dirty="0"/>
            <a:t>Redolent of current realities, in the 1970s, 1980s and 1990s, Australia started slipping in per capita income behind advanced economies, while Asian tigers advanced. Singaporean Prime Minister, Lee Kuan Yew, warns Australians were on track to become “the poor white trash of Asia” </a:t>
          </a:r>
        </a:p>
        <a:p>
          <a:pPr marL="114300" lvl="1" indent="-114300" algn="l" defTabSz="666750">
            <a:lnSpc>
              <a:spcPct val="90000"/>
            </a:lnSpc>
            <a:spcBef>
              <a:spcPct val="0"/>
            </a:spcBef>
            <a:spcAft>
              <a:spcPct val="15000"/>
            </a:spcAft>
            <a:buChar char="•"/>
          </a:pPr>
          <a:r>
            <a:rPr lang="en-US" sz="1500" kern="1200" dirty="0">
              <a:solidFill>
                <a:schemeClr val="bg2">
                  <a:lumMod val="90000"/>
                </a:schemeClr>
              </a:solidFill>
            </a:rPr>
            <a:t>Anglophonic identity </a:t>
          </a:r>
          <a:r>
            <a:rPr lang="en-US" sz="1500" kern="1200" dirty="0"/>
            <a:t>continued to shape early perceptions, limiting interactions with Asia. But the Asian Economic Miracle prompted a strategic </a:t>
          </a:r>
          <a:r>
            <a:rPr lang="en-US" sz="1500" kern="1200" dirty="0" err="1"/>
            <a:t>econo</a:t>
          </a:r>
          <a:r>
            <a:rPr lang="en-US" sz="1500" kern="1200" dirty="0"/>
            <a:t>-trade relation</a:t>
          </a:r>
          <a:r>
            <a:rPr lang="en-US" sz="1500" kern="1200" dirty="0">
              <a:solidFill>
                <a:schemeClr val="bg2">
                  <a:lumMod val="90000"/>
                </a:schemeClr>
              </a:solidFill>
            </a:rPr>
            <a:t> facing education. </a:t>
          </a:r>
        </a:p>
      </dsp:txBody>
      <dsp:txXfrm>
        <a:off x="7874686" y="352356"/>
        <a:ext cx="3087853" cy="3889115"/>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77CA0979-F579-4E9B-A675-1F5ABBFF00DB}" type="datetimeFigureOut">
              <a:rPr lang="en-US" dirty="0"/>
              <a:t>11/23/2024</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
              </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dirty="0"/>
              <a:t>‹#›</a:t>
            </a:fld>
            <a:endParaRPr lang="en-US" dirty="0"/>
          </a:p>
        </p:txBody>
      </p:sp>
    </p:spTree>
    <p:extLst>
      <p:ext uri="{BB962C8B-B14F-4D97-AF65-F5344CB8AC3E}">
        <p14:creationId xmlns:p14="http://schemas.microsoft.com/office/powerpoint/2010/main" val="1751526046"/>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F7E76D0F-5A12-4D0A-80B0-1A6122B61E7B}" type="datetimeFigureOut">
              <a:rPr lang="en-US" dirty="0"/>
              <a:t>11/23/2024</a:t>
            </a:fld>
            <a:endParaRPr lang="en-US" dirty="0"/>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r>
              <a:rPr lang="en-US" dirty="0"/>
              <a:t>
              </a:t>
            </a:r>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dirty="0"/>
              <a:t>‹#›</a:t>
            </a:fld>
            <a:endParaRPr lang="en-US" dirty="0"/>
          </a:p>
        </p:txBody>
      </p:sp>
    </p:spTree>
    <p:extLst>
      <p:ext uri="{BB962C8B-B14F-4D97-AF65-F5344CB8AC3E}">
        <p14:creationId xmlns:p14="http://schemas.microsoft.com/office/powerpoint/2010/main" val="907398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8B9E8C84-89CA-44AB-B0BE-5C91BAF75478}" type="datetimeFigureOut">
              <a:rPr lang="en-US" dirty="0"/>
              <a:t>11/23/2024</a:t>
            </a:fld>
            <a:endParaRPr lang="en-US" dirty="0"/>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r>
              <a:rPr lang="en-US" dirty="0"/>
              <a:t>
              </a:t>
            </a:r>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dirty="0"/>
              <a:t>‹#›</a:t>
            </a:fld>
            <a:endParaRPr lang="en-US" dirty="0"/>
          </a:p>
        </p:txBody>
      </p:sp>
    </p:spTree>
    <p:extLst>
      <p:ext uri="{BB962C8B-B14F-4D97-AF65-F5344CB8AC3E}">
        <p14:creationId xmlns:p14="http://schemas.microsoft.com/office/powerpoint/2010/main" val="416771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73E7156E-175E-4DBA-9D21-B772C320F342}" type="datetimeFigureOut">
              <a:rPr lang="en-US" dirty="0"/>
              <a:t>11/23/2024</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
              </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dirty="0"/>
              <a:t>‹#›</a:t>
            </a:fld>
            <a:endParaRPr lang="en-US" dirty="0"/>
          </a:p>
        </p:txBody>
      </p:sp>
    </p:spTree>
    <p:extLst>
      <p:ext uri="{BB962C8B-B14F-4D97-AF65-F5344CB8AC3E}">
        <p14:creationId xmlns:p14="http://schemas.microsoft.com/office/powerpoint/2010/main" val="2851252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dirty="0"/>
              <a:t>Click to edit Master title style</a:t>
            </a:r>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04895F6E-3D02-4292-95D1-C62B3126321B}" type="datetimeFigureOut">
              <a:rPr lang="en-US" dirty="0"/>
              <a:t>11/23/2024</a:t>
            </a:fld>
            <a:endParaRPr lang="en-US" dirty="0"/>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r>
              <a:rPr lang="en-US" dirty="0"/>
              <a:t>
              </a:t>
            </a:r>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dirty="0"/>
              <a:t>‹#›</a:t>
            </a:fld>
            <a:endParaRPr lang="en-US" dirty="0"/>
          </a:p>
        </p:txBody>
      </p:sp>
    </p:spTree>
    <p:extLst>
      <p:ext uri="{BB962C8B-B14F-4D97-AF65-F5344CB8AC3E}">
        <p14:creationId xmlns:p14="http://schemas.microsoft.com/office/powerpoint/2010/main" val="2552036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EDCB5ACB-D10C-44A8-9570-124370F4CB38}" type="datetimeFigureOut">
              <a:rPr lang="en-US" dirty="0"/>
              <a:t>11/23/2024</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
              </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dirty="0"/>
              <a:t>‹#›</a:t>
            </a:fld>
            <a:endParaRPr lang="en-US" dirty="0"/>
          </a:p>
        </p:txBody>
      </p:sp>
    </p:spTree>
    <p:extLst>
      <p:ext uri="{BB962C8B-B14F-4D97-AF65-F5344CB8AC3E}">
        <p14:creationId xmlns:p14="http://schemas.microsoft.com/office/powerpoint/2010/main" val="131051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AB8D84F4-0E7A-4BDE-98C6-AE68FB974645}" type="datetimeFigureOut">
              <a:rPr lang="en-US" dirty="0"/>
              <a:t>11/23/2024</a:t>
            </a:fld>
            <a:endParaRPr lang="en-US" dirty="0"/>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r>
              <a:rPr lang="en-US" dirty="0"/>
              <a:t>
              </a:t>
            </a:r>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dirty="0"/>
              <a:t>‹#›</a:t>
            </a:fld>
            <a:endParaRPr lang="en-US" dirty="0"/>
          </a:p>
        </p:txBody>
      </p:sp>
    </p:spTree>
    <p:extLst>
      <p:ext uri="{BB962C8B-B14F-4D97-AF65-F5344CB8AC3E}">
        <p14:creationId xmlns:p14="http://schemas.microsoft.com/office/powerpoint/2010/main" val="3345156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CBEFF1D8-9801-4C4B-92F3-66C9A863BD74}" type="datetimeFigureOut">
              <a:rPr lang="en-US" dirty="0"/>
              <a:t>11/23/2024</a:t>
            </a:fld>
            <a:endParaRPr lang="en-US" dirty="0"/>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r>
              <a:rPr lang="en-US" dirty="0"/>
              <a:t>
              </a:t>
            </a:r>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dirty="0"/>
              <a:t>‹#›</a:t>
            </a:fld>
            <a:endParaRPr lang="en-US" dirty="0"/>
          </a:p>
        </p:txBody>
      </p:sp>
    </p:spTree>
    <p:extLst>
      <p:ext uri="{BB962C8B-B14F-4D97-AF65-F5344CB8AC3E}">
        <p14:creationId xmlns:p14="http://schemas.microsoft.com/office/powerpoint/2010/main" val="2838210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961FE8FD-B23E-4E1A-83EF-0847EBEA0105}" type="datetimeFigureOut">
              <a:rPr lang="en-US" dirty="0"/>
              <a:t>11/23/2024</a:t>
            </a:fld>
            <a:endParaRPr lang="en-US" dirty="0"/>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r>
              <a:rPr lang="en-US" dirty="0"/>
              <a:t>
              </a:t>
            </a:r>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dirty="0"/>
              <a:t>‹#›</a:t>
            </a:fld>
            <a:endParaRPr lang="en-US" dirty="0"/>
          </a:p>
        </p:txBody>
      </p:sp>
    </p:spTree>
    <p:extLst>
      <p:ext uri="{BB962C8B-B14F-4D97-AF65-F5344CB8AC3E}">
        <p14:creationId xmlns:p14="http://schemas.microsoft.com/office/powerpoint/2010/main" val="4119272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dirty="0"/>
              <a:t>Click to edit Master title style</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8DDF891E-A7C2-465C-AD39-8EDCB0F58E3C}" type="datetimeFigureOut">
              <a:rPr lang="en-US" dirty="0"/>
              <a:t>11/23/2024</a:t>
            </a:fld>
            <a:endParaRPr lang="en-US" dirty="0"/>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r>
              <a:rPr lang="en-US" dirty="0"/>
              <a:t>
              </a:t>
            </a:r>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dirty="0"/>
              <a:t>‹#›</a:t>
            </a:fld>
            <a:endParaRPr lang="en-US" dirty="0"/>
          </a:p>
        </p:txBody>
      </p:sp>
    </p:spTree>
    <p:extLst>
      <p:ext uri="{BB962C8B-B14F-4D97-AF65-F5344CB8AC3E}">
        <p14:creationId xmlns:p14="http://schemas.microsoft.com/office/powerpoint/2010/main" val="1274507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dirty="0"/>
              <a:t>Click to edit Master title style</a:t>
            </a:r>
          </a:p>
        </p:txBody>
      </p:sp>
      <p:sp>
        <p:nvSpPr>
          <p:cNvPr id="3" name="Picture Placeholder 2">
            <a:extLst>
              <a:ext uri="{FF2B5EF4-FFF2-40B4-BE49-F238E27FC236}">
                <a16:creationId xmlns:a16="http://schemas.microsoft.com/office/drawing/2014/main" id="{9571C769-CEC8-962A-01E6-15B0E056791E}"/>
              </a:ext>
            </a:extLst>
          </p:cNvPr>
          <p:cNvSpPr>
            <a:spLocks noGrp="1" noChangeAspect="1"/>
          </p:cNvSpPr>
          <p:nvPr>
            <p:ph type="pic" idx="1"/>
          </p:nvPr>
        </p:nvSpPr>
        <p:spPr>
          <a:xfrm>
            <a:off x="5063319" y="657103"/>
            <a:ext cx="6483687" cy="555590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F39F93E5-AFB6-485C-8E3C-32F92A07875F}" type="datetimeFigureOut">
              <a:rPr lang="en-US" dirty="0"/>
              <a:t>11/23/2024</a:t>
            </a:fld>
            <a:endParaRPr lang="en-US" dirty="0"/>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r>
              <a:rPr lang="en-US" dirty="0"/>
              <a:t>
              </a:t>
            </a:r>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dirty="0"/>
              <a:t>‹#›</a:t>
            </a:fld>
            <a:endParaRPr lang="en-US" dirty="0"/>
          </a:p>
        </p:txBody>
      </p:sp>
    </p:spTree>
    <p:extLst>
      <p:ext uri="{BB962C8B-B14F-4D97-AF65-F5344CB8AC3E}">
        <p14:creationId xmlns:p14="http://schemas.microsoft.com/office/powerpoint/2010/main" val="268829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700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3A332BE1-279E-4118-9FE3-7952B079A510}" type="datetimeFigureOut">
              <a:rPr lang="en-US" dirty="0"/>
              <a:t>11/23/2024</a:t>
            </a:fld>
            <a:endParaRPr lang="en-US" dirty="0"/>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r>
              <a:rPr lang="en-US" dirty="0"/>
              <a:t>
              </a:t>
            </a:r>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dirty="0"/>
              <a:t>‹#›</a:t>
            </a:fld>
            <a:endParaRPr lang="en-US" dirty="0"/>
          </a:p>
        </p:txBody>
      </p:sp>
    </p:spTree>
    <p:extLst>
      <p:ext uri="{BB962C8B-B14F-4D97-AF65-F5344CB8AC3E}">
        <p14:creationId xmlns:p14="http://schemas.microsoft.com/office/powerpoint/2010/main" val="3226439576"/>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hf hdr="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2160">
          <p15:clr>
            <a:srgbClr val="F26B43"/>
          </p15:clr>
        </p15:guide>
        <p15:guide id="6"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dfat.gov.au/southeastasiaeconomicstrategy"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s://thekoalanews.com/education-as-an-export-for-australia-2022-23/#:~:text=Australia's%20Top%20Exports%202022%2F23,pandemic%20peak%20in%202018%2F19." TargetMode="External"/><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ravel to Australia during Covid-19: What you need to know before you go |  CNN">
            <a:extLst>
              <a:ext uri="{FF2B5EF4-FFF2-40B4-BE49-F238E27FC236}">
                <a16:creationId xmlns:a16="http://schemas.microsoft.com/office/drawing/2014/main" id="{0D0BB1B8-B9FB-7ADC-0B7C-BA1A00AE9103}"/>
              </a:ext>
            </a:extLst>
          </p:cNvPr>
          <p:cNvPicPr>
            <a:picLocks noChangeAspect="1"/>
          </p:cNvPicPr>
          <p:nvPr/>
        </p:nvPicPr>
        <p:blipFill>
          <a:blip r:embed="rId2"/>
          <a:srcRect l="29" t="7930" r="-72" b="23599"/>
          <a:stretch/>
        </p:blipFill>
        <p:spPr>
          <a:xfrm>
            <a:off x="3551" y="-4434"/>
            <a:ext cx="12188064" cy="6864155"/>
          </a:xfrm>
          <a:prstGeom prst="rect">
            <a:avLst/>
          </a:prstGeom>
        </p:spPr>
      </p:pic>
      <p:sp>
        <p:nvSpPr>
          <p:cNvPr id="2" name="Title 1"/>
          <p:cNvSpPr>
            <a:spLocks noGrp="1"/>
          </p:cNvSpPr>
          <p:nvPr>
            <p:ph type="ctrTitle"/>
          </p:nvPr>
        </p:nvSpPr>
        <p:spPr>
          <a:xfrm>
            <a:off x="1001486" y="118437"/>
            <a:ext cx="10047513" cy="2334248"/>
          </a:xfrm>
        </p:spPr>
        <p:txBody>
          <a:bodyPr anchor="t">
            <a:normAutofit/>
          </a:bodyPr>
          <a:lstStyle/>
          <a:p>
            <a:pPr>
              <a:lnSpc>
                <a:spcPct val="90000"/>
              </a:lnSpc>
            </a:pPr>
            <a:r>
              <a:rPr lang="en-US" sz="3600" dirty="0">
                <a:solidFill>
                  <a:srgbClr val="FF0000"/>
                </a:solidFill>
                <a:latin typeface="Times New Roman"/>
                <a:cs typeface="Times New Roman"/>
              </a:rPr>
              <a:t>The Role of Education in Australia’s Relationship with Asia: Should it be a Dilemma for Policymakers?</a:t>
            </a:r>
            <a:endParaRPr lang="en-US" sz="3600" dirty="0">
              <a:solidFill>
                <a:srgbClr val="FF0000"/>
              </a:solidFill>
            </a:endParaRPr>
          </a:p>
        </p:txBody>
      </p:sp>
      <p:sp>
        <p:nvSpPr>
          <p:cNvPr id="3" name="Subtitle 2"/>
          <p:cNvSpPr>
            <a:spLocks noGrp="1"/>
          </p:cNvSpPr>
          <p:nvPr>
            <p:ph type="subTitle" idx="1"/>
          </p:nvPr>
        </p:nvSpPr>
        <p:spPr>
          <a:xfrm>
            <a:off x="5829598" y="5068042"/>
            <a:ext cx="6099045" cy="1028704"/>
          </a:xfrm>
        </p:spPr>
        <p:txBody>
          <a:bodyPr anchor="t">
            <a:normAutofit/>
          </a:bodyPr>
          <a:lstStyle/>
          <a:p>
            <a:r>
              <a:rPr lang="en-US" dirty="0">
                <a:solidFill>
                  <a:srgbClr val="FFFFFF"/>
                </a:solidFill>
              </a:rPr>
              <a:t> Dennis McCornac, PhD (Georgetown University Qatar)</a:t>
            </a:r>
          </a:p>
          <a:p>
            <a:r>
              <a:rPr lang="en-US" dirty="0">
                <a:solidFill>
                  <a:srgbClr val="FFFFFF"/>
                </a:solidFill>
              </a:rPr>
              <a:t>Anne Cullen, PhD (Griffith University Australia)</a:t>
            </a:r>
          </a:p>
        </p:txBody>
      </p:sp>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193FA0C-7271-CD40-F551-FBBF042EDDC2}"/>
              </a:ext>
            </a:extLst>
          </p:cNvPr>
          <p:cNvSpPr>
            <a:spLocks noGrp="1"/>
          </p:cNvSpPr>
          <p:nvPr>
            <p:ph type="title"/>
          </p:nvPr>
        </p:nvSpPr>
        <p:spPr>
          <a:xfrm>
            <a:off x="597159" y="553617"/>
            <a:ext cx="4627983" cy="741446"/>
          </a:xfrm>
        </p:spPr>
        <p:txBody>
          <a:bodyPr/>
          <a:lstStyle/>
          <a:p>
            <a:r>
              <a:rPr lang="en-US" dirty="0"/>
              <a:t>The Dominant Narrative</a:t>
            </a:r>
          </a:p>
        </p:txBody>
      </p:sp>
      <p:sp>
        <p:nvSpPr>
          <p:cNvPr id="8" name="Text Placeholder 7">
            <a:extLst>
              <a:ext uri="{FF2B5EF4-FFF2-40B4-BE49-F238E27FC236}">
                <a16:creationId xmlns:a16="http://schemas.microsoft.com/office/drawing/2014/main" id="{6574C946-1129-D6BF-6C25-948074091AAA}"/>
              </a:ext>
            </a:extLst>
          </p:cNvPr>
          <p:cNvSpPr>
            <a:spLocks noGrp="1"/>
          </p:cNvSpPr>
          <p:nvPr>
            <p:ph type="body" sz="half" idx="2"/>
          </p:nvPr>
        </p:nvSpPr>
        <p:spPr>
          <a:xfrm>
            <a:off x="406328" y="1432368"/>
            <a:ext cx="4627983" cy="3728895"/>
          </a:xfrm>
        </p:spPr>
        <p:txBody>
          <a:bodyPr>
            <a:noAutofit/>
          </a:bodyPr>
          <a:lstStyle/>
          <a:p>
            <a:pPr algn="just"/>
            <a:r>
              <a:rPr lang="en-AU" sz="2400" b="1" dirty="0">
                <a:latin typeface="Tenorite" panose="020F0502020204030204" pitchFamily="2" charset="0"/>
                <a:cs typeface="Times New Roman" panose="02020603050405020304" pitchFamily="18" charset="0"/>
              </a:rPr>
              <a:t>Australian reports tend to fall into either a thoughtful and reflective echo-chamber or an unreflective engagement based on historical Eurocentric views. </a:t>
            </a:r>
          </a:p>
          <a:p>
            <a:pPr algn="just"/>
            <a:r>
              <a:rPr lang="en-AU" sz="2400" b="1" dirty="0">
                <a:latin typeface="Tenorite" panose="020F0502020204030204" pitchFamily="2" charset="0"/>
                <a:cs typeface="Times New Roman" panose="02020603050405020304" pitchFamily="18" charset="0"/>
              </a:rPr>
              <a:t>This extract best examples the dominant popularist narrative</a:t>
            </a:r>
            <a:r>
              <a:rPr lang="en-AU" sz="2400" dirty="0">
                <a:latin typeface="Calibri" panose="020F0502020204030204" pitchFamily="34" charset="0"/>
                <a:cs typeface="Calibri" panose="020F0502020204030204" pitchFamily="34" charset="0"/>
              </a:rPr>
              <a:t>.</a:t>
            </a:r>
            <a:endParaRPr lang="en-US" sz="2400" dirty="0">
              <a:latin typeface="Calibri" panose="020F0502020204030204" pitchFamily="34" charset="0"/>
              <a:cs typeface="Calibri" panose="020F0502020204030204" pitchFamily="34" charset="0"/>
            </a:endParaRPr>
          </a:p>
        </p:txBody>
      </p:sp>
      <p:sp>
        <p:nvSpPr>
          <p:cNvPr id="5" name="Footer Placeholder 4">
            <a:extLst>
              <a:ext uri="{FF2B5EF4-FFF2-40B4-BE49-F238E27FC236}">
                <a16:creationId xmlns:a16="http://schemas.microsoft.com/office/drawing/2014/main" id="{C1C23014-8F89-FBA9-5488-B7404847946A}"/>
              </a:ext>
            </a:extLst>
          </p:cNvPr>
          <p:cNvSpPr>
            <a:spLocks noGrp="1"/>
          </p:cNvSpPr>
          <p:nvPr>
            <p:ph type="ftr" sz="quarter" idx="11"/>
          </p:nvPr>
        </p:nvSpPr>
        <p:spPr/>
        <p:txBody>
          <a:bodyPr/>
          <a:lstStyle/>
          <a:p>
            <a:r>
              <a:rPr lang="en-US"/>
              <a:t>
              </a:t>
            </a:r>
            <a:endParaRPr lang="en-US" dirty="0"/>
          </a:p>
        </p:txBody>
      </p:sp>
      <p:sp>
        <p:nvSpPr>
          <p:cNvPr id="6" name="Slide Number Placeholder 5">
            <a:extLst>
              <a:ext uri="{FF2B5EF4-FFF2-40B4-BE49-F238E27FC236}">
                <a16:creationId xmlns:a16="http://schemas.microsoft.com/office/drawing/2014/main" id="{28895934-C142-7164-0C91-B284AF8812FB}"/>
              </a:ext>
            </a:extLst>
          </p:cNvPr>
          <p:cNvSpPr>
            <a:spLocks noGrp="1"/>
          </p:cNvSpPr>
          <p:nvPr>
            <p:ph type="sldNum" sz="quarter" idx="12"/>
          </p:nvPr>
        </p:nvSpPr>
        <p:spPr/>
        <p:txBody>
          <a:bodyPr/>
          <a:lstStyle/>
          <a:p>
            <a:fld id="{CC057153-B650-4DEB-B370-79DDCFDCE934}" type="slidenum">
              <a:rPr lang="en-US" smtClean="0"/>
              <a:t>10</a:t>
            </a:fld>
            <a:endParaRPr lang="en-US" dirty="0"/>
          </a:p>
        </p:txBody>
      </p:sp>
      <p:pic>
        <p:nvPicPr>
          <p:cNvPr id="11" name="Picture 10" descr="A drawing of a kangaroo&#10;&#10;Description automatically generated">
            <a:extLst>
              <a:ext uri="{FF2B5EF4-FFF2-40B4-BE49-F238E27FC236}">
                <a16:creationId xmlns:a16="http://schemas.microsoft.com/office/drawing/2014/main" id="{266305D3-F3D2-05B9-C83C-1C88EC1A90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5307" y="4738501"/>
            <a:ext cx="1714500" cy="1714500"/>
          </a:xfrm>
          <a:prstGeom prst="rect">
            <a:avLst/>
          </a:prstGeom>
        </p:spPr>
      </p:pic>
      <p:sp>
        <p:nvSpPr>
          <p:cNvPr id="2" name="TextBox 1">
            <a:extLst>
              <a:ext uri="{FF2B5EF4-FFF2-40B4-BE49-F238E27FC236}">
                <a16:creationId xmlns:a16="http://schemas.microsoft.com/office/drawing/2014/main" id="{8851E05A-4905-E96A-8A6E-49F014F1B7B7}"/>
              </a:ext>
            </a:extLst>
          </p:cNvPr>
          <p:cNvSpPr txBox="1"/>
          <p:nvPr/>
        </p:nvSpPr>
        <p:spPr>
          <a:xfrm>
            <a:off x="5098144" y="342160"/>
            <a:ext cx="6901154" cy="5940088"/>
          </a:xfrm>
          <a:prstGeom prst="rect">
            <a:avLst/>
          </a:prstGeom>
          <a:noFill/>
        </p:spPr>
        <p:txBody>
          <a:bodyPr wrap="square">
            <a:spAutoFit/>
          </a:bodyPr>
          <a:lstStyle/>
          <a:p>
            <a:pPr algn="just"/>
            <a:r>
              <a:rPr lang="en-US" sz="2000" b="1" dirty="0">
                <a:solidFill>
                  <a:srgbClr val="00B050"/>
                </a:solidFill>
              </a:rPr>
              <a:t>Sustainable Population Australia: “</a:t>
            </a:r>
          </a:p>
          <a:p>
            <a:pPr marL="285750" indent="-285750" algn="just">
              <a:buFont typeface="Arial" panose="020B0604020202020204" pitchFamily="34" charset="0"/>
              <a:buChar char="•"/>
            </a:pPr>
            <a:r>
              <a:rPr lang="en-US" b="1" dirty="0"/>
              <a:t>The Australian government has allowed net migration of one million in 2022-24 and will go very close to 1.5 million, for the whole 2022-25 electoral cycle.</a:t>
            </a:r>
          </a:p>
          <a:p>
            <a:pPr marL="285750" indent="-285750" algn="just">
              <a:buFont typeface="Arial" panose="020B0604020202020204" pitchFamily="34" charset="0"/>
              <a:buChar char="•"/>
            </a:pPr>
            <a:r>
              <a:rPr lang="en-US" b="1" dirty="0"/>
              <a:t>“Labor has perverted the purpose of education, not just by making universities and colleges dependent on the fees paid by international students, but by making it too easy for overseas graduates to gain residency.</a:t>
            </a:r>
          </a:p>
          <a:p>
            <a:pPr marL="285750" indent="-285750" algn="just">
              <a:buFont typeface="Arial" panose="020B0604020202020204" pitchFamily="34" charset="0"/>
              <a:buChar char="•"/>
            </a:pPr>
            <a:r>
              <a:rPr lang="en-US" b="1" dirty="0"/>
              <a:t>“The desire of so many overseas students to study in Australia is less about gaining an education and more about the prospect of gaining permanent residency and working rights,”  says </a:t>
            </a:r>
            <a:r>
              <a:rPr lang="en-US" b="1" dirty="0" err="1"/>
              <a:t>Mr</a:t>
            </a:r>
            <a:r>
              <a:rPr lang="en-US" b="1" dirty="0"/>
              <a:t> Strachan. “We have to separate immigration from education,”. “All students should be required to go home after obtaining their degree or certification and apply through normal channels for residency on an equal basis with everyone else.</a:t>
            </a:r>
          </a:p>
          <a:p>
            <a:pPr marL="285750" indent="-285750" algn="just">
              <a:buFont typeface="Arial" panose="020B0604020202020204" pitchFamily="34" charset="0"/>
              <a:buChar char="•"/>
            </a:pPr>
            <a:r>
              <a:rPr lang="en-US" b="1" dirty="0"/>
              <a:t>“Currently, large cohorts of unqualified or unprepared students from overseas are reducing the quality and pedigree of degrees for local students. Raising entry standards for overseas students will lower numbers and restore quality learning to our universities and colleges.</a:t>
            </a:r>
          </a:p>
        </p:txBody>
      </p:sp>
    </p:spTree>
    <p:extLst>
      <p:ext uri="{BB962C8B-B14F-4D97-AF65-F5344CB8AC3E}">
        <p14:creationId xmlns:p14="http://schemas.microsoft.com/office/powerpoint/2010/main" val="2606761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DA7A2-71FF-4596-3374-4E9FEF51E634}"/>
              </a:ext>
            </a:extLst>
          </p:cNvPr>
          <p:cNvSpPr>
            <a:spLocks noGrp="1"/>
          </p:cNvSpPr>
          <p:nvPr>
            <p:ph type="title"/>
          </p:nvPr>
        </p:nvSpPr>
        <p:spPr>
          <a:xfrm>
            <a:off x="348982" y="216495"/>
            <a:ext cx="3595634" cy="1757505"/>
          </a:xfrm>
        </p:spPr>
        <p:txBody>
          <a:bodyPr/>
          <a:lstStyle/>
          <a:p>
            <a:pPr algn="ctr"/>
            <a:r>
              <a:rPr lang="en-US" dirty="0"/>
              <a:t>Current Challenge:</a:t>
            </a:r>
            <a:br>
              <a:rPr lang="en-US" dirty="0"/>
            </a:br>
            <a:r>
              <a:rPr lang="en-US" dirty="0"/>
              <a:t>Silences and Absences</a:t>
            </a:r>
          </a:p>
        </p:txBody>
      </p:sp>
      <p:sp>
        <p:nvSpPr>
          <p:cNvPr id="3" name="Content Placeholder 2">
            <a:extLst>
              <a:ext uri="{FF2B5EF4-FFF2-40B4-BE49-F238E27FC236}">
                <a16:creationId xmlns:a16="http://schemas.microsoft.com/office/drawing/2014/main" id="{2E5A5CE0-17D4-90A1-7629-FC83E879552E}"/>
              </a:ext>
            </a:extLst>
          </p:cNvPr>
          <p:cNvSpPr>
            <a:spLocks noGrp="1"/>
          </p:cNvSpPr>
          <p:nvPr>
            <p:ph idx="1"/>
          </p:nvPr>
        </p:nvSpPr>
        <p:spPr>
          <a:xfrm>
            <a:off x="3737293" y="136849"/>
            <a:ext cx="8211728" cy="6304048"/>
          </a:xfrm>
        </p:spPr>
        <p:txBody>
          <a:bodyPr>
            <a:noAutofit/>
          </a:bodyPr>
          <a:lstStyle/>
          <a:p>
            <a:pPr algn="just">
              <a:lnSpc>
                <a:spcPct val="115000"/>
              </a:lnSpc>
              <a:spcAft>
                <a:spcPts val="1000"/>
              </a:spcAft>
            </a:pPr>
            <a:r>
              <a:rPr lang="en-AU" sz="1700" b="1" dirty="0">
                <a:latin typeface="+mj-lt"/>
                <a:cs typeface="Times New Roman" panose="02020603050405020304" pitchFamily="18" charset="0"/>
              </a:rPr>
              <a:t>While recognising the need for a robust trading relationship with Asian countries, reportage has historically, and remains, focused on the imperative to invest in and trade more with neighbours. </a:t>
            </a:r>
          </a:p>
          <a:p>
            <a:pPr algn="just">
              <a:lnSpc>
                <a:spcPct val="115000"/>
              </a:lnSpc>
              <a:spcAft>
                <a:spcPts val="1000"/>
              </a:spcAft>
            </a:pPr>
            <a:r>
              <a:rPr lang="en-AU" sz="1700" b="1" dirty="0">
                <a:latin typeface="+mj-lt"/>
                <a:cs typeface="Times New Roman" panose="02020603050405020304" pitchFamily="18" charset="0"/>
              </a:rPr>
              <a:t>There is a resounding silence persistent in the strategies and measures required to achieve sustainable success in a rapidly evolving economic landscape. </a:t>
            </a:r>
          </a:p>
          <a:p>
            <a:pPr algn="just">
              <a:lnSpc>
                <a:spcPct val="115000"/>
              </a:lnSpc>
              <a:spcAft>
                <a:spcPts val="1000"/>
              </a:spcAft>
            </a:pPr>
            <a:r>
              <a:rPr lang="en-AU" sz="1700" b="1" dirty="0">
                <a:latin typeface="+mj-lt"/>
                <a:cs typeface="Times New Roman" panose="02020603050405020304" pitchFamily="18" charset="0"/>
              </a:rPr>
              <a:t>There is a notable absence in exploring the role of education in producing Asia-capable graduates to contribute effectively to Australian trading networks. There is taciturnity on the role non-transactional education might play. </a:t>
            </a:r>
          </a:p>
          <a:p>
            <a:pPr algn="just">
              <a:lnSpc>
                <a:spcPct val="115000"/>
              </a:lnSpc>
              <a:spcAft>
                <a:spcPts val="1000"/>
              </a:spcAft>
            </a:pPr>
            <a:r>
              <a:rPr lang="en-AU" sz="1700" b="1" dirty="0">
                <a:latin typeface="+mj-lt"/>
                <a:cs typeface="Times New Roman" panose="02020603050405020304" pitchFamily="18" charset="0"/>
              </a:rPr>
              <a:t>Moore’s transactional report only once mentions ‘education’ in an educational function role, when he urges the National Cabinet to consider developing a whole-of-nation plan to strengthen Southeast Asia literacy in Australian business, government, the education and training system, and the community (p.27). </a:t>
            </a:r>
          </a:p>
          <a:p>
            <a:pPr algn="just">
              <a:lnSpc>
                <a:spcPct val="115000"/>
              </a:lnSpc>
              <a:spcAft>
                <a:spcPts val="1000"/>
              </a:spcAft>
            </a:pPr>
            <a:r>
              <a:rPr lang="en-AU" sz="1700" b="1" dirty="0">
                <a:latin typeface="+mj-lt"/>
                <a:cs typeface="Times New Roman" panose="02020603050405020304" pitchFamily="18" charset="0"/>
              </a:rPr>
              <a:t>Australia stands at a critical juncture where strategic thinking about education will determine her trajectory in the dynamic and flourishing economic environment of Asia. The trade winds beckon, and Australia's response will shape its future standing in the region.</a:t>
            </a:r>
          </a:p>
        </p:txBody>
      </p:sp>
      <p:sp>
        <p:nvSpPr>
          <p:cNvPr id="4" name="Text Placeholder 3">
            <a:extLst>
              <a:ext uri="{FF2B5EF4-FFF2-40B4-BE49-F238E27FC236}">
                <a16:creationId xmlns:a16="http://schemas.microsoft.com/office/drawing/2014/main" id="{562DD697-0398-1A65-EBF0-D1B798E577BB}"/>
              </a:ext>
            </a:extLst>
          </p:cNvPr>
          <p:cNvSpPr>
            <a:spLocks noGrp="1"/>
          </p:cNvSpPr>
          <p:nvPr>
            <p:ph type="body" sz="half" idx="2"/>
          </p:nvPr>
        </p:nvSpPr>
        <p:spPr>
          <a:xfrm>
            <a:off x="242979" y="1564552"/>
            <a:ext cx="3494314" cy="3728895"/>
          </a:xfrm>
        </p:spPr>
        <p:txBody>
          <a:bodyPr>
            <a:noAutofit/>
          </a:bodyPr>
          <a:lstStyle/>
          <a:p>
            <a:pPr algn="just"/>
            <a:r>
              <a:rPr lang="en-AU" sz="2000" b="1" dirty="0">
                <a:effectLst/>
                <a:latin typeface="Tenorite" panose="020F0502020204030204" pitchFamily="2" charset="0"/>
                <a:ea typeface="Times New Roman" panose="02020603050405020304" pitchFamily="18" charset="0"/>
                <a:cs typeface="Times New Roman" panose="02020603050405020304" pitchFamily="18" charset="0"/>
              </a:rPr>
              <a:t>So great is the importance of trade with Asia, that Australia seems to have focused specifically on the opportunity rather than the best strategy to sustain advantage within the opportunity.</a:t>
            </a:r>
            <a:endParaRPr lang="en-US" sz="2000" b="1" dirty="0">
              <a:latin typeface="Tenorite" panose="020F0502020204030204" pitchFamily="2" charset="0"/>
            </a:endParaRPr>
          </a:p>
        </p:txBody>
      </p:sp>
      <p:sp>
        <p:nvSpPr>
          <p:cNvPr id="6" name="Footer Placeholder 5">
            <a:extLst>
              <a:ext uri="{FF2B5EF4-FFF2-40B4-BE49-F238E27FC236}">
                <a16:creationId xmlns:a16="http://schemas.microsoft.com/office/drawing/2014/main" id="{BFB2A5C2-1CA0-0543-39ED-4BADFD211717}"/>
              </a:ext>
            </a:extLst>
          </p:cNvPr>
          <p:cNvSpPr>
            <a:spLocks noGrp="1"/>
          </p:cNvSpPr>
          <p:nvPr>
            <p:ph type="ftr" sz="quarter" idx="11"/>
          </p:nvPr>
        </p:nvSpPr>
        <p:spPr/>
        <p:txBody>
          <a:bodyPr/>
          <a:lstStyle/>
          <a:p>
            <a:r>
              <a:rPr lang="en-US" sz="2000" b="1" dirty="0">
                <a:latin typeface="Tenorite" panose="020F0502020204030204" pitchFamily="2" charset="0"/>
                <a:cs typeface="Times New Roman" panose="02020603050405020304" pitchFamily="18" charset="0"/>
              </a:rPr>
              <a:t>
</a:t>
            </a:r>
            <a:r>
              <a:rPr lang="en-US" dirty="0"/>
              <a:t>              </a:t>
            </a:r>
          </a:p>
        </p:txBody>
      </p:sp>
      <p:sp>
        <p:nvSpPr>
          <p:cNvPr id="7" name="Slide Number Placeholder 6">
            <a:extLst>
              <a:ext uri="{FF2B5EF4-FFF2-40B4-BE49-F238E27FC236}">
                <a16:creationId xmlns:a16="http://schemas.microsoft.com/office/drawing/2014/main" id="{3BF4BE14-CA65-5B83-4786-D3EB66EF6FF3}"/>
              </a:ext>
            </a:extLst>
          </p:cNvPr>
          <p:cNvSpPr>
            <a:spLocks noGrp="1"/>
          </p:cNvSpPr>
          <p:nvPr>
            <p:ph type="sldNum" sz="quarter" idx="12"/>
          </p:nvPr>
        </p:nvSpPr>
        <p:spPr/>
        <p:txBody>
          <a:bodyPr/>
          <a:lstStyle/>
          <a:p>
            <a:fld id="{CC057153-B650-4DEB-B370-79DDCFDCE934}" type="slidenum">
              <a:rPr lang="en-US" smtClean="0"/>
              <a:t>11</a:t>
            </a:fld>
            <a:endParaRPr lang="en-US" dirty="0"/>
          </a:p>
        </p:txBody>
      </p:sp>
      <p:pic>
        <p:nvPicPr>
          <p:cNvPr id="9" name="Picture 8" descr="A drawing of a koala bear&#10;&#10;Description automatically generated">
            <a:extLst>
              <a:ext uri="{FF2B5EF4-FFF2-40B4-BE49-F238E27FC236}">
                <a16:creationId xmlns:a16="http://schemas.microsoft.com/office/drawing/2014/main" id="{C5D14F20-47A4-A343-5EC8-F4899387E3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3954" y="4600973"/>
            <a:ext cx="1714500" cy="1714500"/>
          </a:xfrm>
          <a:prstGeom prst="rect">
            <a:avLst/>
          </a:prstGeom>
        </p:spPr>
      </p:pic>
    </p:spTree>
    <p:extLst>
      <p:ext uri="{BB962C8B-B14F-4D97-AF65-F5344CB8AC3E}">
        <p14:creationId xmlns:p14="http://schemas.microsoft.com/office/powerpoint/2010/main" val="234250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5338E-AFD5-D91C-411A-4B1CBC22221B}"/>
              </a:ext>
            </a:extLst>
          </p:cNvPr>
          <p:cNvSpPr>
            <a:spLocks noGrp="1"/>
          </p:cNvSpPr>
          <p:nvPr>
            <p:ph type="title"/>
          </p:nvPr>
        </p:nvSpPr>
        <p:spPr>
          <a:xfrm>
            <a:off x="597160" y="553616"/>
            <a:ext cx="3595634" cy="1344519"/>
          </a:xfrm>
        </p:spPr>
        <p:txBody>
          <a:bodyPr/>
          <a:lstStyle/>
          <a:p>
            <a:pPr algn="ctr"/>
            <a:r>
              <a:rPr lang="en-US" dirty="0"/>
              <a:t>The ‘Educator’ Conundrum</a:t>
            </a:r>
          </a:p>
        </p:txBody>
      </p:sp>
      <p:sp>
        <p:nvSpPr>
          <p:cNvPr id="3" name="Content Placeholder 2">
            <a:extLst>
              <a:ext uri="{FF2B5EF4-FFF2-40B4-BE49-F238E27FC236}">
                <a16:creationId xmlns:a16="http://schemas.microsoft.com/office/drawing/2014/main" id="{B3DC2DDC-BC8D-47A5-8076-D2F0AC103BE2}"/>
              </a:ext>
            </a:extLst>
          </p:cNvPr>
          <p:cNvSpPr>
            <a:spLocks noGrp="1"/>
          </p:cNvSpPr>
          <p:nvPr>
            <p:ph idx="1"/>
          </p:nvPr>
        </p:nvSpPr>
        <p:spPr>
          <a:xfrm>
            <a:off x="4096375" y="157121"/>
            <a:ext cx="7877911" cy="5999584"/>
          </a:xfrm>
        </p:spPr>
        <p:txBody>
          <a:bodyPr>
            <a:noAutofit/>
          </a:bodyPr>
          <a:lstStyle/>
          <a:p>
            <a:r>
              <a:rPr lang="en-AU" sz="1800" b="1" dirty="0">
                <a:latin typeface="Tenorite" panose="020F0502020204030204" pitchFamily="2" charset="0"/>
                <a:cs typeface="Times New Roman" panose="02020603050405020304" pitchFamily="18" charset="0"/>
              </a:rPr>
              <a:t>How do universities equip graduates with the requisite skills to work in and with ASEAN nations as part of their future careers?</a:t>
            </a:r>
            <a:endParaRPr lang="en-US" sz="1800" b="1" dirty="0">
              <a:latin typeface="Tenorite" panose="020F0502020204030204" pitchFamily="2" charset="0"/>
              <a:cs typeface="Times New Roman" panose="02020603050405020304" pitchFamily="18" charset="0"/>
            </a:endParaRPr>
          </a:p>
          <a:p>
            <a:r>
              <a:rPr lang="en-US" sz="1800" b="1" dirty="0">
                <a:latin typeface="Tenorite" panose="020F0502020204030204" pitchFamily="2" charset="0"/>
                <a:cs typeface="Times New Roman" panose="02020603050405020304" pitchFamily="18" charset="0"/>
              </a:rPr>
              <a:t>In 2024, as Australian universities are jettisoning Asian Studies the Australian government is revamping the New Columbo Plan (NCP) to encourage Asian literacy in students.</a:t>
            </a:r>
          </a:p>
          <a:p>
            <a:r>
              <a:rPr lang="en-AU" sz="1800" b="1" dirty="0">
                <a:latin typeface="Tenorite" panose="020F0502020204030204" pitchFamily="2" charset="0"/>
                <a:cs typeface="Times New Roman" panose="02020603050405020304" pitchFamily="18" charset="0"/>
              </a:rPr>
              <a:t>NCP (launched in 2014) offers scholarships and internships with the express objective of enhancing graduate Indo-Pacific knowledge and engagement. NCP now supports approximately 10,000 students a year.</a:t>
            </a:r>
          </a:p>
          <a:p>
            <a:r>
              <a:rPr lang="en-AU" sz="1800" b="1" dirty="0">
                <a:latin typeface="Tenorite" panose="020F0502020204030204" pitchFamily="2" charset="0"/>
                <a:cs typeface="Times New Roman" panose="02020603050405020304" pitchFamily="18" charset="0"/>
              </a:rPr>
              <a:t>By 2022, only 560 students took up a Southeast Asian language. Yet more than 32,000 Australian undergraduates travelled to Southeast Asia in the past decade as part of the NCP program. </a:t>
            </a:r>
            <a:endParaRPr lang="en-US" sz="1800" b="1" dirty="0">
              <a:latin typeface="Tenorite" panose="020F0502020204030204" pitchFamily="2" charset="0"/>
              <a:cs typeface="Times New Roman" panose="02020603050405020304" pitchFamily="18" charset="0"/>
            </a:endParaRPr>
          </a:p>
          <a:p>
            <a:r>
              <a:rPr lang="en-US" sz="1800" b="1" dirty="0">
                <a:latin typeface="Tenorite" panose="020F0502020204030204" pitchFamily="2" charset="0"/>
                <a:cs typeface="Times New Roman" panose="02020603050405020304" pitchFamily="18" charset="0"/>
              </a:rPr>
              <a:t>Returning NCP scholars find it difficult, at best, and impossible at worst, to continue their Asian literacy journey once they return to their Australian-based university.  Only 11 universities offer the Indonesian language and five offer Vietnamese – the second most spoken language in Australia. </a:t>
            </a:r>
            <a:endParaRPr lang="en-AU" sz="1800" b="1" dirty="0">
              <a:latin typeface="Tenorite" panose="020F0502020204030204" pitchFamily="2" charset="0"/>
              <a:cs typeface="Times New Roman" panose="02020603050405020304" pitchFamily="18" charset="0"/>
            </a:endParaRPr>
          </a:p>
          <a:p>
            <a:r>
              <a:rPr lang="en-US" sz="1800" b="1" dirty="0">
                <a:latin typeface="Tenorite" panose="020F0502020204030204" pitchFamily="2" charset="0"/>
                <a:cs typeface="Times New Roman" panose="02020603050405020304" pitchFamily="18" charset="0"/>
              </a:rPr>
              <a:t>The heady-days of the 1970-80s Australian-Asian expertise is over. It may take a generation to rebuild.</a:t>
            </a:r>
          </a:p>
        </p:txBody>
      </p:sp>
      <p:sp>
        <p:nvSpPr>
          <p:cNvPr id="4" name="Text Placeholder 3">
            <a:extLst>
              <a:ext uri="{FF2B5EF4-FFF2-40B4-BE49-F238E27FC236}">
                <a16:creationId xmlns:a16="http://schemas.microsoft.com/office/drawing/2014/main" id="{6C67A684-001B-12B1-78C5-66D720124ECC}"/>
              </a:ext>
            </a:extLst>
          </p:cNvPr>
          <p:cNvSpPr>
            <a:spLocks noGrp="1"/>
          </p:cNvSpPr>
          <p:nvPr>
            <p:ph type="body" sz="half" idx="2"/>
          </p:nvPr>
        </p:nvSpPr>
        <p:spPr>
          <a:xfrm>
            <a:off x="412105" y="1690238"/>
            <a:ext cx="3595634" cy="3728895"/>
          </a:xfrm>
        </p:spPr>
        <p:txBody>
          <a:bodyPr>
            <a:normAutofit/>
          </a:bodyPr>
          <a:lstStyle/>
          <a:p>
            <a:pPr algn="just"/>
            <a:r>
              <a:rPr lang="en-AU" sz="2000" b="1" dirty="0">
                <a:latin typeface="Tenorite" panose="020F0502020204030204" pitchFamily="2" charset="0"/>
                <a:cs typeface="Times New Roman" panose="02020603050405020304" pitchFamily="18" charset="0"/>
              </a:rPr>
              <a:t>The language of the Australian Government demonstrates a keen focus on strategic security in the Indo-Pacific. Bolstering our person-to-person ties with even modest cultural and language learnings will pay outsized dividends. </a:t>
            </a:r>
            <a:endParaRPr lang="en-US" sz="2000" b="1" dirty="0">
              <a:latin typeface="Tenorite" panose="020F0502020204030204" pitchFamily="2" charset="0"/>
              <a:cs typeface="Times New Roman" panose="02020603050405020304" pitchFamily="18" charset="0"/>
            </a:endParaRPr>
          </a:p>
        </p:txBody>
      </p:sp>
      <p:sp>
        <p:nvSpPr>
          <p:cNvPr id="6" name="Footer Placeholder 5">
            <a:extLst>
              <a:ext uri="{FF2B5EF4-FFF2-40B4-BE49-F238E27FC236}">
                <a16:creationId xmlns:a16="http://schemas.microsoft.com/office/drawing/2014/main" id="{E17E7B2B-A9D3-3576-0A3A-E722A9CE2EF6}"/>
              </a:ext>
            </a:extLst>
          </p:cNvPr>
          <p:cNvSpPr>
            <a:spLocks noGrp="1"/>
          </p:cNvSpPr>
          <p:nvPr>
            <p:ph type="ftr" sz="quarter" idx="11"/>
          </p:nvPr>
        </p:nvSpPr>
        <p:spPr/>
        <p:txBody>
          <a:bodyPr/>
          <a:lstStyle/>
          <a:p>
            <a:r>
              <a:rPr lang="en-US"/>
              <a:t>
              </a:t>
            </a:r>
            <a:endParaRPr lang="en-US" dirty="0"/>
          </a:p>
        </p:txBody>
      </p:sp>
      <p:sp>
        <p:nvSpPr>
          <p:cNvPr id="7" name="Slide Number Placeholder 6">
            <a:extLst>
              <a:ext uri="{FF2B5EF4-FFF2-40B4-BE49-F238E27FC236}">
                <a16:creationId xmlns:a16="http://schemas.microsoft.com/office/drawing/2014/main" id="{241F6500-9796-080D-AA18-9AAC0E171465}"/>
              </a:ext>
            </a:extLst>
          </p:cNvPr>
          <p:cNvSpPr>
            <a:spLocks noGrp="1"/>
          </p:cNvSpPr>
          <p:nvPr>
            <p:ph type="sldNum" sz="quarter" idx="12"/>
          </p:nvPr>
        </p:nvSpPr>
        <p:spPr/>
        <p:txBody>
          <a:bodyPr/>
          <a:lstStyle/>
          <a:p>
            <a:fld id="{CC057153-B650-4DEB-B370-79DDCFDCE934}" type="slidenum">
              <a:rPr lang="en-US" smtClean="0"/>
              <a:t>12</a:t>
            </a:fld>
            <a:endParaRPr lang="en-US" dirty="0"/>
          </a:p>
        </p:txBody>
      </p:sp>
      <p:pic>
        <p:nvPicPr>
          <p:cNvPr id="9" name="Picture 8" descr="A drawing of a bird&#10;&#10;Description automatically generated">
            <a:extLst>
              <a:ext uri="{FF2B5EF4-FFF2-40B4-BE49-F238E27FC236}">
                <a16:creationId xmlns:a16="http://schemas.microsoft.com/office/drawing/2014/main" id="{C4E3AB46-CDE4-4ACA-1915-460BB71FAA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6552" y="4995709"/>
            <a:ext cx="1714500" cy="1714500"/>
          </a:xfrm>
          <a:prstGeom prst="rect">
            <a:avLst/>
          </a:prstGeom>
        </p:spPr>
      </p:pic>
    </p:spTree>
    <p:extLst>
      <p:ext uri="{BB962C8B-B14F-4D97-AF65-F5344CB8AC3E}">
        <p14:creationId xmlns:p14="http://schemas.microsoft.com/office/powerpoint/2010/main" val="3803519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E395C-0AB3-36F7-8838-4A675FD3FCD0}"/>
              </a:ext>
            </a:extLst>
          </p:cNvPr>
          <p:cNvSpPr>
            <a:spLocks noGrp="1"/>
          </p:cNvSpPr>
          <p:nvPr>
            <p:ph type="title"/>
          </p:nvPr>
        </p:nvSpPr>
        <p:spPr/>
        <p:txBody>
          <a:bodyPr/>
          <a:lstStyle/>
          <a:p>
            <a:r>
              <a:rPr lang="en-US" dirty="0"/>
              <a:t>Future ‘education’</a:t>
            </a:r>
          </a:p>
        </p:txBody>
      </p:sp>
      <p:sp>
        <p:nvSpPr>
          <p:cNvPr id="3" name="Content Placeholder 2">
            <a:extLst>
              <a:ext uri="{FF2B5EF4-FFF2-40B4-BE49-F238E27FC236}">
                <a16:creationId xmlns:a16="http://schemas.microsoft.com/office/drawing/2014/main" id="{8F08F5A8-F51E-08C5-AA4F-4D5FA86EF6C2}"/>
              </a:ext>
            </a:extLst>
          </p:cNvPr>
          <p:cNvSpPr>
            <a:spLocks noGrp="1"/>
          </p:cNvSpPr>
          <p:nvPr>
            <p:ph idx="1"/>
          </p:nvPr>
        </p:nvSpPr>
        <p:spPr>
          <a:xfrm>
            <a:off x="4211877" y="350357"/>
            <a:ext cx="7574662" cy="6157285"/>
          </a:xfrm>
        </p:spPr>
        <p:txBody>
          <a:bodyPr>
            <a:noAutofit/>
          </a:bodyPr>
          <a:lstStyle/>
          <a:p>
            <a:pPr algn="just">
              <a:lnSpc>
                <a:spcPct val="115000"/>
              </a:lnSpc>
              <a:spcAft>
                <a:spcPts val="1000"/>
              </a:spcAft>
            </a:pPr>
            <a:r>
              <a:rPr lang="en-AU" sz="2400" b="1" dirty="0">
                <a:latin typeface="Tenorite" panose="020F0502020204030204" pitchFamily="2" charset="0"/>
                <a:cs typeface="Times New Roman" panose="02020603050405020304" pitchFamily="18" charset="0"/>
              </a:rPr>
              <a:t>The strategic positioning of Australia as the knowledge/business gateway to Asia, underscored by numerous free trade agreements and Prime Ministerial initiatives, reflects the nation’s commitment to leveraging its proximity for economic gain.</a:t>
            </a:r>
          </a:p>
          <a:p>
            <a:pPr algn="just">
              <a:lnSpc>
                <a:spcPct val="115000"/>
              </a:lnSpc>
              <a:spcAft>
                <a:spcPts val="1000"/>
              </a:spcAft>
            </a:pPr>
            <a:r>
              <a:rPr lang="en-AU" sz="2400" b="1" dirty="0">
                <a:latin typeface="Tenorite" panose="020F0502020204030204" pitchFamily="2" charset="0"/>
                <a:cs typeface="Times New Roman" panose="02020603050405020304" pitchFamily="18" charset="0"/>
              </a:rPr>
              <a:t>However, the challenges and course corrections needed for sustained success must be addressed and the absence of a focus on non-transactional education in the economic strategies poses potential risks. </a:t>
            </a:r>
          </a:p>
          <a:p>
            <a:pPr algn="just">
              <a:lnSpc>
                <a:spcPct val="115000"/>
              </a:lnSpc>
              <a:spcAft>
                <a:spcPts val="1000"/>
              </a:spcAft>
            </a:pPr>
            <a:r>
              <a:rPr lang="en-AU" sz="2400" b="1" dirty="0">
                <a:latin typeface="Tenorite" panose="020F0502020204030204" pitchFamily="2" charset="0"/>
                <a:cs typeface="Times New Roman" panose="02020603050405020304" pitchFamily="18" charset="0"/>
              </a:rPr>
              <a:t>This will require a comprehensive approach that integrates education into the economic strategy.</a:t>
            </a:r>
          </a:p>
        </p:txBody>
      </p:sp>
      <p:sp>
        <p:nvSpPr>
          <p:cNvPr id="4" name="Text Placeholder 3">
            <a:extLst>
              <a:ext uri="{FF2B5EF4-FFF2-40B4-BE49-F238E27FC236}">
                <a16:creationId xmlns:a16="http://schemas.microsoft.com/office/drawing/2014/main" id="{478D69A3-189B-A0A7-2580-F8C3E5E2FD5D}"/>
              </a:ext>
            </a:extLst>
          </p:cNvPr>
          <p:cNvSpPr>
            <a:spLocks noGrp="1"/>
          </p:cNvSpPr>
          <p:nvPr>
            <p:ph type="body" sz="half" idx="2"/>
          </p:nvPr>
        </p:nvSpPr>
        <p:spPr>
          <a:xfrm>
            <a:off x="348583" y="1301218"/>
            <a:ext cx="3844211" cy="5151784"/>
          </a:xfrm>
        </p:spPr>
        <p:txBody>
          <a:bodyPr>
            <a:normAutofit fontScale="55000" lnSpcReduction="20000"/>
          </a:bodyPr>
          <a:lstStyle/>
          <a:p>
            <a:pPr algn="just"/>
            <a:r>
              <a:rPr lang="en-AU" sz="3600" b="1" dirty="0">
                <a:latin typeface="Tenorite" panose="020F0502020204030204" pitchFamily="2" charset="0"/>
                <a:cs typeface="Times New Roman" panose="02020603050405020304" pitchFamily="18" charset="0"/>
              </a:rPr>
              <a:t>The examination of Australia's interactions with Asia through the lens of the Aspinall and Crouch report (2023) and the Moore report (2023) reveals a nuanced and evolving landscape. The contrasting perspectives presented in these publications underscore the dichotomy in Australia's approach to Asia, oscillating between a comprehensive, multidisciplinary engagement advocated by Aspinall and Crouch and a more transactional stance proposed by Moore.</a:t>
            </a:r>
          </a:p>
          <a:p>
            <a:endParaRPr lang="en-US" dirty="0"/>
          </a:p>
        </p:txBody>
      </p:sp>
      <p:sp>
        <p:nvSpPr>
          <p:cNvPr id="6" name="Footer Placeholder 5">
            <a:extLst>
              <a:ext uri="{FF2B5EF4-FFF2-40B4-BE49-F238E27FC236}">
                <a16:creationId xmlns:a16="http://schemas.microsoft.com/office/drawing/2014/main" id="{C206D537-4F1E-D60B-6D04-494980127E9B}"/>
              </a:ext>
            </a:extLst>
          </p:cNvPr>
          <p:cNvSpPr>
            <a:spLocks noGrp="1"/>
          </p:cNvSpPr>
          <p:nvPr>
            <p:ph type="ftr" sz="quarter" idx="11"/>
          </p:nvPr>
        </p:nvSpPr>
        <p:spPr/>
        <p:txBody>
          <a:bodyPr/>
          <a:lstStyle/>
          <a:p>
            <a:r>
              <a:rPr lang="en-US"/>
              <a:t>
              </a:t>
            </a:r>
            <a:endParaRPr lang="en-US" dirty="0"/>
          </a:p>
        </p:txBody>
      </p:sp>
      <p:sp>
        <p:nvSpPr>
          <p:cNvPr id="7" name="Slide Number Placeholder 6">
            <a:extLst>
              <a:ext uri="{FF2B5EF4-FFF2-40B4-BE49-F238E27FC236}">
                <a16:creationId xmlns:a16="http://schemas.microsoft.com/office/drawing/2014/main" id="{DBE2C168-FA1A-B564-553E-2B9F452AF857}"/>
              </a:ext>
            </a:extLst>
          </p:cNvPr>
          <p:cNvSpPr>
            <a:spLocks noGrp="1"/>
          </p:cNvSpPr>
          <p:nvPr>
            <p:ph type="sldNum" sz="quarter" idx="12"/>
          </p:nvPr>
        </p:nvSpPr>
        <p:spPr/>
        <p:txBody>
          <a:bodyPr/>
          <a:lstStyle/>
          <a:p>
            <a:fld id="{CC057153-B650-4DEB-B370-79DDCFDCE934}" type="slidenum">
              <a:rPr lang="en-US" smtClean="0"/>
              <a:t>13</a:t>
            </a:fld>
            <a:endParaRPr lang="en-US" dirty="0"/>
          </a:p>
        </p:txBody>
      </p:sp>
    </p:spTree>
    <p:extLst>
      <p:ext uri="{BB962C8B-B14F-4D97-AF65-F5344CB8AC3E}">
        <p14:creationId xmlns:p14="http://schemas.microsoft.com/office/powerpoint/2010/main" val="3251299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AE94B36-D8E7-9BE0-C95D-D8878FCB9006}"/>
              </a:ext>
            </a:extLst>
          </p:cNvPr>
          <p:cNvSpPr>
            <a:spLocks noGrp="1"/>
          </p:cNvSpPr>
          <p:nvPr>
            <p:ph type="ftr" sz="quarter" idx="11"/>
          </p:nvPr>
        </p:nvSpPr>
        <p:spPr/>
        <p:txBody>
          <a:bodyPr/>
          <a:lstStyle/>
          <a:p>
            <a:r>
              <a:rPr lang="en-US"/>
              <a:t>
              </a:t>
            </a:r>
            <a:endParaRPr lang="en-US" dirty="0"/>
          </a:p>
        </p:txBody>
      </p:sp>
      <p:sp>
        <p:nvSpPr>
          <p:cNvPr id="5" name="Slide Number Placeholder 4">
            <a:extLst>
              <a:ext uri="{FF2B5EF4-FFF2-40B4-BE49-F238E27FC236}">
                <a16:creationId xmlns:a16="http://schemas.microsoft.com/office/drawing/2014/main" id="{18EEC410-AD4A-06EE-D8CC-95586AB0E5F7}"/>
              </a:ext>
            </a:extLst>
          </p:cNvPr>
          <p:cNvSpPr>
            <a:spLocks noGrp="1"/>
          </p:cNvSpPr>
          <p:nvPr>
            <p:ph type="sldNum" sz="quarter" idx="12"/>
          </p:nvPr>
        </p:nvSpPr>
        <p:spPr/>
        <p:txBody>
          <a:bodyPr/>
          <a:lstStyle/>
          <a:p>
            <a:fld id="{CC057153-B650-4DEB-B370-79DDCFDCE934}" type="slidenum">
              <a:rPr lang="en-US" smtClean="0"/>
              <a:t>14</a:t>
            </a:fld>
            <a:endParaRPr lang="en-US" dirty="0"/>
          </a:p>
        </p:txBody>
      </p:sp>
      <p:sp>
        <p:nvSpPr>
          <p:cNvPr id="7" name="TextBox 6">
            <a:extLst>
              <a:ext uri="{FF2B5EF4-FFF2-40B4-BE49-F238E27FC236}">
                <a16:creationId xmlns:a16="http://schemas.microsoft.com/office/drawing/2014/main" id="{5DF06EB9-BCB3-51EA-1704-83C14EE2BED7}"/>
              </a:ext>
            </a:extLst>
          </p:cNvPr>
          <p:cNvSpPr txBox="1"/>
          <p:nvPr/>
        </p:nvSpPr>
        <p:spPr>
          <a:xfrm>
            <a:off x="370114" y="673761"/>
            <a:ext cx="11311812" cy="5118965"/>
          </a:xfrm>
          <a:prstGeom prst="rect">
            <a:avLst/>
          </a:prstGeom>
          <a:noFill/>
        </p:spPr>
        <p:txBody>
          <a:bodyPr wrap="square">
            <a:spAutoFit/>
          </a:bodyPr>
          <a:lstStyle/>
          <a:p>
            <a:pPr marL="342900" indent="-342900" algn="just">
              <a:lnSpc>
                <a:spcPct val="115000"/>
              </a:lnSpc>
              <a:spcAft>
                <a:spcPts val="1000"/>
              </a:spcAft>
              <a:buFont typeface="Arial" panose="020B0604020202020204" pitchFamily="34" charset="0"/>
              <a:buChar char="•"/>
            </a:pPr>
            <a:r>
              <a:rPr lang="en-AU" sz="2400" b="1" dirty="0">
                <a:latin typeface="Tenorite" panose="020F0502020204030204" pitchFamily="2" charset="0"/>
                <a:cs typeface="Times New Roman" panose="02020603050405020304" pitchFamily="18" charset="0"/>
              </a:rPr>
              <a:t>At the core of this discussion, we are concerned about the ambiguous use of the term “education” in discussions regarding both trade opportunities and student skilling. </a:t>
            </a:r>
          </a:p>
          <a:p>
            <a:pPr marL="342900" indent="-342900" algn="just">
              <a:lnSpc>
                <a:spcPct val="115000"/>
              </a:lnSpc>
              <a:spcAft>
                <a:spcPts val="1000"/>
              </a:spcAft>
              <a:buFont typeface="Arial" panose="020B0604020202020204" pitchFamily="34" charset="0"/>
              <a:buChar char="•"/>
            </a:pPr>
            <a:r>
              <a:rPr lang="en-AU" sz="2400" b="1" dirty="0">
                <a:latin typeface="Tenorite" panose="020F0502020204030204" pitchFamily="2" charset="0"/>
                <a:cs typeface="Times New Roman" panose="02020603050405020304" pitchFamily="18" charset="0"/>
              </a:rPr>
              <a:t>It is important to note that the concept of education in these reports typically aligns with a commercial perspective, emphasising education as a commodity for sale. </a:t>
            </a:r>
          </a:p>
          <a:p>
            <a:pPr marL="342900" indent="-342900" algn="just">
              <a:lnSpc>
                <a:spcPct val="115000"/>
              </a:lnSpc>
              <a:spcAft>
                <a:spcPts val="1000"/>
              </a:spcAft>
              <a:buFont typeface="Arial" panose="020B0604020202020204" pitchFamily="34" charset="0"/>
              <a:buChar char="•"/>
            </a:pPr>
            <a:r>
              <a:rPr lang="en-AU" sz="2400" b="1" dirty="0">
                <a:latin typeface="Tenorite" panose="020F0502020204030204" pitchFamily="2" charset="0"/>
                <a:cs typeface="Times New Roman" panose="02020603050405020304" pitchFamily="18" charset="0"/>
              </a:rPr>
              <a:t>However, educators prioritise a broader understanding, focusing on imparting knowledge, skills, and scholarship related to Asia. </a:t>
            </a:r>
          </a:p>
          <a:p>
            <a:pPr marL="342900" indent="-342900" algn="just">
              <a:lnSpc>
                <a:spcPct val="115000"/>
              </a:lnSpc>
              <a:spcAft>
                <a:spcPts val="1000"/>
              </a:spcAft>
              <a:buFont typeface="Arial" panose="020B0604020202020204" pitchFamily="34" charset="0"/>
              <a:buChar char="•"/>
            </a:pPr>
            <a:r>
              <a:rPr lang="en-AU" sz="2400" b="1" dirty="0">
                <a:latin typeface="Tenorite" panose="020F0502020204030204" pitchFamily="2" charset="0"/>
                <a:cs typeface="Times New Roman" panose="02020603050405020304" pitchFamily="18" charset="0"/>
              </a:rPr>
              <a:t>The interpretation of "education" in these reports is the </a:t>
            </a:r>
            <a:r>
              <a:rPr lang="en-US" sz="2400" b="1" dirty="0">
                <a:latin typeface="Tenorite" panose="020F0502020204030204" pitchFamily="2" charset="0"/>
                <a:cs typeface="Times New Roman" panose="02020603050405020304" pitchFamily="18" charset="0"/>
              </a:rPr>
              <a:t>dilemma for policymakers in assessing the role of education in Australia’s relationship with Asia</a:t>
            </a:r>
            <a:endParaRPr lang="en-AU" sz="2400" b="1" dirty="0">
              <a:latin typeface="Tenorite" panose="020F0502020204030204" pitchFamily="2" charset="0"/>
              <a:cs typeface="Times New Roman" panose="02020603050405020304" pitchFamily="18" charset="0"/>
            </a:endParaRPr>
          </a:p>
        </p:txBody>
      </p:sp>
    </p:spTree>
    <p:extLst>
      <p:ext uri="{BB962C8B-B14F-4D97-AF65-F5344CB8AC3E}">
        <p14:creationId xmlns:p14="http://schemas.microsoft.com/office/powerpoint/2010/main" val="3754884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62DAC-90BD-61EF-744D-AF1E8EAA8867}"/>
              </a:ext>
            </a:extLst>
          </p:cNvPr>
          <p:cNvSpPr>
            <a:spLocks noGrp="1"/>
          </p:cNvSpPr>
          <p:nvPr>
            <p:ph type="title"/>
          </p:nvPr>
        </p:nvSpPr>
        <p:spPr>
          <a:xfrm>
            <a:off x="601762" y="157936"/>
            <a:ext cx="10653578" cy="1132258"/>
          </a:xfrm>
        </p:spPr>
        <p:txBody>
          <a:bodyPr/>
          <a:lstStyle/>
          <a:p>
            <a:pPr algn="ctr"/>
            <a:r>
              <a:rPr lang="en-US" dirty="0">
                <a:solidFill>
                  <a:srgbClr val="FF0000"/>
                </a:solidFill>
              </a:rPr>
              <a:t>Our Words of Advice</a:t>
            </a:r>
          </a:p>
        </p:txBody>
      </p:sp>
      <p:sp>
        <p:nvSpPr>
          <p:cNvPr id="4" name="Footer Placeholder 3">
            <a:extLst>
              <a:ext uri="{FF2B5EF4-FFF2-40B4-BE49-F238E27FC236}">
                <a16:creationId xmlns:a16="http://schemas.microsoft.com/office/drawing/2014/main" id="{2BFCD613-D20E-2C88-0ECE-3C7CF064885D}"/>
              </a:ext>
            </a:extLst>
          </p:cNvPr>
          <p:cNvSpPr>
            <a:spLocks noGrp="1"/>
          </p:cNvSpPr>
          <p:nvPr>
            <p:ph type="ftr" sz="quarter" idx="11"/>
          </p:nvPr>
        </p:nvSpPr>
        <p:spPr/>
        <p:txBody>
          <a:bodyPr/>
          <a:lstStyle/>
          <a:p>
            <a:r>
              <a:rPr lang="en-US"/>
              <a:t>
              </a:t>
            </a:r>
            <a:endParaRPr lang="en-US" dirty="0"/>
          </a:p>
        </p:txBody>
      </p:sp>
      <p:sp>
        <p:nvSpPr>
          <p:cNvPr id="5" name="Slide Number Placeholder 4">
            <a:extLst>
              <a:ext uri="{FF2B5EF4-FFF2-40B4-BE49-F238E27FC236}">
                <a16:creationId xmlns:a16="http://schemas.microsoft.com/office/drawing/2014/main" id="{B6501334-3138-33D4-595D-6B7766B9FA66}"/>
              </a:ext>
            </a:extLst>
          </p:cNvPr>
          <p:cNvSpPr>
            <a:spLocks noGrp="1"/>
          </p:cNvSpPr>
          <p:nvPr>
            <p:ph type="sldNum" sz="quarter" idx="12"/>
          </p:nvPr>
        </p:nvSpPr>
        <p:spPr/>
        <p:txBody>
          <a:bodyPr/>
          <a:lstStyle/>
          <a:p>
            <a:fld id="{CC057153-B650-4DEB-B370-79DDCFDCE934}" type="slidenum">
              <a:rPr lang="en-US" smtClean="0"/>
              <a:t>15</a:t>
            </a:fld>
            <a:endParaRPr lang="en-US" dirty="0"/>
          </a:p>
        </p:txBody>
      </p:sp>
      <p:sp>
        <p:nvSpPr>
          <p:cNvPr id="7" name="TextBox 6">
            <a:extLst>
              <a:ext uri="{FF2B5EF4-FFF2-40B4-BE49-F238E27FC236}">
                <a16:creationId xmlns:a16="http://schemas.microsoft.com/office/drawing/2014/main" id="{C211A253-E843-E4C4-3335-E6CACC1E58C5}"/>
              </a:ext>
            </a:extLst>
          </p:cNvPr>
          <p:cNvSpPr txBox="1"/>
          <p:nvPr/>
        </p:nvSpPr>
        <p:spPr>
          <a:xfrm>
            <a:off x="326571" y="882118"/>
            <a:ext cx="11355355" cy="5570884"/>
          </a:xfrm>
          <a:prstGeom prst="rect">
            <a:avLst/>
          </a:prstGeom>
          <a:noFill/>
        </p:spPr>
        <p:txBody>
          <a:bodyPr wrap="square">
            <a:spAutoFit/>
          </a:bodyPr>
          <a:lstStyle/>
          <a:p>
            <a:pPr algn="just">
              <a:lnSpc>
                <a:spcPct val="150000"/>
              </a:lnSpc>
            </a:pPr>
            <a:r>
              <a:rPr lang="en-US" sz="2400" b="1" dirty="0"/>
              <a:t>In navigating the Asian Century, Australia stands at a critical juncture where strategic thinking, innovation, and a comprehensive approach to education and business engagement will determine its trajectory. The call for a whole-of-nation plan to strengthen Asia literacy must extend beyond surface recommendations and include a more inclusive role for Australian universities in shaping a future where Australia's engagement with Asia is not only economically advantageous but culturally informed and sustainable. The trade winds beckon and Australia's response will shape its future standing in the dynamic and flourishing economic environment of Asia.</a:t>
            </a:r>
          </a:p>
        </p:txBody>
      </p:sp>
    </p:spTree>
    <p:extLst>
      <p:ext uri="{BB962C8B-B14F-4D97-AF65-F5344CB8AC3E}">
        <p14:creationId xmlns:p14="http://schemas.microsoft.com/office/powerpoint/2010/main" val="1199407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57AEBF66-442E-B4AF-A9E9-6FCD9F145932}"/>
              </a:ext>
            </a:extLst>
          </p:cNvPr>
          <p:cNvSpPr>
            <a:spLocks noGrp="1"/>
          </p:cNvSpPr>
          <p:nvPr>
            <p:ph type="dt" sz="half" idx="10"/>
          </p:nvPr>
        </p:nvSpPr>
        <p:spPr/>
        <p:txBody>
          <a:bodyPr/>
          <a:lstStyle/>
          <a:p>
            <a:fld id="{D0285D5C-30B3-9C4E-9368-2E6674DC653C}" type="datetime1">
              <a:rPr lang="en-US" smtClean="0"/>
              <a:t>11/23/2024</a:t>
            </a:fld>
            <a:endParaRPr lang="en-US" dirty="0"/>
          </a:p>
        </p:txBody>
      </p:sp>
      <p:sp>
        <p:nvSpPr>
          <p:cNvPr id="6" name="Footer Placeholder 5">
            <a:extLst>
              <a:ext uri="{FF2B5EF4-FFF2-40B4-BE49-F238E27FC236}">
                <a16:creationId xmlns:a16="http://schemas.microsoft.com/office/drawing/2014/main" id="{788279C4-B09F-3EFE-5765-4AC4084C5BEF}"/>
              </a:ext>
            </a:extLst>
          </p:cNvPr>
          <p:cNvSpPr>
            <a:spLocks noGrp="1"/>
          </p:cNvSpPr>
          <p:nvPr>
            <p:ph type="ftr" sz="quarter" idx="11"/>
          </p:nvPr>
        </p:nvSpPr>
        <p:spPr/>
        <p:txBody>
          <a:bodyPr/>
          <a:lstStyle/>
          <a:p>
            <a:r>
              <a:rPr lang="en-US"/>
              <a:t>
              </a:t>
            </a:r>
            <a:endParaRPr lang="en-US" dirty="0"/>
          </a:p>
        </p:txBody>
      </p:sp>
      <p:sp>
        <p:nvSpPr>
          <p:cNvPr id="7" name="Slide Number Placeholder 6">
            <a:extLst>
              <a:ext uri="{FF2B5EF4-FFF2-40B4-BE49-F238E27FC236}">
                <a16:creationId xmlns:a16="http://schemas.microsoft.com/office/drawing/2014/main" id="{18B8C631-C17C-E9D5-0AC9-379E1528D61F}"/>
              </a:ext>
            </a:extLst>
          </p:cNvPr>
          <p:cNvSpPr>
            <a:spLocks noGrp="1"/>
          </p:cNvSpPr>
          <p:nvPr>
            <p:ph type="sldNum" sz="quarter" idx="12"/>
          </p:nvPr>
        </p:nvSpPr>
        <p:spPr/>
        <p:txBody>
          <a:bodyPr/>
          <a:lstStyle/>
          <a:p>
            <a:fld id="{CC057153-B650-4DEB-B370-79DDCFDCE934}" type="slidenum">
              <a:rPr lang="en-US" smtClean="0"/>
              <a:t>16</a:t>
            </a:fld>
            <a:endParaRPr lang="en-US" dirty="0"/>
          </a:p>
        </p:txBody>
      </p:sp>
      <p:pic>
        <p:nvPicPr>
          <p:cNvPr id="9" name="Picture 8" descr="A line drawing of kangaroos and koalas&#10;&#10;Description automatically generated">
            <a:extLst>
              <a:ext uri="{FF2B5EF4-FFF2-40B4-BE49-F238E27FC236}">
                <a16:creationId xmlns:a16="http://schemas.microsoft.com/office/drawing/2014/main" id="{F1D94908-BEAC-E222-4D37-9DB7B1F672E5}"/>
              </a:ext>
            </a:extLst>
          </p:cNvPr>
          <p:cNvPicPr>
            <a:picLocks noChangeAspect="1"/>
          </p:cNvPicPr>
          <p:nvPr/>
        </p:nvPicPr>
        <p:blipFill>
          <a:blip r:embed="rId2"/>
          <a:stretch>
            <a:fillRect/>
          </a:stretch>
        </p:blipFill>
        <p:spPr>
          <a:xfrm>
            <a:off x="137160" y="141514"/>
            <a:ext cx="6720840" cy="6520544"/>
          </a:xfrm>
          <a:prstGeom prst="rect">
            <a:avLst/>
          </a:prstGeom>
        </p:spPr>
      </p:pic>
      <p:sp>
        <p:nvSpPr>
          <p:cNvPr id="10" name="TextBox 9">
            <a:extLst>
              <a:ext uri="{FF2B5EF4-FFF2-40B4-BE49-F238E27FC236}">
                <a16:creationId xmlns:a16="http://schemas.microsoft.com/office/drawing/2014/main" id="{EAB8CE41-C8A3-E8B1-AB3E-B59106A5E990}"/>
              </a:ext>
            </a:extLst>
          </p:cNvPr>
          <p:cNvSpPr txBox="1"/>
          <p:nvPr/>
        </p:nvSpPr>
        <p:spPr>
          <a:xfrm>
            <a:off x="8181892" y="2924175"/>
            <a:ext cx="2638508" cy="584775"/>
          </a:xfrm>
          <a:prstGeom prst="rect">
            <a:avLst/>
          </a:prstGeom>
          <a:noFill/>
        </p:spPr>
        <p:txBody>
          <a:bodyPr wrap="square" rtlCol="0">
            <a:spAutoFit/>
          </a:bodyPr>
          <a:lstStyle/>
          <a:p>
            <a:r>
              <a:rPr lang="en-US" sz="3200" dirty="0"/>
              <a:t>THANK YOU</a:t>
            </a:r>
          </a:p>
        </p:txBody>
      </p:sp>
    </p:spTree>
    <p:extLst>
      <p:ext uri="{BB962C8B-B14F-4D97-AF65-F5344CB8AC3E}">
        <p14:creationId xmlns:p14="http://schemas.microsoft.com/office/powerpoint/2010/main" val="307582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AEED2-98C5-93B1-0B4A-5247FB93AC68}"/>
              </a:ext>
            </a:extLst>
          </p:cNvPr>
          <p:cNvSpPr>
            <a:spLocks noGrp="1"/>
          </p:cNvSpPr>
          <p:nvPr>
            <p:ph type="title"/>
          </p:nvPr>
        </p:nvSpPr>
        <p:spPr>
          <a:xfrm>
            <a:off x="192288" y="228323"/>
            <a:ext cx="4802107" cy="4870457"/>
          </a:xfrm>
        </p:spPr>
        <p:txBody>
          <a:bodyPr/>
          <a:lstStyle/>
          <a:p>
            <a:pPr algn="r"/>
            <a:r>
              <a:rPr lang="en-US" dirty="0">
                <a:solidFill>
                  <a:schemeClr val="tx1">
                    <a:lumMod val="65000"/>
                    <a:lumOff val="35000"/>
                  </a:schemeClr>
                </a:solidFill>
              </a:rPr>
              <a:t>Tale of Two Reports</a:t>
            </a:r>
            <a:endParaRPr lang="en-US" dirty="0"/>
          </a:p>
        </p:txBody>
      </p:sp>
      <p:sp>
        <p:nvSpPr>
          <p:cNvPr id="3" name="Content Placeholder 2">
            <a:extLst>
              <a:ext uri="{FF2B5EF4-FFF2-40B4-BE49-F238E27FC236}">
                <a16:creationId xmlns:a16="http://schemas.microsoft.com/office/drawing/2014/main" id="{3982F298-5062-947D-9C82-24A880313F8D}"/>
              </a:ext>
            </a:extLst>
          </p:cNvPr>
          <p:cNvSpPr>
            <a:spLocks noGrp="1"/>
          </p:cNvSpPr>
          <p:nvPr>
            <p:ph idx="1"/>
          </p:nvPr>
        </p:nvSpPr>
        <p:spPr>
          <a:xfrm>
            <a:off x="5336780" y="670183"/>
            <a:ext cx="6202077" cy="4756157"/>
          </a:xfrm>
        </p:spPr>
        <p:txBody>
          <a:bodyPr vert="horz" lIns="91440" tIns="45720" rIns="91440" bIns="45720" rtlCol="0" anchor="t">
            <a:noAutofit/>
          </a:bodyPr>
          <a:lstStyle/>
          <a:p>
            <a:pPr algn="just"/>
            <a:r>
              <a:rPr lang="en-US" sz="2400" b="1" dirty="0">
                <a:highlight>
                  <a:srgbClr val="C0C0C0"/>
                </a:highlight>
                <a:latin typeface="Calibri"/>
                <a:ea typeface="Calibri"/>
                <a:cs typeface="Times New Roman"/>
              </a:rPr>
              <a:t>In 2023, two significant publications were released contemplating the relationship between Australia and Asia. </a:t>
            </a:r>
          </a:p>
          <a:p>
            <a:pPr algn="just"/>
            <a:r>
              <a:rPr lang="en-US" sz="2400" b="1" dirty="0">
                <a:highlight>
                  <a:srgbClr val="C0C0C0"/>
                </a:highlight>
                <a:latin typeface="Calibri"/>
                <a:ea typeface="Calibri"/>
                <a:cs typeface="Times New Roman"/>
              </a:rPr>
              <a:t>Both agree that engagement with Asia remains important to Australia’s current development and future prosperity and security. </a:t>
            </a:r>
          </a:p>
          <a:p>
            <a:pPr algn="just"/>
            <a:r>
              <a:rPr lang="en-US" sz="2400" b="1" dirty="0">
                <a:highlight>
                  <a:srgbClr val="C0C0C0"/>
                </a:highlight>
                <a:latin typeface="Calibri"/>
                <a:ea typeface="Calibri"/>
                <a:cs typeface="Times New Roman"/>
              </a:rPr>
              <a:t>But how that can be achieved is where the two reports diverge and mirror the bifurcated Australian community and Business School environment.  </a:t>
            </a:r>
          </a:p>
        </p:txBody>
      </p:sp>
      <p:pic>
        <p:nvPicPr>
          <p:cNvPr id="4" name="Picture 3">
            <a:extLst>
              <a:ext uri="{FF2B5EF4-FFF2-40B4-BE49-F238E27FC236}">
                <a16:creationId xmlns:a16="http://schemas.microsoft.com/office/drawing/2014/main" id="{8E5E0D7C-C281-DC95-C6A3-7525EB892CC2}"/>
              </a:ext>
            </a:extLst>
          </p:cNvPr>
          <p:cNvPicPr>
            <a:picLocks noChangeAspect="1"/>
          </p:cNvPicPr>
          <p:nvPr/>
        </p:nvPicPr>
        <p:blipFill>
          <a:blip r:embed="rId2"/>
          <a:stretch>
            <a:fillRect/>
          </a:stretch>
        </p:blipFill>
        <p:spPr>
          <a:xfrm>
            <a:off x="91440" y="917310"/>
            <a:ext cx="2686050" cy="5712367"/>
          </a:xfrm>
          <a:prstGeom prst="rect">
            <a:avLst/>
          </a:prstGeom>
        </p:spPr>
      </p:pic>
      <p:pic>
        <p:nvPicPr>
          <p:cNvPr id="5" name="Picture 4">
            <a:extLst>
              <a:ext uri="{FF2B5EF4-FFF2-40B4-BE49-F238E27FC236}">
                <a16:creationId xmlns:a16="http://schemas.microsoft.com/office/drawing/2014/main" id="{2CB1BCE5-89C6-B332-17B6-9788BC75C84E}"/>
              </a:ext>
            </a:extLst>
          </p:cNvPr>
          <p:cNvPicPr>
            <a:picLocks noChangeAspect="1"/>
          </p:cNvPicPr>
          <p:nvPr/>
        </p:nvPicPr>
        <p:blipFill>
          <a:blip r:embed="rId3"/>
          <a:stretch>
            <a:fillRect/>
          </a:stretch>
        </p:blipFill>
        <p:spPr>
          <a:xfrm>
            <a:off x="2846692" y="917310"/>
            <a:ext cx="2490088" cy="5712367"/>
          </a:xfrm>
          <a:prstGeom prst="rect">
            <a:avLst/>
          </a:prstGeom>
        </p:spPr>
      </p:pic>
    </p:spTree>
    <p:extLst>
      <p:ext uri="{BB962C8B-B14F-4D97-AF65-F5344CB8AC3E}">
        <p14:creationId xmlns:p14="http://schemas.microsoft.com/office/powerpoint/2010/main" val="1349853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235EAF-17B1-2A61-7285-30F0ECD16873}"/>
              </a:ext>
            </a:extLst>
          </p:cNvPr>
          <p:cNvSpPr>
            <a:spLocks noGrp="1"/>
          </p:cNvSpPr>
          <p:nvPr>
            <p:ph idx="1"/>
          </p:nvPr>
        </p:nvSpPr>
        <p:spPr>
          <a:xfrm>
            <a:off x="203543" y="231403"/>
            <a:ext cx="5504688" cy="3978566"/>
          </a:xfrm>
        </p:spPr>
        <p:txBody>
          <a:bodyPr vert="horz" lIns="91440" tIns="45720" rIns="91440" bIns="45720" rtlCol="0" anchor="t">
            <a:normAutofit/>
          </a:bodyPr>
          <a:lstStyle/>
          <a:p>
            <a:pPr marL="0" indent="0">
              <a:lnSpc>
                <a:spcPct val="100000"/>
              </a:lnSpc>
              <a:buNone/>
            </a:pPr>
            <a:r>
              <a:rPr lang="en-US" sz="1800" b="1" dirty="0">
                <a:solidFill>
                  <a:srgbClr val="169C9A"/>
                </a:solidFill>
                <a:latin typeface="Calibri"/>
                <a:ea typeface="Calibri"/>
                <a:cs typeface="Times New Roman"/>
                <a:hlinkClick r:id="rId2">
                  <a:extLst>
                    <a:ext uri="{A12FA001-AC4F-418D-AE19-62706E023703}">
                      <ahyp:hlinkClr xmlns:ahyp="http://schemas.microsoft.com/office/drawing/2018/hyperlinkcolor" val="tx"/>
                    </a:ext>
                  </a:extLst>
                </a:hlinkClick>
              </a:rPr>
              <a:t>Invested</a:t>
            </a:r>
            <a:r>
              <a:rPr lang="en-US" sz="1800" b="1" dirty="0">
                <a:solidFill>
                  <a:schemeClr val="accent6"/>
                </a:solidFill>
                <a:latin typeface="Calibri"/>
                <a:ea typeface="Calibri"/>
                <a:cs typeface="Times New Roman"/>
                <a:hlinkClick r:id="rId2">
                  <a:extLst>
                    <a:ext uri="{A12FA001-AC4F-418D-AE19-62706E023703}">
                      <ahyp:hlinkClr xmlns:ahyp="http://schemas.microsoft.com/office/drawing/2018/hyperlinkcolor" val="tx"/>
                    </a:ext>
                  </a:extLst>
                </a:hlinkClick>
              </a:rPr>
              <a:t>: Australia’s Southeast Asia Economic Strategy to 2040</a:t>
            </a:r>
            <a:r>
              <a:rPr lang="en-US" sz="1800" b="1" dirty="0">
                <a:latin typeface="Calibri"/>
                <a:ea typeface="Calibri"/>
                <a:cs typeface="Times New Roman"/>
              </a:rPr>
              <a:t>), takes a transactional perspective.  </a:t>
            </a:r>
          </a:p>
          <a:p>
            <a:pPr>
              <a:lnSpc>
                <a:spcPct val="100000"/>
              </a:lnSpc>
            </a:pPr>
            <a:r>
              <a:rPr lang="en-US" sz="1800" b="1" dirty="0">
                <a:latin typeface="Calibri"/>
                <a:ea typeface="Calibri"/>
                <a:cs typeface="Times New Roman"/>
              </a:rPr>
              <a:t>“Australia stands to benefit from, and contribute to, [Asia’s] growth by being a reliable and high-quality supplier of commodities, including agriculture, minerals and energy, and as a provider of first-class services, particularly university education” (p.5). </a:t>
            </a:r>
            <a:endParaRPr lang="en-US" sz="1800" b="1" dirty="0">
              <a:latin typeface="Calibri"/>
              <a:ea typeface="Calibri"/>
              <a:cs typeface="Calibri"/>
            </a:endParaRPr>
          </a:p>
          <a:p>
            <a:pPr>
              <a:lnSpc>
                <a:spcPct val="100000"/>
              </a:lnSpc>
            </a:pPr>
            <a:r>
              <a:rPr lang="en-US" sz="1800" b="1" dirty="0">
                <a:latin typeface="Calibri"/>
                <a:ea typeface="Calibri"/>
                <a:cs typeface="Times New Roman"/>
              </a:rPr>
              <a:t>Australian education is viewed as an export commodity and a means to foster market intelligence on Asia, emphasizing the dominance of trade in the relationship.</a:t>
            </a:r>
            <a:endParaRPr lang="en-US" sz="1800" b="1" dirty="0">
              <a:latin typeface="Calibri"/>
              <a:ea typeface="Calibri"/>
              <a:cs typeface="Calibri"/>
            </a:endParaRPr>
          </a:p>
          <a:p>
            <a:pPr>
              <a:lnSpc>
                <a:spcPct val="100000"/>
              </a:lnSpc>
            </a:pPr>
            <a:endParaRPr lang="en-US" sz="1700" dirty="0"/>
          </a:p>
        </p:txBody>
      </p:sp>
      <p:sp>
        <p:nvSpPr>
          <p:cNvPr id="5" name="TextBox 4">
            <a:extLst>
              <a:ext uri="{FF2B5EF4-FFF2-40B4-BE49-F238E27FC236}">
                <a16:creationId xmlns:a16="http://schemas.microsoft.com/office/drawing/2014/main" id="{0051A19B-D3B1-3B6C-A3F1-9ED14E3FA8BC}"/>
              </a:ext>
            </a:extLst>
          </p:cNvPr>
          <p:cNvSpPr txBox="1"/>
          <p:nvPr/>
        </p:nvSpPr>
        <p:spPr>
          <a:xfrm>
            <a:off x="3506525" y="3761549"/>
            <a:ext cx="8481932" cy="3139321"/>
          </a:xfrm>
          <a:prstGeom prst="rect">
            <a:avLst/>
          </a:prstGeom>
          <a:noFill/>
          <a:ln>
            <a:solidFill>
              <a:schemeClr val="accent6">
                <a:lumMod val="75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chemeClr val="accent3"/>
                </a:solidFill>
                <a:latin typeface="Calibri"/>
                <a:ea typeface="Times New Roman"/>
                <a:cs typeface="Times New Roman"/>
              </a:rPr>
              <a:t>Together, these reports embody the dichotomy in Australia's engagement with Asia. </a:t>
            </a:r>
          </a:p>
          <a:p>
            <a:r>
              <a:rPr lang="en-US" b="1" dirty="0">
                <a:solidFill>
                  <a:schemeClr val="accent3"/>
                </a:solidFill>
                <a:latin typeface="Calibri"/>
                <a:ea typeface="Times New Roman"/>
                <a:cs typeface="Times New Roman"/>
              </a:rPr>
              <a:t>The word EDUCATION exemplifies the bifurcation of Australian engagement with her nearest neighbours.</a:t>
            </a:r>
          </a:p>
          <a:p>
            <a:br>
              <a:rPr lang="en-US" b="1" dirty="0">
                <a:solidFill>
                  <a:schemeClr val="accent3"/>
                </a:solidFill>
                <a:latin typeface="Calibri"/>
                <a:ea typeface="Times New Roman"/>
                <a:cs typeface="Times New Roman"/>
              </a:rPr>
            </a:br>
            <a:r>
              <a:rPr lang="en-US" b="1" dirty="0">
                <a:latin typeface="Calibri"/>
                <a:ea typeface="Times New Roman"/>
                <a:cs typeface="Times New Roman"/>
              </a:rPr>
              <a:t>EDUCATION is used in two separate, yet not separated, ways.</a:t>
            </a:r>
          </a:p>
          <a:p>
            <a:endParaRPr lang="en-US" b="1" dirty="0">
              <a:latin typeface="Calibri"/>
              <a:ea typeface="Times New Roman"/>
              <a:cs typeface="Times New Roman"/>
            </a:endParaRPr>
          </a:p>
          <a:p>
            <a:pPr marL="342900" indent="-342900">
              <a:buFont typeface="+mj-lt"/>
              <a:buAutoNum type="arabicPeriod"/>
            </a:pPr>
            <a:r>
              <a:rPr lang="en-US" b="1" dirty="0">
                <a:solidFill>
                  <a:schemeClr val="accent6">
                    <a:lumMod val="75000"/>
                  </a:schemeClr>
                </a:solidFill>
                <a:latin typeface="Calibri"/>
                <a:ea typeface="Times New Roman"/>
                <a:cs typeface="Times New Roman"/>
              </a:rPr>
              <a:t>Education of students to create a nuanced relationship with multidisciplinary and multisectoral education. </a:t>
            </a:r>
          </a:p>
          <a:p>
            <a:pPr marL="342900" indent="-342900">
              <a:buFont typeface="+mj-lt"/>
              <a:buAutoNum type="arabicPeriod"/>
            </a:pPr>
            <a:endParaRPr lang="en-US" b="1" dirty="0">
              <a:latin typeface="Calibri"/>
              <a:ea typeface="Calibri"/>
              <a:cs typeface="Calibri"/>
            </a:endParaRPr>
          </a:p>
          <a:p>
            <a:pPr marL="342900" indent="-342900">
              <a:buFont typeface="+mj-lt"/>
              <a:buAutoNum type="arabicPeriod"/>
            </a:pPr>
            <a:r>
              <a:rPr lang="en-US" b="1" dirty="0">
                <a:solidFill>
                  <a:schemeClr val="bg2">
                    <a:lumMod val="50000"/>
                  </a:schemeClr>
                </a:solidFill>
                <a:latin typeface="Calibri"/>
                <a:ea typeface="Times New Roman"/>
                <a:cs typeface="Times New Roman"/>
              </a:rPr>
              <a:t>Education as a commodity for export. </a:t>
            </a:r>
          </a:p>
          <a:p>
            <a:endParaRPr lang="en-US" dirty="0">
              <a:latin typeface="Calibri"/>
              <a:ea typeface="Calibri"/>
              <a:cs typeface="Calibri"/>
            </a:endParaRPr>
          </a:p>
        </p:txBody>
      </p:sp>
      <p:sp>
        <p:nvSpPr>
          <p:cNvPr id="8" name="Arrow: Right 7">
            <a:extLst>
              <a:ext uri="{FF2B5EF4-FFF2-40B4-BE49-F238E27FC236}">
                <a16:creationId xmlns:a16="http://schemas.microsoft.com/office/drawing/2014/main" id="{4D372D22-375F-DC99-3285-996E0A598215}"/>
              </a:ext>
            </a:extLst>
          </p:cNvPr>
          <p:cNvSpPr/>
          <p:nvPr/>
        </p:nvSpPr>
        <p:spPr>
          <a:xfrm>
            <a:off x="1937657" y="3940629"/>
            <a:ext cx="1222525" cy="26443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Down 9">
            <a:extLst>
              <a:ext uri="{FF2B5EF4-FFF2-40B4-BE49-F238E27FC236}">
                <a16:creationId xmlns:a16="http://schemas.microsoft.com/office/drawing/2014/main" id="{D6FD2223-D467-7DC5-F069-7CFBCAD94EFA}"/>
              </a:ext>
            </a:extLst>
          </p:cNvPr>
          <p:cNvSpPr/>
          <p:nvPr/>
        </p:nvSpPr>
        <p:spPr>
          <a:xfrm>
            <a:off x="8102379" y="3039376"/>
            <a:ext cx="237484" cy="61263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90BF158-4013-0AA6-1588-0A450BF8CF0A}"/>
              </a:ext>
            </a:extLst>
          </p:cNvPr>
          <p:cNvSpPr txBox="1"/>
          <p:nvPr/>
        </p:nvSpPr>
        <p:spPr>
          <a:xfrm>
            <a:off x="5800344" y="261829"/>
            <a:ext cx="6096000" cy="2834622"/>
          </a:xfrm>
          <a:prstGeom prst="rect">
            <a:avLst/>
          </a:prstGeom>
          <a:noFill/>
        </p:spPr>
        <p:txBody>
          <a:bodyPr wrap="square">
            <a:spAutoFit/>
          </a:bodyPr>
          <a:lstStyle/>
          <a:p>
            <a:pPr marL="0" indent="0">
              <a:lnSpc>
                <a:spcPct val="90000"/>
              </a:lnSpc>
              <a:buNone/>
            </a:pPr>
            <a:r>
              <a:rPr lang="en-US" b="1" u="sng" dirty="0">
                <a:solidFill>
                  <a:schemeClr val="accent6"/>
                </a:solidFill>
                <a:latin typeface="Calibri"/>
                <a:ea typeface="Calibri"/>
                <a:cs typeface="Times New Roman"/>
              </a:rPr>
              <a:t>Australia’s Asia Education Imperative</a:t>
            </a:r>
            <a:r>
              <a:rPr lang="en-US" b="1" dirty="0">
                <a:latin typeface="Calibri"/>
                <a:ea typeface="Calibri"/>
                <a:cs typeface="Times New Roman"/>
              </a:rPr>
              <a:t>, </a:t>
            </a:r>
            <a:r>
              <a:rPr lang="en-US" b="1" dirty="0" err="1">
                <a:latin typeface="Calibri"/>
                <a:ea typeface="Calibri"/>
                <a:cs typeface="Times New Roman"/>
              </a:rPr>
              <a:t>emphasises</a:t>
            </a:r>
            <a:r>
              <a:rPr lang="en-US" b="1" dirty="0">
                <a:latin typeface="Calibri"/>
                <a:ea typeface="Calibri"/>
                <a:cs typeface="Times New Roman"/>
              </a:rPr>
              <a:t> the necessity for a balanced approach in Australia's economic, cultural, and security engagement with Asia.</a:t>
            </a:r>
          </a:p>
          <a:p>
            <a:pPr marL="0" indent="0">
              <a:lnSpc>
                <a:spcPct val="90000"/>
              </a:lnSpc>
              <a:buNone/>
            </a:pPr>
            <a:r>
              <a:rPr lang="en-US" b="1" dirty="0">
                <a:latin typeface="Calibri"/>
                <a:ea typeface="Calibri"/>
                <a:cs typeface="Times New Roman"/>
              </a:rPr>
              <a:t> </a:t>
            </a:r>
          </a:p>
          <a:p>
            <a:pPr marL="285750" indent="-285750">
              <a:lnSpc>
                <a:spcPct val="90000"/>
              </a:lnSpc>
              <a:buFont typeface="Arial" panose="020B0604020202020204" pitchFamily="34" charset="0"/>
              <a:buChar char="•"/>
            </a:pPr>
            <a:r>
              <a:rPr lang="en-US" b="1" dirty="0">
                <a:latin typeface="Calibri"/>
                <a:ea typeface="Calibri"/>
                <a:cs typeface="Times New Roman"/>
              </a:rPr>
              <a:t>It advocates for recognizing that the depth and quality of engagement across all fields are enhanced by knowledge of the region and advanced language skills. </a:t>
            </a:r>
          </a:p>
          <a:p>
            <a:pPr marL="285750" indent="-285750">
              <a:lnSpc>
                <a:spcPct val="90000"/>
              </a:lnSpc>
              <a:buFont typeface="Arial" panose="020B0604020202020204" pitchFamily="34" charset="0"/>
              <a:buChar char="•"/>
            </a:pPr>
            <a:endParaRPr lang="en-US" b="1" dirty="0">
              <a:latin typeface="Calibri"/>
              <a:ea typeface="Calibri"/>
              <a:cs typeface="Times New Roman"/>
            </a:endParaRPr>
          </a:p>
          <a:p>
            <a:pPr marL="285750" indent="-285750">
              <a:lnSpc>
                <a:spcPct val="90000"/>
              </a:lnSpc>
              <a:buFont typeface="Arial" panose="020B0604020202020204" pitchFamily="34" charset="0"/>
              <a:buChar char="•"/>
            </a:pPr>
            <a:r>
              <a:rPr lang="en-US" b="1" dirty="0">
                <a:latin typeface="Calibri"/>
                <a:ea typeface="Calibri"/>
                <a:cs typeface="Times New Roman"/>
              </a:rPr>
              <a:t>The report contends that Australia's leadership in the study of Asia over the past half-century positions it favorably for such comprehensive engagement.</a:t>
            </a:r>
          </a:p>
        </p:txBody>
      </p:sp>
    </p:spTree>
    <p:extLst>
      <p:ext uri="{BB962C8B-B14F-4D97-AF65-F5344CB8AC3E}">
        <p14:creationId xmlns:p14="http://schemas.microsoft.com/office/powerpoint/2010/main" val="957664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CE33A-06EB-89DE-2E20-83CE91CB8F3A}"/>
              </a:ext>
            </a:extLst>
          </p:cNvPr>
          <p:cNvSpPr>
            <a:spLocks noGrp="1"/>
          </p:cNvSpPr>
          <p:nvPr>
            <p:ph type="title"/>
          </p:nvPr>
        </p:nvSpPr>
        <p:spPr>
          <a:xfrm>
            <a:off x="978584" y="265612"/>
            <a:ext cx="10653578" cy="1132258"/>
          </a:xfrm>
        </p:spPr>
        <p:txBody>
          <a:bodyPr anchor="t">
            <a:normAutofit/>
          </a:bodyPr>
          <a:lstStyle/>
          <a:p>
            <a:r>
              <a:rPr lang="en-US" dirty="0"/>
              <a:t>To understand the present relationship, we need to understand the past relationship</a:t>
            </a:r>
          </a:p>
        </p:txBody>
      </p:sp>
      <p:sp>
        <p:nvSpPr>
          <p:cNvPr id="4" name="Date Placeholder 3">
            <a:extLst>
              <a:ext uri="{FF2B5EF4-FFF2-40B4-BE49-F238E27FC236}">
                <a16:creationId xmlns:a16="http://schemas.microsoft.com/office/drawing/2014/main" id="{950DC3B6-F4E6-D309-A57A-3915137022F0}"/>
              </a:ext>
            </a:extLst>
          </p:cNvPr>
          <p:cNvSpPr>
            <a:spLocks noGrp="1"/>
          </p:cNvSpPr>
          <p:nvPr>
            <p:ph type="dt" sz="half" idx="10"/>
          </p:nvPr>
        </p:nvSpPr>
        <p:spPr>
          <a:xfrm>
            <a:off x="137160" y="6453002"/>
            <a:ext cx="3494314" cy="365125"/>
          </a:xfrm>
        </p:spPr>
        <p:txBody>
          <a:bodyPr anchor="ctr">
            <a:normAutofit/>
          </a:bodyPr>
          <a:lstStyle/>
          <a:p>
            <a:pPr>
              <a:spcAft>
                <a:spcPts val="600"/>
              </a:spcAft>
            </a:pPr>
            <a:fld id="{6A174C89-61C2-45D7-B324-96E8CA211061}" type="datetime1">
              <a:rPr lang="en-US"/>
              <a:pPr>
                <a:spcAft>
                  <a:spcPts val="600"/>
                </a:spcAft>
              </a:pPr>
              <a:t>11/23/2024</a:t>
            </a:fld>
            <a:endParaRPr lang="en-US"/>
          </a:p>
        </p:txBody>
      </p:sp>
      <p:sp>
        <p:nvSpPr>
          <p:cNvPr id="5" name="Footer Placeholder 4">
            <a:extLst>
              <a:ext uri="{FF2B5EF4-FFF2-40B4-BE49-F238E27FC236}">
                <a16:creationId xmlns:a16="http://schemas.microsoft.com/office/drawing/2014/main" id="{4F2F44DC-826C-F36F-9849-16163CBC0D0B}"/>
              </a:ext>
            </a:extLst>
          </p:cNvPr>
          <p:cNvSpPr>
            <a:spLocks noGrp="1"/>
          </p:cNvSpPr>
          <p:nvPr>
            <p:ph type="ftr" sz="quarter" idx="11"/>
          </p:nvPr>
        </p:nvSpPr>
        <p:spPr>
          <a:xfrm>
            <a:off x="8876521" y="6453002"/>
            <a:ext cx="2805405" cy="365125"/>
          </a:xfrm>
        </p:spPr>
        <p:txBody>
          <a:bodyPr anchor="ctr">
            <a:normAutofit/>
          </a:bodyPr>
          <a:lstStyle/>
          <a:p>
            <a:pPr>
              <a:lnSpc>
                <a:spcPct val="90000"/>
              </a:lnSpc>
              <a:spcAft>
                <a:spcPts val="600"/>
              </a:spcAft>
            </a:pPr>
            <a:r>
              <a:rPr lang="en-US" sz="700"/>
              <a:t>
              </a:t>
            </a:r>
          </a:p>
        </p:txBody>
      </p:sp>
      <p:sp>
        <p:nvSpPr>
          <p:cNvPr id="6" name="Slide Number Placeholder 5">
            <a:extLst>
              <a:ext uri="{FF2B5EF4-FFF2-40B4-BE49-F238E27FC236}">
                <a16:creationId xmlns:a16="http://schemas.microsoft.com/office/drawing/2014/main" id="{DC84A871-6004-AE9F-28F0-09D177558199}"/>
              </a:ext>
            </a:extLst>
          </p:cNvPr>
          <p:cNvSpPr>
            <a:spLocks noGrp="1"/>
          </p:cNvSpPr>
          <p:nvPr>
            <p:ph type="sldNum" sz="quarter" idx="12"/>
          </p:nvPr>
        </p:nvSpPr>
        <p:spPr>
          <a:xfrm>
            <a:off x="11632162" y="6453002"/>
            <a:ext cx="429207" cy="365125"/>
          </a:xfrm>
        </p:spPr>
        <p:txBody>
          <a:bodyPr anchor="ctr">
            <a:normAutofit/>
          </a:bodyPr>
          <a:lstStyle/>
          <a:p>
            <a:pPr>
              <a:spcAft>
                <a:spcPts val="600"/>
              </a:spcAft>
            </a:pPr>
            <a:fld id="{CC057153-B650-4DEB-B370-79DDCFDCE934}" type="slidenum">
              <a:rPr lang="en-US" dirty="0"/>
              <a:pPr>
                <a:spcAft>
                  <a:spcPts val="600"/>
                </a:spcAft>
              </a:pPr>
              <a:t>4</a:t>
            </a:fld>
            <a:endParaRPr lang="en-US"/>
          </a:p>
        </p:txBody>
      </p:sp>
      <p:graphicFrame>
        <p:nvGraphicFramePr>
          <p:cNvPr id="8" name="Content Placeholder 2">
            <a:extLst>
              <a:ext uri="{FF2B5EF4-FFF2-40B4-BE49-F238E27FC236}">
                <a16:creationId xmlns:a16="http://schemas.microsoft.com/office/drawing/2014/main" id="{08AC5644-B23D-2F3C-A7FE-AEFE847D402C}"/>
              </a:ext>
            </a:extLst>
          </p:cNvPr>
          <p:cNvGraphicFramePr>
            <a:graphicFrameLocks noGrp="1"/>
          </p:cNvGraphicFramePr>
          <p:nvPr>
            <p:ph idx="1"/>
            <p:extLst>
              <p:ext uri="{D42A27DB-BD31-4B8C-83A1-F6EECF244321}">
                <p14:modId xmlns:p14="http://schemas.microsoft.com/office/powerpoint/2010/main" val="2613308982"/>
              </p:ext>
            </p:extLst>
          </p:nvPr>
        </p:nvGraphicFramePr>
        <p:xfrm>
          <a:off x="612646" y="1715532"/>
          <a:ext cx="11069279" cy="4593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8441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E3B6E1F-407E-F2BD-7D00-32AED5919778}"/>
              </a:ext>
            </a:extLst>
          </p:cNvPr>
          <p:cNvSpPr>
            <a:spLocks noGrp="1"/>
          </p:cNvSpPr>
          <p:nvPr>
            <p:ph type="title"/>
          </p:nvPr>
        </p:nvSpPr>
        <p:spPr>
          <a:xfrm>
            <a:off x="510074" y="216159"/>
            <a:ext cx="3595634" cy="1757505"/>
          </a:xfrm>
        </p:spPr>
        <p:txBody>
          <a:bodyPr anchor="t">
            <a:normAutofit/>
          </a:bodyPr>
          <a:lstStyle/>
          <a:p>
            <a:r>
              <a:rPr lang="en-AU" b="1" dirty="0"/>
              <a:t>Metaphors in Australia-Asia Relations</a:t>
            </a:r>
            <a:endParaRPr lang="en-US" dirty="0"/>
          </a:p>
        </p:txBody>
      </p:sp>
      <p:sp>
        <p:nvSpPr>
          <p:cNvPr id="6" name="Content Placeholder 5">
            <a:extLst>
              <a:ext uri="{FF2B5EF4-FFF2-40B4-BE49-F238E27FC236}">
                <a16:creationId xmlns:a16="http://schemas.microsoft.com/office/drawing/2014/main" id="{D4953086-4061-17FE-B536-DB8CFF2A9D30}"/>
              </a:ext>
            </a:extLst>
          </p:cNvPr>
          <p:cNvSpPr>
            <a:spLocks noGrp="1"/>
          </p:cNvSpPr>
          <p:nvPr>
            <p:ph type="body" sz="half" idx="2"/>
          </p:nvPr>
        </p:nvSpPr>
        <p:spPr>
          <a:xfrm>
            <a:off x="475143" y="1973664"/>
            <a:ext cx="3839668" cy="4479338"/>
          </a:xfrm>
        </p:spPr>
        <p:txBody>
          <a:bodyPr anchor="t">
            <a:normAutofit/>
          </a:bodyPr>
          <a:lstStyle/>
          <a:p>
            <a:pPr>
              <a:lnSpc>
                <a:spcPct val="110000"/>
              </a:lnSpc>
              <a:buFont typeface="Arial" panose="020B0604020202020204" pitchFamily="34" charset="0"/>
              <a:buChar char="•"/>
            </a:pPr>
            <a:r>
              <a:rPr lang="en-AU" sz="1600" b="1" dirty="0"/>
              <a:t>Key Metaphors:</a:t>
            </a:r>
          </a:p>
          <a:p>
            <a:pPr marL="742950" lvl="1" indent="-285750">
              <a:lnSpc>
                <a:spcPct val="100000"/>
              </a:lnSpc>
              <a:buFont typeface="Arial" panose="020B0604020202020204" pitchFamily="34" charset="0"/>
              <a:buChar char="•"/>
            </a:pPr>
            <a:r>
              <a:rPr lang="en-AU" sz="1600" b="1" dirty="0">
                <a:solidFill>
                  <a:schemeClr val="accent3"/>
                </a:solidFill>
                <a:latin typeface="Calibri" panose="020F0502020204030204" pitchFamily="34" charset="0"/>
                <a:cs typeface="Calibri" panose="020F0502020204030204" pitchFamily="34" charset="0"/>
              </a:rPr>
              <a:t>TRADE-FOCUSED:</a:t>
            </a:r>
            <a:r>
              <a:rPr lang="en-AU" sz="1600" b="1" dirty="0">
                <a:latin typeface="Calibri" panose="020F0502020204030204" pitchFamily="34" charset="0"/>
                <a:cs typeface="Calibri" panose="020F0502020204030204" pitchFamily="34" charset="0"/>
              </a:rPr>
              <a:t> </a:t>
            </a:r>
            <a:r>
              <a:rPr lang="en-AU" sz="1600" b="1" dirty="0">
                <a:effectLst/>
                <a:latin typeface="Calibri" panose="020F0502020204030204" pitchFamily="34" charset="0"/>
                <a:ea typeface="Times New Roman" panose="02020603050405020304" pitchFamily="18" charset="0"/>
                <a:cs typeface="Calibri" panose="020F0502020204030204" pitchFamily="34" charset="0"/>
              </a:rPr>
              <a:t>imagery of economic connections.</a:t>
            </a:r>
            <a:endParaRPr lang="en-AU" sz="1600" b="1" dirty="0">
              <a:latin typeface="Calibri" panose="020F0502020204030204" pitchFamily="34" charset="0"/>
              <a:ea typeface="Times New Roman" panose="02020603050405020304" pitchFamily="18" charset="0"/>
              <a:cs typeface="Calibri" panose="020F0502020204030204" pitchFamily="34" charset="0"/>
            </a:endParaRPr>
          </a:p>
          <a:p>
            <a:pPr marL="742950" lvl="1" indent="-285750">
              <a:lnSpc>
                <a:spcPct val="100000"/>
              </a:lnSpc>
              <a:buFont typeface="Arial" panose="020B0604020202020204" pitchFamily="34" charset="0"/>
              <a:buChar char="•"/>
            </a:pPr>
            <a:r>
              <a:rPr lang="en-AU" sz="1600" b="1" dirty="0">
                <a:solidFill>
                  <a:schemeClr val="accent3"/>
                </a:solidFill>
                <a:latin typeface="Calibri" panose="020F0502020204030204" pitchFamily="34" charset="0"/>
                <a:cs typeface="Calibri" panose="020F0502020204030204" pitchFamily="34" charset="0"/>
              </a:rPr>
              <a:t>RELATIONSHIP-FOCUSED:</a:t>
            </a:r>
            <a:r>
              <a:rPr lang="en-AU" sz="1600" b="1" dirty="0">
                <a:latin typeface="Calibri" panose="020F0502020204030204" pitchFamily="34" charset="0"/>
                <a:cs typeface="Calibri" panose="020F0502020204030204" pitchFamily="34" charset="0"/>
              </a:rPr>
              <a:t> </a:t>
            </a:r>
            <a:r>
              <a:rPr lang="en-AU" sz="1600" b="1" dirty="0">
                <a:effectLst/>
                <a:latin typeface="Calibri" panose="020F0502020204030204" pitchFamily="34" charset="0"/>
                <a:ea typeface="Times New Roman" panose="02020603050405020304" pitchFamily="18" charset="0"/>
                <a:cs typeface="Calibri" panose="020F0502020204030204" pitchFamily="34" charset="0"/>
              </a:rPr>
              <a:t>reflect the evolving dynamics and complexities of Australia's engagement in the region</a:t>
            </a:r>
            <a:r>
              <a:rPr lang="en-AU" sz="1600" b="1" dirty="0">
                <a:effectLst/>
                <a:latin typeface="Times New Roman" panose="02020603050405020304" pitchFamily="18" charset="0"/>
                <a:ea typeface="Times New Roman" panose="02020603050405020304" pitchFamily="18" charset="0"/>
              </a:rPr>
              <a:t>.</a:t>
            </a:r>
            <a:r>
              <a:rPr lang="en-AU" sz="1600" b="1" dirty="0">
                <a:effectLst/>
              </a:rPr>
              <a:t> </a:t>
            </a:r>
          </a:p>
          <a:p>
            <a:pPr marL="742950" lvl="1" indent="-285750">
              <a:lnSpc>
                <a:spcPct val="100000"/>
              </a:lnSpc>
              <a:buFont typeface="Arial" panose="020B0604020202020204" pitchFamily="34" charset="0"/>
              <a:buChar char="•"/>
            </a:pPr>
            <a:r>
              <a:rPr lang="en-AU" sz="1600" b="1" dirty="0">
                <a:solidFill>
                  <a:schemeClr val="accent3"/>
                </a:solidFill>
                <a:latin typeface="Calibri" panose="020F0502020204030204" pitchFamily="34" charset="0"/>
                <a:cs typeface="Calibri" panose="020F0502020204030204" pitchFamily="34" charset="0"/>
              </a:rPr>
              <a:t>MOST ENDURING: </a:t>
            </a:r>
            <a:r>
              <a:rPr lang="en-AU" sz="1600" b="1" dirty="0">
                <a:latin typeface="Calibri" panose="020F0502020204030204" pitchFamily="34" charset="0"/>
                <a:cs typeface="Calibri" panose="020F0502020204030204" pitchFamily="34" charset="0"/>
              </a:rPr>
              <a:t>Roller Coaster</a:t>
            </a:r>
          </a:p>
          <a:p>
            <a:pPr marL="742950" lvl="1" indent="-285750">
              <a:lnSpc>
                <a:spcPct val="100000"/>
              </a:lnSpc>
              <a:buFont typeface="Arial" panose="020B0604020202020204" pitchFamily="34" charset="0"/>
              <a:buChar char="•"/>
            </a:pPr>
            <a:r>
              <a:rPr lang="en-AU" sz="1600" b="1" dirty="0">
                <a:solidFill>
                  <a:schemeClr val="accent3"/>
                </a:solidFill>
                <a:latin typeface="Calibri" panose="020F0502020204030204" pitchFamily="34" charset="0"/>
                <a:cs typeface="Calibri" panose="020F0502020204030204" pitchFamily="34" charset="0"/>
              </a:rPr>
              <a:t>MOST APPROPRIATE: </a:t>
            </a:r>
            <a:r>
              <a:rPr lang="en-AU" sz="1600" b="1" dirty="0"/>
              <a:t>Trade Winds</a:t>
            </a:r>
          </a:p>
          <a:p>
            <a:pPr>
              <a:lnSpc>
                <a:spcPct val="110000"/>
              </a:lnSpc>
              <a:buFont typeface="Arial" panose="020B0604020202020204" pitchFamily="34" charset="0"/>
              <a:buChar char="•"/>
            </a:pPr>
            <a:r>
              <a:rPr lang="en-AU" sz="1600" b="1" dirty="0"/>
              <a:t>Analysis:</a:t>
            </a:r>
          </a:p>
          <a:p>
            <a:pPr marL="742950" lvl="1" indent="-285750">
              <a:lnSpc>
                <a:spcPct val="110000"/>
              </a:lnSpc>
              <a:buFont typeface="Arial" panose="020B0604020202020204" pitchFamily="34" charset="0"/>
              <a:buChar char="•"/>
            </a:pPr>
            <a:r>
              <a:rPr lang="en-AU" sz="1600" b="1" dirty="0"/>
              <a:t>Metaphors illustrate Australia's fluctuating stance towards Asia.</a:t>
            </a:r>
          </a:p>
          <a:p>
            <a:pPr>
              <a:lnSpc>
                <a:spcPct val="110000"/>
              </a:lnSpc>
            </a:pPr>
            <a:endParaRPr lang="en-US" sz="1500" dirty="0"/>
          </a:p>
        </p:txBody>
      </p:sp>
      <p:sp>
        <p:nvSpPr>
          <p:cNvPr id="2" name="Date Placeholder 1">
            <a:extLst>
              <a:ext uri="{FF2B5EF4-FFF2-40B4-BE49-F238E27FC236}">
                <a16:creationId xmlns:a16="http://schemas.microsoft.com/office/drawing/2014/main" id="{5992775C-CF07-9F15-0B41-3F237411BB03}"/>
              </a:ext>
            </a:extLst>
          </p:cNvPr>
          <p:cNvSpPr>
            <a:spLocks noGrp="1"/>
          </p:cNvSpPr>
          <p:nvPr>
            <p:ph type="dt" sz="half" idx="10"/>
          </p:nvPr>
        </p:nvSpPr>
        <p:spPr>
          <a:xfrm>
            <a:off x="137160" y="6453002"/>
            <a:ext cx="3494314" cy="365125"/>
          </a:xfrm>
        </p:spPr>
        <p:txBody>
          <a:bodyPr anchor="ctr">
            <a:normAutofit/>
          </a:bodyPr>
          <a:lstStyle/>
          <a:p>
            <a:pPr>
              <a:spcAft>
                <a:spcPts val="600"/>
              </a:spcAft>
            </a:pPr>
            <a:fld id="{382397F2-1AB5-0E41-9585-0BCB32D86064}" type="datetime1">
              <a:rPr lang="en-US" smtClean="0"/>
              <a:pPr>
                <a:spcAft>
                  <a:spcPts val="600"/>
                </a:spcAft>
              </a:pPr>
              <a:t>11/23/2024</a:t>
            </a:fld>
            <a:endParaRPr lang="en-US"/>
          </a:p>
        </p:txBody>
      </p:sp>
      <p:sp>
        <p:nvSpPr>
          <p:cNvPr id="3" name="Footer Placeholder 2">
            <a:extLst>
              <a:ext uri="{FF2B5EF4-FFF2-40B4-BE49-F238E27FC236}">
                <a16:creationId xmlns:a16="http://schemas.microsoft.com/office/drawing/2014/main" id="{38A86C6E-87B7-D56B-A837-7BD629E1F5BB}"/>
              </a:ext>
            </a:extLst>
          </p:cNvPr>
          <p:cNvSpPr>
            <a:spLocks noGrp="1"/>
          </p:cNvSpPr>
          <p:nvPr>
            <p:ph type="ftr" sz="quarter" idx="11"/>
          </p:nvPr>
        </p:nvSpPr>
        <p:spPr>
          <a:xfrm>
            <a:off x="8876521" y="6453002"/>
            <a:ext cx="2805405" cy="365125"/>
          </a:xfrm>
        </p:spPr>
        <p:txBody>
          <a:bodyPr anchor="ctr">
            <a:normAutofit/>
          </a:bodyPr>
          <a:lstStyle/>
          <a:p>
            <a:pPr>
              <a:lnSpc>
                <a:spcPct val="90000"/>
              </a:lnSpc>
              <a:spcAft>
                <a:spcPts val="600"/>
              </a:spcAft>
            </a:pPr>
            <a:r>
              <a:rPr lang="en-US" sz="700"/>
              <a:t>
              </a:t>
            </a:r>
          </a:p>
        </p:txBody>
      </p:sp>
      <p:sp>
        <p:nvSpPr>
          <p:cNvPr id="4" name="Slide Number Placeholder 3">
            <a:extLst>
              <a:ext uri="{FF2B5EF4-FFF2-40B4-BE49-F238E27FC236}">
                <a16:creationId xmlns:a16="http://schemas.microsoft.com/office/drawing/2014/main" id="{3D323317-006D-D749-E3CA-0F14AF8188C9}"/>
              </a:ext>
            </a:extLst>
          </p:cNvPr>
          <p:cNvSpPr>
            <a:spLocks noGrp="1"/>
          </p:cNvSpPr>
          <p:nvPr>
            <p:ph type="sldNum" sz="quarter" idx="12"/>
          </p:nvPr>
        </p:nvSpPr>
        <p:spPr>
          <a:xfrm>
            <a:off x="11632162" y="6453002"/>
            <a:ext cx="429207" cy="365125"/>
          </a:xfrm>
        </p:spPr>
        <p:txBody>
          <a:bodyPr anchor="ctr">
            <a:normAutofit/>
          </a:bodyPr>
          <a:lstStyle/>
          <a:p>
            <a:pPr>
              <a:spcAft>
                <a:spcPts val="600"/>
              </a:spcAft>
            </a:pPr>
            <a:fld id="{CC057153-B650-4DEB-B370-79DDCFDCE934}" type="slidenum">
              <a:rPr lang="en-US" smtClean="0"/>
              <a:pPr>
                <a:spcAft>
                  <a:spcPts val="600"/>
                </a:spcAft>
              </a:pPr>
              <a:t>5</a:t>
            </a:fld>
            <a:endParaRPr lang="en-US"/>
          </a:p>
        </p:txBody>
      </p:sp>
      <p:graphicFrame>
        <p:nvGraphicFramePr>
          <p:cNvPr id="7" name="Table 6">
            <a:extLst>
              <a:ext uri="{FF2B5EF4-FFF2-40B4-BE49-F238E27FC236}">
                <a16:creationId xmlns:a16="http://schemas.microsoft.com/office/drawing/2014/main" id="{CC5EF6F5-38BD-D7F9-74AB-5743CBC18973}"/>
              </a:ext>
            </a:extLst>
          </p:cNvPr>
          <p:cNvGraphicFramePr>
            <a:graphicFrameLocks noGrp="1"/>
          </p:cNvGraphicFramePr>
          <p:nvPr>
            <p:extLst>
              <p:ext uri="{D42A27DB-BD31-4B8C-83A1-F6EECF244321}">
                <p14:modId xmlns:p14="http://schemas.microsoft.com/office/powerpoint/2010/main" val="1119966946"/>
              </p:ext>
            </p:extLst>
          </p:nvPr>
        </p:nvGraphicFramePr>
        <p:xfrm>
          <a:off x="5173432" y="334071"/>
          <a:ext cx="6508494" cy="3959633"/>
        </p:xfrm>
        <a:graphic>
          <a:graphicData uri="http://schemas.openxmlformats.org/drawingml/2006/table">
            <a:tbl>
              <a:tblPr firstRow="1" firstCol="1" bandRow="1">
                <a:tableStyleId>{21E4AEA4-8DFA-4A89-87EB-49C32662AFE0}</a:tableStyleId>
              </a:tblPr>
              <a:tblGrid>
                <a:gridCol w="2910177">
                  <a:extLst>
                    <a:ext uri="{9D8B030D-6E8A-4147-A177-3AD203B41FA5}">
                      <a16:colId xmlns:a16="http://schemas.microsoft.com/office/drawing/2014/main" val="2521104659"/>
                    </a:ext>
                  </a:extLst>
                </a:gridCol>
                <a:gridCol w="3598317">
                  <a:extLst>
                    <a:ext uri="{9D8B030D-6E8A-4147-A177-3AD203B41FA5}">
                      <a16:colId xmlns:a16="http://schemas.microsoft.com/office/drawing/2014/main" val="3926370073"/>
                    </a:ext>
                  </a:extLst>
                </a:gridCol>
              </a:tblGrid>
              <a:tr h="395997">
                <a:tc>
                  <a:txBody>
                    <a:bodyPr/>
                    <a:lstStyle/>
                    <a:p>
                      <a:pPr algn="just"/>
                      <a:r>
                        <a:rPr lang="en-GB" sz="1800" kern="100" dirty="0">
                          <a:effectLst/>
                        </a:rPr>
                        <a:t>Trade focus</a:t>
                      </a:r>
                      <a:endParaRPr lang="en-AU" sz="1800" kern="100" dirty="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endParaRPr>
                    </a:p>
                  </a:txBody>
                  <a:tcPr marL="141005" marR="141005" marT="0" marB="0"/>
                </a:tc>
                <a:tc>
                  <a:txBody>
                    <a:bodyPr/>
                    <a:lstStyle/>
                    <a:p>
                      <a:pPr algn="just"/>
                      <a:r>
                        <a:rPr lang="en-GB" sz="1800" kern="100" dirty="0">
                          <a:effectLst/>
                        </a:rPr>
                        <a:t>Relationship Focus</a:t>
                      </a:r>
                      <a:endParaRPr lang="en-AU" sz="1800" kern="100" dirty="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endParaRPr>
                    </a:p>
                  </a:txBody>
                  <a:tcPr marL="141005" marR="141005" marT="0" marB="0"/>
                </a:tc>
                <a:extLst>
                  <a:ext uri="{0D108BD9-81ED-4DB2-BD59-A6C34878D82A}">
                    <a16:rowId xmlns:a16="http://schemas.microsoft.com/office/drawing/2014/main" val="1074408258"/>
                  </a:ext>
                </a:extLst>
              </a:tr>
              <a:tr h="395997">
                <a:tc>
                  <a:txBody>
                    <a:bodyPr/>
                    <a:lstStyle/>
                    <a:p>
                      <a:pPr algn="l"/>
                      <a:r>
                        <a:rPr lang="en-GB" sz="1800" kern="100" dirty="0">
                          <a:effectLst/>
                        </a:rPr>
                        <a:t>The Asian Century</a:t>
                      </a:r>
                      <a:endParaRPr lang="en-AU" sz="1800" kern="100" dirty="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endParaRPr>
                    </a:p>
                  </a:txBody>
                  <a:tcPr marL="141005" marR="141005" marT="0" marB="0"/>
                </a:tc>
                <a:tc>
                  <a:txBody>
                    <a:bodyPr/>
                    <a:lstStyle/>
                    <a:p>
                      <a:pPr algn="l"/>
                      <a:r>
                        <a:rPr lang="en-GB" sz="1800" kern="100" dirty="0">
                          <a:effectLst/>
                        </a:rPr>
                        <a:t>The Cultural Mosaic</a:t>
                      </a:r>
                      <a:endParaRPr lang="en-AU" sz="1800" kern="100" dirty="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endParaRPr>
                    </a:p>
                  </a:txBody>
                  <a:tcPr marL="141005" marR="141005" marT="0" marB="0"/>
                </a:tc>
                <a:extLst>
                  <a:ext uri="{0D108BD9-81ED-4DB2-BD59-A6C34878D82A}">
                    <a16:rowId xmlns:a16="http://schemas.microsoft.com/office/drawing/2014/main" val="1397991611"/>
                  </a:ext>
                </a:extLst>
              </a:tr>
              <a:tr h="868553">
                <a:tc>
                  <a:txBody>
                    <a:bodyPr/>
                    <a:lstStyle/>
                    <a:p>
                      <a:pPr algn="l"/>
                      <a:r>
                        <a:rPr lang="en-GB" sz="1800" kern="100" dirty="0">
                          <a:effectLst/>
                        </a:rPr>
                        <a:t>The Asian Tiger Riding the Australian Kangaroo</a:t>
                      </a:r>
                      <a:endParaRPr lang="en-AU" sz="1800" kern="100" dirty="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endParaRPr>
                    </a:p>
                  </a:txBody>
                  <a:tcPr marL="141005" marR="141005" marT="0" marB="0"/>
                </a:tc>
                <a:tc>
                  <a:txBody>
                    <a:bodyPr/>
                    <a:lstStyle/>
                    <a:p>
                      <a:pPr algn="l"/>
                      <a:r>
                        <a:rPr lang="en-GB" sz="1800" kern="100" dirty="0">
                          <a:effectLst/>
                        </a:rPr>
                        <a:t>The Bridge Between East and West</a:t>
                      </a:r>
                      <a:endParaRPr lang="en-AU" sz="1800" kern="100" dirty="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endParaRPr>
                    </a:p>
                  </a:txBody>
                  <a:tcPr marL="141005" marR="141005" marT="0" marB="0"/>
                </a:tc>
                <a:extLst>
                  <a:ext uri="{0D108BD9-81ED-4DB2-BD59-A6C34878D82A}">
                    <a16:rowId xmlns:a16="http://schemas.microsoft.com/office/drawing/2014/main" val="4090709736"/>
                  </a:ext>
                </a:extLst>
              </a:tr>
              <a:tr h="568119">
                <a:tc>
                  <a:txBody>
                    <a:bodyPr/>
                    <a:lstStyle/>
                    <a:p>
                      <a:pPr algn="l"/>
                      <a:r>
                        <a:rPr lang="en-GB" sz="1800" kern="100" dirty="0">
                          <a:effectLst/>
                        </a:rPr>
                        <a:t>The Two Speed Economy</a:t>
                      </a:r>
                      <a:endParaRPr lang="en-AU" sz="1800" kern="100" dirty="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endParaRPr>
                    </a:p>
                  </a:txBody>
                  <a:tcPr marL="141005" marR="141005" marT="0" marB="0"/>
                </a:tc>
                <a:tc>
                  <a:txBody>
                    <a:bodyPr/>
                    <a:lstStyle/>
                    <a:p>
                      <a:pPr algn="l"/>
                      <a:r>
                        <a:rPr lang="en-GB" sz="1800" kern="100" dirty="0">
                          <a:effectLst/>
                        </a:rPr>
                        <a:t>The Family Dinner  </a:t>
                      </a:r>
                      <a:endParaRPr lang="en-AU" sz="1800" kern="100" dirty="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endParaRPr>
                    </a:p>
                  </a:txBody>
                  <a:tcPr marL="141005" marR="141005" marT="0" marB="0"/>
                </a:tc>
                <a:extLst>
                  <a:ext uri="{0D108BD9-81ED-4DB2-BD59-A6C34878D82A}">
                    <a16:rowId xmlns:a16="http://schemas.microsoft.com/office/drawing/2014/main" val="1629276171"/>
                  </a:ext>
                </a:extLst>
              </a:tr>
              <a:tr h="640955">
                <a:tc>
                  <a:txBody>
                    <a:bodyPr/>
                    <a:lstStyle/>
                    <a:p>
                      <a:pPr algn="l"/>
                      <a:r>
                        <a:rPr lang="en-GB" sz="1800" kern="100" dirty="0">
                          <a:effectLst/>
                        </a:rPr>
                        <a:t>The Pacific Island Asia’s Ocean</a:t>
                      </a:r>
                      <a:endParaRPr lang="en-AU" sz="1800" kern="100" dirty="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endParaRPr>
                    </a:p>
                  </a:txBody>
                  <a:tcPr marL="141005" marR="141005" marT="0" marB="0"/>
                </a:tc>
                <a:tc>
                  <a:txBody>
                    <a:bodyPr/>
                    <a:lstStyle/>
                    <a:p>
                      <a:pPr algn="l"/>
                      <a:r>
                        <a:rPr lang="en-GB" sz="1800" kern="100" dirty="0">
                          <a:effectLst/>
                        </a:rPr>
                        <a:t>The Dance Partners</a:t>
                      </a:r>
                      <a:endParaRPr lang="en-AU" sz="1800" kern="100" dirty="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endParaRPr>
                    </a:p>
                  </a:txBody>
                  <a:tcPr marL="141005" marR="141005" marT="0" marB="0"/>
                </a:tc>
                <a:extLst>
                  <a:ext uri="{0D108BD9-81ED-4DB2-BD59-A6C34878D82A}">
                    <a16:rowId xmlns:a16="http://schemas.microsoft.com/office/drawing/2014/main" val="284626582"/>
                  </a:ext>
                </a:extLst>
              </a:tr>
              <a:tr h="1090012">
                <a:tc>
                  <a:txBody>
                    <a:bodyPr/>
                    <a:lstStyle/>
                    <a:p>
                      <a:pPr algn="l"/>
                      <a:r>
                        <a:rPr lang="en-GB" sz="1800" kern="100" dirty="0">
                          <a:effectLst/>
                        </a:rPr>
                        <a:t>The Economic Lifeline </a:t>
                      </a:r>
                      <a:endParaRPr lang="en-AU" sz="1800" kern="100" dirty="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endParaRPr>
                    </a:p>
                  </a:txBody>
                  <a:tcPr marL="141005" marR="141005" marT="0" marB="0"/>
                </a:tc>
                <a:tc>
                  <a:txBody>
                    <a:bodyPr/>
                    <a:lstStyle/>
                    <a:p>
                      <a:pPr algn="l"/>
                      <a:r>
                        <a:rPr lang="en-GB" sz="1800" kern="100" dirty="0">
                          <a:effectLst/>
                        </a:rPr>
                        <a:t>The Southern Anchor (security orientation)</a:t>
                      </a:r>
                      <a:endParaRPr lang="en-AU" sz="1800" kern="100" dirty="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endParaRPr>
                    </a:p>
                  </a:txBody>
                  <a:tcPr marL="141005" marR="141005" marT="0" marB="0"/>
                </a:tc>
                <a:extLst>
                  <a:ext uri="{0D108BD9-81ED-4DB2-BD59-A6C34878D82A}">
                    <a16:rowId xmlns:a16="http://schemas.microsoft.com/office/drawing/2014/main" val="3668041057"/>
                  </a:ext>
                </a:extLst>
              </a:tr>
            </a:tbl>
          </a:graphicData>
        </a:graphic>
      </p:graphicFrame>
      <p:sp>
        <p:nvSpPr>
          <p:cNvPr id="8" name="TextBox 7">
            <a:extLst>
              <a:ext uri="{FF2B5EF4-FFF2-40B4-BE49-F238E27FC236}">
                <a16:creationId xmlns:a16="http://schemas.microsoft.com/office/drawing/2014/main" id="{BC38C6FB-D40C-F657-78A6-497D745A0642}"/>
              </a:ext>
            </a:extLst>
          </p:cNvPr>
          <p:cNvSpPr txBox="1"/>
          <p:nvPr/>
        </p:nvSpPr>
        <p:spPr>
          <a:xfrm>
            <a:off x="4652794" y="4604239"/>
            <a:ext cx="7179977" cy="1938992"/>
          </a:xfrm>
          <a:prstGeom prst="rect">
            <a:avLst/>
          </a:prstGeom>
          <a:noFill/>
          <a:ln>
            <a:solidFill>
              <a:schemeClr val="bg2">
                <a:lumMod val="50000"/>
              </a:schemeClr>
            </a:solidFill>
          </a:ln>
        </p:spPr>
        <p:txBody>
          <a:bodyPr wrap="square" rtlCol="0">
            <a:spAutoFit/>
          </a:bodyPr>
          <a:lstStyle/>
          <a:p>
            <a:pPr algn="just"/>
            <a:r>
              <a:rPr lang="en-AU" sz="2000" b="1" dirty="0">
                <a:effectLst/>
                <a:latin typeface="Calibri" panose="020F0502020204030204" pitchFamily="34" charset="0"/>
                <a:ea typeface="Times New Roman" panose="02020603050405020304" pitchFamily="18" charset="0"/>
                <a:cs typeface="Calibri" panose="020F0502020204030204" pitchFamily="34" charset="0"/>
              </a:rPr>
              <a:t>Australia finds itself in a pivotal era where Asia's economic prowess is set to take centre stage -- comprising more than half the global population and contributing significantly to global GDP. As Australia navigates this transformative period, its approach to contributing to and benefiting from this shift holds significant implications for its economy and citizens.</a:t>
            </a:r>
          </a:p>
        </p:txBody>
      </p:sp>
    </p:spTree>
    <p:extLst>
      <p:ext uri="{BB962C8B-B14F-4D97-AF65-F5344CB8AC3E}">
        <p14:creationId xmlns:p14="http://schemas.microsoft.com/office/powerpoint/2010/main" val="2010201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28B9B15D-3491-5CF6-A1E4-141FC245DD06}"/>
              </a:ext>
            </a:extLst>
          </p:cNvPr>
          <p:cNvSpPr txBox="1"/>
          <p:nvPr/>
        </p:nvSpPr>
        <p:spPr>
          <a:xfrm>
            <a:off x="2952750" y="1943100"/>
            <a:ext cx="2743200"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https://</a:t>
            </a:r>
            <a:r>
              <a:rPr lang="en-US" dirty="0" err="1"/>
              <a:t>thekoalanews.com</a:t>
            </a:r>
            <a:r>
              <a:rPr lang="en-US" dirty="0"/>
              <a:t>/education-as-an-export-for-australia-2022-23/#:~:text=Australia's%20Top%20Exports%202022%2F23,pandemic%20peak%20in%202018%2F19.</a:t>
            </a:r>
          </a:p>
        </p:txBody>
      </p:sp>
      <p:sp>
        <p:nvSpPr>
          <p:cNvPr id="4" name="Date Placeholder 3">
            <a:extLst>
              <a:ext uri="{FF2B5EF4-FFF2-40B4-BE49-F238E27FC236}">
                <a16:creationId xmlns:a16="http://schemas.microsoft.com/office/drawing/2014/main" id="{111A4599-4FFB-CAE4-070E-075E54BF603A}"/>
              </a:ext>
            </a:extLst>
          </p:cNvPr>
          <p:cNvSpPr>
            <a:spLocks noGrp="1"/>
          </p:cNvSpPr>
          <p:nvPr>
            <p:ph type="dt" sz="half" idx="10"/>
          </p:nvPr>
        </p:nvSpPr>
        <p:spPr/>
        <p:txBody>
          <a:bodyPr/>
          <a:lstStyle/>
          <a:p>
            <a:fld id="{AF1B3BCF-C33A-4756-BABD-997FCA8A192B}" type="datetime1">
              <a:rPr lang="en-US"/>
              <a:t>11/23/2024</a:t>
            </a:fld>
            <a:endParaRPr lang="en-US" dirty="0"/>
          </a:p>
        </p:txBody>
      </p:sp>
      <p:sp>
        <p:nvSpPr>
          <p:cNvPr id="5" name="Footer Placeholder 4">
            <a:extLst>
              <a:ext uri="{FF2B5EF4-FFF2-40B4-BE49-F238E27FC236}">
                <a16:creationId xmlns:a16="http://schemas.microsoft.com/office/drawing/2014/main" id="{FB0301CE-900E-B33E-929D-95E65E39EF64}"/>
              </a:ext>
            </a:extLst>
          </p:cNvPr>
          <p:cNvSpPr>
            <a:spLocks noGrp="1"/>
          </p:cNvSpPr>
          <p:nvPr>
            <p:ph type="ftr" sz="quarter" idx="11"/>
          </p:nvPr>
        </p:nvSpPr>
        <p:spPr/>
        <p:txBody>
          <a:bodyPr/>
          <a:lstStyle/>
          <a:p>
            <a:r>
              <a:rPr lang="en-US" dirty="0"/>
              <a:t>
              </a:t>
            </a:r>
          </a:p>
        </p:txBody>
      </p:sp>
      <p:sp>
        <p:nvSpPr>
          <p:cNvPr id="6" name="Slide Number Placeholder 5">
            <a:extLst>
              <a:ext uri="{FF2B5EF4-FFF2-40B4-BE49-F238E27FC236}">
                <a16:creationId xmlns:a16="http://schemas.microsoft.com/office/drawing/2014/main" id="{7F79F81F-453A-768C-4965-5C2D560F4EBD}"/>
              </a:ext>
            </a:extLst>
          </p:cNvPr>
          <p:cNvSpPr>
            <a:spLocks noGrp="1"/>
          </p:cNvSpPr>
          <p:nvPr>
            <p:ph type="sldNum" sz="quarter" idx="12"/>
          </p:nvPr>
        </p:nvSpPr>
        <p:spPr/>
        <p:txBody>
          <a:bodyPr/>
          <a:lstStyle/>
          <a:p>
            <a:fld id="{CC057153-B650-4DEB-B370-79DDCFDCE934}" type="slidenum">
              <a:rPr lang="en-US" dirty="0"/>
              <a:t>6</a:t>
            </a:fld>
            <a:endParaRPr lang="en-US" dirty="0"/>
          </a:p>
        </p:txBody>
      </p:sp>
      <p:pic>
        <p:nvPicPr>
          <p:cNvPr id="10" name="Picture 9" descr="A graph of a graph showing the price of tourism&#10;&#10;Description automatically generated">
            <a:extLst>
              <a:ext uri="{FF2B5EF4-FFF2-40B4-BE49-F238E27FC236}">
                <a16:creationId xmlns:a16="http://schemas.microsoft.com/office/drawing/2014/main" id="{C25FDF84-B981-7F61-6877-A846DCDCA627}"/>
              </a:ext>
            </a:extLst>
          </p:cNvPr>
          <p:cNvPicPr>
            <a:picLocks noChangeAspect="1"/>
          </p:cNvPicPr>
          <p:nvPr/>
        </p:nvPicPr>
        <p:blipFill>
          <a:blip r:embed="rId2"/>
          <a:stretch>
            <a:fillRect/>
          </a:stretch>
        </p:blipFill>
        <p:spPr>
          <a:xfrm>
            <a:off x="137160" y="105880"/>
            <a:ext cx="7492365" cy="5998151"/>
          </a:xfrm>
          <a:prstGeom prst="rect">
            <a:avLst/>
          </a:prstGeom>
        </p:spPr>
      </p:pic>
      <p:sp>
        <p:nvSpPr>
          <p:cNvPr id="11" name="TextBox 10">
            <a:extLst>
              <a:ext uri="{FF2B5EF4-FFF2-40B4-BE49-F238E27FC236}">
                <a16:creationId xmlns:a16="http://schemas.microsoft.com/office/drawing/2014/main" id="{AD71E22D-DC1C-65AE-36AC-6BF84F830B9F}"/>
              </a:ext>
            </a:extLst>
          </p:cNvPr>
          <p:cNvSpPr txBox="1"/>
          <p:nvPr/>
        </p:nvSpPr>
        <p:spPr>
          <a:xfrm>
            <a:off x="7629525" y="237958"/>
            <a:ext cx="4405783"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5E5E5E"/>
                </a:solidFill>
                <a:latin typeface="Calibri"/>
                <a:ea typeface="Open Sans"/>
                <a:cs typeface="Open Sans"/>
              </a:rPr>
              <a:t>Education in 2022/23 is Australia’s fourth largest export, behind Coal, Iron Ore and Natural Gas. </a:t>
            </a:r>
            <a:r>
              <a:rPr lang="en-US" b="1" dirty="0">
                <a:solidFill>
                  <a:srgbClr val="5E5E5E"/>
                </a:solidFill>
                <a:latin typeface="Calibri"/>
                <a:ea typeface="Open Sans"/>
                <a:cs typeface="Open Sans"/>
                <a:hlinkClick r:id="rId3"/>
              </a:rPr>
              <a:t>George Megalogenis in 2012 depicted</a:t>
            </a:r>
            <a:r>
              <a:rPr lang="en-US" b="1" dirty="0">
                <a:solidFill>
                  <a:srgbClr val="5E5E5E"/>
                </a:solidFill>
                <a:latin typeface="Calibri"/>
                <a:ea typeface="Open Sans"/>
                <a:cs typeface="Open Sans"/>
              </a:rPr>
              <a:t> Australia as a quarry with a view, a minerals rich continent with a physical environment attractive to international tourists. Perhaps Australia in 2024 is a quarry with a campus</a:t>
            </a:r>
            <a:r>
              <a:rPr lang="en-US" sz="1600" dirty="0">
                <a:solidFill>
                  <a:srgbClr val="5E5E5E"/>
                </a:solidFill>
                <a:latin typeface="Calibri"/>
                <a:ea typeface="Open Sans"/>
                <a:cs typeface="Open Sans"/>
              </a:rPr>
              <a:t>.</a:t>
            </a:r>
            <a:endParaRPr lang="en-US" sz="1600" dirty="0">
              <a:latin typeface="Calibri"/>
              <a:ea typeface="Calibri"/>
              <a:cs typeface="Calibri"/>
            </a:endParaRPr>
          </a:p>
        </p:txBody>
      </p:sp>
      <p:pic>
        <p:nvPicPr>
          <p:cNvPr id="2050" name="Picture 2" descr="International students in Australia working 'extreme hours' to make ends  meet amid looming crackdown | SBS News">
            <a:extLst>
              <a:ext uri="{FF2B5EF4-FFF2-40B4-BE49-F238E27FC236}">
                <a16:creationId xmlns:a16="http://schemas.microsoft.com/office/drawing/2014/main" id="{4F30319B-1FC5-7B0E-707C-5C4E3C118B1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28776" y="2611282"/>
            <a:ext cx="4191081" cy="392014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CFD0E95-45EF-49A8-83CE-714D2522F07E}"/>
              </a:ext>
            </a:extLst>
          </p:cNvPr>
          <p:cNvSpPr txBox="1"/>
          <p:nvPr/>
        </p:nvSpPr>
        <p:spPr>
          <a:xfrm>
            <a:off x="885631" y="6104032"/>
            <a:ext cx="6094674" cy="523220"/>
          </a:xfrm>
          <a:prstGeom prst="rect">
            <a:avLst/>
          </a:prstGeom>
          <a:noFill/>
        </p:spPr>
        <p:txBody>
          <a:bodyPr wrap="square">
            <a:spAutoFit/>
          </a:bodyPr>
          <a:lstStyle/>
          <a:p>
            <a:r>
              <a:rPr lang="en-AU" sz="2800" b="1" dirty="0"/>
              <a:t>Current Dynamics</a:t>
            </a:r>
            <a:endParaRPr lang="en-US" sz="2800" b="1" dirty="0"/>
          </a:p>
        </p:txBody>
      </p:sp>
    </p:spTree>
    <p:extLst>
      <p:ext uri="{BB962C8B-B14F-4D97-AF65-F5344CB8AC3E}">
        <p14:creationId xmlns:p14="http://schemas.microsoft.com/office/powerpoint/2010/main" val="2182299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A2D547-60EB-2F59-0752-D1A943F3EB61}"/>
              </a:ext>
            </a:extLst>
          </p:cNvPr>
          <p:cNvSpPr>
            <a:spLocks noGrp="1"/>
          </p:cNvSpPr>
          <p:nvPr>
            <p:ph type="dt" sz="half" idx="10"/>
          </p:nvPr>
        </p:nvSpPr>
        <p:spPr/>
        <p:txBody>
          <a:bodyPr/>
          <a:lstStyle/>
          <a:p>
            <a:fld id="{58D090C4-3CE6-4C7E-8E10-6D077290665F}" type="datetime1">
              <a:rPr lang="en-US" smtClean="0"/>
              <a:t>11/23/2024</a:t>
            </a:fld>
            <a:endParaRPr lang="en-US" dirty="0"/>
          </a:p>
        </p:txBody>
      </p:sp>
      <p:sp>
        <p:nvSpPr>
          <p:cNvPr id="3" name="Footer Placeholder 2">
            <a:extLst>
              <a:ext uri="{FF2B5EF4-FFF2-40B4-BE49-F238E27FC236}">
                <a16:creationId xmlns:a16="http://schemas.microsoft.com/office/drawing/2014/main" id="{CA02C2CA-ECE1-7B2A-AEDF-61200C775A36}"/>
              </a:ext>
            </a:extLst>
          </p:cNvPr>
          <p:cNvSpPr>
            <a:spLocks noGrp="1"/>
          </p:cNvSpPr>
          <p:nvPr>
            <p:ph type="ftr" sz="quarter" idx="11"/>
          </p:nvPr>
        </p:nvSpPr>
        <p:spPr/>
        <p:txBody>
          <a:bodyPr/>
          <a:lstStyle/>
          <a:p>
            <a:r>
              <a:rPr lang="en-US"/>
              <a:t>
              </a:t>
            </a:r>
            <a:endParaRPr lang="en-US" dirty="0"/>
          </a:p>
        </p:txBody>
      </p:sp>
      <p:sp>
        <p:nvSpPr>
          <p:cNvPr id="4" name="Slide Number Placeholder 3">
            <a:extLst>
              <a:ext uri="{FF2B5EF4-FFF2-40B4-BE49-F238E27FC236}">
                <a16:creationId xmlns:a16="http://schemas.microsoft.com/office/drawing/2014/main" id="{38BA8236-AEB6-4D8C-6533-E5C24F195033}"/>
              </a:ext>
            </a:extLst>
          </p:cNvPr>
          <p:cNvSpPr>
            <a:spLocks noGrp="1"/>
          </p:cNvSpPr>
          <p:nvPr>
            <p:ph type="sldNum" sz="quarter" idx="12"/>
          </p:nvPr>
        </p:nvSpPr>
        <p:spPr/>
        <p:txBody>
          <a:bodyPr/>
          <a:lstStyle/>
          <a:p>
            <a:fld id="{CC057153-B650-4DEB-B370-79DDCFDCE934}" type="slidenum">
              <a:rPr lang="en-US" smtClean="0"/>
              <a:t>7</a:t>
            </a:fld>
            <a:endParaRPr lang="en-US" dirty="0"/>
          </a:p>
        </p:txBody>
      </p:sp>
      <p:pic>
        <p:nvPicPr>
          <p:cNvPr id="6" name="Picture 5" descr="A graph with numbers and a line">
            <a:extLst>
              <a:ext uri="{FF2B5EF4-FFF2-40B4-BE49-F238E27FC236}">
                <a16:creationId xmlns:a16="http://schemas.microsoft.com/office/drawing/2014/main" id="{D96FAF13-4178-7666-56A6-7691A18B32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 y="592615"/>
            <a:ext cx="11837126" cy="6072880"/>
          </a:xfrm>
          <a:prstGeom prst="rect">
            <a:avLst/>
          </a:prstGeom>
        </p:spPr>
      </p:pic>
      <p:sp>
        <p:nvSpPr>
          <p:cNvPr id="8" name="TextBox 7">
            <a:extLst>
              <a:ext uri="{FF2B5EF4-FFF2-40B4-BE49-F238E27FC236}">
                <a16:creationId xmlns:a16="http://schemas.microsoft.com/office/drawing/2014/main" id="{0D304AE7-608B-A98F-47FD-846DEA2662FC}"/>
              </a:ext>
            </a:extLst>
          </p:cNvPr>
          <p:cNvSpPr txBox="1"/>
          <p:nvPr/>
        </p:nvSpPr>
        <p:spPr>
          <a:xfrm>
            <a:off x="2013857" y="192505"/>
            <a:ext cx="9307286" cy="400110"/>
          </a:xfrm>
          <a:prstGeom prst="rect">
            <a:avLst/>
          </a:prstGeom>
          <a:noFill/>
        </p:spPr>
        <p:txBody>
          <a:bodyPr wrap="square">
            <a:spAutoFit/>
          </a:bodyPr>
          <a:lstStyle/>
          <a:p>
            <a:pPr algn="ctr"/>
            <a:r>
              <a:rPr lang="en-US" sz="2000" b="1" dirty="0"/>
              <a:t>International Student Commencements in Australia</a:t>
            </a:r>
          </a:p>
        </p:txBody>
      </p:sp>
    </p:spTree>
    <p:extLst>
      <p:ext uri="{BB962C8B-B14F-4D97-AF65-F5344CB8AC3E}">
        <p14:creationId xmlns:p14="http://schemas.microsoft.com/office/powerpoint/2010/main" val="2162972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4B790-E2BD-D5F8-AB94-DD4323C97CCA}"/>
              </a:ext>
            </a:extLst>
          </p:cNvPr>
          <p:cNvSpPr>
            <a:spLocks noGrp="1"/>
          </p:cNvSpPr>
          <p:nvPr>
            <p:ph type="title"/>
          </p:nvPr>
        </p:nvSpPr>
        <p:spPr>
          <a:xfrm>
            <a:off x="645305" y="153302"/>
            <a:ext cx="10741152" cy="1132258"/>
          </a:xfrm>
        </p:spPr>
        <p:txBody>
          <a:bodyPr anchor="t">
            <a:normAutofit/>
          </a:bodyPr>
          <a:lstStyle/>
          <a:p>
            <a:r>
              <a:rPr lang="en-AU" dirty="0"/>
              <a:t>Current Dynamics</a:t>
            </a:r>
            <a:br>
              <a:rPr lang="en-AU" dirty="0"/>
            </a:br>
            <a:endParaRPr lang="en-US" dirty="0"/>
          </a:p>
        </p:txBody>
      </p:sp>
      <p:sp>
        <p:nvSpPr>
          <p:cNvPr id="3" name="Content Placeholder 2">
            <a:extLst>
              <a:ext uri="{FF2B5EF4-FFF2-40B4-BE49-F238E27FC236}">
                <a16:creationId xmlns:a16="http://schemas.microsoft.com/office/drawing/2014/main" id="{407E6AD1-3662-76BC-0FC6-C4478140CE90}"/>
              </a:ext>
            </a:extLst>
          </p:cNvPr>
          <p:cNvSpPr>
            <a:spLocks noGrp="1"/>
          </p:cNvSpPr>
          <p:nvPr>
            <p:ph sz="half" idx="1"/>
          </p:nvPr>
        </p:nvSpPr>
        <p:spPr>
          <a:xfrm>
            <a:off x="281938" y="981842"/>
            <a:ext cx="11399987" cy="5471160"/>
          </a:xfrm>
        </p:spPr>
        <p:txBody>
          <a:bodyPr>
            <a:noAutofit/>
          </a:bodyPr>
          <a:lstStyle/>
          <a:p>
            <a:pPr indent="0">
              <a:lnSpc>
                <a:spcPct val="110000"/>
              </a:lnSpc>
              <a:buNone/>
            </a:pPr>
            <a:r>
              <a:rPr lang="en-AU" b="1" dirty="0">
                <a:solidFill>
                  <a:schemeClr val="accent3"/>
                </a:solidFill>
              </a:rPr>
              <a:t>Present-day complexities in Australia’s engagement with Asia.</a:t>
            </a:r>
            <a:r>
              <a:rPr lang="en-AU" b="1" dirty="0">
                <a:solidFill>
                  <a:schemeClr val="accent3"/>
                </a:solidFill>
                <a:latin typeface="PT Serif" panose="020A0603040505020204" pitchFamily="18" charset="77"/>
              </a:rPr>
              <a:t> </a:t>
            </a:r>
          </a:p>
          <a:p>
            <a:pPr lvl="1" indent="0">
              <a:lnSpc>
                <a:spcPct val="110000"/>
              </a:lnSpc>
              <a:buNone/>
            </a:pPr>
            <a:r>
              <a:rPr lang="en-AU" sz="2000" b="1" dirty="0">
                <a:solidFill>
                  <a:srgbClr val="0A1633"/>
                </a:solidFill>
                <a:latin typeface="Calibri" panose="020F0502020204030204" pitchFamily="34" charset="0"/>
                <a:cs typeface="Calibri" panose="020F0502020204030204" pitchFamily="34" charset="0"/>
              </a:rPr>
              <a:t>An international cap, revealed in August 2024, means about 53,000 fewer new overseas students</a:t>
            </a:r>
            <a:r>
              <a:rPr lang="en-AU" sz="2000" b="1" dirty="0">
                <a:latin typeface="Calibri" panose="020F0502020204030204" pitchFamily="34" charset="0"/>
                <a:cs typeface="Calibri" panose="020F0502020204030204" pitchFamily="34" charset="0"/>
              </a:rPr>
              <a:t> </a:t>
            </a:r>
            <a:r>
              <a:rPr lang="en-AU" sz="2000" b="1" dirty="0">
                <a:solidFill>
                  <a:srgbClr val="0A1633"/>
                </a:solidFill>
                <a:latin typeface="Calibri" panose="020F0502020204030204" pitchFamily="34" charset="0"/>
                <a:cs typeface="Calibri" panose="020F0502020204030204" pitchFamily="34" charset="0"/>
              </a:rPr>
              <a:t>will be accepted in 2025 compared to 2023, a 16% cut, as the federal government responds to political pressure to reduce overall migration numbers.</a:t>
            </a:r>
            <a:r>
              <a:rPr lang="en-AU" sz="2000" b="1" dirty="0">
                <a:latin typeface="Calibri" panose="020F0502020204030204" pitchFamily="34" charset="0"/>
                <a:cs typeface="Calibri" panose="020F0502020204030204" pitchFamily="34" charset="0"/>
              </a:rPr>
              <a:t>	</a:t>
            </a:r>
          </a:p>
          <a:p>
            <a:pPr indent="0">
              <a:lnSpc>
                <a:spcPct val="110000"/>
              </a:lnSpc>
              <a:buNone/>
            </a:pPr>
            <a:r>
              <a:rPr lang="en-AU" b="1" dirty="0">
                <a:solidFill>
                  <a:schemeClr val="accent3"/>
                </a:solidFill>
              </a:rPr>
              <a:t>Schisms in public perception, particularly towards China.</a:t>
            </a:r>
          </a:p>
          <a:p>
            <a:pPr lvl="1" indent="0">
              <a:lnSpc>
                <a:spcPct val="110000"/>
              </a:lnSpc>
              <a:buNone/>
            </a:pPr>
            <a:r>
              <a:rPr lang="en-AU" sz="2000" b="1" i="0" dirty="0">
                <a:solidFill>
                  <a:srgbClr val="0A1633"/>
                </a:solidFill>
                <a:effectLst/>
                <a:latin typeface="inherit"/>
              </a:rPr>
              <a:t>“The whole idea that a Chinese student who wants to go to the University of Sydney will instead go to Southern Cross University is completely unrealistic. They simply won’t come to Australia,” he said.</a:t>
            </a:r>
          </a:p>
          <a:p>
            <a:pPr marL="457200" lvl="2" indent="0" fontAlgn="base">
              <a:buNone/>
            </a:pPr>
            <a:r>
              <a:rPr lang="en-AU" sz="2000" b="1" i="1" dirty="0">
                <a:solidFill>
                  <a:schemeClr val="accent1">
                    <a:lumMod val="75000"/>
                  </a:schemeClr>
                </a:solidFill>
                <a:effectLst/>
                <a:latin typeface="inherit"/>
              </a:rPr>
              <a:t>But what is their value? Contribution to Australian internationalism or contribution to export dollars?</a:t>
            </a:r>
          </a:p>
          <a:p>
            <a:pPr indent="0">
              <a:lnSpc>
                <a:spcPct val="110000"/>
              </a:lnSpc>
              <a:buNone/>
            </a:pPr>
            <a:r>
              <a:rPr lang="en-AU" b="1" dirty="0">
                <a:solidFill>
                  <a:schemeClr val="accent3"/>
                </a:solidFill>
              </a:rPr>
              <a:t>Trust issues with Asian countries versus Anglophilic history.</a:t>
            </a:r>
          </a:p>
          <a:p>
            <a:pPr lvl="1" indent="0">
              <a:lnSpc>
                <a:spcPct val="110000"/>
              </a:lnSpc>
              <a:buNone/>
            </a:pPr>
            <a:r>
              <a:rPr lang="en-AU" sz="2000" b="1" i="0" dirty="0">
                <a:solidFill>
                  <a:srgbClr val="222222"/>
                </a:solidFill>
                <a:effectLst/>
                <a:latin typeface="bell-centennial-std-address"/>
              </a:rPr>
              <a:t>By focusing entirely on the impact to net overseas immigration, there is a worry that the opportunity would be missed for real reform squarely aimed at improving educational quality for Australian domestic students.</a:t>
            </a:r>
            <a:endParaRPr lang="en-AU" sz="2000" b="1" dirty="0"/>
          </a:p>
        </p:txBody>
      </p:sp>
      <p:sp>
        <p:nvSpPr>
          <p:cNvPr id="4" name="Date Placeholder 3">
            <a:extLst>
              <a:ext uri="{FF2B5EF4-FFF2-40B4-BE49-F238E27FC236}">
                <a16:creationId xmlns:a16="http://schemas.microsoft.com/office/drawing/2014/main" id="{4F79FEA3-C73C-061B-44B1-778A8DC50EC2}"/>
              </a:ext>
            </a:extLst>
          </p:cNvPr>
          <p:cNvSpPr>
            <a:spLocks noGrp="1"/>
          </p:cNvSpPr>
          <p:nvPr>
            <p:ph type="dt" sz="half" idx="10"/>
          </p:nvPr>
        </p:nvSpPr>
        <p:spPr>
          <a:xfrm>
            <a:off x="137160" y="6453002"/>
            <a:ext cx="3494314" cy="365125"/>
          </a:xfrm>
        </p:spPr>
        <p:txBody>
          <a:bodyPr anchor="ctr">
            <a:normAutofit/>
          </a:bodyPr>
          <a:lstStyle/>
          <a:p>
            <a:pPr>
              <a:spcAft>
                <a:spcPts val="600"/>
              </a:spcAft>
            </a:pPr>
            <a:fld id="{DC9EE2ED-F3FD-BA46-9054-39882AC44EEF}" type="datetime1">
              <a:rPr lang="en-US" smtClean="0"/>
              <a:pPr>
                <a:spcAft>
                  <a:spcPts val="600"/>
                </a:spcAft>
              </a:pPr>
              <a:t>11/23/2024</a:t>
            </a:fld>
            <a:endParaRPr lang="en-US"/>
          </a:p>
        </p:txBody>
      </p:sp>
      <p:sp>
        <p:nvSpPr>
          <p:cNvPr id="5" name="Footer Placeholder 4">
            <a:extLst>
              <a:ext uri="{FF2B5EF4-FFF2-40B4-BE49-F238E27FC236}">
                <a16:creationId xmlns:a16="http://schemas.microsoft.com/office/drawing/2014/main" id="{37B889E3-A275-ACE8-83FA-526B5D0AC206}"/>
              </a:ext>
            </a:extLst>
          </p:cNvPr>
          <p:cNvSpPr>
            <a:spLocks noGrp="1"/>
          </p:cNvSpPr>
          <p:nvPr>
            <p:ph type="ftr" sz="quarter" idx="11"/>
          </p:nvPr>
        </p:nvSpPr>
        <p:spPr>
          <a:xfrm>
            <a:off x="8876521" y="6453002"/>
            <a:ext cx="2805405" cy="365125"/>
          </a:xfrm>
        </p:spPr>
        <p:txBody>
          <a:bodyPr anchor="ctr">
            <a:normAutofit/>
          </a:bodyPr>
          <a:lstStyle/>
          <a:p>
            <a:pPr>
              <a:lnSpc>
                <a:spcPct val="90000"/>
              </a:lnSpc>
              <a:spcAft>
                <a:spcPts val="600"/>
              </a:spcAft>
            </a:pPr>
            <a:r>
              <a:rPr lang="en-US" sz="700"/>
              <a:t>
              </a:t>
            </a:r>
          </a:p>
        </p:txBody>
      </p:sp>
      <p:sp>
        <p:nvSpPr>
          <p:cNvPr id="6" name="Slide Number Placeholder 5">
            <a:extLst>
              <a:ext uri="{FF2B5EF4-FFF2-40B4-BE49-F238E27FC236}">
                <a16:creationId xmlns:a16="http://schemas.microsoft.com/office/drawing/2014/main" id="{DF017509-62F9-1A2C-9634-EC5A76A36255}"/>
              </a:ext>
            </a:extLst>
          </p:cNvPr>
          <p:cNvSpPr>
            <a:spLocks noGrp="1"/>
          </p:cNvSpPr>
          <p:nvPr>
            <p:ph type="sldNum" sz="quarter" idx="12"/>
          </p:nvPr>
        </p:nvSpPr>
        <p:spPr>
          <a:xfrm>
            <a:off x="11632162" y="6453002"/>
            <a:ext cx="429207" cy="365125"/>
          </a:xfrm>
        </p:spPr>
        <p:txBody>
          <a:bodyPr anchor="ctr">
            <a:normAutofit/>
          </a:bodyPr>
          <a:lstStyle/>
          <a:p>
            <a:pPr>
              <a:spcAft>
                <a:spcPts val="600"/>
              </a:spcAft>
            </a:pPr>
            <a:fld id="{CC057153-B650-4DEB-B370-79DDCFDCE934}" type="slidenum">
              <a:rPr lang="en-US" smtClean="0"/>
              <a:pPr>
                <a:spcAft>
                  <a:spcPts val="600"/>
                </a:spcAft>
              </a:pPr>
              <a:t>8</a:t>
            </a:fld>
            <a:endParaRPr lang="en-US"/>
          </a:p>
        </p:txBody>
      </p:sp>
    </p:spTree>
    <p:extLst>
      <p:ext uri="{BB962C8B-B14F-4D97-AF65-F5344CB8AC3E}">
        <p14:creationId xmlns:p14="http://schemas.microsoft.com/office/powerpoint/2010/main" val="4177424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D028343-30B3-6CBC-ACCD-AF5B1B69F5C9}"/>
              </a:ext>
            </a:extLst>
          </p:cNvPr>
          <p:cNvSpPr>
            <a:spLocks noGrp="1"/>
          </p:cNvSpPr>
          <p:nvPr>
            <p:ph type="title"/>
          </p:nvPr>
        </p:nvSpPr>
        <p:spPr>
          <a:xfrm>
            <a:off x="612648" y="548640"/>
            <a:ext cx="10653578" cy="1132258"/>
          </a:xfrm>
        </p:spPr>
        <p:txBody>
          <a:bodyPr/>
          <a:lstStyle/>
          <a:p>
            <a:endParaRPr lang="en-US"/>
          </a:p>
        </p:txBody>
      </p:sp>
      <p:pic>
        <p:nvPicPr>
          <p:cNvPr id="6" name="Picture 5" descr="A graph of a number of caps on a black background&#10;&#10;Description automatically generated">
            <a:extLst>
              <a:ext uri="{FF2B5EF4-FFF2-40B4-BE49-F238E27FC236}">
                <a16:creationId xmlns:a16="http://schemas.microsoft.com/office/drawing/2014/main" id="{436A313C-0168-89EF-B3B7-B116EFCCEF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364" y="332502"/>
            <a:ext cx="11515966" cy="6205458"/>
          </a:xfrm>
          <a:prstGeom prst="rect">
            <a:avLst/>
          </a:prstGeom>
          <a:noFill/>
          <a:effectLst>
            <a:outerShdw blurRad="50800" dist="38100" dir="5400000" algn="t" rotWithShape="0">
              <a:prstClr val="black">
                <a:alpha val="40000"/>
              </a:prstClr>
            </a:outerShdw>
          </a:effectLst>
        </p:spPr>
      </p:pic>
      <p:sp>
        <p:nvSpPr>
          <p:cNvPr id="3" name="Footer Placeholder 2">
            <a:extLst>
              <a:ext uri="{FF2B5EF4-FFF2-40B4-BE49-F238E27FC236}">
                <a16:creationId xmlns:a16="http://schemas.microsoft.com/office/drawing/2014/main" id="{A34289E4-2B2D-22C3-CCF9-6005BAFE8A64}"/>
              </a:ext>
            </a:extLst>
          </p:cNvPr>
          <p:cNvSpPr>
            <a:spLocks noGrp="1"/>
          </p:cNvSpPr>
          <p:nvPr>
            <p:ph type="ftr" sz="quarter" idx="11"/>
          </p:nvPr>
        </p:nvSpPr>
        <p:spPr>
          <a:xfrm>
            <a:off x="8876521" y="6453002"/>
            <a:ext cx="2805405" cy="365125"/>
          </a:xfrm>
        </p:spPr>
        <p:txBody>
          <a:bodyPr anchor="ctr">
            <a:normAutofit/>
          </a:bodyPr>
          <a:lstStyle/>
          <a:p>
            <a:pPr>
              <a:lnSpc>
                <a:spcPct val="90000"/>
              </a:lnSpc>
              <a:spcAft>
                <a:spcPts val="600"/>
              </a:spcAft>
            </a:pPr>
            <a:r>
              <a:rPr lang="en-US" sz="700"/>
              <a:t>
              </a:t>
            </a:r>
          </a:p>
        </p:txBody>
      </p:sp>
      <p:sp>
        <p:nvSpPr>
          <p:cNvPr id="4" name="Slide Number Placeholder 3">
            <a:extLst>
              <a:ext uri="{FF2B5EF4-FFF2-40B4-BE49-F238E27FC236}">
                <a16:creationId xmlns:a16="http://schemas.microsoft.com/office/drawing/2014/main" id="{DCA38148-70F9-CE82-1CB3-8797DB08F0A4}"/>
              </a:ext>
            </a:extLst>
          </p:cNvPr>
          <p:cNvSpPr>
            <a:spLocks noGrp="1"/>
          </p:cNvSpPr>
          <p:nvPr>
            <p:ph type="sldNum" sz="quarter" idx="12"/>
          </p:nvPr>
        </p:nvSpPr>
        <p:spPr>
          <a:xfrm>
            <a:off x="11632162" y="6453002"/>
            <a:ext cx="429207" cy="365125"/>
          </a:xfrm>
        </p:spPr>
        <p:txBody>
          <a:bodyPr anchor="ctr">
            <a:normAutofit/>
          </a:bodyPr>
          <a:lstStyle/>
          <a:p>
            <a:pPr>
              <a:spcAft>
                <a:spcPts val="600"/>
              </a:spcAft>
            </a:pPr>
            <a:fld id="{CC057153-B650-4DEB-B370-79DDCFDCE934}" type="slidenum">
              <a:rPr lang="en-US" smtClean="0"/>
              <a:pPr>
                <a:spcAft>
                  <a:spcPts val="600"/>
                </a:spcAft>
              </a:pPr>
              <a:t>9</a:t>
            </a:fld>
            <a:endParaRPr lang="en-US"/>
          </a:p>
        </p:txBody>
      </p:sp>
    </p:spTree>
    <p:extLst>
      <p:ext uri="{BB962C8B-B14F-4D97-AF65-F5344CB8AC3E}">
        <p14:creationId xmlns:p14="http://schemas.microsoft.com/office/powerpoint/2010/main" val="431650631"/>
      </p:ext>
    </p:extLst>
  </p:cSld>
  <p:clrMapOvr>
    <a:masterClrMapping/>
  </p:clrMapOvr>
</p:sld>
</file>

<file path=ppt/theme/theme1.xml><?xml version="1.0" encoding="utf-8"?>
<a:theme xmlns:a="http://schemas.openxmlformats.org/drawingml/2006/main" name="VanillaVTI">
  <a:themeElements>
    <a:clrScheme name="VanillaVTI">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VanillaVTI">
      <a:majorFont>
        <a:latin typeface="Neue Haas Grotesk Text Pro"/>
        <a:ea typeface=""/>
        <a:cs typeface=""/>
      </a:majorFont>
      <a:minorFont>
        <a:latin typeface="Neue Haas Grotesk Text Pro"/>
        <a:ea typeface=""/>
        <a:cs typeface=""/>
      </a:minorFont>
    </a:fontScheme>
    <a:fmtScheme name="VanillaVTI">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AACC6CF0-9F86-48CC-9C4E-CA578EE0A0A0}" vid="{3BDE51FE-56D6-4100-AFB5-5B4AEDCE2EF6}"/>
    </a:ext>
  </a:extLst>
</a:theme>
</file>

<file path=docMetadata/LabelInfo.xml><?xml version="1.0" encoding="utf-8"?>
<clbl:labelList xmlns:clbl="http://schemas.microsoft.com/office/2020/mipLabelMetadata">
  <clbl:label id="{adaa4be3-f650-4692-881a-64ae220cbceb}" enabled="1" method="Standard" siteId="{5a7cc8ab-a4dc-4f9b-bf60-66714049ad62}" removed="0"/>
</clbl:labelList>
</file>

<file path=docProps/app.xml><?xml version="1.0" encoding="utf-8"?>
<Properties xmlns="http://schemas.openxmlformats.org/officeDocument/2006/extended-properties" xmlns:vt="http://schemas.openxmlformats.org/officeDocument/2006/docPropsVTypes">
  <Template>office theme</Template>
  <TotalTime>1912</TotalTime>
  <Words>1987</Words>
  <Application>Microsoft Office PowerPoint</Application>
  <PresentationFormat>Widescreen</PresentationFormat>
  <Paragraphs>128</Paragraphs>
  <Slides>16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Arial</vt:lpstr>
      <vt:lpstr>bell-centennial-std-address</vt:lpstr>
      <vt:lpstr>Calibri</vt:lpstr>
      <vt:lpstr>inherit</vt:lpstr>
      <vt:lpstr>Neue Haas Grotesk Text Pro</vt:lpstr>
      <vt:lpstr>PT Serif</vt:lpstr>
      <vt:lpstr>Segoe UI Symbol</vt:lpstr>
      <vt:lpstr>Tenorite</vt:lpstr>
      <vt:lpstr>Times New Roman</vt:lpstr>
      <vt:lpstr>VanillaVTI</vt:lpstr>
      <vt:lpstr>The Role of Education in Australia’s Relationship with Asia: Should it be a Dilemma for Policymakers?</vt:lpstr>
      <vt:lpstr>Tale of Two Reports</vt:lpstr>
      <vt:lpstr>PowerPoint Presentation</vt:lpstr>
      <vt:lpstr>To understand the present relationship, we need to understand the past relationship</vt:lpstr>
      <vt:lpstr>Metaphors in Australia-Asia Relations</vt:lpstr>
      <vt:lpstr>PowerPoint Presentation</vt:lpstr>
      <vt:lpstr>PowerPoint Presentation</vt:lpstr>
      <vt:lpstr>Current Dynamics </vt:lpstr>
      <vt:lpstr>PowerPoint Presentation</vt:lpstr>
      <vt:lpstr>The Dominant Narrative</vt:lpstr>
      <vt:lpstr>Current Challenge: Silences and Absences</vt:lpstr>
      <vt:lpstr>The ‘Educator’ Conundrum</vt:lpstr>
      <vt:lpstr>Future ‘education’</vt:lpstr>
      <vt:lpstr>PowerPoint Presentation</vt:lpstr>
      <vt:lpstr>Our Words of Advice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DCM</dc:creator>
  <cp:lastModifiedBy>Dennis Charles McCornac</cp:lastModifiedBy>
  <cp:revision>310</cp:revision>
  <dcterms:created xsi:type="dcterms:W3CDTF">2024-08-30T04:29:11Z</dcterms:created>
  <dcterms:modified xsi:type="dcterms:W3CDTF">2024-11-23T08:34:46Z</dcterms:modified>
</cp:coreProperties>
</file>