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467" r:id="rId2"/>
    <p:sldId id="549" r:id="rId3"/>
    <p:sldId id="336" r:id="rId4"/>
    <p:sldId id="574" r:id="rId5"/>
    <p:sldId id="338" r:id="rId6"/>
    <p:sldId id="345" r:id="rId7"/>
    <p:sldId id="581" r:id="rId8"/>
    <p:sldId id="582" r:id="rId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32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40075"/>
    <a:srgbClr val="93CDAD"/>
    <a:srgbClr val="0081BC"/>
    <a:srgbClr val="66FF33"/>
    <a:srgbClr val="00FF00"/>
    <a:srgbClr val="99FF66"/>
    <a:srgbClr val="126723"/>
    <a:srgbClr val="60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3969" autoAdjust="0"/>
    <p:restoredTop sz="94613" autoAdjust="0"/>
  </p:normalViewPr>
  <p:slideViewPr>
    <p:cSldViewPr>
      <p:cViewPr varScale="1">
        <p:scale>
          <a:sx n="69" d="100"/>
          <a:sy n="69" d="100"/>
        </p:scale>
        <p:origin x="1253" y="38"/>
      </p:cViewPr>
      <p:guideLst>
        <p:guide orient="horz" pos="3408"/>
        <p:guide pos="3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3350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6" name="Rectangle 2">
            <a:extLst>
              <a:ext uri="{FF2B5EF4-FFF2-40B4-BE49-F238E27FC236}">
                <a16:creationId xmlns:a16="http://schemas.microsoft.com/office/drawing/2014/main" id="{EBB8F073-8F28-4438-A909-89CC836502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22238" y="40481"/>
            <a:ext cx="7559675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itchFamily="34" charset="0"/>
              <a:buNone/>
              <a:defRPr sz="1700" b="1">
                <a:solidFill>
                  <a:srgbClr val="002060"/>
                </a:solidFill>
                <a:latin typeface="Futura Book" pitchFamily="34" charset="0"/>
              </a:defRPr>
            </a:lvl1pPr>
          </a:lstStyle>
          <a:p>
            <a:pPr>
              <a:defRPr/>
            </a:pPr>
            <a:r>
              <a:rPr lang="en-US" dirty="0"/>
              <a:t>The Anatomy of Factor Markets</a:t>
            </a:r>
          </a:p>
        </p:txBody>
      </p:sp>
      <p:sp>
        <p:nvSpPr>
          <p:cNvPr id="861189" name="Rectangle 5">
            <a:extLst>
              <a:ext uri="{FF2B5EF4-FFF2-40B4-BE49-F238E27FC236}">
                <a16:creationId xmlns:a16="http://schemas.microsoft.com/office/drawing/2014/main" id="{789D834F-F4E2-46E8-8A20-C4BB9FC3785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332163" y="8801100"/>
            <a:ext cx="6508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700" b="1"/>
            </a:lvl1pPr>
          </a:lstStyle>
          <a:p>
            <a:fld id="{692C891A-B5A7-4421-85E0-0929EFED2A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A3E77166-5714-404C-9585-5D7FC0065D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A4380A31-C89A-4051-9528-EF96FF2805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4547D9E-47B4-45BF-8526-08DC1EF52F7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3" name="Rectangle 5">
            <a:extLst>
              <a:ext uri="{FF2B5EF4-FFF2-40B4-BE49-F238E27FC236}">
                <a16:creationId xmlns:a16="http://schemas.microsoft.com/office/drawing/2014/main" id="{3C2A134F-CE2A-48E6-AD6E-C413CBEEEAD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5414" name="Rectangle 6">
            <a:extLst>
              <a:ext uri="{FF2B5EF4-FFF2-40B4-BE49-F238E27FC236}">
                <a16:creationId xmlns:a16="http://schemas.microsoft.com/office/drawing/2014/main" id="{2202CE21-EEEE-490C-BA4C-70DA75A64B8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5415" name="Rectangle 7">
            <a:extLst>
              <a:ext uri="{FF2B5EF4-FFF2-40B4-BE49-F238E27FC236}">
                <a16:creationId xmlns:a16="http://schemas.microsoft.com/office/drawing/2014/main" id="{6E36C9DD-557B-495E-B665-B16E8EC3AA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F532BF09-4BDD-4DC5-8307-637DF658BB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51BFA8C-01D7-475C-86F1-AAB9C91332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C1C82D-5071-4A57-A9EB-54EBE0FA1122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5FCB8393-73E9-4EEC-AFC8-A48031FFC8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1ACB3E0-6FB8-4335-BB7F-D8F1638912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614C7BF-D4E7-4FE6-BBA4-1E97F2F40C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DEC34F-7903-4369-9055-B497E4C73876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AC35F3C6-4461-4BC0-9164-F8C696DC2B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2B59A8DF-F3D9-433E-ADCA-FF40B43410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E1BC3687-AD55-429B-A9B7-4BDC052B6B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8D0CEC-8477-420E-B248-913323259030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40C43C2-A901-437A-96DE-C570CF398D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B651ACF-A969-4F64-A5CE-2482DA80C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5A7AC2B9-C4C9-4ABD-A949-E1EBF3196E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5F6785-6D2C-4359-A33D-188FB59491EC}" type="slidenum">
              <a:rPr lang="en-US" altLang="en-US" sz="130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06F8147C-ABB6-41FC-BF77-52AC80E16E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628470D-5D2D-48B0-90D1-44E26CC198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BEB33B77-64EA-43E3-B4A7-EC561D2CBC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026AEC-0B08-429C-B175-E111B09E74C2}" type="slidenum">
              <a:rPr lang="en-US" altLang="en-US" sz="130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989FBBC-8B8E-4EBA-8AB3-C347F97C9A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9FBA442-6539-4913-81D7-AD3DFF8450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0FA179C-D3F7-4CF5-B3D1-C5135BFC79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21507" name="Notes Placeholder 1">
            <a:extLst>
              <a:ext uri="{FF2B5EF4-FFF2-40B4-BE49-F238E27FC236}">
                <a16:creationId xmlns:a16="http://schemas.microsoft.com/office/drawing/2014/main" id="{D18DE9A4-0BE4-4E97-A9F7-F64476D6C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0493367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0973534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205872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060007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3815EFB-6133-48F5-BAB2-2B18B298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E7B320DD-2611-42A6-BC08-52096B5319E7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89CCADD-E890-4020-8665-29BD2DE55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8E19AFE-C14D-4280-BCC4-7BF2332B3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53935203-DD79-40F9-AA08-5B0D6807B8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77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>
            <a:extLst>
              <a:ext uri="{FF2B5EF4-FFF2-40B4-BE49-F238E27FC236}">
                <a16:creationId xmlns:a16="http://schemas.microsoft.com/office/drawing/2014/main" id="{8988A3B9-C1FE-41A8-9C5B-36A5B54384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304800"/>
            <a:ext cx="76962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 and text style</a:t>
            </a:r>
          </a:p>
        </p:txBody>
      </p:sp>
      <p:sp>
        <p:nvSpPr>
          <p:cNvPr id="43021" name="Rectangle 13">
            <a:extLst>
              <a:ext uri="{FF2B5EF4-FFF2-40B4-BE49-F238E27FC236}">
                <a16:creationId xmlns:a16="http://schemas.microsoft.com/office/drawing/2014/main" id="{AACBAE21-B257-4B4B-8E18-0E603ED87F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2"/>
            <a:endParaRPr lang="en-US" altLang="en-US"/>
          </a:p>
        </p:txBody>
      </p:sp>
      <p:sp>
        <p:nvSpPr>
          <p:cNvPr id="1028" name="TextBox 5">
            <a:extLst>
              <a:ext uri="{FF2B5EF4-FFF2-40B4-BE49-F238E27FC236}">
                <a16:creationId xmlns:a16="http://schemas.microsoft.com/office/drawing/2014/main" id="{46CB8726-B2AC-42B3-B223-1567F81A84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58200" y="6400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72B5667-6953-4EFD-A7E2-6FF391CCA67F}" type="slidenum">
              <a:rPr lang="en-US" altLang="en-US"/>
              <a:pPr eaLnBrk="1" hangingPunct="1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3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3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1" grpId="0" build="p" bldLvl="3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4302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4302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430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4007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40075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40075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40075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40075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126723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126723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126723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126723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50000"/>
        </a:spcAft>
        <a:defRPr sz="2400" b="1">
          <a:solidFill>
            <a:srgbClr val="FFC000"/>
          </a:solidFill>
          <a:latin typeface="+mn-lt"/>
          <a:ea typeface="+mn-ea"/>
          <a:cs typeface="+mn-cs"/>
        </a:defRPr>
      </a:lvl1pPr>
      <a:lvl2pPr marL="114300" indent="342900" algn="l" rtl="0" eaLnBrk="0" fontAlgn="base" hangingPunct="0">
        <a:spcBef>
          <a:spcPct val="20000"/>
        </a:spcBef>
        <a:spcAft>
          <a:spcPct val="50000"/>
        </a:spcAft>
        <a:buClr>
          <a:srgbClr val="FF0000"/>
        </a:buClr>
        <a:buFont typeface="Wingdings" panose="05000000000000000000" pitchFamily="2" charset="2"/>
        <a:defRPr sz="2400">
          <a:solidFill>
            <a:schemeClr val="tx1"/>
          </a:solidFill>
          <a:latin typeface="+mn-lt"/>
        </a:defRPr>
      </a:lvl2pPr>
      <a:lvl3pPr marL="347663" indent="566738" algn="l" rtl="0" eaLnBrk="0" fontAlgn="base" hangingPunct="0">
        <a:spcBef>
          <a:spcPct val="20000"/>
        </a:spcBef>
        <a:spcAft>
          <a:spcPct val="50000"/>
        </a:spcAft>
        <a:buChar char="•"/>
        <a:defRPr sz="2000">
          <a:solidFill>
            <a:schemeClr val="tx1"/>
          </a:solidFill>
          <a:latin typeface="+mn-lt"/>
        </a:defRPr>
      </a:lvl3pPr>
      <a:lvl4pPr marL="571500" indent="8001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ill Sans MT" pitchFamily="34" charset="0"/>
        </a:defRPr>
      </a:lvl4pPr>
      <a:lvl5pPr marL="742950" indent="10858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5pPr>
      <a:lvl6pPr marL="120015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6pPr>
      <a:lvl7pPr marL="165735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7pPr>
      <a:lvl8pPr marL="211455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8pPr>
      <a:lvl9pPr marL="257175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7979FCF-54EA-409C-993F-FDA2A0B450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680325" cy="1143000"/>
          </a:xfrm>
        </p:spPr>
        <p:txBody>
          <a:bodyPr/>
          <a:lstStyle/>
          <a:p>
            <a:pPr algn="ctr" eaLnBrk="1" hangingPunct="1"/>
            <a:r>
              <a:rPr lang="en-US" altLang="en-US" dirty="0"/>
              <a:t>The Anatomy of Factor Markets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D12F616-952E-46A1-AC37-6EBB2B52E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7696200" cy="1981200"/>
          </a:xfrm>
        </p:spPr>
        <p:txBody>
          <a:bodyPr/>
          <a:lstStyle/>
          <a:p>
            <a:pPr lvl="1" indent="0" eaLnBrk="1" hangingPunct="1">
              <a:lnSpc>
                <a:spcPct val="90000"/>
              </a:lnSpc>
            </a:pPr>
            <a:r>
              <a:rPr lang="en-US" altLang="en-US"/>
              <a:t>Four factors of production are</a:t>
            </a:r>
          </a:p>
          <a:p>
            <a:pPr lvl="1" indent="0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n-US"/>
              <a:t> Labor</a:t>
            </a:r>
          </a:p>
          <a:p>
            <a:pPr lvl="1" indent="0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n-US"/>
              <a:t> Capital</a:t>
            </a:r>
          </a:p>
          <a:p>
            <a:pPr lvl="1" indent="0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n-US"/>
              <a:t> Land (natural resources)</a:t>
            </a:r>
          </a:p>
          <a:p>
            <a:pPr lvl="1" indent="0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n-US"/>
              <a:t> Entrepreneurship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C182FF-7F5C-4DE7-99D9-F52E0578E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895600"/>
            <a:ext cx="8229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" lvl="1" eaLnBrk="1" hangingPunct="1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en-US" sz="2000" b="1" kern="0" dirty="0">
                <a:solidFill>
                  <a:srgbClr val="002060"/>
                </a:solidFill>
                <a:latin typeface="+mn-lt"/>
              </a:rPr>
              <a:t>Market for Labor Services</a:t>
            </a:r>
          </a:p>
          <a:p>
            <a:pPr marL="114300" lvl="1" eaLnBrk="1" hangingPunct="1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en-US" sz="2000" i="1" kern="0" dirty="0">
                <a:latin typeface="+mn-lt"/>
              </a:rPr>
              <a:t>Labor services </a:t>
            </a:r>
            <a:r>
              <a:rPr lang="en-US" sz="2000" kern="0" dirty="0">
                <a:latin typeface="+mn-lt"/>
              </a:rPr>
              <a:t>are the physical and mental work effort that people supply to produce goods and services.</a:t>
            </a:r>
          </a:p>
          <a:p>
            <a:pPr marL="114300" lvl="1" eaLnBrk="1" hangingPunct="1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en-US" sz="2000" kern="0" dirty="0">
                <a:latin typeface="+mn-lt"/>
              </a:rPr>
              <a:t>A labor market is a collection of people and firms who trade labor services. </a:t>
            </a:r>
          </a:p>
          <a:p>
            <a:pPr marL="114300" lvl="1" eaLnBrk="1" hangingPunct="1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en-US" sz="2000" kern="0" dirty="0">
                <a:latin typeface="+mn-lt"/>
              </a:rPr>
              <a:t>The price of labor services is the </a:t>
            </a:r>
            <a:r>
              <a:rPr lang="en-US" sz="2000" i="1" kern="0" dirty="0">
                <a:latin typeface="+mn-lt"/>
              </a:rPr>
              <a:t>wage rate</a:t>
            </a:r>
            <a:r>
              <a:rPr lang="en-US" sz="2000" kern="0" dirty="0">
                <a:latin typeface="+mn-lt"/>
              </a:rPr>
              <a:t>.</a:t>
            </a:r>
          </a:p>
          <a:p>
            <a:pPr marL="114300" lvl="1" eaLnBrk="1" hangingPunct="1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en-US" sz="2000" kern="0" dirty="0">
                <a:latin typeface="+mn-lt"/>
              </a:rPr>
              <a:t>Most labor markets have many buyers and many sellers and are competitive. In these labor markets, the wage rate is determined by supply and demand.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3"/>
      <p:bldP spid="4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>
            <a:extLst>
              <a:ext uri="{FF2B5EF4-FFF2-40B4-BE49-F238E27FC236}">
                <a16:creationId xmlns:a16="http://schemas.microsoft.com/office/drawing/2014/main" id="{7CA753E5-4C12-4D9B-9264-B4B978EDD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8763000" cy="4876800"/>
          </a:xfrm>
        </p:spPr>
        <p:txBody>
          <a:bodyPr/>
          <a:lstStyle/>
          <a:p>
            <a:pPr lvl="1" indent="0" eaLnBrk="1" hangingPunct="1"/>
            <a:r>
              <a:rPr lang="en-US" altLang="en-US" sz="2000" b="1">
                <a:solidFill>
                  <a:srgbClr val="002060"/>
                </a:solidFill>
              </a:rPr>
              <a:t>Market for Capital Services - </a:t>
            </a:r>
            <a:r>
              <a:rPr lang="en-US" altLang="en-US" sz="2000" i="1"/>
              <a:t>Capital </a:t>
            </a:r>
            <a:r>
              <a:rPr lang="en-US" altLang="en-US" sz="2000"/>
              <a:t>consists of the tools, instruments, machines, buildings, and other constructions that have been produced in the past and that businesses now use to produce goods and services. </a:t>
            </a:r>
          </a:p>
          <a:p>
            <a:pPr lvl="1" indent="0" eaLnBrk="1" hangingPunct="1"/>
            <a:r>
              <a:rPr lang="en-US" altLang="en-US" sz="2000"/>
              <a:t>A market for </a:t>
            </a:r>
            <a:r>
              <a:rPr lang="en-US" altLang="en-US" sz="2000" i="1"/>
              <a:t>capital services </a:t>
            </a:r>
            <a:r>
              <a:rPr lang="en-US" altLang="en-US" sz="2000"/>
              <a:t>is a </a:t>
            </a:r>
            <a:r>
              <a:rPr lang="en-US" altLang="en-US" sz="2000" i="1"/>
              <a:t>rental market</a:t>
            </a:r>
            <a:r>
              <a:rPr lang="en-US" altLang="en-US" sz="2000"/>
              <a:t>—a market in which the services of capital are hired.</a:t>
            </a:r>
          </a:p>
          <a:p>
            <a:pPr lvl="1" indent="0" eaLnBrk="1" hangingPunct="1"/>
            <a:r>
              <a:rPr lang="en-US" altLang="en-US" sz="2000" b="1">
                <a:solidFill>
                  <a:srgbClr val="002060"/>
                </a:solidFill>
              </a:rPr>
              <a:t>Markets for Land Services and Natural Resources - </a:t>
            </a:r>
            <a:r>
              <a:rPr lang="en-US" altLang="en-US" sz="2000" i="1"/>
              <a:t>Land </a:t>
            </a:r>
            <a:r>
              <a:rPr lang="en-US" altLang="en-US" sz="2000"/>
              <a:t>consists of all the gifts of nature—natural resources. The market for land as a factor of production is the market for the </a:t>
            </a:r>
            <a:r>
              <a:rPr lang="en-US" altLang="en-US" sz="2000" i="1"/>
              <a:t>services of land</a:t>
            </a:r>
            <a:r>
              <a:rPr lang="en-US" altLang="en-US" sz="2000"/>
              <a:t>—the use of land. </a:t>
            </a:r>
          </a:p>
          <a:p>
            <a:pPr lvl="1" indent="0" eaLnBrk="1" hangingPunct="1"/>
            <a:r>
              <a:rPr lang="en-US" altLang="en-US" sz="2000"/>
              <a:t>The price of the services of land is a </a:t>
            </a:r>
            <a:r>
              <a:rPr lang="en-US" altLang="en-US" sz="2000" i="1"/>
              <a:t>rental rate</a:t>
            </a:r>
            <a:r>
              <a:rPr lang="en-US" altLang="en-US" sz="2000"/>
              <a:t>.</a:t>
            </a:r>
          </a:p>
          <a:p>
            <a:pPr lvl="1" indent="0" eaLnBrk="1" hangingPunct="1"/>
            <a:r>
              <a:rPr lang="en-US" altLang="en-US" sz="2000" b="1"/>
              <a:t>Nonrenewable natural resources </a:t>
            </a:r>
            <a:r>
              <a:rPr lang="en-US" altLang="en-US" sz="2000"/>
              <a:t>are resources that can be used only once, such as oil, natural gas, and coal.</a:t>
            </a:r>
          </a:p>
          <a:p>
            <a:pPr lvl="1" indent="0" eaLnBrk="1" hangingPunct="1"/>
            <a:r>
              <a:rPr lang="en-US" altLang="en-US" sz="2000" b="1">
                <a:solidFill>
                  <a:srgbClr val="002060"/>
                </a:solidFill>
              </a:rPr>
              <a:t>Entrepreneurship - </a:t>
            </a:r>
            <a:r>
              <a:rPr lang="en-US" altLang="en-US" sz="2000"/>
              <a:t>Entrepreneurship services are not traded in markets.</a:t>
            </a:r>
          </a:p>
          <a:p>
            <a:pPr lvl="1" indent="0" eaLnBrk="1" hangingPunct="1"/>
            <a:r>
              <a:rPr lang="en-US" altLang="en-US" sz="2000"/>
              <a:t>Entrepreneurs receive the profit or bear the loss that results from their business decisions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1D169F7-5EE8-48DE-84D7-D6A2A50747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680325" cy="884238"/>
          </a:xfrm>
          <a:noFill/>
        </p:spPr>
        <p:txBody>
          <a:bodyPr/>
          <a:lstStyle/>
          <a:p>
            <a:pPr algn="ctr" eaLnBrk="1" hangingPunct="1"/>
            <a:r>
              <a:rPr lang="en-US" altLang="en-US"/>
              <a:t>The Anatomy of Factor Markets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72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72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72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72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72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2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209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3" name="Rectangle 3">
            <a:extLst>
              <a:ext uri="{FF2B5EF4-FFF2-40B4-BE49-F238E27FC236}">
                <a16:creationId xmlns:a16="http://schemas.microsoft.com/office/drawing/2014/main" id="{04556F08-94F6-42FF-9BE1-52A6F0560D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12838"/>
            <a:ext cx="8610600" cy="5257800"/>
          </a:xfrm>
        </p:spPr>
        <p:txBody>
          <a:bodyPr/>
          <a:lstStyle/>
          <a:p>
            <a:pPr marL="342900" lvl="1" indent="-342900">
              <a:buClrTx/>
              <a:buFont typeface="Wingdings" panose="05000000000000000000" pitchFamily="2" charset="2"/>
              <a:buBlip>
                <a:blip r:embed="rId3"/>
              </a:buBlip>
              <a:defRPr/>
            </a:pPr>
            <a:r>
              <a:rPr lang="en-US" sz="2000" dirty="0"/>
              <a:t>The demand for a factor of production is a derived demand—it is derived from the demand for the goods that it is used to produce.</a:t>
            </a:r>
          </a:p>
          <a:p>
            <a:pPr marL="342900" lvl="1" indent="-342900">
              <a:buClrTx/>
              <a:buFont typeface="Wingdings" panose="05000000000000000000" pitchFamily="2" charset="2"/>
              <a:buBlip>
                <a:blip r:embed="rId3"/>
              </a:buBlip>
              <a:defRPr/>
            </a:pPr>
            <a:r>
              <a:rPr lang="en-US" sz="2000" dirty="0"/>
              <a:t>The quantities of factors of production demanded are a consequence of firms’ output decisions.</a:t>
            </a:r>
          </a:p>
          <a:p>
            <a:pPr marL="342900" lvl="1" indent="-342900">
              <a:buClrTx/>
              <a:buFont typeface="Wingdings" panose="05000000000000000000" pitchFamily="2" charset="2"/>
              <a:buBlip>
                <a:blip r:embed="rId3"/>
              </a:buBlip>
              <a:defRPr/>
            </a:pPr>
            <a:r>
              <a:rPr lang="en-US" sz="2000" dirty="0"/>
              <a:t>A firm hires the quantities of factors of production that maximize its profit.</a:t>
            </a:r>
          </a:p>
          <a:p>
            <a:pPr marL="342900" lvl="1" indent="-342900">
              <a:buClrTx/>
              <a:buFont typeface="Wingdings" panose="05000000000000000000" pitchFamily="2" charset="2"/>
              <a:buBlip>
                <a:blip r:embed="rId3"/>
              </a:buBlip>
              <a:defRPr/>
            </a:pPr>
            <a:r>
              <a:rPr lang="en-US" sz="2000" dirty="0"/>
              <a:t>The value to the firm of hiring one more unit of a factor of production is called the </a:t>
            </a:r>
            <a:r>
              <a:rPr lang="en-US" sz="2000" b="1" dirty="0"/>
              <a:t>value of marginal product.</a:t>
            </a:r>
          </a:p>
          <a:p>
            <a:pPr>
              <a:buFontTx/>
              <a:buBlip>
                <a:blip r:embed="rId3"/>
              </a:buBlip>
              <a:defRPr/>
            </a:pPr>
            <a:r>
              <a:rPr lang="en-US" sz="2000" b="0" dirty="0">
                <a:solidFill>
                  <a:schemeClr val="tx1"/>
                </a:solidFill>
              </a:rPr>
              <a:t>Value of marginal product of a factor = Price of a unit of output × Marginal product of the factor.</a:t>
            </a:r>
          </a:p>
          <a:p>
            <a:pPr marL="342900" lvl="1" indent="-342900">
              <a:buClrTx/>
              <a:buFont typeface="Wingdings" panose="05000000000000000000" pitchFamily="2" charset="2"/>
              <a:buBlip>
                <a:blip r:embed="rId3"/>
              </a:buBlip>
              <a:defRPr/>
            </a:pPr>
            <a:r>
              <a:rPr lang="en-US" sz="2000" i="1" dirty="0"/>
              <a:t>VMP </a:t>
            </a:r>
            <a:r>
              <a:rPr lang="en-US" sz="2000" dirty="0"/>
              <a:t>equals marginal product of labor multiplied by the market price of the good produced.</a:t>
            </a:r>
          </a:p>
          <a:p>
            <a:pPr marL="342900" lvl="1" indent="-342900">
              <a:buClrTx/>
              <a:buFont typeface="Wingdings" panose="05000000000000000000" pitchFamily="2" charset="2"/>
              <a:buBlip>
                <a:blip r:embed="rId3"/>
              </a:buBlip>
              <a:defRPr/>
            </a:pPr>
            <a:r>
              <a:rPr lang="en-US" sz="2000" dirty="0"/>
              <a:t>We are assuming the firm is a price taker. </a:t>
            </a:r>
          </a:p>
          <a:p>
            <a:pPr>
              <a:buFontTx/>
              <a:buBlip>
                <a:blip r:embed="rId3"/>
              </a:buBlip>
              <a:defRPr/>
            </a:pPr>
            <a:endParaRPr lang="en-US" sz="2000" b="0" dirty="0">
              <a:solidFill>
                <a:schemeClr val="tx1"/>
              </a:solidFill>
            </a:endParaRPr>
          </a:p>
          <a:p>
            <a:pPr lvl="1" indent="0" eaLnBrk="1" hangingPunct="1">
              <a:buFont typeface="Wingdings" panose="05000000000000000000" pitchFamily="2" charset="2"/>
              <a:buBlip>
                <a:blip r:embed="rId3"/>
              </a:buBlip>
              <a:defRPr/>
            </a:pPr>
            <a:endParaRPr lang="en-US" dirty="0"/>
          </a:p>
        </p:txBody>
      </p:sp>
      <p:sp>
        <p:nvSpPr>
          <p:cNvPr id="11267" name="Rectangle 11">
            <a:extLst>
              <a:ext uri="{FF2B5EF4-FFF2-40B4-BE49-F238E27FC236}">
                <a16:creationId xmlns:a16="http://schemas.microsoft.com/office/drawing/2014/main" id="{DDB9D432-0C35-466D-ADB6-14E2A2864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37525" cy="884238"/>
          </a:xfrm>
          <a:noFill/>
        </p:spPr>
        <p:txBody>
          <a:bodyPr/>
          <a:lstStyle/>
          <a:p>
            <a:pPr algn="ctr" eaLnBrk="1" hangingPunct="1"/>
            <a:r>
              <a:rPr lang="en-US" altLang="en-US"/>
              <a:t>The Demand for a Factor of Production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0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40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0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40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40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0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8D67D5-CAAA-4F49-B5D1-306716B23F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8610600" cy="6324600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1" name="Rectangle 3">
            <a:extLst>
              <a:ext uri="{FF2B5EF4-FFF2-40B4-BE49-F238E27FC236}">
                <a16:creationId xmlns:a16="http://schemas.microsoft.com/office/drawing/2014/main" id="{E15AD587-7282-4365-9EE0-B0C0E78CAB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763000" cy="4876800"/>
          </a:xfrm>
        </p:spPr>
        <p:txBody>
          <a:bodyPr/>
          <a:lstStyle/>
          <a:p>
            <a:pPr marL="0" indent="0" eaLnBrk="1" hangingPunct="1"/>
            <a:r>
              <a:rPr lang="en-US" altLang="en-US" sz="2000" dirty="0">
                <a:solidFill>
                  <a:srgbClr val="002060"/>
                </a:solidFill>
              </a:rPr>
              <a:t>The Firm’s Demand for Labor</a:t>
            </a:r>
          </a:p>
          <a:p>
            <a:pPr marL="457200" lvl="1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1800" dirty="0"/>
              <a:t>The value of the marginal product of labor (</a:t>
            </a:r>
            <a:r>
              <a:rPr lang="en-US" altLang="en-US" sz="1800" i="1" dirty="0"/>
              <a:t>VMP</a:t>
            </a:r>
            <a:r>
              <a:rPr lang="en-US" altLang="en-US" sz="1800" dirty="0"/>
              <a:t>) tells us what an additional worker is worth to a firm or the revenue that the firm earns by hiring one more worker. </a:t>
            </a:r>
          </a:p>
          <a:p>
            <a:pPr marL="457200" lvl="1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1800" dirty="0"/>
              <a:t>The wage rate tells us what an additional worker costs a firm. </a:t>
            </a:r>
          </a:p>
          <a:p>
            <a:pPr marL="457200" lvl="1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1800" i="1" dirty="0"/>
              <a:t>VMP</a:t>
            </a:r>
            <a:r>
              <a:rPr lang="en-US" altLang="en-US" sz="1800" dirty="0"/>
              <a:t> and the wage rate together determine the quantity of labor demanded by a firm.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</a:rPr>
              <a:t>The firm maximizes its profit by hiring the quantity of labor at which </a:t>
            </a:r>
          </a:p>
          <a:p>
            <a:pPr marL="0" indent="0" eaLnBrk="1" hangingPunct="1"/>
            <a:r>
              <a:rPr lang="en-US" altLang="en-US" sz="2000" b="0" i="1" dirty="0">
                <a:solidFill>
                  <a:schemeClr val="tx1"/>
                </a:solidFill>
              </a:rPr>
              <a:t>             </a:t>
            </a:r>
            <a:r>
              <a:rPr lang="en-US" altLang="en-US" sz="2800" i="1" dirty="0">
                <a:solidFill>
                  <a:schemeClr val="tx1"/>
                </a:solidFill>
              </a:rPr>
              <a:t>VMP</a:t>
            </a:r>
            <a:r>
              <a:rPr lang="en-US" altLang="en-US" sz="2800" dirty="0">
                <a:solidFill>
                  <a:schemeClr val="tx1"/>
                </a:solidFill>
              </a:rPr>
              <a:t> = the wage rate or W = MPL x   P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</a:rPr>
              <a:t>If </a:t>
            </a:r>
            <a:r>
              <a:rPr lang="en-US" altLang="en-US" sz="1800" b="0" i="1" dirty="0">
                <a:solidFill>
                  <a:schemeClr val="tx1"/>
                </a:solidFill>
              </a:rPr>
              <a:t>VMP</a:t>
            </a:r>
            <a:r>
              <a:rPr lang="en-US" altLang="en-US" sz="1800" b="0" dirty="0">
                <a:solidFill>
                  <a:schemeClr val="tx1"/>
                </a:solidFill>
              </a:rPr>
              <a:t> </a:t>
            </a:r>
            <a:r>
              <a:rPr lang="en-US" altLang="en-US" sz="1800" b="0" i="1" dirty="0">
                <a:solidFill>
                  <a:schemeClr val="tx1"/>
                </a:solidFill>
              </a:rPr>
              <a:t>exceeds</a:t>
            </a:r>
            <a:r>
              <a:rPr lang="en-US" altLang="en-US" sz="1800" b="0" dirty="0">
                <a:solidFill>
                  <a:schemeClr val="tx1"/>
                </a:solidFill>
              </a:rPr>
              <a:t> the wage rate, the firm can increase profit by employing one more worker.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</a:rPr>
              <a:t>If </a:t>
            </a:r>
            <a:r>
              <a:rPr lang="en-US" altLang="en-US" sz="1800" b="0" i="1" dirty="0">
                <a:solidFill>
                  <a:schemeClr val="tx1"/>
                </a:solidFill>
              </a:rPr>
              <a:t>VMP</a:t>
            </a:r>
            <a:r>
              <a:rPr lang="en-US" altLang="en-US" sz="1800" b="0" dirty="0">
                <a:solidFill>
                  <a:schemeClr val="tx1"/>
                </a:solidFill>
              </a:rPr>
              <a:t> is </a:t>
            </a:r>
            <a:r>
              <a:rPr lang="en-US" altLang="en-US" sz="1800" b="0" i="1" dirty="0">
                <a:solidFill>
                  <a:schemeClr val="tx1"/>
                </a:solidFill>
              </a:rPr>
              <a:t>less</a:t>
            </a:r>
            <a:r>
              <a:rPr lang="en-US" altLang="en-US" sz="1800" b="0" dirty="0">
                <a:solidFill>
                  <a:schemeClr val="tx1"/>
                </a:solidFill>
              </a:rPr>
              <a:t> than the wage rate, the firm can increase profit by firing one worker.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</a:rPr>
              <a:t>Only if </a:t>
            </a:r>
            <a:r>
              <a:rPr lang="en-US" altLang="en-US" sz="1800" b="0" i="1" dirty="0">
                <a:solidFill>
                  <a:schemeClr val="tx1"/>
                </a:solidFill>
              </a:rPr>
              <a:t>VMP</a:t>
            </a:r>
            <a:r>
              <a:rPr lang="en-US" altLang="en-US" sz="1800" b="0" dirty="0">
                <a:solidFill>
                  <a:schemeClr val="tx1"/>
                </a:solidFill>
              </a:rPr>
              <a:t> </a:t>
            </a:r>
            <a:r>
              <a:rPr lang="en-US" altLang="en-US" sz="1800" b="0" i="1" dirty="0">
                <a:solidFill>
                  <a:schemeClr val="tx1"/>
                </a:solidFill>
              </a:rPr>
              <a:t>equals</a:t>
            </a:r>
            <a:r>
              <a:rPr lang="en-US" altLang="en-US" sz="1800" b="0" dirty="0">
                <a:solidFill>
                  <a:schemeClr val="tx1"/>
                </a:solidFill>
              </a:rPr>
              <a:t> the wage rate is the firm maximizing profit.</a:t>
            </a:r>
          </a:p>
          <a:p>
            <a:pPr lvl="1" indent="0" eaLnBrk="1" hangingPunct="1"/>
            <a:endParaRPr lang="en-US" altLang="en-US" dirty="0"/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818D35D1-E3B7-4675-91CA-3A8B832E85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13725" cy="808038"/>
          </a:xfrm>
          <a:noFill/>
        </p:spPr>
        <p:txBody>
          <a:bodyPr/>
          <a:lstStyle/>
          <a:p>
            <a:pPr algn="ctr" eaLnBrk="1" hangingPunct="1"/>
            <a:r>
              <a:rPr lang="en-US" altLang="en-US"/>
              <a:t>The Demand for a Factor of Production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1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1">
            <a:extLst>
              <a:ext uri="{FF2B5EF4-FFF2-40B4-BE49-F238E27FC236}">
                <a16:creationId xmlns:a16="http://schemas.microsoft.com/office/drawing/2014/main" id="{7947355C-A765-4128-A31E-B195739030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366125" cy="944562"/>
          </a:xfrm>
          <a:noFill/>
        </p:spPr>
        <p:txBody>
          <a:bodyPr/>
          <a:lstStyle/>
          <a:p>
            <a:pPr algn="ctr" eaLnBrk="1" hangingPunct="1"/>
            <a:r>
              <a:rPr lang="en-US" altLang="en-US"/>
              <a:t>The Demand for a Factor of Production</a:t>
            </a:r>
          </a:p>
        </p:txBody>
      </p:sp>
      <p:sp>
        <p:nvSpPr>
          <p:cNvPr id="249859" name="Rectangle 3">
            <a:extLst>
              <a:ext uri="{FF2B5EF4-FFF2-40B4-BE49-F238E27FC236}">
                <a16:creationId xmlns:a16="http://schemas.microsoft.com/office/drawing/2014/main" id="{6BC366B9-C497-4DFC-9A6E-446F79DC24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4114800" cy="4038600"/>
          </a:xfrm>
        </p:spPr>
        <p:txBody>
          <a:bodyPr/>
          <a:lstStyle/>
          <a:p>
            <a:pPr lvl="1" indent="0" eaLnBrk="1" hangingPunct="1"/>
            <a:r>
              <a:rPr lang="en-US" altLang="en-US"/>
              <a:t>The figure shows the relationship between a firm’s value of marginal product and its demand for labor.</a:t>
            </a:r>
          </a:p>
          <a:p>
            <a:pPr lvl="1" indent="0" eaLnBrk="1" hangingPunct="1"/>
            <a:r>
              <a:rPr lang="en-US" altLang="en-US"/>
              <a:t>The bars show the value of marginal product, which diminishes as the quantity of labor employed increases. </a:t>
            </a:r>
          </a:p>
        </p:txBody>
      </p:sp>
      <p:pic>
        <p:nvPicPr>
          <p:cNvPr id="16388" name="Picture 38" descr="Fig14">
            <a:extLst>
              <a:ext uri="{FF2B5EF4-FFF2-40B4-BE49-F238E27FC236}">
                <a16:creationId xmlns:a16="http://schemas.microsoft.com/office/drawing/2014/main" id="{AD12E5D3-D9DF-4BFC-878A-0E95AF951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275" y="1981200"/>
            <a:ext cx="37941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39" descr="Fig14">
            <a:extLst>
              <a:ext uri="{FF2B5EF4-FFF2-40B4-BE49-F238E27FC236}">
                <a16:creationId xmlns:a16="http://schemas.microsoft.com/office/drawing/2014/main" id="{F47205C9-9ED2-489F-A1DA-BF2D003DD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275" y="1981200"/>
            <a:ext cx="37941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40" descr="Fig14">
            <a:extLst>
              <a:ext uri="{FF2B5EF4-FFF2-40B4-BE49-F238E27FC236}">
                <a16:creationId xmlns:a16="http://schemas.microsoft.com/office/drawing/2014/main" id="{0AF0D46A-FBDF-4D81-99FB-CBE7DB663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275" y="1981200"/>
            <a:ext cx="37941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41" descr="Fig14">
            <a:extLst>
              <a:ext uri="{FF2B5EF4-FFF2-40B4-BE49-F238E27FC236}">
                <a16:creationId xmlns:a16="http://schemas.microsoft.com/office/drawing/2014/main" id="{DD000776-D13E-4561-8F12-A1F2278E3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275" y="1981200"/>
            <a:ext cx="37941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42" descr="Fig14">
            <a:extLst>
              <a:ext uri="{FF2B5EF4-FFF2-40B4-BE49-F238E27FC236}">
                <a16:creationId xmlns:a16="http://schemas.microsoft.com/office/drawing/2014/main" id="{99082981-D879-4E91-BF10-976018EE6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275" y="1981200"/>
            <a:ext cx="37941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43" descr="Fig14">
            <a:extLst>
              <a:ext uri="{FF2B5EF4-FFF2-40B4-BE49-F238E27FC236}">
                <a16:creationId xmlns:a16="http://schemas.microsoft.com/office/drawing/2014/main" id="{7FD14714-409E-402C-B9D5-C302DD420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275" y="1981200"/>
            <a:ext cx="37941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44" descr="Fig14">
            <a:extLst>
              <a:ext uri="{FF2B5EF4-FFF2-40B4-BE49-F238E27FC236}">
                <a16:creationId xmlns:a16="http://schemas.microsoft.com/office/drawing/2014/main" id="{D48EA01D-EE38-4656-A3D5-D1D0B5FF3A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275" y="1981200"/>
            <a:ext cx="37941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5" name="Picture 45" descr="Fig14">
            <a:extLst>
              <a:ext uri="{FF2B5EF4-FFF2-40B4-BE49-F238E27FC236}">
                <a16:creationId xmlns:a16="http://schemas.microsoft.com/office/drawing/2014/main" id="{50437EA5-F2B3-4DF2-8A3E-8DFA94A03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81200"/>
            <a:ext cx="3981450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46" descr="Fig18">
            <a:extLst>
              <a:ext uri="{FF2B5EF4-FFF2-40B4-BE49-F238E27FC236}">
                <a16:creationId xmlns:a16="http://schemas.microsoft.com/office/drawing/2014/main" id="{A431E64B-A141-4BD4-996F-430C49A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05013"/>
            <a:ext cx="409575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9903" name="Picture 47" descr="Fig18">
            <a:extLst>
              <a:ext uri="{FF2B5EF4-FFF2-40B4-BE49-F238E27FC236}">
                <a16:creationId xmlns:a16="http://schemas.microsoft.com/office/drawing/2014/main" id="{891850C7-DF3E-4938-91A1-77146F6E8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05013"/>
            <a:ext cx="409575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9904" name="Picture 48" descr="Fig18">
            <a:extLst>
              <a:ext uri="{FF2B5EF4-FFF2-40B4-BE49-F238E27FC236}">
                <a16:creationId xmlns:a16="http://schemas.microsoft.com/office/drawing/2014/main" id="{22D74CEA-4645-4662-ACE0-9CA118CBB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05013"/>
            <a:ext cx="409575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9905" name="Picture 49" descr="Fig18">
            <a:extLst>
              <a:ext uri="{FF2B5EF4-FFF2-40B4-BE49-F238E27FC236}">
                <a16:creationId xmlns:a16="http://schemas.microsoft.com/office/drawing/2014/main" id="{3E87CC73-C2F6-4C26-A75F-FFA7AC563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05013"/>
            <a:ext cx="409575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9906" name="Picture 50" descr="Fig18">
            <a:extLst>
              <a:ext uri="{FF2B5EF4-FFF2-40B4-BE49-F238E27FC236}">
                <a16:creationId xmlns:a16="http://schemas.microsoft.com/office/drawing/2014/main" id="{D2EE4AF3-AFB5-4638-80FE-F1B403230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05013"/>
            <a:ext cx="409575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9907" name="Picture 51" descr="Fig18">
            <a:extLst>
              <a:ext uri="{FF2B5EF4-FFF2-40B4-BE49-F238E27FC236}">
                <a16:creationId xmlns:a16="http://schemas.microsoft.com/office/drawing/2014/main" id="{219476F7-4D0E-42B1-ADC8-32E7F5A41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295400"/>
            <a:ext cx="4400550" cy="461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4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4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4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4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4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52FFA7E-783A-4390-8644-AF70BCEE4D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685800"/>
          </a:xfrm>
          <a:noFill/>
        </p:spPr>
        <p:txBody>
          <a:bodyPr lIns="90488" tIns="44450" rIns="90488" bIns="44450"/>
          <a:lstStyle/>
          <a:p>
            <a:pPr algn="ctr" eaLnBrk="1" hangingPunct="1"/>
            <a:r>
              <a:rPr lang="en-US" altLang="en-US"/>
              <a:t>VMP = Firm’s Labor Demand</a:t>
            </a:r>
          </a:p>
        </p:txBody>
      </p:sp>
      <p:grpSp>
        <p:nvGrpSpPr>
          <p:cNvPr id="20483" name="Group 71">
            <a:extLst>
              <a:ext uri="{FF2B5EF4-FFF2-40B4-BE49-F238E27FC236}">
                <a16:creationId xmlns:a16="http://schemas.microsoft.com/office/drawing/2014/main" id="{AD6438CD-8B70-4CFA-AC91-202443F10231}"/>
              </a:ext>
            </a:extLst>
          </p:cNvPr>
          <p:cNvGrpSpPr>
            <a:grpSpLocks/>
          </p:cNvGrpSpPr>
          <p:nvPr/>
        </p:nvGrpSpPr>
        <p:grpSpPr bwMode="auto">
          <a:xfrm>
            <a:off x="766763" y="1908175"/>
            <a:ext cx="6594475" cy="4005263"/>
            <a:chOff x="519" y="1073"/>
            <a:chExt cx="4154" cy="2719"/>
          </a:xfrm>
        </p:grpSpPr>
        <p:sp>
          <p:nvSpPr>
            <p:cNvPr id="20505" name="Freeform 3">
              <a:extLst>
                <a:ext uri="{FF2B5EF4-FFF2-40B4-BE49-F238E27FC236}">
                  <a16:creationId xmlns:a16="http://schemas.microsoft.com/office/drawing/2014/main" id="{7B240692-1295-473F-A9E0-FE3CA5D58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1" y="1239"/>
              <a:ext cx="3422" cy="2149"/>
            </a:xfrm>
            <a:custGeom>
              <a:avLst/>
              <a:gdLst>
                <a:gd name="T0" fmla="*/ 3421 w 3422"/>
                <a:gd name="T1" fmla="*/ 2148 h 2149"/>
                <a:gd name="T2" fmla="*/ 3421 w 3422"/>
                <a:gd name="T3" fmla="*/ 0 h 2149"/>
                <a:gd name="T4" fmla="*/ 0 w 3422"/>
                <a:gd name="T5" fmla="*/ 0 h 2149"/>
                <a:gd name="T6" fmla="*/ 0 w 3422"/>
                <a:gd name="T7" fmla="*/ 2148 h 2149"/>
                <a:gd name="T8" fmla="*/ 3421 w 3422"/>
                <a:gd name="T9" fmla="*/ 2148 h 2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22"/>
                <a:gd name="T16" fmla="*/ 0 h 2149"/>
                <a:gd name="T17" fmla="*/ 3422 w 3422"/>
                <a:gd name="T18" fmla="*/ 2149 h 21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22" h="2149">
                  <a:moveTo>
                    <a:pt x="3421" y="2148"/>
                  </a:moveTo>
                  <a:lnTo>
                    <a:pt x="3421" y="0"/>
                  </a:lnTo>
                  <a:lnTo>
                    <a:pt x="0" y="0"/>
                  </a:lnTo>
                  <a:lnTo>
                    <a:pt x="0" y="2148"/>
                  </a:lnTo>
                  <a:lnTo>
                    <a:pt x="3421" y="2148"/>
                  </a:lnTo>
                </a:path>
              </a:pathLst>
            </a:custGeom>
            <a:solidFill>
              <a:srgbClr val="FDE3BA"/>
            </a:solidFill>
            <a:ln w="12700" cap="rnd">
              <a:solidFill>
                <a:srgbClr val="F5E6BE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Line 4">
              <a:extLst>
                <a:ext uri="{FF2B5EF4-FFF2-40B4-BE49-F238E27FC236}">
                  <a16:creationId xmlns:a16="http://schemas.microsoft.com/office/drawing/2014/main" id="{BEB24BEC-F65A-463C-8411-43729F2D70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0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Line 5">
              <a:extLst>
                <a:ext uri="{FF2B5EF4-FFF2-40B4-BE49-F238E27FC236}">
                  <a16:creationId xmlns:a16="http://schemas.microsoft.com/office/drawing/2014/main" id="{E50AB7BE-FB0E-46D0-94AC-119BB1E9CE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2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8" name="Line 6">
              <a:extLst>
                <a:ext uri="{FF2B5EF4-FFF2-40B4-BE49-F238E27FC236}">
                  <a16:creationId xmlns:a16="http://schemas.microsoft.com/office/drawing/2014/main" id="{5BD943F5-6D35-487F-BE7C-93C5A7223E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0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9" name="Line 7">
              <a:extLst>
                <a:ext uri="{FF2B5EF4-FFF2-40B4-BE49-F238E27FC236}">
                  <a16:creationId xmlns:a16="http://schemas.microsoft.com/office/drawing/2014/main" id="{F073887D-2B92-4B09-A217-8283881862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3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0" name="Line 8">
              <a:extLst>
                <a:ext uri="{FF2B5EF4-FFF2-40B4-BE49-F238E27FC236}">
                  <a16:creationId xmlns:a16="http://schemas.microsoft.com/office/drawing/2014/main" id="{4980E9FE-DE0E-449B-A5BE-58B9FCA7FC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2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1" name="Line 9">
              <a:extLst>
                <a:ext uri="{FF2B5EF4-FFF2-40B4-BE49-F238E27FC236}">
                  <a16:creationId xmlns:a16="http://schemas.microsoft.com/office/drawing/2014/main" id="{080F8CE7-383E-414B-AFF6-175FD1FD3F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1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2" name="Line 10">
              <a:extLst>
                <a:ext uri="{FF2B5EF4-FFF2-40B4-BE49-F238E27FC236}">
                  <a16:creationId xmlns:a16="http://schemas.microsoft.com/office/drawing/2014/main" id="{85DD78A2-1CD4-46F4-AD39-BCF92CFEA2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41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3" name="Line 11">
              <a:extLst>
                <a:ext uri="{FF2B5EF4-FFF2-40B4-BE49-F238E27FC236}">
                  <a16:creationId xmlns:a16="http://schemas.microsoft.com/office/drawing/2014/main" id="{915D1E76-FA9F-4590-912C-BD27F50DDB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1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4" name="Line 12">
              <a:extLst>
                <a:ext uri="{FF2B5EF4-FFF2-40B4-BE49-F238E27FC236}">
                  <a16:creationId xmlns:a16="http://schemas.microsoft.com/office/drawing/2014/main" id="{D4FCE409-3F07-4415-A99F-B6319A2FC9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3" y="1235"/>
              <a:ext cx="0" cy="2156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5" name="Line 13">
              <a:extLst>
                <a:ext uri="{FF2B5EF4-FFF2-40B4-BE49-F238E27FC236}">
                  <a16:creationId xmlns:a16="http://schemas.microsoft.com/office/drawing/2014/main" id="{53312C42-BDDF-4AC0-9BC7-FDFE2BF327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2606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6" name="Line 14">
              <a:extLst>
                <a:ext uri="{FF2B5EF4-FFF2-40B4-BE49-F238E27FC236}">
                  <a16:creationId xmlns:a16="http://schemas.microsoft.com/office/drawing/2014/main" id="{A69B5D81-5A40-4F5A-BCB4-585C058AA7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2801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7" name="Line 15">
              <a:extLst>
                <a:ext uri="{FF2B5EF4-FFF2-40B4-BE49-F238E27FC236}">
                  <a16:creationId xmlns:a16="http://schemas.microsoft.com/office/drawing/2014/main" id="{44BB4762-ADC8-486E-A05A-1649860232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3191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8" name="Line 16">
              <a:extLst>
                <a:ext uri="{FF2B5EF4-FFF2-40B4-BE49-F238E27FC236}">
                  <a16:creationId xmlns:a16="http://schemas.microsoft.com/office/drawing/2014/main" id="{E7D9B1A2-2591-4852-B48A-3DD5DF497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2997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9" name="Line 17">
              <a:extLst>
                <a:ext uri="{FF2B5EF4-FFF2-40B4-BE49-F238E27FC236}">
                  <a16:creationId xmlns:a16="http://schemas.microsoft.com/office/drawing/2014/main" id="{45AAA300-435F-4A69-B8AE-F42A3FC7B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2411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0" name="Line 18">
              <a:extLst>
                <a:ext uri="{FF2B5EF4-FFF2-40B4-BE49-F238E27FC236}">
                  <a16:creationId xmlns:a16="http://schemas.microsoft.com/office/drawing/2014/main" id="{29E7C880-142C-4AFA-9228-96E98559BE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2216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1" name="Line 19">
              <a:extLst>
                <a:ext uri="{FF2B5EF4-FFF2-40B4-BE49-F238E27FC236}">
                  <a16:creationId xmlns:a16="http://schemas.microsoft.com/office/drawing/2014/main" id="{BA680D41-FCE0-49C7-A7CA-7A0907D3B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2020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2" name="Line 20">
              <a:extLst>
                <a:ext uri="{FF2B5EF4-FFF2-40B4-BE49-F238E27FC236}">
                  <a16:creationId xmlns:a16="http://schemas.microsoft.com/office/drawing/2014/main" id="{EEB831AC-3ECB-49A3-8202-4C4D8C222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1825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3" name="Line 21">
              <a:extLst>
                <a:ext uri="{FF2B5EF4-FFF2-40B4-BE49-F238E27FC236}">
                  <a16:creationId xmlns:a16="http://schemas.microsoft.com/office/drawing/2014/main" id="{DE539E52-9923-49A0-B963-8A71DB881C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1630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4" name="Line 22">
              <a:extLst>
                <a:ext uri="{FF2B5EF4-FFF2-40B4-BE49-F238E27FC236}">
                  <a16:creationId xmlns:a16="http://schemas.microsoft.com/office/drawing/2014/main" id="{646D735F-3500-4691-AD84-0931B5EFD4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5" y="1434"/>
              <a:ext cx="3413" cy="0"/>
            </a:xfrm>
            <a:prstGeom prst="line">
              <a:avLst/>
            </a:prstGeom>
            <a:noFill/>
            <a:ln w="127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5" name="Rectangle 23">
              <a:extLst>
                <a:ext uri="{FF2B5EF4-FFF2-40B4-BE49-F238E27FC236}">
                  <a16:creationId xmlns:a16="http://schemas.microsoft.com/office/drawing/2014/main" id="{737603D2-AD1A-4470-B30D-DA052DA53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20526" name="Rectangle 24">
              <a:extLst>
                <a:ext uri="{FF2B5EF4-FFF2-40B4-BE49-F238E27FC236}">
                  <a16:creationId xmlns:a16="http://schemas.microsoft.com/office/drawing/2014/main" id="{298FCF4E-2566-4AF7-B980-178E5DE6A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9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0527" name="Rectangle 25">
              <a:extLst>
                <a:ext uri="{FF2B5EF4-FFF2-40B4-BE49-F238E27FC236}">
                  <a16:creationId xmlns:a16="http://schemas.microsoft.com/office/drawing/2014/main" id="{AB03F99E-6F51-4FA6-9FA0-621C29183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0528" name="Rectangle 26">
              <a:extLst>
                <a:ext uri="{FF2B5EF4-FFF2-40B4-BE49-F238E27FC236}">
                  <a16:creationId xmlns:a16="http://schemas.microsoft.com/office/drawing/2014/main" id="{850A4F3B-EAFF-4685-8B89-D37A313E7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1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0529" name="Rectangle 27">
              <a:extLst>
                <a:ext uri="{FF2B5EF4-FFF2-40B4-BE49-F238E27FC236}">
                  <a16:creationId xmlns:a16="http://schemas.microsoft.com/office/drawing/2014/main" id="{0DBE888A-E7B8-4972-824E-A58DFFA2A8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3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0530" name="Rectangle 28">
              <a:extLst>
                <a:ext uri="{FF2B5EF4-FFF2-40B4-BE49-F238E27FC236}">
                  <a16:creationId xmlns:a16="http://schemas.microsoft.com/office/drawing/2014/main" id="{D7B7D364-9571-451F-B5D4-8AC5B09CC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1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0531" name="Rectangle 29">
              <a:extLst>
                <a:ext uri="{FF2B5EF4-FFF2-40B4-BE49-F238E27FC236}">
                  <a16:creationId xmlns:a16="http://schemas.microsoft.com/office/drawing/2014/main" id="{8391515F-4270-4D9F-8109-0DBF4A5F4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4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0532" name="Rectangle 30">
              <a:extLst>
                <a:ext uri="{FF2B5EF4-FFF2-40B4-BE49-F238E27FC236}">
                  <a16:creationId xmlns:a16="http://schemas.microsoft.com/office/drawing/2014/main" id="{946B060E-4A86-4B6C-B5FE-BBD6AE062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20533" name="Rectangle 31">
              <a:extLst>
                <a:ext uri="{FF2B5EF4-FFF2-40B4-BE49-F238E27FC236}">
                  <a16:creationId xmlns:a16="http://schemas.microsoft.com/office/drawing/2014/main" id="{0FFE183C-5243-43C4-AEA1-779A62B30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1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20534" name="Rectangle 32">
              <a:extLst>
                <a:ext uri="{FF2B5EF4-FFF2-40B4-BE49-F238E27FC236}">
                  <a16:creationId xmlns:a16="http://schemas.microsoft.com/office/drawing/2014/main" id="{248B813E-74A3-422F-8DD8-2982CB44E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339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20535" name="Rectangle 33">
              <a:extLst>
                <a:ext uri="{FF2B5EF4-FFF2-40B4-BE49-F238E27FC236}">
                  <a16:creationId xmlns:a16="http://schemas.microsoft.com/office/drawing/2014/main" id="{8518EE8B-6C78-4878-A703-22985BDB7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3100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0536" name="Rectangle 34">
              <a:extLst>
                <a:ext uri="{FF2B5EF4-FFF2-40B4-BE49-F238E27FC236}">
                  <a16:creationId xmlns:a16="http://schemas.microsoft.com/office/drawing/2014/main" id="{606C4B8C-24A5-465A-B8E7-25E4E5F3D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90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0537" name="Rectangle 35">
              <a:extLst>
                <a:ext uri="{FF2B5EF4-FFF2-40B4-BE49-F238E27FC236}">
                  <a16:creationId xmlns:a16="http://schemas.microsoft.com/office/drawing/2014/main" id="{EADDE4E1-2656-4FB9-9B08-AC5711A53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697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0538" name="Rectangle 36">
              <a:extLst>
                <a:ext uri="{FF2B5EF4-FFF2-40B4-BE49-F238E27FC236}">
                  <a16:creationId xmlns:a16="http://schemas.microsoft.com/office/drawing/2014/main" id="{3ABC8530-1BE1-46A3-9469-94BC2D93B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501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0539" name="Rectangle 37">
              <a:extLst>
                <a:ext uri="{FF2B5EF4-FFF2-40B4-BE49-F238E27FC236}">
                  <a16:creationId xmlns:a16="http://schemas.microsoft.com/office/drawing/2014/main" id="{890AE0BC-C9E8-4492-AA4A-EEBE26D83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307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0540" name="Rectangle 38">
              <a:extLst>
                <a:ext uri="{FF2B5EF4-FFF2-40B4-BE49-F238E27FC236}">
                  <a16:creationId xmlns:a16="http://schemas.microsoft.com/office/drawing/2014/main" id="{82747DF2-326A-4876-B5AE-A5FA1F6D2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111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0541" name="Rectangle 39">
              <a:extLst>
                <a:ext uri="{FF2B5EF4-FFF2-40B4-BE49-F238E27FC236}">
                  <a16:creationId xmlns:a16="http://schemas.microsoft.com/office/drawing/2014/main" id="{119CABBD-A31A-4324-86FE-9B28E8722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190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20542" name="Rectangle 40">
              <a:extLst>
                <a:ext uri="{FF2B5EF4-FFF2-40B4-BE49-F238E27FC236}">
                  <a16:creationId xmlns:a16="http://schemas.microsoft.com/office/drawing/2014/main" id="{EA7ECE1F-FDA1-4065-8FD9-11FC8C91E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1708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20543" name="Rectangle 41">
              <a:extLst>
                <a:ext uri="{FF2B5EF4-FFF2-40B4-BE49-F238E27FC236}">
                  <a16:creationId xmlns:a16="http://schemas.microsoft.com/office/drawing/2014/main" id="{2FFBC27C-9ADF-4B6D-84FB-7EAE49B23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1513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20544" name="Rectangle 42">
              <a:extLst>
                <a:ext uri="{FF2B5EF4-FFF2-40B4-BE49-F238E27FC236}">
                  <a16:creationId xmlns:a16="http://schemas.microsoft.com/office/drawing/2014/main" id="{72BDCCDA-5740-4C5D-8FC7-3C4D6592B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" y="1318"/>
              <a:ext cx="27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20545" name="Rectangle 43">
              <a:extLst>
                <a:ext uri="{FF2B5EF4-FFF2-40B4-BE49-F238E27FC236}">
                  <a16:creationId xmlns:a16="http://schemas.microsoft.com/office/drawing/2014/main" id="{A29E5F3E-EA7F-4AF6-BEBD-DE6673DD8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" y="1123"/>
              <a:ext cx="35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$11</a:t>
              </a:r>
            </a:p>
          </p:txBody>
        </p:sp>
        <p:sp>
          <p:nvSpPr>
            <p:cNvPr id="20546" name="Freeform 44">
              <a:extLst>
                <a:ext uri="{FF2B5EF4-FFF2-40B4-BE49-F238E27FC236}">
                  <a16:creationId xmlns:a16="http://schemas.microsoft.com/office/drawing/2014/main" id="{5170B969-98C5-4FA9-9FC3-E33C843F6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1" y="1239"/>
              <a:ext cx="3422" cy="2149"/>
            </a:xfrm>
            <a:custGeom>
              <a:avLst/>
              <a:gdLst>
                <a:gd name="T0" fmla="*/ 0 w 3422"/>
                <a:gd name="T1" fmla="*/ 0 h 2149"/>
                <a:gd name="T2" fmla="*/ 0 w 3422"/>
                <a:gd name="T3" fmla="*/ 2148 h 2149"/>
                <a:gd name="T4" fmla="*/ 3421 w 3422"/>
                <a:gd name="T5" fmla="*/ 2148 h 2149"/>
                <a:gd name="T6" fmla="*/ 0 60000 65536"/>
                <a:gd name="T7" fmla="*/ 0 60000 65536"/>
                <a:gd name="T8" fmla="*/ 0 60000 65536"/>
                <a:gd name="T9" fmla="*/ 0 w 3422"/>
                <a:gd name="T10" fmla="*/ 0 h 2149"/>
                <a:gd name="T11" fmla="*/ 3422 w 3422"/>
                <a:gd name="T12" fmla="*/ 2149 h 21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22" h="2149">
                  <a:moveTo>
                    <a:pt x="0" y="0"/>
                  </a:moveTo>
                  <a:lnTo>
                    <a:pt x="0" y="2148"/>
                  </a:lnTo>
                  <a:lnTo>
                    <a:pt x="3421" y="2148"/>
                  </a:lnTo>
                </a:path>
              </a:pathLst>
            </a:cu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7" name="Rectangle 51">
              <a:extLst>
                <a:ext uri="{FF2B5EF4-FFF2-40B4-BE49-F238E27FC236}">
                  <a16:creationId xmlns:a16="http://schemas.microsoft.com/office/drawing/2014/main" id="{ACA4CCD0-881B-490F-8451-D18ED1C450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-559" y="2151"/>
              <a:ext cx="2561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VALUE OF MARGINAL PRODUCT</a:t>
              </a:r>
            </a:p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(dollars per hour)   </a:t>
              </a:r>
            </a:p>
          </p:txBody>
        </p:sp>
        <p:sp>
          <p:nvSpPr>
            <p:cNvPr id="20548" name="Rectangle 52">
              <a:extLst>
                <a:ext uri="{FF2B5EF4-FFF2-40B4-BE49-F238E27FC236}">
                  <a16:creationId xmlns:a16="http://schemas.microsoft.com/office/drawing/2014/main" id="{BAA40CDB-5A36-4E7D-8487-EB49B5F8F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563"/>
              <a:ext cx="282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spcAft>
                  <a:spcPct val="50000"/>
                </a:spcAft>
                <a:defRPr sz="2400" b="1">
                  <a:solidFill>
                    <a:srgbClr val="FFC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ct val="50000"/>
                </a:spcAft>
                <a:buClr>
                  <a:srgbClr val="FF0000"/>
                </a:buClr>
                <a:buFont typeface="Wingdings" panose="05000000000000000000" pitchFamily="2" charset="2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ct val="50000"/>
                </a:spcAft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b="0">
                  <a:solidFill>
                    <a:srgbClr val="000000"/>
                  </a:solidFill>
                </a:rPr>
                <a:t>QUANTITY OF LABOR (workers per hour)</a:t>
              </a:r>
            </a:p>
          </p:txBody>
        </p:sp>
      </p:grpSp>
      <p:sp>
        <p:nvSpPr>
          <p:cNvPr id="59465" name="Rectangle 73">
            <a:extLst>
              <a:ext uri="{FF2B5EF4-FFF2-40B4-BE49-F238E27FC236}">
                <a16:creationId xmlns:a16="http://schemas.microsoft.com/office/drawing/2014/main" id="{5F927064-2BCC-4F5B-9203-01705D3F8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952875"/>
            <a:ext cx="1146175" cy="366713"/>
          </a:xfrm>
          <a:prstGeom prst="rect">
            <a:avLst/>
          </a:prstGeom>
          <a:solidFill>
            <a:srgbClr val="FDE3B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20" tIns="46038" rIns="45720" bIns="46038">
            <a:spAutoFit/>
          </a:bodyPr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800" b="0">
                <a:solidFill>
                  <a:srgbClr val="000000"/>
                </a:solidFill>
              </a:rPr>
              <a:t>Wage rate</a:t>
            </a:r>
          </a:p>
        </p:txBody>
      </p:sp>
      <p:sp>
        <p:nvSpPr>
          <p:cNvPr id="59466" name="Rectangle 74">
            <a:extLst>
              <a:ext uri="{FF2B5EF4-FFF2-40B4-BE49-F238E27FC236}">
                <a16:creationId xmlns:a16="http://schemas.microsoft.com/office/drawing/2014/main" id="{B980F24C-CD6C-4126-8154-AD49EDC0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6525" y="2943225"/>
            <a:ext cx="593725" cy="369888"/>
          </a:xfrm>
          <a:prstGeom prst="rect">
            <a:avLst/>
          </a:prstGeom>
          <a:solidFill>
            <a:srgbClr val="FDE3B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6038" tIns="46038" rIns="46038" bIns="46038">
            <a:spAutoFit/>
          </a:bodyPr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800" b="0">
                <a:solidFill>
                  <a:srgbClr val="000000"/>
                </a:solidFill>
              </a:rPr>
              <a:t>VMP</a:t>
            </a:r>
          </a:p>
        </p:txBody>
      </p:sp>
      <p:sp>
        <p:nvSpPr>
          <p:cNvPr id="59467" name="Rectangle 75">
            <a:extLst>
              <a:ext uri="{FF2B5EF4-FFF2-40B4-BE49-F238E27FC236}">
                <a16:creationId xmlns:a16="http://schemas.microsoft.com/office/drawing/2014/main" id="{2617A96E-F5AA-4971-8530-633FEE5A6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1425" y="1979613"/>
            <a:ext cx="2905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rIns="46038" bIns="0">
            <a:spAutoFit/>
          </a:bodyPr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800" b="0" i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59468" name="Rectangle 76">
            <a:extLst>
              <a:ext uri="{FF2B5EF4-FFF2-40B4-BE49-F238E27FC236}">
                <a16:creationId xmlns:a16="http://schemas.microsoft.com/office/drawing/2014/main" id="{1A96526D-48C6-471B-B5A4-A73A3059C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838" y="1979613"/>
            <a:ext cx="2905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rIns="46038" bIns="0">
            <a:spAutoFit/>
          </a:bodyPr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800" b="0" i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59470" name="Freeform 78">
            <a:extLst>
              <a:ext uri="{FF2B5EF4-FFF2-40B4-BE49-F238E27FC236}">
                <a16:creationId xmlns:a16="http://schemas.microsoft.com/office/drawing/2014/main" id="{A2B83B52-0841-4593-96B5-2AD09E9E86BA}"/>
              </a:ext>
            </a:extLst>
          </p:cNvPr>
          <p:cNvSpPr>
            <a:spLocks/>
          </p:cNvSpPr>
          <p:nvPr/>
        </p:nvSpPr>
        <p:spPr bwMode="auto">
          <a:xfrm>
            <a:off x="2540000" y="2276475"/>
            <a:ext cx="3241675" cy="3081338"/>
          </a:xfrm>
          <a:custGeom>
            <a:avLst/>
            <a:gdLst>
              <a:gd name="T0" fmla="*/ 0 w 2042"/>
              <a:gd name="T1" fmla="*/ 0 h 1941"/>
              <a:gd name="T2" fmla="*/ 2147483646 w 2042"/>
              <a:gd name="T3" fmla="*/ 0 h 1941"/>
              <a:gd name="T4" fmla="*/ 2147483646 w 2042"/>
              <a:gd name="T5" fmla="*/ 2147483646 h 1941"/>
              <a:gd name="T6" fmla="*/ 0 60000 65536"/>
              <a:gd name="T7" fmla="*/ 0 60000 65536"/>
              <a:gd name="T8" fmla="*/ 0 60000 65536"/>
              <a:gd name="T9" fmla="*/ 0 w 2042"/>
              <a:gd name="T10" fmla="*/ 0 h 1941"/>
              <a:gd name="T11" fmla="*/ 2042 w 2042"/>
              <a:gd name="T12" fmla="*/ 1941 h 19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2" h="1941">
                <a:moveTo>
                  <a:pt x="0" y="0"/>
                </a:moveTo>
                <a:lnTo>
                  <a:pt x="332" y="0"/>
                </a:lnTo>
                <a:lnTo>
                  <a:pt x="2041" y="1940"/>
                </a:lnTo>
              </a:path>
            </a:pathLst>
          </a:custGeom>
          <a:noFill/>
          <a:ln w="38100" cap="rnd">
            <a:solidFill>
              <a:srgbClr val="FF005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1" name="Freeform 79">
            <a:extLst>
              <a:ext uri="{FF2B5EF4-FFF2-40B4-BE49-F238E27FC236}">
                <a16:creationId xmlns:a16="http://schemas.microsoft.com/office/drawing/2014/main" id="{37EF2977-D012-4CF5-815C-EA574753422B}"/>
              </a:ext>
            </a:extLst>
          </p:cNvPr>
          <p:cNvSpPr>
            <a:spLocks/>
          </p:cNvSpPr>
          <p:nvPr/>
        </p:nvSpPr>
        <p:spPr bwMode="auto">
          <a:xfrm>
            <a:off x="2486025" y="2238375"/>
            <a:ext cx="68263" cy="47625"/>
          </a:xfrm>
          <a:custGeom>
            <a:avLst/>
            <a:gdLst>
              <a:gd name="T0" fmla="*/ 2147483646 w 43"/>
              <a:gd name="T1" fmla="*/ 2147483646 h 30"/>
              <a:gd name="T2" fmla="*/ 2147483646 w 43"/>
              <a:gd name="T3" fmla="*/ 2147483646 h 30"/>
              <a:gd name="T4" fmla="*/ 2147483646 w 43"/>
              <a:gd name="T5" fmla="*/ 2147483646 h 30"/>
              <a:gd name="T6" fmla="*/ 2147483646 w 43"/>
              <a:gd name="T7" fmla="*/ 2147483646 h 30"/>
              <a:gd name="T8" fmla="*/ 2147483646 w 43"/>
              <a:gd name="T9" fmla="*/ 0 h 30"/>
              <a:gd name="T10" fmla="*/ 2147483646 w 43"/>
              <a:gd name="T11" fmla="*/ 0 h 30"/>
              <a:gd name="T12" fmla="*/ 2147483646 w 43"/>
              <a:gd name="T13" fmla="*/ 0 h 30"/>
              <a:gd name="T14" fmla="*/ 0 w 43"/>
              <a:gd name="T15" fmla="*/ 2147483646 h 30"/>
              <a:gd name="T16" fmla="*/ 0 w 43"/>
              <a:gd name="T17" fmla="*/ 2147483646 h 30"/>
              <a:gd name="T18" fmla="*/ 2147483646 w 43"/>
              <a:gd name="T19" fmla="*/ 2147483646 h 30"/>
              <a:gd name="T20" fmla="*/ 2147483646 w 43"/>
              <a:gd name="T21" fmla="*/ 2147483646 h 3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3"/>
              <a:gd name="T34" fmla="*/ 0 h 30"/>
              <a:gd name="T35" fmla="*/ 43 w 43"/>
              <a:gd name="T36" fmla="*/ 30 h 3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3" h="30">
                <a:moveTo>
                  <a:pt x="28" y="29"/>
                </a:moveTo>
                <a:lnTo>
                  <a:pt x="42" y="29"/>
                </a:lnTo>
                <a:lnTo>
                  <a:pt x="42" y="20"/>
                </a:lnTo>
                <a:lnTo>
                  <a:pt x="42" y="10"/>
                </a:lnTo>
                <a:lnTo>
                  <a:pt x="42" y="0"/>
                </a:lnTo>
                <a:lnTo>
                  <a:pt x="28" y="0"/>
                </a:lnTo>
                <a:lnTo>
                  <a:pt x="14" y="0"/>
                </a:lnTo>
                <a:lnTo>
                  <a:pt x="0" y="10"/>
                </a:lnTo>
                <a:lnTo>
                  <a:pt x="0" y="20"/>
                </a:lnTo>
                <a:lnTo>
                  <a:pt x="14" y="29"/>
                </a:lnTo>
                <a:lnTo>
                  <a:pt x="28" y="29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2" name="Freeform 80">
            <a:extLst>
              <a:ext uri="{FF2B5EF4-FFF2-40B4-BE49-F238E27FC236}">
                <a16:creationId xmlns:a16="http://schemas.microsoft.com/office/drawing/2014/main" id="{D43CBA05-B1C5-4CF3-A637-650D9C04B2DA}"/>
              </a:ext>
            </a:extLst>
          </p:cNvPr>
          <p:cNvSpPr>
            <a:spLocks/>
          </p:cNvSpPr>
          <p:nvPr/>
        </p:nvSpPr>
        <p:spPr bwMode="auto">
          <a:xfrm>
            <a:off x="2486025" y="2238375"/>
            <a:ext cx="80963" cy="58738"/>
          </a:xfrm>
          <a:custGeom>
            <a:avLst/>
            <a:gdLst>
              <a:gd name="T0" fmla="*/ 2147483646 w 51"/>
              <a:gd name="T1" fmla="*/ 2147483646 h 37"/>
              <a:gd name="T2" fmla="*/ 2147483646 w 51"/>
              <a:gd name="T3" fmla="*/ 2147483646 h 37"/>
              <a:gd name="T4" fmla="*/ 2147483646 w 51"/>
              <a:gd name="T5" fmla="*/ 2147483646 h 37"/>
              <a:gd name="T6" fmla="*/ 2147483646 w 51"/>
              <a:gd name="T7" fmla="*/ 2147483646 h 37"/>
              <a:gd name="T8" fmla="*/ 2147483646 w 51"/>
              <a:gd name="T9" fmla="*/ 0 h 37"/>
              <a:gd name="T10" fmla="*/ 2147483646 w 51"/>
              <a:gd name="T11" fmla="*/ 0 h 37"/>
              <a:gd name="T12" fmla="*/ 2147483646 w 51"/>
              <a:gd name="T13" fmla="*/ 0 h 37"/>
              <a:gd name="T14" fmla="*/ 0 w 51"/>
              <a:gd name="T15" fmla="*/ 2147483646 h 37"/>
              <a:gd name="T16" fmla="*/ 0 w 51"/>
              <a:gd name="T17" fmla="*/ 2147483646 h 37"/>
              <a:gd name="T18" fmla="*/ 2147483646 w 51"/>
              <a:gd name="T19" fmla="*/ 2147483646 h 37"/>
              <a:gd name="T20" fmla="*/ 2147483646 w 51"/>
              <a:gd name="T21" fmla="*/ 2147483646 h 3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1"/>
              <a:gd name="T34" fmla="*/ 0 h 37"/>
              <a:gd name="T35" fmla="*/ 51 w 51"/>
              <a:gd name="T36" fmla="*/ 37 h 3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1" h="37">
                <a:moveTo>
                  <a:pt x="33" y="36"/>
                </a:moveTo>
                <a:lnTo>
                  <a:pt x="50" y="36"/>
                </a:lnTo>
                <a:lnTo>
                  <a:pt x="50" y="25"/>
                </a:lnTo>
                <a:lnTo>
                  <a:pt x="50" y="12"/>
                </a:lnTo>
                <a:lnTo>
                  <a:pt x="50" y="0"/>
                </a:lnTo>
                <a:lnTo>
                  <a:pt x="33" y="0"/>
                </a:lnTo>
                <a:lnTo>
                  <a:pt x="17" y="0"/>
                </a:lnTo>
                <a:lnTo>
                  <a:pt x="0" y="12"/>
                </a:lnTo>
                <a:lnTo>
                  <a:pt x="0" y="25"/>
                </a:lnTo>
                <a:lnTo>
                  <a:pt x="17" y="36"/>
                </a:lnTo>
                <a:lnTo>
                  <a:pt x="33" y="36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3" name="Freeform 81">
            <a:extLst>
              <a:ext uri="{FF2B5EF4-FFF2-40B4-BE49-F238E27FC236}">
                <a16:creationId xmlns:a16="http://schemas.microsoft.com/office/drawing/2014/main" id="{ADC9E313-451D-4EAD-9E8B-CA9BFE0A3FA0}"/>
              </a:ext>
            </a:extLst>
          </p:cNvPr>
          <p:cNvSpPr>
            <a:spLocks/>
          </p:cNvSpPr>
          <p:nvPr/>
        </p:nvSpPr>
        <p:spPr bwMode="auto">
          <a:xfrm>
            <a:off x="3040063" y="2238375"/>
            <a:ext cx="68262" cy="47625"/>
          </a:xfrm>
          <a:custGeom>
            <a:avLst/>
            <a:gdLst>
              <a:gd name="T0" fmla="*/ 2147483646 w 43"/>
              <a:gd name="T1" fmla="*/ 2147483646 h 30"/>
              <a:gd name="T2" fmla="*/ 2147483646 w 43"/>
              <a:gd name="T3" fmla="*/ 2147483646 h 30"/>
              <a:gd name="T4" fmla="*/ 2147483646 w 43"/>
              <a:gd name="T5" fmla="*/ 2147483646 h 30"/>
              <a:gd name="T6" fmla="*/ 2147483646 w 43"/>
              <a:gd name="T7" fmla="*/ 2147483646 h 30"/>
              <a:gd name="T8" fmla="*/ 2147483646 w 43"/>
              <a:gd name="T9" fmla="*/ 0 h 30"/>
              <a:gd name="T10" fmla="*/ 2147483646 w 43"/>
              <a:gd name="T11" fmla="*/ 0 h 30"/>
              <a:gd name="T12" fmla="*/ 0 w 43"/>
              <a:gd name="T13" fmla="*/ 2147483646 h 30"/>
              <a:gd name="T14" fmla="*/ 0 w 43"/>
              <a:gd name="T15" fmla="*/ 2147483646 h 30"/>
              <a:gd name="T16" fmla="*/ 2147483646 w 43"/>
              <a:gd name="T17" fmla="*/ 2147483646 h 3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"/>
              <a:gd name="T28" fmla="*/ 0 h 30"/>
              <a:gd name="T29" fmla="*/ 43 w 43"/>
              <a:gd name="T30" fmla="*/ 30 h 3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" h="30">
                <a:moveTo>
                  <a:pt x="14" y="29"/>
                </a:moveTo>
                <a:lnTo>
                  <a:pt x="28" y="29"/>
                </a:lnTo>
                <a:lnTo>
                  <a:pt x="42" y="20"/>
                </a:lnTo>
                <a:lnTo>
                  <a:pt x="42" y="10"/>
                </a:lnTo>
                <a:lnTo>
                  <a:pt x="28" y="0"/>
                </a:lnTo>
                <a:lnTo>
                  <a:pt x="14" y="0"/>
                </a:lnTo>
                <a:lnTo>
                  <a:pt x="0" y="10"/>
                </a:lnTo>
                <a:lnTo>
                  <a:pt x="0" y="20"/>
                </a:lnTo>
                <a:lnTo>
                  <a:pt x="14" y="29"/>
                </a:ln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4" name="Freeform 82">
            <a:extLst>
              <a:ext uri="{FF2B5EF4-FFF2-40B4-BE49-F238E27FC236}">
                <a16:creationId xmlns:a16="http://schemas.microsoft.com/office/drawing/2014/main" id="{FAF25070-F19D-4BCF-96E0-BCC08E17E369}"/>
              </a:ext>
            </a:extLst>
          </p:cNvPr>
          <p:cNvSpPr>
            <a:spLocks/>
          </p:cNvSpPr>
          <p:nvPr/>
        </p:nvSpPr>
        <p:spPr bwMode="auto">
          <a:xfrm>
            <a:off x="3040063" y="2238375"/>
            <a:ext cx="80962" cy="58738"/>
          </a:xfrm>
          <a:custGeom>
            <a:avLst/>
            <a:gdLst>
              <a:gd name="T0" fmla="*/ 2147483646 w 51"/>
              <a:gd name="T1" fmla="*/ 2147483646 h 37"/>
              <a:gd name="T2" fmla="*/ 2147483646 w 51"/>
              <a:gd name="T3" fmla="*/ 2147483646 h 37"/>
              <a:gd name="T4" fmla="*/ 2147483646 w 51"/>
              <a:gd name="T5" fmla="*/ 2147483646 h 37"/>
              <a:gd name="T6" fmla="*/ 2147483646 w 51"/>
              <a:gd name="T7" fmla="*/ 2147483646 h 37"/>
              <a:gd name="T8" fmla="*/ 2147483646 w 51"/>
              <a:gd name="T9" fmla="*/ 0 h 37"/>
              <a:gd name="T10" fmla="*/ 2147483646 w 51"/>
              <a:gd name="T11" fmla="*/ 0 h 37"/>
              <a:gd name="T12" fmla="*/ 0 w 51"/>
              <a:gd name="T13" fmla="*/ 2147483646 h 37"/>
              <a:gd name="T14" fmla="*/ 0 w 51"/>
              <a:gd name="T15" fmla="*/ 2147483646 h 37"/>
              <a:gd name="T16" fmla="*/ 2147483646 w 51"/>
              <a:gd name="T17" fmla="*/ 2147483646 h 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1"/>
              <a:gd name="T28" fmla="*/ 0 h 37"/>
              <a:gd name="T29" fmla="*/ 51 w 51"/>
              <a:gd name="T30" fmla="*/ 37 h 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1" h="37">
                <a:moveTo>
                  <a:pt x="17" y="36"/>
                </a:moveTo>
                <a:lnTo>
                  <a:pt x="33" y="36"/>
                </a:lnTo>
                <a:lnTo>
                  <a:pt x="50" y="25"/>
                </a:lnTo>
                <a:lnTo>
                  <a:pt x="50" y="12"/>
                </a:lnTo>
                <a:lnTo>
                  <a:pt x="33" y="0"/>
                </a:lnTo>
                <a:lnTo>
                  <a:pt x="17" y="0"/>
                </a:lnTo>
                <a:lnTo>
                  <a:pt x="0" y="12"/>
                </a:lnTo>
                <a:lnTo>
                  <a:pt x="0" y="25"/>
                </a:lnTo>
                <a:lnTo>
                  <a:pt x="17" y="36"/>
                </a:lnTo>
              </a:path>
            </a:pathLst>
          </a:custGeom>
          <a:solidFill>
            <a:schemeClr val="tx1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69" name="Rectangle 77">
            <a:extLst>
              <a:ext uri="{FF2B5EF4-FFF2-40B4-BE49-F238E27FC236}">
                <a16:creationId xmlns:a16="http://schemas.microsoft.com/office/drawing/2014/main" id="{007FBE28-BF06-49FE-8F22-28B15EF41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6938" y="3778250"/>
            <a:ext cx="257175" cy="366713"/>
          </a:xfrm>
          <a:prstGeom prst="rect">
            <a:avLst/>
          </a:prstGeom>
          <a:solidFill>
            <a:srgbClr val="FDE3B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6038" tIns="46038" rIns="46038" bIns="46038">
            <a:spAutoFit/>
          </a:bodyPr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800" b="0" i="1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59481" name="Line 89">
            <a:extLst>
              <a:ext uri="{FF2B5EF4-FFF2-40B4-BE49-F238E27FC236}">
                <a16:creationId xmlns:a16="http://schemas.microsoft.com/office/drawing/2014/main" id="{FA259B9A-84D7-466F-A80C-AD01F603E0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8663" y="4117975"/>
            <a:ext cx="4165600" cy="0"/>
          </a:xfrm>
          <a:prstGeom prst="line">
            <a:avLst/>
          </a:prstGeom>
          <a:noFill/>
          <a:ln w="38100">
            <a:solidFill>
              <a:srgbClr val="00C4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82" name="Line 90">
            <a:extLst>
              <a:ext uri="{FF2B5EF4-FFF2-40B4-BE49-F238E27FC236}">
                <a16:creationId xmlns:a16="http://schemas.microsoft.com/office/drawing/2014/main" id="{20AAC601-29E0-4EF1-AB67-A410DD7DE3F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2175" y="4170363"/>
            <a:ext cx="0" cy="1212850"/>
          </a:xfrm>
          <a:prstGeom prst="line">
            <a:avLst/>
          </a:prstGeom>
          <a:noFill/>
          <a:ln w="254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77" name="Freeform 85">
            <a:extLst>
              <a:ext uri="{FF2B5EF4-FFF2-40B4-BE49-F238E27FC236}">
                <a16:creationId xmlns:a16="http://schemas.microsoft.com/office/drawing/2014/main" id="{908B70A5-1437-4D54-8C6B-996B67FAD3C2}"/>
              </a:ext>
            </a:extLst>
          </p:cNvPr>
          <p:cNvSpPr>
            <a:spLocks/>
          </p:cNvSpPr>
          <p:nvPr/>
        </p:nvSpPr>
        <p:spPr bwMode="auto">
          <a:xfrm>
            <a:off x="4648200" y="4097338"/>
            <a:ext cx="93663" cy="50800"/>
          </a:xfrm>
          <a:custGeom>
            <a:avLst/>
            <a:gdLst>
              <a:gd name="T0" fmla="*/ 2147483646 w 59"/>
              <a:gd name="T1" fmla="*/ 2147483646 h 32"/>
              <a:gd name="T2" fmla="*/ 2147483646 w 59"/>
              <a:gd name="T3" fmla="*/ 2147483646 h 32"/>
              <a:gd name="T4" fmla="*/ 2147483646 w 59"/>
              <a:gd name="T5" fmla="*/ 2147483646 h 32"/>
              <a:gd name="T6" fmla="*/ 2147483646 w 59"/>
              <a:gd name="T7" fmla="*/ 2147483646 h 32"/>
              <a:gd name="T8" fmla="*/ 2147483646 w 59"/>
              <a:gd name="T9" fmla="*/ 0 h 32"/>
              <a:gd name="T10" fmla="*/ 2147483646 w 59"/>
              <a:gd name="T11" fmla="*/ 0 h 32"/>
              <a:gd name="T12" fmla="*/ 2147483646 w 59"/>
              <a:gd name="T13" fmla="*/ 0 h 32"/>
              <a:gd name="T14" fmla="*/ 0 w 59"/>
              <a:gd name="T15" fmla="*/ 0 h 32"/>
              <a:gd name="T16" fmla="*/ 0 w 59"/>
              <a:gd name="T17" fmla="*/ 2147483646 h 32"/>
              <a:gd name="T18" fmla="*/ 0 w 59"/>
              <a:gd name="T19" fmla="*/ 2147483646 h 32"/>
              <a:gd name="T20" fmla="*/ 2147483646 w 59"/>
              <a:gd name="T21" fmla="*/ 2147483646 h 32"/>
              <a:gd name="T22" fmla="*/ 2147483646 w 59"/>
              <a:gd name="T23" fmla="*/ 2147483646 h 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59"/>
              <a:gd name="T37" fmla="*/ 0 h 32"/>
              <a:gd name="T38" fmla="*/ 59 w 59"/>
              <a:gd name="T39" fmla="*/ 32 h 3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59" h="32">
                <a:moveTo>
                  <a:pt x="29" y="31"/>
                </a:moveTo>
                <a:lnTo>
                  <a:pt x="44" y="31"/>
                </a:lnTo>
                <a:lnTo>
                  <a:pt x="44" y="21"/>
                </a:lnTo>
                <a:lnTo>
                  <a:pt x="58" y="10"/>
                </a:lnTo>
                <a:lnTo>
                  <a:pt x="44" y="0"/>
                </a:lnTo>
                <a:lnTo>
                  <a:pt x="29" y="0"/>
                </a:lnTo>
                <a:lnTo>
                  <a:pt x="15" y="0"/>
                </a:lnTo>
                <a:lnTo>
                  <a:pt x="0" y="0"/>
                </a:lnTo>
                <a:lnTo>
                  <a:pt x="0" y="10"/>
                </a:lnTo>
                <a:lnTo>
                  <a:pt x="0" y="21"/>
                </a:lnTo>
                <a:lnTo>
                  <a:pt x="15" y="31"/>
                </a:lnTo>
                <a:lnTo>
                  <a:pt x="29" y="31"/>
                </a:ln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8" name="Freeform 86">
            <a:extLst>
              <a:ext uri="{FF2B5EF4-FFF2-40B4-BE49-F238E27FC236}">
                <a16:creationId xmlns:a16="http://schemas.microsoft.com/office/drawing/2014/main" id="{033EEA03-8791-4135-B12E-C224182681B4}"/>
              </a:ext>
            </a:extLst>
          </p:cNvPr>
          <p:cNvSpPr>
            <a:spLocks/>
          </p:cNvSpPr>
          <p:nvPr/>
        </p:nvSpPr>
        <p:spPr bwMode="auto">
          <a:xfrm>
            <a:off x="4648200" y="4097338"/>
            <a:ext cx="106363" cy="61912"/>
          </a:xfrm>
          <a:custGeom>
            <a:avLst/>
            <a:gdLst>
              <a:gd name="T0" fmla="*/ 2147483646 w 67"/>
              <a:gd name="T1" fmla="*/ 2147483646 h 39"/>
              <a:gd name="T2" fmla="*/ 2147483646 w 67"/>
              <a:gd name="T3" fmla="*/ 2147483646 h 39"/>
              <a:gd name="T4" fmla="*/ 2147483646 w 67"/>
              <a:gd name="T5" fmla="*/ 2147483646 h 39"/>
              <a:gd name="T6" fmla="*/ 2147483646 w 67"/>
              <a:gd name="T7" fmla="*/ 2147483646 h 39"/>
              <a:gd name="T8" fmla="*/ 2147483646 w 67"/>
              <a:gd name="T9" fmla="*/ 0 h 39"/>
              <a:gd name="T10" fmla="*/ 2147483646 w 67"/>
              <a:gd name="T11" fmla="*/ 0 h 39"/>
              <a:gd name="T12" fmla="*/ 2147483646 w 67"/>
              <a:gd name="T13" fmla="*/ 0 h 39"/>
              <a:gd name="T14" fmla="*/ 0 w 67"/>
              <a:gd name="T15" fmla="*/ 0 h 39"/>
              <a:gd name="T16" fmla="*/ 0 w 67"/>
              <a:gd name="T17" fmla="*/ 2147483646 h 39"/>
              <a:gd name="T18" fmla="*/ 0 w 67"/>
              <a:gd name="T19" fmla="*/ 2147483646 h 39"/>
              <a:gd name="T20" fmla="*/ 2147483646 w 67"/>
              <a:gd name="T21" fmla="*/ 2147483646 h 39"/>
              <a:gd name="T22" fmla="*/ 2147483646 w 67"/>
              <a:gd name="T23" fmla="*/ 2147483646 h 3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7"/>
              <a:gd name="T37" fmla="*/ 0 h 39"/>
              <a:gd name="T38" fmla="*/ 67 w 67"/>
              <a:gd name="T39" fmla="*/ 39 h 3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7" h="39">
                <a:moveTo>
                  <a:pt x="34" y="38"/>
                </a:moveTo>
                <a:lnTo>
                  <a:pt x="50" y="38"/>
                </a:lnTo>
                <a:lnTo>
                  <a:pt x="50" y="25"/>
                </a:lnTo>
                <a:lnTo>
                  <a:pt x="66" y="13"/>
                </a:lnTo>
                <a:lnTo>
                  <a:pt x="50" y="0"/>
                </a:lnTo>
                <a:lnTo>
                  <a:pt x="34" y="0"/>
                </a:lnTo>
                <a:lnTo>
                  <a:pt x="17" y="0"/>
                </a:lnTo>
                <a:lnTo>
                  <a:pt x="0" y="0"/>
                </a:lnTo>
                <a:lnTo>
                  <a:pt x="0" y="13"/>
                </a:lnTo>
                <a:lnTo>
                  <a:pt x="0" y="25"/>
                </a:lnTo>
                <a:lnTo>
                  <a:pt x="17" y="38"/>
                </a:lnTo>
                <a:lnTo>
                  <a:pt x="34" y="38"/>
                </a:lnTo>
              </a:path>
            </a:pathLst>
          </a:custGeom>
          <a:solidFill>
            <a:schemeClr val="tx1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79" name="Freeform 87">
            <a:extLst>
              <a:ext uri="{FF2B5EF4-FFF2-40B4-BE49-F238E27FC236}">
                <a16:creationId xmlns:a16="http://schemas.microsoft.com/office/drawing/2014/main" id="{537AA978-2CC9-4590-B9D2-89BE912A6198}"/>
              </a:ext>
            </a:extLst>
          </p:cNvPr>
          <p:cNvSpPr>
            <a:spLocks/>
          </p:cNvSpPr>
          <p:nvPr/>
        </p:nvSpPr>
        <p:spPr bwMode="auto">
          <a:xfrm>
            <a:off x="5202238" y="4718050"/>
            <a:ext cx="68262" cy="49213"/>
          </a:xfrm>
          <a:custGeom>
            <a:avLst/>
            <a:gdLst>
              <a:gd name="T0" fmla="*/ 2147483646 w 43"/>
              <a:gd name="T1" fmla="*/ 2147483646 h 31"/>
              <a:gd name="T2" fmla="*/ 2147483646 w 43"/>
              <a:gd name="T3" fmla="*/ 2147483646 h 31"/>
              <a:gd name="T4" fmla="*/ 2147483646 w 43"/>
              <a:gd name="T5" fmla="*/ 2147483646 h 31"/>
              <a:gd name="T6" fmla="*/ 2147483646 w 43"/>
              <a:gd name="T7" fmla="*/ 2147483646 h 31"/>
              <a:gd name="T8" fmla="*/ 2147483646 w 43"/>
              <a:gd name="T9" fmla="*/ 0 h 31"/>
              <a:gd name="T10" fmla="*/ 2147483646 w 43"/>
              <a:gd name="T11" fmla="*/ 0 h 31"/>
              <a:gd name="T12" fmla="*/ 0 w 43"/>
              <a:gd name="T13" fmla="*/ 2147483646 h 31"/>
              <a:gd name="T14" fmla="*/ 0 w 43"/>
              <a:gd name="T15" fmla="*/ 2147483646 h 31"/>
              <a:gd name="T16" fmla="*/ 2147483646 w 43"/>
              <a:gd name="T17" fmla="*/ 2147483646 h 31"/>
              <a:gd name="T18" fmla="*/ 2147483646 w 43"/>
              <a:gd name="T19" fmla="*/ 2147483646 h 3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"/>
              <a:gd name="T31" fmla="*/ 0 h 31"/>
              <a:gd name="T32" fmla="*/ 43 w 43"/>
              <a:gd name="T33" fmla="*/ 31 h 3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" h="31">
                <a:moveTo>
                  <a:pt x="28" y="30"/>
                </a:moveTo>
                <a:lnTo>
                  <a:pt x="28" y="30"/>
                </a:lnTo>
                <a:lnTo>
                  <a:pt x="42" y="20"/>
                </a:lnTo>
                <a:lnTo>
                  <a:pt x="42" y="10"/>
                </a:lnTo>
                <a:lnTo>
                  <a:pt x="28" y="0"/>
                </a:lnTo>
                <a:lnTo>
                  <a:pt x="14" y="0"/>
                </a:lnTo>
                <a:lnTo>
                  <a:pt x="0" y="10"/>
                </a:lnTo>
                <a:lnTo>
                  <a:pt x="0" y="20"/>
                </a:lnTo>
                <a:lnTo>
                  <a:pt x="14" y="30"/>
                </a:lnTo>
                <a:lnTo>
                  <a:pt x="28" y="3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80" name="Freeform 88">
            <a:extLst>
              <a:ext uri="{FF2B5EF4-FFF2-40B4-BE49-F238E27FC236}">
                <a16:creationId xmlns:a16="http://schemas.microsoft.com/office/drawing/2014/main" id="{CB15E5EC-1437-4103-BC34-BD38F6C3446E}"/>
              </a:ext>
            </a:extLst>
          </p:cNvPr>
          <p:cNvSpPr>
            <a:spLocks/>
          </p:cNvSpPr>
          <p:nvPr/>
        </p:nvSpPr>
        <p:spPr bwMode="auto">
          <a:xfrm>
            <a:off x="5202238" y="4718050"/>
            <a:ext cx="80962" cy="58738"/>
          </a:xfrm>
          <a:custGeom>
            <a:avLst/>
            <a:gdLst>
              <a:gd name="T0" fmla="*/ 2147483646 w 51"/>
              <a:gd name="T1" fmla="*/ 2147483646 h 37"/>
              <a:gd name="T2" fmla="*/ 2147483646 w 51"/>
              <a:gd name="T3" fmla="*/ 2147483646 h 37"/>
              <a:gd name="T4" fmla="*/ 2147483646 w 51"/>
              <a:gd name="T5" fmla="*/ 2147483646 h 37"/>
              <a:gd name="T6" fmla="*/ 2147483646 w 51"/>
              <a:gd name="T7" fmla="*/ 2147483646 h 37"/>
              <a:gd name="T8" fmla="*/ 2147483646 w 51"/>
              <a:gd name="T9" fmla="*/ 0 h 37"/>
              <a:gd name="T10" fmla="*/ 2147483646 w 51"/>
              <a:gd name="T11" fmla="*/ 0 h 37"/>
              <a:gd name="T12" fmla="*/ 0 w 51"/>
              <a:gd name="T13" fmla="*/ 2147483646 h 37"/>
              <a:gd name="T14" fmla="*/ 0 w 51"/>
              <a:gd name="T15" fmla="*/ 2147483646 h 37"/>
              <a:gd name="T16" fmla="*/ 2147483646 w 51"/>
              <a:gd name="T17" fmla="*/ 2147483646 h 37"/>
              <a:gd name="T18" fmla="*/ 2147483646 w 51"/>
              <a:gd name="T19" fmla="*/ 2147483646 h 3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1"/>
              <a:gd name="T31" fmla="*/ 0 h 37"/>
              <a:gd name="T32" fmla="*/ 51 w 51"/>
              <a:gd name="T33" fmla="*/ 37 h 3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1" h="37">
                <a:moveTo>
                  <a:pt x="33" y="36"/>
                </a:moveTo>
                <a:lnTo>
                  <a:pt x="33" y="36"/>
                </a:lnTo>
                <a:lnTo>
                  <a:pt x="50" y="25"/>
                </a:lnTo>
                <a:lnTo>
                  <a:pt x="50" y="12"/>
                </a:lnTo>
                <a:lnTo>
                  <a:pt x="33" y="0"/>
                </a:lnTo>
                <a:lnTo>
                  <a:pt x="17" y="0"/>
                </a:lnTo>
                <a:lnTo>
                  <a:pt x="0" y="12"/>
                </a:lnTo>
                <a:lnTo>
                  <a:pt x="0" y="25"/>
                </a:lnTo>
                <a:lnTo>
                  <a:pt x="17" y="36"/>
                </a:lnTo>
                <a:lnTo>
                  <a:pt x="33" y="36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83" name="Rectangle 91">
            <a:extLst>
              <a:ext uri="{FF2B5EF4-FFF2-40B4-BE49-F238E27FC236}">
                <a16:creationId xmlns:a16="http://schemas.microsoft.com/office/drawing/2014/main" id="{58706EC5-137C-4FC3-89C5-01C44F9F7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392613"/>
            <a:ext cx="257175" cy="366712"/>
          </a:xfrm>
          <a:prstGeom prst="rect">
            <a:avLst/>
          </a:prstGeom>
          <a:solidFill>
            <a:srgbClr val="FDE3B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6038" tIns="46038" rIns="46038" bIns="46038">
            <a:spAutoFit/>
          </a:bodyPr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800" b="0" i="1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59484" name="Freeform 92">
            <a:extLst>
              <a:ext uri="{FF2B5EF4-FFF2-40B4-BE49-F238E27FC236}">
                <a16:creationId xmlns:a16="http://schemas.microsoft.com/office/drawing/2014/main" id="{BB27C70E-F8FB-4CA6-BA84-5B95437FDF9C}"/>
              </a:ext>
            </a:extLst>
          </p:cNvPr>
          <p:cNvSpPr>
            <a:spLocks/>
          </p:cNvSpPr>
          <p:nvPr/>
        </p:nvSpPr>
        <p:spPr bwMode="auto">
          <a:xfrm>
            <a:off x="3568700" y="2859088"/>
            <a:ext cx="79375" cy="77787"/>
          </a:xfrm>
          <a:custGeom>
            <a:avLst/>
            <a:gdLst>
              <a:gd name="T0" fmla="*/ 2147483646 w 50"/>
              <a:gd name="T1" fmla="*/ 2147483646 h 49"/>
              <a:gd name="T2" fmla="*/ 2147483646 w 50"/>
              <a:gd name="T3" fmla="*/ 2147483646 h 49"/>
              <a:gd name="T4" fmla="*/ 2147483646 w 50"/>
              <a:gd name="T5" fmla="*/ 2147483646 h 49"/>
              <a:gd name="T6" fmla="*/ 2147483646 w 50"/>
              <a:gd name="T7" fmla="*/ 2147483646 h 49"/>
              <a:gd name="T8" fmla="*/ 2147483646 w 50"/>
              <a:gd name="T9" fmla="*/ 0 h 49"/>
              <a:gd name="T10" fmla="*/ 2147483646 w 50"/>
              <a:gd name="T11" fmla="*/ 0 h 49"/>
              <a:gd name="T12" fmla="*/ 2147483646 w 50"/>
              <a:gd name="T13" fmla="*/ 0 h 49"/>
              <a:gd name="T14" fmla="*/ 0 w 50"/>
              <a:gd name="T15" fmla="*/ 2147483646 h 49"/>
              <a:gd name="T16" fmla="*/ 0 w 50"/>
              <a:gd name="T17" fmla="*/ 2147483646 h 49"/>
              <a:gd name="T18" fmla="*/ 0 w 50"/>
              <a:gd name="T19" fmla="*/ 2147483646 h 49"/>
              <a:gd name="T20" fmla="*/ 2147483646 w 50"/>
              <a:gd name="T21" fmla="*/ 2147483646 h 49"/>
              <a:gd name="T22" fmla="*/ 2147483646 w 50"/>
              <a:gd name="T23" fmla="*/ 2147483646 h 4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50"/>
              <a:gd name="T37" fmla="*/ 0 h 49"/>
              <a:gd name="T38" fmla="*/ 50 w 50"/>
              <a:gd name="T39" fmla="*/ 49 h 4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50" h="49">
                <a:moveTo>
                  <a:pt x="32" y="48"/>
                </a:moveTo>
                <a:lnTo>
                  <a:pt x="49" y="36"/>
                </a:lnTo>
                <a:lnTo>
                  <a:pt x="49" y="24"/>
                </a:lnTo>
                <a:lnTo>
                  <a:pt x="49" y="11"/>
                </a:lnTo>
                <a:lnTo>
                  <a:pt x="49" y="0"/>
                </a:lnTo>
                <a:lnTo>
                  <a:pt x="32" y="0"/>
                </a:lnTo>
                <a:lnTo>
                  <a:pt x="17" y="0"/>
                </a:lnTo>
                <a:lnTo>
                  <a:pt x="0" y="11"/>
                </a:lnTo>
                <a:lnTo>
                  <a:pt x="0" y="24"/>
                </a:lnTo>
                <a:lnTo>
                  <a:pt x="0" y="36"/>
                </a:lnTo>
                <a:lnTo>
                  <a:pt x="17" y="36"/>
                </a:lnTo>
                <a:lnTo>
                  <a:pt x="32" y="48"/>
                </a:lnTo>
              </a:path>
            </a:pathLst>
          </a:custGeom>
          <a:solidFill>
            <a:schemeClr val="tx1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2" name="Rectangle 4">
            <a:extLst>
              <a:ext uri="{FF2B5EF4-FFF2-40B4-BE49-F238E27FC236}">
                <a16:creationId xmlns:a16="http://schemas.microsoft.com/office/drawing/2014/main" id="{A70BDA6E-6EED-480E-945E-FEB822461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438900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0503" name="TextBox 66">
            <a:extLst>
              <a:ext uri="{FF2B5EF4-FFF2-40B4-BE49-F238E27FC236}">
                <a16:creationId xmlns:a16="http://schemas.microsoft.com/office/drawing/2014/main" id="{95D8CCA4-6884-4E3F-873F-B92351A48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990600"/>
            <a:ext cx="792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chemeClr val="tx1"/>
                </a:solidFill>
              </a:rPr>
              <a:t>We assume we know the wage rate or W. The firm will hire workers such that VMP  = W  or  MP</a:t>
            </a:r>
            <a:r>
              <a:rPr lang="en-US" altLang="en-US" sz="1800" baseline="-25000">
                <a:solidFill>
                  <a:schemeClr val="tx1"/>
                </a:solidFill>
              </a:rPr>
              <a:t>L</a:t>
            </a:r>
            <a:r>
              <a:rPr lang="en-US" altLang="en-US" sz="1800">
                <a:solidFill>
                  <a:schemeClr val="tx1"/>
                </a:solidFill>
              </a:rPr>
              <a:t> * P = W. </a:t>
            </a:r>
          </a:p>
        </p:txBody>
      </p:sp>
      <p:sp>
        <p:nvSpPr>
          <p:cNvPr id="20504" name="Rectangle 67">
            <a:extLst>
              <a:ext uri="{FF2B5EF4-FFF2-40B4-BE49-F238E27FC236}">
                <a16:creationId xmlns:a16="http://schemas.microsoft.com/office/drawing/2014/main" id="{2AC1C407-82CD-4D3B-AB9F-B22F1434D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943600"/>
            <a:ext cx="807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ct val="50000"/>
              </a:spcAft>
              <a:defRPr sz="2400" b="1">
                <a:solidFill>
                  <a:srgbClr val="FFC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ct val="50000"/>
              </a:spcAft>
              <a:buClr>
                <a:srgbClr val="FF0000"/>
              </a:buClr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ct val="5000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 i="1">
                <a:solidFill>
                  <a:schemeClr val="tx1"/>
                </a:solidFill>
              </a:rPr>
              <a:t>An employer will continue to hire people until the VMP has declined to the level of the market wage rate.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65" grpId="0" animBg="1"/>
      <p:bldP spid="59466" grpId="0" animBg="1"/>
      <p:bldP spid="59467" grpId="0"/>
      <p:bldP spid="59468" grpId="0"/>
      <p:bldP spid="59469" grpId="0" animBg="1"/>
      <p:bldP spid="5948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87C4B-821E-40BA-8D51-BC3F2F839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1"/>
            <a:ext cx="7696200" cy="1066800"/>
          </a:xfrm>
        </p:spPr>
        <p:txBody>
          <a:bodyPr/>
          <a:lstStyle/>
          <a:p>
            <a:pPr algn="ctr"/>
            <a:r>
              <a:rPr lang="en-US" dirty="0"/>
              <a:t>Demand for Capital and Land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D59E4B-14DC-4579-BC9F-4216BC6AF5CA}"/>
              </a:ext>
            </a:extLst>
          </p:cNvPr>
          <p:cNvSpPr txBox="1"/>
          <p:nvPr/>
        </p:nvSpPr>
        <p:spPr>
          <a:xfrm>
            <a:off x="152400" y="1524000"/>
            <a:ext cx="8991600" cy="534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50000"/>
              </a:spcAft>
              <a:buClrTx/>
              <a:buSzTx/>
              <a:tabLst/>
              <a:defRPr/>
            </a:pPr>
            <a:r>
              <a:rPr kumimoji="0" lang="en-US" alt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Using similar logic to that for labor markets, we can show that:  </a:t>
            </a:r>
          </a:p>
          <a:p>
            <a:pPr marL="457200" indent="-457200" eaLnBrk="1" hangingPunct="1">
              <a:spcBef>
                <a:spcPct val="20000"/>
              </a:spcBef>
              <a:spcAft>
                <a:spcPct val="50000"/>
              </a:spcAft>
              <a:buFont typeface="Wingdings" panose="05000000000000000000" pitchFamily="2" charset="2"/>
              <a:buChar char="Ø"/>
              <a:defRPr/>
            </a:pPr>
            <a:r>
              <a:rPr kumimoji="0" lang="en-US" alt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VMPK </a:t>
            </a:r>
            <a:r>
              <a:rPr kumimoji="0" lang="en-US" altLang="en-US" sz="2800" b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MPK x   P) = </a:t>
            </a:r>
            <a:r>
              <a:rPr lang="en-US" altLang="en-US" sz="2800" b="1" kern="0" dirty="0">
                <a:solidFill>
                  <a:srgbClr val="000000"/>
                </a:solidFill>
                <a:latin typeface="Arial"/>
              </a:rPr>
              <a:t>R</a:t>
            </a:r>
            <a:r>
              <a:rPr lang="en-US" altLang="en-US" sz="2800" b="1" kern="0" baseline="-25000" dirty="0">
                <a:solidFill>
                  <a:srgbClr val="000000"/>
                </a:solidFill>
                <a:latin typeface="Arial"/>
              </a:rPr>
              <a:t>K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(the rental cost </a:t>
            </a:r>
            <a:r>
              <a:rPr lang="en-US" altLang="en-US" sz="2800" b="1" kern="0" dirty="0">
                <a:solidFill>
                  <a:srgbClr val="000000"/>
                </a:solidFill>
                <a:latin typeface="Arial"/>
              </a:rPr>
              <a:t>of capital)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50000"/>
              </a:spcAft>
              <a:buClrTx/>
              <a:buSzTx/>
              <a:tabLst/>
              <a:defRPr/>
            </a:pPr>
            <a:r>
              <a:rPr lang="en-US" altLang="en-US" sz="2800" b="1" kern="0" dirty="0">
                <a:solidFill>
                  <a:srgbClr val="000000"/>
                </a:solidFill>
                <a:latin typeface="Arial"/>
              </a:rPr>
              <a:t>                       R</a:t>
            </a:r>
            <a:r>
              <a:rPr lang="en-US" altLang="en-US" sz="2800" b="1" kern="0" baseline="-25000" dirty="0">
                <a:solidFill>
                  <a:srgbClr val="000000"/>
                </a:solidFill>
                <a:latin typeface="Arial"/>
              </a:rPr>
              <a:t>K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MPK x   P</a:t>
            </a:r>
          </a:p>
          <a:p>
            <a:pPr marL="457200" indent="-457200" eaLnBrk="1" hangingPunct="1">
              <a:spcBef>
                <a:spcPct val="20000"/>
              </a:spcBef>
              <a:spcAft>
                <a:spcPct val="50000"/>
              </a:spcAft>
              <a:buFont typeface="Wingdings" panose="05000000000000000000" pitchFamily="2" charset="2"/>
              <a:buChar char="Ø"/>
              <a:defRPr/>
            </a:pPr>
            <a:r>
              <a:rPr kumimoji="0" lang="en-US" alt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VMPT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(MPT x   P) = R</a:t>
            </a:r>
            <a:r>
              <a:rPr kumimoji="0" lang="en-US" altLang="en-US" sz="2800" b="1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(the rental cost </a:t>
            </a:r>
            <a:r>
              <a:rPr lang="en-US" altLang="en-US" sz="2800" b="1" kern="0" dirty="0">
                <a:solidFill>
                  <a:srgbClr val="000000"/>
                </a:solidFill>
                <a:latin typeface="Arial"/>
              </a:rPr>
              <a:t>of land)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50000"/>
              </a:spcAft>
              <a:buClrTx/>
              <a:buSzTx/>
              <a:tabLst/>
              <a:defRPr/>
            </a:pPr>
            <a:r>
              <a:rPr lang="en-US" altLang="en-US" sz="2800" b="1" kern="0">
                <a:solidFill>
                  <a:srgbClr val="000000"/>
                </a:solidFill>
                <a:latin typeface="Arial"/>
              </a:rPr>
              <a:t>                       </a:t>
            </a:r>
            <a:r>
              <a:rPr lang="en-US" altLang="en-US" sz="2800" b="1" kern="0" dirty="0">
                <a:solidFill>
                  <a:srgbClr val="000000"/>
                </a:solidFill>
                <a:latin typeface="Arial"/>
              </a:rPr>
              <a:t>R</a:t>
            </a:r>
            <a:r>
              <a:rPr lang="en-US" altLang="en-US" sz="2800" b="1" kern="0" baseline="-25000" dirty="0">
                <a:solidFill>
                  <a:srgbClr val="000000"/>
                </a:solidFill>
                <a:latin typeface="Arial"/>
              </a:rPr>
              <a:t>T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MPT x   P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50000"/>
              </a:spcAft>
              <a:buClrTx/>
              <a:buSzTx/>
              <a:tabLst/>
              <a:defRPr/>
            </a:pPr>
            <a:endParaRPr lang="en-US" altLang="en-US" sz="2800" b="1" kern="0" dirty="0">
              <a:solidFill>
                <a:srgbClr val="000000"/>
              </a:solidFill>
              <a:latin typeface="Arial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50000"/>
              </a:spcAft>
              <a:buClrTx/>
              <a:buSzTx/>
              <a:tabLst/>
              <a:defRPr/>
            </a:pP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3906110"/>
      </p:ext>
    </p:extLst>
  </p:cSld>
  <p:clrMapOvr>
    <a:masterClrMapping/>
  </p:clrMapOvr>
</p:sld>
</file>

<file path=ppt/theme/theme1.xml><?xml version="1.0" encoding="utf-8"?>
<a:theme xmlns:a="http://schemas.openxmlformats.org/drawingml/2006/main" name="US6e">
  <a:themeElements>
    <a:clrScheme name="US6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6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6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6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6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6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6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6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6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6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6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6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6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6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US6e</Template>
  <TotalTime>4605</TotalTime>
  <Words>757</Words>
  <Application>Microsoft Office PowerPoint</Application>
  <PresentationFormat>On-screen Show (4:3)</PresentationFormat>
  <Paragraphs>84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Futura Book</vt:lpstr>
      <vt:lpstr>Gill Sans MT</vt:lpstr>
      <vt:lpstr>Wingdings</vt:lpstr>
      <vt:lpstr>US6e</vt:lpstr>
      <vt:lpstr>The Anatomy of Factor Markets</vt:lpstr>
      <vt:lpstr>The Anatomy of Factor Markets</vt:lpstr>
      <vt:lpstr>The Demand for a Factor of Production</vt:lpstr>
      <vt:lpstr>PowerPoint Presentation</vt:lpstr>
      <vt:lpstr>The Demand for a Factor of Production</vt:lpstr>
      <vt:lpstr>The Demand for a Factor of Production</vt:lpstr>
      <vt:lpstr>VMP = Firm’s Labor Demand</vt:lpstr>
      <vt:lpstr>Demand for Capital and Land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Dennis</dc:creator>
  <cp:lastModifiedBy>dennis dcmccornac.com</cp:lastModifiedBy>
  <cp:revision>88</cp:revision>
  <cp:lastPrinted>2014-12-01T16:25:55Z</cp:lastPrinted>
  <dcterms:created xsi:type="dcterms:W3CDTF">2002-04-24T05:17:56Z</dcterms:created>
  <dcterms:modified xsi:type="dcterms:W3CDTF">2023-08-27T10:00:39Z</dcterms:modified>
</cp:coreProperties>
</file>