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6"/>
  </p:notesMasterIdLst>
  <p:handoutMasterIdLst>
    <p:handoutMasterId r:id="rId27"/>
  </p:handoutMasterIdLst>
  <p:sldIdLst>
    <p:sldId id="381" r:id="rId2"/>
    <p:sldId id="354" r:id="rId3"/>
    <p:sldId id="356" r:id="rId4"/>
    <p:sldId id="358" r:id="rId5"/>
    <p:sldId id="361" r:id="rId6"/>
    <p:sldId id="362" r:id="rId7"/>
    <p:sldId id="363" r:id="rId8"/>
    <p:sldId id="364" r:id="rId9"/>
    <p:sldId id="365" r:id="rId10"/>
    <p:sldId id="308" r:id="rId11"/>
    <p:sldId id="309" r:id="rId12"/>
    <p:sldId id="310" r:id="rId13"/>
    <p:sldId id="311" r:id="rId14"/>
    <p:sldId id="327" r:id="rId15"/>
    <p:sldId id="313" r:id="rId16"/>
    <p:sldId id="314" r:id="rId17"/>
    <p:sldId id="316" r:id="rId18"/>
    <p:sldId id="317" r:id="rId19"/>
    <p:sldId id="318" r:id="rId20"/>
    <p:sldId id="319" r:id="rId21"/>
    <p:sldId id="326" r:id="rId22"/>
    <p:sldId id="339" r:id="rId23"/>
    <p:sldId id="321" r:id="rId24"/>
    <p:sldId id="325"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65" charset="0"/>
        <a:ea typeface="+mn-ea"/>
        <a:cs typeface="+mn-cs"/>
      </a:defRPr>
    </a:lvl1pPr>
    <a:lvl2pPr marL="457200" algn="l" rtl="0" fontAlgn="base">
      <a:spcBef>
        <a:spcPct val="0"/>
      </a:spcBef>
      <a:spcAft>
        <a:spcPct val="0"/>
      </a:spcAft>
      <a:defRPr kern="1200">
        <a:solidFill>
          <a:schemeClr val="tx1"/>
        </a:solidFill>
        <a:latin typeface="Arial" pitchFamily="-65" charset="0"/>
        <a:ea typeface="+mn-ea"/>
        <a:cs typeface="+mn-cs"/>
      </a:defRPr>
    </a:lvl2pPr>
    <a:lvl3pPr marL="914400" algn="l" rtl="0" fontAlgn="base">
      <a:spcBef>
        <a:spcPct val="0"/>
      </a:spcBef>
      <a:spcAft>
        <a:spcPct val="0"/>
      </a:spcAft>
      <a:defRPr kern="1200">
        <a:solidFill>
          <a:schemeClr val="tx1"/>
        </a:solidFill>
        <a:latin typeface="Arial" pitchFamily="-65" charset="0"/>
        <a:ea typeface="+mn-ea"/>
        <a:cs typeface="+mn-cs"/>
      </a:defRPr>
    </a:lvl3pPr>
    <a:lvl4pPr marL="1371600" algn="l" rtl="0" fontAlgn="base">
      <a:spcBef>
        <a:spcPct val="0"/>
      </a:spcBef>
      <a:spcAft>
        <a:spcPct val="0"/>
      </a:spcAft>
      <a:defRPr kern="1200">
        <a:solidFill>
          <a:schemeClr val="tx1"/>
        </a:solidFill>
        <a:latin typeface="Arial" pitchFamily="-65" charset="0"/>
        <a:ea typeface="+mn-ea"/>
        <a:cs typeface="+mn-cs"/>
      </a:defRPr>
    </a:lvl4pPr>
    <a:lvl5pPr marL="1828800" algn="l" rtl="0" fontAlgn="base">
      <a:spcBef>
        <a:spcPct val="0"/>
      </a:spcBef>
      <a:spcAft>
        <a:spcPct val="0"/>
      </a:spcAft>
      <a:defRPr kern="1200">
        <a:solidFill>
          <a:schemeClr val="tx1"/>
        </a:solidFill>
        <a:latin typeface="Arial" pitchFamily="-65" charset="0"/>
        <a:ea typeface="+mn-ea"/>
        <a:cs typeface="+mn-cs"/>
      </a:defRPr>
    </a:lvl5pPr>
    <a:lvl6pPr marL="2286000" algn="l" defTabSz="457200" rtl="0" eaLnBrk="1" latinLnBrk="0" hangingPunct="1">
      <a:defRPr kern="1200">
        <a:solidFill>
          <a:schemeClr val="tx1"/>
        </a:solidFill>
        <a:latin typeface="Arial" pitchFamily="-65" charset="0"/>
        <a:ea typeface="+mn-ea"/>
        <a:cs typeface="+mn-cs"/>
      </a:defRPr>
    </a:lvl6pPr>
    <a:lvl7pPr marL="2743200" algn="l" defTabSz="457200" rtl="0" eaLnBrk="1" latinLnBrk="0" hangingPunct="1">
      <a:defRPr kern="1200">
        <a:solidFill>
          <a:schemeClr val="tx1"/>
        </a:solidFill>
        <a:latin typeface="Arial" pitchFamily="-65" charset="0"/>
        <a:ea typeface="+mn-ea"/>
        <a:cs typeface="+mn-cs"/>
      </a:defRPr>
    </a:lvl7pPr>
    <a:lvl8pPr marL="3200400" algn="l" defTabSz="457200" rtl="0" eaLnBrk="1" latinLnBrk="0" hangingPunct="1">
      <a:defRPr kern="1200">
        <a:solidFill>
          <a:schemeClr val="tx1"/>
        </a:solidFill>
        <a:latin typeface="Arial" pitchFamily="-65" charset="0"/>
        <a:ea typeface="+mn-ea"/>
        <a:cs typeface="+mn-cs"/>
      </a:defRPr>
    </a:lvl8pPr>
    <a:lvl9pPr marL="3657600" algn="l" defTabSz="457200" rtl="0" eaLnBrk="1" latinLnBrk="0" hangingPunct="1">
      <a:defRPr kern="1200">
        <a:solidFill>
          <a:schemeClr val="tx1"/>
        </a:solidFill>
        <a:latin typeface="Arial" pitchFamily="-65"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0000FF"/>
    <a:srgbClr val="FFCCCC"/>
    <a:srgbClr val="008000"/>
    <a:srgbClr val="FF7C80"/>
    <a:srgbClr val="00FF00"/>
    <a:srgbClr val="B2B2B2"/>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47" autoAdjust="0"/>
    <p:restoredTop sz="95090" autoAdjust="0"/>
  </p:normalViewPr>
  <p:slideViewPr>
    <p:cSldViewPr snapToGrid="0">
      <p:cViewPr varScale="1">
        <p:scale>
          <a:sx n="66" d="100"/>
          <a:sy n="66" d="100"/>
        </p:scale>
        <p:origin x="2026"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4" d="100"/>
          <a:sy n="54" d="100"/>
        </p:scale>
        <p:origin x="3408"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4498" name="Rectangle 2"/>
          <p:cNvSpPr>
            <a:spLocks noGrp="1" noChangeArrowheads="1"/>
          </p:cNvSpPr>
          <p:nvPr>
            <p:ph type="hdr" sz="quarter"/>
          </p:nvPr>
        </p:nvSpPr>
        <p:spPr bwMode="auto">
          <a:xfrm>
            <a:off x="321013" y="214009"/>
            <a:ext cx="6400800" cy="71984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lgn="ctr"/>
            <a:r>
              <a:rPr lang="fr-FR" sz="1600" b="1" dirty="0"/>
              <a:t>Commercial Policy</a:t>
            </a:r>
            <a:endParaRPr lang="en-US" sz="1600" b="1" dirty="0"/>
          </a:p>
        </p:txBody>
      </p:sp>
      <p:sp>
        <p:nvSpPr>
          <p:cNvPr id="234501" name="Rectangle 5"/>
          <p:cNvSpPr>
            <a:spLocks noGrp="1" noChangeArrowheads="1"/>
          </p:cNvSpPr>
          <p:nvPr>
            <p:ph type="sldNum" sz="quarter" idx="3"/>
          </p:nvPr>
        </p:nvSpPr>
        <p:spPr bwMode="auto">
          <a:xfrm>
            <a:off x="1958537" y="8373928"/>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lgn="ctr"/>
            <a:fld id="{B129B5E9-035F-7C4A-BA34-B13E4D0699E4}" type="slidenum">
              <a:rPr lang="en-US" sz="1600" b="1"/>
              <a:pPr algn="ctr"/>
              <a:t>‹#›</a:t>
            </a:fld>
            <a:endParaRPr lang="en-US" sz="1600" b="1" dirty="0"/>
          </a:p>
        </p:txBody>
      </p:sp>
    </p:spTree>
    <p:extLst>
      <p:ext uri="{BB962C8B-B14F-4D97-AF65-F5344CB8AC3E}">
        <p14:creationId xmlns:p14="http://schemas.microsoft.com/office/powerpoint/2010/main" val="2572065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EBFFEC5-EB1B-A240-81F8-66F131EDE0A8}" type="slidenum">
              <a:rPr lang="en-US"/>
              <a:pPr/>
              <a:t>‹#›</a:t>
            </a:fld>
            <a:endParaRPr lang="en-US"/>
          </a:p>
        </p:txBody>
      </p:sp>
    </p:spTree>
    <p:extLst>
      <p:ext uri="{BB962C8B-B14F-4D97-AF65-F5344CB8AC3E}">
        <p14:creationId xmlns:p14="http://schemas.microsoft.com/office/powerpoint/2010/main" val="9045417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65" charset="0"/>
        <a:ea typeface="+mn-ea"/>
        <a:cs typeface="+mn-cs"/>
      </a:defRPr>
    </a:lvl1pPr>
    <a:lvl2pPr marL="457200" algn="l" rtl="0" fontAlgn="base">
      <a:spcBef>
        <a:spcPct val="30000"/>
      </a:spcBef>
      <a:spcAft>
        <a:spcPct val="0"/>
      </a:spcAft>
      <a:defRPr sz="1200" kern="1200">
        <a:solidFill>
          <a:schemeClr val="tx1"/>
        </a:solidFill>
        <a:latin typeface="Arial" pitchFamily="-65" charset="0"/>
        <a:ea typeface="ＭＳ Ｐゴシック" pitchFamily="-65" charset="-128"/>
        <a:cs typeface="+mn-cs"/>
      </a:defRPr>
    </a:lvl2pPr>
    <a:lvl3pPr marL="914400" algn="l" rtl="0" fontAlgn="base">
      <a:spcBef>
        <a:spcPct val="30000"/>
      </a:spcBef>
      <a:spcAft>
        <a:spcPct val="0"/>
      </a:spcAft>
      <a:defRPr sz="1200" kern="1200">
        <a:solidFill>
          <a:schemeClr val="tx1"/>
        </a:solidFill>
        <a:latin typeface="Arial" pitchFamily="-65" charset="0"/>
        <a:ea typeface="ＭＳ Ｐゴシック" pitchFamily="-65" charset="-128"/>
        <a:cs typeface="+mn-cs"/>
      </a:defRPr>
    </a:lvl3pPr>
    <a:lvl4pPr marL="1371600" algn="l" rtl="0" fontAlgn="base">
      <a:spcBef>
        <a:spcPct val="30000"/>
      </a:spcBef>
      <a:spcAft>
        <a:spcPct val="0"/>
      </a:spcAft>
      <a:defRPr sz="1200" kern="1200">
        <a:solidFill>
          <a:schemeClr val="tx1"/>
        </a:solidFill>
        <a:latin typeface="Arial" pitchFamily="-65" charset="0"/>
        <a:ea typeface="ＭＳ Ｐゴシック" pitchFamily="-65" charset="-128"/>
        <a:cs typeface="+mn-cs"/>
      </a:defRPr>
    </a:lvl4pPr>
    <a:lvl5pPr marL="1828800" algn="l" rtl="0" fontAlgn="base">
      <a:spcBef>
        <a:spcPct val="30000"/>
      </a:spcBef>
      <a:spcAft>
        <a:spcPct val="0"/>
      </a:spcAft>
      <a:defRPr sz="1200" kern="1200">
        <a:solidFill>
          <a:schemeClr val="tx1"/>
        </a:solidFill>
        <a:latin typeface="Arial"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FFEC5-EB1B-A240-81F8-66F131EDE0A8}" type="slidenum">
              <a:rPr lang="en-US" smtClean="0"/>
              <a:pPr/>
              <a:t>1</a:t>
            </a:fld>
            <a:endParaRPr lang="en-US"/>
          </a:p>
        </p:txBody>
      </p:sp>
    </p:spTree>
    <p:extLst>
      <p:ext uri="{BB962C8B-B14F-4D97-AF65-F5344CB8AC3E}">
        <p14:creationId xmlns:p14="http://schemas.microsoft.com/office/powerpoint/2010/main" val="2183262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Verdana" charset="0"/>
                <a:ea typeface="ＭＳ Ｐゴシック" charset="-128"/>
              </a:defRPr>
            </a:lvl1pPr>
            <a:lvl2pPr marL="36873430" indent="-36428986">
              <a:defRPr sz="2300">
                <a:solidFill>
                  <a:schemeClr val="tx1"/>
                </a:solidFill>
                <a:latin typeface="Verdana" charset="0"/>
                <a:ea typeface="ＭＳ Ｐゴシック" charset="-128"/>
              </a:defRPr>
            </a:lvl2pPr>
            <a:lvl3pPr>
              <a:defRPr sz="2300">
                <a:solidFill>
                  <a:schemeClr val="tx1"/>
                </a:solidFill>
                <a:latin typeface="Verdana" charset="0"/>
                <a:ea typeface="ＭＳ Ｐゴシック" charset="-128"/>
              </a:defRPr>
            </a:lvl3pPr>
            <a:lvl4pPr>
              <a:defRPr sz="2300">
                <a:solidFill>
                  <a:schemeClr val="tx1"/>
                </a:solidFill>
                <a:latin typeface="Verdana" charset="0"/>
                <a:ea typeface="ＭＳ Ｐゴシック" charset="-128"/>
              </a:defRPr>
            </a:lvl4pPr>
            <a:lvl5pPr>
              <a:defRPr sz="2300">
                <a:solidFill>
                  <a:schemeClr val="tx1"/>
                </a:solidFill>
                <a:latin typeface="Verdana" charset="0"/>
                <a:ea typeface="ＭＳ Ｐゴシック" charset="-128"/>
              </a:defRPr>
            </a:lvl5pPr>
            <a:lvl6pPr marL="444444" eaLnBrk="0" fontAlgn="base" hangingPunct="0">
              <a:spcBef>
                <a:spcPct val="0"/>
              </a:spcBef>
              <a:spcAft>
                <a:spcPct val="0"/>
              </a:spcAft>
              <a:defRPr sz="2300">
                <a:solidFill>
                  <a:schemeClr val="tx1"/>
                </a:solidFill>
                <a:latin typeface="Verdana" charset="0"/>
                <a:ea typeface="ＭＳ Ｐゴシック" charset="-128"/>
              </a:defRPr>
            </a:lvl6pPr>
            <a:lvl7pPr marL="888888" eaLnBrk="0" fontAlgn="base" hangingPunct="0">
              <a:spcBef>
                <a:spcPct val="0"/>
              </a:spcBef>
              <a:spcAft>
                <a:spcPct val="0"/>
              </a:spcAft>
              <a:defRPr sz="2300">
                <a:solidFill>
                  <a:schemeClr val="tx1"/>
                </a:solidFill>
                <a:latin typeface="Verdana" charset="0"/>
                <a:ea typeface="ＭＳ Ｐゴシック" charset="-128"/>
              </a:defRPr>
            </a:lvl7pPr>
            <a:lvl8pPr marL="1333332" eaLnBrk="0" fontAlgn="base" hangingPunct="0">
              <a:spcBef>
                <a:spcPct val="0"/>
              </a:spcBef>
              <a:spcAft>
                <a:spcPct val="0"/>
              </a:spcAft>
              <a:defRPr sz="2300">
                <a:solidFill>
                  <a:schemeClr val="tx1"/>
                </a:solidFill>
                <a:latin typeface="Verdana" charset="0"/>
                <a:ea typeface="ＭＳ Ｐゴシック" charset="-128"/>
              </a:defRPr>
            </a:lvl8pPr>
            <a:lvl9pPr marL="1777776" eaLnBrk="0" fontAlgn="base" hangingPunct="0">
              <a:spcBef>
                <a:spcPct val="0"/>
              </a:spcBef>
              <a:spcAft>
                <a:spcPct val="0"/>
              </a:spcAft>
              <a:defRPr sz="2300">
                <a:solidFill>
                  <a:schemeClr val="tx1"/>
                </a:solidFill>
                <a:latin typeface="Verdana" charset="0"/>
                <a:ea typeface="ＭＳ Ｐゴシック" charset="-128"/>
              </a:defRPr>
            </a:lvl9pPr>
          </a:lstStyle>
          <a:p>
            <a:fld id="{FEC95C44-E041-4A93-B7FD-95008BE17C81}" type="slidenum">
              <a:rPr lang="en-CA" altLang="en-US" sz="1200"/>
              <a:pPr/>
              <a:t>5</a:t>
            </a:fld>
            <a:endParaRPr lang="en-CA" altLang="en-US" sz="12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Verdana" charset="0"/>
              <a:ea typeface="ＭＳ Ｐゴシック" charset="-128"/>
            </a:endParaRPr>
          </a:p>
        </p:txBody>
      </p:sp>
    </p:spTree>
    <p:extLst>
      <p:ext uri="{BB962C8B-B14F-4D97-AF65-F5344CB8AC3E}">
        <p14:creationId xmlns:p14="http://schemas.microsoft.com/office/powerpoint/2010/main" val="3859345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Verdana" charset="0"/>
                <a:ea typeface="ＭＳ Ｐゴシック" charset="-128"/>
              </a:defRPr>
            </a:lvl1pPr>
            <a:lvl2pPr marL="36873430" indent="-36428986">
              <a:defRPr sz="2300">
                <a:solidFill>
                  <a:schemeClr val="tx1"/>
                </a:solidFill>
                <a:latin typeface="Verdana" charset="0"/>
                <a:ea typeface="ＭＳ Ｐゴシック" charset="-128"/>
              </a:defRPr>
            </a:lvl2pPr>
            <a:lvl3pPr>
              <a:defRPr sz="2300">
                <a:solidFill>
                  <a:schemeClr val="tx1"/>
                </a:solidFill>
                <a:latin typeface="Verdana" charset="0"/>
                <a:ea typeface="ＭＳ Ｐゴシック" charset="-128"/>
              </a:defRPr>
            </a:lvl3pPr>
            <a:lvl4pPr>
              <a:defRPr sz="2300">
                <a:solidFill>
                  <a:schemeClr val="tx1"/>
                </a:solidFill>
                <a:latin typeface="Verdana" charset="0"/>
                <a:ea typeface="ＭＳ Ｐゴシック" charset="-128"/>
              </a:defRPr>
            </a:lvl4pPr>
            <a:lvl5pPr>
              <a:defRPr sz="2300">
                <a:solidFill>
                  <a:schemeClr val="tx1"/>
                </a:solidFill>
                <a:latin typeface="Verdana" charset="0"/>
                <a:ea typeface="ＭＳ Ｐゴシック" charset="-128"/>
              </a:defRPr>
            </a:lvl5pPr>
            <a:lvl6pPr marL="444444" eaLnBrk="0" fontAlgn="base" hangingPunct="0">
              <a:spcBef>
                <a:spcPct val="0"/>
              </a:spcBef>
              <a:spcAft>
                <a:spcPct val="0"/>
              </a:spcAft>
              <a:defRPr sz="2300">
                <a:solidFill>
                  <a:schemeClr val="tx1"/>
                </a:solidFill>
                <a:latin typeface="Verdana" charset="0"/>
                <a:ea typeface="ＭＳ Ｐゴシック" charset="-128"/>
              </a:defRPr>
            </a:lvl6pPr>
            <a:lvl7pPr marL="888888" eaLnBrk="0" fontAlgn="base" hangingPunct="0">
              <a:spcBef>
                <a:spcPct val="0"/>
              </a:spcBef>
              <a:spcAft>
                <a:spcPct val="0"/>
              </a:spcAft>
              <a:defRPr sz="2300">
                <a:solidFill>
                  <a:schemeClr val="tx1"/>
                </a:solidFill>
                <a:latin typeface="Verdana" charset="0"/>
                <a:ea typeface="ＭＳ Ｐゴシック" charset="-128"/>
              </a:defRPr>
            </a:lvl7pPr>
            <a:lvl8pPr marL="1333332" eaLnBrk="0" fontAlgn="base" hangingPunct="0">
              <a:spcBef>
                <a:spcPct val="0"/>
              </a:spcBef>
              <a:spcAft>
                <a:spcPct val="0"/>
              </a:spcAft>
              <a:defRPr sz="2300">
                <a:solidFill>
                  <a:schemeClr val="tx1"/>
                </a:solidFill>
                <a:latin typeface="Verdana" charset="0"/>
                <a:ea typeface="ＭＳ Ｐゴシック" charset="-128"/>
              </a:defRPr>
            </a:lvl8pPr>
            <a:lvl9pPr marL="1777776" eaLnBrk="0" fontAlgn="base" hangingPunct="0">
              <a:spcBef>
                <a:spcPct val="0"/>
              </a:spcBef>
              <a:spcAft>
                <a:spcPct val="0"/>
              </a:spcAft>
              <a:defRPr sz="2300">
                <a:solidFill>
                  <a:schemeClr val="tx1"/>
                </a:solidFill>
                <a:latin typeface="Verdana" charset="0"/>
                <a:ea typeface="ＭＳ Ｐゴシック" charset="-128"/>
              </a:defRPr>
            </a:lvl9pPr>
          </a:lstStyle>
          <a:p>
            <a:fld id="{CB1DB263-FD2E-4A47-A894-EC8562A60A8A}" type="slidenum">
              <a:rPr lang="en-CA" altLang="en-US" sz="1200"/>
              <a:pPr/>
              <a:t>6</a:t>
            </a:fld>
            <a:endParaRPr lang="en-CA" alt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Verdana" charset="0"/>
              <a:ea typeface="ＭＳ Ｐゴシック" charset="-128"/>
            </a:endParaRPr>
          </a:p>
        </p:txBody>
      </p:sp>
    </p:spTree>
    <p:extLst>
      <p:ext uri="{BB962C8B-B14F-4D97-AF65-F5344CB8AC3E}">
        <p14:creationId xmlns:p14="http://schemas.microsoft.com/office/powerpoint/2010/main" val="2061597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Verdana" charset="0"/>
                <a:ea typeface="ＭＳ Ｐゴシック" charset="-128"/>
              </a:defRPr>
            </a:lvl1pPr>
            <a:lvl2pPr marL="36873430" indent="-36428986">
              <a:defRPr sz="2300">
                <a:solidFill>
                  <a:schemeClr val="tx1"/>
                </a:solidFill>
                <a:latin typeface="Verdana" charset="0"/>
                <a:ea typeface="ＭＳ Ｐゴシック" charset="-128"/>
              </a:defRPr>
            </a:lvl2pPr>
            <a:lvl3pPr>
              <a:defRPr sz="2300">
                <a:solidFill>
                  <a:schemeClr val="tx1"/>
                </a:solidFill>
                <a:latin typeface="Verdana" charset="0"/>
                <a:ea typeface="ＭＳ Ｐゴシック" charset="-128"/>
              </a:defRPr>
            </a:lvl3pPr>
            <a:lvl4pPr>
              <a:defRPr sz="2300">
                <a:solidFill>
                  <a:schemeClr val="tx1"/>
                </a:solidFill>
                <a:latin typeface="Verdana" charset="0"/>
                <a:ea typeface="ＭＳ Ｐゴシック" charset="-128"/>
              </a:defRPr>
            </a:lvl4pPr>
            <a:lvl5pPr>
              <a:defRPr sz="2300">
                <a:solidFill>
                  <a:schemeClr val="tx1"/>
                </a:solidFill>
                <a:latin typeface="Verdana" charset="0"/>
                <a:ea typeface="ＭＳ Ｐゴシック" charset="-128"/>
              </a:defRPr>
            </a:lvl5pPr>
            <a:lvl6pPr marL="444444" eaLnBrk="0" fontAlgn="base" hangingPunct="0">
              <a:spcBef>
                <a:spcPct val="0"/>
              </a:spcBef>
              <a:spcAft>
                <a:spcPct val="0"/>
              </a:spcAft>
              <a:defRPr sz="2300">
                <a:solidFill>
                  <a:schemeClr val="tx1"/>
                </a:solidFill>
                <a:latin typeface="Verdana" charset="0"/>
                <a:ea typeface="ＭＳ Ｐゴシック" charset="-128"/>
              </a:defRPr>
            </a:lvl6pPr>
            <a:lvl7pPr marL="888888" eaLnBrk="0" fontAlgn="base" hangingPunct="0">
              <a:spcBef>
                <a:spcPct val="0"/>
              </a:spcBef>
              <a:spcAft>
                <a:spcPct val="0"/>
              </a:spcAft>
              <a:defRPr sz="2300">
                <a:solidFill>
                  <a:schemeClr val="tx1"/>
                </a:solidFill>
                <a:latin typeface="Verdana" charset="0"/>
                <a:ea typeface="ＭＳ Ｐゴシック" charset="-128"/>
              </a:defRPr>
            </a:lvl7pPr>
            <a:lvl8pPr marL="1333332" eaLnBrk="0" fontAlgn="base" hangingPunct="0">
              <a:spcBef>
                <a:spcPct val="0"/>
              </a:spcBef>
              <a:spcAft>
                <a:spcPct val="0"/>
              </a:spcAft>
              <a:defRPr sz="2300">
                <a:solidFill>
                  <a:schemeClr val="tx1"/>
                </a:solidFill>
                <a:latin typeface="Verdana" charset="0"/>
                <a:ea typeface="ＭＳ Ｐゴシック" charset="-128"/>
              </a:defRPr>
            </a:lvl8pPr>
            <a:lvl9pPr marL="1777776" eaLnBrk="0" fontAlgn="base" hangingPunct="0">
              <a:spcBef>
                <a:spcPct val="0"/>
              </a:spcBef>
              <a:spcAft>
                <a:spcPct val="0"/>
              </a:spcAft>
              <a:defRPr sz="2300">
                <a:solidFill>
                  <a:schemeClr val="tx1"/>
                </a:solidFill>
                <a:latin typeface="Verdana" charset="0"/>
                <a:ea typeface="ＭＳ Ｐゴシック" charset="-128"/>
              </a:defRPr>
            </a:lvl9pPr>
          </a:lstStyle>
          <a:p>
            <a:fld id="{9FD08033-0DB2-4165-B871-0121459130E4}" type="slidenum">
              <a:rPr lang="en-CA" altLang="en-US" sz="1200"/>
              <a:pPr/>
              <a:t>7</a:t>
            </a:fld>
            <a:endParaRPr lang="en-CA" altLang="en-US" sz="1200"/>
          </a:p>
        </p:txBody>
      </p:sp>
      <p:sp>
        <p:nvSpPr>
          <p:cNvPr id="33795" name="Rectangle 2"/>
          <p:cNvSpPr>
            <a:spLocks noGrp="1" noRot="1" noChangeAspect="1" noChangeArrowheads="1" noTextEdit="1"/>
          </p:cNvSpPr>
          <p:nvPr>
            <p:ph type="sldImg"/>
          </p:nvPr>
        </p:nvSpPr>
        <p:spPr>
          <a:xfrm>
            <a:off x="914400" y="533400"/>
            <a:ext cx="4570413" cy="3429000"/>
          </a:xfrm>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endParaRPr lang="en-US" altLang="en-US">
              <a:latin typeface="Verdana" charset="0"/>
              <a:ea typeface="ＭＳ Ｐゴシック" charset="-128"/>
            </a:endParaRPr>
          </a:p>
        </p:txBody>
      </p:sp>
    </p:spTree>
    <p:extLst>
      <p:ext uri="{BB962C8B-B14F-4D97-AF65-F5344CB8AC3E}">
        <p14:creationId xmlns:p14="http://schemas.microsoft.com/office/powerpoint/2010/main" val="1398792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Verdana" charset="0"/>
                <a:ea typeface="ＭＳ Ｐゴシック" charset="-128"/>
              </a:defRPr>
            </a:lvl1pPr>
            <a:lvl2pPr marL="36873430" indent="-36428986">
              <a:defRPr sz="2300">
                <a:solidFill>
                  <a:schemeClr val="tx1"/>
                </a:solidFill>
                <a:latin typeface="Verdana" charset="0"/>
                <a:ea typeface="ＭＳ Ｐゴシック" charset="-128"/>
              </a:defRPr>
            </a:lvl2pPr>
            <a:lvl3pPr>
              <a:defRPr sz="2300">
                <a:solidFill>
                  <a:schemeClr val="tx1"/>
                </a:solidFill>
                <a:latin typeface="Verdana" charset="0"/>
                <a:ea typeface="ＭＳ Ｐゴシック" charset="-128"/>
              </a:defRPr>
            </a:lvl3pPr>
            <a:lvl4pPr>
              <a:defRPr sz="2300">
                <a:solidFill>
                  <a:schemeClr val="tx1"/>
                </a:solidFill>
                <a:latin typeface="Verdana" charset="0"/>
                <a:ea typeface="ＭＳ Ｐゴシック" charset="-128"/>
              </a:defRPr>
            </a:lvl4pPr>
            <a:lvl5pPr>
              <a:defRPr sz="2300">
                <a:solidFill>
                  <a:schemeClr val="tx1"/>
                </a:solidFill>
                <a:latin typeface="Verdana" charset="0"/>
                <a:ea typeface="ＭＳ Ｐゴシック" charset="-128"/>
              </a:defRPr>
            </a:lvl5pPr>
            <a:lvl6pPr marL="444444" eaLnBrk="0" fontAlgn="base" hangingPunct="0">
              <a:spcBef>
                <a:spcPct val="0"/>
              </a:spcBef>
              <a:spcAft>
                <a:spcPct val="0"/>
              </a:spcAft>
              <a:defRPr sz="2300">
                <a:solidFill>
                  <a:schemeClr val="tx1"/>
                </a:solidFill>
                <a:latin typeface="Verdana" charset="0"/>
                <a:ea typeface="ＭＳ Ｐゴシック" charset="-128"/>
              </a:defRPr>
            </a:lvl6pPr>
            <a:lvl7pPr marL="888888" eaLnBrk="0" fontAlgn="base" hangingPunct="0">
              <a:spcBef>
                <a:spcPct val="0"/>
              </a:spcBef>
              <a:spcAft>
                <a:spcPct val="0"/>
              </a:spcAft>
              <a:defRPr sz="2300">
                <a:solidFill>
                  <a:schemeClr val="tx1"/>
                </a:solidFill>
                <a:latin typeface="Verdana" charset="0"/>
                <a:ea typeface="ＭＳ Ｐゴシック" charset="-128"/>
              </a:defRPr>
            </a:lvl7pPr>
            <a:lvl8pPr marL="1333332" eaLnBrk="0" fontAlgn="base" hangingPunct="0">
              <a:spcBef>
                <a:spcPct val="0"/>
              </a:spcBef>
              <a:spcAft>
                <a:spcPct val="0"/>
              </a:spcAft>
              <a:defRPr sz="2300">
                <a:solidFill>
                  <a:schemeClr val="tx1"/>
                </a:solidFill>
                <a:latin typeface="Verdana" charset="0"/>
                <a:ea typeface="ＭＳ Ｐゴシック" charset="-128"/>
              </a:defRPr>
            </a:lvl8pPr>
            <a:lvl9pPr marL="1777776" eaLnBrk="0" fontAlgn="base" hangingPunct="0">
              <a:spcBef>
                <a:spcPct val="0"/>
              </a:spcBef>
              <a:spcAft>
                <a:spcPct val="0"/>
              </a:spcAft>
              <a:defRPr sz="2300">
                <a:solidFill>
                  <a:schemeClr val="tx1"/>
                </a:solidFill>
                <a:latin typeface="Verdana" charset="0"/>
                <a:ea typeface="ＭＳ Ｐゴシック" charset="-128"/>
              </a:defRPr>
            </a:lvl9pPr>
          </a:lstStyle>
          <a:p>
            <a:fld id="{94108FF4-A053-4DC7-9AC8-1155F6AF1D48}" type="slidenum">
              <a:rPr lang="en-CA" altLang="en-US" sz="1200"/>
              <a:pPr/>
              <a:t>9</a:t>
            </a:fld>
            <a:endParaRPr lang="en-CA" altLang="en-US"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Verdana" charset="0"/>
              <a:ea typeface="ＭＳ Ｐゴシック" charset="-128"/>
            </a:endParaRPr>
          </a:p>
        </p:txBody>
      </p:sp>
    </p:spTree>
    <p:extLst>
      <p:ext uri="{BB962C8B-B14F-4D97-AF65-F5344CB8AC3E}">
        <p14:creationId xmlns:p14="http://schemas.microsoft.com/office/powerpoint/2010/main" val="679807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00FF"/>
                </a:solidFill>
                <a:latin typeface="Bookman Old Style" panose="02050604050505020204" pitchFamily="18" charset="0"/>
              </a:defRPr>
            </a:lvl1p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400" b="1">
                <a:latin typeface="Bookman Old Style" panose="02050604050505020204" pitchFamily="18" charset="0"/>
              </a:defRPr>
            </a:lvl1pPr>
            <a:lvl2pPr>
              <a:defRPr sz="2400" b="1">
                <a:latin typeface="Bookman Old Style" panose="02050604050505020204" pitchFamily="18" charset="0"/>
              </a:defRPr>
            </a:lvl2pPr>
            <a:lvl3pPr>
              <a:defRPr sz="2400" b="1">
                <a:latin typeface="Bookman Old Style" panose="02050604050505020204" pitchFamily="18" charset="0"/>
              </a:defRPr>
            </a:lvl3pPr>
            <a:lvl4pPr>
              <a:defRPr sz="2400" b="1">
                <a:latin typeface="Bookman Old Style" panose="02050604050505020204" pitchFamily="18" charset="0"/>
              </a:defRPr>
            </a:lvl4pPr>
            <a:lvl5pPr>
              <a:defRPr sz="2400" b="1">
                <a:latin typeface="Bookman Old Style" panose="0205060405050502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r>
              <a:rPr lang="en-US"/>
              <a:t>Lecture 7: Reasons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245225"/>
            <a:ext cx="2133600" cy="476250"/>
          </a:xfrm>
          <a:prstGeom prst="rect">
            <a:avLst/>
          </a:prstGeo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r>
              <a:rPr lang="en-US"/>
              <a:t>Lecture 7: Reasons</a:t>
            </a:r>
          </a:p>
        </p:txBody>
      </p:sp>
      <p:sp>
        <p:nvSpPr>
          <p:cNvPr id="5" name="Slide Number Placeholder 4"/>
          <p:cNvSpPr>
            <a:spLocks noGrp="1"/>
          </p:cNvSpPr>
          <p:nvPr>
            <p:ph type="sldNum" sz="quarter" idx="12"/>
          </p:nvPr>
        </p:nvSpPr>
        <p:spPr>
          <a:xfrm>
            <a:off x="6159063" y="5724963"/>
            <a:ext cx="2133600" cy="476250"/>
          </a:xfrm>
          <a:prstGeom prst="rect">
            <a:avLst/>
          </a:prstGeom>
        </p:spPr>
        <p:txBody>
          <a:bodyPr/>
          <a:lstStyle>
            <a:lvl1pPr>
              <a:defRPr smtClean="0"/>
            </a:lvl1pPr>
          </a:lstStyle>
          <a:p>
            <a:fld id="{6315CBE3-E01B-E545-8320-87656294320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chemeClr val="bg1"/>
            </a:gs>
            <a:gs pos="100000">
              <a:srgbClr val="0000FF"/>
            </a:gs>
            <a:gs pos="100000">
              <a:srgbClr val="0000FF"/>
            </a:gs>
            <a:gs pos="98000">
              <a:srgbClr val="99FF99"/>
            </a:gs>
            <a:gs pos="92000">
              <a:schemeClr val="bg1"/>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3" name="TextBox 2"/>
          <p:cNvSpPr txBox="1"/>
          <p:nvPr userDrawn="1"/>
        </p:nvSpPr>
        <p:spPr>
          <a:xfrm>
            <a:off x="8481848" y="6389179"/>
            <a:ext cx="397866" cy="338554"/>
          </a:xfrm>
          <a:prstGeom prst="rect">
            <a:avLst/>
          </a:prstGeom>
          <a:noFill/>
        </p:spPr>
        <p:txBody>
          <a:bodyPr wrap="none" rtlCol="0">
            <a:spAutoFit/>
          </a:bodyPr>
          <a:lstStyle/>
          <a:p>
            <a:fld id="{212D3A5F-F625-4AB0-9AA6-83097324A37E}" type="slidenum">
              <a:rPr lang="en-US" sz="1600" b="1" smtClean="0">
                <a:latin typeface="Bookman Old Style" panose="02050604050505020204" pitchFamily="18" charset="0"/>
                <a:cs typeface="Aharoni" panose="02010803020104030203" pitchFamily="2" charset="-79"/>
              </a:rPr>
              <a:t>‹#›</a:t>
            </a:fld>
            <a:endParaRPr lang="en-US" sz="1600" b="1" dirty="0">
              <a:latin typeface="Bookman Old Style" panose="02050604050505020204" pitchFamily="18" charset="0"/>
              <a:cs typeface="Aharoni" panose="02010803020104030203" pitchFamily="2" charset="-79"/>
            </a:endParaRPr>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4" r:id="rId3"/>
  </p:sldLayoutIdLst>
  <p:hf hdr="0" dt="0"/>
  <p:txStyles>
    <p:titleStyle>
      <a:lvl1pPr algn="ctr" rtl="0" fontAlgn="base">
        <a:spcBef>
          <a:spcPct val="0"/>
        </a:spcBef>
        <a:spcAft>
          <a:spcPct val="0"/>
        </a:spcAft>
        <a:defRPr lang="en-US" sz="3200" dirty="0">
          <a:solidFill>
            <a:srgbClr val="0000FF"/>
          </a:solidFill>
          <a:latin typeface="Aharoni" panose="02010803020104030203" pitchFamily="2" charset="-79"/>
          <a:ea typeface="+mj-ea"/>
          <a:cs typeface="Aharoni" panose="02010803020104030203" pitchFamily="2" charset="-79"/>
        </a:defRPr>
      </a:lvl1pPr>
      <a:lvl2pPr algn="ctr" rtl="0" fontAlgn="base">
        <a:spcBef>
          <a:spcPct val="0"/>
        </a:spcBef>
        <a:spcAft>
          <a:spcPct val="0"/>
        </a:spcAft>
        <a:defRPr sz="4400">
          <a:solidFill>
            <a:schemeClr val="tx2"/>
          </a:solidFill>
          <a:latin typeface="Arial" pitchFamily="-65" charset="0"/>
        </a:defRPr>
      </a:lvl2pPr>
      <a:lvl3pPr algn="ctr" rtl="0" fontAlgn="base">
        <a:spcBef>
          <a:spcPct val="0"/>
        </a:spcBef>
        <a:spcAft>
          <a:spcPct val="0"/>
        </a:spcAft>
        <a:defRPr sz="4400">
          <a:solidFill>
            <a:schemeClr val="tx2"/>
          </a:solidFill>
          <a:latin typeface="Arial" pitchFamily="-65" charset="0"/>
        </a:defRPr>
      </a:lvl3pPr>
      <a:lvl4pPr algn="ctr" rtl="0" fontAlgn="base">
        <a:spcBef>
          <a:spcPct val="0"/>
        </a:spcBef>
        <a:spcAft>
          <a:spcPct val="0"/>
        </a:spcAft>
        <a:defRPr sz="4400">
          <a:solidFill>
            <a:schemeClr val="tx2"/>
          </a:solidFill>
          <a:latin typeface="Arial" pitchFamily="-65" charset="0"/>
        </a:defRPr>
      </a:lvl4pPr>
      <a:lvl5pPr algn="ctr" rtl="0" fontAlgn="base">
        <a:spcBef>
          <a:spcPct val="0"/>
        </a:spcBef>
        <a:spcAft>
          <a:spcPct val="0"/>
        </a:spcAft>
        <a:defRPr sz="4400">
          <a:solidFill>
            <a:schemeClr val="tx2"/>
          </a:solidFill>
          <a:latin typeface="Arial" pitchFamily="-65" charset="0"/>
        </a:defRPr>
      </a:lvl5pPr>
      <a:lvl6pPr marL="457200" algn="ctr" rtl="0" fontAlgn="base">
        <a:spcBef>
          <a:spcPct val="0"/>
        </a:spcBef>
        <a:spcAft>
          <a:spcPct val="0"/>
        </a:spcAft>
        <a:defRPr sz="4400">
          <a:solidFill>
            <a:schemeClr val="tx2"/>
          </a:solidFill>
          <a:latin typeface="Arial" pitchFamily="-65" charset="0"/>
        </a:defRPr>
      </a:lvl6pPr>
      <a:lvl7pPr marL="914400" algn="ctr" rtl="0" fontAlgn="base">
        <a:spcBef>
          <a:spcPct val="0"/>
        </a:spcBef>
        <a:spcAft>
          <a:spcPct val="0"/>
        </a:spcAft>
        <a:defRPr sz="4400">
          <a:solidFill>
            <a:schemeClr val="tx2"/>
          </a:solidFill>
          <a:latin typeface="Arial" pitchFamily="-65" charset="0"/>
        </a:defRPr>
      </a:lvl7pPr>
      <a:lvl8pPr marL="1371600" algn="ctr" rtl="0" fontAlgn="base">
        <a:spcBef>
          <a:spcPct val="0"/>
        </a:spcBef>
        <a:spcAft>
          <a:spcPct val="0"/>
        </a:spcAft>
        <a:defRPr sz="4400">
          <a:solidFill>
            <a:schemeClr val="tx2"/>
          </a:solidFill>
          <a:latin typeface="Arial" pitchFamily="-65" charset="0"/>
        </a:defRPr>
      </a:lvl8pPr>
      <a:lvl9pPr marL="1828800" algn="ctr" rtl="0" fontAlgn="base">
        <a:spcBef>
          <a:spcPct val="0"/>
        </a:spcBef>
        <a:spcAft>
          <a:spcPct val="0"/>
        </a:spcAft>
        <a:defRPr sz="4400">
          <a:solidFill>
            <a:schemeClr val="tx2"/>
          </a:solidFill>
          <a:latin typeface="Arial" pitchFamily="-65" charset="0"/>
        </a:defRPr>
      </a:lvl9pPr>
    </p:titleStyle>
    <p:bodyStyle>
      <a:lvl1pPr marL="342900" indent="-342900" algn="l" rtl="0" fontAlgn="base">
        <a:spcBef>
          <a:spcPct val="20000"/>
        </a:spcBef>
        <a:spcAft>
          <a:spcPct val="0"/>
        </a:spcAft>
        <a:buChar char="•"/>
        <a:defRPr sz="3200">
          <a:solidFill>
            <a:schemeClr val="tx1"/>
          </a:solidFill>
          <a:latin typeface="Aharoni" panose="02010803020104030203" pitchFamily="2" charset="-79"/>
          <a:ea typeface="+mn-ea"/>
          <a:cs typeface="Aharoni" panose="02010803020104030203" pitchFamily="2" charset="-79"/>
        </a:defRPr>
      </a:lvl1pPr>
      <a:lvl2pPr marL="742950" indent="-285750" algn="l" rtl="0" fontAlgn="base">
        <a:spcBef>
          <a:spcPct val="20000"/>
        </a:spcBef>
        <a:spcAft>
          <a:spcPct val="0"/>
        </a:spcAft>
        <a:buChar char="–"/>
        <a:defRPr sz="2800">
          <a:solidFill>
            <a:schemeClr val="tx1"/>
          </a:solidFill>
          <a:latin typeface="Aharoni" panose="02010803020104030203" pitchFamily="2" charset="-79"/>
          <a:ea typeface="ＭＳ Ｐゴシック" pitchFamily="-65" charset="-128"/>
          <a:cs typeface="Aharoni" panose="02010803020104030203" pitchFamily="2" charset="-79"/>
        </a:defRPr>
      </a:lvl2pPr>
      <a:lvl3pPr marL="1143000" indent="-228600" algn="l" rtl="0" fontAlgn="base">
        <a:spcBef>
          <a:spcPct val="20000"/>
        </a:spcBef>
        <a:spcAft>
          <a:spcPct val="0"/>
        </a:spcAft>
        <a:buChar char="•"/>
        <a:defRPr sz="2400">
          <a:solidFill>
            <a:schemeClr val="tx1"/>
          </a:solidFill>
          <a:latin typeface="Aharoni" panose="02010803020104030203" pitchFamily="2" charset="-79"/>
          <a:ea typeface="ＭＳ Ｐゴシック" pitchFamily="-65" charset="-128"/>
          <a:cs typeface="Aharoni" panose="02010803020104030203" pitchFamily="2" charset="-79"/>
        </a:defRPr>
      </a:lvl3pPr>
      <a:lvl4pPr marL="1600200" indent="-228600" algn="l" rtl="0" fontAlgn="base">
        <a:spcBef>
          <a:spcPct val="20000"/>
        </a:spcBef>
        <a:spcAft>
          <a:spcPct val="0"/>
        </a:spcAft>
        <a:buChar char="–"/>
        <a:defRPr sz="2000">
          <a:solidFill>
            <a:schemeClr val="tx1"/>
          </a:solidFill>
          <a:latin typeface="Aharoni" panose="02010803020104030203" pitchFamily="2" charset="-79"/>
          <a:ea typeface="ＭＳ Ｐゴシック" pitchFamily="-65" charset="-128"/>
          <a:cs typeface="Aharoni" panose="02010803020104030203" pitchFamily="2" charset="-79"/>
        </a:defRPr>
      </a:lvl4pPr>
      <a:lvl5pPr marL="2057400" indent="-228600" algn="l" rtl="0" fontAlgn="base">
        <a:spcBef>
          <a:spcPct val="20000"/>
        </a:spcBef>
        <a:spcAft>
          <a:spcPct val="0"/>
        </a:spcAft>
        <a:buChar char="»"/>
        <a:defRPr sz="2000">
          <a:solidFill>
            <a:schemeClr val="tx1"/>
          </a:solidFill>
          <a:latin typeface="Aharoni" panose="02010803020104030203" pitchFamily="2" charset="-79"/>
          <a:ea typeface="ＭＳ Ｐゴシック" pitchFamily="-65" charset="-128"/>
          <a:cs typeface="Aharoni" panose="02010803020104030203" pitchFamily="2" charset="-79"/>
        </a:defRPr>
      </a:lvl5pPr>
      <a:lvl6pPr marL="2514600" indent="-228600" algn="l" rtl="0" fontAlgn="base">
        <a:spcBef>
          <a:spcPct val="20000"/>
        </a:spcBef>
        <a:spcAft>
          <a:spcPct val="0"/>
        </a:spcAft>
        <a:buChar char="»"/>
        <a:defRPr sz="2000">
          <a:solidFill>
            <a:schemeClr val="tx1"/>
          </a:solidFill>
          <a:latin typeface="+mn-lt"/>
          <a:ea typeface="ＭＳ Ｐゴシック" pitchFamily="-65"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65"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65"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3968"/>
            <a:ext cx="8229600" cy="1143000"/>
          </a:xfrm>
        </p:spPr>
        <p:txBody>
          <a:bodyPr/>
          <a:lstStyle/>
          <a:p>
            <a:r>
              <a:rPr lang="en-US" sz="5400" dirty="0">
                <a:latin typeface="Britannic Bold" panose="020B0903060703020204" pitchFamily="34" charset="0"/>
              </a:rPr>
              <a:t>Commercial Policy</a:t>
            </a:r>
            <a:br>
              <a:rPr lang="en-US" dirty="0"/>
            </a:br>
            <a:endParaRPr lang="en-US" dirty="0"/>
          </a:p>
        </p:txBody>
      </p:sp>
      <p:pic>
        <p:nvPicPr>
          <p:cNvPr id="3" name="Picture 2">
            <a:extLst>
              <a:ext uri="{FF2B5EF4-FFF2-40B4-BE49-F238E27FC236}">
                <a16:creationId xmlns:a16="http://schemas.microsoft.com/office/drawing/2014/main" id="{51DB016A-6669-4CD7-A1A4-A86DBC0AF8B1}"/>
              </a:ext>
            </a:extLst>
          </p:cNvPr>
          <p:cNvPicPr>
            <a:picLocks noChangeAspect="1"/>
          </p:cNvPicPr>
          <p:nvPr/>
        </p:nvPicPr>
        <p:blipFill>
          <a:blip r:embed="rId3"/>
          <a:stretch>
            <a:fillRect/>
          </a:stretch>
        </p:blipFill>
        <p:spPr>
          <a:xfrm>
            <a:off x="457199" y="3488664"/>
            <a:ext cx="8351135" cy="3139632"/>
          </a:xfrm>
          <a:prstGeom prst="rect">
            <a:avLst/>
          </a:prstGeom>
        </p:spPr>
      </p:pic>
      <p:pic>
        <p:nvPicPr>
          <p:cNvPr id="5" name="Picture 4">
            <a:extLst>
              <a:ext uri="{FF2B5EF4-FFF2-40B4-BE49-F238E27FC236}">
                <a16:creationId xmlns:a16="http://schemas.microsoft.com/office/drawing/2014/main" id="{3A3AAB19-726E-419C-B713-4A4B4DF8F7A3}"/>
              </a:ext>
            </a:extLst>
          </p:cNvPr>
          <p:cNvPicPr>
            <a:picLocks noChangeAspect="1"/>
          </p:cNvPicPr>
          <p:nvPr/>
        </p:nvPicPr>
        <p:blipFill>
          <a:blip r:embed="rId4"/>
          <a:stretch>
            <a:fillRect/>
          </a:stretch>
        </p:blipFill>
        <p:spPr>
          <a:xfrm>
            <a:off x="273590" y="1039258"/>
            <a:ext cx="8413209" cy="2475191"/>
          </a:xfrm>
          <a:prstGeom prst="rect">
            <a:avLst/>
          </a:prstGeom>
        </p:spPr>
      </p:pic>
    </p:spTree>
    <p:extLst>
      <p:ext uri="{BB962C8B-B14F-4D97-AF65-F5344CB8AC3E}">
        <p14:creationId xmlns:p14="http://schemas.microsoft.com/office/powerpoint/2010/main" val="1622991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9" name="Line 5"/>
          <p:cNvSpPr>
            <a:spLocks noChangeShapeType="1"/>
          </p:cNvSpPr>
          <p:nvPr/>
        </p:nvSpPr>
        <p:spPr bwMode="auto">
          <a:xfrm>
            <a:off x="2590800" y="1219200"/>
            <a:ext cx="0" cy="45720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210950" name="Line 6"/>
          <p:cNvSpPr>
            <a:spLocks noChangeShapeType="1"/>
          </p:cNvSpPr>
          <p:nvPr/>
        </p:nvSpPr>
        <p:spPr bwMode="auto">
          <a:xfrm>
            <a:off x="2590800" y="5791200"/>
            <a:ext cx="4572000" cy="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210951" name="Line 7"/>
          <p:cNvSpPr>
            <a:spLocks noChangeShapeType="1"/>
          </p:cNvSpPr>
          <p:nvPr/>
        </p:nvSpPr>
        <p:spPr bwMode="auto">
          <a:xfrm flipH="1">
            <a:off x="3048000" y="1524000"/>
            <a:ext cx="2133600" cy="38100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210952" name="Line 8"/>
          <p:cNvSpPr>
            <a:spLocks noChangeShapeType="1"/>
          </p:cNvSpPr>
          <p:nvPr/>
        </p:nvSpPr>
        <p:spPr bwMode="auto">
          <a:xfrm>
            <a:off x="4191000" y="1524000"/>
            <a:ext cx="2438400" cy="38100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210954" name="Line 10"/>
          <p:cNvSpPr>
            <a:spLocks noChangeShapeType="1"/>
          </p:cNvSpPr>
          <p:nvPr/>
        </p:nvSpPr>
        <p:spPr bwMode="auto">
          <a:xfrm>
            <a:off x="2590800" y="4343400"/>
            <a:ext cx="4343400" cy="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210955" name="Text Box 11"/>
          <p:cNvSpPr txBox="1">
            <a:spLocks noChangeArrowheads="1"/>
          </p:cNvSpPr>
          <p:nvPr/>
        </p:nvSpPr>
        <p:spPr bwMode="auto">
          <a:xfrm>
            <a:off x="5105400" y="1219200"/>
            <a:ext cx="5334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S</a:t>
            </a:r>
          </a:p>
        </p:txBody>
      </p:sp>
      <p:sp>
        <p:nvSpPr>
          <p:cNvPr id="210956" name="Text Box 12"/>
          <p:cNvSpPr txBox="1">
            <a:spLocks noChangeArrowheads="1"/>
          </p:cNvSpPr>
          <p:nvPr/>
        </p:nvSpPr>
        <p:spPr bwMode="auto">
          <a:xfrm>
            <a:off x="6553200" y="5105400"/>
            <a:ext cx="5334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D</a:t>
            </a:r>
          </a:p>
        </p:txBody>
      </p:sp>
      <p:sp>
        <p:nvSpPr>
          <p:cNvPr id="210958" name="Text Box 14"/>
          <p:cNvSpPr txBox="1">
            <a:spLocks noChangeArrowheads="1"/>
          </p:cNvSpPr>
          <p:nvPr/>
        </p:nvSpPr>
        <p:spPr bwMode="auto">
          <a:xfrm>
            <a:off x="1828800" y="1045779"/>
            <a:ext cx="6096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dirty="0"/>
              <a:t>P</a:t>
            </a:r>
          </a:p>
        </p:txBody>
      </p:sp>
      <p:sp>
        <p:nvSpPr>
          <p:cNvPr id="210959" name="Line 15"/>
          <p:cNvSpPr>
            <a:spLocks noChangeShapeType="1"/>
          </p:cNvSpPr>
          <p:nvPr/>
        </p:nvSpPr>
        <p:spPr bwMode="auto">
          <a:xfrm>
            <a:off x="3598863" y="4343400"/>
            <a:ext cx="0" cy="1447800"/>
          </a:xfrm>
          <a:prstGeom prst="line">
            <a:avLst/>
          </a:prstGeom>
          <a:noFill/>
          <a:ln w="28575">
            <a:solidFill>
              <a:schemeClr val="tx1"/>
            </a:solidFill>
            <a:prstDash val="lgDash"/>
            <a:round/>
            <a:headEnd/>
            <a:tailEnd/>
          </a:ln>
          <a:effectLst/>
        </p:spPr>
        <p:txBody>
          <a:bodyPr>
            <a:prstTxWarp prst="textNoShape">
              <a:avLst/>
            </a:prstTxWarp>
          </a:bodyPr>
          <a:lstStyle/>
          <a:p>
            <a:endParaRPr lang="en-US"/>
          </a:p>
        </p:txBody>
      </p:sp>
      <p:sp>
        <p:nvSpPr>
          <p:cNvPr id="210960" name="Line 16"/>
          <p:cNvSpPr>
            <a:spLocks noChangeShapeType="1"/>
          </p:cNvSpPr>
          <p:nvPr/>
        </p:nvSpPr>
        <p:spPr bwMode="auto">
          <a:xfrm>
            <a:off x="5973763" y="4343400"/>
            <a:ext cx="0" cy="1447800"/>
          </a:xfrm>
          <a:prstGeom prst="line">
            <a:avLst/>
          </a:prstGeom>
          <a:noFill/>
          <a:ln w="28575">
            <a:solidFill>
              <a:schemeClr val="tx1"/>
            </a:solidFill>
            <a:prstDash val="lgDash"/>
            <a:round/>
            <a:headEnd/>
            <a:tailEnd/>
          </a:ln>
          <a:effectLst/>
        </p:spPr>
        <p:txBody>
          <a:bodyPr>
            <a:prstTxWarp prst="textNoShape">
              <a:avLst/>
            </a:prstTxWarp>
          </a:bodyPr>
          <a:lstStyle/>
          <a:p>
            <a:endParaRPr lang="en-US"/>
          </a:p>
        </p:txBody>
      </p:sp>
      <p:sp>
        <p:nvSpPr>
          <p:cNvPr id="210961" name="Line 17"/>
          <p:cNvSpPr>
            <a:spLocks noChangeShapeType="1"/>
          </p:cNvSpPr>
          <p:nvPr/>
        </p:nvSpPr>
        <p:spPr bwMode="auto">
          <a:xfrm>
            <a:off x="2590800" y="3581400"/>
            <a:ext cx="4343400" cy="0"/>
          </a:xfrm>
          <a:prstGeom prst="line">
            <a:avLst/>
          </a:prstGeom>
          <a:noFill/>
          <a:ln w="38100">
            <a:solidFill>
              <a:schemeClr val="tx1"/>
            </a:solidFill>
            <a:prstDash val="lgDash"/>
            <a:round/>
            <a:headEnd/>
            <a:tailEnd/>
          </a:ln>
          <a:effectLst/>
        </p:spPr>
        <p:txBody>
          <a:bodyPr>
            <a:prstTxWarp prst="textNoShape">
              <a:avLst/>
            </a:prstTxWarp>
          </a:bodyPr>
          <a:lstStyle/>
          <a:p>
            <a:endParaRPr lang="en-US"/>
          </a:p>
        </p:txBody>
      </p:sp>
      <p:sp>
        <p:nvSpPr>
          <p:cNvPr id="210962" name="Line 18"/>
          <p:cNvSpPr>
            <a:spLocks noChangeShapeType="1"/>
          </p:cNvSpPr>
          <p:nvPr/>
        </p:nvSpPr>
        <p:spPr bwMode="auto">
          <a:xfrm>
            <a:off x="4038600" y="3581400"/>
            <a:ext cx="0" cy="2209800"/>
          </a:xfrm>
          <a:prstGeom prst="line">
            <a:avLst/>
          </a:prstGeom>
          <a:noFill/>
          <a:ln w="28575">
            <a:solidFill>
              <a:schemeClr val="tx1"/>
            </a:solidFill>
            <a:prstDash val="lgDash"/>
            <a:round/>
            <a:headEnd/>
            <a:tailEnd/>
          </a:ln>
          <a:effectLst/>
        </p:spPr>
        <p:txBody>
          <a:bodyPr>
            <a:prstTxWarp prst="textNoShape">
              <a:avLst/>
            </a:prstTxWarp>
          </a:bodyPr>
          <a:lstStyle/>
          <a:p>
            <a:endParaRPr lang="en-US"/>
          </a:p>
        </p:txBody>
      </p:sp>
      <p:sp>
        <p:nvSpPr>
          <p:cNvPr id="210963" name="Line 19"/>
          <p:cNvSpPr>
            <a:spLocks noChangeShapeType="1"/>
          </p:cNvSpPr>
          <p:nvPr/>
        </p:nvSpPr>
        <p:spPr bwMode="auto">
          <a:xfrm>
            <a:off x="5486400" y="3581400"/>
            <a:ext cx="0" cy="2209800"/>
          </a:xfrm>
          <a:prstGeom prst="line">
            <a:avLst/>
          </a:prstGeom>
          <a:noFill/>
          <a:ln w="28575">
            <a:solidFill>
              <a:schemeClr val="tx1"/>
            </a:solidFill>
            <a:prstDash val="lgDash"/>
            <a:round/>
            <a:headEnd/>
            <a:tailEnd/>
          </a:ln>
          <a:effectLst/>
        </p:spPr>
        <p:txBody>
          <a:bodyPr>
            <a:prstTxWarp prst="textNoShape">
              <a:avLst/>
            </a:prstTxWarp>
          </a:bodyPr>
          <a:lstStyle/>
          <a:p>
            <a:endParaRPr lang="en-US"/>
          </a:p>
        </p:txBody>
      </p:sp>
      <p:sp>
        <p:nvSpPr>
          <p:cNvPr id="210967" name="Text Box 23"/>
          <p:cNvSpPr txBox="1">
            <a:spLocks noChangeArrowheads="1"/>
          </p:cNvSpPr>
          <p:nvPr/>
        </p:nvSpPr>
        <p:spPr bwMode="auto">
          <a:xfrm>
            <a:off x="6934200" y="5715000"/>
            <a:ext cx="5334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Q</a:t>
            </a:r>
          </a:p>
        </p:txBody>
      </p:sp>
      <p:sp>
        <p:nvSpPr>
          <p:cNvPr id="210972" name="Text Box 28"/>
          <p:cNvSpPr txBox="1">
            <a:spLocks noChangeArrowheads="1"/>
          </p:cNvSpPr>
          <p:nvPr/>
        </p:nvSpPr>
        <p:spPr bwMode="auto">
          <a:xfrm>
            <a:off x="2895600" y="3733800"/>
            <a:ext cx="5334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a</a:t>
            </a:r>
          </a:p>
        </p:txBody>
      </p:sp>
      <p:sp>
        <p:nvSpPr>
          <p:cNvPr id="210973" name="Text Box 29"/>
          <p:cNvSpPr txBox="1">
            <a:spLocks noChangeArrowheads="1"/>
          </p:cNvSpPr>
          <p:nvPr/>
        </p:nvSpPr>
        <p:spPr bwMode="auto">
          <a:xfrm>
            <a:off x="3733800" y="3886200"/>
            <a:ext cx="5334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b</a:t>
            </a:r>
          </a:p>
        </p:txBody>
      </p:sp>
      <p:sp>
        <p:nvSpPr>
          <p:cNvPr id="210974" name="Text Box 30"/>
          <p:cNvSpPr txBox="1">
            <a:spLocks noChangeArrowheads="1"/>
          </p:cNvSpPr>
          <p:nvPr/>
        </p:nvSpPr>
        <p:spPr bwMode="auto">
          <a:xfrm>
            <a:off x="4572000" y="3733800"/>
            <a:ext cx="5334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c</a:t>
            </a:r>
          </a:p>
        </p:txBody>
      </p:sp>
      <p:sp>
        <p:nvSpPr>
          <p:cNvPr id="210975" name="Text Box 31"/>
          <p:cNvSpPr txBox="1">
            <a:spLocks noChangeArrowheads="1"/>
          </p:cNvSpPr>
          <p:nvPr/>
        </p:nvSpPr>
        <p:spPr bwMode="auto">
          <a:xfrm>
            <a:off x="5486400" y="3886200"/>
            <a:ext cx="5334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d</a:t>
            </a:r>
          </a:p>
        </p:txBody>
      </p:sp>
      <p:sp>
        <p:nvSpPr>
          <p:cNvPr id="210981" name="AutoShape 37"/>
          <p:cNvSpPr>
            <a:spLocks noChangeArrowheads="1"/>
          </p:cNvSpPr>
          <p:nvPr/>
        </p:nvSpPr>
        <p:spPr bwMode="auto">
          <a:xfrm rot="-796924">
            <a:off x="381000" y="1600200"/>
            <a:ext cx="2895600" cy="1752600"/>
          </a:xfrm>
          <a:prstGeom prst="wedgeRoundRectCallout">
            <a:avLst>
              <a:gd name="adj1" fmla="val 22769"/>
              <a:gd name="adj2" fmla="val 85134"/>
              <a:gd name="adj3" fmla="val 16667"/>
            </a:avLst>
          </a:prstGeom>
          <a:solidFill>
            <a:srgbClr val="99FF99"/>
          </a:solidFill>
          <a:ln w="28575">
            <a:solidFill>
              <a:srgbClr val="008000"/>
            </a:solidFill>
            <a:miter lim="800000"/>
            <a:headEnd/>
            <a:tailEnd/>
          </a:ln>
          <a:effectLst/>
        </p:spPr>
        <p:txBody>
          <a:bodyPr>
            <a:prstTxWarp prst="textNoShape">
              <a:avLst/>
            </a:prstTxWarp>
          </a:bodyPr>
          <a:lstStyle/>
          <a:p>
            <a:pPr algn="ctr"/>
            <a:r>
              <a:rPr lang="en-US" sz="2400" dirty="0">
                <a:solidFill>
                  <a:srgbClr val="008000"/>
                </a:solidFill>
              </a:rPr>
              <a:t>Benefits go only to the (few) producers in the protected industry</a:t>
            </a:r>
          </a:p>
        </p:txBody>
      </p:sp>
      <p:sp>
        <p:nvSpPr>
          <p:cNvPr id="210982" name="Oval 38"/>
          <p:cNvSpPr>
            <a:spLocks noChangeArrowheads="1"/>
          </p:cNvSpPr>
          <p:nvPr/>
        </p:nvSpPr>
        <p:spPr bwMode="auto">
          <a:xfrm>
            <a:off x="2667000" y="3733800"/>
            <a:ext cx="838200" cy="457200"/>
          </a:xfrm>
          <a:prstGeom prst="ellipse">
            <a:avLst/>
          </a:prstGeom>
          <a:noFill/>
          <a:ln w="28575">
            <a:solidFill>
              <a:srgbClr val="008000"/>
            </a:solidFill>
            <a:round/>
            <a:headEnd/>
            <a:tailEnd/>
          </a:ln>
          <a:effectLst/>
        </p:spPr>
        <p:txBody>
          <a:bodyPr wrap="none" anchor="ctr">
            <a:prstTxWarp prst="textNoShape">
              <a:avLst/>
            </a:prstTxWarp>
          </a:bodyPr>
          <a:lstStyle/>
          <a:p>
            <a:endParaRPr lang="en-US"/>
          </a:p>
        </p:txBody>
      </p:sp>
      <p:sp>
        <p:nvSpPr>
          <p:cNvPr id="210983" name="AutoShape 39"/>
          <p:cNvSpPr>
            <a:spLocks noChangeArrowheads="1"/>
          </p:cNvSpPr>
          <p:nvPr/>
        </p:nvSpPr>
        <p:spPr bwMode="auto">
          <a:xfrm rot="945070">
            <a:off x="5562600" y="1447800"/>
            <a:ext cx="3352800" cy="2057400"/>
          </a:xfrm>
          <a:prstGeom prst="wedgeRoundRectCallout">
            <a:avLst>
              <a:gd name="adj1" fmla="val -22139"/>
              <a:gd name="adj2" fmla="val 71338"/>
              <a:gd name="adj3" fmla="val 16667"/>
            </a:avLst>
          </a:prstGeom>
          <a:solidFill>
            <a:srgbClr val="FFCCCC"/>
          </a:solidFill>
          <a:ln w="28575">
            <a:solidFill>
              <a:srgbClr val="FF0000"/>
            </a:solidFill>
            <a:miter lim="800000"/>
            <a:headEnd/>
            <a:tailEnd/>
          </a:ln>
          <a:effectLst/>
        </p:spPr>
        <p:txBody>
          <a:bodyPr>
            <a:prstTxWarp prst="textNoShape">
              <a:avLst/>
            </a:prstTxWarp>
          </a:bodyPr>
          <a:lstStyle/>
          <a:p>
            <a:pPr algn="ctr"/>
            <a:r>
              <a:rPr lang="en-US" sz="2400">
                <a:solidFill>
                  <a:srgbClr val="FF0000"/>
                </a:solidFill>
              </a:rPr>
              <a:t>Costs are borne by the (many) consumers of the product of the protected industry</a:t>
            </a:r>
          </a:p>
        </p:txBody>
      </p:sp>
      <p:sp>
        <p:nvSpPr>
          <p:cNvPr id="210984" name="Oval 40"/>
          <p:cNvSpPr>
            <a:spLocks noChangeArrowheads="1"/>
          </p:cNvSpPr>
          <p:nvPr/>
        </p:nvSpPr>
        <p:spPr bwMode="auto">
          <a:xfrm>
            <a:off x="2286000" y="3505200"/>
            <a:ext cx="4191000" cy="914400"/>
          </a:xfrm>
          <a:prstGeom prst="ellipse">
            <a:avLst/>
          </a:prstGeom>
          <a:noFill/>
          <a:ln w="28575">
            <a:solidFill>
              <a:srgbClr val="FF0000"/>
            </a:solidFill>
            <a:round/>
            <a:headEnd/>
            <a:tailEnd/>
          </a:ln>
          <a:effectLst/>
        </p:spPr>
        <p:txBody>
          <a:bodyPr wrap="none" anchor="ctr">
            <a:prstTxWarp prst="textNoShape">
              <a:avLst/>
            </a:prstTxWarp>
          </a:bodyPr>
          <a:lstStyle/>
          <a:p>
            <a:endParaRPr lang="en-US"/>
          </a:p>
        </p:txBody>
      </p:sp>
      <p:sp>
        <p:nvSpPr>
          <p:cNvPr id="3" name="Title 2">
            <a:extLst>
              <a:ext uri="{FF2B5EF4-FFF2-40B4-BE49-F238E27FC236}">
                <a16:creationId xmlns:a16="http://schemas.microsoft.com/office/drawing/2014/main" id="{FE8C2716-A364-4EC2-A877-6E67EA483E99}"/>
              </a:ext>
            </a:extLst>
          </p:cNvPr>
          <p:cNvSpPr>
            <a:spLocks noGrp="1"/>
          </p:cNvSpPr>
          <p:nvPr>
            <p:ph type="title"/>
          </p:nvPr>
        </p:nvSpPr>
        <p:spPr>
          <a:xfrm>
            <a:off x="457200" y="274638"/>
            <a:ext cx="8229600" cy="604314"/>
          </a:xfrm>
        </p:spPr>
        <p:txBody>
          <a:bodyPr/>
          <a:lstStyle/>
          <a:p>
            <a:r>
              <a:rPr lang="en-US" dirty="0"/>
              <a:t>Protect a Favored Industry</a:t>
            </a:r>
          </a:p>
        </p:txBody>
      </p:sp>
      <p:sp>
        <p:nvSpPr>
          <p:cNvPr id="28" name="Title 2">
            <a:extLst>
              <a:ext uri="{FF2B5EF4-FFF2-40B4-BE49-F238E27FC236}">
                <a16:creationId xmlns:a16="http://schemas.microsoft.com/office/drawing/2014/main" id="{8EF4FE48-B6C4-4D42-AE2A-37E7ADFD8D56}"/>
              </a:ext>
            </a:extLst>
          </p:cNvPr>
          <p:cNvSpPr txBox="1">
            <a:spLocks/>
          </p:cNvSpPr>
          <p:nvPr/>
        </p:nvSpPr>
        <p:spPr bwMode="auto">
          <a:xfrm>
            <a:off x="457200" y="5979048"/>
            <a:ext cx="8229600" cy="604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lang="en-US" sz="3200" b="1">
                <a:solidFill>
                  <a:srgbClr val="0000FF"/>
                </a:solidFill>
                <a:latin typeface="Bookman Old Style" panose="02050604050505020204" pitchFamily="18" charset="0"/>
                <a:ea typeface="+mj-ea"/>
                <a:cs typeface="Aharoni" panose="02010803020104030203" pitchFamily="2" charset="-79"/>
              </a:defRPr>
            </a:lvl1pPr>
            <a:lvl2pPr algn="ctr" rtl="0" fontAlgn="base">
              <a:spcBef>
                <a:spcPct val="0"/>
              </a:spcBef>
              <a:spcAft>
                <a:spcPct val="0"/>
              </a:spcAft>
              <a:defRPr sz="4400">
                <a:solidFill>
                  <a:schemeClr val="tx2"/>
                </a:solidFill>
                <a:latin typeface="Arial" pitchFamily="-65" charset="0"/>
              </a:defRPr>
            </a:lvl2pPr>
            <a:lvl3pPr algn="ctr" rtl="0" fontAlgn="base">
              <a:spcBef>
                <a:spcPct val="0"/>
              </a:spcBef>
              <a:spcAft>
                <a:spcPct val="0"/>
              </a:spcAft>
              <a:defRPr sz="4400">
                <a:solidFill>
                  <a:schemeClr val="tx2"/>
                </a:solidFill>
                <a:latin typeface="Arial" pitchFamily="-65" charset="0"/>
              </a:defRPr>
            </a:lvl3pPr>
            <a:lvl4pPr algn="ctr" rtl="0" fontAlgn="base">
              <a:spcBef>
                <a:spcPct val="0"/>
              </a:spcBef>
              <a:spcAft>
                <a:spcPct val="0"/>
              </a:spcAft>
              <a:defRPr sz="4400">
                <a:solidFill>
                  <a:schemeClr val="tx2"/>
                </a:solidFill>
                <a:latin typeface="Arial" pitchFamily="-65" charset="0"/>
              </a:defRPr>
            </a:lvl4pPr>
            <a:lvl5pPr algn="ctr" rtl="0" fontAlgn="base">
              <a:spcBef>
                <a:spcPct val="0"/>
              </a:spcBef>
              <a:spcAft>
                <a:spcPct val="0"/>
              </a:spcAft>
              <a:defRPr sz="4400">
                <a:solidFill>
                  <a:schemeClr val="tx2"/>
                </a:solidFill>
                <a:latin typeface="Arial" pitchFamily="-65" charset="0"/>
              </a:defRPr>
            </a:lvl5pPr>
            <a:lvl6pPr marL="457200" algn="ctr" rtl="0" fontAlgn="base">
              <a:spcBef>
                <a:spcPct val="0"/>
              </a:spcBef>
              <a:spcAft>
                <a:spcPct val="0"/>
              </a:spcAft>
              <a:defRPr sz="4400">
                <a:solidFill>
                  <a:schemeClr val="tx2"/>
                </a:solidFill>
                <a:latin typeface="Arial" pitchFamily="-65" charset="0"/>
              </a:defRPr>
            </a:lvl6pPr>
            <a:lvl7pPr marL="914400" algn="ctr" rtl="0" fontAlgn="base">
              <a:spcBef>
                <a:spcPct val="0"/>
              </a:spcBef>
              <a:spcAft>
                <a:spcPct val="0"/>
              </a:spcAft>
              <a:defRPr sz="4400">
                <a:solidFill>
                  <a:schemeClr val="tx2"/>
                </a:solidFill>
                <a:latin typeface="Arial" pitchFamily="-65" charset="0"/>
              </a:defRPr>
            </a:lvl7pPr>
            <a:lvl8pPr marL="1371600" algn="ctr" rtl="0" fontAlgn="base">
              <a:spcBef>
                <a:spcPct val="0"/>
              </a:spcBef>
              <a:spcAft>
                <a:spcPct val="0"/>
              </a:spcAft>
              <a:defRPr sz="4400">
                <a:solidFill>
                  <a:schemeClr val="tx2"/>
                </a:solidFill>
                <a:latin typeface="Arial" pitchFamily="-65" charset="0"/>
              </a:defRPr>
            </a:lvl8pPr>
            <a:lvl9pPr marL="1828800" algn="ctr" rtl="0" fontAlgn="base">
              <a:spcBef>
                <a:spcPct val="0"/>
              </a:spcBef>
              <a:spcAft>
                <a:spcPct val="0"/>
              </a:spcAft>
              <a:defRPr sz="4400">
                <a:solidFill>
                  <a:schemeClr val="tx2"/>
                </a:solidFill>
                <a:latin typeface="Arial" pitchFamily="-65" charset="0"/>
              </a:defRPr>
            </a:lvl9pPr>
          </a:lstStyle>
          <a:p>
            <a:r>
              <a:rPr lang="en-US" kern="0" dirty="0"/>
              <a:t>But Not Optimal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098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098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098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0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81" grpId="0" animBg="1"/>
      <p:bldP spid="210982" grpId="0" animBg="1"/>
      <p:bldP spid="210983" grpId="0" animBg="1"/>
      <p:bldP spid="21098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a:xfrm>
            <a:off x="457200" y="274638"/>
            <a:ext cx="8229600" cy="860479"/>
          </a:xfrm>
        </p:spPr>
        <p:txBody>
          <a:bodyPr/>
          <a:lstStyle/>
          <a:p>
            <a:r>
              <a:rPr lang="en-US" dirty="0"/>
              <a:t>Un-sensible Reasons for Protection</a:t>
            </a:r>
          </a:p>
        </p:txBody>
      </p:sp>
      <p:sp>
        <p:nvSpPr>
          <p:cNvPr id="211971" name="Rectangle 3"/>
          <p:cNvSpPr>
            <a:spLocks noGrp="1" noChangeArrowheads="1"/>
          </p:cNvSpPr>
          <p:nvPr>
            <p:ph type="body" idx="1"/>
          </p:nvPr>
        </p:nvSpPr>
        <p:spPr>
          <a:xfrm>
            <a:off x="394138" y="1237593"/>
            <a:ext cx="8229600" cy="4525963"/>
          </a:xfrm>
        </p:spPr>
        <p:txBody>
          <a:bodyPr/>
          <a:lstStyle/>
          <a:p>
            <a:r>
              <a:rPr lang="en-US" sz="2800" dirty="0"/>
              <a:t>“Un-sensible”?</a:t>
            </a:r>
          </a:p>
          <a:p>
            <a:pPr lvl="1"/>
            <a:r>
              <a:rPr lang="en-US" dirty="0"/>
              <a:t>Reasons that are based on misunderstanding of what protection will actually do</a:t>
            </a:r>
          </a:p>
          <a:p>
            <a:pPr lvl="1"/>
            <a:endParaRPr lang="en-US" dirty="0"/>
          </a:p>
          <a:p>
            <a:r>
              <a:rPr lang="en-US" dirty="0"/>
              <a:t>Pauper Labor Argument</a:t>
            </a:r>
          </a:p>
          <a:p>
            <a:pPr lvl="1"/>
            <a:r>
              <a:rPr lang="en-US" dirty="0"/>
              <a:t>“We hold that the most efficient way of protecting American labor is to prevent the importation of foreign pauper labor to compete with it in the home market…”   (Democratic Party Platform, July 9, 1896)</a:t>
            </a:r>
          </a:p>
          <a:p>
            <a:pPr lvl="1"/>
            <a:r>
              <a:rPr lang="en-US" dirty="0"/>
              <a:t>Based on belief that trade with poor countries will drive US wages down to the very low (“pauper”) levels of poor countries</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19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19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19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197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19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a:xfrm>
            <a:off x="457200" y="274638"/>
            <a:ext cx="8229600" cy="686061"/>
          </a:xfrm>
        </p:spPr>
        <p:txBody>
          <a:bodyPr/>
          <a:lstStyle/>
          <a:p>
            <a:r>
              <a:rPr lang="en-US" dirty="0"/>
              <a:t>Un-sensible Reasons for Protection</a:t>
            </a:r>
          </a:p>
        </p:txBody>
      </p:sp>
      <p:sp>
        <p:nvSpPr>
          <p:cNvPr id="212995" name="Rectangle 3"/>
          <p:cNvSpPr>
            <a:spLocks noGrp="1" noChangeArrowheads="1"/>
          </p:cNvSpPr>
          <p:nvPr>
            <p:ph type="body" idx="1"/>
          </p:nvPr>
        </p:nvSpPr>
        <p:spPr>
          <a:xfrm>
            <a:off x="258434" y="1289880"/>
            <a:ext cx="8428365" cy="4525963"/>
          </a:xfrm>
        </p:spPr>
        <p:txBody>
          <a:bodyPr/>
          <a:lstStyle/>
          <a:p>
            <a:pPr>
              <a:lnSpc>
                <a:spcPct val="80000"/>
              </a:lnSpc>
            </a:pPr>
            <a:r>
              <a:rPr lang="en-US" sz="2800" dirty="0"/>
              <a:t>Pauper Labor Argument – Answer</a:t>
            </a:r>
          </a:p>
          <a:p>
            <a:pPr lvl="1">
              <a:lnSpc>
                <a:spcPct val="80000"/>
              </a:lnSpc>
            </a:pPr>
            <a:r>
              <a:rPr lang="en-US" sz="2400" dirty="0"/>
              <a:t>See </a:t>
            </a:r>
            <a:r>
              <a:rPr lang="en-US" sz="2400" dirty="0" err="1"/>
              <a:t>Ricardian</a:t>
            </a:r>
            <a:r>
              <a:rPr lang="en-US" sz="2400" dirty="0"/>
              <a:t> Model:  Labor in poor countries earns low wages because it is less productive than labor in rich countries.  Trade will in fact raise wages in both</a:t>
            </a:r>
          </a:p>
          <a:p>
            <a:pPr lvl="1">
              <a:lnSpc>
                <a:spcPct val="80000"/>
              </a:lnSpc>
            </a:pPr>
            <a:r>
              <a:rPr lang="en-US" sz="2400" dirty="0"/>
              <a:t>Caveat:  </a:t>
            </a:r>
            <a:r>
              <a:rPr lang="en-US" sz="2400" dirty="0" err="1"/>
              <a:t>Heckscher</a:t>
            </a:r>
            <a:r>
              <a:rPr lang="en-US" sz="2400" dirty="0"/>
              <a:t>-Ohlin Model implies Factor Price Equalization (FPE)</a:t>
            </a:r>
          </a:p>
          <a:p>
            <a:pPr lvl="2">
              <a:lnSpc>
                <a:spcPct val="80000"/>
              </a:lnSpc>
            </a:pPr>
            <a:r>
              <a:rPr lang="en-US" sz="2000" dirty="0"/>
              <a:t>At level above poor-country autarky wage</a:t>
            </a:r>
          </a:p>
          <a:p>
            <a:pPr lvl="2">
              <a:lnSpc>
                <a:spcPct val="80000"/>
              </a:lnSpc>
              <a:buFontTx/>
              <a:buNone/>
            </a:pPr>
            <a:r>
              <a:rPr lang="en-US" sz="2000" dirty="0"/>
              <a:t>	 But below the rich-country autarky wage</a:t>
            </a:r>
          </a:p>
          <a:p>
            <a:pPr lvl="2">
              <a:lnSpc>
                <a:spcPct val="80000"/>
              </a:lnSpc>
              <a:buFontTx/>
              <a:buNone/>
            </a:pPr>
            <a:r>
              <a:rPr lang="en-US" sz="2000" dirty="0"/>
              <a:t>	  Thus an element of truth to the pauper labor argument</a:t>
            </a:r>
          </a:p>
          <a:p>
            <a:pPr lvl="2">
              <a:lnSpc>
                <a:spcPct val="80000"/>
              </a:lnSpc>
            </a:pPr>
            <a:r>
              <a:rPr lang="en-US" sz="2000" dirty="0"/>
              <a:t>But empirical evidence indicates technology differences account for much of the wage difference, preventing FPE</a:t>
            </a:r>
          </a:p>
          <a:p>
            <a:pPr lvl="2">
              <a:lnSpc>
                <a:spcPct val="80000"/>
              </a:lnSpc>
            </a:pPr>
            <a:r>
              <a:rPr lang="en-US" sz="2000" dirty="0"/>
              <a:t>Thus rich-country wages </a:t>
            </a:r>
            <a:r>
              <a:rPr lang="en-US" sz="2000" u="sng" dirty="0"/>
              <a:t>may</a:t>
            </a:r>
            <a:r>
              <a:rPr lang="en-US" sz="2000" dirty="0"/>
              <a:t> fall due to trade, </a:t>
            </a:r>
          </a:p>
          <a:p>
            <a:pPr lvl="2">
              <a:lnSpc>
                <a:spcPct val="80000"/>
              </a:lnSpc>
              <a:buFontTx/>
              <a:buNone/>
            </a:pPr>
            <a:r>
              <a:rPr lang="en-US" sz="2000" dirty="0"/>
              <a:t>	  but not nearly to poor-country levels</a:t>
            </a:r>
          </a:p>
          <a:p>
            <a:pPr lvl="2">
              <a:lnSpc>
                <a:spcPct val="80000"/>
              </a:lnSpc>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29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29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29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29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29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29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299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299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299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a:xfrm>
            <a:off x="457200" y="274638"/>
            <a:ext cx="8229600" cy="545169"/>
          </a:xfrm>
        </p:spPr>
        <p:txBody>
          <a:bodyPr/>
          <a:lstStyle/>
          <a:p>
            <a:r>
              <a:rPr lang="en-US" dirty="0"/>
              <a:t>Un-sensible Reasons for Protection</a:t>
            </a:r>
          </a:p>
        </p:txBody>
      </p:sp>
      <p:sp>
        <p:nvSpPr>
          <p:cNvPr id="214019" name="Rectangle 3"/>
          <p:cNvSpPr>
            <a:spLocks noGrp="1" noChangeArrowheads="1"/>
          </p:cNvSpPr>
          <p:nvPr>
            <p:ph type="body" idx="1"/>
          </p:nvPr>
        </p:nvSpPr>
        <p:spPr>
          <a:xfrm>
            <a:off x="204951" y="819807"/>
            <a:ext cx="8649681" cy="4525963"/>
          </a:xfrm>
        </p:spPr>
        <p:txBody>
          <a:bodyPr/>
          <a:lstStyle/>
          <a:p>
            <a:pPr>
              <a:lnSpc>
                <a:spcPct val="90000"/>
              </a:lnSpc>
            </a:pPr>
            <a:r>
              <a:rPr lang="en-US" dirty="0"/>
              <a:t>Fairness Argument</a:t>
            </a:r>
          </a:p>
          <a:p>
            <a:pPr lvl="1">
              <a:lnSpc>
                <a:spcPct val="90000"/>
              </a:lnSpc>
            </a:pPr>
            <a:r>
              <a:rPr lang="en-US" dirty="0"/>
              <a:t>It is “unfair” to make workers compete with those who are either more productive or lower paid.</a:t>
            </a:r>
          </a:p>
          <a:p>
            <a:pPr lvl="1">
              <a:lnSpc>
                <a:spcPct val="90000"/>
              </a:lnSpc>
            </a:pPr>
            <a:r>
              <a:rPr lang="en-US" dirty="0"/>
              <a:t>Analogy is to players in a game, who want a “level playing field” because one side must lose.</a:t>
            </a:r>
          </a:p>
          <a:p>
            <a:pPr>
              <a:lnSpc>
                <a:spcPct val="90000"/>
              </a:lnSpc>
            </a:pPr>
            <a:r>
              <a:rPr lang="en-US" dirty="0"/>
              <a:t>Answer</a:t>
            </a:r>
          </a:p>
          <a:p>
            <a:pPr lvl="1">
              <a:lnSpc>
                <a:spcPct val="90000"/>
              </a:lnSpc>
            </a:pPr>
            <a:r>
              <a:rPr lang="en-US" dirty="0"/>
              <a:t>Trade is not a “zero-sum game”:  There are benefits for </a:t>
            </a:r>
            <a:r>
              <a:rPr lang="en-US" u="sng" dirty="0"/>
              <a:t>both</a:t>
            </a:r>
            <a:r>
              <a:rPr lang="en-US" dirty="0"/>
              <a:t> countries</a:t>
            </a:r>
          </a:p>
          <a:p>
            <a:pPr lvl="2">
              <a:lnSpc>
                <a:spcPct val="90000"/>
              </a:lnSpc>
            </a:pPr>
            <a:r>
              <a:rPr lang="en-US" dirty="0"/>
              <a:t>If “field is tilted” favoring another country’s exports (e.g., by a subsidy, low wages, or cheap currency), we actually </a:t>
            </a:r>
            <a:r>
              <a:rPr lang="en-US" u="sng" dirty="0"/>
              <a:t>benefit</a:t>
            </a:r>
            <a:r>
              <a:rPr lang="en-US" dirty="0"/>
              <a:t> from that through cheap imports.</a:t>
            </a:r>
          </a:p>
          <a:p>
            <a:pPr lvl="1">
              <a:lnSpc>
                <a:spcPct val="90000"/>
              </a:lnSpc>
            </a:pPr>
            <a:r>
              <a:rPr lang="en-US" dirty="0"/>
              <a:t>Also, even those who lose can be compensated by others in their countries, who gain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40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40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40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40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40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40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40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p:txBody>
          <a:bodyPr/>
          <a:lstStyle/>
          <a:p>
            <a:r>
              <a:rPr lang="en-US" dirty="0"/>
              <a:t>Un-sensible Reasons for Protection</a:t>
            </a:r>
          </a:p>
        </p:txBody>
      </p:sp>
      <p:sp>
        <p:nvSpPr>
          <p:cNvPr id="231427" name="Rectangle 3"/>
          <p:cNvSpPr>
            <a:spLocks noGrp="1" noChangeArrowheads="1"/>
          </p:cNvSpPr>
          <p:nvPr>
            <p:ph type="body" idx="1"/>
          </p:nvPr>
        </p:nvSpPr>
        <p:spPr>
          <a:xfrm>
            <a:off x="260431" y="2922347"/>
            <a:ext cx="8229600" cy="4372859"/>
          </a:xfrm>
        </p:spPr>
        <p:txBody>
          <a:bodyPr/>
          <a:lstStyle/>
          <a:p>
            <a:r>
              <a:rPr lang="en-US" dirty="0"/>
              <a:t>Patriotism Argument - Answer</a:t>
            </a:r>
          </a:p>
          <a:p>
            <a:pPr lvl="1"/>
            <a:r>
              <a:rPr lang="en-US" dirty="0"/>
              <a:t>This confuses costs and benefits:  in fact, buyers benefit from </a:t>
            </a:r>
            <a:r>
              <a:rPr lang="en-US" u="sng" dirty="0"/>
              <a:t>consumption</a:t>
            </a:r>
            <a:r>
              <a:rPr lang="en-US" dirty="0"/>
              <a:t>, while sellers incur the </a:t>
            </a:r>
            <a:r>
              <a:rPr lang="en-US" u="sng" dirty="0"/>
              <a:t>cost</a:t>
            </a:r>
            <a:r>
              <a:rPr lang="en-US" dirty="0"/>
              <a:t> of production</a:t>
            </a:r>
          </a:p>
          <a:p>
            <a:pPr lvl="1"/>
            <a:r>
              <a:rPr lang="en-US" dirty="0"/>
              <a:t>If we import and don’t export, then we enjoy the fruits of someone else’s labor</a:t>
            </a:r>
          </a:p>
          <a:p>
            <a:pPr lvl="1"/>
            <a:r>
              <a:rPr lang="en-US" dirty="0"/>
              <a:t>If we both import and export, then comparative advantage says that we (and they) both benefit more</a:t>
            </a:r>
          </a:p>
        </p:txBody>
      </p:sp>
      <p:sp>
        <p:nvSpPr>
          <p:cNvPr id="4" name="Rectangle 3">
            <a:extLst>
              <a:ext uri="{FF2B5EF4-FFF2-40B4-BE49-F238E27FC236}">
                <a16:creationId xmlns:a16="http://schemas.microsoft.com/office/drawing/2014/main" id="{7B6B972B-6710-4941-8B6C-88461DF7F231}"/>
              </a:ext>
            </a:extLst>
          </p:cNvPr>
          <p:cNvSpPr txBox="1">
            <a:spLocks noChangeArrowheads="1"/>
          </p:cNvSpPr>
          <p:nvPr/>
        </p:nvSpPr>
        <p:spPr>
          <a:xfrm>
            <a:off x="260431" y="1044616"/>
            <a:ext cx="8229600" cy="1981200"/>
          </a:xfrm>
          <a:prstGeom prst="rect">
            <a:avLst/>
          </a:prstGeom>
        </p:spPr>
        <p:txBody>
          <a:bodyPr/>
          <a:lstStyle>
            <a:lvl1pPr marL="342900" indent="-342900" algn="l" rtl="0" fontAlgn="base">
              <a:spcBef>
                <a:spcPct val="20000"/>
              </a:spcBef>
              <a:spcAft>
                <a:spcPct val="0"/>
              </a:spcAft>
              <a:buChar char="•"/>
              <a:defRPr sz="2400" b="1">
                <a:solidFill>
                  <a:schemeClr val="tx1"/>
                </a:solidFill>
                <a:latin typeface="Bookman Old Style" panose="02050604050505020204" pitchFamily="18" charset="0"/>
                <a:ea typeface="+mn-ea"/>
                <a:cs typeface="Aharoni" panose="02010803020104030203" pitchFamily="2" charset="-79"/>
              </a:defRPr>
            </a:lvl1pPr>
            <a:lvl2pPr marL="742950" indent="-285750" algn="l" rtl="0" fontAlgn="base">
              <a:spcBef>
                <a:spcPct val="20000"/>
              </a:spcBef>
              <a:spcAft>
                <a:spcPct val="0"/>
              </a:spcAft>
              <a:buChar char="–"/>
              <a:defRPr sz="2400" b="1">
                <a:solidFill>
                  <a:schemeClr val="tx1"/>
                </a:solidFill>
                <a:latin typeface="Bookman Old Style" panose="02050604050505020204" pitchFamily="18" charset="0"/>
                <a:ea typeface="ＭＳ Ｐゴシック" pitchFamily="-65" charset="-128"/>
                <a:cs typeface="Aharoni" panose="02010803020104030203" pitchFamily="2" charset="-79"/>
              </a:defRPr>
            </a:lvl2pPr>
            <a:lvl3pPr marL="1143000" indent="-228600" algn="l" rtl="0" fontAlgn="base">
              <a:spcBef>
                <a:spcPct val="20000"/>
              </a:spcBef>
              <a:spcAft>
                <a:spcPct val="0"/>
              </a:spcAft>
              <a:buChar char="•"/>
              <a:defRPr sz="2400" b="1">
                <a:solidFill>
                  <a:schemeClr val="tx1"/>
                </a:solidFill>
                <a:latin typeface="Bookman Old Style" panose="02050604050505020204" pitchFamily="18" charset="0"/>
                <a:ea typeface="ＭＳ Ｐゴシック" pitchFamily="-65" charset="-128"/>
                <a:cs typeface="Aharoni" panose="02010803020104030203" pitchFamily="2" charset="-79"/>
              </a:defRPr>
            </a:lvl3pPr>
            <a:lvl4pPr marL="1600200" indent="-228600" algn="l" rtl="0" fontAlgn="base">
              <a:spcBef>
                <a:spcPct val="20000"/>
              </a:spcBef>
              <a:spcAft>
                <a:spcPct val="0"/>
              </a:spcAft>
              <a:buChar char="–"/>
              <a:defRPr sz="2400" b="1">
                <a:solidFill>
                  <a:schemeClr val="tx1"/>
                </a:solidFill>
                <a:latin typeface="Bookman Old Style" panose="02050604050505020204" pitchFamily="18" charset="0"/>
                <a:ea typeface="ＭＳ Ｐゴシック" pitchFamily="-65" charset="-128"/>
                <a:cs typeface="Aharoni" panose="02010803020104030203" pitchFamily="2" charset="-79"/>
              </a:defRPr>
            </a:lvl4pPr>
            <a:lvl5pPr marL="2057400" indent="-228600" algn="l" rtl="0" fontAlgn="base">
              <a:spcBef>
                <a:spcPct val="20000"/>
              </a:spcBef>
              <a:spcAft>
                <a:spcPct val="0"/>
              </a:spcAft>
              <a:buChar char="»"/>
              <a:defRPr sz="2400" b="1">
                <a:solidFill>
                  <a:schemeClr val="tx1"/>
                </a:solidFill>
                <a:latin typeface="Bookman Old Style" panose="02050604050505020204" pitchFamily="18" charset="0"/>
                <a:ea typeface="ＭＳ Ｐゴシック" pitchFamily="-65" charset="-128"/>
                <a:cs typeface="Aharoni" panose="02010803020104030203" pitchFamily="2" charset="-79"/>
              </a:defRPr>
            </a:lvl5pPr>
            <a:lvl6pPr marL="2514600" indent="-228600" algn="l" rtl="0" fontAlgn="base">
              <a:spcBef>
                <a:spcPct val="20000"/>
              </a:spcBef>
              <a:spcAft>
                <a:spcPct val="0"/>
              </a:spcAft>
              <a:buChar char="»"/>
              <a:defRPr sz="2000">
                <a:solidFill>
                  <a:schemeClr val="tx1"/>
                </a:solidFill>
                <a:latin typeface="+mn-lt"/>
                <a:ea typeface="ＭＳ Ｐゴシック" pitchFamily="-65"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65"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65"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65" charset="-128"/>
              </a:defRPr>
            </a:lvl9pPr>
          </a:lstStyle>
          <a:p>
            <a:r>
              <a:rPr lang="en-US" kern="0" dirty="0"/>
              <a:t>Patriotism Argument</a:t>
            </a:r>
          </a:p>
          <a:p>
            <a:pPr lvl="1"/>
            <a:r>
              <a:rPr lang="en-US" kern="0" dirty="0"/>
              <a:t>“We should buy from producers inside our country, so that the benefit goes to them instead of to foreigners.”</a:t>
            </a:r>
          </a:p>
          <a:p>
            <a:endParaRPr lang="en-US" kern="0" dirty="0"/>
          </a:p>
        </p:txBody>
      </p:sp>
      <p:pic>
        <p:nvPicPr>
          <p:cNvPr id="2" name="Picture 1">
            <a:extLst>
              <a:ext uri="{FF2B5EF4-FFF2-40B4-BE49-F238E27FC236}">
                <a16:creationId xmlns:a16="http://schemas.microsoft.com/office/drawing/2014/main" id="{CC5F0367-937B-4B7E-9401-4EEF4EBD78A1}"/>
              </a:ext>
            </a:extLst>
          </p:cNvPr>
          <p:cNvPicPr>
            <a:picLocks noChangeAspect="1"/>
          </p:cNvPicPr>
          <p:nvPr/>
        </p:nvPicPr>
        <p:blipFill>
          <a:blip r:embed="rId2"/>
          <a:stretch>
            <a:fillRect/>
          </a:stretch>
        </p:blipFill>
        <p:spPr>
          <a:xfrm>
            <a:off x="7062167" y="2286000"/>
            <a:ext cx="1908213" cy="1143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14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14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14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14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7" grpId="0" build="p"/>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US" dirty="0"/>
              <a:t>Un-sensible Reasons for Protection</a:t>
            </a:r>
          </a:p>
        </p:txBody>
      </p:sp>
      <p:sp>
        <p:nvSpPr>
          <p:cNvPr id="216067" name="Rectangle 3"/>
          <p:cNvSpPr>
            <a:spLocks noGrp="1" noChangeArrowheads="1"/>
          </p:cNvSpPr>
          <p:nvPr>
            <p:ph type="body" idx="1"/>
          </p:nvPr>
        </p:nvSpPr>
        <p:spPr>
          <a:xfrm>
            <a:off x="394138" y="1253358"/>
            <a:ext cx="8497614" cy="4525963"/>
          </a:xfrm>
        </p:spPr>
        <p:txBody>
          <a:bodyPr/>
          <a:lstStyle/>
          <a:p>
            <a:r>
              <a:rPr lang="en-US" sz="2800" dirty="0"/>
              <a:t>Retaliation Argument</a:t>
            </a:r>
          </a:p>
          <a:p>
            <a:pPr lvl="1"/>
            <a:r>
              <a:rPr lang="en-US" sz="2400" dirty="0"/>
              <a:t>“If others use tariffs against our exports, then we should use tariffs against their exports.”</a:t>
            </a:r>
          </a:p>
          <a:p>
            <a:pPr lvl="1"/>
            <a:r>
              <a:rPr lang="en-US" sz="2400" dirty="0"/>
              <a:t>This assumes that their tariffs hurt us (which they do), </a:t>
            </a:r>
            <a:r>
              <a:rPr lang="en-US" sz="2400" u="sng" dirty="0"/>
              <a:t>and</a:t>
            </a:r>
            <a:r>
              <a:rPr lang="en-US" sz="2400" dirty="0"/>
              <a:t> that we gain by fighting back</a:t>
            </a:r>
          </a:p>
          <a:p>
            <a:r>
              <a:rPr lang="en-US" sz="2800" dirty="0"/>
              <a:t>Answer</a:t>
            </a:r>
          </a:p>
          <a:p>
            <a:pPr lvl="1"/>
            <a:r>
              <a:rPr lang="en-US" sz="2400" dirty="0"/>
              <a:t>From the theory, foreign tariffs are irrelevant to the effects of our own tariffs</a:t>
            </a:r>
          </a:p>
          <a:p>
            <a:pPr lvl="1"/>
            <a:r>
              <a:rPr lang="en-US" sz="2400" dirty="0"/>
              <a:t>If using a tariff would hurt us when others do </a:t>
            </a:r>
            <a:r>
              <a:rPr lang="en-US" sz="2400" u="sng" dirty="0"/>
              <a:t>not</a:t>
            </a:r>
            <a:r>
              <a:rPr lang="en-US" sz="2400" dirty="0"/>
              <a:t> protect, then it will also hurt us when they </a:t>
            </a:r>
            <a:r>
              <a:rPr lang="en-US" sz="2400" u="sng" dirty="0"/>
              <a:t>do</a:t>
            </a:r>
          </a:p>
          <a:p>
            <a:pPr lvl="1"/>
            <a:r>
              <a:rPr lang="en-US" sz="2400" dirty="0"/>
              <a:t>So retaliation does not help 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60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60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60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60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60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60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60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lstStyle/>
          <a:p>
            <a:r>
              <a:rPr lang="en-US"/>
              <a:t>Sensible Reasons for Protection</a:t>
            </a:r>
          </a:p>
        </p:txBody>
      </p:sp>
      <p:sp>
        <p:nvSpPr>
          <p:cNvPr id="217091" name="Rectangle 3"/>
          <p:cNvSpPr>
            <a:spLocks noGrp="1" noChangeArrowheads="1"/>
          </p:cNvSpPr>
          <p:nvPr>
            <p:ph type="body" idx="1"/>
          </p:nvPr>
        </p:nvSpPr>
        <p:spPr>
          <a:xfrm>
            <a:off x="614856" y="1442545"/>
            <a:ext cx="8229600" cy="4525963"/>
          </a:xfrm>
        </p:spPr>
        <p:txBody>
          <a:bodyPr/>
          <a:lstStyle/>
          <a:p>
            <a:r>
              <a:rPr lang="en-US" sz="2800" dirty="0"/>
              <a:t>“Sensible”?</a:t>
            </a:r>
          </a:p>
          <a:p>
            <a:pPr lvl="1"/>
            <a:r>
              <a:rPr lang="en-US" sz="2800" dirty="0"/>
              <a:t>Reasons based on effects that protection may actually have</a:t>
            </a:r>
          </a:p>
          <a:p>
            <a:pPr lvl="1"/>
            <a:r>
              <a:rPr lang="en-US" sz="2800" dirty="0"/>
              <a:t>These too have counter-arguments</a:t>
            </a:r>
          </a:p>
          <a:p>
            <a:pPr lvl="2"/>
            <a:r>
              <a:rPr lang="en-US" sz="2800" dirty="0"/>
              <a:t>Why they may not work</a:t>
            </a:r>
          </a:p>
          <a:p>
            <a:pPr lvl="2"/>
            <a:r>
              <a:rPr lang="en-US" sz="2800" dirty="0"/>
              <a:t>Why another policy would work better</a:t>
            </a:r>
          </a:p>
          <a:p>
            <a:pPr lvl="2">
              <a:buFontTx/>
              <a:buNone/>
            </a:pPr>
            <a:r>
              <a:rPr lang="en-US" sz="2800" dirty="0"/>
              <a:t>(that is, protection is “second best”)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7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70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70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70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70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70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en-US"/>
              <a:t>Sensible Reasons for Protection</a:t>
            </a:r>
          </a:p>
        </p:txBody>
      </p:sp>
      <p:sp>
        <p:nvSpPr>
          <p:cNvPr id="219139" name="Rectangle 3"/>
          <p:cNvSpPr>
            <a:spLocks noGrp="1" noChangeArrowheads="1"/>
          </p:cNvSpPr>
          <p:nvPr>
            <p:ph type="body" idx="1"/>
          </p:nvPr>
        </p:nvSpPr>
        <p:spPr>
          <a:xfrm>
            <a:off x="378373" y="1300655"/>
            <a:ext cx="8229600" cy="4525963"/>
          </a:xfrm>
        </p:spPr>
        <p:txBody>
          <a:bodyPr/>
          <a:lstStyle/>
          <a:p>
            <a:pPr>
              <a:lnSpc>
                <a:spcPct val="90000"/>
              </a:lnSpc>
            </a:pPr>
            <a:r>
              <a:rPr lang="en-US" sz="2800" dirty="0"/>
              <a:t>Revenue Argument</a:t>
            </a:r>
          </a:p>
          <a:p>
            <a:pPr lvl="1">
              <a:lnSpc>
                <a:spcPct val="90000"/>
              </a:lnSpc>
            </a:pPr>
            <a:r>
              <a:rPr lang="en-US" sz="2400" dirty="0"/>
              <a:t>Tariffs collect revenue for government</a:t>
            </a:r>
          </a:p>
          <a:p>
            <a:pPr lvl="1">
              <a:lnSpc>
                <a:spcPct val="90000"/>
              </a:lnSpc>
            </a:pPr>
            <a:r>
              <a:rPr lang="en-US" sz="2400" dirty="0"/>
              <a:t>Tariffs may be the only tax that a weak government can manage</a:t>
            </a:r>
          </a:p>
          <a:p>
            <a:pPr lvl="2">
              <a:lnSpc>
                <a:spcPct val="90000"/>
              </a:lnSpc>
            </a:pPr>
            <a:r>
              <a:rPr lang="en-US" sz="2000" dirty="0"/>
              <a:t>Tariffs are easier to collect than other taxes, because you only have to monitor the border (not the whole </a:t>
            </a:r>
            <a:r>
              <a:rPr lang="en-US" sz="2000" u="sng" dirty="0"/>
              <a:t>inside</a:t>
            </a:r>
            <a:r>
              <a:rPr lang="en-US" sz="2000" dirty="0"/>
              <a:t> of the country)</a:t>
            </a:r>
          </a:p>
          <a:p>
            <a:pPr>
              <a:lnSpc>
                <a:spcPct val="90000"/>
              </a:lnSpc>
            </a:pPr>
            <a:r>
              <a:rPr lang="en-US" sz="2800" dirty="0"/>
              <a:t>Counter-argument:  Tariff is 2</a:t>
            </a:r>
            <a:r>
              <a:rPr lang="en-US" sz="2800" baseline="30000" dirty="0"/>
              <a:t>nd</a:t>
            </a:r>
            <a:r>
              <a:rPr lang="en-US" sz="2800" dirty="0"/>
              <a:t> best</a:t>
            </a:r>
          </a:p>
          <a:p>
            <a:pPr lvl="1">
              <a:lnSpc>
                <a:spcPct val="90000"/>
              </a:lnSpc>
            </a:pPr>
            <a:r>
              <a:rPr lang="en-US" sz="2400" dirty="0"/>
              <a:t>If other taxes are feasible, then almost any other tax causes less distortion than a tariff</a:t>
            </a:r>
          </a:p>
          <a:p>
            <a:pPr lvl="1">
              <a:lnSpc>
                <a:spcPct val="90000"/>
              </a:lnSpc>
            </a:pPr>
            <a:r>
              <a:rPr lang="en-US" sz="2400" dirty="0"/>
              <a:t>Reason:  A tariff distorts </a:t>
            </a:r>
            <a:r>
              <a:rPr lang="en-US" sz="2400" u="sng" dirty="0"/>
              <a:t>both</a:t>
            </a:r>
            <a:r>
              <a:rPr lang="en-US" sz="2400" dirty="0"/>
              <a:t> supply and demand</a:t>
            </a:r>
          </a:p>
          <a:p>
            <a:pPr lvl="1">
              <a:lnSpc>
                <a:spcPct val="90000"/>
              </a:lnSpc>
            </a:pPr>
            <a:r>
              <a:rPr lang="en-US" sz="2400" dirty="0"/>
              <a:t>Example:  Tax consumption…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91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91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91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91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91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913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913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457200" y="274638"/>
            <a:ext cx="8229600" cy="876245"/>
          </a:xfrm>
        </p:spPr>
        <p:txBody>
          <a:bodyPr/>
          <a:lstStyle/>
          <a:p>
            <a:r>
              <a:rPr lang="en-US" dirty="0"/>
              <a:t>Sensible Reasons for Protection</a:t>
            </a:r>
          </a:p>
        </p:txBody>
      </p:sp>
      <p:sp>
        <p:nvSpPr>
          <p:cNvPr id="220163" name="Rectangle 3"/>
          <p:cNvSpPr>
            <a:spLocks noGrp="1" noChangeArrowheads="1"/>
          </p:cNvSpPr>
          <p:nvPr>
            <p:ph type="body" idx="1"/>
          </p:nvPr>
        </p:nvSpPr>
        <p:spPr>
          <a:xfrm>
            <a:off x="362606" y="1295400"/>
            <a:ext cx="8229600" cy="4724400"/>
          </a:xfrm>
        </p:spPr>
        <p:txBody>
          <a:bodyPr/>
          <a:lstStyle/>
          <a:p>
            <a:pPr>
              <a:lnSpc>
                <a:spcPct val="80000"/>
              </a:lnSpc>
            </a:pPr>
            <a:r>
              <a:rPr lang="en-US" sz="2800" dirty="0"/>
              <a:t>Optimal Tariff Argument</a:t>
            </a:r>
          </a:p>
          <a:p>
            <a:pPr lvl="1">
              <a:lnSpc>
                <a:spcPct val="80000"/>
              </a:lnSpc>
            </a:pPr>
            <a:r>
              <a:rPr lang="en-US" sz="2400" dirty="0"/>
              <a:t>We saw this when we analyzed a large country:  Tariff can improve the country’s terms of trade and thus raise its welfare</a:t>
            </a:r>
          </a:p>
          <a:p>
            <a:pPr>
              <a:lnSpc>
                <a:spcPct val="80000"/>
              </a:lnSpc>
            </a:pPr>
            <a:r>
              <a:rPr lang="en-US" sz="2800" dirty="0"/>
              <a:t>Counter-arguments</a:t>
            </a:r>
          </a:p>
          <a:p>
            <a:pPr lvl="1">
              <a:lnSpc>
                <a:spcPct val="80000"/>
              </a:lnSpc>
            </a:pPr>
            <a:r>
              <a:rPr lang="en-US" sz="2400" dirty="0"/>
              <a:t>Optimal tariff benefits the country only </a:t>
            </a:r>
            <a:r>
              <a:rPr lang="en-US" sz="2400" u="sng" dirty="0"/>
              <a:t>at the expense</a:t>
            </a:r>
            <a:r>
              <a:rPr lang="en-US" sz="2400" dirty="0"/>
              <a:t> of other countries</a:t>
            </a:r>
          </a:p>
          <a:p>
            <a:pPr lvl="2">
              <a:lnSpc>
                <a:spcPct val="80000"/>
              </a:lnSpc>
            </a:pPr>
            <a:r>
              <a:rPr lang="en-US" sz="2000" dirty="0"/>
              <a:t>Other countries lose more than this country gains</a:t>
            </a:r>
          </a:p>
          <a:p>
            <a:pPr lvl="2">
              <a:lnSpc>
                <a:spcPct val="80000"/>
              </a:lnSpc>
            </a:pPr>
            <a:r>
              <a:rPr lang="en-US" sz="2000" dirty="0"/>
              <a:t>Use of a tariff for this purpose is therefore both inefficient and unethical</a:t>
            </a:r>
          </a:p>
          <a:p>
            <a:pPr lvl="2">
              <a:lnSpc>
                <a:spcPct val="80000"/>
              </a:lnSpc>
            </a:pPr>
            <a:r>
              <a:rPr lang="en-US" sz="2000" dirty="0"/>
              <a:t>It’s </a:t>
            </a:r>
            <a:r>
              <a:rPr lang="en-US" sz="2000" dirty="0">
                <a:solidFill>
                  <a:srgbClr val="FF0000"/>
                </a:solidFill>
              </a:rPr>
              <a:t>NOT NICE!</a:t>
            </a:r>
          </a:p>
          <a:p>
            <a:pPr lvl="1">
              <a:lnSpc>
                <a:spcPct val="80000"/>
              </a:lnSpc>
            </a:pPr>
            <a:r>
              <a:rPr lang="en-US" sz="2400" dirty="0"/>
              <a:t>More practically, other countries are likely to </a:t>
            </a:r>
            <a:r>
              <a:rPr lang="en-US" sz="2400" u="sng" dirty="0"/>
              <a:t>retaliate</a:t>
            </a:r>
            <a:r>
              <a:rPr lang="en-US" sz="2400" dirty="0"/>
              <a:t>, with tariffs of their own</a:t>
            </a:r>
          </a:p>
          <a:p>
            <a:pPr lvl="2">
              <a:lnSpc>
                <a:spcPct val="80000"/>
              </a:lnSpc>
            </a:pPr>
            <a:r>
              <a:rPr lang="en-US" sz="2000" dirty="0"/>
              <a:t>Then everybody loses (probably) </a:t>
            </a:r>
          </a:p>
        </p:txBody>
      </p:sp>
      <p:sp>
        <p:nvSpPr>
          <p:cNvPr id="220164" name="Rectangle 4"/>
          <p:cNvSpPr>
            <a:spLocks noChangeArrowheads="1"/>
          </p:cNvSpPr>
          <p:nvPr/>
        </p:nvSpPr>
        <p:spPr bwMode="auto">
          <a:xfrm>
            <a:off x="4267200" y="5867400"/>
            <a:ext cx="1143000" cy="304800"/>
          </a:xfrm>
          <a:prstGeom prst="rect">
            <a:avLst/>
          </a:prstGeom>
          <a:solidFill>
            <a:schemeClr val="bg1"/>
          </a:solidFill>
          <a:ln w="9525">
            <a:solidFill>
              <a:schemeClr val="bg1"/>
            </a:solidFill>
            <a:miter lim="800000"/>
            <a:headEnd/>
            <a:tailEn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01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01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01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01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016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016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016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016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016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22016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3" grpId="0" build="p"/>
      <p:bldP spid="22016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a:t>Sensible Reasons for Protection</a:t>
            </a:r>
          </a:p>
        </p:txBody>
      </p:sp>
      <p:sp>
        <p:nvSpPr>
          <p:cNvPr id="221187" name="Rectangle 3"/>
          <p:cNvSpPr>
            <a:spLocks noGrp="1" noChangeArrowheads="1"/>
          </p:cNvSpPr>
          <p:nvPr>
            <p:ph type="body" idx="1"/>
          </p:nvPr>
        </p:nvSpPr>
        <p:spPr>
          <a:xfrm>
            <a:off x="318303" y="1417638"/>
            <a:ext cx="8229600" cy="5356446"/>
          </a:xfrm>
        </p:spPr>
        <p:txBody>
          <a:bodyPr/>
          <a:lstStyle/>
          <a:p>
            <a:pPr>
              <a:lnSpc>
                <a:spcPct val="90000"/>
              </a:lnSpc>
            </a:pPr>
            <a:r>
              <a:rPr lang="en-US" sz="2800" dirty="0"/>
              <a:t>Infant Industry Argument</a:t>
            </a:r>
          </a:p>
          <a:p>
            <a:pPr lvl="1">
              <a:lnSpc>
                <a:spcPct val="90000"/>
              </a:lnSpc>
            </a:pPr>
            <a:r>
              <a:rPr lang="en-US" sz="2800" dirty="0"/>
              <a:t>When a developing country is trying to start a new industry, there are reasons why a tariff may help</a:t>
            </a:r>
          </a:p>
          <a:p>
            <a:pPr lvl="1">
              <a:lnSpc>
                <a:spcPct val="90000"/>
              </a:lnSpc>
            </a:pPr>
            <a:r>
              <a:rPr lang="en-US" sz="2800" dirty="0"/>
              <a:t>We’ll discuss this further later, when we look at trade and development</a:t>
            </a:r>
          </a:p>
          <a:p>
            <a:pPr>
              <a:lnSpc>
                <a:spcPct val="90000"/>
              </a:lnSpc>
            </a:pPr>
            <a:r>
              <a:rPr lang="en-US" sz="2800" dirty="0"/>
              <a:t>Counter-argument:  Protection is 2</a:t>
            </a:r>
            <a:r>
              <a:rPr lang="en-US" sz="2800" baseline="30000" dirty="0"/>
              <a:t>nd</a:t>
            </a:r>
            <a:r>
              <a:rPr lang="en-US" sz="2800" dirty="0"/>
              <a:t> best</a:t>
            </a:r>
          </a:p>
          <a:p>
            <a:pPr lvl="1">
              <a:lnSpc>
                <a:spcPct val="90000"/>
              </a:lnSpc>
            </a:pPr>
            <a:r>
              <a:rPr lang="en-US" sz="2800" dirty="0"/>
              <a:t>As we will see, a direct subsidy to the industry is a less costly way of helping an infant industry (in terms of welfare, not budget)</a:t>
            </a:r>
          </a:p>
        </p:txBody>
      </p:sp>
      <p:sp>
        <p:nvSpPr>
          <p:cNvPr id="221188" name="Rectangle 4"/>
          <p:cNvSpPr>
            <a:spLocks noChangeArrowheads="1"/>
          </p:cNvSpPr>
          <p:nvPr/>
        </p:nvSpPr>
        <p:spPr bwMode="auto">
          <a:xfrm>
            <a:off x="2775995" y="6202362"/>
            <a:ext cx="5105400" cy="381000"/>
          </a:xfrm>
          <a:prstGeom prst="rect">
            <a:avLst/>
          </a:prstGeom>
          <a:solidFill>
            <a:schemeClr val="bg1"/>
          </a:solidFill>
          <a:ln w="9525">
            <a:solidFill>
              <a:schemeClr val="bg1"/>
            </a:solidFill>
            <a:miter lim="800000"/>
            <a:headEnd/>
            <a:tailEn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11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11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11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11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11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22118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7" grpId="0" uiExpand="1" build="p"/>
      <p:bldP spid="22118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801469" y="157655"/>
            <a:ext cx="7612062" cy="1143000"/>
          </a:xfrm>
        </p:spPr>
        <p:txBody>
          <a:bodyPr/>
          <a:lstStyle/>
          <a:p>
            <a:pPr eaLnBrk="1" hangingPunct="1"/>
            <a:r>
              <a:rPr lang="en-GB" altLang="en-US">
                <a:ea typeface="ヒラギノ角ゴ Pro W3" charset="-128"/>
              </a:rPr>
              <a:t>The Costs of Protectionism</a:t>
            </a:r>
            <a:endParaRPr lang="en-US" altLang="en-US">
              <a:ea typeface="ヒラギノ角ゴ Pro W3" charset="-128"/>
            </a:endParaRPr>
          </a:p>
        </p:txBody>
      </p:sp>
      <p:sp>
        <p:nvSpPr>
          <p:cNvPr id="9221" name="Rectangle 5"/>
          <p:cNvSpPr>
            <a:spLocks noGrp="1" noChangeArrowheads="1"/>
          </p:cNvSpPr>
          <p:nvPr>
            <p:ph idx="1"/>
          </p:nvPr>
        </p:nvSpPr>
        <p:spPr>
          <a:xfrm>
            <a:off x="424437" y="1300655"/>
            <a:ext cx="8407047" cy="5018689"/>
          </a:xfrm>
        </p:spPr>
        <p:txBody>
          <a:bodyPr/>
          <a:lstStyle/>
          <a:p>
            <a:pPr marL="0" indent="0" eaLnBrk="1" hangingPunct="1">
              <a:spcBef>
                <a:spcPct val="50000"/>
              </a:spcBef>
              <a:buFontTx/>
              <a:buNone/>
              <a:defRPr/>
            </a:pPr>
            <a:r>
              <a:rPr lang="en-US" dirty="0">
                <a:ea typeface="ＭＳ Ｐゴシック" pitchFamily="1" charset="-128"/>
                <a:cs typeface="Verdana"/>
              </a:rPr>
              <a:t>There are several reasons why further trade opening is beneficial even if the dollar values of the gains are not that high.</a:t>
            </a:r>
          </a:p>
          <a:p>
            <a:pPr marL="457200" indent="-457200" eaLnBrk="1" hangingPunct="1">
              <a:spcBef>
                <a:spcPct val="50000"/>
              </a:spcBef>
              <a:buFont typeface="+mj-lt"/>
              <a:buAutoNum type="arabicPeriod"/>
              <a:defRPr/>
            </a:pPr>
            <a:r>
              <a:rPr lang="en-US" sz="2400" dirty="0">
                <a:ea typeface="ＭＳ Ｐゴシック" pitchFamily="1" charset="-128"/>
                <a:cs typeface="Verdana"/>
              </a:rPr>
              <a:t>keep their markets open when there is a severe downturn avoids protectionist and retaliation behavior and no one gained an advantage.</a:t>
            </a:r>
          </a:p>
          <a:p>
            <a:pPr marL="457200" indent="-457200" eaLnBrk="1" hangingPunct="1">
              <a:spcBef>
                <a:spcPct val="50000"/>
              </a:spcBef>
              <a:buFont typeface="+mj-lt"/>
              <a:buAutoNum type="arabicPeriod"/>
              <a:defRPr/>
            </a:pPr>
            <a:r>
              <a:rPr lang="en-US" sz="2400" dirty="0">
                <a:ea typeface="ＭＳ Ｐゴシック" pitchFamily="1" charset="-128"/>
                <a:cs typeface="Verdana"/>
              </a:rPr>
              <a:t>trade increases exposure of countries to each other, and in the process, it leads to new knowledge.</a:t>
            </a:r>
          </a:p>
          <a:p>
            <a:pPr marL="457200" indent="-457200" eaLnBrk="1" hangingPunct="1">
              <a:spcBef>
                <a:spcPct val="50000"/>
              </a:spcBef>
              <a:buFont typeface="+mj-lt"/>
              <a:buAutoNum type="arabicPeriod"/>
              <a:defRPr/>
            </a:pPr>
            <a:r>
              <a:rPr lang="en-US" sz="2400" dirty="0">
                <a:ea typeface="ＭＳ Ｐゴシック" pitchFamily="1" charset="-128"/>
                <a:cs typeface="Verdana"/>
              </a:rPr>
              <a:t>trade protection is grossly inefficient in achieving the goals it seeks</a:t>
            </a:r>
          </a:p>
        </p:txBody>
      </p:sp>
    </p:spTree>
    <p:extLst>
      <p:ext uri="{BB962C8B-B14F-4D97-AF65-F5344CB8AC3E}">
        <p14:creationId xmlns:p14="http://schemas.microsoft.com/office/powerpoint/2010/main" val="2485011609"/>
      </p:ext>
    </p:extLst>
  </p:cSld>
  <p:clrMapOvr>
    <a:masterClrMapping/>
  </p:clrMapOvr>
  <p:transition spd="med">
    <p:pull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r>
              <a:rPr lang="en-US"/>
              <a:t>Sensible Reasons for Protection</a:t>
            </a:r>
          </a:p>
        </p:txBody>
      </p:sp>
      <p:sp>
        <p:nvSpPr>
          <p:cNvPr id="222211" name="Rectangle 3"/>
          <p:cNvSpPr>
            <a:spLocks noGrp="1" noChangeArrowheads="1"/>
          </p:cNvSpPr>
          <p:nvPr>
            <p:ph type="body" idx="1"/>
          </p:nvPr>
        </p:nvSpPr>
        <p:spPr>
          <a:xfrm>
            <a:off x="425669" y="1442545"/>
            <a:ext cx="8229600" cy="4525963"/>
          </a:xfrm>
        </p:spPr>
        <p:txBody>
          <a:bodyPr/>
          <a:lstStyle/>
          <a:p>
            <a:pPr>
              <a:lnSpc>
                <a:spcPct val="90000"/>
              </a:lnSpc>
            </a:pPr>
            <a:r>
              <a:rPr lang="en-US" sz="2800" dirty="0"/>
              <a:t>National Security Arguments</a:t>
            </a:r>
          </a:p>
          <a:p>
            <a:pPr lvl="1">
              <a:lnSpc>
                <a:spcPct val="90000"/>
              </a:lnSpc>
            </a:pPr>
            <a:r>
              <a:rPr lang="en-US" sz="2400" dirty="0"/>
              <a:t>Protect a military capability  (e.g., steel, motor vehicles)</a:t>
            </a:r>
          </a:p>
          <a:p>
            <a:pPr lvl="1">
              <a:lnSpc>
                <a:spcPct val="90000"/>
              </a:lnSpc>
            </a:pPr>
            <a:r>
              <a:rPr lang="en-US" sz="2400" dirty="0"/>
              <a:t>Reduce vulnerability to disruptions of supply (e.g., oil)</a:t>
            </a:r>
          </a:p>
          <a:p>
            <a:pPr lvl="1">
              <a:lnSpc>
                <a:spcPct val="90000"/>
              </a:lnSpc>
            </a:pPr>
            <a:r>
              <a:rPr lang="en-US" sz="2400" dirty="0"/>
              <a:t>Note:  Reading by </a:t>
            </a:r>
            <a:r>
              <a:rPr lang="en-US" sz="2400" dirty="0" err="1"/>
              <a:t>Kain</a:t>
            </a:r>
            <a:r>
              <a:rPr lang="en-US" sz="2400" dirty="0"/>
              <a:t>, which sites National Security. But his argument is not about this.  We’ll see it later.</a:t>
            </a:r>
          </a:p>
          <a:p>
            <a:pPr>
              <a:lnSpc>
                <a:spcPct val="90000"/>
              </a:lnSpc>
            </a:pPr>
            <a:r>
              <a:rPr lang="en-US" sz="2800" dirty="0"/>
              <a:t>Counter-argument:  Protection is 2</a:t>
            </a:r>
            <a:r>
              <a:rPr lang="en-US" sz="2800" baseline="30000" dirty="0"/>
              <a:t>nd</a:t>
            </a:r>
            <a:r>
              <a:rPr lang="en-US" sz="2800" dirty="0"/>
              <a:t> best</a:t>
            </a:r>
          </a:p>
          <a:p>
            <a:pPr lvl="1">
              <a:lnSpc>
                <a:spcPct val="90000"/>
              </a:lnSpc>
            </a:pPr>
            <a:r>
              <a:rPr lang="en-US" sz="2400" dirty="0"/>
              <a:t>Direct subsidy to industry is better</a:t>
            </a:r>
          </a:p>
          <a:p>
            <a:pPr lvl="1">
              <a:lnSpc>
                <a:spcPct val="90000"/>
              </a:lnSpc>
            </a:pPr>
            <a:r>
              <a:rPr lang="en-US" sz="2400" dirty="0"/>
              <a:t>Other even better options also exist (e.g., stockpile the good, as in the US Strategic Petroleum Reserve)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22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22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22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22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22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22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22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1"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r>
              <a:rPr lang="en-US" dirty="0"/>
              <a:t>Sensible Reasons for Protection</a:t>
            </a:r>
          </a:p>
        </p:txBody>
      </p:sp>
      <p:sp>
        <p:nvSpPr>
          <p:cNvPr id="230403" name="Rectangle 3"/>
          <p:cNvSpPr>
            <a:spLocks noGrp="1" noChangeArrowheads="1"/>
          </p:cNvSpPr>
          <p:nvPr>
            <p:ph type="body" idx="1"/>
          </p:nvPr>
        </p:nvSpPr>
        <p:spPr>
          <a:xfrm>
            <a:off x="202556" y="1299259"/>
            <a:ext cx="8484243" cy="4525963"/>
          </a:xfrm>
        </p:spPr>
        <p:txBody>
          <a:bodyPr/>
          <a:lstStyle/>
          <a:p>
            <a:pPr>
              <a:lnSpc>
                <a:spcPct val="90000"/>
              </a:lnSpc>
            </a:pPr>
            <a:r>
              <a:rPr lang="en-US" sz="2600" dirty="0"/>
              <a:t>Cultural Argument</a:t>
            </a:r>
          </a:p>
          <a:p>
            <a:pPr lvl="1">
              <a:lnSpc>
                <a:spcPct val="90000"/>
              </a:lnSpc>
            </a:pPr>
            <a:r>
              <a:rPr lang="en-US" sz="2600" dirty="0"/>
              <a:t>Imports displace products of domestic culture</a:t>
            </a:r>
          </a:p>
          <a:p>
            <a:pPr lvl="2">
              <a:lnSpc>
                <a:spcPct val="90000"/>
              </a:lnSpc>
            </a:pPr>
            <a:r>
              <a:rPr lang="en-US" sz="2600" dirty="0"/>
              <a:t>French films</a:t>
            </a:r>
          </a:p>
          <a:p>
            <a:pPr lvl="2">
              <a:lnSpc>
                <a:spcPct val="90000"/>
              </a:lnSpc>
            </a:pPr>
            <a:r>
              <a:rPr lang="en-US" sz="2600" dirty="0"/>
              <a:t>Canadian music</a:t>
            </a:r>
          </a:p>
          <a:p>
            <a:pPr lvl="1">
              <a:lnSpc>
                <a:spcPct val="90000"/>
              </a:lnSpc>
            </a:pPr>
            <a:r>
              <a:rPr lang="en-US" sz="2600" dirty="0"/>
              <a:t>By limiting imports, distinctive domestic producers are allowed to survive</a:t>
            </a:r>
          </a:p>
          <a:p>
            <a:pPr>
              <a:lnSpc>
                <a:spcPct val="90000"/>
              </a:lnSpc>
            </a:pPr>
            <a:r>
              <a:rPr lang="en-US" sz="2600" dirty="0"/>
              <a:t>Counter-argument:  Protection is 2</a:t>
            </a:r>
            <a:r>
              <a:rPr lang="en-US" sz="2600" baseline="30000" dirty="0"/>
              <a:t>nd</a:t>
            </a:r>
            <a:r>
              <a:rPr lang="en-US" sz="2600" dirty="0"/>
              <a:t> best</a:t>
            </a:r>
          </a:p>
          <a:p>
            <a:pPr lvl="1">
              <a:lnSpc>
                <a:spcPct val="90000"/>
              </a:lnSpc>
            </a:pPr>
            <a:r>
              <a:rPr lang="en-US" sz="2600" dirty="0"/>
              <a:t>Direct subsidy to industry would be better</a:t>
            </a:r>
          </a:p>
          <a:p>
            <a:pPr lvl="1">
              <a:lnSpc>
                <a:spcPct val="90000"/>
              </a:lnSpc>
            </a:pPr>
            <a:r>
              <a:rPr lang="en-US" sz="2600" dirty="0"/>
              <a:t>Subsidy leaves consumers free to choose: perhaps they really prefer foreign culture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04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04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04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04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04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04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040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04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a:xfrm>
            <a:off x="457200" y="274638"/>
            <a:ext cx="8229600" cy="892010"/>
          </a:xfrm>
        </p:spPr>
        <p:txBody>
          <a:bodyPr/>
          <a:lstStyle/>
          <a:p>
            <a:r>
              <a:rPr lang="en-US" dirty="0"/>
              <a:t>Sensible Reasons for Protection</a:t>
            </a:r>
          </a:p>
        </p:txBody>
      </p:sp>
      <p:sp>
        <p:nvSpPr>
          <p:cNvPr id="247811" name="Rectangle 3"/>
          <p:cNvSpPr>
            <a:spLocks noGrp="1" noChangeArrowheads="1"/>
          </p:cNvSpPr>
          <p:nvPr>
            <p:ph type="body" idx="1"/>
          </p:nvPr>
        </p:nvSpPr>
        <p:spPr>
          <a:xfrm>
            <a:off x="457200" y="1316421"/>
            <a:ext cx="8229600" cy="5062538"/>
          </a:xfrm>
        </p:spPr>
        <p:txBody>
          <a:bodyPr/>
          <a:lstStyle/>
          <a:p>
            <a:pPr>
              <a:lnSpc>
                <a:spcPct val="80000"/>
              </a:lnSpc>
            </a:pPr>
            <a:r>
              <a:rPr lang="en-US" sz="2800" dirty="0"/>
              <a:t>Unfair Trade</a:t>
            </a:r>
          </a:p>
          <a:p>
            <a:pPr lvl="1">
              <a:lnSpc>
                <a:spcPct val="80000"/>
              </a:lnSpc>
            </a:pPr>
            <a:r>
              <a:rPr lang="en-US" sz="2400" dirty="0"/>
              <a:t>If foreign exports are “dumped” or subsidized (thus below a “fair” price), domestic producers deserve protection</a:t>
            </a:r>
          </a:p>
          <a:p>
            <a:pPr lvl="1">
              <a:lnSpc>
                <a:spcPct val="80000"/>
              </a:lnSpc>
            </a:pPr>
            <a:r>
              <a:rPr lang="en-US" sz="2400" dirty="0"/>
              <a:t>See </a:t>
            </a:r>
            <a:r>
              <a:rPr lang="en-US" sz="2400" dirty="0" err="1"/>
              <a:t>Mastel</a:t>
            </a:r>
            <a:r>
              <a:rPr lang="en-US" sz="2400" dirty="0"/>
              <a:t>, “Keep Anti-Dumping Laws Intact”</a:t>
            </a:r>
          </a:p>
          <a:p>
            <a:pPr lvl="2">
              <a:lnSpc>
                <a:spcPct val="80000"/>
              </a:lnSpc>
            </a:pPr>
            <a:r>
              <a:rPr lang="en-US" sz="2000" dirty="0"/>
              <a:t>He cites:  industrial subsidies, market collusion, government pricing, and sanctuary markets</a:t>
            </a:r>
          </a:p>
          <a:p>
            <a:pPr>
              <a:lnSpc>
                <a:spcPct val="80000"/>
              </a:lnSpc>
            </a:pPr>
            <a:r>
              <a:rPr lang="en-US" sz="2800" dirty="0"/>
              <a:t>Counter-argument:  </a:t>
            </a:r>
          </a:p>
          <a:p>
            <a:pPr lvl="1">
              <a:lnSpc>
                <a:spcPct val="80000"/>
              </a:lnSpc>
            </a:pPr>
            <a:r>
              <a:rPr lang="en-US" sz="2400" dirty="0"/>
              <a:t>Domestic import-competing firms do lose from “unfair trade,” but consumers in their country gain more than the firms lose, from the cheap imports</a:t>
            </a:r>
          </a:p>
          <a:p>
            <a:pPr lvl="1">
              <a:lnSpc>
                <a:spcPct val="80000"/>
              </a:lnSpc>
            </a:pPr>
            <a:r>
              <a:rPr lang="en-US" sz="2400" dirty="0"/>
              <a:t>Protection is “sensible” here because it </a:t>
            </a:r>
            <a:r>
              <a:rPr lang="en-US" sz="2400" u="sng" dirty="0"/>
              <a:t>does</a:t>
            </a:r>
            <a:r>
              <a:rPr lang="en-US" sz="2400" dirty="0"/>
              <a:t> benefit domestic producers</a:t>
            </a:r>
          </a:p>
          <a:p>
            <a:pPr lvl="1">
              <a:lnSpc>
                <a:spcPct val="80000"/>
              </a:lnSpc>
            </a:pPr>
            <a:r>
              <a:rPr lang="en-US" sz="2400" dirty="0"/>
              <a:t>But here again it is second best.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781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781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78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78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78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781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78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1"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457200" y="274638"/>
            <a:ext cx="8229600" cy="813183"/>
          </a:xfrm>
        </p:spPr>
        <p:txBody>
          <a:bodyPr/>
          <a:lstStyle/>
          <a:p>
            <a:r>
              <a:rPr lang="en-US" dirty="0"/>
              <a:t>Sensible Reasons for Protection</a:t>
            </a:r>
          </a:p>
        </p:txBody>
      </p:sp>
      <p:sp>
        <p:nvSpPr>
          <p:cNvPr id="225283" name="Rectangle 3"/>
          <p:cNvSpPr>
            <a:spLocks noGrp="1" noChangeArrowheads="1"/>
          </p:cNvSpPr>
          <p:nvPr>
            <p:ph type="body" idx="1"/>
          </p:nvPr>
        </p:nvSpPr>
        <p:spPr>
          <a:xfrm>
            <a:off x="362607" y="1284889"/>
            <a:ext cx="8229600" cy="4910959"/>
          </a:xfrm>
        </p:spPr>
        <p:txBody>
          <a:bodyPr/>
          <a:lstStyle/>
          <a:p>
            <a:pPr>
              <a:lnSpc>
                <a:spcPct val="80000"/>
              </a:lnSpc>
            </a:pPr>
            <a:r>
              <a:rPr lang="en-US" sz="2800" dirty="0"/>
              <a:t>Protect Favored Industry</a:t>
            </a:r>
          </a:p>
          <a:p>
            <a:pPr lvl="1">
              <a:lnSpc>
                <a:spcPct val="80000"/>
              </a:lnSpc>
            </a:pPr>
            <a:r>
              <a:rPr lang="en-US" sz="2400" dirty="0"/>
              <a:t>Sometimes governments simply want to help an industry</a:t>
            </a:r>
          </a:p>
          <a:p>
            <a:pPr lvl="2">
              <a:lnSpc>
                <a:spcPct val="80000"/>
              </a:lnSpc>
            </a:pPr>
            <a:r>
              <a:rPr lang="en-US" sz="2000" dirty="0"/>
              <a:t>To get their political support</a:t>
            </a:r>
          </a:p>
          <a:p>
            <a:pPr lvl="2">
              <a:lnSpc>
                <a:spcPct val="80000"/>
              </a:lnSpc>
            </a:pPr>
            <a:r>
              <a:rPr lang="en-US" sz="2000" dirty="0"/>
              <a:t>And/or because workers in the industry are suffering</a:t>
            </a:r>
          </a:p>
          <a:p>
            <a:pPr lvl="1">
              <a:lnSpc>
                <a:spcPct val="80000"/>
              </a:lnSpc>
            </a:pPr>
            <a:r>
              <a:rPr lang="en-US" sz="2400" dirty="0"/>
              <a:t>Protection (tariff or quota) certainly </a:t>
            </a:r>
            <a:r>
              <a:rPr lang="en-US" sz="2400" u="sng" dirty="0"/>
              <a:t>does</a:t>
            </a:r>
            <a:r>
              <a:rPr lang="en-US" sz="2400" dirty="0"/>
              <a:t> help the protected industry (area “a” in our figures)</a:t>
            </a:r>
          </a:p>
          <a:p>
            <a:pPr>
              <a:lnSpc>
                <a:spcPct val="80000"/>
              </a:lnSpc>
            </a:pPr>
            <a:r>
              <a:rPr lang="en-US" sz="2800" dirty="0"/>
              <a:t>Counter-argument:  Protection is 2</a:t>
            </a:r>
            <a:r>
              <a:rPr lang="en-US" sz="2800" baseline="30000" dirty="0"/>
              <a:t>nd</a:t>
            </a:r>
            <a:r>
              <a:rPr lang="en-US" sz="2800" dirty="0"/>
              <a:t> best</a:t>
            </a:r>
          </a:p>
          <a:p>
            <a:pPr lvl="1">
              <a:lnSpc>
                <a:spcPct val="80000"/>
              </a:lnSpc>
            </a:pPr>
            <a:r>
              <a:rPr lang="en-US" sz="2400" dirty="0"/>
              <a:t>Direct subsidy to industry can help just as much, at lower cost</a:t>
            </a:r>
          </a:p>
          <a:p>
            <a:pPr lvl="1">
              <a:lnSpc>
                <a:spcPct val="80000"/>
              </a:lnSpc>
            </a:pPr>
            <a:r>
              <a:rPr lang="en-US" sz="2400" dirty="0"/>
              <a:t>Subsidy is also more transparent and easier to evaluate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2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2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2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2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28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528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528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528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xfrm>
            <a:off x="488731" y="132748"/>
            <a:ext cx="8229600" cy="1143000"/>
          </a:xfrm>
        </p:spPr>
        <p:txBody>
          <a:bodyPr/>
          <a:lstStyle/>
          <a:p>
            <a:r>
              <a:rPr lang="en-US"/>
              <a:t>Sensible Reasons for Protection</a:t>
            </a:r>
          </a:p>
        </p:txBody>
      </p:sp>
      <p:sp>
        <p:nvSpPr>
          <p:cNvPr id="229379" name="Rectangle 3"/>
          <p:cNvSpPr>
            <a:spLocks noGrp="1" noChangeArrowheads="1"/>
          </p:cNvSpPr>
          <p:nvPr>
            <p:ph type="body" idx="1"/>
          </p:nvPr>
        </p:nvSpPr>
        <p:spPr>
          <a:xfrm>
            <a:off x="425669" y="1190297"/>
            <a:ext cx="8229600" cy="4525963"/>
          </a:xfrm>
        </p:spPr>
        <p:txBody>
          <a:bodyPr/>
          <a:lstStyle/>
          <a:p>
            <a:r>
              <a:rPr lang="en-US" sz="2800" dirty="0"/>
              <a:t>Retaliation</a:t>
            </a:r>
          </a:p>
          <a:p>
            <a:pPr lvl="1"/>
            <a:r>
              <a:rPr lang="en-US" sz="2400" dirty="0"/>
              <a:t>Direct effect of retaliation:  Negative, as we’ve seen</a:t>
            </a:r>
          </a:p>
          <a:p>
            <a:pPr lvl="2"/>
            <a:r>
              <a:rPr lang="en-US" sz="2000" dirty="0"/>
              <a:t>Our retaliation against foreign barriers makes </a:t>
            </a:r>
            <a:r>
              <a:rPr lang="en-US" sz="2000" u="sng" dirty="0"/>
              <a:t>us</a:t>
            </a:r>
            <a:r>
              <a:rPr lang="en-US" sz="2000" dirty="0"/>
              <a:t> worse off</a:t>
            </a:r>
          </a:p>
          <a:p>
            <a:pPr lvl="1"/>
            <a:r>
              <a:rPr lang="en-US" sz="2400" dirty="0"/>
              <a:t>Possible indirect effect of retaliation:  May change behavior of foreign governments</a:t>
            </a:r>
          </a:p>
          <a:p>
            <a:pPr lvl="2"/>
            <a:r>
              <a:rPr lang="en-US" sz="2000" dirty="0"/>
              <a:t>Tariffs against “unfair” trade policies:  May cause those policies to cease.</a:t>
            </a:r>
          </a:p>
          <a:p>
            <a:pPr lvl="2"/>
            <a:r>
              <a:rPr lang="en-US" sz="2000" dirty="0"/>
              <a:t>Tariffs in retaliation against optimal tariff:  May cause optimal tariff to be withdrawn</a:t>
            </a:r>
          </a:p>
          <a:p>
            <a:pPr lvl="1"/>
            <a:r>
              <a:rPr lang="en-US" sz="2400" dirty="0"/>
              <a:t>WTO uses </a:t>
            </a:r>
            <a:r>
              <a:rPr lang="en-US" sz="2400" u="sng" dirty="0"/>
              <a:t>permission to retaliate</a:t>
            </a:r>
            <a:r>
              <a:rPr lang="en-US" sz="2400" dirty="0"/>
              <a:t> as a means of enforcing its rules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93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937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937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937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937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937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293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756800" y="141889"/>
            <a:ext cx="7612062" cy="1143000"/>
          </a:xfrm>
        </p:spPr>
        <p:txBody>
          <a:bodyPr/>
          <a:lstStyle/>
          <a:p>
            <a:pPr eaLnBrk="1" hangingPunct="1"/>
            <a:r>
              <a:rPr lang="en-GB" altLang="en-US" dirty="0">
                <a:ea typeface="ヒラギノ角ゴ Pro W3" charset="-128"/>
              </a:rPr>
              <a:t>The Logic of Collective Action</a:t>
            </a:r>
            <a:endParaRPr lang="en-US" altLang="en-US" dirty="0">
              <a:ea typeface="ヒラギノ角ゴ Pro W3" charset="-128"/>
            </a:endParaRPr>
          </a:p>
        </p:txBody>
      </p:sp>
      <p:sp>
        <p:nvSpPr>
          <p:cNvPr id="23555" name="Rectangle 5"/>
          <p:cNvSpPr>
            <a:spLocks noGrp="1" noChangeArrowheads="1"/>
          </p:cNvSpPr>
          <p:nvPr>
            <p:ph idx="1"/>
          </p:nvPr>
        </p:nvSpPr>
        <p:spPr>
          <a:xfrm>
            <a:off x="220717" y="1253358"/>
            <a:ext cx="8513379" cy="4863662"/>
          </a:xfrm>
        </p:spPr>
        <p:txBody>
          <a:bodyPr/>
          <a:lstStyle/>
          <a:p>
            <a:pPr eaLnBrk="1" hangingPunct="1">
              <a:lnSpc>
                <a:spcPct val="90000"/>
              </a:lnSpc>
            </a:pPr>
            <a:r>
              <a:rPr lang="en-GB" altLang="en-US" dirty="0">
                <a:ea typeface="ヒラギノ角ゴ Pro W3" charset="-128"/>
              </a:rPr>
              <a:t>Given that the costs of tariffs and quotas are high to consumers, why do consumers tolerate them?</a:t>
            </a:r>
          </a:p>
          <a:p>
            <a:pPr eaLnBrk="1" hangingPunct="1">
              <a:lnSpc>
                <a:spcPct val="90000"/>
              </a:lnSpc>
              <a:spcBef>
                <a:spcPct val="50000"/>
              </a:spcBef>
            </a:pPr>
            <a:r>
              <a:rPr lang="en-GB" altLang="en-US" dirty="0">
                <a:ea typeface="ヒラギノ角ゴ Pro W3" charset="-128"/>
              </a:rPr>
              <a:t>Economist </a:t>
            </a:r>
            <a:r>
              <a:rPr lang="en-GB" altLang="en-US" dirty="0" err="1">
                <a:ea typeface="ヒラギノ角ゴ Pro W3" charset="-128"/>
              </a:rPr>
              <a:t>Mancur</a:t>
            </a:r>
            <a:r>
              <a:rPr lang="en-GB" altLang="en-US" dirty="0">
                <a:ea typeface="ヒラギノ角ゴ Pro W3" charset="-128"/>
              </a:rPr>
              <a:t> Olson’s studies make two points: </a:t>
            </a:r>
          </a:p>
          <a:p>
            <a:pPr lvl="1" eaLnBrk="1" hangingPunct="1">
              <a:lnSpc>
                <a:spcPct val="90000"/>
              </a:lnSpc>
            </a:pPr>
            <a:r>
              <a:rPr lang="en-GB" altLang="en-US" dirty="0">
                <a:ea typeface="ヒラギノ角ゴ Pro W3" charset="-128"/>
              </a:rPr>
              <a:t>The costs of tariffs and quotas are borne by a great many people: everyone pays a little for protection</a:t>
            </a:r>
          </a:p>
          <a:p>
            <a:pPr lvl="1" eaLnBrk="1" hangingPunct="1">
              <a:lnSpc>
                <a:spcPct val="90000"/>
              </a:lnSpc>
            </a:pPr>
            <a:r>
              <a:rPr lang="en-GB" altLang="en-US" dirty="0">
                <a:ea typeface="ヒラギノ角ゴ Pro W3" charset="-128"/>
              </a:rPr>
              <a:t>The benefits of protection is concentrated in a few industries: few benefit a lot from protection</a:t>
            </a:r>
          </a:p>
          <a:p>
            <a:pPr lvl="1" eaLnBrk="1" hangingPunct="1">
              <a:lnSpc>
                <a:spcPct val="90000"/>
              </a:lnSpc>
            </a:pPr>
            <a:r>
              <a:rPr lang="en-GB" altLang="en-US" dirty="0">
                <a:ea typeface="ヒラギノ角ゴ Pro W3" charset="-128"/>
              </a:rPr>
              <a:t>Thus, there is an asymmetry in the incentives to oppose the policy: those benefiting from protection have much greater incentives than those hurt by it to lobby for it</a:t>
            </a:r>
          </a:p>
        </p:txBody>
      </p:sp>
    </p:spTree>
    <p:extLst>
      <p:ext uri="{BB962C8B-B14F-4D97-AF65-F5344CB8AC3E}">
        <p14:creationId xmlns:p14="http://schemas.microsoft.com/office/powerpoint/2010/main" val="3043923741"/>
      </p:ext>
    </p:extLst>
  </p:cSld>
  <p:clrMapOvr>
    <a:masterClrMapping/>
  </p:clrMapOvr>
  <p:transition spd="med">
    <p:pull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785703" y="186559"/>
            <a:ext cx="7612062" cy="901262"/>
          </a:xfrm>
        </p:spPr>
        <p:txBody>
          <a:bodyPr/>
          <a:lstStyle/>
          <a:p>
            <a:pPr eaLnBrk="1" hangingPunct="1"/>
            <a:r>
              <a:rPr lang="en-US" altLang="en-US" dirty="0">
                <a:ea typeface="ヒラギノ角ゴ Pro W3" charset="-128"/>
              </a:rPr>
              <a:t>Why Nations Protect Their Industries:  Revenue</a:t>
            </a:r>
          </a:p>
        </p:txBody>
      </p:sp>
      <p:sp>
        <p:nvSpPr>
          <p:cNvPr id="25603" name="Content Placeholder 2"/>
          <p:cNvSpPr>
            <a:spLocks noGrp="1"/>
          </p:cNvSpPr>
          <p:nvPr>
            <p:ph idx="1"/>
          </p:nvPr>
        </p:nvSpPr>
        <p:spPr>
          <a:xfrm>
            <a:off x="315311" y="1255986"/>
            <a:ext cx="8576441" cy="4267200"/>
          </a:xfrm>
        </p:spPr>
        <p:txBody>
          <a:bodyPr/>
          <a:lstStyle/>
          <a:p>
            <a:r>
              <a:rPr lang="en-US" altLang="en-US" dirty="0">
                <a:ea typeface="ＭＳ Ｐゴシック" charset="-128"/>
              </a:rPr>
              <a:t>In a developing country’s economy, a large percentage of economic activity is unrecorded making income taxes and sales taxes are difficult if not impossible to impose. </a:t>
            </a:r>
          </a:p>
          <a:p>
            <a:r>
              <a:rPr lang="en-US" altLang="en-US" dirty="0">
                <a:ea typeface="ＭＳ Ｐゴシック" charset="-128"/>
              </a:rPr>
              <a:t>Tariffs, can be relatively easily collected at the ports and border crossings. </a:t>
            </a:r>
          </a:p>
          <a:p>
            <a:pPr eaLnBrk="1" hangingPunct="1"/>
            <a:r>
              <a:rPr lang="en-US" altLang="en-US" dirty="0">
                <a:ea typeface="ＭＳ Ｐゴシック" charset="-128"/>
              </a:rPr>
              <a:t>Poorer regions (Africa, South Asia, parts of the Middle East) rely more on tariffs as a source of government revenue. </a:t>
            </a:r>
          </a:p>
          <a:p>
            <a:pPr eaLnBrk="1" hangingPunct="1"/>
            <a:r>
              <a:rPr lang="en-US" altLang="en-US" dirty="0">
                <a:ea typeface="ＭＳ Ｐゴシック" charset="-128"/>
              </a:rPr>
              <a:t>Tariffs may still be used for other purposes, but for some countries, the primary goal is to generate income for the operation of government services.</a:t>
            </a:r>
          </a:p>
          <a:p>
            <a:pPr marL="0" indent="0" eaLnBrk="1" hangingPunct="1">
              <a:buFontTx/>
              <a:buNone/>
            </a:pPr>
            <a:endParaRPr lang="en-US" altLang="en-US" dirty="0">
              <a:ea typeface="ＭＳ Ｐゴシック" charset="-128"/>
            </a:endParaRPr>
          </a:p>
          <a:p>
            <a:pPr marL="0" indent="0" eaLnBrk="1" hangingPunct="1">
              <a:buFontTx/>
              <a:buNone/>
            </a:pPr>
            <a:endParaRPr lang="en-US" altLang="en-US" dirty="0">
              <a:ea typeface="ＭＳ Ｐゴシック" charset="-128"/>
            </a:endParaRPr>
          </a:p>
          <a:p>
            <a:pPr marL="0" indent="0" eaLnBrk="1" hangingPunct="1">
              <a:buFontTx/>
              <a:buNone/>
            </a:pPr>
            <a:endParaRPr lang="en-US" altLang="en-US" dirty="0">
              <a:ea typeface="ＭＳ Ｐゴシック" charset="-128"/>
            </a:endParaRPr>
          </a:p>
        </p:txBody>
      </p:sp>
    </p:spTree>
    <p:extLst>
      <p:ext uri="{BB962C8B-B14F-4D97-AF65-F5344CB8AC3E}">
        <p14:creationId xmlns:p14="http://schemas.microsoft.com/office/powerpoint/2010/main" val="3518981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noChangeArrowheads="1"/>
          </p:cNvSpPr>
          <p:nvPr>
            <p:ph type="title"/>
          </p:nvPr>
        </p:nvSpPr>
        <p:spPr>
          <a:xfrm>
            <a:off x="915939" y="112920"/>
            <a:ext cx="7612062" cy="1143000"/>
          </a:xfrm>
        </p:spPr>
        <p:txBody>
          <a:bodyPr/>
          <a:lstStyle/>
          <a:p>
            <a:pPr eaLnBrk="1" hangingPunct="1"/>
            <a:r>
              <a:rPr lang="en-GB" altLang="en-US" dirty="0">
                <a:ea typeface="ヒラギノ角ゴ Pro W3" charset="-128"/>
              </a:rPr>
              <a:t>Why Nations Protect Their Industries: The </a:t>
            </a:r>
            <a:r>
              <a:rPr lang="en-GB" altLang="en-US" dirty="0" err="1">
                <a:ea typeface="ヒラギノ角ゴ Pro W3" charset="-128"/>
              </a:rPr>
              <a:t>Labor</a:t>
            </a:r>
            <a:r>
              <a:rPr lang="en-GB" altLang="en-US" dirty="0">
                <a:ea typeface="ヒラギノ角ゴ Pro W3" charset="-128"/>
              </a:rPr>
              <a:t> Argument</a:t>
            </a:r>
            <a:endParaRPr lang="en-US" altLang="en-US" sz="2800" dirty="0">
              <a:ea typeface="ヒラギノ角ゴ Pro W3" charset="-128"/>
            </a:endParaRPr>
          </a:p>
        </p:txBody>
      </p:sp>
      <p:sp>
        <p:nvSpPr>
          <p:cNvPr id="28675" name="Rectangle 5"/>
          <p:cNvSpPr>
            <a:spLocks noGrp="1" noChangeArrowheads="1"/>
          </p:cNvSpPr>
          <p:nvPr>
            <p:ph idx="1"/>
          </p:nvPr>
        </p:nvSpPr>
        <p:spPr>
          <a:xfrm>
            <a:off x="275896" y="1166018"/>
            <a:ext cx="8592207" cy="4525963"/>
          </a:xfrm>
        </p:spPr>
        <p:txBody>
          <a:bodyPr/>
          <a:lstStyle/>
          <a:p>
            <a:pPr eaLnBrk="1" hangingPunct="1">
              <a:spcBef>
                <a:spcPct val="60000"/>
              </a:spcBef>
            </a:pPr>
            <a:r>
              <a:rPr lang="en-GB" altLang="en-US" b="1" dirty="0">
                <a:ea typeface="ヒラギノ角ゴ Pro W3" charset="-128"/>
              </a:rPr>
              <a:t>The </a:t>
            </a:r>
            <a:r>
              <a:rPr lang="en-GB" altLang="en-US" b="1" dirty="0" err="1">
                <a:ea typeface="ヒラギノ角ゴ Pro W3" charset="-128"/>
              </a:rPr>
              <a:t>Labor</a:t>
            </a:r>
            <a:r>
              <a:rPr lang="en-GB" altLang="en-US" b="1" dirty="0">
                <a:ea typeface="ヒラギノ角ゴ Pro W3" charset="-128"/>
              </a:rPr>
              <a:t> Argument</a:t>
            </a:r>
            <a:r>
              <a:rPr lang="en-GB" altLang="en-US" dirty="0">
                <a:ea typeface="ヒラギノ角ゴ Pro W3" charset="-128"/>
              </a:rPr>
              <a:t>: Protection must be used against imports from countries where wages are much lower </a:t>
            </a:r>
          </a:p>
          <a:p>
            <a:pPr lvl="1" eaLnBrk="1" hangingPunct="1">
              <a:spcBef>
                <a:spcPct val="60000"/>
              </a:spcBef>
              <a:buFontTx/>
              <a:buNone/>
            </a:pPr>
            <a:r>
              <a:rPr lang="en-GB" altLang="en-US" dirty="0">
                <a:ea typeface="ヒラギノ角ゴ Pro W3" charset="-128"/>
              </a:rPr>
              <a:t>– </a:t>
            </a:r>
            <a:r>
              <a:rPr lang="en-GB" altLang="en-US" u="sng" dirty="0">
                <a:ea typeface="ヒラギノ角ゴ Pro W3" charset="-128"/>
              </a:rPr>
              <a:t>Problem</a:t>
            </a:r>
            <a:r>
              <a:rPr lang="en-GB" altLang="en-US" dirty="0">
                <a:ea typeface="ヒラギノ角ゴ Pro W3" charset="-128"/>
              </a:rPr>
              <a:t>: Does not consider differences in productivity between different workforces: As productivity rises, so will wages </a:t>
            </a:r>
            <a:endParaRPr lang="en-US" altLang="en-US" dirty="0">
              <a:ea typeface="ヒラギノ角ゴ Pro W3" charset="-128"/>
            </a:endParaRPr>
          </a:p>
        </p:txBody>
      </p:sp>
      <p:pic>
        <p:nvPicPr>
          <p:cNvPr id="2" name="Picture 1">
            <a:extLst>
              <a:ext uri="{FF2B5EF4-FFF2-40B4-BE49-F238E27FC236}">
                <a16:creationId xmlns:a16="http://schemas.microsoft.com/office/drawing/2014/main" id="{FCE84BC0-2C5D-4363-B4EB-E1C52701BAE1}"/>
              </a:ext>
            </a:extLst>
          </p:cNvPr>
          <p:cNvPicPr>
            <a:picLocks noChangeAspect="1"/>
          </p:cNvPicPr>
          <p:nvPr/>
        </p:nvPicPr>
        <p:blipFill>
          <a:blip r:embed="rId3"/>
          <a:stretch>
            <a:fillRect/>
          </a:stretch>
        </p:blipFill>
        <p:spPr>
          <a:xfrm>
            <a:off x="915939" y="3669176"/>
            <a:ext cx="7612062" cy="3075904"/>
          </a:xfrm>
          <a:prstGeom prst="rect">
            <a:avLst/>
          </a:prstGeom>
        </p:spPr>
      </p:pic>
    </p:spTree>
    <p:extLst>
      <p:ext uri="{BB962C8B-B14F-4D97-AF65-F5344CB8AC3E}">
        <p14:creationId xmlns:p14="http://schemas.microsoft.com/office/powerpoint/2010/main" val="4241440127"/>
      </p:ext>
    </p:extLst>
  </p:cSld>
  <p:clrMapOvr>
    <a:masterClrMapping/>
  </p:clrMapOvr>
  <p:transition spd="med">
    <p:pull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title"/>
          </p:nvPr>
        </p:nvSpPr>
        <p:spPr>
          <a:xfrm>
            <a:off x="930220" y="186559"/>
            <a:ext cx="7612062" cy="1143000"/>
          </a:xfrm>
        </p:spPr>
        <p:txBody>
          <a:bodyPr/>
          <a:lstStyle/>
          <a:p>
            <a:pPr eaLnBrk="1" hangingPunct="1"/>
            <a:r>
              <a:rPr lang="en-GB" altLang="en-US" sz="2800" dirty="0">
                <a:ea typeface="ヒラギノ角ゴ Pro W3" charset="-128"/>
              </a:rPr>
              <a:t>Why Nations Protect Their Industries: The Infant Industry Argument</a:t>
            </a:r>
            <a:endParaRPr lang="en-US" altLang="en-US" sz="2800" dirty="0">
              <a:ea typeface="ヒラギノ角ゴ Pro W3" charset="-128"/>
            </a:endParaRPr>
          </a:p>
        </p:txBody>
      </p:sp>
      <p:sp>
        <p:nvSpPr>
          <p:cNvPr id="30723" name="Rectangle 5"/>
          <p:cNvSpPr>
            <a:spLocks noGrp="1" noChangeArrowheads="1"/>
          </p:cNvSpPr>
          <p:nvPr>
            <p:ph idx="1"/>
          </p:nvPr>
        </p:nvSpPr>
        <p:spPr>
          <a:xfrm>
            <a:off x="228600" y="1519043"/>
            <a:ext cx="8686800" cy="4766009"/>
          </a:xfrm>
        </p:spPr>
        <p:txBody>
          <a:bodyPr/>
          <a:lstStyle/>
          <a:p>
            <a:pPr eaLnBrk="1" hangingPunct="1">
              <a:lnSpc>
                <a:spcPct val="80000"/>
              </a:lnSpc>
              <a:spcBef>
                <a:spcPct val="60000"/>
              </a:spcBef>
            </a:pPr>
            <a:r>
              <a:rPr lang="en-GB" altLang="en-US" sz="2400" b="1" dirty="0">
                <a:ea typeface="ヒラギノ角ゴ Pro W3" charset="-128"/>
              </a:rPr>
              <a:t>Infant Industry Argument</a:t>
            </a:r>
            <a:r>
              <a:rPr lang="en-GB" altLang="en-US" sz="2400" dirty="0">
                <a:ea typeface="ヒラギノ角ゴ Pro W3" charset="-128"/>
              </a:rPr>
              <a:t>: </a:t>
            </a:r>
            <a:r>
              <a:rPr lang="en-US" altLang="en-US" sz="2400" dirty="0">
                <a:ea typeface="ヒラギノ角ゴ Pro W3" charset="-128"/>
              </a:rPr>
              <a:t>mainly associated with the tariff policies of developing nations to protect their “infant” industries against the competition of more mature firms in industrial countries.</a:t>
            </a:r>
            <a:r>
              <a:rPr lang="en-GB" altLang="en-US" sz="2400" dirty="0">
                <a:ea typeface="ヒラギノ角ゴ Pro W3" charset="-128"/>
              </a:rPr>
              <a:t>	</a:t>
            </a:r>
          </a:p>
          <a:p>
            <a:pPr eaLnBrk="1" hangingPunct="1">
              <a:lnSpc>
                <a:spcPct val="80000"/>
              </a:lnSpc>
              <a:spcBef>
                <a:spcPct val="60000"/>
              </a:spcBef>
              <a:buFontTx/>
              <a:buNone/>
            </a:pPr>
            <a:r>
              <a:rPr lang="en-GB" altLang="en-US" sz="2400" dirty="0">
                <a:ea typeface="ヒラギノ角ゴ Pro W3" charset="-128"/>
              </a:rPr>
              <a:t>- </a:t>
            </a:r>
            <a:r>
              <a:rPr lang="en-GB" altLang="en-US" sz="2400" u="sng" dirty="0">
                <a:ea typeface="ヒラギノ角ゴ Pro W3" charset="-128"/>
              </a:rPr>
              <a:t>Assumes</a:t>
            </a:r>
            <a:r>
              <a:rPr lang="en-GB" altLang="en-US" sz="2400" dirty="0">
                <a:ea typeface="ヒラギノ角ゴ Pro W3" charset="-128"/>
              </a:rPr>
              <a:t>: (1) market forces do not allow for the development of a certain industry and (2) the industry has </a:t>
            </a:r>
            <a:r>
              <a:rPr lang="en-GB" altLang="en-US" sz="2400" b="1" dirty="0">
                <a:ea typeface="ヒラギノ角ゴ Pro W3" charset="-128"/>
              </a:rPr>
              <a:t>positive externalities</a:t>
            </a:r>
            <a:r>
              <a:rPr lang="en-GB" altLang="en-US" sz="2400" dirty="0">
                <a:ea typeface="ヒラギノ角ゴ Pro W3" charset="-128"/>
              </a:rPr>
              <a:t>—</a:t>
            </a:r>
            <a:r>
              <a:rPr lang="en-GB" altLang="en-US" sz="2400" dirty="0" err="1">
                <a:ea typeface="ヒラギノ角ゴ Pro W3" charset="-128"/>
              </a:rPr>
              <a:t>spillover</a:t>
            </a:r>
            <a:r>
              <a:rPr lang="en-GB" altLang="en-US" sz="2400" dirty="0">
                <a:ea typeface="ヒラギノ角ゴ Pro W3" charset="-128"/>
              </a:rPr>
              <a:t> benefits (valuable linkages to other industries or technologies)</a:t>
            </a:r>
          </a:p>
          <a:p>
            <a:pPr eaLnBrk="1" hangingPunct="1">
              <a:lnSpc>
                <a:spcPct val="80000"/>
              </a:lnSpc>
              <a:spcBef>
                <a:spcPct val="60000"/>
              </a:spcBef>
              <a:buFontTx/>
              <a:buNone/>
            </a:pPr>
            <a:r>
              <a:rPr lang="en-GB" altLang="en-US" sz="2400" dirty="0">
                <a:ea typeface="ヒラギノ角ゴ Pro W3" charset="-128"/>
              </a:rPr>
              <a:t>- </a:t>
            </a:r>
            <a:r>
              <a:rPr lang="en-GB" altLang="en-US" sz="2400" u="sng" dirty="0">
                <a:ea typeface="ヒラギノ角ゴ Pro W3" charset="-128"/>
              </a:rPr>
              <a:t>Problems</a:t>
            </a:r>
            <a:r>
              <a:rPr lang="en-GB" altLang="en-US" sz="2400" dirty="0">
                <a:ea typeface="ヒラギノ角ゴ Pro W3" charset="-128"/>
              </a:rPr>
              <a:t>:  </a:t>
            </a:r>
            <a:r>
              <a:rPr lang="en-US" altLang="en-US" sz="2400" dirty="0">
                <a:ea typeface="ヒラギノ角ゴ Pro W3" charset="-128"/>
              </a:rPr>
              <a:t>does not demonstrate that there is some inherent advantage in making something as opposed to buying it</a:t>
            </a:r>
          </a:p>
        </p:txBody>
      </p:sp>
    </p:spTree>
    <p:extLst>
      <p:ext uri="{BB962C8B-B14F-4D97-AF65-F5344CB8AC3E}">
        <p14:creationId xmlns:p14="http://schemas.microsoft.com/office/powerpoint/2010/main" val="107221772"/>
      </p:ext>
    </p:extLst>
  </p:cSld>
  <p:clrMapOvr>
    <a:masterClrMapping/>
  </p:clrMapOvr>
  <p:transition spd="med">
    <p:pull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p:cNvSpPr>
            <a:spLocks noGrp="1" noChangeArrowheads="1"/>
          </p:cNvSpPr>
          <p:nvPr>
            <p:ph type="title"/>
          </p:nvPr>
        </p:nvSpPr>
        <p:spPr>
          <a:xfrm>
            <a:off x="835628" y="312683"/>
            <a:ext cx="7612062" cy="1143000"/>
          </a:xfrm>
        </p:spPr>
        <p:txBody>
          <a:bodyPr/>
          <a:lstStyle/>
          <a:p>
            <a:pPr eaLnBrk="1" hangingPunct="1"/>
            <a:r>
              <a:rPr lang="en-GB" altLang="en-US" sz="2800" dirty="0">
                <a:ea typeface="ヒラギノ角ゴ Pro W3" charset="-128"/>
              </a:rPr>
              <a:t>Why Nations Protect Their Industries: The National Security Argument</a:t>
            </a:r>
            <a:endParaRPr lang="en-US" altLang="en-US" sz="2800" dirty="0">
              <a:ea typeface="ヒラギノ角ゴ Pro W3" charset="-128"/>
            </a:endParaRPr>
          </a:p>
        </p:txBody>
      </p:sp>
      <p:sp>
        <p:nvSpPr>
          <p:cNvPr id="32771" name="Rectangle 5"/>
          <p:cNvSpPr>
            <a:spLocks noGrp="1" noChangeArrowheads="1"/>
          </p:cNvSpPr>
          <p:nvPr>
            <p:ph idx="1"/>
          </p:nvPr>
        </p:nvSpPr>
        <p:spPr>
          <a:xfrm>
            <a:off x="358417" y="1617595"/>
            <a:ext cx="8213725" cy="4267200"/>
          </a:xfrm>
        </p:spPr>
        <p:txBody>
          <a:bodyPr/>
          <a:lstStyle/>
          <a:p>
            <a:pPr eaLnBrk="1" hangingPunct="1">
              <a:lnSpc>
                <a:spcPct val="90000"/>
              </a:lnSpc>
            </a:pPr>
            <a:r>
              <a:rPr lang="en-GB" altLang="en-US" b="1" dirty="0">
                <a:ea typeface="ヒラギノ角ゴ Pro W3" charset="-128"/>
              </a:rPr>
              <a:t>National Security Argument</a:t>
            </a:r>
            <a:r>
              <a:rPr lang="en-GB" altLang="en-US" dirty="0">
                <a:ea typeface="ヒラギノ角ゴ Pro W3" charset="-128"/>
              </a:rPr>
              <a:t>: </a:t>
            </a:r>
            <a:r>
              <a:rPr lang="en-US" altLang="en-US" dirty="0">
                <a:ea typeface="ヒラギノ角ゴ Pro W3" charset="-128"/>
              </a:rPr>
              <a:t>Certain</a:t>
            </a:r>
            <a:r>
              <a:rPr lang="en-GB" altLang="en-US" dirty="0">
                <a:ea typeface="ヒラギノ角ゴ Pro W3" charset="-128"/>
              </a:rPr>
              <a:t> industries must be protected in order to guard national security (military security, cultural values)</a:t>
            </a:r>
          </a:p>
          <a:p>
            <a:pPr lvl="1" eaLnBrk="1" hangingPunct="1">
              <a:lnSpc>
                <a:spcPct val="90000"/>
              </a:lnSpc>
              <a:buFontTx/>
              <a:buNone/>
            </a:pPr>
            <a:r>
              <a:rPr lang="en-GB" altLang="en-US" dirty="0">
                <a:ea typeface="ヒラギノ角ゴ Pro W3" charset="-128"/>
              </a:rPr>
              <a:t>- </a:t>
            </a:r>
            <a:r>
              <a:rPr lang="en-US" altLang="en-US" dirty="0">
                <a:ea typeface="ヒラギノ角ゴ Pro W3" charset="-128"/>
              </a:rPr>
              <a:t>Prohibitions imposed on exports or tariffs on imports to develop domestic mineral or other resources are often not an optimal policy. </a:t>
            </a:r>
          </a:p>
          <a:p>
            <a:pPr lvl="1" eaLnBrk="1" hangingPunct="1">
              <a:lnSpc>
                <a:spcPct val="90000"/>
              </a:lnSpc>
              <a:buFontTx/>
              <a:buNone/>
            </a:pPr>
            <a:r>
              <a:rPr lang="en-US" altLang="en-US" dirty="0">
                <a:ea typeface="ヒラギノ角ゴ Pro W3" charset="-128"/>
              </a:rPr>
              <a:t>- Usually more efficient to build stockpiles of minerals and other materials by buying large quantities in peacetime when less expensive.</a:t>
            </a:r>
            <a:endParaRPr lang="en-GB" altLang="en-US" dirty="0">
              <a:ea typeface="ヒラギノ角ゴ Pro W3" charset="-128"/>
            </a:endParaRPr>
          </a:p>
        </p:txBody>
      </p:sp>
    </p:spTree>
    <p:extLst>
      <p:ext uri="{BB962C8B-B14F-4D97-AF65-F5344CB8AC3E}">
        <p14:creationId xmlns:p14="http://schemas.microsoft.com/office/powerpoint/2010/main" val="3850578305"/>
      </p:ext>
    </p:extLst>
  </p:cSld>
  <p:clrMapOvr>
    <a:masterClrMapping/>
  </p:clrMapOvr>
  <p:transition spd="med">
    <p:pull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altLang="en-US" sz="2800">
                <a:ea typeface="ヒラギノ角ゴ Pro W3" charset="-128"/>
              </a:rPr>
              <a:t>Why Nations Protect Their Industries: The Cultural Protection Argument</a:t>
            </a:r>
          </a:p>
        </p:txBody>
      </p:sp>
      <p:sp>
        <p:nvSpPr>
          <p:cNvPr id="34819" name="Content Placeholder 2"/>
          <p:cNvSpPr>
            <a:spLocks noGrp="1"/>
          </p:cNvSpPr>
          <p:nvPr>
            <p:ph idx="1"/>
          </p:nvPr>
        </p:nvSpPr>
        <p:spPr>
          <a:xfrm>
            <a:off x="533400" y="1447800"/>
            <a:ext cx="8372475" cy="4724400"/>
          </a:xfrm>
        </p:spPr>
        <p:txBody>
          <a:bodyPr/>
          <a:lstStyle/>
          <a:p>
            <a:pPr eaLnBrk="1" hangingPunct="1"/>
            <a:r>
              <a:rPr lang="en-US" altLang="en-US">
                <a:ea typeface="ＭＳ Ｐゴシック" charset="-128"/>
              </a:rPr>
              <a:t>The cultural industries include movies, television programming, music, print media, theater, and art.</a:t>
            </a:r>
          </a:p>
          <a:p>
            <a:pPr eaLnBrk="1" hangingPunct="1">
              <a:buFontTx/>
              <a:buNone/>
            </a:pPr>
            <a:endParaRPr lang="en-US" altLang="en-US" sz="1000">
              <a:ea typeface="ＭＳ Ｐゴシック" charset="-128"/>
            </a:endParaRPr>
          </a:p>
          <a:p>
            <a:pPr eaLnBrk="1" hangingPunct="1"/>
            <a:r>
              <a:rPr lang="en-US" altLang="en-US">
                <a:ea typeface="ＭＳ Ｐゴシック" charset="-128"/>
              </a:rPr>
              <a:t>Goal of protecting national cultural values is usually an argument in favor of protecting a nation’s filmmaking, television programming, and music production against complete domination by its U.S. counterparts</a:t>
            </a:r>
          </a:p>
        </p:txBody>
      </p:sp>
    </p:spTree>
    <p:extLst>
      <p:ext uri="{BB962C8B-B14F-4D97-AF65-F5344CB8AC3E}">
        <p14:creationId xmlns:p14="http://schemas.microsoft.com/office/powerpoint/2010/main" val="4160273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p:cNvSpPr>
            <a:spLocks noGrp="1" noChangeArrowheads="1"/>
          </p:cNvSpPr>
          <p:nvPr>
            <p:ph type="title"/>
          </p:nvPr>
        </p:nvSpPr>
        <p:spPr>
          <a:xfrm>
            <a:off x="654269" y="265387"/>
            <a:ext cx="7848600" cy="1143000"/>
          </a:xfrm>
        </p:spPr>
        <p:txBody>
          <a:bodyPr/>
          <a:lstStyle/>
          <a:p>
            <a:pPr eaLnBrk="1" hangingPunct="1"/>
            <a:r>
              <a:rPr lang="en-GB" altLang="en-US" sz="2800" dirty="0">
                <a:ea typeface="ヒラギノ角ゴ Pro W3" charset="-128"/>
              </a:rPr>
              <a:t>Why Nations Protect Their Industries: The Retaliation Argument</a:t>
            </a:r>
            <a:endParaRPr lang="en-US" altLang="en-US" sz="2400" dirty="0">
              <a:ea typeface="ヒラギノ角ゴ Pro W3" charset="-128"/>
            </a:endParaRPr>
          </a:p>
        </p:txBody>
      </p:sp>
      <p:sp>
        <p:nvSpPr>
          <p:cNvPr id="35843" name="Rectangle 5"/>
          <p:cNvSpPr>
            <a:spLocks noGrp="1" noChangeArrowheads="1"/>
          </p:cNvSpPr>
          <p:nvPr>
            <p:ph idx="1"/>
          </p:nvPr>
        </p:nvSpPr>
        <p:spPr>
          <a:xfrm>
            <a:off x="457200" y="1524000"/>
            <a:ext cx="8534400" cy="4267200"/>
          </a:xfrm>
        </p:spPr>
        <p:txBody>
          <a:bodyPr/>
          <a:lstStyle/>
          <a:p>
            <a:pPr eaLnBrk="1" hangingPunct="1">
              <a:spcBef>
                <a:spcPct val="60000"/>
              </a:spcBef>
            </a:pPr>
            <a:r>
              <a:rPr lang="en-GB" altLang="en-US" b="1">
                <a:ea typeface="ヒラギノ角ゴ Pro W3" charset="-128"/>
              </a:rPr>
              <a:t>Retaliation Argument</a:t>
            </a:r>
            <a:r>
              <a:rPr lang="en-GB" altLang="en-US">
                <a:ea typeface="ヒラギノ角ゴ Pro W3" charset="-128"/>
              </a:rPr>
              <a:t>: </a:t>
            </a:r>
            <a:r>
              <a:rPr lang="en-US" altLang="en-US">
                <a:ea typeface="ヒラギノ角ゴ Pro W3" charset="-128"/>
              </a:rPr>
              <a:t>A</a:t>
            </a:r>
            <a:r>
              <a:rPr lang="en-GB" altLang="en-US">
                <a:ea typeface="ヒラギノ角ゴ Pro W3" charset="-128"/>
              </a:rPr>
              <a:t>nother country's trade barriers must be countered with trade barriers</a:t>
            </a:r>
          </a:p>
          <a:p>
            <a:pPr lvl="1" indent="-336550" eaLnBrk="1" hangingPunct="1">
              <a:spcBef>
                <a:spcPct val="60000"/>
              </a:spcBef>
              <a:buFontTx/>
              <a:buNone/>
            </a:pPr>
            <a:r>
              <a:rPr lang="en-GB" altLang="en-US" sz="3200">
                <a:ea typeface="ヒラギノ角ゴ Pro W3" charset="-128"/>
              </a:rPr>
              <a:t>- </a:t>
            </a:r>
            <a:r>
              <a:rPr lang="en-GB" altLang="en-US" sz="2800" u="sng">
                <a:ea typeface="ヒラギノ角ゴ Pro W3" charset="-128"/>
              </a:rPr>
              <a:t>Problems</a:t>
            </a:r>
            <a:r>
              <a:rPr lang="en-GB" altLang="en-US" sz="2800">
                <a:ea typeface="ヒラギノ角ゴ Pro W3" charset="-128"/>
              </a:rPr>
              <a:t>: </a:t>
            </a:r>
            <a:r>
              <a:rPr lang="en-US" altLang="en-US" sz="2800">
                <a:ea typeface="ヒラギノ角ゴ Pro W3" charset="-128"/>
              </a:rPr>
              <a:t>A</a:t>
            </a:r>
            <a:r>
              <a:rPr lang="en-GB" altLang="en-US" sz="2800">
                <a:ea typeface="ヒラギノ角ゴ Pro W3" charset="-128"/>
              </a:rPr>
              <a:t>lthough retaliation can provide an incentive for trade negotiations, it can also lead to escalating trade wars</a:t>
            </a:r>
            <a:endParaRPr lang="en-US" altLang="en-US" sz="2800">
              <a:ea typeface="ヒラギノ角ゴ Pro W3" charset="-128"/>
            </a:endParaRPr>
          </a:p>
        </p:txBody>
      </p:sp>
    </p:spTree>
    <p:extLst>
      <p:ext uri="{BB962C8B-B14F-4D97-AF65-F5344CB8AC3E}">
        <p14:creationId xmlns:p14="http://schemas.microsoft.com/office/powerpoint/2010/main" val="2148772008"/>
      </p:ext>
    </p:extLst>
  </p:cSld>
  <p:clrMapOvr>
    <a:masterClrMapping/>
  </p:clrMapOvr>
  <p:transition spd="med">
    <p:pull dir="rd"/>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57145</TotalTime>
  <Words>1846</Words>
  <Application>Microsoft Office PowerPoint</Application>
  <PresentationFormat>On-screen Show (4:3)</PresentationFormat>
  <Paragraphs>168</Paragraphs>
  <Slides>24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Aharoni</vt:lpstr>
      <vt:lpstr>Arial</vt:lpstr>
      <vt:lpstr>Bookman Old Style</vt:lpstr>
      <vt:lpstr>Britannic Bold</vt:lpstr>
      <vt:lpstr>Verdana</vt:lpstr>
      <vt:lpstr>Default Design</vt:lpstr>
      <vt:lpstr>Commercial Policy </vt:lpstr>
      <vt:lpstr>The Costs of Protectionism</vt:lpstr>
      <vt:lpstr>The Logic of Collective Action</vt:lpstr>
      <vt:lpstr>Why Nations Protect Their Industries:  Revenue</vt:lpstr>
      <vt:lpstr>Why Nations Protect Their Industries: The Labor Argument</vt:lpstr>
      <vt:lpstr>Why Nations Protect Their Industries: The Infant Industry Argument</vt:lpstr>
      <vt:lpstr>Why Nations Protect Their Industries: The National Security Argument</vt:lpstr>
      <vt:lpstr>Why Nations Protect Their Industries: The Cultural Protection Argument</vt:lpstr>
      <vt:lpstr>Why Nations Protect Their Industries: The Retaliation Argument</vt:lpstr>
      <vt:lpstr>Protect a Favored Industry</vt:lpstr>
      <vt:lpstr>Un-sensible Reasons for Protection</vt:lpstr>
      <vt:lpstr>Un-sensible Reasons for Protection</vt:lpstr>
      <vt:lpstr>Un-sensible Reasons for Protection</vt:lpstr>
      <vt:lpstr>Un-sensible Reasons for Protection</vt:lpstr>
      <vt:lpstr>Un-sensible Reasons for Protection</vt:lpstr>
      <vt:lpstr>Sensible Reasons for Protection</vt:lpstr>
      <vt:lpstr>Sensible Reasons for Protection</vt:lpstr>
      <vt:lpstr>Sensible Reasons for Protection</vt:lpstr>
      <vt:lpstr>Sensible Reasons for Protection</vt:lpstr>
      <vt:lpstr>Sensible Reasons for Protection</vt:lpstr>
      <vt:lpstr>Sensible Reasons for Protection</vt:lpstr>
      <vt:lpstr>Sensible Reasons for Protection</vt:lpstr>
      <vt:lpstr>Sensible Reasons for Protection</vt:lpstr>
      <vt:lpstr>Sensible Reasons for Protection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Commercial Policy</dc:title>
  <dc:creator>Dennis</dc:creator>
  <cp:lastModifiedBy>Dennis Charles McCornac</cp:lastModifiedBy>
  <cp:revision>12</cp:revision>
  <cp:lastPrinted>2014-01-26T21:44:23Z</cp:lastPrinted>
  <dcterms:created xsi:type="dcterms:W3CDTF">2011-01-30T21:23:20Z</dcterms:created>
  <dcterms:modified xsi:type="dcterms:W3CDTF">2022-03-18T09:55:58Z</dcterms:modified>
</cp:coreProperties>
</file>