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59"/>
  </p:notesMasterIdLst>
  <p:handoutMasterIdLst>
    <p:handoutMasterId r:id="rId60"/>
  </p:handoutMasterIdLst>
  <p:sldIdLst>
    <p:sldId id="490" r:id="rId3"/>
    <p:sldId id="342" r:id="rId4"/>
    <p:sldId id="343" r:id="rId5"/>
    <p:sldId id="417" r:id="rId6"/>
    <p:sldId id="418" r:id="rId7"/>
    <p:sldId id="419" r:id="rId8"/>
    <p:sldId id="423" r:id="rId9"/>
    <p:sldId id="424" r:id="rId10"/>
    <p:sldId id="425" r:id="rId11"/>
    <p:sldId id="492" r:id="rId12"/>
    <p:sldId id="426" r:id="rId13"/>
    <p:sldId id="491" r:id="rId14"/>
    <p:sldId id="427" r:id="rId15"/>
    <p:sldId id="420" r:id="rId16"/>
    <p:sldId id="416" r:id="rId17"/>
    <p:sldId id="493" r:id="rId18"/>
    <p:sldId id="494" r:id="rId19"/>
    <p:sldId id="429" r:id="rId20"/>
    <p:sldId id="430" r:id="rId21"/>
    <p:sldId id="431" r:id="rId22"/>
    <p:sldId id="432" r:id="rId23"/>
    <p:sldId id="495" r:id="rId24"/>
    <p:sldId id="434" r:id="rId25"/>
    <p:sldId id="435" r:id="rId26"/>
    <p:sldId id="496" r:id="rId27"/>
    <p:sldId id="497" r:id="rId28"/>
    <p:sldId id="437" r:id="rId29"/>
    <p:sldId id="438" r:id="rId30"/>
    <p:sldId id="439" r:id="rId31"/>
    <p:sldId id="501" r:id="rId32"/>
    <p:sldId id="441" r:id="rId33"/>
    <p:sldId id="442" r:id="rId34"/>
    <p:sldId id="502" r:id="rId35"/>
    <p:sldId id="443" r:id="rId36"/>
    <p:sldId id="498" r:id="rId37"/>
    <p:sldId id="444" r:id="rId38"/>
    <p:sldId id="445" r:id="rId39"/>
    <p:sldId id="446" r:id="rId40"/>
    <p:sldId id="451" r:id="rId41"/>
    <p:sldId id="452" r:id="rId42"/>
    <p:sldId id="499" r:id="rId43"/>
    <p:sldId id="454" r:id="rId44"/>
    <p:sldId id="456" r:id="rId45"/>
    <p:sldId id="500" r:id="rId46"/>
    <p:sldId id="464" r:id="rId47"/>
    <p:sldId id="465" r:id="rId48"/>
    <p:sldId id="466" r:id="rId49"/>
    <p:sldId id="467" r:id="rId50"/>
    <p:sldId id="468" r:id="rId51"/>
    <p:sldId id="469" r:id="rId52"/>
    <p:sldId id="470" r:id="rId53"/>
    <p:sldId id="471" r:id="rId54"/>
    <p:sldId id="472" r:id="rId55"/>
    <p:sldId id="475" r:id="rId56"/>
    <p:sldId id="477" r:id="rId57"/>
    <p:sldId id="503" r:id="rId5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hew Christ" initials="MC" lastIdx="13" clrIdx="6">
    <p:extLst>
      <p:ext uri="{19B8F6BF-5375-455C-9EA6-DF929625EA0E}">
        <p15:presenceInfo xmlns:p15="http://schemas.microsoft.com/office/powerpoint/2012/main" userId="Wf1ssUNzd0iXNlCOvPmqQFyZNmIM/A7Gxr0ccE62Z4g=" providerId="None"/>
      </p:ext>
    </p:extLst>
  </p:cmAuthor>
  <p:cmAuthor id="1" name="Jennifer Baker" initials="JB" lastIdx="9" clrIdx="0"/>
  <p:cmAuthor id="8" name="Copyeditor" initials="CE" lastIdx="16" clrIdx="7">
    <p:extLst>
      <p:ext uri="{19B8F6BF-5375-455C-9EA6-DF929625EA0E}">
        <p15:presenceInfo xmlns:p15="http://schemas.microsoft.com/office/powerpoint/2012/main" userId="Copyeditor" providerId="None"/>
      </p:ext>
    </p:extLst>
  </p:cmAuthor>
  <p:cmAuthor id="2" name="Megan Mclaughlin" initials="" lastIdx="0" clrIdx="1"/>
  <p:cmAuthor id="9" name="Doolan, Edgar" initials="DE" lastIdx="1" clrIdx="8">
    <p:extLst>
      <p:ext uri="{19B8F6BF-5375-455C-9EA6-DF929625EA0E}">
        <p15:presenceInfo xmlns:p15="http://schemas.microsoft.com/office/powerpoint/2012/main" userId="S-1-5-21-4250845945-3731851581-3800177176-16931" providerId="AD"/>
      </p:ext>
    </p:extLst>
  </p:cmAuthor>
  <p:cmAuthor id="3" name="Hauk, William" initials="HW" lastIdx="8" clrIdx="2"/>
  <p:cmAuthor id="10" name="PC" initials="P" lastIdx="16" clrIdx="9">
    <p:extLst>
      <p:ext uri="{19B8F6BF-5375-455C-9EA6-DF929625EA0E}">
        <p15:presenceInfo xmlns:p15="http://schemas.microsoft.com/office/powerpoint/2012/main" userId="PC" providerId="None"/>
      </p:ext>
    </p:extLst>
  </p:cmAuthor>
  <p:cmAuthor id="4" name="Mingzhi Xu" initials="MX" lastIdx="5" clrIdx="3"/>
  <p:cmAuthor id="5" name="SWM" initials="SWM" lastIdx="1" clrIdx="4"/>
  <p:cmAuthor id="6" name="Ramazani, Reza" initials="RR" lastIdx="64" clrIdx="5">
    <p:extLst>
      <p:ext uri="{19B8F6BF-5375-455C-9EA6-DF929625EA0E}">
        <p15:presenceInfo xmlns:p15="http://schemas.microsoft.com/office/powerpoint/2012/main" userId="Ramazani, Re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ABFE34-28FE-4CC6-8ADF-E26046564B6E}" v="165" dt="2020-07-28T01:34:56.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3" autoAdjust="0"/>
    <p:restoredTop sz="91948" autoAdjust="0"/>
  </p:normalViewPr>
  <p:slideViewPr>
    <p:cSldViewPr>
      <p:cViewPr varScale="1">
        <p:scale>
          <a:sx n="51" d="100"/>
          <a:sy n="51" d="100"/>
        </p:scale>
        <p:origin x="68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2" d="100"/>
        <a:sy n="102" d="100"/>
      </p:scale>
      <p:origin x="0" y="-14096"/>
    </p:cViewPr>
  </p:sorterViewPr>
  <p:notesViewPr>
    <p:cSldViewPr>
      <p:cViewPr varScale="1">
        <p:scale>
          <a:sx n="41" d="100"/>
          <a:sy n="41" d="100"/>
        </p:scale>
        <p:origin x="2016"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0325" y="228802"/>
            <a:ext cx="7010399" cy="731837"/>
          </a:xfrm>
          <a:prstGeom prst="rect">
            <a:avLst/>
          </a:prstGeom>
        </p:spPr>
        <p:txBody>
          <a:bodyPr vert="horz" lIns="94229" tIns="47114" rIns="94229" bIns="47114" rtlCol="0"/>
          <a:lstStyle>
            <a:lvl1pPr algn="l">
              <a:defRPr sz="1200"/>
            </a:lvl1pPr>
          </a:lstStyle>
          <a:p>
            <a:pPr algn="ctr"/>
            <a:r>
              <a:rPr lang="en-US" sz="1600" b="1" dirty="0"/>
              <a:t>Chapter 9 - Import Tariffs and Quotas Under </a:t>
            </a:r>
            <a:br>
              <a:rPr lang="en-US" sz="1600" b="1" dirty="0"/>
            </a:br>
            <a:r>
              <a:rPr lang="en-US" sz="1600" b="1" dirty="0"/>
              <a:t>Imperfect Competition</a:t>
            </a:r>
          </a:p>
          <a:p>
            <a:endParaRPr lang="en-US" dirty="0"/>
          </a:p>
        </p:txBody>
      </p:sp>
      <p:sp>
        <p:nvSpPr>
          <p:cNvPr id="6" name="TextBox 5">
            <a:extLst>
              <a:ext uri="{FF2B5EF4-FFF2-40B4-BE49-F238E27FC236}">
                <a16:creationId xmlns:a16="http://schemas.microsoft.com/office/drawing/2014/main" id="{8FD62CDA-152A-4386-ADD4-7D15C6012BC3}"/>
              </a:ext>
            </a:extLst>
          </p:cNvPr>
          <p:cNvSpPr txBox="1"/>
          <p:nvPr/>
        </p:nvSpPr>
        <p:spPr>
          <a:xfrm>
            <a:off x="3322637" y="8809037"/>
            <a:ext cx="685776" cy="338554"/>
          </a:xfrm>
          <a:prstGeom prst="rect">
            <a:avLst/>
          </a:prstGeom>
          <a:noFill/>
        </p:spPr>
        <p:txBody>
          <a:bodyPr wrap="square" rtlCol="0">
            <a:spAutoFit/>
          </a:bodyPr>
          <a:lstStyle/>
          <a:p>
            <a:fld id="{2760CD71-2E34-4C5A-9F1B-F355FB3CB9B4}" type="slidenum">
              <a:rPr lang="en-US" sz="1600" b="1" smtClean="0"/>
              <a:t>‹#›</a:t>
            </a:fld>
            <a:endParaRPr lang="en-US" sz="1600" b="1" dirty="0"/>
          </a:p>
        </p:txBody>
      </p:sp>
    </p:spTree>
    <p:extLst>
      <p:ext uri="{BB962C8B-B14F-4D97-AF65-F5344CB8AC3E}">
        <p14:creationId xmlns:p14="http://schemas.microsoft.com/office/powerpoint/2010/main" val="3863045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A102877-044D-4DAE-A559-1E4FC530964E}" type="datetimeFigureOut">
              <a:rPr lang="en-US" smtClean="0"/>
              <a:t>10/12/2021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3DA0F5E-35E6-430D-9254-5B852B155E29}" type="slidenum">
              <a:rPr lang="en-US" smtClean="0"/>
              <a:t>‹#›</a:t>
            </a:fld>
            <a:endParaRPr lang="en-US"/>
          </a:p>
        </p:txBody>
      </p:sp>
    </p:spTree>
    <p:extLst>
      <p:ext uri="{BB962C8B-B14F-4D97-AF65-F5344CB8AC3E}">
        <p14:creationId xmlns:p14="http://schemas.microsoft.com/office/powerpoint/2010/main" val="32562453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15</a:t>
            </a:fld>
            <a:endParaRPr lang="en-US"/>
          </a:p>
        </p:txBody>
      </p:sp>
    </p:spTree>
    <p:extLst>
      <p:ext uri="{BB962C8B-B14F-4D97-AF65-F5344CB8AC3E}">
        <p14:creationId xmlns:p14="http://schemas.microsoft.com/office/powerpoint/2010/main" val="2654364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35</a:t>
            </a:fld>
            <a:endParaRPr lang="en-US"/>
          </a:p>
        </p:txBody>
      </p:sp>
    </p:spTree>
    <p:extLst>
      <p:ext uri="{BB962C8B-B14F-4D97-AF65-F5344CB8AC3E}">
        <p14:creationId xmlns:p14="http://schemas.microsoft.com/office/powerpoint/2010/main" val="77248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36</a:t>
            </a:fld>
            <a:endParaRPr lang="en-US"/>
          </a:p>
        </p:txBody>
      </p:sp>
    </p:spTree>
    <p:extLst>
      <p:ext uri="{BB962C8B-B14F-4D97-AF65-F5344CB8AC3E}">
        <p14:creationId xmlns:p14="http://schemas.microsoft.com/office/powerpoint/2010/main" val="358960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40</a:t>
            </a:fld>
            <a:endParaRPr lang="en-US"/>
          </a:p>
        </p:txBody>
      </p:sp>
    </p:spTree>
    <p:extLst>
      <p:ext uri="{BB962C8B-B14F-4D97-AF65-F5344CB8AC3E}">
        <p14:creationId xmlns:p14="http://schemas.microsoft.com/office/powerpoint/2010/main" val="382094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41</a:t>
            </a:fld>
            <a:endParaRPr lang="en-US"/>
          </a:p>
        </p:txBody>
      </p:sp>
    </p:spTree>
    <p:extLst>
      <p:ext uri="{BB962C8B-B14F-4D97-AF65-F5344CB8AC3E}">
        <p14:creationId xmlns:p14="http://schemas.microsoft.com/office/powerpoint/2010/main" val="4242546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43</a:t>
            </a:fld>
            <a:endParaRPr lang="en-US"/>
          </a:p>
        </p:txBody>
      </p:sp>
    </p:spTree>
    <p:extLst>
      <p:ext uri="{BB962C8B-B14F-4D97-AF65-F5344CB8AC3E}">
        <p14:creationId xmlns:p14="http://schemas.microsoft.com/office/powerpoint/2010/main" val="2169116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44</a:t>
            </a:fld>
            <a:endParaRPr lang="en-US"/>
          </a:p>
        </p:txBody>
      </p:sp>
    </p:spTree>
    <p:extLst>
      <p:ext uri="{BB962C8B-B14F-4D97-AF65-F5344CB8AC3E}">
        <p14:creationId xmlns:p14="http://schemas.microsoft.com/office/powerpoint/2010/main" val="166691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16</a:t>
            </a:fld>
            <a:endParaRPr lang="en-US"/>
          </a:p>
        </p:txBody>
      </p:sp>
    </p:spTree>
    <p:extLst>
      <p:ext uri="{BB962C8B-B14F-4D97-AF65-F5344CB8AC3E}">
        <p14:creationId xmlns:p14="http://schemas.microsoft.com/office/powerpoint/2010/main" val="332147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21</a:t>
            </a:fld>
            <a:endParaRPr lang="en-US"/>
          </a:p>
        </p:txBody>
      </p:sp>
    </p:spTree>
    <p:extLst>
      <p:ext uri="{BB962C8B-B14F-4D97-AF65-F5344CB8AC3E}">
        <p14:creationId xmlns:p14="http://schemas.microsoft.com/office/powerpoint/2010/main" val="318108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22</a:t>
            </a:fld>
            <a:endParaRPr lang="en-US"/>
          </a:p>
        </p:txBody>
      </p:sp>
    </p:spTree>
    <p:extLst>
      <p:ext uri="{BB962C8B-B14F-4D97-AF65-F5344CB8AC3E}">
        <p14:creationId xmlns:p14="http://schemas.microsoft.com/office/powerpoint/2010/main" val="193847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23</a:t>
            </a:fld>
            <a:endParaRPr lang="en-US"/>
          </a:p>
        </p:txBody>
      </p:sp>
    </p:spTree>
    <p:extLst>
      <p:ext uri="{BB962C8B-B14F-4D97-AF65-F5344CB8AC3E}">
        <p14:creationId xmlns:p14="http://schemas.microsoft.com/office/powerpoint/2010/main" val="71241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24</a:t>
            </a:fld>
            <a:endParaRPr lang="en-US"/>
          </a:p>
        </p:txBody>
      </p:sp>
    </p:spTree>
    <p:extLst>
      <p:ext uri="{BB962C8B-B14F-4D97-AF65-F5344CB8AC3E}">
        <p14:creationId xmlns:p14="http://schemas.microsoft.com/office/powerpoint/2010/main" val="60239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25</a:t>
            </a:fld>
            <a:endParaRPr lang="en-US"/>
          </a:p>
        </p:txBody>
      </p:sp>
    </p:spTree>
    <p:extLst>
      <p:ext uri="{BB962C8B-B14F-4D97-AF65-F5344CB8AC3E}">
        <p14:creationId xmlns:p14="http://schemas.microsoft.com/office/powerpoint/2010/main" val="312953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28</a:t>
            </a:fld>
            <a:endParaRPr lang="en-US"/>
          </a:p>
        </p:txBody>
      </p:sp>
    </p:spTree>
    <p:extLst>
      <p:ext uri="{BB962C8B-B14F-4D97-AF65-F5344CB8AC3E}">
        <p14:creationId xmlns:p14="http://schemas.microsoft.com/office/powerpoint/2010/main" val="18196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34</a:t>
            </a:fld>
            <a:endParaRPr lang="en-US"/>
          </a:p>
        </p:txBody>
      </p:sp>
    </p:spTree>
    <p:extLst>
      <p:ext uri="{BB962C8B-B14F-4D97-AF65-F5344CB8AC3E}">
        <p14:creationId xmlns:p14="http://schemas.microsoft.com/office/powerpoint/2010/main" val="185561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450850" indent="-450850" algn="just"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1pPr>
            <a:lvl2pPr marL="900113" indent="-442913" algn="just"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2pPr>
            <a:lvl3pPr marL="1255713" indent="-341313" algn="just"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3pPr>
            <a:lvl4pPr algn="just"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4pPr>
            <a:lvl5pPr algn="just"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B5807CA1-FEF4-405F-AF1C-44C2F2275EA8}"/>
              </a:ext>
            </a:extLst>
          </p:cNvPr>
          <p:cNvSpPr>
            <a:spLocks noGrp="1"/>
          </p:cNvSpPr>
          <p:nvPr>
            <p:ph type="title"/>
          </p:nvPr>
        </p:nvSpPr>
        <p:spPr>
          <a:xfrm>
            <a:off x="457200" y="265652"/>
            <a:ext cx="8229600" cy="93237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4039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1"/>
            <a:ext cx="8229600" cy="1143000"/>
          </a:xfrm>
        </p:spPr>
        <p:txBody>
          <a:bodyPr/>
          <a:lstStyle>
            <a:lvl1pPr>
              <a:defRPr b="1"/>
            </a:lvl1pPr>
          </a:lstStyle>
          <a:p>
            <a:r>
              <a:rPr lang="en-US"/>
              <a:t>Click to edit Master title style</a:t>
            </a:r>
          </a:p>
        </p:txBody>
      </p:sp>
      <p:sp>
        <p:nvSpPr>
          <p:cNvPr id="3" name="Content Placeholder 2"/>
          <p:cNvSpPr>
            <a:spLocks noGrp="1"/>
          </p:cNvSpPr>
          <p:nvPr>
            <p:ph idx="1"/>
          </p:nvPr>
        </p:nvSpPr>
        <p:spPr>
          <a:xfrm>
            <a:off x="457200" y="1600201"/>
            <a:ext cx="8229600" cy="2133600"/>
          </a:xfrm>
        </p:spPr>
        <p:txBody>
          <a:bodyPr>
            <a:noAutofit/>
          </a:bodyPr>
          <a:lstStyle>
            <a:lvl1pPr marL="450850" indent="-450850"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1pPr>
            <a:lvl2pPr marL="900113" indent="-442913"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2pPr>
            <a:lvl3pPr marL="1255713" indent="-341313"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3pPr>
            <a:lvl4pPr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4pPr>
            <a:lvl5pPr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5" name="Content Placeholder 4">
            <a:extLst>
              <a:ext uri="{FF2B5EF4-FFF2-40B4-BE49-F238E27FC236}">
                <a16:creationId xmlns:a16="http://schemas.microsoft.com/office/drawing/2014/main" id="{4B051B4E-709F-47BE-AF77-87957B11B37E}"/>
              </a:ext>
            </a:extLst>
          </p:cNvPr>
          <p:cNvSpPr>
            <a:spLocks noGrp="1"/>
          </p:cNvSpPr>
          <p:nvPr>
            <p:ph sz="quarter" idx="10"/>
          </p:nvPr>
        </p:nvSpPr>
        <p:spPr>
          <a:xfrm>
            <a:off x="457200" y="3886200"/>
            <a:ext cx="8229600" cy="1295400"/>
          </a:xfrm>
        </p:spPr>
        <p:txBody>
          <a:bodyPr/>
          <a:lstStyle>
            <a:lvl1pPr marL="450850" indent="-450850"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1pPr>
            <a:lvl2pPr marL="900113" indent="-442913"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2pPr>
            <a:lvl3pPr marL="1255713" indent="-341313"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3pPr>
            <a:lvl4pPr>
              <a:spcBef>
                <a:spcPts val="624"/>
              </a:spcBef>
              <a:defRPr>
                <a:latin typeface="Arial" panose="020B0604020202020204" pitchFamily="34" charset="0"/>
                <a:cs typeface="Arial" panose="020B0604020202020204" pitchFamily="34" charset="0"/>
              </a:defRPr>
            </a:lvl4pPr>
            <a:lvl5pPr>
              <a:spcBef>
                <a:spcPts val="624"/>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a:extLst>
              <a:ext uri="{FF2B5EF4-FFF2-40B4-BE49-F238E27FC236}">
                <a16:creationId xmlns:a16="http://schemas.microsoft.com/office/drawing/2014/main" id="{ACB70D98-B250-4B9C-BB39-A3CEA12FF217}"/>
              </a:ext>
            </a:extLst>
          </p:cNvPr>
          <p:cNvSpPr>
            <a:spLocks noGrp="1"/>
          </p:cNvSpPr>
          <p:nvPr>
            <p:ph sz="quarter" idx="11"/>
          </p:nvPr>
        </p:nvSpPr>
        <p:spPr>
          <a:xfrm>
            <a:off x="457200" y="5334000"/>
            <a:ext cx="8229600" cy="990600"/>
          </a:xfrm>
        </p:spPr>
        <p:txBody>
          <a:bodyPr/>
          <a:lstStyle>
            <a:lvl1pPr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1pPr>
            <a:lvl2pPr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2pPr>
            <a:lvl3pPr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3pPr>
            <a:lvl4pPr algn="l" defTabSz="914400" rtl="0" eaLnBrk="1" latinLnBrk="0" hangingPunct="1">
              <a:spcBef>
                <a:spcPct val="20000"/>
              </a:spcBef>
              <a:buFont typeface="Arial" panose="020B0604020202020204" pitchFamily="34" charset="0"/>
              <a:defRPr lang="en-US" sz="2400" b="1" kern="1200" dirty="0">
                <a:solidFill>
                  <a:schemeClr val="tx1"/>
                </a:solidFill>
                <a:latin typeface="Bookman Old Style" panose="02050604050505020204" pitchFamily="18" charset="0"/>
                <a:ea typeface="+mn-ea"/>
                <a:cs typeface="+mn-cs"/>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Picture Placeholder 12">
            <a:extLst>
              <a:ext uri="{FF2B5EF4-FFF2-40B4-BE49-F238E27FC236}">
                <a16:creationId xmlns:a16="http://schemas.microsoft.com/office/drawing/2014/main" id="{5AE9FD9E-D6C4-411F-8C8C-C5AD91450BFE}"/>
              </a:ext>
            </a:extLst>
          </p:cNvPr>
          <p:cNvSpPr>
            <a:spLocks noGrp="1"/>
          </p:cNvSpPr>
          <p:nvPr>
            <p:ph type="pic" sz="quarter" idx="12"/>
          </p:nvPr>
        </p:nvSpPr>
        <p:spPr>
          <a:xfrm>
            <a:off x="5486400" y="3200400"/>
            <a:ext cx="1219200" cy="1066800"/>
          </a:xfrm>
        </p:spPr>
        <p:txBody>
          <a:bodyPr/>
          <a:lstStyle/>
          <a:p>
            <a:endParaRPr lang="en-IN"/>
          </a:p>
        </p:txBody>
      </p:sp>
      <p:sp>
        <p:nvSpPr>
          <p:cNvPr id="16" name="Picture Placeholder 15">
            <a:extLst>
              <a:ext uri="{FF2B5EF4-FFF2-40B4-BE49-F238E27FC236}">
                <a16:creationId xmlns:a16="http://schemas.microsoft.com/office/drawing/2014/main" id="{2D6E374D-A3A2-4A73-BFE2-603D8AD2CCA1}"/>
              </a:ext>
            </a:extLst>
          </p:cNvPr>
          <p:cNvSpPr>
            <a:spLocks noGrp="1"/>
          </p:cNvSpPr>
          <p:nvPr>
            <p:ph type="pic" sz="quarter" idx="13"/>
          </p:nvPr>
        </p:nvSpPr>
        <p:spPr>
          <a:xfrm>
            <a:off x="6934200" y="3186113"/>
            <a:ext cx="990600" cy="1081087"/>
          </a:xfrm>
        </p:spPr>
        <p:txBody>
          <a:bodyPr/>
          <a:lstStyle/>
          <a:p>
            <a:endParaRPr lang="en-IN"/>
          </a:p>
        </p:txBody>
      </p:sp>
      <p:sp>
        <p:nvSpPr>
          <p:cNvPr id="18" name="Table Placeholder 17">
            <a:extLst>
              <a:ext uri="{FF2B5EF4-FFF2-40B4-BE49-F238E27FC236}">
                <a16:creationId xmlns:a16="http://schemas.microsoft.com/office/drawing/2014/main" id="{DA92EFBD-A085-4DF4-AD56-4077C618C39C}"/>
              </a:ext>
            </a:extLst>
          </p:cNvPr>
          <p:cNvSpPr>
            <a:spLocks noGrp="1"/>
          </p:cNvSpPr>
          <p:nvPr>
            <p:ph type="tbl" sz="quarter" idx="14"/>
          </p:nvPr>
        </p:nvSpPr>
        <p:spPr>
          <a:xfrm>
            <a:off x="8153400" y="3046413"/>
            <a:ext cx="762000" cy="1373187"/>
          </a:xfrm>
        </p:spPr>
        <p:txBody>
          <a:bodyPr/>
          <a:lstStyle/>
          <a:p>
            <a:endParaRPr lang="en-IN"/>
          </a:p>
        </p:txBody>
      </p:sp>
      <p:sp>
        <p:nvSpPr>
          <p:cNvPr id="20" name="Content Placeholder 19">
            <a:extLst>
              <a:ext uri="{FF2B5EF4-FFF2-40B4-BE49-F238E27FC236}">
                <a16:creationId xmlns:a16="http://schemas.microsoft.com/office/drawing/2014/main" id="{EAE33A6D-C7B7-47E9-87F1-DF5DD53E5813}"/>
              </a:ext>
            </a:extLst>
          </p:cNvPr>
          <p:cNvSpPr>
            <a:spLocks noGrp="1"/>
          </p:cNvSpPr>
          <p:nvPr>
            <p:ph sz="quarter" idx="15"/>
          </p:nvPr>
        </p:nvSpPr>
        <p:spPr>
          <a:xfrm>
            <a:off x="5867400" y="4559300"/>
            <a:ext cx="1371600" cy="100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a:extLst>
              <a:ext uri="{FF2B5EF4-FFF2-40B4-BE49-F238E27FC236}">
                <a16:creationId xmlns:a16="http://schemas.microsoft.com/office/drawing/2014/main" id="{5AC5569E-2789-46CB-B0BA-5D41359E5DD1}"/>
              </a:ext>
            </a:extLst>
          </p:cNvPr>
          <p:cNvSpPr>
            <a:spLocks noGrp="1"/>
          </p:cNvSpPr>
          <p:nvPr>
            <p:ph sz="quarter" idx="16"/>
          </p:nvPr>
        </p:nvSpPr>
        <p:spPr>
          <a:xfrm>
            <a:off x="7543800" y="4295775"/>
            <a:ext cx="838200" cy="1081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a:extLst>
              <a:ext uri="{FF2B5EF4-FFF2-40B4-BE49-F238E27FC236}">
                <a16:creationId xmlns:a16="http://schemas.microsoft.com/office/drawing/2014/main" id="{F9F1DD83-E1FE-4168-839A-936DF4083EA2}"/>
              </a:ext>
            </a:extLst>
          </p:cNvPr>
          <p:cNvSpPr>
            <a:spLocks noGrp="1"/>
          </p:cNvSpPr>
          <p:nvPr>
            <p:ph sz="quarter" idx="17"/>
          </p:nvPr>
        </p:nvSpPr>
        <p:spPr>
          <a:xfrm>
            <a:off x="7239000" y="5181600"/>
            <a:ext cx="914400" cy="1296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a:extLst>
              <a:ext uri="{FF2B5EF4-FFF2-40B4-BE49-F238E27FC236}">
                <a16:creationId xmlns:a16="http://schemas.microsoft.com/office/drawing/2014/main" id="{92BF1872-D5AB-4562-9FA8-314C1F11CE4A}"/>
              </a:ext>
            </a:extLst>
          </p:cNvPr>
          <p:cNvSpPr>
            <a:spLocks noGrp="1"/>
          </p:cNvSpPr>
          <p:nvPr>
            <p:ph sz="quarter" idx="18"/>
          </p:nvPr>
        </p:nvSpPr>
        <p:spPr>
          <a:xfrm>
            <a:off x="8229600" y="5153025"/>
            <a:ext cx="838200" cy="1373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92105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8373A546-7ED3-7342-A5BF-DCA561DD7E8D}"/>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318351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lgn="ctr">
              <a:defRPr b="1"/>
            </a:lvl1pPr>
          </a:lstStyle>
          <a:p>
            <a:r>
              <a:rPr lang="en-US" dirty="0"/>
              <a:t>Click to edit Master title style</a:t>
            </a:r>
          </a:p>
        </p:txBody>
      </p:sp>
      <p:sp>
        <p:nvSpPr>
          <p:cNvPr id="13" name="Slide Number Placeholder 5">
            <a:extLst>
              <a:ext uri="{FF2B5EF4-FFF2-40B4-BE49-F238E27FC236}">
                <a16:creationId xmlns:a16="http://schemas.microsoft.com/office/drawing/2014/main" id="{F3830D2F-0034-8347-8FD3-285503D9CD90}"/>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274909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2362200"/>
            <a:ext cx="8229600" cy="3763963"/>
          </a:xfrm>
        </p:spPr>
        <p:txBody>
          <a:bodyPr>
            <a:normAutofit/>
          </a:bodyPr>
          <a:lstStyle>
            <a:lvl1pPr marL="514350" indent="-514350" algn="l" defTabSz="914400" rtl="0" eaLnBrk="1" latinLnBrk="0" hangingPunct="1">
              <a:spcBef>
                <a:spcPct val="20000"/>
              </a:spcBef>
              <a:buFont typeface="Arial" panose="020B0604020202020204" pitchFamily="34" charset="0"/>
              <a:buAutoNum type="alphaLcPeriod"/>
              <a:defRPr lang="en-US" sz="2400" b="1" kern="1200" dirty="0">
                <a:solidFill>
                  <a:schemeClr val="tx1"/>
                </a:solidFill>
                <a:latin typeface="Bookman Old Style" panose="02050604050505020204" pitchFamily="18" charset="0"/>
                <a:ea typeface="+mn-ea"/>
                <a:cs typeface="+mn-cs"/>
              </a:defRPr>
            </a:lvl1pPr>
            <a:lvl2pPr marL="914400" indent="-457200" algn="l" defTabSz="914400" rtl="0" eaLnBrk="1" latinLnBrk="0" hangingPunct="1">
              <a:spcBef>
                <a:spcPct val="20000"/>
              </a:spcBef>
              <a:buFont typeface="Arial" panose="020B0604020202020204" pitchFamily="34" charset="0"/>
              <a:buAutoNum type="alphaLcPeriod"/>
              <a:defRPr lang="en-US" sz="2400" b="1" kern="1200" dirty="0">
                <a:solidFill>
                  <a:schemeClr val="tx1"/>
                </a:solidFill>
                <a:latin typeface="Bookman Old Style" panose="02050604050505020204" pitchFamily="18" charset="0"/>
                <a:ea typeface="+mn-ea"/>
                <a:cs typeface="+mn-cs"/>
              </a:defRPr>
            </a:lvl2pPr>
            <a:lvl3pPr marL="1371600" indent="-457200" algn="l" defTabSz="914400" rtl="0" eaLnBrk="1" latinLnBrk="0" hangingPunct="1">
              <a:spcBef>
                <a:spcPct val="20000"/>
              </a:spcBef>
              <a:buFont typeface="Arial" panose="020B0604020202020204" pitchFamily="34" charset="0"/>
              <a:buAutoNum type="alphaLcPeriod"/>
              <a:defRPr lang="en-US" sz="2400" b="1" kern="1200" dirty="0">
                <a:solidFill>
                  <a:schemeClr val="tx1"/>
                </a:solidFill>
                <a:latin typeface="Bookman Old Style" panose="02050604050505020204" pitchFamily="18" charset="0"/>
                <a:ea typeface="+mn-ea"/>
                <a:cs typeface="+mn-cs"/>
              </a:defRPr>
            </a:lvl3pPr>
            <a:lvl4pPr marL="1714500" indent="-342900" algn="l" defTabSz="914400" rtl="0" eaLnBrk="1" latinLnBrk="0" hangingPunct="1">
              <a:spcBef>
                <a:spcPct val="20000"/>
              </a:spcBef>
              <a:buFont typeface="Arial" panose="020B0604020202020204" pitchFamily="34" charset="0"/>
              <a:buAutoNum type="alphaLcPeriod"/>
              <a:defRPr lang="en-US" sz="2400" b="1" kern="1200" dirty="0">
                <a:solidFill>
                  <a:schemeClr val="tx1"/>
                </a:solidFill>
                <a:latin typeface="Bookman Old Style" panose="02050604050505020204" pitchFamily="18" charset="0"/>
                <a:ea typeface="+mn-ea"/>
                <a:cs typeface="+mn-cs"/>
              </a:defRPr>
            </a:lvl4pPr>
            <a:lvl5pPr marL="2171700" indent="-342900" algn="l" defTabSz="914400" rtl="0" eaLnBrk="1" latinLnBrk="0" hangingPunct="1">
              <a:spcBef>
                <a:spcPct val="20000"/>
              </a:spcBef>
              <a:buFont typeface="Arial" panose="020B0604020202020204" pitchFamily="34" charset="0"/>
              <a:buAutoNum type="alphaLcPeriod"/>
              <a:defRPr lang="en-US" sz="2400" b="1" kern="1200" dirty="0">
                <a:solidFill>
                  <a:schemeClr val="tx1"/>
                </a:solidFill>
                <a:latin typeface="Bookman Old Style" panose="02050604050505020204" pitchFamily="18"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98433848-A846-744E-B946-326CC16C2C19}"/>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6" name="Footer Placeholder 4">
            <a:extLst>
              <a:ext uri="{FF2B5EF4-FFF2-40B4-BE49-F238E27FC236}">
                <a16:creationId xmlns:a16="http://schemas.microsoft.com/office/drawing/2014/main" id="{74EF8F2C-C0EE-1549-B53B-14B612714A95}"/>
              </a:ext>
            </a:extLst>
          </p:cNvPr>
          <p:cNvSpPr txBox="1">
            <a:spLocks/>
          </p:cNvSpPr>
          <p:nvPr/>
        </p:nvSpPr>
        <p:spPr>
          <a:xfrm>
            <a:off x="2897488" y="6479152"/>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Worth Publishers</a:t>
            </a:r>
            <a:br>
              <a:rPr lang="en-US" dirty="0"/>
            </a:br>
            <a:r>
              <a:rPr lang="en-US" dirty="0"/>
              <a:t>International Economics, 5e  |  </a:t>
            </a:r>
            <a:r>
              <a:rPr lang="en-US" dirty="0" err="1"/>
              <a:t>Feenstra</a:t>
            </a:r>
            <a:r>
              <a:rPr lang="en-US" dirty="0"/>
              <a:t>/Taylor</a:t>
            </a:r>
          </a:p>
        </p:txBody>
      </p:sp>
    </p:spTree>
    <p:extLst>
      <p:ext uri="{BB962C8B-B14F-4D97-AF65-F5344CB8AC3E}">
        <p14:creationId xmlns:p14="http://schemas.microsoft.com/office/powerpoint/2010/main" val="3558101343"/>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058"/>
            <a:ext cx="8229600" cy="9323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7C9CD18-DCDD-499D-961D-DBFDB8B0DB93}"/>
              </a:ext>
            </a:extLst>
          </p:cNvPr>
          <p:cNvCxnSpPr/>
          <p:nvPr userDrawn="1"/>
        </p:nvCxnSpPr>
        <p:spPr>
          <a:xfrm>
            <a:off x="0" y="1138428"/>
            <a:ext cx="9144000" cy="0"/>
          </a:xfrm>
          <a:prstGeom prst="line">
            <a:avLst/>
          </a:prstGeom>
          <a:ln w="44450">
            <a:solidFill>
              <a:srgbClr val="FF0000"/>
            </a:solidFill>
          </a:ln>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9515CE0B-2709-430B-8DE2-0CA086CBBCAA}"/>
              </a:ext>
            </a:extLst>
          </p:cNvPr>
          <p:cNvSpPr txBox="1"/>
          <p:nvPr userDrawn="1"/>
        </p:nvSpPr>
        <p:spPr>
          <a:xfrm>
            <a:off x="8319552" y="6482665"/>
            <a:ext cx="734496" cy="338554"/>
          </a:xfrm>
          <a:prstGeom prst="rect">
            <a:avLst/>
          </a:prstGeom>
          <a:noFill/>
        </p:spPr>
        <p:txBody>
          <a:bodyPr wrap="none" rtlCol="0">
            <a:spAutoFit/>
          </a:bodyPr>
          <a:lstStyle/>
          <a:p>
            <a:r>
              <a:rPr lang="en-US" sz="1600" b="1" dirty="0"/>
              <a:t>9 - </a:t>
            </a:r>
            <a:fld id="{03D8D6D5-D0EA-4A36-9589-9FA0BEA1D495}" type="slidenum">
              <a:rPr lang="en-US" sz="1600" b="1" smtClean="0"/>
              <a:t>‹#›</a:t>
            </a:fld>
            <a:endParaRPr lang="en-US" sz="1600" b="1" dirty="0"/>
          </a:p>
        </p:txBody>
      </p:sp>
    </p:spTree>
    <p:extLst>
      <p:ext uri="{BB962C8B-B14F-4D97-AF65-F5344CB8AC3E}">
        <p14:creationId xmlns:p14="http://schemas.microsoft.com/office/powerpoint/2010/main" val="1539468878"/>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75" r:id="rId3"/>
    <p:sldLayoutId id="2147483676" r:id="rId4"/>
    <p:sldLayoutId id="2147483677" r:id="rId5"/>
  </p:sldLayoutIdLst>
  <p:hf hd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1pPr>
      <a:lvl2pPr marL="742950" indent="-28575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2pPr>
      <a:lvl3pPr marL="1143000" indent="-22860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3pPr>
      <a:lvl4pPr marL="1600200" indent="-22860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4pPr>
      <a:lvl5pPr marL="2057400" indent="-22860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4664-122C-418E-A01D-C406BF962EEC}"/>
              </a:ext>
            </a:extLst>
          </p:cNvPr>
          <p:cNvSpPr>
            <a:spLocks noGrp="1"/>
          </p:cNvSpPr>
          <p:nvPr>
            <p:ph type="title"/>
          </p:nvPr>
        </p:nvSpPr>
        <p:spPr>
          <a:xfrm>
            <a:off x="457200" y="457199"/>
            <a:ext cx="8229600" cy="848997"/>
          </a:xfrm>
        </p:spPr>
        <p:txBody>
          <a:bodyPr>
            <a:normAutofit fontScale="90000"/>
          </a:bodyPr>
          <a:lstStyle/>
          <a:p>
            <a:pPr marL="0" marR="0" lvl="0" indent="0" algn="ctr" defTabSz="914400" rtl="0" eaLnBrk="1" fontAlgn="auto" latinLnBrk="0" hangingPunct="1">
              <a:lnSpc>
                <a:spcPct val="100000"/>
              </a:lnSpc>
              <a:spcBef>
                <a:spcPct val="0"/>
              </a:spcBef>
              <a:spcAft>
                <a:spcPts val="0"/>
              </a:spcAft>
              <a:tabLst/>
              <a:defRPr/>
            </a:pPr>
            <a:r>
              <a:rPr kumimoji="0" lang="en-US" sz="3600" b="1" i="0" u="none" strike="noStrike" kern="1200" cap="none" spc="0" normalizeH="0" baseline="0" noProof="0" dirty="0">
                <a:ln>
                  <a:noFill/>
                </a:ln>
                <a:solidFill>
                  <a:srgbClr val="FF0000"/>
                </a:solidFill>
                <a:effectLst/>
                <a:uLnTx/>
                <a:uFillTx/>
                <a:latin typeface="Arial"/>
                <a:ea typeface="+mn-ea"/>
                <a:cs typeface="+mn-cs"/>
              </a:rPr>
              <a:t>ECON 243 – International Trade</a:t>
            </a:r>
            <a:br>
              <a:rPr kumimoji="0" lang="en-US" sz="3600" b="1" i="0" u="none" strike="noStrike" kern="1200" cap="none" spc="0" normalizeH="0" baseline="0" noProof="0" dirty="0">
                <a:ln>
                  <a:noFill/>
                </a:ln>
                <a:solidFill>
                  <a:srgbClr val="FF0000"/>
                </a:solidFill>
                <a:effectLst/>
                <a:uLnTx/>
                <a:uFillTx/>
                <a:latin typeface="Arial"/>
                <a:ea typeface="+mn-ea"/>
                <a:cs typeface="+mn-cs"/>
              </a:rPr>
            </a:br>
            <a:endParaRPr lang="en-US" dirty="0"/>
          </a:p>
        </p:txBody>
      </p:sp>
      <p:sp>
        <p:nvSpPr>
          <p:cNvPr id="6" name="TextBox 5">
            <a:extLst>
              <a:ext uri="{FF2B5EF4-FFF2-40B4-BE49-F238E27FC236}">
                <a16:creationId xmlns:a16="http://schemas.microsoft.com/office/drawing/2014/main" id="{80FF7873-38B0-4C37-9CD1-A41F17003A3B}"/>
              </a:ext>
            </a:extLst>
          </p:cNvPr>
          <p:cNvSpPr txBox="1"/>
          <p:nvPr/>
        </p:nvSpPr>
        <p:spPr>
          <a:xfrm>
            <a:off x="152400" y="1306196"/>
            <a:ext cx="8839200" cy="1754326"/>
          </a:xfrm>
          <a:prstGeom prst="rect">
            <a:avLst/>
          </a:prstGeom>
          <a:noFill/>
        </p:spPr>
        <p:txBody>
          <a:bodyPr wrap="square">
            <a:spAutoFit/>
          </a:bodyPr>
          <a:lstStyle/>
          <a:p>
            <a:pPr algn="ctr"/>
            <a:r>
              <a:rPr lang="en-US" sz="3600" b="1" dirty="0">
                <a:latin typeface="Bookman Old Style" panose="02050604050505020204" pitchFamily="18" charset="0"/>
              </a:rPr>
              <a:t>Chapter 9 - Import Tariffs and Quotas Under </a:t>
            </a:r>
            <a:br>
              <a:rPr lang="en-US" sz="3600" b="1" dirty="0">
                <a:latin typeface="Bookman Old Style" panose="02050604050505020204" pitchFamily="18" charset="0"/>
              </a:rPr>
            </a:br>
            <a:r>
              <a:rPr lang="en-US" sz="3600" b="1" dirty="0">
                <a:latin typeface="Bookman Old Style" panose="02050604050505020204" pitchFamily="18" charset="0"/>
              </a:rPr>
              <a:t>Imperfect Competition</a:t>
            </a:r>
          </a:p>
        </p:txBody>
      </p:sp>
      <p:sp>
        <p:nvSpPr>
          <p:cNvPr id="7" name="Footer Placeholder 4">
            <a:extLst>
              <a:ext uri="{FF2B5EF4-FFF2-40B4-BE49-F238E27FC236}">
                <a16:creationId xmlns:a16="http://schemas.microsoft.com/office/drawing/2014/main" id="{7997C139-CD3B-49C6-B6A0-C68850AA53D0}"/>
              </a:ext>
            </a:extLst>
          </p:cNvPr>
          <p:cNvSpPr txBox="1">
            <a:spLocks/>
          </p:cNvSpPr>
          <p:nvPr/>
        </p:nvSpPr>
        <p:spPr>
          <a:xfrm>
            <a:off x="152400" y="3414386"/>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1"/>
                </a:solidFill>
              </a:rPr>
              <a:t>© 2021 Worth Publishers</a:t>
            </a:r>
            <a:br>
              <a:rPr lang="en-US" b="1" dirty="0">
                <a:solidFill>
                  <a:schemeClr val="tx1"/>
                </a:solidFill>
              </a:rPr>
            </a:br>
            <a:r>
              <a:rPr lang="en-US" b="1" dirty="0">
                <a:solidFill>
                  <a:schemeClr val="tx1"/>
                </a:solidFill>
              </a:rPr>
              <a:t>International Economics, 5e  |  </a:t>
            </a:r>
            <a:r>
              <a:rPr lang="en-US" b="1" dirty="0" err="1">
                <a:solidFill>
                  <a:schemeClr val="tx1"/>
                </a:solidFill>
              </a:rPr>
              <a:t>Feenstra</a:t>
            </a:r>
            <a:r>
              <a:rPr lang="en-US" b="1" dirty="0">
                <a:solidFill>
                  <a:schemeClr val="tx1"/>
                </a:solidFill>
              </a:rPr>
              <a:t>/Taylor</a:t>
            </a:r>
          </a:p>
        </p:txBody>
      </p:sp>
      <p:pic>
        <p:nvPicPr>
          <p:cNvPr id="8" name="Picture 7">
            <a:extLst>
              <a:ext uri="{FF2B5EF4-FFF2-40B4-BE49-F238E27FC236}">
                <a16:creationId xmlns:a16="http://schemas.microsoft.com/office/drawing/2014/main" id="{CF6334B3-089F-4DB1-ADF2-F92EE19A9979}"/>
              </a:ext>
            </a:extLst>
          </p:cNvPr>
          <p:cNvPicPr>
            <a:picLocks noChangeAspect="1"/>
          </p:cNvPicPr>
          <p:nvPr/>
        </p:nvPicPr>
        <p:blipFill>
          <a:blip r:embed="rId2"/>
          <a:stretch>
            <a:fillRect/>
          </a:stretch>
        </p:blipFill>
        <p:spPr>
          <a:xfrm>
            <a:off x="304800" y="3909519"/>
            <a:ext cx="8496300" cy="2819400"/>
          </a:xfrm>
          <a:prstGeom prst="rect">
            <a:avLst/>
          </a:prstGeom>
        </p:spPr>
      </p:pic>
    </p:spTree>
    <p:extLst>
      <p:ext uri="{BB962C8B-B14F-4D97-AF65-F5344CB8AC3E}">
        <p14:creationId xmlns:p14="http://schemas.microsoft.com/office/powerpoint/2010/main" val="306257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60965-D690-4EC8-8639-EF1F8834CDD4}"/>
              </a:ext>
            </a:extLst>
          </p:cNvPr>
          <p:cNvSpPr>
            <a:spLocks noGrp="1"/>
          </p:cNvSpPr>
          <p:nvPr>
            <p:ph type="title"/>
          </p:nvPr>
        </p:nvSpPr>
        <p:spPr/>
        <p:txBody>
          <a:bodyPr/>
          <a:lstStyle/>
          <a:p>
            <a:r>
              <a:rPr lang="en-US" dirty="0"/>
              <a:t>A Closer Look</a:t>
            </a:r>
          </a:p>
        </p:txBody>
      </p:sp>
      <p:pic>
        <p:nvPicPr>
          <p:cNvPr id="4" name="Picture 3">
            <a:extLst>
              <a:ext uri="{FF2B5EF4-FFF2-40B4-BE49-F238E27FC236}">
                <a16:creationId xmlns:a16="http://schemas.microsoft.com/office/drawing/2014/main" id="{BCEC7C75-F0BC-4441-9028-F3CB38FDB80D}"/>
              </a:ext>
            </a:extLst>
          </p:cNvPr>
          <p:cNvPicPr>
            <a:picLocks noChangeAspect="1"/>
          </p:cNvPicPr>
          <p:nvPr/>
        </p:nvPicPr>
        <p:blipFill>
          <a:blip r:embed="rId2"/>
          <a:stretch>
            <a:fillRect/>
          </a:stretch>
        </p:blipFill>
        <p:spPr>
          <a:xfrm>
            <a:off x="457200" y="1371600"/>
            <a:ext cx="8229600" cy="5105400"/>
          </a:xfrm>
          <a:prstGeom prst="rect">
            <a:avLst/>
          </a:prstGeom>
        </p:spPr>
      </p:pic>
    </p:spTree>
    <p:extLst>
      <p:ext uri="{BB962C8B-B14F-4D97-AF65-F5344CB8AC3E}">
        <p14:creationId xmlns:p14="http://schemas.microsoft.com/office/powerpoint/2010/main" val="316681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225656" y="1171320"/>
            <a:ext cx="8969830" cy="838199"/>
          </a:xfrm>
        </p:spPr>
        <p:txBody>
          <a:bodyPr>
            <a:normAutofit/>
          </a:bodyPr>
          <a:lstStyle/>
          <a:p>
            <a:pPr marL="0" indent="0">
              <a:lnSpc>
                <a:spcPct val="120000"/>
              </a:lnSpc>
              <a:buNone/>
            </a:pPr>
            <a:r>
              <a:rPr lang="en-US" sz="1800" dirty="0"/>
              <a:t>Effect of a Home Tariff - FIGURE 9-3  Tariff with Home Monopoly</a:t>
            </a:r>
          </a:p>
        </p:txBody>
      </p:sp>
      <p:pic>
        <p:nvPicPr>
          <p:cNvPr id="9" name="Picture Placeholder 5" descr="A line graph illustrates tariff with home monopoly. In the graph lines M C and D are drawn in opposite directions crossing each other at a point. The X-axis marks Quantity with marks S subscript 1, S subscript 2, D subscript 1, and D subscript 2. The Y-axis marks Price with marks P superscript W and P superscript W plus t. Two lines are drawn from these points that run parallel to the X-axis. Line from P superscript W is labeled “X asterisk” and line from P superscript W plus t is labeled “X asterisk plus t which equals M R asterisk.”&#10;Point S subscript 2 is connected by a vertical dotted line to the line X asterisk plus t. Line M C slants upward from a point close to 0 in price axis, intersects line X asterisk at point B (labeled “Free-trade equilibrium”) and line X asterisk plus t at point C (labeled “Equilibrium with tariff”). Line D is a straight line slanting negatively, intersects both X asterisk and X asterisk plus t lines. Point S subscript 1, S subscript 2, D subscript 1, and D subscript 2 are connected to X asterisk line with vertical dotted lines. &#10;The area enclosed by line M C, P superscript W and P superscript W plus t is labeled “a.” Triangular area enclosed by line M C, S subscript 1 and 2 is labeled “b.” Area enclosed by line X asterisk plus t, X asterisk, S subscript 2 and D subscript 2 is labeled “c.” Triangular area enclosed by D subscript 1 and 2 and line D is labeled “d.” The area between S subscript 1 to D subscript 1 show Imports (free trade), M subscript 1 and the area between S subscript 2 and D subscript 2 show the imports with tariff, M subscript 2.">
            <a:extLst>
              <a:ext uri="{FF2B5EF4-FFF2-40B4-BE49-F238E27FC236}">
                <a16:creationId xmlns:a16="http://schemas.microsoft.com/office/drawing/2014/main" id="{D63F895F-764D-49B5-9BAE-C4DBC9653D4E}"/>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381000" y="1828800"/>
            <a:ext cx="4572000" cy="3884457"/>
          </a:xfrm>
          <a:prstGeom prst="rect">
            <a:avLst/>
          </a:prstGeom>
        </p:spPr>
      </p:pic>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5053914" y="1638300"/>
            <a:ext cx="3864430" cy="3581399"/>
          </a:xfrm>
        </p:spPr>
        <p:txBody>
          <a:bodyPr>
            <a:noAutofit/>
          </a:bodyPr>
          <a:lstStyle/>
          <a:p>
            <a:pPr marL="0" indent="0" algn="just">
              <a:spcBef>
                <a:spcPts val="624"/>
              </a:spcBef>
              <a:buNone/>
            </a:pPr>
            <a:r>
              <a:rPr lang="en-US" sz="2000" dirty="0">
                <a:latin typeface="Arial" panose="020B0604020202020204" pitchFamily="34" charset="0"/>
                <a:cs typeface="Arial" panose="020B0604020202020204" pitchFamily="34" charset="0"/>
              </a:rPr>
              <a:t>The result is fewer imports, M</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because Home supply S increases and Home demand D decreases. The deadweight loss of the tariff is measured by the area (b + d). This result is the same as would have been obtained under perfect competition because the Home monopolist is still charging a price equal to its marginal cost.</a:t>
            </a:r>
          </a:p>
        </p:txBody>
      </p:sp>
      <p:sp>
        <p:nvSpPr>
          <p:cNvPr id="6" name="Content Placeholder 5">
            <a:extLst>
              <a:ext uri="{FF2B5EF4-FFF2-40B4-BE49-F238E27FC236}">
                <a16:creationId xmlns:a16="http://schemas.microsoft.com/office/drawing/2014/main" id="{0D944F3C-D998-4511-B330-D3A5924B1E8C}"/>
              </a:ext>
            </a:extLst>
          </p:cNvPr>
          <p:cNvSpPr>
            <a:spLocks noGrp="1"/>
          </p:cNvSpPr>
          <p:nvPr>
            <p:ph sz="quarter" idx="10"/>
          </p:nvPr>
        </p:nvSpPr>
        <p:spPr>
          <a:xfrm>
            <a:off x="150928" y="5713257"/>
            <a:ext cx="8842144" cy="876300"/>
          </a:xfrm>
        </p:spPr>
        <p:txBody>
          <a:bodyPr>
            <a:noAutofit/>
          </a:bodyPr>
          <a:lstStyle/>
          <a:p>
            <a:pPr marL="0" indent="0" algn="just">
              <a:lnSpc>
                <a:spcPct val="110000"/>
              </a:lnSpc>
              <a:buNone/>
            </a:pPr>
            <a:r>
              <a:rPr lang="en-US" sz="1800" dirty="0">
                <a:latin typeface="Arial" panose="020B0604020202020204" pitchFamily="34" charset="0"/>
                <a:cs typeface="Arial" panose="020B0604020202020204" pitchFamily="34" charset="0"/>
              </a:rPr>
              <a:t>Comparison with Perfect Competition Because the monopolist has limited control over its price, it behaves in the same way a competitive industry would when facing the tariff</a:t>
            </a:r>
            <a:r>
              <a:rPr lang="en-US" sz="1800" b="0" dirty="0">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F5ABF1A1-47CD-44ED-9168-814A6D6A6C39}"/>
              </a:ext>
            </a:extLst>
          </p:cNvPr>
          <p:cNvSpPr>
            <a:spLocks noGrp="1"/>
          </p:cNvSpPr>
          <p:nvPr>
            <p:ph type="title"/>
          </p:nvPr>
        </p:nvSpPr>
        <p:spPr/>
        <p:txBody>
          <a:bodyPr/>
          <a:lstStyle/>
          <a:p>
            <a:r>
              <a:rPr lang="en-US" dirty="0"/>
              <a:t>Tariffs and Quotas with Home Monopoly </a:t>
            </a:r>
          </a:p>
        </p:txBody>
      </p:sp>
    </p:spTree>
    <p:extLst>
      <p:ext uri="{BB962C8B-B14F-4D97-AF65-F5344CB8AC3E}">
        <p14:creationId xmlns:p14="http://schemas.microsoft.com/office/powerpoint/2010/main" val="129265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225656" y="1179127"/>
            <a:ext cx="8969830" cy="838199"/>
          </a:xfrm>
        </p:spPr>
        <p:txBody>
          <a:bodyPr>
            <a:normAutofit/>
          </a:bodyPr>
          <a:lstStyle/>
          <a:p>
            <a:pPr marL="0" indent="0">
              <a:lnSpc>
                <a:spcPct val="120000"/>
              </a:lnSpc>
              <a:buNone/>
            </a:pPr>
            <a:r>
              <a:rPr lang="en-US" sz="1800" dirty="0"/>
              <a:t>Effect of a Home Tariff - FIGURE 9-3  Tariff with Home Monopoly</a:t>
            </a:r>
          </a:p>
        </p:txBody>
      </p:sp>
      <p:pic>
        <p:nvPicPr>
          <p:cNvPr id="9" name="Picture Placeholder 5" descr="A line graph illustrates tariff with home monopoly. In the graph lines M C and D are drawn in opposite directions crossing each other at a point. The X-axis marks Quantity with marks S subscript 1, S subscript 2, D subscript 1, and D subscript 2. The Y-axis marks Price with marks P superscript W and P superscript W plus t. Two lines are drawn from these points that run parallel to the X-axis. Line from P superscript W is labeled “X asterisk” and line from P superscript W plus t is labeled “X asterisk plus t which equals M R asterisk.”&#10;Point S subscript 2 is connected by a vertical dotted line to the line X asterisk plus t. Line M C slants upward from a point close to 0 in price axis, intersects line X asterisk at point B (labeled “Free-trade equilibrium”) and line X asterisk plus t at point C (labeled “Equilibrium with tariff”). Line D is a straight line slanting negatively, intersects both X asterisk and X asterisk plus t lines. Point S subscript 1, S subscript 2, D subscript 1, and D subscript 2 are connected to X asterisk line with vertical dotted lines. &#10;The area enclosed by line M C, P superscript W and P superscript W plus t is labeled “a.” Triangular area enclosed by line M C, S subscript 1 and 2 is labeled “b.” Area enclosed by line X asterisk plus t, X asterisk, S subscript 2 and D subscript 2 is labeled “c.” Triangular area enclosed by D subscript 1 and 2 and line D is labeled “d.” The area between S subscript 1 to D subscript 1 show Imports (free trade), M subscript 1 and the area between S subscript 2 and D subscript 2 show the imports with tariff, M subscript 2.">
            <a:extLst>
              <a:ext uri="{FF2B5EF4-FFF2-40B4-BE49-F238E27FC236}">
                <a16:creationId xmlns:a16="http://schemas.microsoft.com/office/drawing/2014/main" id="{D63F895F-764D-49B5-9BAE-C4DBC9653D4E}"/>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381000" y="1828800"/>
            <a:ext cx="4572000" cy="3460749"/>
          </a:xfrm>
          <a:prstGeom prst="rect">
            <a:avLst/>
          </a:prstGeom>
        </p:spPr>
      </p:pic>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5053914" y="1638300"/>
            <a:ext cx="3864430" cy="3581399"/>
          </a:xfrm>
        </p:spPr>
        <p:txBody>
          <a:bodyPr>
            <a:noAutofit/>
          </a:bodyPr>
          <a:lstStyle/>
          <a:p>
            <a:pPr marL="0" indent="0" algn="just">
              <a:spcBef>
                <a:spcPts val="624"/>
              </a:spcBef>
              <a:buNone/>
            </a:pPr>
            <a:r>
              <a:rPr lang="en-US" sz="1800" dirty="0">
                <a:latin typeface="Arial" panose="020B0604020202020204" pitchFamily="34" charset="0"/>
                <a:cs typeface="Arial" panose="020B0604020202020204" pitchFamily="34" charset="0"/>
              </a:rPr>
              <a:t>Initially, under free trade at the fixed world price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the monopolist faces the horizontal demand curve (and marginal revenue curve) X</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and profits are maximized at point B.</a:t>
            </a:r>
          </a:p>
          <a:p>
            <a:pPr marL="0" indent="0" algn="just">
              <a:spcBef>
                <a:spcPts val="624"/>
              </a:spcBef>
              <a:buNone/>
            </a:pPr>
            <a:r>
              <a:rPr lang="en-US" sz="1800" dirty="0">
                <a:latin typeface="Arial" panose="020B0604020202020204" pitchFamily="34" charset="0"/>
                <a:cs typeface="Arial" panose="020B0604020202020204" pitchFamily="34" charset="0"/>
              </a:rPr>
              <a:t>When a tariff t is imposed, the export supply curve shifts up since Foreign firms must charge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 t in the Home market to earn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This allows the Home monopolist to increase its domestic price to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 t, but no higher, since otherwise it would lose all of its customers to imports.</a:t>
            </a:r>
          </a:p>
        </p:txBody>
      </p:sp>
      <p:sp>
        <p:nvSpPr>
          <p:cNvPr id="6" name="Content Placeholder 5">
            <a:extLst>
              <a:ext uri="{FF2B5EF4-FFF2-40B4-BE49-F238E27FC236}">
                <a16:creationId xmlns:a16="http://schemas.microsoft.com/office/drawing/2014/main" id="{0D944F3C-D998-4511-B330-D3A5924B1E8C}"/>
              </a:ext>
            </a:extLst>
          </p:cNvPr>
          <p:cNvSpPr>
            <a:spLocks noGrp="1"/>
          </p:cNvSpPr>
          <p:nvPr>
            <p:ph sz="quarter" idx="10"/>
          </p:nvPr>
        </p:nvSpPr>
        <p:spPr>
          <a:xfrm>
            <a:off x="130922" y="5240722"/>
            <a:ext cx="5072155" cy="876300"/>
          </a:xfrm>
        </p:spPr>
        <p:txBody>
          <a:bodyPr>
            <a:noAutofit/>
          </a:bodyPr>
          <a:lstStyle/>
          <a:p>
            <a:pPr marL="0" indent="0">
              <a:spcBef>
                <a:spcPct val="20000"/>
              </a:spcBef>
              <a:buNone/>
            </a:pPr>
            <a:r>
              <a:rPr lang="en-US" sz="1800" dirty="0">
                <a:latin typeface="Arial" panose="020B0604020202020204" pitchFamily="34" charset="0"/>
                <a:cs typeface="Arial" panose="020B0604020202020204" pitchFamily="34" charset="0"/>
              </a:rPr>
              <a:t>Home Loss Due to the Tariff</a:t>
            </a:r>
          </a:p>
          <a:p>
            <a:pPr marL="0" indent="0">
              <a:spcBef>
                <a:spcPct val="10000"/>
              </a:spcBef>
              <a:spcAft>
                <a:spcPct val="10000"/>
              </a:spcAft>
              <a:buNone/>
            </a:pPr>
            <a:r>
              <a:rPr lang="en-US" sz="1800" b="0" dirty="0">
                <a:latin typeface="Arial" panose="020B0604020202020204" pitchFamily="34" charset="0"/>
                <a:cs typeface="Arial" panose="020B0604020202020204" pitchFamily="34" charset="0"/>
              </a:rPr>
              <a:t>Fall in consumer surplus: −(a + b + c + d)</a:t>
            </a:r>
          </a:p>
          <a:p>
            <a:pPr marL="0" indent="0">
              <a:spcBef>
                <a:spcPct val="10000"/>
              </a:spcBef>
              <a:spcAft>
                <a:spcPct val="10000"/>
              </a:spcAft>
              <a:buNone/>
            </a:pPr>
            <a:r>
              <a:rPr lang="en-US" sz="1800" b="0" dirty="0">
                <a:latin typeface="Arial" panose="020B0604020202020204" pitchFamily="34" charset="0"/>
                <a:cs typeface="Arial" panose="020B0604020202020204" pitchFamily="34" charset="0"/>
              </a:rPr>
              <a:t>Rise in producer surplus: +a</a:t>
            </a:r>
          </a:p>
          <a:p>
            <a:pPr marL="0" indent="0">
              <a:spcBef>
                <a:spcPct val="10000"/>
              </a:spcBef>
              <a:spcAft>
                <a:spcPct val="10000"/>
              </a:spcAft>
              <a:buNone/>
            </a:pPr>
            <a:r>
              <a:rPr lang="en-US" sz="1800" b="0" dirty="0">
                <a:latin typeface="Arial" panose="020B0604020202020204" pitchFamily="34" charset="0"/>
                <a:cs typeface="Arial" panose="020B0604020202020204" pitchFamily="34" charset="0"/>
              </a:rPr>
              <a:t>Rise in government revenue: +c</a:t>
            </a:r>
          </a:p>
          <a:p>
            <a:pPr marL="0" indent="0">
              <a:spcBef>
                <a:spcPct val="10000"/>
              </a:spcBef>
              <a:spcAft>
                <a:spcPct val="10000"/>
              </a:spcAft>
              <a:buNone/>
            </a:pPr>
            <a:r>
              <a:rPr lang="en-US" sz="1800" b="0" dirty="0">
                <a:latin typeface="Arial" panose="020B0604020202020204" pitchFamily="34" charset="0"/>
                <a:cs typeface="Arial" panose="020B0604020202020204" pitchFamily="34" charset="0"/>
              </a:rPr>
              <a:t>Net effect on Home welfare: −(b + d)</a:t>
            </a:r>
          </a:p>
        </p:txBody>
      </p:sp>
      <p:sp>
        <p:nvSpPr>
          <p:cNvPr id="3" name="Title 2">
            <a:extLst>
              <a:ext uri="{FF2B5EF4-FFF2-40B4-BE49-F238E27FC236}">
                <a16:creationId xmlns:a16="http://schemas.microsoft.com/office/drawing/2014/main" id="{F5ABF1A1-47CD-44ED-9168-814A6D6A6C39}"/>
              </a:ext>
            </a:extLst>
          </p:cNvPr>
          <p:cNvSpPr>
            <a:spLocks noGrp="1"/>
          </p:cNvSpPr>
          <p:nvPr>
            <p:ph type="title"/>
          </p:nvPr>
        </p:nvSpPr>
        <p:spPr/>
        <p:txBody>
          <a:bodyPr/>
          <a:lstStyle/>
          <a:p>
            <a:r>
              <a:rPr lang="en-US" dirty="0"/>
              <a:t>Tariffs and Quotas with Home Monopoly </a:t>
            </a:r>
          </a:p>
        </p:txBody>
      </p:sp>
      <p:cxnSp>
        <p:nvCxnSpPr>
          <p:cNvPr id="4" name="Straight Connector 3">
            <a:extLst>
              <a:ext uri="{FF2B5EF4-FFF2-40B4-BE49-F238E27FC236}">
                <a16:creationId xmlns:a16="http://schemas.microsoft.com/office/drawing/2014/main" id="{D14CD61B-1BFD-4814-8327-1717D0F3272C}"/>
              </a:ext>
            </a:extLst>
          </p:cNvPr>
          <p:cNvCxnSpPr/>
          <p:nvPr/>
        </p:nvCxnSpPr>
        <p:spPr>
          <a:xfrm>
            <a:off x="225656" y="6553200"/>
            <a:ext cx="37367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96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descr="A line graph illustrates tariff with home monopoly. In the graph lines M C and D are drawn in opposite directions crossing each other at a point. The X-axis marks Quantity with marks S subscript 1, S subscript 2, D subscript 1, and D subscript 2. The Y-axis marks Price with marks P superscript W and P superscript W plus t. Two lines are drawn from these points that run parallel to the X-axis. Line from P superscript W is labeled “X asterisk” and line from P superscript W plus t is labeled “X asterisk plus t which equals M R asterisk.”&#10;Point S subscript 2 is connected by a vertical dotted line to the line X asterisk plus t. Line M C slants upward from a point close to 0 in price axis, intersects line X asterisk at point B (labeled “Free-trade equilibrium”) and line X asterisk plus t at point C (labeled “Equilibrium with tariff”). Line D is a straight line slanting negatively, intersects both X asterisk and X asterisk plus t lines. Point S subscript 1, S subscript 2, D subscript 1, and D subscript 2 are connected to X asterisk line with vertical dotted lines. &#10;The area enclosed by line M C, P superscript W and P superscript W plus t is labeled “a.” Triangular area enclosed by line M C, S subscript 1 and 2 is labeled “b.” Area enclosed by line X asterisk plus t, X asterisk, S subscript 2 and D subscript 2 is labeled “c.” Triangular area enclosed by D subscript 1 and 2 and line D is labeled “d.” The area between S subscript 1 to D subscript 1 show Imports (free trade), M subscript 1 and the area between S subscript 2 and D subscript 2 show the imports with tariff, M subscript 2.">
            <a:extLst>
              <a:ext uri="{FF2B5EF4-FFF2-40B4-BE49-F238E27FC236}">
                <a16:creationId xmlns:a16="http://schemas.microsoft.com/office/drawing/2014/main" id="{D63F895F-764D-49B5-9BAE-C4DBC9653D4E}"/>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381000" y="1238937"/>
            <a:ext cx="8305800" cy="4386860"/>
          </a:xfrm>
          <a:prstGeom prst="rect">
            <a:avLst/>
          </a:prstGeom>
        </p:spPr>
      </p:pic>
      <p:sp>
        <p:nvSpPr>
          <p:cNvPr id="3" name="Title 2">
            <a:extLst>
              <a:ext uri="{FF2B5EF4-FFF2-40B4-BE49-F238E27FC236}">
                <a16:creationId xmlns:a16="http://schemas.microsoft.com/office/drawing/2014/main" id="{8B7A650F-1C89-456D-8C5D-46B4597E9698}"/>
              </a:ext>
            </a:extLst>
          </p:cNvPr>
          <p:cNvSpPr>
            <a:spLocks noGrp="1"/>
          </p:cNvSpPr>
          <p:nvPr>
            <p:ph type="title"/>
          </p:nvPr>
        </p:nvSpPr>
        <p:spPr/>
        <p:txBody>
          <a:bodyPr/>
          <a:lstStyle/>
          <a:p>
            <a:r>
              <a:rPr lang="en-US" dirty="0"/>
              <a:t>A Closer View</a:t>
            </a:r>
          </a:p>
        </p:txBody>
      </p:sp>
      <p:sp>
        <p:nvSpPr>
          <p:cNvPr id="13" name="TextBox 12">
            <a:extLst>
              <a:ext uri="{FF2B5EF4-FFF2-40B4-BE49-F238E27FC236}">
                <a16:creationId xmlns:a16="http://schemas.microsoft.com/office/drawing/2014/main" id="{99BF94CE-2D91-4A4E-823B-8D735D6A7CE2}"/>
              </a:ext>
            </a:extLst>
          </p:cNvPr>
          <p:cNvSpPr txBox="1"/>
          <p:nvPr/>
        </p:nvSpPr>
        <p:spPr>
          <a:xfrm>
            <a:off x="348048" y="5625797"/>
            <a:ext cx="8795952" cy="1006429"/>
          </a:xfrm>
          <a:prstGeom prst="rect">
            <a:avLst/>
          </a:prstGeom>
          <a:noFill/>
        </p:spPr>
        <p:txBody>
          <a:bodyPr wrap="square">
            <a:spAutoFit/>
          </a:bodyPr>
          <a:lstStyle/>
          <a:p>
            <a:pPr marL="0" indent="0" algn="ctr">
              <a:spcBef>
                <a:spcPct val="20000"/>
              </a:spcBef>
              <a:buNone/>
            </a:pPr>
            <a:r>
              <a:rPr lang="en-US" sz="1800" b="1" dirty="0">
                <a:latin typeface="Arial" panose="020B0604020202020204" pitchFamily="34" charset="0"/>
                <a:cs typeface="Arial" panose="020B0604020202020204" pitchFamily="34" charset="0"/>
              </a:rPr>
              <a:t>Home Loss Due to the Tariff</a:t>
            </a:r>
          </a:p>
          <a:p>
            <a:pPr marL="0" indent="0">
              <a:spcBef>
                <a:spcPct val="10000"/>
              </a:spcBef>
              <a:spcAft>
                <a:spcPct val="10000"/>
              </a:spcAft>
              <a:buNone/>
            </a:pPr>
            <a:r>
              <a:rPr lang="en-US" sz="1800" b="0" dirty="0">
                <a:latin typeface="Arial" panose="020B0604020202020204" pitchFamily="34" charset="0"/>
                <a:cs typeface="Arial" panose="020B0604020202020204" pitchFamily="34" charset="0"/>
              </a:rPr>
              <a:t>Fall in consumer surplus: −(a + b + c + d)       Rise in producer surplus: +a</a:t>
            </a:r>
          </a:p>
          <a:p>
            <a:pPr marL="0" indent="0">
              <a:spcBef>
                <a:spcPct val="10000"/>
              </a:spcBef>
              <a:spcAft>
                <a:spcPct val="10000"/>
              </a:spcAft>
              <a:buNone/>
            </a:pPr>
            <a:r>
              <a:rPr lang="en-US" sz="1800" b="0" dirty="0">
                <a:latin typeface="Arial" panose="020B0604020202020204" pitchFamily="34" charset="0"/>
                <a:cs typeface="Arial" panose="020B0604020202020204" pitchFamily="34" charset="0"/>
              </a:rPr>
              <a:t>Rise in government revenue: +c                  </a:t>
            </a:r>
            <a:r>
              <a:rPr lang="en-US" sz="1800" b="1" dirty="0">
                <a:latin typeface="Arial" panose="020B0604020202020204" pitchFamily="34" charset="0"/>
                <a:cs typeface="Arial" panose="020B0604020202020204" pitchFamily="34" charset="0"/>
              </a:rPr>
              <a:t>Net effect on Home welfare: −(b + d)</a:t>
            </a:r>
          </a:p>
        </p:txBody>
      </p:sp>
    </p:spTree>
    <p:extLst>
      <p:ext uri="{BB962C8B-B14F-4D97-AF65-F5344CB8AC3E}">
        <p14:creationId xmlns:p14="http://schemas.microsoft.com/office/powerpoint/2010/main" val="358710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457200" y="1600200"/>
            <a:ext cx="8229600" cy="4525963"/>
          </a:xfrm>
        </p:spPr>
        <p:txBody>
          <a:bodyPr>
            <a:noAutofit/>
          </a:bodyPr>
          <a:lstStyle/>
          <a:p>
            <a:pPr marL="0" indent="0">
              <a:lnSpc>
                <a:spcPct val="110000"/>
              </a:lnSpc>
              <a:buNone/>
            </a:pPr>
            <a:r>
              <a:rPr lang="en-US" sz="2400" dirty="0"/>
              <a:t>Effect of a Home Quota</a:t>
            </a:r>
          </a:p>
          <a:p>
            <a:pPr>
              <a:lnSpc>
                <a:spcPct val="110000"/>
              </a:lnSpc>
            </a:pPr>
            <a:r>
              <a:rPr lang="en-US" sz="2400" dirty="0"/>
              <a:t>Now we can look at the effect of an import quota and compare it to the effect of a tariff.</a:t>
            </a:r>
          </a:p>
          <a:p>
            <a:pPr>
              <a:lnSpc>
                <a:spcPct val="110000"/>
              </a:lnSpc>
            </a:pPr>
            <a:r>
              <a:rPr lang="en-US" sz="2400" dirty="0"/>
              <a:t>The quota results in a higher price for Home consumers because it creates a “sheltered” market for the Home firm, allowing it to exercise its monopoly power, which leads to higher prices than under a tariff.</a:t>
            </a:r>
          </a:p>
          <a:p>
            <a:pPr>
              <a:lnSpc>
                <a:spcPct val="110000"/>
              </a:lnSpc>
            </a:pPr>
            <a:r>
              <a:rPr lang="en-US" sz="2400" dirty="0"/>
              <a:t>This is another reason why the World Trade Organization has encouraged countries to replace many quotas with tariffs.</a:t>
            </a:r>
          </a:p>
        </p:txBody>
      </p:sp>
      <p:sp>
        <p:nvSpPr>
          <p:cNvPr id="5" name="Title 4">
            <a:extLst>
              <a:ext uri="{FF2B5EF4-FFF2-40B4-BE49-F238E27FC236}">
                <a16:creationId xmlns:a16="http://schemas.microsoft.com/office/drawing/2014/main" id="{9F008F8A-35FE-43D9-B169-C7C853EE6B9C}"/>
              </a:ext>
            </a:extLst>
          </p:cNvPr>
          <p:cNvSpPr>
            <a:spLocks noGrp="1"/>
          </p:cNvSpPr>
          <p:nvPr>
            <p:ph type="title"/>
          </p:nvPr>
        </p:nvSpPr>
        <p:spPr/>
        <p:txBody>
          <a:bodyPr/>
          <a:lstStyle/>
          <a:p>
            <a:r>
              <a:rPr lang="en-US" dirty="0"/>
              <a:t>Tariffs and Quotas with Home Monopoly </a:t>
            </a:r>
          </a:p>
        </p:txBody>
      </p:sp>
    </p:spTree>
    <p:extLst>
      <p:ext uri="{BB962C8B-B14F-4D97-AF65-F5344CB8AC3E}">
        <p14:creationId xmlns:p14="http://schemas.microsoft.com/office/powerpoint/2010/main" val="303141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82378" y="1242199"/>
            <a:ext cx="9061622" cy="586601"/>
          </a:xfrm>
        </p:spPr>
        <p:txBody>
          <a:bodyPr>
            <a:normAutofit/>
          </a:bodyPr>
          <a:lstStyle/>
          <a:p>
            <a:pPr marL="0" indent="0">
              <a:buNone/>
            </a:pPr>
            <a:r>
              <a:rPr lang="en-US" sz="1800" dirty="0">
                <a:latin typeface="+mn-lt"/>
              </a:rPr>
              <a:t>Effect of a Home Quota - FIGURE 9-4   Effect of Quota with Home Monopoly</a:t>
            </a:r>
          </a:p>
        </p:txBody>
      </p:sp>
      <p:pic>
        <p:nvPicPr>
          <p:cNvPr id="9" name="Picture Placeholder 4" descr="A graph illustrates effect of quota with home monopoly. In the graph, the X-axis represents Quantity with marks S subscript 3, S subscript 1, S subscript 2, D subscript 3, D subscript 2, D subscript 1. The Y-axis shows the price with marks P subscript 3, P superscript W plus t and P superscript W. &#10;Line M C slants positively from left to right. It is intersected by three lines sloping negatively. Lines M R (line below) and D-M subscript 2 (line above) originate from the same price value above P subscript 3 in price axis and intersect line M C at point E, labeled “Equilibrium quota,” and point C (S subscript 2, P superscript W plus t) respectively. Point B occurs at (S subscript 1, P subscript W). Line D is placed above line D-M subscript 2. It intersects line M C at a point. &#10;The area between points S subscript 3 to D Subscript 3 and between S subscript 2 to D subscript 2 show the imports with tariff or quota are the same. The points from S subscript 3 to D subscript 1 show Imports (free trade), M subscript 1.">
            <a:extLst>
              <a:ext uri="{FF2B5EF4-FFF2-40B4-BE49-F238E27FC236}">
                <a16:creationId xmlns:a16="http://schemas.microsoft.com/office/drawing/2014/main" id="{E33C90BE-813C-4E1B-AB55-5FE6EBF49FA8}"/>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304800" y="1594405"/>
            <a:ext cx="8458200" cy="3053795"/>
          </a:xfrm>
          <a:prstGeom prst="rect">
            <a:avLst/>
          </a:prstGeom>
        </p:spPr>
      </p:pic>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147251" y="4648200"/>
            <a:ext cx="8849497" cy="2454022"/>
          </a:xfrm>
        </p:spPr>
        <p:txBody>
          <a:bodyPr>
            <a:noAutofit/>
          </a:bodyPr>
          <a:lstStyle/>
          <a:p>
            <a:pPr marL="0" indent="0" algn="just">
              <a:buNone/>
            </a:pPr>
            <a:r>
              <a:rPr lang="en-US" sz="1600" dirty="0">
                <a:latin typeface="Arial" panose="020B0604020202020204" pitchFamily="34" charset="0"/>
                <a:cs typeface="Arial" panose="020B0604020202020204" pitchFamily="34" charset="0"/>
              </a:rPr>
              <a:t>Under free trade, the Home monopolist produces at point B and charges the world price of P</a:t>
            </a:r>
            <a:r>
              <a:rPr lang="en-US" sz="1600" baseline="30000" dirty="0">
                <a:latin typeface="Arial" panose="020B0604020202020204" pitchFamily="34" charset="0"/>
                <a:cs typeface="Arial" panose="020B0604020202020204" pitchFamily="34" charset="0"/>
              </a:rPr>
              <a:t>W</a:t>
            </a:r>
            <a:r>
              <a:rPr lang="en-US" sz="1600" dirty="0">
                <a:latin typeface="Arial" panose="020B0604020202020204" pitchFamily="34" charset="0"/>
                <a:cs typeface="Arial" panose="020B0604020202020204" pitchFamily="34" charset="0"/>
              </a:rPr>
              <a:t>.</a:t>
            </a:r>
          </a:p>
          <a:p>
            <a:pPr marL="0" indent="0" algn="just">
              <a:buNone/>
            </a:pPr>
            <a:r>
              <a:rPr lang="en-US" sz="1600" dirty="0">
                <a:latin typeface="Arial" panose="020B0604020202020204" pitchFamily="34" charset="0"/>
                <a:cs typeface="Arial" panose="020B0604020202020204" pitchFamily="34" charset="0"/>
              </a:rPr>
              <a:t>With a tariff of t, the monopolist produces at point C and charges the price of P</a:t>
            </a:r>
            <a:r>
              <a:rPr lang="en-US" sz="1600" baseline="30000" dirty="0">
                <a:latin typeface="Arial" panose="020B0604020202020204" pitchFamily="34" charset="0"/>
                <a:cs typeface="Arial" panose="020B0604020202020204" pitchFamily="34" charset="0"/>
              </a:rPr>
              <a:t>W</a:t>
            </a:r>
            <a:r>
              <a:rPr lang="en-US" sz="1600" dirty="0">
                <a:latin typeface="Arial" panose="020B0604020202020204" pitchFamily="34" charset="0"/>
                <a:cs typeface="Arial" panose="020B0604020202020204" pitchFamily="34" charset="0"/>
              </a:rPr>
              <a:t> + t. Imports under the tariff are M</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 D</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 S</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a:t>
            </a:r>
          </a:p>
          <a:p>
            <a:pPr marL="0" indent="0" algn="just">
              <a:buNone/>
            </a:pPr>
            <a:r>
              <a:rPr lang="en-US" sz="1600" dirty="0">
                <a:latin typeface="Arial" panose="020B0604020202020204" pitchFamily="34" charset="0"/>
                <a:cs typeface="Arial" panose="020B0604020202020204" pitchFamily="34" charset="0"/>
              </a:rPr>
              <a:t>Under a quota of M</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the demand curve shifts to the left by that amount, resulting in the demand D − M</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faced by the Home monopolist. That is, after M</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units are imported, the monopolist is the only firm able to sell at Home, and so it can choose a price anywhere along the demand curve D – M</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6E308815-544A-414D-98C2-C7B6C6F40199}"/>
              </a:ext>
            </a:extLst>
          </p:cNvPr>
          <p:cNvSpPr>
            <a:spLocks noGrp="1"/>
          </p:cNvSpPr>
          <p:nvPr>
            <p:ph type="title"/>
          </p:nvPr>
        </p:nvSpPr>
        <p:spPr/>
        <p:txBody>
          <a:bodyPr/>
          <a:lstStyle/>
          <a:p>
            <a:r>
              <a:rPr lang="en-US" dirty="0"/>
              <a:t>Tariffs and Quotas with Home Monopoly </a:t>
            </a:r>
          </a:p>
        </p:txBody>
      </p:sp>
    </p:spTree>
    <p:extLst>
      <p:ext uri="{BB962C8B-B14F-4D97-AF65-F5344CB8AC3E}">
        <p14:creationId xmlns:p14="http://schemas.microsoft.com/office/powerpoint/2010/main" val="187844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82378" y="1242199"/>
            <a:ext cx="9061622" cy="586601"/>
          </a:xfrm>
        </p:spPr>
        <p:txBody>
          <a:bodyPr>
            <a:normAutofit/>
          </a:bodyPr>
          <a:lstStyle/>
          <a:p>
            <a:pPr marL="0" indent="0">
              <a:buNone/>
            </a:pPr>
            <a:r>
              <a:rPr lang="en-US" sz="1800" dirty="0">
                <a:latin typeface="+mn-lt"/>
              </a:rPr>
              <a:t>Effect of a Home Quota - FIGURE 9-4   Effect of Quota with Home Monopoly</a:t>
            </a:r>
          </a:p>
        </p:txBody>
      </p:sp>
      <p:pic>
        <p:nvPicPr>
          <p:cNvPr id="9" name="Picture Placeholder 4" descr="A graph illustrates effect of quota with home monopoly. In the graph, the X-axis represents Quantity with marks S subscript 3, S subscript 1, S subscript 2, D subscript 3, D subscript 2, D subscript 1. The Y-axis shows the price with marks P subscript 3, P superscript W plus t and P superscript W. &#10;Line M C slants positively from left to right. It is intersected by three lines sloping negatively. Lines M R (line below) and D-M subscript 2 (line above) originate from the same price value above P subscript 3 in price axis and intersect line M C at point E, labeled “Equilibrium quota,” and point C (S subscript 2, P superscript W plus t) respectively. Point B occurs at (S subscript 1, P subscript W). Line D is placed above line D-M subscript 2. It intersects line M C at a point. &#10;The area between points S subscript 3 to D Subscript 3 and between S subscript 2 to D subscript 2 show the imports with tariff or quota are the same. The points from S subscript 3 to D subscript 1 show Imports (free trade), M subscript 1.">
            <a:extLst>
              <a:ext uri="{FF2B5EF4-FFF2-40B4-BE49-F238E27FC236}">
                <a16:creationId xmlns:a16="http://schemas.microsoft.com/office/drawing/2014/main" id="{E33C90BE-813C-4E1B-AB55-5FE6EBF49FA8}"/>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304800" y="1594405"/>
            <a:ext cx="8458200" cy="3312468"/>
          </a:xfrm>
          <a:prstGeom prst="rect">
            <a:avLst/>
          </a:prstGeom>
        </p:spPr>
      </p:pic>
      <p:sp>
        <p:nvSpPr>
          <p:cNvPr id="3" name="Title 2">
            <a:extLst>
              <a:ext uri="{FF2B5EF4-FFF2-40B4-BE49-F238E27FC236}">
                <a16:creationId xmlns:a16="http://schemas.microsoft.com/office/drawing/2014/main" id="{6E308815-544A-414D-98C2-C7B6C6F40199}"/>
              </a:ext>
            </a:extLst>
          </p:cNvPr>
          <p:cNvSpPr>
            <a:spLocks noGrp="1"/>
          </p:cNvSpPr>
          <p:nvPr>
            <p:ph type="title"/>
          </p:nvPr>
        </p:nvSpPr>
        <p:spPr/>
        <p:txBody>
          <a:bodyPr/>
          <a:lstStyle/>
          <a:p>
            <a:r>
              <a:rPr lang="en-US" dirty="0"/>
              <a:t>Tariffs and Quotas with Home Monopoly </a:t>
            </a:r>
          </a:p>
        </p:txBody>
      </p:sp>
      <p:sp>
        <p:nvSpPr>
          <p:cNvPr id="7" name="TextBox 6">
            <a:extLst>
              <a:ext uri="{FF2B5EF4-FFF2-40B4-BE49-F238E27FC236}">
                <a16:creationId xmlns:a16="http://schemas.microsoft.com/office/drawing/2014/main" id="{3A67E798-233B-443C-98CE-16C3D71E75D3}"/>
              </a:ext>
            </a:extLst>
          </p:cNvPr>
          <p:cNvSpPr txBox="1"/>
          <p:nvPr/>
        </p:nvSpPr>
        <p:spPr>
          <a:xfrm>
            <a:off x="155489" y="4906873"/>
            <a:ext cx="8915400" cy="1815882"/>
          </a:xfrm>
          <a:prstGeom prst="rect">
            <a:avLst/>
          </a:prstGeom>
          <a:noFill/>
        </p:spPr>
        <p:txBody>
          <a:bodyPr wrap="square">
            <a:spAutoFit/>
          </a:bodyPr>
          <a:lstStyle/>
          <a:p>
            <a:pPr marL="0" indent="0" algn="just">
              <a:buNone/>
            </a:pPr>
            <a:r>
              <a:rPr lang="en-US" sz="1600" b="1" dirty="0">
                <a:latin typeface="Arial" panose="020B0604020202020204" pitchFamily="34" charset="0"/>
                <a:cs typeface="Arial" panose="020B0604020202020204" pitchFamily="34" charset="0"/>
              </a:rPr>
              <a:t>The marginal revenue curve corresponding to D − M</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 is MR, and so with a quota, the Home monopolist produces at point E, where MR equals MC. </a:t>
            </a:r>
          </a:p>
          <a:p>
            <a:pPr marL="0" indent="0" algn="just">
              <a:buNone/>
            </a:pPr>
            <a:r>
              <a:rPr lang="en-US" sz="1600" b="1" dirty="0">
                <a:latin typeface="Arial" panose="020B0604020202020204" pitchFamily="34" charset="0"/>
                <a:cs typeface="Arial" panose="020B0604020202020204" pitchFamily="34" charset="0"/>
              </a:rPr>
              <a:t>The price charged at point E is P</a:t>
            </a:r>
            <a:r>
              <a:rPr lang="en-US" sz="1600" b="1" baseline="-25000" dirty="0">
                <a:latin typeface="Arial" panose="020B0604020202020204" pitchFamily="34" charset="0"/>
                <a:cs typeface="Arial" panose="020B0604020202020204" pitchFamily="34" charset="0"/>
              </a:rPr>
              <a:t>3</a:t>
            </a:r>
            <a:r>
              <a:rPr lang="en-US" sz="1600" b="1" dirty="0">
                <a:latin typeface="Arial" panose="020B0604020202020204" pitchFamily="34" charset="0"/>
                <a:cs typeface="Arial" panose="020B0604020202020204" pitchFamily="34" charset="0"/>
              </a:rPr>
              <a:t> &gt; P</a:t>
            </a:r>
            <a:r>
              <a:rPr lang="en-US" sz="1600" b="1" baseline="30000" dirty="0">
                <a:latin typeface="Arial" panose="020B0604020202020204" pitchFamily="34" charset="0"/>
                <a:cs typeface="Arial" panose="020B0604020202020204" pitchFamily="34" charset="0"/>
              </a:rPr>
              <a:t>W</a:t>
            </a:r>
            <a:r>
              <a:rPr lang="en-US" sz="1600" b="1" dirty="0">
                <a:latin typeface="Arial" panose="020B0604020202020204" pitchFamily="34" charset="0"/>
                <a:cs typeface="Arial" panose="020B0604020202020204" pitchFamily="34" charset="0"/>
              </a:rPr>
              <a:t> + t, so the quota leads to a higher Home price than the tariff.</a:t>
            </a:r>
          </a:p>
          <a:p>
            <a:pPr marL="0" indent="0" algn="just">
              <a:buNone/>
            </a:pPr>
            <a:r>
              <a:rPr lang="en-US" sz="1600" b="1" dirty="0">
                <a:latin typeface="Arial" panose="020B0604020202020204" pitchFamily="34" charset="0"/>
                <a:cs typeface="Arial" panose="020B0604020202020204" pitchFamily="34" charset="0"/>
              </a:rPr>
              <a:t>Home Loss Due to the Quota Because Home prices are higher with a quota than with a tariff, Home consumers suffer a greater fall in surplus because of the quota. The Home monopolist earns higher profit from the quota because its price is higher.</a:t>
            </a:r>
          </a:p>
        </p:txBody>
      </p:sp>
    </p:spTree>
    <p:extLst>
      <p:ext uri="{BB962C8B-B14F-4D97-AF65-F5344CB8AC3E}">
        <p14:creationId xmlns:p14="http://schemas.microsoft.com/office/powerpoint/2010/main" val="2330827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10CB97-D02B-4C8B-B6E2-C5D2128ED2A2}"/>
              </a:ext>
            </a:extLst>
          </p:cNvPr>
          <p:cNvSpPr>
            <a:spLocks noGrp="1"/>
          </p:cNvSpPr>
          <p:nvPr>
            <p:ph type="title"/>
          </p:nvPr>
        </p:nvSpPr>
        <p:spPr/>
        <p:txBody>
          <a:bodyPr/>
          <a:lstStyle/>
          <a:p>
            <a:r>
              <a:rPr lang="en-US" dirty="0"/>
              <a:t>A Closer Look</a:t>
            </a:r>
          </a:p>
        </p:txBody>
      </p:sp>
      <p:pic>
        <p:nvPicPr>
          <p:cNvPr id="4" name="Picture 3">
            <a:extLst>
              <a:ext uri="{FF2B5EF4-FFF2-40B4-BE49-F238E27FC236}">
                <a16:creationId xmlns:a16="http://schemas.microsoft.com/office/drawing/2014/main" id="{C191590D-B607-4AD8-8683-D2F985F6391E}"/>
              </a:ext>
            </a:extLst>
          </p:cNvPr>
          <p:cNvPicPr>
            <a:picLocks noChangeAspect="1"/>
          </p:cNvPicPr>
          <p:nvPr/>
        </p:nvPicPr>
        <p:blipFill>
          <a:blip r:embed="rId2"/>
          <a:stretch>
            <a:fillRect/>
          </a:stretch>
        </p:blipFill>
        <p:spPr>
          <a:xfrm>
            <a:off x="341009" y="1295400"/>
            <a:ext cx="8531142" cy="5181600"/>
          </a:xfrm>
          <a:prstGeom prst="rect">
            <a:avLst/>
          </a:prstGeom>
        </p:spPr>
      </p:pic>
    </p:spTree>
    <p:extLst>
      <p:ext uri="{BB962C8B-B14F-4D97-AF65-F5344CB8AC3E}">
        <p14:creationId xmlns:p14="http://schemas.microsoft.com/office/powerpoint/2010/main" val="2544220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AD6F709-EE3F-4EE9-B0D0-BD9895C89F81}"/>
              </a:ext>
            </a:extLst>
          </p:cNvPr>
          <p:cNvSpPr>
            <a:spLocks noGrp="1"/>
          </p:cNvSpPr>
          <p:nvPr>
            <p:ph type="title"/>
          </p:nvPr>
        </p:nvSpPr>
        <p:spPr>
          <a:xfrm>
            <a:off x="457200" y="61881"/>
            <a:ext cx="8229600" cy="1157319"/>
          </a:xfrm>
        </p:spPr>
        <p:txBody>
          <a:bodyPr>
            <a:normAutofit/>
          </a:bodyPr>
          <a:lstStyle/>
          <a:p>
            <a:r>
              <a:rPr lang="en-IN" sz="2800" dirty="0"/>
              <a:t>APPLICATION: U.S. Imports of Japanese Automobiles</a:t>
            </a:r>
          </a:p>
        </p:txBody>
      </p:sp>
      <p:sp>
        <p:nvSpPr>
          <p:cNvPr id="12" name="Content Placeholder 11">
            <a:extLst>
              <a:ext uri="{FF2B5EF4-FFF2-40B4-BE49-F238E27FC236}">
                <a16:creationId xmlns:a16="http://schemas.microsoft.com/office/drawing/2014/main" id="{5BF4ACB9-1F99-47A7-B351-33126B4C321A}"/>
              </a:ext>
            </a:extLst>
          </p:cNvPr>
          <p:cNvSpPr>
            <a:spLocks noGrp="1"/>
          </p:cNvSpPr>
          <p:nvPr>
            <p:ph idx="1"/>
          </p:nvPr>
        </p:nvSpPr>
        <p:spPr>
          <a:xfrm>
            <a:off x="228600" y="1600200"/>
            <a:ext cx="8229600" cy="4525963"/>
          </a:xfrm>
        </p:spPr>
        <p:txBody>
          <a:bodyPr>
            <a:normAutofit fontScale="92500" lnSpcReduction="10000"/>
          </a:bodyPr>
          <a:lstStyle/>
          <a:p>
            <a:pPr>
              <a:lnSpc>
                <a:spcPct val="120000"/>
              </a:lnSpc>
            </a:pPr>
            <a:r>
              <a:rPr lang="en-US" dirty="0"/>
              <a:t>A well-known case of a “voluntary” export restraint (VER) for the United States occurred during the 1980s when the United States limited the imports of cars from Japan.</a:t>
            </a:r>
          </a:p>
          <a:p>
            <a:pPr>
              <a:lnSpc>
                <a:spcPct val="120000"/>
              </a:lnSpc>
            </a:pPr>
            <a:r>
              <a:rPr lang="en-US" dirty="0"/>
              <a:t>A recession led to less spending on durable goods (such as automobiles), and as a result unemployment in the auto industry rose sharply.</a:t>
            </a:r>
          </a:p>
          <a:p>
            <a:pPr>
              <a:lnSpc>
                <a:spcPct val="120000"/>
              </a:lnSpc>
            </a:pPr>
            <a:r>
              <a:rPr lang="en-US" dirty="0"/>
              <a:t>In 1980, the United Automobile Workers and Ford Motor Company applied to the International Trade Commission (ITC) for protection under Article XIX of GATT and Section 201 of U.S. trade laws.</a:t>
            </a:r>
          </a:p>
        </p:txBody>
      </p:sp>
    </p:spTree>
    <p:extLst>
      <p:ext uri="{BB962C8B-B14F-4D97-AF65-F5344CB8AC3E}">
        <p14:creationId xmlns:p14="http://schemas.microsoft.com/office/powerpoint/2010/main" val="224981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AD6F709-EE3F-4EE9-B0D0-BD9895C89F81}"/>
              </a:ext>
            </a:extLst>
          </p:cNvPr>
          <p:cNvSpPr>
            <a:spLocks noGrp="1"/>
          </p:cNvSpPr>
          <p:nvPr>
            <p:ph type="title"/>
          </p:nvPr>
        </p:nvSpPr>
        <p:spPr>
          <a:xfrm>
            <a:off x="457200" y="61881"/>
            <a:ext cx="8229600" cy="1004919"/>
          </a:xfrm>
        </p:spPr>
        <p:txBody>
          <a:bodyPr>
            <a:normAutofit/>
          </a:bodyPr>
          <a:lstStyle/>
          <a:p>
            <a:r>
              <a:rPr lang="en-IN" sz="2800" dirty="0"/>
              <a:t>APPLICATION: U.S. Imports of Japanese Automobiles</a:t>
            </a:r>
          </a:p>
        </p:txBody>
      </p:sp>
      <p:sp>
        <p:nvSpPr>
          <p:cNvPr id="12" name="Content Placeholder 11">
            <a:extLst>
              <a:ext uri="{FF2B5EF4-FFF2-40B4-BE49-F238E27FC236}">
                <a16:creationId xmlns:a16="http://schemas.microsoft.com/office/drawing/2014/main" id="{5BF4ACB9-1F99-47A7-B351-33126B4C321A}"/>
              </a:ext>
            </a:extLst>
          </p:cNvPr>
          <p:cNvSpPr>
            <a:spLocks noGrp="1"/>
          </p:cNvSpPr>
          <p:nvPr>
            <p:ph idx="1"/>
          </p:nvPr>
        </p:nvSpPr>
        <p:spPr/>
        <p:txBody>
          <a:bodyPr>
            <a:normAutofit fontScale="85000" lnSpcReduction="20000"/>
          </a:bodyPr>
          <a:lstStyle/>
          <a:p>
            <a:pPr>
              <a:lnSpc>
                <a:spcPct val="120000"/>
              </a:lnSpc>
            </a:pPr>
            <a:r>
              <a:rPr lang="en-US" dirty="0"/>
              <a:t>The ITC determined that the U.S. recession was a more important cause of injury to the auto industry than increased imports. It did not recommend that the auto industry receive protection.</a:t>
            </a:r>
          </a:p>
          <a:p>
            <a:pPr>
              <a:lnSpc>
                <a:spcPct val="120000"/>
              </a:lnSpc>
            </a:pPr>
            <a:r>
              <a:rPr lang="en-US" dirty="0"/>
              <a:t>In response, several congressional representatives with auto plants in their states pursued other means. A bill was introduced in the U.S. Senate to restrict imports.</a:t>
            </a:r>
          </a:p>
          <a:p>
            <a:pPr>
              <a:lnSpc>
                <a:spcPct val="120000"/>
              </a:lnSpc>
            </a:pPr>
            <a:r>
              <a:rPr lang="en-US" dirty="0"/>
              <a:t>Aware of this pending legislation, the Japanese government announced it would “voluntarily” limit Japan’s export of automobiles to the U.S. market.</a:t>
            </a:r>
          </a:p>
          <a:p>
            <a:pPr>
              <a:lnSpc>
                <a:spcPct val="120000"/>
              </a:lnSpc>
            </a:pPr>
            <a:r>
              <a:rPr lang="en-US" dirty="0"/>
              <a:t>By 1988, Japanese exports fell below the VER limit because Japanese firms began assembling cars in the United States.</a:t>
            </a:r>
          </a:p>
        </p:txBody>
      </p:sp>
    </p:spTree>
    <p:extLst>
      <p:ext uri="{BB962C8B-B14F-4D97-AF65-F5344CB8AC3E}">
        <p14:creationId xmlns:p14="http://schemas.microsoft.com/office/powerpoint/2010/main" val="50462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49AE-68D8-7046-8699-9DF37C2836B7}"/>
              </a:ext>
            </a:extLst>
          </p:cNvPr>
          <p:cNvSpPr>
            <a:spLocks noGrp="1"/>
          </p:cNvSpPr>
          <p:nvPr>
            <p:ph type="title"/>
          </p:nvPr>
        </p:nvSpPr>
        <p:spPr>
          <a:xfrm>
            <a:off x="457200" y="61881"/>
            <a:ext cx="8229600" cy="1004919"/>
          </a:xfrm>
        </p:spPr>
        <p:txBody>
          <a:bodyPr>
            <a:normAutofit/>
          </a:bodyPr>
          <a:lstStyle/>
          <a:p>
            <a:r>
              <a:rPr lang="en-US" sz="4000" dirty="0"/>
              <a:t>Questions to Consider</a:t>
            </a:r>
          </a:p>
        </p:txBody>
      </p:sp>
      <p:sp>
        <p:nvSpPr>
          <p:cNvPr id="3" name="Content Placeholder 2">
            <a:extLst>
              <a:ext uri="{FF2B5EF4-FFF2-40B4-BE49-F238E27FC236}">
                <a16:creationId xmlns:a16="http://schemas.microsoft.com/office/drawing/2014/main" id="{C789FEAC-D4B9-E146-9243-548C9B4EEF60}"/>
              </a:ext>
            </a:extLst>
          </p:cNvPr>
          <p:cNvSpPr>
            <a:spLocks noGrp="1"/>
          </p:cNvSpPr>
          <p:nvPr>
            <p:ph idx="1"/>
          </p:nvPr>
        </p:nvSpPr>
        <p:spPr/>
        <p:txBody>
          <a:bodyPr/>
          <a:lstStyle/>
          <a:p>
            <a:pPr marL="457200" indent="-457200" fontAlgn="t">
              <a:buFont typeface="+mj-lt"/>
              <a:buAutoNum type="arabicPeriod"/>
            </a:pPr>
            <a:r>
              <a:rPr lang="en-US" dirty="0"/>
              <a:t>Can governments use trade policy to give home firms a strategic advantage in their markets?</a:t>
            </a:r>
          </a:p>
          <a:p>
            <a:pPr marL="457200" indent="-457200" fontAlgn="t">
              <a:buFont typeface="+mj-lt"/>
              <a:buAutoNum type="arabicPeriod"/>
            </a:pPr>
            <a:endParaRPr lang="en-US" dirty="0"/>
          </a:p>
          <a:p>
            <a:pPr marL="457200" indent="-457200" fontAlgn="t">
              <a:buFont typeface="+mj-lt"/>
              <a:buAutoNum type="arabicPeriod"/>
            </a:pPr>
            <a:r>
              <a:rPr lang="en-US" dirty="0"/>
              <a:t>Why would foreign firms dump their products by exporting them at a price below their costs?</a:t>
            </a:r>
          </a:p>
          <a:p>
            <a:pPr marL="457200" indent="-457200" fontAlgn="t">
              <a:buFont typeface="+mj-lt"/>
              <a:buAutoNum type="arabicPeriod"/>
            </a:pPr>
            <a:endParaRPr lang="en-US" dirty="0"/>
          </a:p>
          <a:p>
            <a:pPr marL="457200" indent="-457200" fontAlgn="t">
              <a:buFont typeface="+mj-lt"/>
              <a:buAutoNum type="arabicPeriod"/>
            </a:pPr>
            <a:r>
              <a:rPr lang="en-US" dirty="0"/>
              <a:t>Is there an argument for using infant industry protection, and has it worked in practice?</a:t>
            </a:r>
          </a:p>
        </p:txBody>
      </p:sp>
    </p:spTree>
    <p:extLst>
      <p:ext uri="{BB962C8B-B14F-4D97-AF65-F5344CB8AC3E}">
        <p14:creationId xmlns:p14="http://schemas.microsoft.com/office/powerpoint/2010/main" val="366862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AD6F709-EE3F-4EE9-B0D0-BD9895C89F81}"/>
              </a:ext>
            </a:extLst>
          </p:cNvPr>
          <p:cNvSpPr>
            <a:spLocks noGrp="1"/>
          </p:cNvSpPr>
          <p:nvPr>
            <p:ph type="title"/>
          </p:nvPr>
        </p:nvSpPr>
        <p:spPr>
          <a:xfrm>
            <a:off x="457200" y="61881"/>
            <a:ext cx="8229600" cy="1004919"/>
          </a:xfrm>
        </p:spPr>
        <p:txBody>
          <a:bodyPr>
            <a:normAutofit/>
          </a:bodyPr>
          <a:lstStyle/>
          <a:p>
            <a:r>
              <a:rPr lang="en-IN" sz="2800" dirty="0"/>
              <a:t>APPLICATION: U.S. Imports of Japanese Automobiles</a:t>
            </a:r>
          </a:p>
        </p:txBody>
      </p:sp>
      <p:sp>
        <p:nvSpPr>
          <p:cNvPr id="12" name="Content Placeholder 11">
            <a:extLst>
              <a:ext uri="{FF2B5EF4-FFF2-40B4-BE49-F238E27FC236}">
                <a16:creationId xmlns:a16="http://schemas.microsoft.com/office/drawing/2014/main" id="{5BF4ACB9-1F99-47A7-B351-33126B4C321A}"/>
              </a:ext>
            </a:extLst>
          </p:cNvPr>
          <p:cNvSpPr>
            <a:spLocks noGrp="1"/>
          </p:cNvSpPr>
          <p:nvPr>
            <p:ph idx="1"/>
          </p:nvPr>
        </p:nvSpPr>
        <p:spPr>
          <a:xfrm>
            <a:off x="342900" y="1524000"/>
            <a:ext cx="8458200" cy="4800600"/>
          </a:xfrm>
        </p:spPr>
        <p:txBody>
          <a:bodyPr>
            <a:normAutofit fontScale="92500" lnSpcReduction="10000"/>
          </a:bodyPr>
          <a:lstStyle/>
          <a:p>
            <a:pPr>
              <a:lnSpc>
                <a:spcPct val="120000"/>
              </a:lnSpc>
            </a:pPr>
            <a:r>
              <a:rPr lang="en-US" dirty="0"/>
              <a:t>Under the VER, the average price of U.S. cars rose very rapidly: a 43% increase from 1979 to 1981.</a:t>
            </a:r>
          </a:p>
          <a:p>
            <a:pPr>
              <a:lnSpc>
                <a:spcPct val="120000"/>
              </a:lnSpc>
            </a:pPr>
            <a:r>
              <a:rPr lang="en-US" dirty="0"/>
              <a:t>This was due to the exercise of market power by the U.S. producers, who were sheltered by the quota.</a:t>
            </a:r>
          </a:p>
          <a:p>
            <a:pPr>
              <a:lnSpc>
                <a:spcPct val="120000"/>
              </a:lnSpc>
            </a:pPr>
            <a:r>
              <a:rPr lang="en-US" dirty="0"/>
              <a:t>Japanese firms benefited by combining a price increase with an improvement in quality.</a:t>
            </a:r>
          </a:p>
          <a:p>
            <a:pPr>
              <a:lnSpc>
                <a:spcPct val="120000"/>
              </a:lnSpc>
            </a:pPr>
            <a:r>
              <a:rPr lang="en-US" dirty="0"/>
              <a:t>The quality of U.S. cars did not rise by as much as the quality of Japanese imports, as seen in Figure 9.5.</a:t>
            </a:r>
          </a:p>
          <a:p>
            <a:pPr>
              <a:lnSpc>
                <a:spcPct val="120000"/>
              </a:lnSpc>
            </a:pPr>
            <a:r>
              <a:rPr lang="en-US" dirty="0"/>
              <a:t>The fact that both the Japanese and U.S. firms were able to increase their prices substantially indicates that the policy was very costly to U.S. consumers.</a:t>
            </a:r>
          </a:p>
        </p:txBody>
      </p:sp>
    </p:spTree>
    <p:extLst>
      <p:ext uri="{BB962C8B-B14F-4D97-AF65-F5344CB8AC3E}">
        <p14:creationId xmlns:p14="http://schemas.microsoft.com/office/powerpoint/2010/main" val="28420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sz="2800" dirty="0"/>
              <a:t>APPLICATION: U.S. Imports of Japanese Automobiles</a:t>
            </a:r>
            <a:endParaRPr lang="en-IN" sz="2800"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304800" y="1355726"/>
            <a:ext cx="8610600" cy="914399"/>
          </a:xfrm>
        </p:spPr>
        <p:txBody>
          <a:bodyPr>
            <a:normAutofit/>
          </a:bodyPr>
          <a:lstStyle/>
          <a:p>
            <a:pPr marL="0" indent="0">
              <a:buNone/>
            </a:pPr>
            <a:r>
              <a:rPr lang="en-US" sz="1800" dirty="0">
                <a:latin typeface="+mn-lt"/>
              </a:rPr>
              <a:t>Price and Quality of Imports - FIGURE 9-5  Prices of Japanese Car Imports</a:t>
            </a:r>
          </a:p>
        </p:txBody>
      </p:sp>
      <p:pic>
        <p:nvPicPr>
          <p:cNvPr id="8" name="Picture Placeholder 5" descr="A line graph shows the prices of Japanese car imports. The X-axis marks the years from 1979 to 1985 in increments of 1. The Y-axis ranges 3000 dollars to 9000 dollars in increments of 1000 dollars. &#10;The graph shows a Free-trade price, Price with quality upgrading, and Price with quota rents (and quality upgrading). The approximate data from the graph are as follows.&#10;Free-trade price line in dollars:&#10;1979: 4,900; 1980: 5,100; 1981: 5,500; 1982: 5,250; 1983: 5,100; 1984: 5,200; 1985: 5,300.&#10;Price with quality upgrading line in dollars:&#10;1979: 4,900; 1980: 5,100; 1981: 5,900; 1982: 6,100; 1983: 6,100; 1984: 6,500; 1985: 6,900.&#10;Price with quota rents (and quality upgrading) line in dollars:&#10;1979: 4,900; 1980: 5,100; 1981: 6,100; 1982: 6,800; 1983: 7,000; 1984: 7,500; 1985: 8,100.">
            <a:extLst>
              <a:ext uri="{FF2B5EF4-FFF2-40B4-BE49-F238E27FC236}">
                <a16:creationId xmlns:a16="http://schemas.microsoft.com/office/drawing/2014/main" id="{5B8589C9-460F-4A22-A67A-57C972E6DAC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228600" y="1812924"/>
            <a:ext cx="8610600" cy="3521075"/>
          </a:xfrm>
          <a:prstGeom prst="rect">
            <a:avLst/>
          </a:prstGeom>
        </p:spPr>
      </p:pic>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249195" y="5530505"/>
            <a:ext cx="8610599" cy="1100553"/>
          </a:xfrm>
        </p:spPr>
        <p:txBody>
          <a:bodyPr>
            <a:noAutofit/>
          </a:bodyPr>
          <a:lstStyle/>
          <a:p>
            <a:pPr marL="0" indent="0" algn="just">
              <a:buNone/>
            </a:pPr>
            <a:r>
              <a:rPr lang="en-US" sz="1800" dirty="0">
                <a:latin typeface="Arial" panose="020B0604020202020204" pitchFamily="34" charset="0"/>
                <a:cs typeface="Arial" panose="020B0604020202020204" pitchFamily="34" charset="0"/>
              </a:rPr>
              <a:t>Under the “voluntary” export restraint (VER) on Japanese car imports, the average price rose from $5,150 to $8,050 between 1980 and 1985. Of that $2,900 increase, $1,100 was the result of quota rent increases earned by Japanese producers</a:t>
            </a:r>
            <a:r>
              <a:rPr lang="en-US" sz="1800" b="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892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sz="2800" dirty="0"/>
              <a:t>APPLICATION: U.S. Imports of Japanese Automobiles</a:t>
            </a:r>
            <a:endParaRPr lang="en-IN" sz="2800"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304800" y="1355726"/>
            <a:ext cx="8610600" cy="914399"/>
          </a:xfrm>
        </p:spPr>
        <p:txBody>
          <a:bodyPr>
            <a:normAutofit/>
          </a:bodyPr>
          <a:lstStyle/>
          <a:p>
            <a:pPr marL="0" indent="0">
              <a:buNone/>
            </a:pPr>
            <a:r>
              <a:rPr lang="en-US" sz="1800" dirty="0">
                <a:latin typeface="+mn-lt"/>
              </a:rPr>
              <a:t>Price and Quality of Imports - FIGURE 9-5  Prices of Japanese Car Imports</a:t>
            </a:r>
          </a:p>
        </p:txBody>
      </p:sp>
      <p:pic>
        <p:nvPicPr>
          <p:cNvPr id="8" name="Picture Placeholder 5" descr="A line graph shows the prices of Japanese car imports. The X-axis marks the years from 1979 to 1985 in increments of 1. The Y-axis ranges 3000 dollars to 9000 dollars in increments of 1000 dollars. &#10;The graph shows a Free-trade price, Price with quality upgrading, and Price with quota rents (and quality upgrading). The approximate data from the graph are as follows.&#10;Free-trade price line in dollars:&#10;1979: 4,900; 1980: 5,100; 1981: 5,500; 1982: 5,250; 1983: 5,100; 1984: 5,200; 1985: 5,300.&#10;Price with quality upgrading line in dollars:&#10;1979: 4,900; 1980: 5,100; 1981: 5,900; 1982: 6,100; 1983: 6,100; 1984: 6,500; 1985: 6,900.&#10;Price with quota rents (and quality upgrading) line in dollars:&#10;1979: 4,900; 1980: 5,100; 1981: 6,100; 1982: 6,800; 1983: 7,000; 1984: 7,500; 1985: 8,100.">
            <a:extLst>
              <a:ext uri="{FF2B5EF4-FFF2-40B4-BE49-F238E27FC236}">
                <a16:creationId xmlns:a16="http://schemas.microsoft.com/office/drawing/2014/main" id="{5B8589C9-460F-4A22-A67A-57C972E6DAC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228600" y="1812925"/>
            <a:ext cx="8610600" cy="3689349"/>
          </a:xfrm>
          <a:prstGeom prst="rect">
            <a:avLst/>
          </a:prstGeom>
        </p:spPr>
      </p:pic>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266700" y="5553659"/>
            <a:ext cx="8610599" cy="811627"/>
          </a:xfrm>
        </p:spPr>
        <p:txBody>
          <a:bodyPr>
            <a:noAutofit/>
          </a:bodyPr>
          <a:lstStyle/>
          <a:p>
            <a:pPr marL="0" indent="0">
              <a:buNone/>
            </a:pPr>
            <a:r>
              <a:rPr lang="en-US" sz="1800" dirty="0">
                <a:latin typeface="Arial" panose="020B0604020202020204" pitchFamily="34" charset="0"/>
                <a:cs typeface="Arial" panose="020B0604020202020204" pitchFamily="34" charset="0"/>
              </a:rPr>
              <a:t>Another $1,650 was the result of quality improvements in the Japanese cars, which became heavier and wider, with improved horsepower, transmissions, and so on. The remaining $150 is the amount that import prices would have risen under free trade.</a:t>
            </a:r>
          </a:p>
        </p:txBody>
      </p:sp>
    </p:spTree>
    <p:extLst>
      <p:ext uri="{BB962C8B-B14F-4D97-AF65-F5344CB8AC3E}">
        <p14:creationId xmlns:p14="http://schemas.microsoft.com/office/powerpoint/2010/main" val="382837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normAutofit/>
          </a:bodyPr>
          <a:lstStyle/>
          <a:p>
            <a:r>
              <a:rPr lang="en-US" sz="2800" dirty="0"/>
              <a:t>APPLICATION: U.S. Imports of Japanese Automobiles</a:t>
            </a:r>
            <a:endParaRPr lang="en-IN" sz="2800"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228600" y="1295401"/>
            <a:ext cx="8763000" cy="457199"/>
          </a:xfrm>
        </p:spPr>
        <p:txBody>
          <a:bodyPr>
            <a:normAutofit/>
          </a:bodyPr>
          <a:lstStyle/>
          <a:p>
            <a:pPr marL="0" indent="0">
              <a:buNone/>
            </a:pPr>
            <a:r>
              <a:rPr lang="en-US" sz="1800" dirty="0">
                <a:latin typeface="+mn-lt"/>
              </a:rPr>
              <a:t>Quota Rents, Price of U.S. Cars, The GATT and WTO -  FIGURE 9-6</a:t>
            </a:r>
            <a:endParaRPr lang="en-US" sz="1800" b="0" dirty="0">
              <a:latin typeface="+mn-lt"/>
            </a:endParaRPr>
          </a:p>
        </p:txBody>
      </p:sp>
      <p:pic>
        <p:nvPicPr>
          <p:cNvPr id="9" name="Picture Placeholder 4" descr="A line graph shows the trends in the prices of American small cars. The X-axis marks the years from 1979 to 1984 in increments of 1. The Y-axis ranges from 3000 dollars to 8000 dollars in increments of 1000 dollars. &#10;The graph shows two lines, Price with quality upgrading, and Price without quality upgrading. The approximate Data from the graph are as follows.&#10;Price with quality upgrading line in dollars:&#10;1979: 4,100; 1980: 5,000; 1981: 5,900; 1982: 6,300; 1983: 6,500; 1984: 6,700.&#10;Price with quality upgrading line in dollars:&#10;1979: 4,100; 1980: 5,000; 1981: 5,900; 1982: 6,100; 1983: 6,100; 1984: 6,200.">
            <a:extLst>
              <a:ext uri="{FF2B5EF4-FFF2-40B4-BE49-F238E27FC236}">
                <a16:creationId xmlns:a16="http://schemas.microsoft.com/office/drawing/2014/main" id="{D9DAEA4A-F422-466C-BC92-C9785D90214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762000" y="1763754"/>
            <a:ext cx="7391400" cy="3189246"/>
          </a:xfrm>
          <a:prstGeom prst="rect">
            <a:avLst/>
          </a:prstGeom>
        </p:spPr>
      </p:pic>
      <p:sp>
        <p:nvSpPr>
          <p:cNvPr id="10" name="Content Placeholder 9">
            <a:extLst>
              <a:ext uri="{FF2B5EF4-FFF2-40B4-BE49-F238E27FC236}">
                <a16:creationId xmlns:a16="http://schemas.microsoft.com/office/drawing/2014/main" id="{4470CB90-795D-4061-9A0C-285F287DA0F5}"/>
              </a:ext>
            </a:extLst>
          </p:cNvPr>
          <p:cNvSpPr>
            <a:spLocks noGrp="1"/>
          </p:cNvSpPr>
          <p:nvPr>
            <p:ph sz="quarter" idx="10"/>
          </p:nvPr>
        </p:nvSpPr>
        <p:spPr>
          <a:xfrm>
            <a:off x="228600" y="4953000"/>
            <a:ext cx="8915400" cy="1905000"/>
          </a:xfrm>
        </p:spPr>
        <p:txBody>
          <a:bodyPr>
            <a:normAutofit fontScale="62500" lnSpcReduction="20000"/>
          </a:bodyPr>
          <a:lstStyle/>
          <a:p>
            <a:pPr marL="0" indent="0">
              <a:lnSpc>
                <a:spcPct val="120000"/>
              </a:lnSpc>
              <a:spcAft>
                <a:spcPct val="10000"/>
              </a:spcAft>
              <a:buNone/>
            </a:pPr>
            <a:r>
              <a:rPr lang="en-US" sz="2800" dirty="0">
                <a:latin typeface="Arial" panose="020B0604020202020204" pitchFamily="34" charset="0"/>
                <a:cs typeface="Arial" panose="020B0604020202020204" pitchFamily="34" charset="0"/>
              </a:rPr>
              <a:t>Prices of American Small Cars </a:t>
            </a:r>
            <a:r>
              <a:rPr lang="en-US" sz="2800" b="0" dirty="0">
                <a:latin typeface="Arial" panose="020B0604020202020204" pitchFamily="34" charset="0"/>
                <a:cs typeface="Arial" panose="020B0604020202020204" pitchFamily="34" charset="0"/>
              </a:rPr>
              <a:t>Under the VER on Japanese car imports, the average price of U.S. cars rose very rapidly when the quota was first imposed: from $4,200 in 1979 to $6,000 in 1981, or a 43% increase over two years. </a:t>
            </a:r>
          </a:p>
          <a:p>
            <a:pPr marL="0" indent="0">
              <a:lnSpc>
                <a:spcPct val="120000"/>
              </a:lnSpc>
              <a:spcAft>
                <a:spcPts val="1000"/>
              </a:spcAft>
              <a:buNone/>
            </a:pPr>
            <a:r>
              <a:rPr lang="en-US" sz="2800" b="0" dirty="0">
                <a:latin typeface="Arial" panose="020B0604020202020204" pitchFamily="34" charset="0"/>
                <a:cs typeface="Arial" panose="020B0604020202020204" pitchFamily="34" charset="0"/>
              </a:rPr>
              <a:t>Only a very small part of that increase was explained by quality improvements, and in the later years of the quota, quality in U.S. cars did not rise by as much as it did in the Japanese imports.</a:t>
            </a:r>
          </a:p>
        </p:txBody>
      </p:sp>
    </p:spTree>
    <p:extLst>
      <p:ext uri="{BB962C8B-B14F-4D97-AF65-F5344CB8AC3E}">
        <p14:creationId xmlns:p14="http://schemas.microsoft.com/office/powerpoint/2010/main" val="1961244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a:xfrm>
            <a:off x="457200" y="120651"/>
            <a:ext cx="8229600" cy="914399"/>
          </a:xfrm>
        </p:spPr>
        <p:txBody>
          <a:bodyPr/>
          <a:lstStyle/>
          <a:p>
            <a:r>
              <a:rPr lang="en-US" dirty="0"/>
              <a:t>Tariffs with Foreign Monopoly </a:t>
            </a:r>
            <a:endParaRPr lang="en-IN"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152400" y="1192772"/>
            <a:ext cx="8915400" cy="914399"/>
          </a:xfrm>
        </p:spPr>
        <p:txBody>
          <a:bodyPr>
            <a:noAutofit/>
          </a:bodyPr>
          <a:lstStyle/>
          <a:p>
            <a:pPr marL="0" indent="0">
              <a:buNone/>
            </a:pPr>
            <a:r>
              <a:rPr lang="en-US" sz="1800" dirty="0">
                <a:latin typeface="+mn-lt"/>
              </a:rPr>
              <a:t>Foreign Monopoly -  Free-Trade Equilibrium, Effect of a Tariff on Home Price</a:t>
            </a:r>
          </a:p>
          <a:p>
            <a:pPr marL="0" indent="0">
              <a:buNone/>
            </a:pPr>
            <a:r>
              <a:rPr lang="en-US" sz="1800" dirty="0">
                <a:latin typeface="+mn-lt"/>
              </a:rPr>
              <a:t>                   FIGURE 9-7 </a:t>
            </a:r>
            <a:endParaRPr lang="en-US" sz="1800" b="0" dirty="0">
              <a:latin typeface="+mn-lt"/>
            </a:endParaRPr>
          </a:p>
        </p:txBody>
      </p:sp>
      <p:pic>
        <p:nvPicPr>
          <p:cNvPr id="9" name="Picture Placeholder 5" descr="A line graph illustrates tariff with a foreign monopoly. In the graph, foreign exports are plotted on the X-axis with marks X subscript 2 and X subscript 1. The Y-axis shows price with marks P subscript 1, 2 and P subscript 3 equal to P subscript 2 minus t.&#10;Two marginal cost lines run horizontally parallel to the X-axis.&#10;The lower line is M C asterisk and line above is M C asterisk plus t. The region between these two lines on the Y-axis is labeled “Increase in M C due to tariff, t.”&#10;The region from P subscript 1 to 2 on the Y-axis is labeled “Increase in P is less than the increase in M C.” &#10;From a point above P subscript 2 on the price line, a negative sloping line M R is drawn intersecting and passing through the marginal cost lines. The point where this line intersects with the line M C asterisk plus T is point B and the point of intersection on the line M C asterisk is point A. Another line D starts at same point as line M R and slants downward above M R.&#10;The area enclosed by line M R, P subscript 1 and P subscript 3 is labeled “e”; area enclosed by P subscript 1 and 2, X subscript 2 and M R is labeled “c” and the area enclosed by line D, P subscript 1 and X subscript 2 is labeled “d.” An arrow from M C asterisk to M C asterisk plus T is labeled &quot;t.&quot;">
            <a:extLst>
              <a:ext uri="{FF2B5EF4-FFF2-40B4-BE49-F238E27FC236}">
                <a16:creationId xmlns:a16="http://schemas.microsoft.com/office/drawing/2014/main" id="{97EB2CEF-4C03-42D3-A4FB-C7C6520FEF6A}"/>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266701" y="2107171"/>
            <a:ext cx="5334000" cy="4267200"/>
          </a:xfrm>
          <a:prstGeom prst="rect">
            <a:avLst/>
          </a:prstGeom>
        </p:spPr>
      </p:pic>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5715001" y="1794390"/>
            <a:ext cx="3276599" cy="3886200"/>
          </a:xfrm>
        </p:spPr>
        <p:txBody>
          <a:bodyPr>
            <a:noAutofit/>
          </a:bodyPr>
          <a:lstStyle/>
          <a:p>
            <a:pPr marL="0" indent="0" algn="just">
              <a:buNone/>
            </a:pPr>
            <a:r>
              <a:rPr lang="en-US" sz="1800" dirty="0">
                <a:latin typeface="Arial" panose="020B0604020202020204" pitchFamily="34" charset="0"/>
                <a:cs typeface="Arial" panose="020B0604020202020204" pitchFamily="34" charset="0"/>
              </a:rPr>
              <a:t>Under free trade, the Foreign monopolist charges prices P</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and exports X</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where marginal revenue MR equals marginal cost MC</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p>
          <a:p>
            <a:pPr marL="0" indent="0" algn="just">
              <a:buNone/>
            </a:pPr>
            <a:r>
              <a:rPr lang="en-US" sz="1800" dirty="0">
                <a:latin typeface="Arial" panose="020B0604020202020204" pitchFamily="34" charset="0"/>
                <a:cs typeface="Arial" panose="020B0604020202020204" pitchFamily="34" charset="0"/>
              </a:rPr>
              <a:t>When an antidumping duty of t is applied, the firm’s marginal cost rises to MC</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 t, so the exports fall to X</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and the Home price rises to P</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a:t>
            </a:r>
          </a:p>
          <a:p>
            <a:pPr marL="0" indent="0" algn="just">
              <a:buNone/>
            </a:pPr>
            <a:r>
              <a:rPr lang="en-US" sz="1800" dirty="0">
                <a:latin typeface="Arial" panose="020B0604020202020204" pitchFamily="34" charset="0"/>
                <a:cs typeface="Arial" panose="020B0604020202020204" pitchFamily="34" charset="0"/>
              </a:rPr>
              <a:t>The decrease in consumer surplus is shown by the area c + d, of which c is collected as a portion of tax revenues</a:t>
            </a:r>
            <a:r>
              <a:rPr lang="en-US" sz="1800" b="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762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dirty="0"/>
              <a:t>Tariffs with Foreign Monopoly </a:t>
            </a:r>
            <a:endParaRPr lang="en-IN"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197708" y="1092416"/>
            <a:ext cx="8915400" cy="914399"/>
          </a:xfrm>
        </p:spPr>
        <p:txBody>
          <a:bodyPr>
            <a:noAutofit/>
          </a:bodyPr>
          <a:lstStyle/>
          <a:p>
            <a:pPr marL="0" indent="0">
              <a:buNone/>
            </a:pPr>
            <a:r>
              <a:rPr lang="en-US" sz="1800" dirty="0">
                <a:latin typeface="+mn-lt"/>
              </a:rPr>
              <a:t>Foreign Monopoly -  Free-Trade Equilibrium, Effect of a Tariff on Home Price</a:t>
            </a:r>
          </a:p>
          <a:p>
            <a:pPr marL="0" indent="0">
              <a:buNone/>
            </a:pPr>
            <a:r>
              <a:rPr lang="en-US" sz="1800" dirty="0">
                <a:latin typeface="+mn-lt"/>
              </a:rPr>
              <a:t>                   FIGURE 9-7 </a:t>
            </a:r>
            <a:endParaRPr lang="en-US" sz="1800" b="0" dirty="0">
              <a:latin typeface="+mn-lt"/>
            </a:endParaRPr>
          </a:p>
        </p:txBody>
      </p:sp>
      <p:pic>
        <p:nvPicPr>
          <p:cNvPr id="9" name="Picture Placeholder 5" descr="A line graph illustrates tariff with a foreign monopoly. In the graph, foreign exports are plotted on the X-axis with marks X subscript 2 and X subscript 1. The Y-axis shows price with marks P subscript 1, 2 and P subscript 3 equal to P subscript 2 minus t.&#10;Two marginal cost lines run horizontally parallel to the X-axis.&#10;The lower line is M C asterisk and line above is M C asterisk plus t. The region between these two lines on the Y-axis is labeled “Increase in M C due to tariff, t.”&#10;The region from P subscript 1 to 2 on the Y-axis is labeled “Increase in P is less than the increase in M C.” &#10;From a point above P subscript 2 on the price line, a negative sloping line M R is drawn intersecting and passing through the marginal cost lines. The point where this line intersects with the line M C asterisk plus T is point B and the point of intersection on the line M C asterisk is point A. Another line D starts at same point as line M R and slants downward above M R.&#10;The area enclosed by line M R, P subscript 1 and P subscript 3 is labeled “e”; area enclosed by P subscript 1 and 2, X subscript 2 and M R is labeled “c” and the area enclosed by line D, P subscript 1 and X subscript 2 is labeled “d.” An arrow from M C asterisk to M C asterisk plus T is labeled &quot;t.&quot;">
            <a:extLst>
              <a:ext uri="{FF2B5EF4-FFF2-40B4-BE49-F238E27FC236}">
                <a16:creationId xmlns:a16="http://schemas.microsoft.com/office/drawing/2014/main" id="{97EB2CEF-4C03-42D3-A4FB-C7C6520FEF6A}"/>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338782" y="2006814"/>
            <a:ext cx="4952999" cy="4622585"/>
          </a:xfrm>
          <a:prstGeom prst="rect">
            <a:avLst/>
          </a:prstGeom>
        </p:spPr>
      </p:pic>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5486401" y="1794390"/>
            <a:ext cx="3505200" cy="3886200"/>
          </a:xfrm>
        </p:spPr>
        <p:txBody>
          <a:bodyPr>
            <a:noAutofit/>
          </a:bodyPr>
          <a:lstStyle/>
          <a:p>
            <a:pPr marL="0" indent="0" algn="just">
              <a:buNone/>
            </a:pPr>
            <a:r>
              <a:rPr lang="en-US" sz="1800" dirty="0">
                <a:latin typeface="Arial" panose="020B0604020202020204" pitchFamily="34" charset="0"/>
                <a:cs typeface="Arial" panose="020B0604020202020204" pitchFamily="34" charset="0"/>
              </a:rPr>
              <a:t>The net-of-tariff price that the Foreign exporter receives falls to P</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 P</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 t. Because the net-of-tariff price has fallen, the Home country has a terms-of-trade gain, area e. Thus, the total welfare change depends on the size of the terms-of-trade gain e relative to the deadweight loss d.</a:t>
            </a:r>
          </a:p>
        </p:txBody>
      </p:sp>
      <p:sp>
        <p:nvSpPr>
          <p:cNvPr id="7" name="Content Placeholder 4">
            <a:extLst>
              <a:ext uri="{FF2B5EF4-FFF2-40B4-BE49-F238E27FC236}">
                <a16:creationId xmlns:a16="http://schemas.microsoft.com/office/drawing/2014/main" id="{0086CAD9-EF01-4B88-80AF-4C99BF92D3A8}"/>
              </a:ext>
            </a:extLst>
          </p:cNvPr>
          <p:cNvSpPr>
            <a:spLocks noGrp="1"/>
          </p:cNvSpPr>
          <p:nvPr>
            <p:ph sz="quarter" idx="11"/>
          </p:nvPr>
        </p:nvSpPr>
        <p:spPr>
          <a:xfrm>
            <a:off x="4724400" y="5143500"/>
            <a:ext cx="4388707" cy="990600"/>
          </a:xfrm>
        </p:spPr>
        <p:txBody>
          <a:bodyPr>
            <a:noAutofit/>
          </a:bodyPr>
          <a:lstStyle/>
          <a:p>
            <a:pPr marL="0" indent="0">
              <a:buNone/>
            </a:pPr>
            <a:r>
              <a:rPr lang="en-US" sz="1600" dirty="0">
                <a:latin typeface="Arial" panose="020B0604020202020204" pitchFamily="34" charset="0"/>
                <a:cs typeface="Arial" panose="020B0604020202020204" pitchFamily="34" charset="0"/>
              </a:rPr>
              <a:t>Effect of the Tariff on Home Welfare</a:t>
            </a:r>
          </a:p>
          <a:p>
            <a:pPr marL="0" indent="0">
              <a:spcBef>
                <a:spcPct val="10000"/>
              </a:spcBef>
              <a:spcAft>
                <a:spcPct val="10000"/>
              </a:spcAft>
              <a:buNone/>
            </a:pPr>
            <a:r>
              <a:rPr lang="en-US" sz="1600" dirty="0">
                <a:latin typeface="Arial" panose="020B0604020202020204" pitchFamily="34" charset="0"/>
                <a:cs typeface="Arial" panose="020B0604020202020204" pitchFamily="34" charset="0"/>
              </a:rPr>
              <a:t>Fall in Home consumer surplus: −(c + d)</a:t>
            </a:r>
          </a:p>
          <a:p>
            <a:pPr marL="0" indent="0">
              <a:spcBef>
                <a:spcPct val="10000"/>
              </a:spcBef>
              <a:spcAft>
                <a:spcPct val="10000"/>
              </a:spcAft>
              <a:buNone/>
            </a:pPr>
            <a:r>
              <a:rPr lang="en-US" sz="1600" u="sng" dirty="0">
                <a:latin typeface="Arial" panose="020B0604020202020204" pitchFamily="34" charset="0"/>
                <a:cs typeface="Arial" panose="020B0604020202020204" pitchFamily="34" charset="0"/>
              </a:rPr>
              <a:t>Rise in Home government revenue: +(c + e)</a:t>
            </a:r>
          </a:p>
          <a:p>
            <a:pPr marL="0" indent="0">
              <a:spcBef>
                <a:spcPct val="10000"/>
              </a:spcBef>
              <a:spcAft>
                <a:spcPct val="10000"/>
              </a:spcAft>
              <a:buNone/>
            </a:pPr>
            <a:r>
              <a:rPr lang="en-US" sz="1600" dirty="0">
                <a:latin typeface="Arial" panose="020B0604020202020204" pitchFamily="34" charset="0"/>
                <a:cs typeface="Arial" panose="020B0604020202020204" pitchFamily="34" charset="0"/>
              </a:rPr>
              <a:t>Net change in Home welfare: +(e − d</a:t>
            </a:r>
            <a:r>
              <a:rPr lang="en-US" sz="1600" b="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4906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2F3E0BA-C1BA-43CC-94E9-8748BF071426}"/>
              </a:ext>
            </a:extLst>
          </p:cNvPr>
          <p:cNvPicPr>
            <a:picLocks noGrp="1" noChangeAspect="1"/>
          </p:cNvPicPr>
          <p:nvPr>
            <p:ph idx="1"/>
          </p:nvPr>
        </p:nvPicPr>
        <p:blipFill>
          <a:blip r:embed="rId2"/>
          <a:stretch>
            <a:fillRect/>
          </a:stretch>
        </p:blipFill>
        <p:spPr>
          <a:xfrm>
            <a:off x="381000" y="1233033"/>
            <a:ext cx="8382000" cy="4405767"/>
          </a:xfrm>
          <a:prstGeom prst="rect">
            <a:avLst/>
          </a:prstGeom>
        </p:spPr>
      </p:pic>
      <p:sp>
        <p:nvSpPr>
          <p:cNvPr id="3" name="Title 2">
            <a:extLst>
              <a:ext uri="{FF2B5EF4-FFF2-40B4-BE49-F238E27FC236}">
                <a16:creationId xmlns:a16="http://schemas.microsoft.com/office/drawing/2014/main" id="{C918E9D1-39F3-4DF1-A98F-D3CF4C744BA7}"/>
              </a:ext>
            </a:extLst>
          </p:cNvPr>
          <p:cNvSpPr>
            <a:spLocks noGrp="1"/>
          </p:cNvSpPr>
          <p:nvPr>
            <p:ph type="title"/>
          </p:nvPr>
        </p:nvSpPr>
        <p:spPr>
          <a:xfrm>
            <a:off x="457200" y="265652"/>
            <a:ext cx="8229600" cy="801148"/>
          </a:xfrm>
        </p:spPr>
        <p:txBody>
          <a:bodyPr/>
          <a:lstStyle/>
          <a:p>
            <a:r>
              <a:rPr lang="en-US" dirty="0"/>
              <a:t>A Closer Look</a:t>
            </a:r>
          </a:p>
        </p:txBody>
      </p:sp>
      <p:sp>
        <p:nvSpPr>
          <p:cNvPr id="5" name="Content Placeholder 4">
            <a:extLst>
              <a:ext uri="{FF2B5EF4-FFF2-40B4-BE49-F238E27FC236}">
                <a16:creationId xmlns:a16="http://schemas.microsoft.com/office/drawing/2014/main" id="{84434CD1-FA2B-4BE7-9C97-DBECC8166A43}"/>
              </a:ext>
            </a:extLst>
          </p:cNvPr>
          <p:cNvSpPr txBox="1">
            <a:spLocks/>
          </p:cNvSpPr>
          <p:nvPr/>
        </p:nvSpPr>
        <p:spPr>
          <a:xfrm>
            <a:off x="390395" y="5638800"/>
            <a:ext cx="7951573" cy="990600"/>
          </a:xfrm>
          <a:prstGeom prst="rect">
            <a:avLst/>
          </a:prstGeom>
        </p:spPr>
        <p:txBody>
          <a:bodyPr>
            <a:noAutofit/>
          </a:bodyPr>
          <a:lstStyle>
            <a:lvl1pPr marL="342900" indent="-34290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1pPr>
            <a:lvl2pPr marL="742950" indent="-28575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2pPr>
            <a:lvl3pPr marL="1143000" indent="-22860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3pPr>
            <a:lvl4pPr marL="1600200" indent="-22860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4pPr>
            <a:lvl5pPr marL="2057400" indent="-22860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Effect of the Tariff on Home Welfare</a:t>
            </a:r>
          </a:p>
          <a:p>
            <a:pPr marL="0" indent="0">
              <a:spcBef>
                <a:spcPct val="10000"/>
              </a:spcBef>
              <a:spcAft>
                <a:spcPct val="10000"/>
              </a:spcAft>
              <a:buFont typeface="Arial" panose="020B0604020202020204" pitchFamily="34" charset="0"/>
              <a:buNone/>
            </a:pPr>
            <a:r>
              <a:rPr lang="en-US" sz="1600" dirty="0">
                <a:latin typeface="Arial" panose="020B0604020202020204" pitchFamily="34" charset="0"/>
                <a:cs typeface="Arial" panose="020B0604020202020204" pitchFamily="34" charset="0"/>
              </a:rPr>
              <a:t>Fall in Home consumer surplus: −(c + d)       </a:t>
            </a:r>
          </a:p>
          <a:p>
            <a:pPr marL="0" indent="0">
              <a:spcBef>
                <a:spcPct val="10000"/>
              </a:spcBef>
              <a:spcAft>
                <a:spcPct val="10000"/>
              </a:spcAft>
              <a:buFont typeface="Arial" panose="020B0604020202020204" pitchFamily="34" charset="0"/>
              <a:buNone/>
            </a:pPr>
            <a:r>
              <a:rPr lang="en-US" sz="1600" u="sng" dirty="0">
                <a:latin typeface="Arial" panose="020B0604020202020204" pitchFamily="34" charset="0"/>
                <a:cs typeface="Arial" panose="020B0604020202020204" pitchFamily="34" charset="0"/>
              </a:rPr>
              <a:t>Rise in Home government revenue: +(c + e)</a:t>
            </a:r>
          </a:p>
          <a:p>
            <a:pPr marL="0" indent="0">
              <a:spcBef>
                <a:spcPct val="10000"/>
              </a:spcBef>
              <a:spcAft>
                <a:spcPct val="10000"/>
              </a:spcAft>
              <a:buFont typeface="Arial" panose="020B0604020202020204" pitchFamily="34" charset="0"/>
              <a:buNone/>
            </a:pPr>
            <a:r>
              <a:rPr lang="en-US" sz="1600" dirty="0">
                <a:latin typeface="Arial" panose="020B0604020202020204" pitchFamily="34" charset="0"/>
                <a:cs typeface="Arial" panose="020B0604020202020204" pitchFamily="34" charset="0"/>
              </a:rPr>
              <a:t>Net change in Home welfare: +(e − d</a:t>
            </a:r>
            <a:r>
              <a:rPr lang="en-US" sz="1600" b="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1031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32853D3-BF9A-4133-9C56-747BD940B054}"/>
              </a:ext>
            </a:extLst>
          </p:cNvPr>
          <p:cNvSpPr>
            <a:spLocks noGrp="1"/>
          </p:cNvSpPr>
          <p:nvPr>
            <p:ph type="title"/>
          </p:nvPr>
        </p:nvSpPr>
        <p:spPr>
          <a:xfrm>
            <a:off x="240082" y="152400"/>
            <a:ext cx="8686800" cy="1004919"/>
          </a:xfrm>
        </p:spPr>
        <p:txBody>
          <a:bodyPr>
            <a:normAutofit/>
          </a:bodyPr>
          <a:lstStyle/>
          <a:p>
            <a:r>
              <a:rPr lang="en-IN" sz="2800" dirty="0"/>
              <a:t>APPLICATION: Import Tariffs on Japanese Trucks</a:t>
            </a:r>
          </a:p>
        </p:txBody>
      </p:sp>
      <p:sp>
        <p:nvSpPr>
          <p:cNvPr id="12" name="Content Placeholder 11">
            <a:extLst>
              <a:ext uri="{FF2B5EF4-FFF2-40B4-BE49-F238E27FC236}">
                <a16:creationId xmlns:a16="http://schemas.microsoft.com/office/drawing/2014/main" id="{63A2CFB4-9F08-4AFA-A5CB-4AEC4456D39C}"/>
              </a:ext>
            </a:extLst>
          </p:cNvPr>
          <p:cNvSpPr>
            <a:spLocks noGrp="1"/>
          </p:cNvSpPr>
          <p:nvPr>
            <p:ph idx="1"/>
          </p:nvPr>
        </p:nvSpPr>
        <p:spPr>
          <a:xfrm>
            <a:off x="152400" y="1600200"/>
            <a:ext cx="8763000" cy="4525963"/>
          </a:xfrm>
        </p:spPr>
        <p:txBody>
          <a:bodyPr>
            <a:normAutofit fontScale="92500" lnSpcReduction="10000"/>
          </a:bodyPr>
          <a:lstStyle/>
          <a:p>
            <a:pPr>
              <a:lnSpc>
                <a:spcPct val="120000"/>
              </a:lnSpc>
            </a:pPr>
            <a:r>
              <a:rPr lang="en-US" dirty="0"/>
              <a:t>In the case of a Foreign monopolist, Home will experience a terms-of-trade gain from a small tariff. The reason for this gain is that the Foreign firm will lower its net-of-tariff price to avoid too large an increase in the price paid by consumers in the importing country.</a:t>
            </a:r>
          </a:p>
          <a:p>
            <a:pPr>
              <a:lnSpc>
                <a:spcPct val="120000"/>
              </a:lnSpc>
            </a:pPr>
            <a:r>
              <a:rPr lang="en-US" dirty="0"/>
              <a:t>To what extent do Foreign exporters actually behave that way?</a:t>
            </a:r>
          </a:p>
          <a:p>
            <a:pPr>
              <a:lnSpc>
                <a:spcPct val="120000"/>
              </a:lnSpc>
            </a:pPr>
            <a:r>
              <a:rPr lang="en-US" dirty="0"/>
              <a:t>We can look at the effects of a 25% tariff on imported Japanese compact trucks imposed by the United States in the early 1980s and still in place today.</a:t>
            </a:r>
          </a:p>
        </p:txBody>
      </p:sp>
    </p:spTree>
    <p:extLst>
      <p:ext uri="{BB962C8B-B14F-4D97-AF65-F5344CB8AC3E}">
        <p14:creationId xmlns:p14="http://schemas.microsoft.com/office/powerpoint/2010/main" val="345061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a:xfrm>
            <a:off x="0" y="120651"/>
            <a:ext cx="8991600" cy="1143000"/>
          </a:xfrm>
        </p:spPr>
        <p:txBody>
          <a:bodyPr>
            <a:normAutofit/>
          </a:bodyPr>
          <a:lstStyle/>
          <a:p>
            <a:r>
              <a:rPr lang="en-US" sz="2800" dirty="0"/>
              <a:t>APPLICATION: Import Tariffs on Japanese Trucks</a:t>
            </a:r>
            <a:endParaRPr lang="en-IN" sz="2800"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451440" y="1263651"/>
            <a:ext cx="2819400" cy="533399"/>
          </a:xfrm>
        </p:spPr>
        <p:txBody>
          <a:bodyPr>
            <a:normAutofit/>
          </a:bodyPr>
          <a:lstStyle/>
          <a:p>
            <a:pPr marL="0" indent="0">
              <a:buNone/>
            </a:pPr>
            <a:r>
              <a:rPr lang="en-US" sz="1800" dirty="0">
                <a:latin typeface="+mn-lt"/>
              </a:rPr>
              <a:t>FIGURE 9-7 (revisited)</a:t>
            </a:r>
          </a:p>
        </p:txBody>
      </p:sp>
      <p:pic>
        <p:nvPicPr>
          <p:cNvPr id="8" name="Picture Placeholder 5" descr="A line graph illustrates tariff with a foreign monopoly. In the graph, foreign exports are plotted on the X-axis with marks X subscript 2 and X subscript 1. The Y-axis shows price with marks P subscript 1, 2 and P subscript 3 equal to P subscript 2 minus t.&#10;Two marginal cost lines run horizontally parallel to the X-axis.&#10;The lower line is M C asterisk and line above is M C asterisk plus t. The region between these two lines on the Y-axis is labeled “Increase in M C due to tariff, t.”&#10;The region from P subscript 1 to 2 on the Y-axis is labeled “Increase in P is less than the increase in M C.” &#10;From a point above P subscript 2 on the price line, a negative sloping line M R is drawn intersecting and passing through the marginal cost lines. The point where this line intersects with the line M C asterisk plus T is point B and the point of intersection on the line M C asterisk is point A. Another line D starts at same point as line M R and slants downward above M R.&#10;The area enclosed by line M R, P subscript 1 and P subscript 3 is labeled “e”; area enclosed by P subscript 1 and 2, X subscript 2 and M R is labeled “c” and the area enclosed by line D, P subscript 1 and X subscript 2 is labeled “d.” An arrow from M C asterisk to M C asterisk plus T is labeled &quot;t.&quot;">
            <a:extLst>
              <a:ext uri="{FF2B5EF4-FFF2-40B4-BE49-F238E27FC236}">
                <a16:creationId xmlns:a16="http://schemas.microsoft.com/office/drawing/2014/main" id="{4B5FE5E4-6347-4379-B2F2-BE3EED6CBF08}"/>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288324" y="1600200"/>
            <a:ext cx="4893276" cy="4913526"/>
          </a:xfrm>
          <a:prstGeom prst="rect">
            <a:avLst/>
          </a:prstGeom>
        </p:spPr>
      </p:pic>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5305168" y="1524172"/>
            <a:ext cx="3581400" cy="4648199"/>
          </a:xfrm>
        </p:spPr>
        <p:txBody>
          <a:bodyPr>
            <a:noAutofit/>
          </a:bodyPr>
          <a:lstStyle/>
          <a:p>
            <a:pPr marL="0" indent="0" algn="just">
              <a:buNone/>
            </a:pPr>
            <a:r>
              <a:rPr lang="en-US" sz="2000" dirty="0">
                <a:latin typeface="Arial" panose="020B0604020202020204" pitchFamily="34" charset="0"/>
              </a:rPr>
              <a:t>If the terms-of-trade gain, measured by the area e in Figure 9-7, exceeds the deadweight loss d, then the Home country gains from the tariff. </a:t>
            </a:r>
          </a:p>
          <a:p>
            <a:pPr marL="0" indent="0" algn="just">
              <a:buNone/>
            </a:pPr>
            <a:r>
              <a:rPr lang="en-US" sz="2000" dirty="0">
                <a:latin typeface="Arial" panose="020B0604020202020204" pitchFamily="34" charset="0"/>
              </a:rPr>
              <a:t>This is our first example of strategic trade policy that leads to a potential gain for Home.</a:t>
            </a:r>
          </a:p>
          <a:p>
            <a:pPr marL="0" indent="0" algn="just">
              <a:buNone/>
            </a:pPr>
            <a:r>
              <a:rPr lang="en-US" sz="2000" dirty="0">
                <a:latin typeface="Arial" panose="020B0604020202020204" pitchFamily="34" charset="0"/>
              </a:rPr>
              <a:t>In principle, this potential gain arises from the tariff that the United States has applied on imports of compact trucks, which is still in place today.</a:t>
            </a:r>
          </a:p>
        </p:txBody>
      </p:sp>
    </p:spTree>
    <p:extLst>
      <p:ext uri="{BB962C8B-B14F-4D97-AF65-F5344CB8AC3E}">
        <p14:creationId xmlns:p14="http://schemas.microsoft.com/office/powerpoint/2010/main" val="60608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4A7324D-E0BC-4F17-A13C-FE3660782800}"/>
              </a:ext>
            </a:extLst>
          </p:cNvPr>
          <p:cNvSpPr>
            <a:spLocks noGrp="1"/>
          </p:cNvSpPr>
          <p:nvPr>
            <p:ph type="title"/>
          </p:nvPr>
        </p:nvSpPr>
        <p:spPr>
          <a:xfrm>
            <a:off x="76200" y="152400"/>
            <a:ext cx="9067800" cy="1004919"/>
          </a:xfrm>
        </p:spPr>
        <p:txBody>
          <a:bodyPr>
            <a:normAutofit fontScale="90000"/>
          </a:bodyPr>
          <a:lstStyle/>
          <a:p>
            <a:r>
              <a:rPr lang="en-IN" dirty="0"/>
              <a:t>APPLICATION: Import Tariffs on Japanese Trucks</a:t>
            </a:r>
          </a:p>
        </p:txBody>
      </p:sp>
      <p:sp>
        <p:nvSpPr>
          <p:cNvPr id="12" name="Content Placeholder 11">
            <a:extLst>
              <a:ext uri="{FF2B5EF4-FFF2-40B4-BE49-F238E27FC236}">
                <a16:creationId xmlns:a16="http://schemas.microsoft.com/office/drawing/2014/main" id="{74D04D6B-8CA6-4034-AD3E-21A72916091C}"/>
              </a:ext>
            </a:extLst>
          </p:cNvPr>
          <p:cNvSpPr>
            <a:spLocks noGrp="1"/>
          </p:cNvSpPr>
          <p:nvPr>
            <p:ph idx="1"/>
          </p:nvPr>
        </p:nvSpPr>
        <p:spPr>
          <a:xfrm>
            <a:off x="228600" y="1600200"/>
            <a:ext cx="8534400" cy="4876800"/>
          </a:xfrm>
        </p:spPr>
        <p:txBody>
          <a:bodyPr>
            <a:normAutofit lnSpcReduction="10000"/>
          </a:bodyPr>
          <a:lstStyle/>
          <a:p>
            <a:r>
              <a:rPr lang="en-US" dirty="0"/>
              <a:t>Some economists feel that this tariff has the undesirable side effect of encouraging the U.S. automobile industry to focus on the sales of trucks since compact trucks have higher prices due to the tariff.</a:t>
            </a:r>
          </a:p>
          <a:p>
            <a:r>
              <a:rPr lang="en-US" dirty="0"/>
              <a:t>That strategy by U.S. producers can work when gasoline prices are low and so consumers are willing to buy trucks. At times of high gasoline prices, however, consumers instead want fuel-efficient cars, which have not been the focus of the American industry.</a:t>
            </a:r>
          </a:p>
          <a:p>
            <a:r>
              <a:rPr lang="en-US" dirty="0"/>
              <a:t>So high fuel prices can lead to a surge in imports and fewer domestic sales, exactly what happened in 1979 and 2008.</a:t>
            </a:r>
          </a:p>
        </p:txBody>
      </p:sp>
    </p:spTree>
    <p:extLst>
      <p:ext uri="{BB962C8B-B14F-4D97-AF65-F5344CB8AC3E}">
        <p14:creationId xmlns:p14="http://schemas.microsoft.com/office/powerpoint/2010/main" val="166777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457200" y="61881"/>
            <a:ext cx="8229600" cy="1004919"/>
          </a:xfrm>
        </p:spPr>
        <p:txBody>
          <a:bodyPr/>
          <a:lstStyle/>
          <a:p>
            <a:r>
              <a:rPr lang="en-US" dirty="0"/>
              <a:t>Introduction </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304800" y="1371600"/>
            <a:ext cx="8382000" cy="5257800"/>
          </a:xfrm>
        </p:spPr>
        <p:txBody>
          <a:bodyPr>
            <a:normAutofit fontScale="92500"/>
          </a:bodyPr>
          <a:lstStyle/>
          <a:p>
            <a:pPr>
              <a:lnSpc>
                <a:spcPct val="110000"/>
              </a:lnSpc>
            </a:pPr>
            <a:r>
              <a:rPr lang="en-US" sz="2400" dirty="0"/>
              <a:t>Do the effects of trade policies differ when an industry is young and there are only a small number of producers, so markets are imperfectly competitive? In mature industries with only a small number of producers, can a government help these firms gain an advantage in international markets?</a:t>
            </a:r>
          </a:p>
          <a:p>
            <a:pPr>
              <a:lnSpc>
                <a:spcPct val="110000"/>
              </a:lnSpc>
            </a:pPr>
            <a:r>
              <a:rPr lang="en-US" sz="2400" dirty="0"/>
              <a:t>These questions received a lot of attention from trade economists in the 1980s, in a body of research that became known as strategic trade policy.</a:t>
            </a:r>
          </a:p>
          <a:p>
            <a:pPr>
              <a:lnSpc>
                <a:spcPct val="110000"/>
              </a:lnSpc>
            </a:pPr>
            <a:r>
              <a:rPr lang="en-US" sz="2400" dirty="0"/>
              <a:t>In this chapter, we use the extreme case of a single producer—a Home or Foreign monopoly—to see how tariffs and quotas affect prices, trade, and welfare.</a:t>
            </a:r>
          </a:p>
        </p:txBody>
      </p:sp>
    </p:spTree>
    <p:extLst>
      <p:ext uri="{BB962C8B-B14F-4D97-AF65-F5344CB8AC3E}">
        <p14:creationId xmlns:p14="http://schemas.microsoft.com/office/powerpoint/2010/main" val="325029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B0CF6-6D43-4A32-BAD3-E6BA81C19D92}"/>
              </a:ext>
            </a:extLst>
          </p:cNvPr>
          <p:cNvPicPr>
            <a:picLocks noChangeAspect="1"/>
          </p:cNvPicPr>
          <p:nvPr/>
        </p:nvPicPr>
        <p:blipFill>
          <a:blip r:embed="rId2"/>
          <a:stretch>
            <a:fillRect/>
          </a:stretch>
        </p:blipFill>
        <p:spPr>
          <a:xfrm>
            <a:off x="76201" y="153965"/>
            <a:ext cx="8991600" cy="6399235"/>
          </a:xfrm>
          <a:prstGeom prst="rect">
            <a:avLst/>
          </a:prstGeom>
        </p:spPr>
      </p:pic>
    </p:spTree>
    <p:extLst>
      <p:ext uri="{BB962C8B-B14F-4D97-AF65-F5344CB8AC3E}">
        <p14:creationId xmlns:p14="http://schemas.microsoft.com/office/powerpoint/2010/main" val="3825269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4A7324D-E0BC-4F17-A13C-FE3660782800}"/>
              </a:ext>
            </a:extLst>
          </p:cNvPr>
          <p:cNvSpPr>
            <a:spLocks noGrp="1"/>
          </p:cNvSpPr>
          <p:nvPr>
            <p:ph type="title"/>
          </p:nvPr>
        </p:nvSpPr>
        <p:spPr>
          <a:xfrm>
            <a:off x="457200" y="61881"/>
            <a:ext cx="8229600" cy="1004919"/>
          </a:xfrm>
        </p:spPr>
        <p:txBody>
          <a:bodyPr/>
          <a:lstStyle/>
          <a:p>
            <a:r>
              <a:rPr lang="en-US" dirty="0"/>
              <a:t>Dumping</a:t>
            </a:r>
            <a:endParaRPr lang="en-IN" dirty="0"/>
          </a:p>
        </p:txBody>
      </p:sp>
      <p:sp>
        <p:nvSpPr>
          <p:cNvPr id="12" name="Content Placeholder 11">
            <a:extLst>
              <a:ext uri="{FF2B5EF4-FFF2-40B4-BE49-F238E27FC236}">
                <a16:creationId xmlns:a16="http://schemas.microsoft.com/office/drawing/2014/main" id="{74D04D6B-8CA6-4034-AD3E-21A72916091C}"/>
              </a:ext>
            </a:extLst>
          </p:cNvPr>
          <p:cNvSpPr>
            <a:spLocks noGrp="1"/>
          </p:cNvSpPr>
          <p:nvPr>
            <p:ph idx="1"/>
          </p:nvPr>
        </p:nvSpPr>
        <p:spPr>
          <a:xfrm>
            <a:off x="0" y="1447800"/>
            <a:ext cx="8839200" cy="4525963"/>
          </a:xfrm>
        </p:spPr>
        <p:txBody>
          <a:bodyPr>
            <a:normAutofit/>
          </a:bodyPr>
          <a:lstStyle/>
          <a:p>
            <a:pPr>
              <a:spcBef>
                <a:spcPts val="0"/>
              </a:spcBef>
            </a:pPr>
            <a:r>
              <a:rPr lang="en-US" dirty="0">
                <a:latin typeface="Arial" panose="020B0604020202020204" pitchFamily="34" charset="0"/>
                <a:cs typeface="Arial" panose="020B0604020202020204" pitchFamily="34" charset="0"/>
              </a:rPr>
              <a:t>With international trade, not only can firms charge a price that is higher than their marginal cost, but they can also choose to charge different prices in their domestic market as compared with their export market (this implies a firm has some ability to influence the export market). </a:t>
            </a:r>
          </a:p>
          <a:p>
            <a:pPr>
              <a:spcBef>
                <a:spcPts val="0"/>
              </a:spcBef>
            </a:pPr>
            <a:endParaRPr lang="en-US"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This pricing strategy is called price discrimination because the firm can choose how much different groups of customers pay.</a:t>
            </a:r>
          </a:p>
        </p:txBody>
      </p:sp>
    </p:spTree>
    <p:extLst>
      <p:ext uri="{BB962C8B-B14F-4D97-AF65-F5344CB8AC3E}">
        <p14:creationId xmlns:p14="http://schemas.microsoft.com/office/powerpoint/2010/main" val="4264722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993C04-A313-4BB3-BBF6-5254DD210B79}"/>
              </a:ext>
            </a:extLst>
          </p:cNvPr>
          <p:cNvSpPr>
            <a:spLocks noGrp="1"/>
          </p:cNvSpPr>
          <p:nvPr>
            <p:ph type="title"/>
          </p:nvPr>
        </p:nvSpPr>
        <p:spPr/>
        <p:txBody>
          <a:bodyPr/>
          <a:lstStyle/>
          <a:p>
            <a:r>
              <a:rPr lang="en-IN" dirty="0"/>
              <a:t>Dumping </a:t>
            </a:r>
          </a:p>
        </p:txBody>
      </p:sp>
      <p:sp>
        <p:nvSpPr>
          <p:cNvPr id="7" name="Content Placeholder 6">
            <a:extLst>
              <a:ext uri="{FF2B5EF4-FFF2-40B4-BE49-F238E27FC236}">
                <a16:creationId xmlns:a16="http://schemas.microsoft.com/office/drawing/2014/main" id="{AE3808E1-4D80-49EA-A5B0-356ABD95BCE7}"/>
              </a:ext>
            </a:extLst>
          </p:cNvPr>
          <p:cNvSpPr>
            <a:spLocks noGrp="1"/>
          </p:cNvSpPr>
          <p:nvPr>
            <p:ph idx="1"/>
          </p:nvPr>
        </p:nvSpPr>
        <p:spPr>
          <a:xfrm>
            <a:off x="304800" y="1285572"/>
            <a:ext cx="8382000" cy="3428999"/>
          </a:xfrm>
        </p:spPr>
        <p:txBody>
          <a:bodyPr>
            <a:normAutofit/>
          </a:bodyPr>
          <a:lstStyle/>
          <a:p>
            <a:pPr marL="0" indent="0" algn="just">
              <a:buNone/>
            </a:pPr>
            <a:r>
              <a:rPr lang="en-US" dirty="0">
                <a:solidFill>
                  <a:srgbClr val="00B0F0"/>
                </a:solidFill>
                <a:latin typeface="Arial" panose="020B0604020202020204" pitchFamily="34" charset="0"/>
                <a:cs typeface="Arial" panose="020B0604020202020204" pitchFamily="34" charset="0"/>
              </a:rPr>
              <a:t>Discriminating Monopoly </a:t>
            </a:r>
          </a:p>
          <a:p>
            <a:pPr marL="0" indent="0" algn="just">
              <a:buNone/>
            </a:pPr>
            <a:r>
              <a:rPr lang="en-US" dirty="0">
                <a:latin typeface="Arial" panose="020B0604020202020204" pitchFamily="34" charset="0"/>
                <a:cs typeface="Arial" panose="020B0604020202020204" pitchFamily="34" charset="0"/>
              </a:rPr>
              <a:t>We assume that the monopolist is able to charge different prices in the two markets; this market structure is sometimes called a discriminating monopoly.</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a:solidFill>
                  <a:srgbClr val="00B0F0"/>
                </a:solidFill>
                <a:latin typeface="Arial" panose="020B0604020202020204" pitchFamily="34" charset="0"/>
                <a:cs typeface="Arial" panose="020B0604020202020204" pitchFamily="34" charset="0"/>
              </a:rPr>
              <a:t>Equilibrium Condition</a:t>
            </a:r>
          </a:p>
          <a:p>
            <a:pPr marL="0" indent="0" algn="just">
              <a:buNone/>
            </a:pPr>
            <a:r>
              <a:rPr lang="en-US" dirty="0">
                <a:latin typeface="Arial" panose="020B0604020202020204" pitchFamily="34" charset="0"/>
                <a:cs typeface="Arial" panose="020B0604020202020204" pitchFamily="34" charset="0"/>
              </a:rPr>
              <a:t>For the discriminating monopoly, profits are maximized when the following condition holds:</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6263C035-93C6-4712-9993-F568054EC0CB}"/>
                  </a:ext>
                </a:extLst>
              </p:cNvPr>
              <p:cNvSpPr>
                <a:spLocks noGrp="1"/>
              </p:cNvSpPr>
              <p:nvPr>
                <p:ph sz="quarter" idx="10"/>
              </p:nvPr>
            </p:nvSpPr>
            <p:spPr>
              <a:xfrm>
                <a:off x="457200" y="5105400"/>
                <a:ext cx="8229600" cy="762000"/>
              </a:xfrm>
            </p:spPr>
            <p:txBody>
              <a:bodyPr>
                <a:noAutofit/>
              </a:bodyPr>
              <a:lstStyle/>
              <a:p>
                <a:pPr marL="0" indent="0">
                  <a:buNone/>
                </a:pPr>
                <a14:m>
                  <m:oMathPara xmlns:m="http://schemas.openxmlformats.org/officeDocument/2006/math">
                    <m:oMathParaPr>
                      <m:jc m:val="center"/>
                    </m:oMathParaPr>
                    <m:oMath xmlns:m="http://schemas.openxmlformats.org/officeDocument/2006/math">
                      <m:r>
                        <a:rPr lang="en-IN" sz="3200" b="1" i="1" smtClean="0">
                          <a:solidFill>
                            <a:schemeClr val="tx1"/>
                          </a:solidFill>
                          <a:latin typeface="Cambria Math" panose="02040503050406030204" pitchFamily="18" charset="0"/>
                        </a:rPr>
                        <m:t>𝑴𝑹</m:t>
                      </m:r>
                      <m:r>
                        <a:rPr lang="en-IN" sz="3200" b="1" i="1" smtClean="0">
                          <a:solidFill>
                            <a:schemeClr val="tx1"/>
                          </a:solidFill>
                          <a:latin typeface="Cambria Math" panose="02040503050406030204" pitchFamily="18" charset="0"/>
                        </a:rPr>
                        <m:t>=</m:t>
                      </m:r>
                      <m:r>
                        <a:rPr lang="en-IN" sz="3200" b="1" i="1" smtClean="0">
                          <a:solidFill>
                            <a:schemeClr val="tx1"/>
                          </a:solidFill>
                          <a:latin typeface="Cambria Math" panose="02040503050406030204" pitchFamily="18" charset="0"/>
                        </a:rPr>
                        <m:t>𝑴</m:t>
                      </m:r>
                      <m:sSup>
                        <m:sSupPr>
                          <m:ctrlPr>
                            <a:rPr lang="en-IN" sz="3200" i="1" smtClean="0">
                              <a:solidFill>
                                <a:schemeClr val="tx1"/>
                              </a:solidFill>
                              <a:latin typeface="Cambria Math" panose="02040503050406030204" pitchFamily="18" charset="0"/>
                            </a:rPr>
                          </m:ctrlPr>
                        </m:sSupPr>
                        <m:e>
                          <m:r>
                            <a:rPr lang="en-IN" sz="3200" b="1" i="1" smtClean="0">
                              <a:solidFill>
                                <a:schemeClr val="tx1"/>
                              </a:solidFill>
                              <a:latin typeface="Cambria Math" panose="02040503050406030204" pitchFamily="18" charset="0"/>
                            </a:rPr>
                            <m:t>𝑹</m:t>
                          </m:r>
                        </m:e>
                        <m:sup>
                          <m:r>
                            <a:rPr lang="en-IN" sz="3200" b="1" i="1" smtClean="0">
                              <a:solidFill>
                                <a:schemeClr val="tx1"/>
                              </a:solidFill>
                              <a:latin typeface="Cambria Math" panose="02040503050406030204" pitchFamily="18" charset="0"/>
                            </a:rPr>
                            <m:t>∗</m:t>
                          </m:r>
                        </m:sup>
                      </m:sSup>
                      <m:r>
                        <a:rPr lang="en-IN" sz="3200" b="1" i="1" smtClean="0">
                          <a:solidFill>
                            <a:schemeClr val="tx1"/>
                          </a:solidFill>
                          <a:latin typeface="Cambria Math" panose="02040503050406030204" pitchFamily="18" charset="0"/>
                        </a:rPr>
                        <m:t>=</m:t>
                      </m:r>
                      <m:r>
                        <a:rPr lang="en-IN" sz="3200" b="1" i="1" smtClean="0">
                          <a:solidFill>
                            <a:schemeClr val="tx1"/>
                          </a:solidFill>
                          <a:latin typeface="Cambria Math" panose="02040503050406030204" pitchFamily="18" charset="0"/>
                        </a:rPr>
                        <m:t>𝑴</m:t>
                      </m:r>
                      <m:sSup>
                        <m:sSupPr>
                          <m:ctrlPr>
                            <a:rPr lang="en-IN" sz="3200" i="1" smtClean="0">
                              <a:solidFill>
                                <a:schemeClr val="tx1"/>
                              </a:solidFill>
                              <a:latin typeface="Cambria Math" panose="02040503050406030204" pitchFamily="18" charset="0"/>
                            </a:rPr>
                          </m:ctrlPr>
                        </m:sSupPr>
                        <m:e>
                          <m:r>
                            <a:rPr lang="en-IN" sz="3200" b="1" i="1" smtClean="0">
                              <a:solidFill>
                                <a:schemeClr val="tx1"/>
                              </a:solidFill>
                              <a:latin typeface="Cambria Math" panose="02040503050406030204" pitchFamily="18" charset="0"/>
                            </a:rPr>
                            <m:t>𝑪</m:t>
                          </m:r>
                        </m:e>
                        <m:sup>
                          <m:r>
                            <a:rPr lang="en-IN" sz="3200" b="1" i="1" smtClean="0">
                              <a:solidFill>
                                <a:schemeClr val="tx1"/>
                              </a:solidFill>
                              <a:latin typeface="Cambria Math" panose="02040503050406030204" pitchFamily="18" charset="0"/>
                            </a:rPr>
                            <m:t>∗</m:t>
                          </m:r>
                        </m:sup>
                      </m:sSup>
                    </m:oMath>
                  </m:oMathPara>
                </a14:m>
                <a:endParaRPr lang="en-IN" sz="3200" dirty="0">
                  <a:solidFill>
                    <a:schemeClr val="tx1"/>
                  </a:solidFill>
                  <a:latin typeface="Arial" panose="020B0604020202020204" pitchFamily="34" charset="0"/>
                  <a:cs typeface="Arial" panose="020B0604020202020204" pitchFamily="34" charset="0"/>
                </a:endParaRPr>
              </a:p>
            </p:txBody>
          </p:sp>
        </mc:Choice>
        <mc:Fallback>
          <p:sp>
            <p:nvSpPr>
              <p:cNvPr id="8" name="Content Placeholder 7">
                <a:extLst>
                  <a:ext uri="{FF2B5EF4-FFF2-40B4-BE49-F238E27FC236}">
                    <a16:creationId xmlns:a16="http://schemas.microsoft.com/office/drawing/2014/main" id="{6263C035-93C6-4712-9993-F568054EC0CB}"/>
                  </a:ext>
                </a:extLst>
              </p:cNvPr>
              <p:cNvSpPr>
                <a:spLocks noGrp="1" noRot="1" noChangeAspect="1" noMove="1" noResize="1" noEditPoints="1" noAdjustHandles="1" noChangeArrowheads="1" noChangeShapeType="1" noTextEdit="1"/>
              </p:cNvSpPr>
              <p:nvPr>
                <p:ph sz="quarter" idx="10"/>
              </p:nvPr>
            </p:nvSpPr>
            <p:spPr>
              <a:xfrm>
                <a:off x="457200" y="5105400"/>
                <a:ext cx="8229600" cy="762000"/>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259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A6A3-A0B6-41CD-8E41-AE72FC4CBD98}"/>
              </a:ext>
            </a:extLst>
          </p:cNvPr>
          <p:cNvSpPr>
            <a:spLocks noGrp="1"/>
          </p:cNvSpPr>
          <p:nvPr>
            <p:ph type="title"/>
          </p:nvPr>
        </p:nvSpPr>
        <p:spPr/>
        <p:txBody>
          <a:bodyPr/>
          <a:lstStyle/>
          <a:p>
            <a:r>
              <a:rPr lang="en-US" dirty="0"/>
              <a:t>Dumping = Price Discrimination </a:t>
            </a:r>
          </a:p>
        </p:txBody>
      </p:sp>
      <p:pic>
        <p:nvPicPr>
          <p:cNvPr id="6" name="Picture 5">
            <a:extLst>
              <a:ext uri="{FF2B5EF4-FFF2-40B4-BE49-F238E27FC236}">
                <a16:creationId xmlns:a16="http://schemas.microsoft.com/office/drawing/2014/main" id="{17464DE8-E72F-46B1-9A0A-7801B817B34B}"/>
              </a:ext>
            </a:extLst>
          </p:cNvPr>
          <p:cNvPicPr>
            <a:picLocks noChangeAspect="1"/>
          </p:cNvPicPr>
          <p:nvPr/>
        </p:nvPicPr>
        <p:blipFill>
          <a:blip r:embed="rId2"/>
          <a:stretch>
            <a:fillRect/>
          </a:stretch>
        </p:blipFill>
        <p:spPr>
          <a:xfrm>
            <a:off x="609600" y="1523999"/>
            <a:ext cx="8001000" cy="5170803"/>
          </a:xfrm>
          <a:prstGeom prst="rect">
            <a:avLst/>
          </a:prstGeom>
        </p:spPr>
      </p:pic>
    </p:spTree>
    <p:extLst>
      <p:ext uri="{BB962C8B-B14F-4D97-AF65-F5344CB8AC3E}">
        <p14:creationId xmlns:p14="http://schemas.microsoft.com/office/powerpoint/2010/main" val="2754010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dirty="0"/>
              <a:t>Dumping</a:t>
            </a:r>
            <a:endParaRPr lang="en-IN"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152400" y="1257474"/>
            <a:ext cx="8610600" cy="533399"/>
          </a:xfrm>
        </p:spPr>
        <p:txBody>
          <a:bodyPr>
            <a:normAutofit/>
          </a:bodyPr>
          <a:lstStyle/>
          <a:p>
            <a:pPr marL="0" indent="0">
              <a:buNone/>
            </a:pPr>
            <a:r>
              <a:rPr lang="en-US" sz="1800" dirty="0">
                <a:latin typeface="+mn-lt"/>
              </a:rPr>
              <a:t>FIGURE 9-8 Foreign Discriminating Monopoly</a:t>
            </a:r>
          </a:p>
        </p:txBody>
      </p:sp>
      <p:pic>
        <p:nvPicPr>
          <p:cNvPr id="9" name="Picture Placeholder 4" descr="A line graph illustrates foreign discriminating monopoly. The graph marks foreign quantity on the X-axis with marks Q subscript 2 and Q subscript 1. The area from origin to Q subscript 2 denotes local sales and between Q subscript 2 and Q subscript 1 denote exports. Points Export price P, A C subscript 1 and Local price P asterisk are plotted on the Y-axis representing price.&#10;A horizontal line Export demand, D and export marginal revenue MR is drawn from Export price P and runs parallel to the X-axis. From a point above P asterisk on the price line two downward sloping lines Local marginal revenue, MR asterisk and Local demand, D asterisk (the line above) are drawn adjacent to each other, starting from points above Local price, P asterisk on the Y-axis. M R asterisk starts slightly lower and has a steeper decline than D asterisk. The point where the M R asterisk line intersects with the export demand and export marginal revenue line is point C (Q subscript 1, P). The marginal cost curve M C asterisk is a concave up, increasing line drawn from a point above zero price on the Y-axis such that it intersects with the export demand and export marginal revenue line at point B. The average cost curve A C asterisk is drawn just above the export demand line with a U-shape. The export price P is labeled with a formula “P is lesser than A C subscript 1 which is less than P asterisk in the export market.” The Local price P asterisk is labeled with a formula “P asterisk is greater than A C asterisk in the local market.”">
            <a:extLst>
              <a:ext uri="{FF2B5EF4-FFF2-40B4-BE49-F238E27FC236}">
                <a16:creationId xmlns:a16="http://schemas.microsoft.com/office/drawing/2014/main" id="{E439FB22-3414-4B4D-9752-EF06C1F79770}"/>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441754" y="1676400"/>
            <a:ext cx="8321246" cy="3333836"/>
          </a:xfrm>
          <a:prstGeom prst="rect">
            <a:avLst/>
          </a:prstGeom>
        </p:spPr>
      </p:pic>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152400" y="5050652"/>
            <a:ext cx="8991600" cy="1600200"/>
          </a:xfrm>
        </p:spPr>
        <p:txBody>
          <a:bodyPr>
            <a:noAutofit/>
          </a:bodyPr>
          <a:lstStyle/>
          <a:p>
            <a:pPr marL="0" indent="0" algn="just">
              <a:buNone/>
            </a:pPr>
            <a:r>
              <a:rPr lang="en-US" sz="1600" dirty="0">
                <a:latin typeface="Arial" panose="020B0604020202020204" pitchFamily="34" charset="0"/>
                <a:cs typeface="Arial" panose="020B0604020202020204" pitchFamily="34" charset="0"/>
              </a:rPr>
              <a:t>The Foreign monopoly faces different demand curves and charges different prices in its local and export markets. Locally, its demand curve is D</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with marginal revenue MR</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a:p>
            <a:pPr marL="0" indent="0" algn="just">
              <a:buNone/>
            </a:pPr>
            <a:r>
              <a:rPr lang="en-US" sz="1600" dirty="0">
                <a:latin typeface="Arial" panose="020B0604020202020204" pitchFamily="34" charset="0"/>
                <a:cs typeface="Arial" panose="020B0604020202020204" pitchFamily="34" charset="0"/>
              </a:rPr>
              <a:t>Abroad, its demand curve is horizontal at the export price P, which is also its marginal revenue of MR. </a:t>
            </a:r>
          </a:p>
          <a:p>
            <a:pPr marL="0" indent="0" algn="just">
              <a:buNone/>
            </a:pPr>
            <a:r>
              <a:rPr lang="en-US" sz="1600" dirty="0">
                <a:latin typeface="Arial" panose="020B0604020202020204" pitchFamily="34" charset="0"/>
                <a:cs typeface="Arial" panose="020B0604020202020204" pitchFamily="34" charset="0"/>
              </a:rPr>
              <a:t>To maximize profits, the Foreign monopolist chooses to produce the quantity Q</a:t>
            </a:r>
            <a:r>
              <a:rPr lang="en-US" sz="1600" baseline="-25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at point B, where local marginal cost equals marginal revenue in the export market, MC</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 MR.</a:t>
            </a:r>
          </a:p>
        </p:txBody>
      </p:sp>
    </p:spTree>
    <p:extLst>
      <p:ext uri="{BB962C8B-B14F-4D97-AF65-F5344CB8AC3E}">
        <p14:creationId xmlns:p14="http://schemas.microsoft.com/office/powerpoint/2010/main" val="1580842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dirty="0"/>
              <a:t>Dumping</a:t>
            </a:r>
            <a:endParaRPr lang="en-IN"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152400" y="1257474"/>
            <a:ext cx="8610600" cy="533399"/>
          </a:xfrm>
        </p:spPr>
        <p:txBody>
          <a:bodyPr>
            <a:normAutofit/>
          </a:bodyPr>
          <a:lstStyle/>
          <a:p>
            <a:pPr marL="0" indent="0">
              <a:buNone/>
            </a:pPr>
            <a:r>
              <a:rPr lang="en-US" sz="1800" dirty="0">
                <a:latin typeface="+mn-lt"/>
              </a:rPr>
              <a:t>FIGURE 9-8 Foreign Discriminating Monopoly</a:t>
            </a:r>
          </a:p>
        </p:txBody>
      </p:sp>
      <p:pic>
        <p:nvPicPr>
          <p:cNvPr id="9" name="Picture Placeholder 4" descr="A line graph illustrates foreign discriminating monopoly. The graph marks foreign quantity on the X-axis with marks Q subscript 2 and Q subscript 1. The area from origin to Q subscript 2 denotes local sales and between Q subscript 2 and Q subscript 1 denote exports. Points Export price P, A C subscript 1 and Local price P asterisk are plotted on the Y-axis representing price.&#10;A horizontal line Export demand, D and export marginal revenue MR is drawn from Export price P and runs parallel to the X-axis. From a point above P asterisk on the price line two downward sloping lines Local marginal revenue, MR asterisk and Local demand, D asterisk (the line above) are drawn adjacent to each other, starting from points above Local price, P asterisk on the Y-axis. M R asterisk starts slightly lower and has a steeper decline than D asterisk. The point where the M R asterisk line intersects with the export demand and export marginal revenue line is point C (Q subscript 1, P). The marginal cost curve M C asterisk is a concave up, increasing line drawn from a point above zero price on the Y-axis such that it intersects with the export demand and export marginal revenue line at point B. The average cost curve A C asterisk is drawn just above the export demand line with a U-shape. The export price P is labeled with a formula “P is lesser than A C subscript 1 which is less than P asterisk in the export market.” The Local price P asterisk is labeled with a formula “P asterisk is greater than A C asterisk in the local market.”">
            <a:extLst>
              <a:ext uri="{FF2B5EF4-FFF2-40B4-BE49-F238E27FC236}">
                <a16:creationId xmlns:a16="http://schemas.microsoft.com/office/drawing/2014/main" id="{E439FB22-3414-4B4D-9752-EF06C1F79770}"/>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449477" y="1652972"/>
            <a:ext cx="8016446" cy="3414155"/>
          </a:xfrm>
          <a:prstGeom prst="rect">
            <a:avLst/>
          </a:prstGeom>
        </p:spPr>
      </p:pic>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144162" y="5067986"/>
            <a:ext cx="8991600" cy="1600200"/>
          </a:xfrm>
        </p:spPr>
        <p:txBody>
          <a:bodyPr>
            <a:noAutofit/>
          </a:bodyPr>
          <a:lstStyle/>
          <a:p>
            <a:pPr marL="0" indent="0" algn="just">
              <a:buNone/>
            </a:pPr>
            <a:r>
              <a:rPr lang="en-US" sz="1800" dirty="0">
                <a:latin typeface="Arial" panose="020B0604020202020204" pitchFamily="34" charset="0"/>
                <a:cs typeface="Arial" panose="020B0604020202020204" pitchFamily="34" charset="0"/>
              </a:rPr>
              <a:t>The quantity sold in the local market, Q</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(at point C), is determined where local marginal revenue equals export marginal revenue, MR</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 MR. </a:t>
            </a:r>
          </a:p>
          <a:p>
            <a:pPr marL="0" indent="0" algn="just">
              <a:buNone/>
            </a:pPr>
            <a:r>
              <a:rPr lang="en-US" sz="1800" dirty="0">
                <a:latin typeface="Arial" panose="020B0604020202020204" pitchFamily="34" charset="0"/>
                <a:cs typeface="Arial" panose="020B0604020202020204" pitchFamily="34" charset="0"/>
              </a:rPr>
              <a:t>The Foreign monopolist sells Q</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to its local market at P</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and Q</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 Q</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to its export market at P.</a:t>
            </a:r>
          </a:p>
          <a:p>
            <a:pPr marL="0" indent="0" algn="just">
              <a:buNone/>
            </a:pPr>
            <a:r>
              <a:rPr lang="en-US" sz="1800" dirty="0">
                <a:latin typeface="Arial" panose="020B0604020202020204" pitchFamily="34" charset="0"/>
                <a:cs typeface="Arial" panose="020B0604020202020204" pitchFamily="34" charset="0"/>
              </a:rPr>
              <a:t>Because P &lt; P</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(or alternatively, P &lt; AC</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the firm is dumping.</a:t>
            </a:r>
          </a:p>
        </p:txBody>
      </p:sp>
    </p:spTree>
    <p:extLst>
      <p:ext uri="{BB962C8B-B14F-4D97-AF65-F5344CB8AC3E}">
        <p14:creationId xmlns:p14="http://schemas.microsoft.com/office/powerpoint/2010/main" val="2306472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dirty="0"/>
              <a:t>A Closer Look</a:t>
            </a:r>
            <a:endParaRPr lang="en-IN" dirty="0"/>
          </a:p>
        </p:txBody>
      </p:sp>
      <p:pic>
        <p:nvPicPr>
          <p:cNvPr id="9" name="Picture Placeholder 4" descr="A line graph illustrates foreign discriminating monopoly. The graph marks foreign quantity on the X-axis with marks Q subscript 2 and Q subscript 1. The area from origin to Q subscript 2 denotes local sales and between Q subscript 2 and Q subscript 1 denote exports. Points Export price P, A C subscript 1 and Local price P asterisk are plotted on the Y-axis representing price.&#10;A horizontal line Export demand, D and export marginal revenue MR is drawn from Export price P and runs parallel to the X-axis. From a point above P asterisk on the price line two downward sloping lines Local marginal revenue, MR asterisk and Local demand, D asterisk (the line above) are drawn adjacent to each other, starting from points above Local price, P asterisk on the Y-axis. M R asterisk starts slightly lower and has a steeper decline than D asterisk. The point where the M R asterisk line intersects with the export demand and export marginal revenue line is point C (Q subscript 1, P). The marginal cost curve M C asterisk is a concave up, increasing line drawn from a point above zero price on the Y-axis such that it intersects with the export demand and export marginal revenue line at point B. The average cost curve A C asterisk is drawn just above the export demand line with a U-shape. The export price P is labeled with a formula “P is lesser than A C subscript 1 which is less than P asterisk in the export market.” The Local price P asterisk is labeled with a formula “P asterisk is greater than A C asterisk in the local market.”">
            <a:extLst>
              <a:ext uri="{FF2B5EF4-FFF2-40B4-BE49-F238E27FC236}">
                <a16:creationId xmlns:a16="http://schemas.microsoft.com/office/drawing/2014/main" id="{E439FB22-3414-4B4D-9752-EF06C1F79770}"/>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282878" y="1371600"/>
            <a:ext cx="8632521" cy="4953000"/>
          </a:xfrm>
          <a:prstGeom prst="rect">
            <a:avLst/>
          </a:prstGeom>
        </p:spPr>
      </p:pic>
    </p:spTree>
    <p:extLst>
      <p:ext uri="{BB962C8B-B14F-4D97-AF65-F5344CB8AC3E}">
        <p14:creationId xmlns:p14="http://schemas.microsoft.com/office/powerpoint/2010/main" val="2125286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6773-47C5-49A2-9C3C-74AC1BD462F3}"/>
              </a:ext>
            </a:extLst>
          </p:cNvPr>
          <p:cNvSpPr>
            <a:spLocks noGrp="1"/>
          </p:cNvSpPr>
          <p:nvPr>
            <p:ph type="title"/>
          </p:nvPr>
        </p:nvSpPr>
        <p:spPr>
          <a:xfrm>
            <a:off x="457200" y="120651"/>
            <a:ext cx="8229600" cy="931637"/>
          </a:xfrm>
        </p:spPr>
        <p:txBody>
          <a:bodyPr/>
          <a:lstStyle/>
          <a:p>
            <a:r>
              <a:rPr lang="en-IN" dirty="0"/>
              <a:t>Dumping </a:t>
            </a:r>
          </a:p>
        </p:txBody>
      </p:sp>
      <p:sp>
        <p:nvSpPr>
          <p:cNvPr id="3" name="Content Placeholder 2">
            <a:extLst>
              <a:ext uri="{FF2B5EF4-FFF2-40B4-BE49-F238E27FC236}">
                <a16:creationId xmlns:a16="http://schemas.microsoft.com/office/drawing/2014/main" id="{370EAAD4-B83E-4B00-812E-218B4B3B5A21}"/>
              </a:ext>
            </a:extLst>
          </p:cNvPr>
          <p:cNvSpPr>
            <a:spLocks noGrp="1"/>
          </p:cNvSpPr>
          <p:nvPr>
            <p:ph idx="1"/>
          </p:nvPr>
        </p:nvSpPr>
        <p:spPr>
          <a:xfrm>
            <a:off x="190500" y="1289052"/>
            <a:ext cx="8877300" cy="1989136"/>
          </a:xfrm>
        </p:spPr>
        <p:txBody>
          <a:bodyPr>
            <a:noAutofit/>
          </a:bodyPr>
          <a:lstStyle/>
          <a:p>
            <a:pPr marL="0" indent="0">
              <a:buNone/>
            </a:pPr>
            <a:r>
              <a:rPr lang="en-IN" sz="2000" dirty="0">
                <a:latin typeface="Arial" panose="020B0604020202020204" pitchFamily="34" charset="0"/>
                <a:cs typeface="Arial" panose="020B0604020202020204" pitchFamily="34" charset="0"/>
              </a:rPr>
              <a:t>Numerical Example of Dumping</a:t>
            </a:r>
          </a:p>
          <a:p>
            <a:pPr marL="0" indent="0">
              <a:buNone/>
            </a:pPr>
            <a:r>
              <a:rPr lang="en-US" sz="1600" dirty="0">
                <a:latin typeface="Arial" panose="020B0604020202020204" pitchFamily="34" charset="0"/>
                <a:cs typeface="Arial" panose="020B0604020202020204" pitchFamily="34" charset="0"/>
              </a:rPr>
              <a:t>Suppose the Foreign firm has the following cost and demand data:</a:t>
            </a:r>
          </a:p>
          <a:p>
            <a:pPr marL="0" indent="2776538">
              <a:buNone/>
            </a:pPr>
            <a:r>
              <a:rPr lang="en-US" sz="1600" dirty="0">
                <a:latin typeface="Arial" panose="020B0604020202020204" pitchFamily="34" charset="0"/>
                <a:cs typeface="Arial" panose="020B0604020202020204" pitchFamily="34" charset="0"/>
              </a:rPr>
              <a:t>Fixed costs        =   $100      Marginal costs  =   $10 per unit</a:t>
            </a:r>
          </a:p>
          <a:p>
            <a:pPr marL="0" indent="2776538">
              <a:buNone/>
            </a:pPr>
            <a:r>
              <a:rPr lang="en-US" sz="1600" dirty="0">
                <a:latin typeface="Arial" panose="020B0604020202020204" pitchFamily="34" charset="0"/>
                <a:cs typeface="Arial" panose="020B0604020202020204" pitchFamily="34" charset="0"/>
              </a:rPr>
              <a:t>Local price         =    $25       Local quantity   =     10</a:t>
            </a:r>
          </a:p>
          <a:p>
            <a:pPr marL="0" indent="2776538">
              <a:buNone/>
            </a:pPr>
            <a:r>
              <a:rPr lang="en-US" sz="1600" dirty="0">
                <a:latin typeface="Arial" panose="020B0604020202020204" pitchFamily="34" charset="0"/>
                <a:cs typeface="Arial" panose="020B0604020202020204" pitchFamily="34" charset="0"/>
              </a:rPr>
              <a:t>Export price       =     $15       Export quantity  =      10</a:t>
            </a:r>
          </a:p>
          <a:p>
            <a:pPr marL="0" indent="0">
              <a:buNone/>
            </a:pPr>
            <a:r>
              <a:rPr lang="en-US" sz="1600" dirty="0">
                <a:latin typeface="Arial" panose="020B0604020202020204" pitchFamily="34" charset="0"/>
                <a:cs typeface="Arial" panose="020B0604020202020204" pitchFamily="34" charset="0"/>
              </a:rPr>
              <a:t>The profits earned from selling in its local market are</a:t>
            </a:r>
          </a:p>
        </p:txBody>
      </p:sp>
      <mc:AlternateContent xmlns:mc="http://schemas.openxmlformats.org/markup-compatibility/2006">
        <mc:Choice xmlns:a14="http://schemas.microsoft.com/office/drawing/2010/main" Requires="a14">
          <p:sp>
            <p:nvSpPr>
              <p:cNvPr id="11" name="Content Placeholder 10">
                <a:extLst>
                  <a:ext uri="{FF2B5EF4-FFF2-40B4-BE49-F238E27FC236}">
                    <a16:creationId xmlns:a16="http://schemas.microsoft.com/office/drawing/2014/main" id="{3E811417-5838-4B83-83DE-643F82C4A1E0}"/>
                  </a:ext>
                </a:extLst>
              </p:cNvPr>
              <p:cNvSpPr>
                <a:spLocks noGrp="1"/>
              </p:cNvSpPr>
              <p:nvPr>
                <p:ph sz="quarter" idx="10"/>
              </p:nvPr>
            </p:nvSpPr>
            <p:spPr>
              <a:xfrm>
                <a:off x="1752600" y="3267943"/>
                <a:ext cx="5181600" cy="730088"/>
              </a:xfrm>
            </p:spPr>
            <p:txBody>
              <a:bodyPr>
                <a:noAutofit/>
              </a:bodyPr>
              <a:lstStyle/>
              <a:p>
                <a:pPr marL="0" indent="0" algn="ctr">
                  <a:buNone/>
                </a:pPr>
                <a14:m>
                  <m:oMath xmlns:m="http://schemas.openxmlformats.org/officeDocument/2006/math">
                    <m:limLow>
                      <m:limLowPr>
                        <m:ctrlPr>
                          <a:rPr lang="en-IN" sz="1800" i="1" smtClean="0">
                            <a:latin typeface="Cambria Math" panose="02040503050406030204" pitchFamily="18" charset="0"/>
                          </a:rPr>
                        </m:ctrlPr>
                      </m:limLowPr>
                      <m:e>
                        <m:groupChr>
                          <m:groupChrPr>
                            <m:chr m:val="⏟"/>
                            <m:ctrlPr>
                              <a:rPr lang="en-IN" sz="1800" i="1" smtClean="0">
                                <a:latin typeface="Cambria Math" panose="02040503050406030204" pitchFamily="18" charset="0"/>
                              </a:rPr>
                            </m:ctrlPr>
                          </m:groupChrPr>
                          <m:e>
                            <m:r>
                              <a:rPr lang="en-IN" sz="1800" b="1" i="1" smtClean="0">
                                <a:latin typeface="Cambria Math" panose="02040503050406030204" pitchFamily="18" charset="0"/>
                              </a:rPr>
                              <m:t>($</m:t>
                            </m:r>
                            <m:r>
                              <a:rPr lang="en-IN" sz="1800" b="1" i="1" smtClean="0">
                                <a:latin typeface="Cambria Math" panose="02040503050406030204" pitchFamily="18" charset="0"/>
                              </a:rPr>
                              <m:t>𝟐𝟓</m:t>
                            </m:r>
                            <m:r>
                              <a:rPr lang="en-IN" sz="1800" b="1" i="1" smtClean="0">
                                <a:latin typeface="Cambria Math" panose="02040503050406030204" pitchFamily="18" charset="0"/>
                              </a:rPr>
                              <m:t> ∗</m:t>
                            </m:r>
                            <m:r>
                              <a:rPr lang="en-IN" sz="1800" b="1" i="1" smtClean="0">
                                <a:latin typeface="Cambria Math" panose="02040503050406030204" pitchFamily="18" charset="0"/>
                              </a:rPr>
                              <m:t>𝟏𝟎</m:t>
                            </m:r>
                            <m:r>
                              <a:rPr lang="en-IN" sz="1800" b="1" i="1" smtClean="0">
                                <a:latin typeface="Cambria Math" panose="02040503050406030204" pitchFamily="18" charset="0"/>
                              </a:rPr>
                              <m:t>)</m:t>
                            </m:r>
                          </m:e>
                        </m:groupChr>
                      </m:e>
                      <m:lim>
                        <m:eqArr>
                          <m:eqArrPr>
                            <m:ctrlPr>
                              <a:rPr lang="en-IN" sz="1800" i="1" smtClean="0">
                                <a:latin typeface="Cambria Math" panose="02040503050406030204" pitchFamily="18" charset="0"/>
                              </a:rPr>
                            </m:ctrlPr>
                          </m:eqArrPr>
                          <m:e/>
                          <m:e>
                            <m:r>
                              <a:rPr lang="en-IN" sz="1800" b="1" i="1" smtClean="0">
                                <a:latin typeface="Cambria Math" panose="02040503050406030204" pitchFamily="18" charset="0"/>
                              </a:rPr>
                              <m:t>𝑹𝒆𝒗𝒆𝒏𝒖𝒆</m:t>
                            </m:r>
                          </m:e>
                        </m:eqArr>
                      </m:lim>
                    </m:limLow>
                  </m:oMath>
                </a14:m>
                <a:r>
                  <a:rPr lang="en-IN" sz="1800" dirty="0">
                    <a:latin typeface="Arial" panose="020B0604020202020204" pitchFamily="34" charset="0"/>
                    <a:cs typeface="Arial" panose="020B0604020202020204" pitchFamily="34" charset="0"/>
                  </a:rPr>
                  <a:t> ‒ </a:t>
                </a:r>
                <a14:m>
                  <m:oMath xmlns:m="http://schemas.openxmlformats.org/officeDocument/2006/math">
                    <m:limLow>
                      <m:limLowPr>
                        <m:ctrlPr>
                          <a:rPr lang="en-IN" sz="1800" i="1" smtClean="0">
                            <a:latin typeface="Cambria Math" panose="02040503050406030204" pitchFamily="18" charset="0"/>
                          </a:rPr>
                        </m:ctrlPr>
                      </m:limLowPr>
                      <m:e>
                        <m:groupChr>
                          <m:groupChrPr>
                            <m:chr m:val="⏟"/>
                            <m:ctrlPr>
                              <a:rPr lang="en-IN" sz="1800" i="1" smtClean="0">
                                <a:latin typeface="Cambria Math" panose="02040503050406030204" pitchFamily="18" charset="0"/>
                              </a:rPr>
                            </m:ctrlPr>
                          </m:groupChrPr>
                          <m:e>
                            <m:r>
                              <a:rPr lang="en-IN" sz="1800" b="1" i="1" smtClean="0">
                                <a:latin typeface="Cambria Math" panose="02040503050406030204" pitchFamily="18" charset="0"/>
                              </a:rPr>
                              <m:t>$</m:t>
                            </m:r>
                            <m:r>
                              <a:rPr lang="en-IN" sz="1800" b="1" i="1" smtClean="0">
                                <a:latin typeface="Cambria Math" panose="02040503050406030204" pitchFamily="18" charset="0"/>
                              </a:rPr>
                              <m:t>𝟏𝟎</m:t>
                            </m:r>
                            <m:r>
                              <a:rPr lang="en-IN" sz="1800" b="1" i="1" smtClean="0">
                                <a:latin typeface="Cambria Math" panose="02040503050406030204" pitchFamily="18" charset="0"/>
                              </a:rPr>
                              <m:t> ∗</m:t>
                            </m:r>
                            <m:r>
                              <a:rPr lang="en-IN" sz="1800" b="1" i="1" smtClean="0">
                                <a:latin typeface="Cambria Math" panose="02040503050406030204" pitchFamily="18" charset="0"/>
                              </a:rPr>
                              <m:t>𝟏𝟎</m:t>
                            </m:r>
                          </m:e>
                        </m:groupChr>
                      </m:e>
                      <m:lim>
                        <m:eqArr>
                          <m:eqArrPr>
                            <m:ctrlPr>
                              <a:rPr lang="en-IN" sz="1800" i="1" smtClean="0">
                                <a:latin typeface="Cambria Math" panose="02040503050406030204" pitchFamily="18" charset="0"/>
                              </a:rPr>
                            </m:ctrlPr>
                          </m:eqArrPr>
                          <m:e/>
                          <m:e>
                            <m:r>
                              <a:rPr lang="en-IN" sz="1800" b="1" i="1" smtClean="0">
                                <a:latin typeface="Cambria Math" panose="02040503050406030204" pitchFamily="18" charset="0"/>
                              </a:rPr>
                              <m:t>𝑽𝒂𝒓𝒊𝒂𝒃𝒍𝒆</m:t>
                            </m:r>
                          </m:e>
                          <m:e>
                            <m:r>
                              <a:rPr lang="en-IN" sz="1800" b="1" i="1" smtClean="0">
                                <a:latin typeface="Cambria Math" panose="02040503050406030204" pitchFamily="18" charset="0"/>
                              </a:rPr>
                              <m:t>𝒄𝒐𝒔𝒕</m:t>
                            </m:r>
                          </m:e>
                        </m:eqArr>
                      </m:lim>
                    </m:limLow>
                  </m:oMath>
                </a14:m>
                <a:r>
                  <a:rPr lang="en-IN" sz="1800" dirty="0">
                    <a:latin typeface="Arial" panose="020B0604020202020204" pitchFamily="34" charset="0"/>
                    <a:cs typeface="Arial" panose="020B0604020202020204" pitchFamily="34" charset="0"/>
                  </a:rPr>
                  <a:t> ‒ </a:t>
                </a:r>
                <a14:m>
                  <m:oMath xmlns:m="http://schemas.openxmlformats.org/officeDocument/2006/math">
                    <m:limLow>
                      <m:limLowPr>
                        <m:ctrlPr>
                          <a:rPr lang="en-IN" sz="1800" i="1" smtClean="0">
                            <a:latin typeface="Cambria Math" panose="02040503050406030204" pitchFamily="18" charset="0"/>
                          </a:rPr>
                        </m:ctrlPr>
                      </m:limLowPr>
                      <m:e>
                        <m:groupChr>
                          <m:groupChrPr>
                            <m:chr m:val="⏟"/>
                            <m:ctrlPr>
                              <a:rPr lang="en-IN" sz="1800" i="1" smtClean="0">
                                <a:latin typeface="Cambria Math" panose="02040503050406030204" pitchFamily="18" charset="0"/>
                              </a:rPr>
                            </m:ctrlPr>
                          </m:groupChrPr>
                          <m:e>
                            <m:r>
                              <a:rPr lang="en-IN" sz="1800" b="1" i="1" smtClean="0">
                                <a:latin typeface="Cambria Math" panose="02040503050406030204" pitchFamily="18" charset="0"/>
                              </a:rPr>
                              <m:t>$</m:t>
                            </m:r>
                            <m:r>
                              <a:rPr lang="en-IN" sz="1800" b="1" i="1" smtClean="0">
                                <a:latin typeface="Cambria Math" panose="02040503050406030204" pitchFamily="18" charset="0"/>
                              </a:rPr>
                              <m:t>𝟏𝟎𝟎</m:t>
                            </m:r>
                            <m:r>
                              <a:rPr lang="en-IN" sz="1800" b="1" i="1" smtClean="0">
                                <a:latin typeface="Cambria Math" panose="02040503050406030204" pitchFamily="18" charset="0"/>
                              </a:rPr>
                              <m:t> </m:t>
                            </m:r>
                          </m:e>
                        </m:groupChr>
                      </m:e>
                      <m:lim>
                        <m:eqArr>
                          <m:eqArrPr>
                            <m:ctrlPr>
                              <a:rPr lang="en-IN" sz="1800" i="1" smtClean="0">
                                <a:latin typeface="Cambria Math" panose="02040503050406030204" pitchFamily="18" charset="0"/>
                              </a:rPr>
                            </m:ctrlPr>
                          </m:eqArrPr>
                          <m:e/>
                          <m:e>
                            <m:r>
                              <a:rPr lang="en-IN" sz="1800" b="1" i="1" smtClean="0">
                                <a:latin typeface="Cambria Math" panose="02040503050406030204" pitchFamily="18" charset="0"/>
                              </a:rPr>
                              <m:t>𝑭𝒊𝒙𝒆𝒅</m:t>
                            </m:r>
                          </m:e>
                          <m:e>
                            <m:r>
                              <a:rPr lang="en-IN" sz="1800" b="1" i="1" smtClean="0">
                                <a:latin typeface="Cambria Math" panose="02040503050406030204" pitchFamily="18" charset="0"/>
                              </a:rPr>
                              <m:t>𝒄𝒐𝒔𝒕</m:t>
                            </m:r>
                          </m:e>
                        </m:eqArr>
                      </m:lim>
                    </m:limLow>
                  </m:oMath>
                </a14:m>
                <a:r>
                  <a:rPr lang="en-IN" sz="1800" dirty="0">
                    <a:latin typeface="Arial" panose="020B0604020202020204" pitchFamily="34" charset="0"/>
                    <a:cs typeface="Arial" panose="020B0604020202020204" pitchFamily="34" charset="0"/>
                  </a:rPr>
                  <a:t>= </a:t>
                </a:r>
                <a14:m>
                  <m:oMath xmlns:m="http://schemas.openxmlformats.org/officeDocument/2006/math">
                    <m:limLow>
                      <m:limLowPr>
                        <m:ctrlPr>
                          <a:rPr lang="en-IN" sz="1800" i="1" smtClean="0">
                            <a:latin typeface="Cambria Math" panose="02040503050406030204" pitchFamily="18" charset="0"/>
                          </a:rPr>
                        </m:ctrlPr>
                      </m:limLowPr>
                      <m:e>
                        <m:groupChr>
                          <m:groupChrPr>
                            <m:chr m:val="⏟"/>
                            <m:ctrlPr>
                              <a:rPr lang="en-IN" sz="1800" i="1" smtClean="0">
                                <a:latin typeface="Cambria Math" panose="02040503050406030204" pitchFamily="18" charset="0"/>
                              </a:rPr>
                            </m:ctrlPr>
                          </m:groupChrPr>
                          <m:e>
                            <m:r>
                              <a:rPr lang="en-IN" sz="1800" b="1" i="1" smtClean="0">
                                <a:latin typeface="Cambria Math" panose="02040503050406030204" pitchFamily="18" charset="0"/>
                              </a:rPr>
                              <m:t>$</m:t>
                            </m:r>
                            <m:r>
                              <a:rPr lang="en-IN" sz="1800" b="1" i="1" smtClean="0">
                                <a:latin typeface="Cambria Math" panose="02040503050406030204" pitchFamily="18" charset="0"/>
                              </a:rPr>
                              <m:t>𝟓𝟎</m:t>
                            </m:r>
                          </m:e>
                        </m:groupChr>
                      </m:e>
                      <m:lim>
                        <m:eqArr>
                          <m:eqArrPr>
                            <m:ctrlPr>
                              <a:rPr lang="en-IN" sz="1800" i="1" smtClean="0">
                                <a:latin typeface="Cambria Math" panose="02040503050406030204" pitchFamily="18" charset="0"/>
                              </a:rPr>
                            </m:ctrlPr>
                          </m:eqArrPr>
                          <m:e/>
                          <m:e>
                            <m:r>
                              <a:rPr lang="en-IN" sz="1800" b="1" i="1" smtClean="0">
                                <a:latin typeface="Cambria Math" panose="02040503050406030204" pitchFamily="18" charset="0"/>
                              </a:rPr>
                              <m:t>𝑷𝒓𝒐𝒇𝒊𝒕𝒔</m:t>
                            </m:r>
                          </m:e>
                        </m:eqArr>
                      </m:lim>
                    </m:limLow>
                  </m:oMath>
                </a14:m>
                <a:endParaRPr lang="en-IN" sz="1800" dirty="0"/>
              </a:p>
            </p:txBody>
          </p:sp>
        </mc:Choice>
        <mc:Fallback>
          <p:sp>
            <p:nvSpPr>
              <p:cNvPr id="11" name="Content Placeholder 10">
                <a:extLst>
                  <a:ext uri="{FF2B5EF4-FFF2-40B4-BE49-F238E27FC236}">
                    <a16:creationId xmlns:a16="http://schemas.microsoft.com/office/drawing/2014/main" id="{3E811417-5838-4B83-83DE-643F82C4A1E0}"/>
                  </a:ext>
                </a:extLst>
              </p:cNvPr>
              <p:cNvSpPr>
                <a:spLocks noGrp="1" noRot="1" noChangeAspect="1" noMove="1" noResize="1" noEditPoints="1" noAdjustHandles="1" noChangeArrowheads="1" noChangeShapeType="1" noTextEdit="1"/>
              </p:cNvSpPr>
              <p:nvPr>
                <p:ph sz="quarter" idx="10"/>
              </p:nvPr>
            </p:nvSpPr>
            <p:spPr>
              <a:xfrm>
                <a:off x="1752600" y="3267943"/>
                <a:ext cx="5181600" cy="730088"/>
              </a:xfrm>
              <a:blipFill>
                <a:blip r:embed="rId2"/>
                <a:stretch>
                  <a:fillRect t="-4167" r="-8000" b="-23333"/>
                </a:stretch>
              </a:blipFill>
            </p:spPr>
            <p:txBody>
              <a:bodyPr/>
              <a:lstStyle/>
              <a:p>
                <a:r>
                  <a:rPr lang="en-US">
                    <a:noFill/>
                  </a:rPr>
                  <a:t> </a:t>
                </a:r>
              </a:p>
            </p:txBody>
          </p:sp>
        </mc:Fallback>
      </mc:AlternateContent>
      <p:sp>
        <p:nvSpPr>
          <p:cNvPr id="12" name="Content Placeholder 11">
            <a:extLst>
              <a:ext uri="{FF2B5EF4-FFF2-40B4-BE49-F238E27FC236}">
                <a16:creationId xmlns:a16="http://schemas.microsoft.com/office/drawing/2014/main" id="{75A72FAE-5F1D-4734-8E9E-F689FC4D1DC2}"/>
              </a:ext>
            </a:extLst>
          </p:cNvPr>
          <p:cNvSpPr>
            <a:spLocks noGrp="1"/>
          </p:cNvSpPr>
          <p:nvPr>
            <p:ph sz="quarter" idx="11"/>
          </p:nvPr>
        </p:nvSpPr>
        <p:spPr>
          <a:xfrm>
            <a:off x="228600" y="4141626"/>
            <a:ext cx="8229600" cy="352425"/>
          </a:xfrm>
        </p:spPr>
        <p:txBody>
          <a:bodyPr>
            <a:normAutofit/>
          </a:bodyPr>
          <a:lstStyle/>
          <a:p>
            <a:pPr marL="0" indent="0">
              <a:buNone/>
            </a:pPr>
            <a:r>
              <a:rPr lang="en-US" sz="1600" dirty="0">
                <a:latin typeface="Arial" panose="020B0604020202020204" pitchFamily="34" charset="0"/>
                <a:cs typeface="Arial" panose="020B0604020202020204" pitchFamily="34" charset="0"/>
              </a:rPr>
              <a:t>Notice that the average costs for the firms are</a:t>
            </a:r>
          </a:p>
        </p:txBody>
      </p:sp>
      <mc:AlternateContent xmlns:mc="http://schemas.openxmlformats.org/markup-compatibility/2006">
        <mc:Choice xmlns:a14="http://schemas.microsoft.com/office/drawing/2010/main" Requires="a14">
          <p:sp>
            <p:nvSpPr>
              <p:cNvPr id="16" name="Content Placeholder 15">
                <a:extLst>
                  <a:ext uri="{FF2B5EF4-FFF2-40B4-BE49-F238E27FC236}">
                    <a16:creationId xmlns:a16="http://schemas.microsoft.com/office/drawing/2014/main" id="{911D0DFB-610F-455F-8ACE-2EBD4AB81D0F}"/>
                  </a:ext>
                </a:extLst>
              </p:cNvPr>
              <p:cNvSpPr>
                <a:spLocks noGrp="1"/>
              </p:cNvSpPr>
              <p:nvPr>
                <p:ph sz="quarter" idx="15"/>
              </p:nvPr>
            </p:nvSpPr>
            <p:spPr>
              <a:xfrm>
                <a:off x="4450136" y="4072571"/>
                <a:ext cx="4191000" cy="421480"/>
              </a:xfrm>
            </p:spPr>
            <p:txBody>
              <a:bodyPr>
                <a:noAutofit/>
              </a:bodyPr>
              <a:lstStyle/>
              <a:p>
                <a:pPr marL="0" indent="0" algn="ctr">
                  <a:buNone/>
                </a:pPr>
                <a:r>
                  <a:rPr lang="en-IN" sz="1800" dirty="0">
                    <a:latin typeface="Arial" panose="020B0604020202020204" pitchFamily="34" charset="0"/>
                    <a:cs typeface="Arial" panose="020B0604020202020204" pitchFamily="34" charset="0"/>
                  </a:rPr>
                  <a:t>Average costs = </a:t>
                </a:r>
                <a14:m>
                  <m:oMath xmlns:m="http://schemas.openxmlformats.org/officeDocument/2006/math">
                    <m:f>
                      <m:fPr>
                        <m:ctrlPr>
                          <a:rPr lang="en-IN" sz="1800" i="1" smtClean="0">
                            <a:latin typeface="Cambria Math" panose="02040503050406030204" pitchFamily="18" charset="0"/>
                          </a:rPr>
                        </m:ctrlPr>
                      </m:fPr>
                      <m:num>
                        <m:r>
                          <a:rPr lang="en-IN" sz="1800" b="1" i="1" smtClean="0">
                            <a:latin typeface="Cambria Math" panose="02040503050406030204" pitchFamily="18" charset="0"/>
                          </a:rPr>
                          <m:t>$</m:t>
                        </m:r>
                        <m:r>
                          <a:rPr lang="en-IN" sz="1800" b="1" i="1" smtClean="0">
                            <a:latin typeface="Cambria Math" panose="02040503050406030204" pitchFamily="18" charset="0"/>
                          </a:rPr>
                          <m:t>𝟐𝟎𝟎</m:t>
                        </m:r>
                      </m:num>
                      <m:den>
                        <m:r>
                          <a:rPr lang="en-IN" sz="1800" b="1" i="1" smtClean="0">
                            <a:latin typeface="Cambria Math" panose="02040503050406030204" pitchFamily="18" charset="0"/>
                          </a:rPr>
                          <m:t>𝟏𝟎</m:t>
                        </m:r>
                      </m:den>
                    </m:f>
                  </m:oMath>
                </a14:m>
                <a:r>
                  <a:rPr lang="en-IN" sz="1800" dirty="0">
                    <a:latin typeface="Arial" panose="020B0604020202020204" pitchFamily="34" charset="0"/>
                    <a:cs typeface="Arial" panose="020B0604020202020204" pitchFamily="34" charset="0"/>
                  </a:rPr>
                  <a:t> = $20</a:t>
                </a:r>
              </a:p>
            </p:txBody>
          </p:sp>
        </mc:Choice>
        <mc:Fallback>
          <p:sp>
            <p:nvSpPr>
              <p:cNvPr id="16" name="Content Placeholder 15">
                <a:extLst>
                  <a:ext uri="{FF2B5EF4-FFF2-40B4-BE49-F238E27FC236}">
                    <a16:creationId xmlns:a16="http://schemas.microsoft.com/office/drawing/2014/main" id="{911D0DFB-610F-455F-8ACE-2EBD4AB81D0F}"/>
                  </a:ext>
                </a:extLst>
              </p:cNvPr>
              <p:cNvSpPr>
                <a:spLocks noGrp="1" noRot="1" noChangeAspect="1" noMove="1" noResize="1" noEditPoints="1" noAdjustHandles="1" noChangeArrowheads="1" noChangeShapeType="1" noTextEdit="1"/>
              </p:cNvSpPr>
              <p:nvPr>
                <p:ph sz="quarter" idx="15"/>
              </p:nvPr>
            </p:nvSpPr>
            <p:spPr>
              <a:xfrm>
                <a:off x="4450136" y="4072571"/>
                <a:ext cx="4191000" cy="421480"/>
              </a:xfrm>
              <a:blipFill>
                <a:blip r:embed="rId3"/>
                <a:stretch>
                  <a:fillRect b="-27536"/>
                </a:stretch>
              </a:blipFill>
            </p:spPr>
            <p:txBody>
              <a:bodyPr/>
              <a:lstStyle/>
              <a:p>
                <a:r>
                  <a:rPr lang="en-US">
                    <a:noFill/>
                  </a:rPr>
                  <a:t> </a:t>
                </a:r>
              </a:p>
            </p:txBody>
          </p:sp>
        </mc:Fallback>
      </mc:AlternateContent>
      <p:sp>
        <p:nvSpPr>
          <p:cNvPr id="18" name="Content Placeholder 17">
            <a:extLst>
              <a:ext uri="{FF2B5EF4-FFF2-40B4-BE49-F238E27FC236}">
                <a16:creationId xmlns:a16="http://schemas.microsoft.com/office/drawing/2014/main" id="{1BD39E55-23BF-446D-8786-C6259C42EB1C}"/>
              </a:ext>
            </a:extLst>
          </p:cNvPr>
          <p:cNvSpPr>
            <a:spLocks noGrp="1"/>
          </p:cNvSpPr>
          <p:nvPr>
            <p:ph sz="quarter" idx="17"/>
          </p:nvPr>
        </p:nvSpPr>
        <p:spPr>
          <a:xfrm>
            <a:off x="288178" y="4745434"/>
            <a:ext cx="8627222" cy="546100"/>
          </a:xfrm>
        </p:spPr>
        <p:txBody>
          <a:bodyPr>
            <a:noAutofit/>
          </a:bodyPr>
          <a:lstStyle/>
          <a:p>
            <a:pPr marL="0" indent="0">
              <a:buNone/>
            </a:pPr>
            <a:r>
              <a:rPr lang="en-US" sz="1600" dirty="0">
                <a:latin typeface="Arial" panose="020B0604020202020204" pitchFamily="34" charset="0"/>
                <a:cs typeface="Arial" panose="020B0604020202020204" pitchFamily="34" charset="0"/>
              </a:rPr>
              <a:t>Now suppose that this firm sells an additional 10 units abroad at the price of $15, which is less than its average costs of production. It is still worthwhile to sell these extra units because profits become</a:t>
            </a:r>
          </a:p>
        </p:txBody>
      </p:sp>
      <mc:AlternateContent xmlns:mc="http://schemas.openxmlformats.org/markup-compatibility/2006">
        <mc:Choice xmlns:a14="http://schemas.microsoft.com/office/drawing/2010/main" Requires="a14">
          <p:sp>
            <p:nvSpPr>
              <p:cNvPr id="19" name="Content Placeholder 18">
                <a:extLst>
                  <a:ext uri="{FF2B5EF4-FFF2-40B4-BE49-F238E27FC236}">
                    <a16:creationId xmlns:a16="http://schemas.microsoft.com/office/drawing/2014/main" id="{8057865D-C38B-4D34-92A2-3484B4BAD879}"/>
                  </a:ext>
                </a:extLst>
              </p:cNvPr>
              <p:cNvSpPr>
                <a:spLocks noGrp="1"/>
              </p:cNvSpPr>
              <p:nvPr>
                <p:ph sz="quarter" idx="18"/>
              </p:nvPr>
            </p:nvSpPr>
            <p:spPr>
              <a:xfrm>
                <a:off x="1733550" y="5625030"/>
                <a:ext cx="5676900" cy="672533"/>
              </a:xfrm>
            </p:spPr>
            <p:txBody>
              <a:bodyPr>
                <a:noAutofit/>
              </a:bodyPr>
              <a:lstStyle/>
              <a:p>
                <a:pPr marL="0" indent="0" algn="ctr">
                  <a:lnSpc>
                    <a:spcPct val="120000"/>
                  </a:lnSpc>
                  <a:spcBef>
                    <a:spcPts val="624"/>
                  </a:spcBef>
                  <a:buNone/>
                </a:pPr>
                <a14:m>
                  <m:oMath xmlns:m="http://schemas.openxmlformats.org/officeDocument/2006/math">
                    <m:limLow>
                      <m:limLowPr>
                        <m:ctrlPr>
                          <a:rPr lang="en-IN" sz="1800" i="1" smtClean="0">
                            <a:latin typeface="Cambria Math" panose="02040503050406030204" pitchFamily="18" charset="0"/>
                          </a:rPr>
                        </m:ctrlPr>
                      </m:limLowPr>
                      <m:e>
                        <m:groupChr>
                          <m:groupChrPr>
                            <m:chr m:val="⏟"/>
                            <m:ctrlPr>
                              <a:rPr lang="en-IN" sz="1800" i="1" smtClean="0">
                                <a:latin typeface="Cambria Math" panose="02040503050406030204" pitchFamily="18" charset="0"/>
                              </a:rPr>
                            </m:ctrlPr>
                          </m:groupChrPr>
                          <m:e>
                            <m:r>
                              <a:rPr lang="en-IN" sz="1800" b="0" i="1" smtClean="0">
                                <a:latin typeface="Cambria Math" panose="02040503050406030204" pitchFamily="18" charset="0"/>
                              </a:rPr>
                              <m:t>($25∗10+$15 ∗10 )</m:t>
                            </m:r>
                          </m:e>
                        </m:groupChr>
                      </m:e>
                      <m:lim>
                        <m:eqArr>
                          <m:eqArrPr>
                            <m:ctrlPr>
                              <a:rPr lang="en-IN" sz="1800" b="0" i="1" smtClean="0">
                                <a:latin typeface="Cambria Math" panose="02040503050406030204" pitchFamily="18" charset="0"/>
                              </a:rPr>
                            </m:ctrlPr>
                          </m:eqArrPr>
                          <m:e/>
                          <m:e>
                            <m:r>
                              <a:rPr lang="en-IN" sz="1800" b="0" i="1" smtClean="0">
                                <a:latin typeface="Cambria Math" panose="02040503050406030204" pitchFamily="18" charset="0"/>
                              </a:rPr>
                              <m:t>𝑅𝑒𝑣𝑒𝑛𝑢𝑒</m:t>
                            </m:r>
                          </m:e>
                        </m:eqArr>
                      </m:lim>
                    </m:limLow>
                  </m:oMath>
                </a14:m>
                <a:r>
                  <a:rPr lang="en-IN" sz="1800" dirty="0">
                    <a:latin typeface="Arial" panose="020B0604020202020204" pitchFamily="34" charset="0"/>
                    <a:cs typeface="Arial" panose="020B0604020202020204" pitchFamily="34" charset="0"/>
                  </a:rPr>
                  <a:t> ‒ </a:t>
                </a:r>
                <a14:m>
                  <m:oMath xmlns:m="http://schemas.openxmlformats.org/officeDocument/2006/math">
                    <m:limLow>
                      <m:limLowPr>
                        <m:ctrlPr>
                          <a:rPr lang="en-IN" sz="1800" i="1" smtClean="0">
                            <a:latin typeface="Cambria Math" panose="02040503050406030204" pitchFamily="18" charset="0"/>
                          </a:rPr>
                        </m:ctrlPr>
                      </m:limLowPr>
                      <m:e>
                        <m:groupChr>
                          <m:groupChrPr>
                            <m:chr m:val="⏟"/>
                            <m:ctrlPr>
                              <a:rPr lang="en-IN" sz="1800" i="1" smtClean="0">
                                <a:latin typeface="Cambria Math" panose="02040503050406030204" pitchFamily="18" charset="0"/>
                              </a:rPr>
                            </m:ctrlPr>
                          </m:groupChrPr>
                          <m:e>
                            <m:r>
                              <a:rPr lang="en-IN" sz="1800" b="0" i="1" smtClean="0">
                                <a:latin typeface="Cambria Math" panose="02040503050406030204" pitchFamily="18" charset="0"/>
                              </a:rPr>
                              <m:t>$10 ∗20</m:t>
                            </m:r>
                          </m:e>
                        </m:groupChr>
                      </m:e>
                      <m:lim>
                        <m:eqArr>
                          <m:eqArrPr>
                            <m:ctrlPr>
                              <a:rPr lang="en-IN" sz="1800" b="0" i="1" smtClean="0">
                                <a:latin typeface="Cambria Math" panose="02040503050406030204" pitchFamily="18" charset="0"/>
                              </a:rPr>
                            </m:ctrlPr>
                          </m:eqArrPr>
                          <m:e/>
                          <m:e>
                            <m:r>
                              <a:rPr lang="en-IN" sz="1800" b="0" i="1" smtClean="0">
                                <a:latin typeface="Cambria Math" panose="02040503050406030204" pitchFamily="18" charset="0"/>
                              </a:rPr>
                              <m:t>𝑉𝑎𝑟𝑖𝑎𝑏𝑙𝑒</m:t>
                            </m:r>
                          </m:e>
                          <m:e>
                            <m:r>
                              <a:rPr lang="en-IN" sz="1800" b="0" i="1" smtClean="0">
                                <a:latin typeface="Cambria Math" panose="02040503050406030204" pitchFamily="18" charset="0"/>
                              </a:rPr>
                              <m:t>𝑐𝑜𝑠𝑡</m:t>
                            </m:r>
                          </m:e>
                        </m:eqArr>
                      </m:lim>
                    </m:limLow>
                  </m:oMath>
                </a14:m>
                <a:r>
                  <a:rPr lang="en-IN" sz="1800" dirty="0">
                    <a:latin typeface="Arial" panose="020B0604020202020204" pitchFamily="34" charset="0"/>
                    <a:cs typeface="Arial" panose="020B0604020202020204" pitchFamily="34" charset="0"/>
                  </a:rPr>
                  <a:t> ‒ </a:t>
                </a:r>
                <a14:m>
                  <m:oMath xmlns:m="http://schemas.openxmlformats.org/officeDocument/2006/math">
                    <m:limLow>
                      <m:limLowPr>
                        <m:ctrlPr>
                          <a:rPr lang="en-IN" sz="1800" i="1" smtClean="0">
                            <a:latin typeface="Cambria Math" panose="02040503050406030204" pitchFamily="18" charset="0"/>
                          </a:rPr>
                        </m:ctrlPr>
                      </m:limLowPr>
                      <m:e>
                        <m:groupChr>
                          <m:groupChrPr>
                            <m:chr m:val="⏟"/>
                            <m:ctrlPr>
                              <a:rPr lang="en-IN" sz="1800" i="1" smtClean="0">
                                <a:latin typeface="Cambria Math" panose="02040503050406030204" pitchFamily="18" charset="0"/>
                              </a:rPr>
                            </m:ctrlPr>
                          </m:groupChrPr>
                          <m:e>
                            <m:r>
                              <a:rPr lang="en-IN" sz="1800" b="0" i="1" smtClean="0">
                                <a:latin typeface="Cambria Math" panose="02040503050406030204" pitchFamily="18" charset="0"/>
                              </a:rPr>
                              <m:t>$100 </m:t>
                            </m:r>
                          </m:e>
                        </m:groupChr>
                      </m:e>
                      <m:lim>
                        <m:eqArr>
                          <m:eqArrPr>
                            <m:ctrlPr>
                              <a:rPr lang="en-IN" sz="1800" b="0" i="1" smtClean="0">
                                <a:latin typeface="Cambria Math" panose="02040503050406030204" pitchFamily="18" charset="0"/>
                              </a:rPr>
                            </m:ctrlPr>
                          </m:eqArrPr>
                          <m:e/>
                          <m:e>
                            <m:r>
                              <a:rPr lang="en-IN" sz="1800" b="0" i="1" smtClean="0">
                                <a:latin typeface="Cambria Math" panose="02040503050406030204" pitchFamily="18" charset="0"/>
                              </a:rPr>
                              <m:t>𝐹𝑖𝑥𝑒𝑑</m:t>
                            </m:r>
                          </m:e>
                          <m:e>
                            <m:r>
                              <a:rPr lang="en-IN" sz="1800" b="0" i="1" smtClean="0">
                                <a:latin typeface="Cambria Math" panose="02040503050406030204" pitchFamily="18" charset="0"/>
                              </a:rPr>
                              <m:t>𝑐𝑜𝑠𝑡</m:t>
                            </m:r>
                          </m:e>
                        </m:eqArr>
                      </m:lim>
                    </m:limLow>
                  </m:oMath>
                </a14:m>
                <a:r>
                  <a:rPr lang="en-IN" sz="1800" dirty="0">
                    <a:latin typeface="Arial" panose="020B0604020202020204" pitchFamily="34" charset="0"/>
                    <a:cs typeface="Arial" panose="020B0604020202020204" pitchFamily="34" charset="0"/>
                  </a:rPr>
                  <a:t>= </a:t>
                </a:r>
                <a14:m>
                  <m:oMath xmlns:m="http://schemas.openxmlformats.org/officeDocument/2006/math">
                    <m:limLow>
                      <m:limLowPr>
                        <m:ctrlPr>
                          <a:rPr lang="en-IN" sz="1800" i="1" smtClean="0">
                            <a:latin typeface="Cambria Math" panose="02040503050406030204" pitchFamily="18" charset="0"/>
                          </a:rPr>
                        </m:ctrlPr>
                      </m:limLowPr>
                      <m:e>
                        <m:groupChr>
                          <m:groupChrPr>
                            <m:chr m:val="⏟"/>
                            <m:ctrlPr>
                              <a:rPr lang="en-IN" sz="1800" i="1" smtClean="0">
                                <a:latin typeface="Cambria Math" panose="02040503050406030204" pitchFamily="18" charset="0"/>
                              </a:rPr>
                            </m:ctrlPr>
                          </m:groupChrPr>
                          <m:e>
                            <m:r>
                              <a:rPr lang="en-IN" sz="1800" b="0" i="1" smtClean="0">
                                <a:latin typeface="Cambria Math" panose="02040503050406030204" pitchFamily="18" charset="0"/>
                              </a:rPr>
                              <m:t>$100</m:t>
                            </m:r>
                          </m:e>
                        </m:groupChr>
                      </m:e>
                      <m:lim>
                        <m:eqArr>
                          <m:eqArrPr>
                            <m:ctrlPr>
                              <a:rPr lang="en-IN" sz="1800" b="0" i="1" smtClean="0">
                                <a:latin typeface="Cambria Math" panose="02040503050406030204" pitchFamily="18" charset="0"/>
                              </a:rPr>
                            </m:ctrlPr>
                          </m:eqArrPr>
                          <m:e/>
                          <m:e>
                            <m:r>
                              <a:rPr lang="en-IN" sz="1800" b="0" i="1" smtClean="0">
                                <a:latin typeface="Cambria Math" panose="02040503050406030204" pitchFamily="18" charset="0"/>
                              </a:rPr>
                              <m:t>𝑃𝑟𝑜𝑓𝑖𝑡𝑠</m:t>
                            </m:r>
                          </m:e>
                        </m:eqArr>
                      </m:lim>
                    </m:limLow>
                  </m:oMath>
                </a14:m>
                <a:endParaRPr lang="en-IN" sz="1800" dirty="0"/>
              </a:p>
            </p:txBody>
          </p:sp>
        </mc:Choice>
        <mc:Fallback>
          <p:sp>
            <p:nvSpPr>
              <p:cNvPr id="19" name="Content Placeholder 18">
                <a:extLst>
                  <a:ext uri="{FF2B5EF4-FFF2-40B4-BE49-F238E27FC236}">
                    <a16:creationId xmlns:a16="http://schemas.microsoft.com/office/drawing/2014/main" id="{8057865D-C38B-4D34-92A2-3484B4BAD879}"/>
                  </a:ext>
                </a:extLst>
              </p:cNvPr>
              <p:cNvSpPr>
                <a:spLocks noGrp="1" noRot="1" noChangeAspect="1" noMove="1" noResize="1" noEditPoints="1" noAdjustHandles="1" noChangeArrowheads="1" noChangeShapeType="1" noTextEdit="1"/>
              </p:cNvSpPr>
              <p:nvPr>
                <p:ph sz="quarter" idx="18"/>
              </p:nvPr>
            </p:nvSpPr>
            <p:spPr>
              <a:xfrm>
                <a:off x="1733550" y="5625030"/>
                <a:ext cx="5676900" cy="672533"/>
              </a:xfrm>
              <a:blipFill>
                <a:blip r:embed="rId4"/>
                <a:stretch>
                  <a:fillRect b="-57273"/>
                </a:stretch>
              </a:blipFill>
            </p:spPr>
            <p:txBody>
              <a:bodyPr/>
              <a:lstStyle/>
              <a:p>
                <a:r>
                  <a:rPr lang="en-US">
                    <a:noFill/>
                  </a:rPr>
                  <a:t> </a:t>
                </a:r>
              </a:p>
            </p:txBody>
          </p:sp>
        </mc:Fallback>
      </mc:AlternateContent>
    </p:spTree>
    <p:extLst>
      <p:ext uri="{BB962C8B-B14F-4D97-AF65-F5344CB8AC3E}">
        <p14:creationId xmlns:p14="http://schemas.microsoft.com/office/powerpoint/2010/main" val="910515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B1CDAEF-3B57-4F45-9B09-E38B5C76CDFE}"/>
              </a:ext>
            </a:extLst>
          </p:cNvPr>
          <p:cNvSpPr>
            <a:spLocks noGrp="1"/>
          </p:cNvSpPr>
          <p:nvPr>
            <p:ph type="title"/>
          </p:nvPr>
        </p:nvSpPr>
        <p:spPr>
          <a:xfrm>
            <a:off x="457200" y="61881"/>
            <a:ext cx="8229600" cy="1004919"/>
          </a:xfrm>
        </p:spPr>
        <p:txBody>
          <a:bodyPr/>
          <a:lstStyle/>
          <a:p>
            <a:r>
              <a:rPr lang="en-US" dirty="0"/>
              <a:t>Policy Response to Dumping</a:t>
            </a:r>
            <a:endParaRPr lang="en-IN" dirty="0"/>
          </a:p>
        </p:txBody>
      </p:sp>
      <p:sp>
        <p:nvSpPr>
          <p:cNvPr id="14" name="Content Placeholder 13">
            <a:extLst>
              <a:ext uri="{FF2B5EF4-FFF2-40B4-BE49-F238E27FC236}">
                <a16:creationId xmlns:a16="http://schemas.microsoft.com/office/drawing/2014/main" id="{8C7A6A09-E2F9-4467-B5F5-A6DF84559952}"/>
              </a:ext>
            </a:extLst>
          </p:cNvPr>
          <p:cNvSpPr>
            <a:spLocks noGrp="1"/>
          </p:cNvSpPr>
          <p:nvPr>
            <p:ph idx="1"/>
          </p:nvPr>
        </p:nvSpPr>
        <p:spPr>
          <a:xfrm>
            <a:off x="228600" y="1524000"/>
            <a:ext cx="8458200" cy="4525963"/>
          </a:xfrm>
        </p:spPr>
        <p:txBody>
          <a:bodyPr>
            <a:normAutofit fontScale="92500"/>
          </a:bodyPr>
          <a:lstStyle/>
          <a:p>
            <a:pPr marL="0" indent="0">
              <a:lnSpc>
                <a:spcPct val="120000"/>
              </a:lnSpc>
              <a:buNone/>
            </a:pPr>
            <a:r>
              <a:rPr lang="en-IN" sz="2400" dirty="0">
                <a:latin typeface="Arial" panose="020B0604020202020204" pitchFamily="34" charset="0"/>
                <a:cs typeface="Arial" panose="020B0604020202020204" pitchFamily="34" charset="0"/>
              </a:rPr>
              <a:t>Antidumping Duties</a:t>
            </a:r>
          </a:p>
          <a:p>
            <a:pPr>
              <a:lnSpc>
                <a:spcPct val="120000"/>
              </a:lnSpc>
            </a:pPr>
            <a:r>
              <a:rPr lang="en-US" sz="2400" dirty="0">
                <a:latin typeface="Arial" panose="020B0604020202020204" pitchFamily="34" charset="0"/>
                <a:cs typeface="Arial" panose="020B0604020202020204" pitchFamily="34" charset="0"/>
              </a:rPr>
              <a:t>Under the rules of the WTO, an importing country is entitled to apply a tariff, called an antidumping duty, any time that a foreign firm is dumping its product. </a:t>
            </a:r>
          </a:p>
          <a:p>
            <a:pPr>
              <a:lnSpc>
                <a:spcPct val="120000"/>
              </a:lnSpc>
            </a:pPr>
            <a:r>
              <a:rPr lang="en-US" sz="2400" dirty="0">
                <a:latin typeface="Arial" panose="020B0604020202020204" pitchFamily="34" charset="0"/>
                <a:cs typeface="Arial" panose="020B0604020202020204" pitchFamily="34" charset="0"/>
              </a:rPr>
              <a:t>An imported product is being dumped if its price is below the price that the exporter charges in its own local market.</a:t>
            </a:r>
          </a:p>
          <a:p>
            <a:pPr>
              <a:lnSpc>
                <a:spcPct val="120000"/>
              </a:lnSpc>
            </a:pPr>
            <a:r>
              <a:rPr lang="en-US" sz="2400" dirty="0">
                <a:latin typeface="Arial" panose="020B0604020202020204" pitchFamily="34" charset="0"/>
                <a:cs typeface="Arial" panose="020B0604020202020204" pitchFamily="34" charset="0"/>
              </a:rPr>
              <a:t>If the exporter’s local price is not available, then dumping is determined by comparing the import price with:</a:t>
            </a:r>
          </a:p>
          <a:p>
            <a:pPr lvl="1">
              <a:lnSpc>
                <a:spcPct val="120000"/>
              </a:lnSpc>
            </a:pPr>
            <a:r>
              <a:rPr lang="en-US" sz="2200" dirty="0">
                <a:latin typeface="Arial" panose="020B0604020202020204" pitchFamily="34" charset="0"/>
                <a:cs typeface="Arial" panose="020B0604020202020204" pitchFamily="34" charset="0"/>
              </a:rPr>
              <a:t>A price charged for the product in a third market, or</a:t>
            </a:r>
          </a:p>
          <a:p>
            <a:pPr lvl="1">
              <a:lnSpc>
                <a:spcPct val="120000"/>
              </a:lnSpc>
            </a:pPr>
            <a:r>
              <a:rPr lang="en-US" sz="2200" dirty="0">
                <a:latin typeface="Arial" panose="020B0604020202020204" pitchFamily="34" charset="0"/>
                <a:cs typeface="Arial" panose="020B0604020202020204" pitchFamily="34" charset="0"/>
              </a:rPr>
              <a:t>The exporter’s average costs of production.</a:t>
            </a:r>
          </a:p>
        </p:txBody>
      </p:sp>
    </p:spTree>
    <p:extLst>
      <p:ext uri="{BB962C8B-B14F-4D97-AF65-F5344CB8AC3E}">
        <p14:creationId xmlns:p14="http://schemas.microsoft.com/office/powerpoint/2010/main" val="66388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B1CDAEF-3B57-4F45-9B09-E38B5C76CDFE}"/>
              </a:ext>
            </a:extLst>
          </p:cNvPr>
          <p:cNvSpPr>
            <a:spLocks noGrp="1"/>
          </p:cNvSpPr>
          <p:nvPr>
            <p:ph type="title"/>
          </p:nvPr>
        </p:nvSpPr>
        <p:spPr>
          <a:xfrm>
            <a:off x="457200" y="61881"/>
            <a:ext cx="8229600" cy="1004919"/>
          </a:xfrm>
        </p:spPr>
        <p:txBody>
          <a:bodyPr>
            <a:normAutofit/>
          </a:bodyPr>
          <a:lstStyle/>
          <a:p>
            <a:r>
              <a:rPr lang="en-US" dirty="0"/>
              <a:t>Policy Response to Dumping</a:t>
            </a:r>
            <a:endParaRPr lang="en-IN" dirty="0"/>
          </a:p>
        </p:txBody>
      </p:sp>
      <p:sp>
        <p:nvSpPr>
          <p:cNvPr id="14" name="Content Placeholder 13">
            <a:extLst>
              <a:ext uri="{FF2B5EF4-FFF2-40B4-BE49-F238E27FC236}">
                <a16:creationId xmlns:a16="http://schemas.microsoft.com/office/drawing/2014/main" id="{8C7A6A09-E2F9-4467-B5F5-A6DF84559952}"/>
              </a:ext>
            </a:extLst>
          </p:cNvPr>
          <p:cNvSpPr>
            <a:spLocks noGrp="1"/>
          </p:cNvSpPr>
          <p:nvPr>
            <p:ph idx="1"/>
          </p:nvPr>
        </p:nvSpPr>
        <p:spPr>
          <a:xfrm>
            <a:off x="304800" y="1524000"/>
            <a:ext cx="8382000" cy="4525963"/>
          </a:xfrm>
        </p:spPr>
        <p:txBody>
          <a:bodyPr>
            <a:normAutofit fontScale="92500" lnSpcReduction="20000"/>
          </a:bodyPr>
          <a:lstStyle/>
          <a:p>
            <a:pPr marL="0" indent="0">
              <a:lnSpc>
                <a:spcPct val="120000"/>
              </a:lnSpc>
              <a:buNone/>
            </a:pPr>
            <a:r>
              <a:rPr lang="en-US" sz="2400" dirty="0">
                <a:latin typeface="Arial" panose="020B0604020202020204" pitchFamily="34" charset="0"/>
                <a:cs typeface="Arial" panose="020B0604020202020204" pitchFamily="34" charset="0"/>
              </a:rPr>
              <a:t>Antidumping Duties</a:t>
            </a:r>
          </a:p>
          <a:p>
            <a:pPr marL="0" indent="0">
              <a:lnSpc>
                <a:spcPct val="120000"/>
              </a:lnSpc>
              <a:buNone/>
            </a:pPr>
            <a:r>
              <a:rPr lang="en-US" sz="2400" dirty="0">
                <a:latin typeface="Arial" panose="020B0604020202020204" pitchFamily="34" charset="0"/>
                <a:cs typeface="Arial" panose="020B0604020202020204" pitchFamily="34" charset="0"/>
              </a:rPr>
              <a:t>Strategic Trade Policy?</a:t>
            </a:r>
          </a:p>
          <a:p>
            <a:pPr>
              <a:lnSpc>
                <a:spcPct val="120000"/>
              </a:lnSpc>
            </a:pPr>
            <a:r>
              <a:rPr lang="en-US" sz="2400" dirty="0">
                <a:latin typeface="Arial" panose="020B0604020202020204" pitchFamily="34" charset="0"/>
                <a:cs typeface="Arial" panose="020B0604020202020204" pitchFamily="34" charset="0"/>
              </a:rPr>
              <a:t>Does the application of antidumping duties lead to a terms-of-trade gain for the Home country, making this another example of a strategic trade policy that can potentially benefit the Home country? </a:t>
            </a:r>
          </a:p>
          <a:p>
            <a:pPr>
              <a:lnSpc>
                <a:spcPct val="120000"/>
              </a:lnSpc>
            </a:pPr>
            <a:r>
              <a:rPr lang="en-US" sz="2400" dirty="0">
                <a:latin typeface="Arial" panose="020B0604020202020204" pitchFamily="34" charset="0"/>
                <a:cs typeface="Arial" panose="020B0604020202020204" pitchFamily="34" charset="0"/>
              </a:rPr>
              <a:t>The answer to this question is often “no,” because the antidumping provisions of U.S. trade law are overused. These provisions create a much greater cost for consumers and larger welfare loss than does the less frequent application of tariffs under Sections 201, 232, or 301 of U.S trade law.</a:t>
            </a:r>
          </a:p>
        </p:txBody>
      </p:sp>
    </p:spTree>
    <p:extLst>
      <p:ext uri="{BB962C8B-B14F-4D97-AF65-F5344CB8AC3E}">
        <p14:creationId xmlns:p14="http://schemas.microsoft.com/office/powerpoint/2010/main" val="262339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457200" y="61881"/>
            <a:ext cx="8229600" cy="1004919"/>
          </a:xfrm>
        </p:spPr>
        <p:txBody>
          <a:bodyPr/>
          <a:lstStyle/>
          <a:p>
            <a:r>
              <a:rPr lang="en-US" dirty="0"/>
              <a:t>Introduction</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304800" y="1676400"/>
            <a:ext cx="8382000" cy="4800600"/>
          </a:xfrm>
        </p:spPr>
        <p:txBody>
          <a:bodyPr>
            <a:normAutofit/>
          </a:bodyPr>
          <a:lstStyle/>
          <a:p>
            <a:r>
              <a:rPr lang="en-US" dirty="0"/>
              <a:t>A specific example of a Foreign monopolist is the Foreign discriminating monopoly, which charges a lower price to Home than to firms in its own local market and is, therefore, dumping its product into the Home market. </a:t>
            </a:r>
          </a:p>
          <a:p>
            <a:r>
              <a:rPr lang="en-US" dirty="0"/>
              <a:t>A tariff applied against a Foreign discriminating monopoly is called an antidumping duty.</a:t>
            </a:r>
          </a:p>
          <a:p>
            <a:r>
              <a:rPr lang="en-US" dirty="0"/>
              <a:t>The final case we analyze is an infant industry at Home, by which we mean an industry that is too young to have achieved its lowest costs</a:t>
            </a:r>
            <a:r>
              <a:rPr lang="en-US" b="0" dirty="0"/>
              <a:t>.</a:t>
            </a:r>
          </a:p>
        </p:txBody>
      </p:sp>
    </p:spTree>
    <p:extLst>
      <p:ext uri="{BB962C8B-B14F-4D97-AF65-F5344CB8AC3E}">
        <p14:creationId xmlns:p14="http://schemas.microsoft.com/office/powerpoint/2010/main" val="4014856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dirty="0"/>
              <a:t>Policy Response to Dumping</a:t>
            </a:r>
            <a:endParaRPr lang="en-IN"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195197" y="1246210"/>
            <a:ext cx="8915400" cy="838199"/>
          </a:xfrm>
        </p:spPr>
        <p:txBody>
          <a:bodyPr>
            <a:normAutofit/>
          </a:bodyPr>
          <a:lstStyle/>
          <a:p>
            <a:pPr marL="0" indent="0">
              <a:buNone/>
            </a:pPr>
            <a:r>
              <a:rPr lang="en-US" sz="1800" dirty="0">
                <a:latin typeface="+mn-lt"/>
              </a:rPr>
              <a:t>Calculation of Antidumping Duty FIGURE 9-9 Home Loss Due to Threat of Duty</a:t>
            </a:r>
          </a:p>
        </p:txBody>
      </p:sp>
      <p:pic>
        <p:nvPicPr>
          <p:cNvPr id="8" name="Picture Placeholder 5" descr="Two line graphs labeled (a) Home market and (b) Import market illustrate home loss due to threat of duty. The marks P subscript 1 and P subscript 2 are on the Y-axis showing price for both graphs (a) and (b).&#10;Graph (a) shows marks S subscript 1, S subscript 2, D subscript 1, and D subscript 2 on the X-axis representing Quantity. Horizontal dotted lines are drawn from P subscript 2 and P subscript 1. Vertical dotted lines are drawn from S subscript 1, S subscript 2, D subscript 1, and D subscript 2 &#10;Line S slants positively from the bottom left to top right of the graph and line D slants negatively from the top left to bottom right and intersect at a point.&#10;The area enclosed by Line S and dotted lines from P subscript 1 and P subscript 2 is labeled “a.” The triangular area enclosed by line S and dotted lines S subscript 2 and P subscript 1 is labeled “b.” The area enclosed by dotted lines S subscript 2, D subscript 2, P subscript 2, and P subscript 1 is labeled “c.” The triangular area enclosed by line D and dotted lines D subscript 1 and D subscript 2 is labeled “d.” The shift in the price from P subscript 1 to 2 is labeled foreign exporters increase their prices to home due to the threat of antidumping duties being applied.&#10;Graph (b) shows imports on the X-axis with marks M subscript 1 and M subscript 2. A negative sloping line, M is drawn from the Y-axis at a point above P subscript 2. Horizontal dotted lines are drawn from points P subscript 1 and P subscript 2 on the Y-axis and vertical dotted lines are drawn from points M subscript 1 and M subscript 2 on the X-axis. &#10;The rectangular area enclosed by dotted lines from M subscript 2, P subscript 2 and P subscript 1 is labeled “c.” Triangular area enclosed by line M and dotted lines P subscript 1 and M subscript 2 is labeled “b plus d.” ">
            <a:extLst>
              <a:ext uri="{FF2B5EF4-FFF2-40B4-BE49-F238E27FC236}">
                <a16:creationId xmlns:a16="http://schemas.microsoft.com/office/drawing/2014/main" id="{2600519A-E027-40CC-9E5D-65737B198C3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457200" y="1722067"/>
            <a:ext cx="8229600" cy="4244975"/>
          </a:xfrm>
          <a:prstGeom prst="rect">
            <a:avLst/>
          </a:prstGeom>
        </p:spPr>
      </p:pic>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457199" y="6080558"/>
            <a:ext cx="8653397" cy="505650"/>
          </a:xfrm>
        </p:spPr>
        <p:txBody>
          <a:bodyPr>
            <a:noAutofit/>
          </a:bodyPr>
          <a:lstStyle/>
          <a:p>
            <a:pPr marL="0" indent="0">
              <a:spcBef>
                <a:spcPct val="10000"/>
              </a:spcBef>
              <a:spcAft>
                <a:spcPct val="10000"/>
              </a:spcAft>
              <a:buNone/>
            </a:pPr>
            <a:r>
              <a:rPr lang="en-US" sz="1600" dirty="0">
                <a:latin typeface="Arial" panose="020B0604020202020204" pitchFamily="34" charset="0"/>
                <a:cs typeface="Arial" panose="020B0604020202020204" pitchFamily="34" charset="0"/>
              </a:rPr>
              <a:t>A charge of dumping can sometimes lead Foreign firms to increase their prices, even without an antidumping duty being applied.</a:t>
            </a:r>
          </a:p>
        </p:txBody>
      </p:sp>
    </p:spTree>
    <p:extLst>
      <p:ext uri="{BB962C8B-B14F-4D97-AF65-F5344CB8AC3E}">
        <p14:creationId xmlns:p14="http://schemas.microsoft.com/office/powerpoint/2010/main" val="2453014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dirty="0"/>
              <a:t>Policy Response to Dumping</a:t>
            </a:r>
            <a:endParaRPr lang="en-IN"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195197" y="1246210"/>
            <a:ext cx="8915400" cy="838199"/>
          </a:xfrm>
        </p:spPr>
        <p:txBody>
          <a:bodyPr>
            <a:normAutofit/>
          </a:bodyPr>
          <a:lstStyle/>
          <a:p>
            <a:pPr marL="0" indent="0">
              <a:buNone/>
            </a:pPr>
            <a:r>
              <a:rPr lang="en-US" sz="1800" dirty="0">
                <a:latin typeface="+mn-lt"/>
              </a:rPr>
              <a:t>Calculation of Antidumping Duty FIGURE 9-9 Home Loss Due to Threat of Duty</a:t>
            </a:r>
          </a:p>
        </p:txBody>
      </p:sp>
      <p:pic>
        <p:nvPicPr>
          <p:cNvPr id="8" name="Picture Placeholder 5" descr="Two line graphs labeled (a) Home market and (b) Import market illustrate home loss due to threat of duty. The marks P subscript 1 and P subscript 2 are on the Y-axis showing price for both graphs (a) and (b).&#10;Graph (a) shows marks S subscript 1, S subscript 2, D subscript 1, and D subscript 2 on the X-axis representing Quantity. Horizontal dotted lines are drawn from P subscript 2 and P subscript 1. Vertical dotted lines are drawn from S subscript 1, S subscript 2, D subscript 1, and D subscript 2 &#10;Line S slants positively from the bottom left to top right of the graph and line D slants negatively from the top left to bottom right and intersect at a point.&#10;The area enclosed by Line S and dotted lines from P subscript 1 and P subscript 2 is labeled “a.” The triangular area enclosed by line S and dotted lines S subscript 2 and P subscript 1 is labeled “b.” The area enclosed by dotted lines S subscript 2, D subscript 2, P subscript 2, and P subscript 1 is labeled “c.” The triangular area enclosed by line D and dotted lines D subscript 1 and D subscript 2 is labeled “d.” The shift in the price from P subscript 1 to 2 is labeled foreign exporters increase their prices to home due to the threat of antidumping duties being applied.&#10;Graph (b) shows imports on the X-axis with marks M subscript 1 and M subscript 2. A negative sloping line, M is drawn from the Y-axis at a point above P subscript 2. Horizontal dotted lines are drawn from points P subscript 1 and P subscript 2 on the Y-axis and vertical dotted lines are drawn from points M subscript 1 and M subscript 2 on the X-axis. &#10;The rectangular area enclosed by dotted lines from M subscript 2, P subscript 2 and P subscript 1 is labeled “c.” Triangular area enclosed by line M and dotted lines P subscript 1 and M subscript 2 is labeled “b plus d.” ">
            <a:extLst>
              <a:ext uri="{FF2B5EF4-FFF2-40B4-BE49-F238E27FC236}">
                <a16:creationId xmlns:a16="http://schemas.microsoft.com/office/drawing/2014/main" id="{2600519A-E027-40CC-9E5D-65737B198C3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457200" y="1722067"/>
            <a:ext cx="8229600" cy="4244975"/>
          </a:xfrm>
          <a:prstGeom prst="rect">
            <a:avLst/>
          </a:prstGeom>
        </p:spPr>
      </p:pic>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381000" y="5967042"/>
            <a:ext cx="8610600" cy="505650"/>
          </a:xfrm>
        </p:spPr>
        <p:txBody>
          <a:bodyPr>
            <a:noAutofit/>
          </a:bodyPr>
          <a:lstStyle/>
          <a:p>
            <a:pPr marL="0" indent="0" algn="just">
              <a:spcBef>
                <a:spcPct val="10000"/>
              </a:spcBef>
              <a:spcAft>
                <a:spcPct val="10000"/>
              </a:spcAft>
              <a:buNone/>
            </a:pPr>
            <a:r>
              <a:rPr lang="en-US" sz="1800" dirty="0">
                <a:latin typeface="Arial" panose="020B0604020202020204" pitchFamily="34" charset="0"/>
                <a:cs typeface="Arial" panose="020B0604020202020204" pitchFamily="34" charset="0"/>
              </a:rPr>
              <a:t>In that case, there is a loss for Home consumers (a + b + c + d) and a gain for Home producers (a). The net loss for the Home country is area (b + c + d).</a:t>
            </a:r>
          </a:p>
        </p:txBody>
      </p:sp>
    </p:spTree>
    <p:extLst>
      <p:ext uri="{BB962C8B-B14F-4D97-AF65-F5344CB8AC3E}">
        <p14:creationId xmlns:p14="http://schemas.microsoft.com/office/powerpoint/2010/main" val="1526262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B8B2C8-2CA4-494F-969D-DD3F2730CE5D}"/>
              </a:ext>
            </a:extLst>
          </p:cNvPr>
          <p:cNvSpPr>
            <a:spLocks noGrp="1"/>
          </p:cNvSpPr>
          <p:nvPr>
            <p:ph type="title"/>
          </p:nvPr>
        </p:nvSpPr>
        <p:spPr>
          <a:xfrm>
            <a:off x="457200" y="61881"/>
            <a:ext cx="8229600" cy="1004919"/>
          </a:xfrm>
        </p:spPr>
        <p:txBody>
          <a:bodyPr/>
          <a:lstStyle/>
          <a:p>
            <a:r>
              <a:rPr lang="en-IN" dirty="0"/>
              <a:t>Infant Industry Protection</a:t>
            </a:r>
          </a:p>
        </p:txBody>
      </p:sp>
      <p:sp>
        <p:nvSpPr>
          <p:cNvPr id="14" name="Content Placeholder 13">
            <a:extLst>
              <a:ext uri="{FF2B5EF4-FFF2-40B4-BE49-F238E27FC236}">
                <a16:creationId xmlns:a16="http://schemas.microsoft.com/office/drawing/2014/main" id="{2BFA95CF-519C-4545-BC50-679EFDBD71F4}"/>
              </a:ext>
            </a:extLst>
          </p:cNvPr>
          <p:cNvSpPr>
            <a:spLocks noGrp="1"/>
          </p:cNvSpPr>
          <p:nvPr>
            <p:ph idx="1"/>
          </p:nvPr>
        </p:nvSpPr>
        <p:spPr>
          <a:xfrm>
            <a:off x="304800" y="1371600"/>
            <a:ext cx="8610600" cy="5257800"/>
          </a:xfrm>
        </p:spPr>
        <p:txBody>
          <a:bodyPr>
            <a:normAutofit fontScale="62500" lnSpcReduction="20000"/>
          </a:bodyPr>
          <a:lstStyle/>
          <a:p>
            <a:pPr marL="0" indent="0">
              <a:lnSpc>
                <a:spcPct val="120000"/>
              </a:lnSpc>
              <a:buNone/>
            </a:pPr>
            <a:r>
              <a:rPr lang="en-US" sz="2900" dirty="0">
                <a:latin typeface="Arial" panose="020B0604020202020204" pitchFamily="34" charset="0"/>
                <a:cs typeface="Arial" panose="020B0604020202020204" pitchFamily="34" charset="0"/>
              </a:rPr>
              <a:t>There are two cases in which infant industry protection is potentially justified.</a:t>
            </a:r>
          </a:p>
          <a:p>
            <a:pPr>
              <a:lnSpc>
                <a:spcPct val="120000"/>
              </a:lnSpc>
            </a:pPr>
            <a:r>
              <a:rPr lang="en-US" sz="2900" dirty="0">
                <a:latin typeface="Arial" panose="020B0604020202020204" pitchFamily="34" charset="0"/>
                <a:cs typeface="Arial" panose="020B0604020202020204" pitchFamily="34" charset="0"/>
              </a:rPr>
              <a:t>First, protection may be justified if a tariff today leads to an increase in Home output that, in turn, helps the firm learn better production techniques and reduce costs in the future.</a:t>
            </a:r>
          </a:p>
          <a:p>
            <a:pPr>
              <a:lnSpc>
                <a:spcPct val="120000"/>
              </a:lnSpc>
            </a:pPr>
            <a:r>
              <a:rPr lang="en-US" sz="2900" dirty="0">
                <a:latin typeface="Arial" panose="020B0604020202020204" pitchFamily="34" charset="0"/>
                <a:cs typeface="Arial" panose="020B0604020202020204" pitchFamily="34" charset="0"/>
              </a:rPr>
              <a:t>A second case in which import protection is potentially justified is when a tariff in one period leads to an increase in output and reductions in future costs for other firms in the industry, or even for firms in other industries. This type of externality occurs when firms learn from each other’s successes.</a:t>
            </a:r>
          </a:p>
          <a:p>
            <a:pPr>
              <a:lnSpc>
                <a:spcPct val="120000"/>
              </a:lnSpc>
            </a:pPr>
            <a:endParaRPr lang="en-US" sz="2900" dirty="0">
              <a:latin typeface="Arial" panose="020B0604020202020204" pitchFamily="34" charset="0"/>
              <a:cs typeface="Arial" panose="020B0604020202020204" pitchFamily="34" charset="0"/>
            </a:endParaRPr>
          </a:p>
          <a:p>
            <a:pPr>
              <a:lnSpc>
                <a:spcPct val="120000"/>
              </a:lnSpc>
            </a:pPr>
            <a:r>
              <a:rPr lang="en-US" sz="2900" dirty="0">
                <a:latin typeface="Arial" panose="020B0604020202020204" pitchFamily="34" charset="0"/>
                <a:cs typeface="Arial" panose="020B0604020202020204" pitchFamily="34" charset="0"/>
              </a:rPr>
              <a:t>In the semiconductor industry, it is not unusual for firms to mimic the successful innovations of other firms and benefit from a knowledge spillover.</a:t>
            </a:r>
          </a:p>
          <a:p>
            <a:pPr>
              <a:lnSpc>
                <a:spcPct val="120000"/>
              </a:lnSpc>
            </a:pPr>
            <a:r>
              <a:rPr lang="en-US" sz="2900" dirty="0">
                <a:latin typeface="Arial" panose="020B0604020202020204" pitchFamily="34" charset="0"/>
                <a:cs typeface="Arial" panose="020B0604020202020204" pitchFamily="34" charset="0"/>
              </a:rPr>
              <a:t>As both of these cases show, the infant industry argument supporting tariffs or quotas depends on the existence of some form of market failure.</a:t>
            </a:r>
          </a:p>
          <a:p>
            <a:pPr>
              <a:lnSpc>
                <a:spcPct val="12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615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dirty="0"/>
              <a:t>Infant Industry Protection </a:t>
            </a:r>
            <a:endParaRPr lang="en-IN"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221547" y="1263651"/>
            <a:ext cx="8881997" cy="838199"/>
          </a:xfrm>
        </p:spPr>
        <p:txBody>
          <a:bodyPr>
            <a:normAutofit/>
          </a:bodyPr>
          <a:lstStyle/>
          <a:p>
            <a:pPr marL="0" indent="0">
              <a:buNone/>
            </a:pPr>
            <a:r>
              <a:rPr lang="en-US" sz="1800" dirty="0">
                <a:latin typeface="+mn-lt"/>
              </a:rPr>
              <a:t>Free-Trade Equilibrium, Tariff Equilibrium - Equilibrium Today, Equilibrium in the Future, Effect of the Tariff on Welfare    FIGURE 9-10 </a:t>
            </a:r>
            <a:r>
              <a:rPr lang="en-US" sz="1800" b="0" dirty="0">
                <a:latin typeface="+mn-lt"/>
              </a:rPr>
              <a:t>Infant Industry Protection</a:t>
            </a:r>
          </a:p>
        </p:txBody>
      </p:sp>
      <p:pic>
        <p:nvPicPr>
          <p:cNvPr id="10" name="Picture Placeholder 4" descr="A line graph illustrates infant industry protection. Y-axis is Price for both the graphs with points P superscript W plus t and P superscript W.&#10;Graph (a) Today has marks S subscript 1, S subscript 2, D subscript 1, and D subscript 2 are plotted on the X- axis showing quantity. &#10;Line M C slants negatively from the top left to bottom right of the graph and line D slants positively from the bottom left to top right, intersecting each other at a point.&#10;Horizontal dotted lines are drawn from both points shown on the Y-axis. Vertical dotted lines are drawn from the four points shown on the X-axis. &#10;U-shaped curve A C is drawn with its trough meeting the dotted line from P superscript W plus t. The triangular area enclosed by line M C and dotted lines from S subscript 2 and P superscript W is labeled “b.” Triangular area enclosed by line D and dotted lines from D subscript 1 and 2 is labeled “d.”&#10;Graph (b) Future shows the X-axis quantity marked S subscript 3 and D subscript 1. Vertical dotted lines drawn from these points connect to the dotted line from P superscript W. Line D slants negatively such that it touches the intersecting point of dotted lines D subscript 1 and P superscript W. A C prime curve is drawn on top of dotted line from P superscript W. From a point above origin, M C prime line slanting upwards is drawn and intersects with the curve A C prime at (P superscript W, S subscript 3). &#10;Triangular area enclosed by line M C prime and dotted line from P superscript W is labeled “e.”">
            <a:extLst>
              <a:ext uri="{FF2B5EF4-FFF2-40B4-BE49-F238E27FC236}">
                <a16:creationId xmlns:a16="http://schemas.microsoft.com/office/drawing/2014/main" id="{76A0C8C6-D61C-4F4F-A3C3-B4573C3E6D65}"/>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685800" y="1981200"/>
            <a:ext cx="8001000" cy="3352800"/>
          </a:xfrm>
          <a:prstGeom prst="rect">
            <a:avLst/>
          </a:prstGeom>
        </p:spPr>
      </p:pic>
      <p:sp>
        <p:nvSpPr>
          <p:cNvPr id="3" name="Content Placeholder 2">
            <a:extLst>
              <a:ext uri="{FF2B5EF4-FFF2-40B4-BE49-F238E27FC236}">
                <a16:creationId xmlns:a16="http://schemas.microsoft.com/office/drawing/2014/main" id="{04D0DE01-73A3-4C78-A9A0-E011E7ED721E}"/>
              </a:ext>
            </a:extLst>
          </p:cNvPr>
          <p:cNvSpPr>
            <a:spLocks noGrp="1"/>
          </p:cNvSpPr>
          <p:nvPr>
            <p:ph sz="quarter" idx="10"/>
          </p:nvPr>
        </p:nvSpPr>
        <p:spPr>
          <a:xfrm>
            <a:off x="221547" y="5334000"/>
            <a:ext cx="8881996" cy="1676400"/>
          </a:xfrm>
        </p:spPr>
        <p:txBody>
          <a:bodyPr>
            <a:noAutofit/>
          </a:bodyPr>
          <a:lstStyle/>
          <a:p>
            <a:pPr marL="0" indent="0" algn="just">
              <a:buNone/>
            </a:pPr>
            <a:r>
              <a:rPr lang="en-US" sz="1800" dirty="0">
                <a:latin typeface="Arial" panose="020B0604020202020204" pitchFamily="34" charset="0"/>
                <a:cs typeface="Arial" panose="020B0604020202020204" pitchFamily="34" charset="0"/>
              </a:rPr>
              <a:t>In the situation today (panel a), the industry would produce S</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the quantity at which MC =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Because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is less than average costs at S</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the industry would incur losses at the world price of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and would be forced to shut down. A tariff increases the price from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to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 t, allowing the industry to produce at S</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(and survive) with the net loss in welfare of (b + d).</a:t>
            </a:r>
          </a:p>
        </p:txBody>
      </p:sp>
    </p:spTree>
    <p:extLst>
      <p:ext uri="{BB962C8B-B14F-4D97-AF65-F5344CB8AC3E}">
        <p14:creationId xmlns:p14="http://schemas.microsoft.com/office/powerpoint/2010/main" val="3007636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dirty="0"/>
              <a:t>Infant Industry Protection </a:t>
            </a:r>
            <a:endParaRPr lang="en-IN"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221547" y="1263651"/>
            <a:ext cx="8881997" cy="838199"/>
          </a:xfrm>
        </p:spPr>
        <p:txBody>
          <a:bodyPr>
            <a:normAutofit/>
          </a:bodyPr>
          <a:lstStyle/>
          <a:p>
            <a:pPr marL="0" indent="0">
              <a:buNone/>
            </a:pPr>
            <a:r>
              <a:rPr lang="en-US" sz="1800" dirty="0">
                <a:latin typeface="+mn-lt"/>
              </a:rPr>
              <a:t>Free-Trade Equilibrium, Tariff Equilibrium - Equilibrium Today, Equilibrium in the Future, Effect of the Tariff on Welfare    FIGURE 9-10 </a:t>
            </a:r>
            <a:r>
              <a:rPr lang="en-US" sz="1800" b="0" dirty="0">
                <a:latin typeface="+mn-lt"/>
              </a:rPr>
              <a:t>Infant Industry Protection</a:t>
            </a:r>
          </a:p>
        </p:txBody>
      </p:sp>
      <p:pic>
        <p:nvPicPr>
          <p:cNvPr id="10" name="Picture Placeholder 4" descr="A line graph illustrates infant industry protection. Y-axis is Price for both the graphs with points P superscript W plus t and P superscript W.&#10;Graph (a) Today has marks S subscript 1, S subscript 2, D subscript 1, and D subscript 2 are plotted on the X- axis showing quantity. &#10;Line M C slants negatively from the top left to bottom right of the graph and line D slants positively from the bottom left to top right, intersecting each other at a point.&#10;Horizontal dotted lines are drawn from both points shown on the Y-axis. Vertical dotted lines are drawn from the four points shown on the X-axis. &#10;U-shaped curve A C is drawn with its trough meeting the dotted line from P superscript W plus t. The triangular area enclosed by line M C and dotted lines from S subscript 2 and P superscript W is labeled “b.” Triangular area enclosed by line D and dotted lines from D subscript 1 and 2 is labeled “d.”&#10;Graph (b) Future shows the X-axis quantity marked S subscript 3 and D subscript 1. Vertical dotted lines drawn from these points connect to the dotted line from P superscript W. Line D slants negatively such that it touches the intersecting point of dotted lines D subscript 1 and P superscript W. A C prime curve is drawn on top of dotted line from P superscript W. From a point above origin, M C prime line slanting upwards is drawn and intersects with the curve A C prime at (P superscript W, S subscript 3). &#10;Triangular area enclosed by line M C prime and dotted line from P superscript W is labeled “e.”">
            <a:extLst>
              <a:ext uri="{FF2B5EF4-FFF2-40B4-BE49-F238E27FC236}">
                <a16:creationId xmlns:a16="http://schemas.microsoft.com/office/drawing/2014/main" id="{76A0C8C6-D61C-4F4F-A3C3-B4573C3E6D65}"/>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685800" y="1981200"/>
            <a:ext cx="8001000" cy="3832354"/>
          </a:xfrm>
          <a:prstGeom prst="rect">
            <a:avLst/>
          </a:prstGeom>
        </p:spPr>
      </p:pic>
      <p:sp>
        <p:nvSpPr>
          <p:cNvPr id="3" name="Content Placeholder 2">
            <a:extLst>
              <a:ext uri="{FF2B5EF4-FFF2-40B4-BE49-F238E27FC236}">
                <a16:creationId xmlns:a16="http://schemas.microsoft.com/office/drawing/2014/main" id="{04D0DE01-73A3-4C78-A9A0-E011E7ED721E}"/>
              </a:ext>
            </a:extLst>
          </p:cNvPr>
          <p:cNvSpPr>
            <a:spLocks noGrp="1"/>
          </p:cNvSpPr>
          <p:nvPr>
            <p:ph sz="quarter" idx="10"/>
          </p:nvPr>
        </p:nvSpPr>
        <p:spPr>
          <a:xfrm>
            <a:off x="216328" y="5813554"/>
            <a:ext cx="8881996" cy="914400"/>
          </a:xfrm>
        </p:spPr>
        <p:txBody>
          <a:bodyPr>
            <a:noAutofit/>
          </a:bodyPr>
          <a:lstStyle/>
          <a:p>
            <a:pPr marL="0" indent="0" algn="just">
              <a:buNone/>
            </a:pPr>
            <a:r>
              <a:rPr lang="en-US" sz="1800" dirty="0">
                <a:latin typeface="Arial" panose="020B0604020202020204" pitchFamily="34" charset="0"/>
                <a:cs typeface="Arial" panose="020B0604020202020204" pitchFamily="34" charset="0"/>
              </a:rPr>
              <a:t>In panel (b), producing today allows the average cost curve to fall through learning to AC</a:t>
            </a:r>
            <a:r>
              <a:rPr lang="en-US" sz="1800" dirty="0">
                <a:latin typeface="Arial" panose="020B0604020202020204" pitchFamily="34" charset="0"/>
                <a:cs typeface="Arial" panose="020B0604020202020204" pitchFamily="34" charset="0"/>
                <a:sym typeface="Symbol" pitchFamily="18" charset="2"/>
              </a:rPr>
              <a:t></a:t>
            </a:r>
            <a:r>
              <a:rPr lang="en-US" sz="1800" dirty="0">
                <a:latin typeface="Arial" panose="020B0604020202020204" pitchFamily="34" charset="0"/>
                <a:cs typeface="Arial" panose="020B0604020202020204" pitchFamily="34" charset="0"/>
              </a:rPr>
              <a:t>. In the future, the firm can produce the quantity S</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at the price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without tariff protection and earn producer surplus of e.</a:t>
            </a:r>
          </a:p>
        </p:txBody>
      </p:sp>
    </p:spTree>
    <p:extLst>
      <p:ext uri="{BB962C8B-B14F-4D97-AF65-F5344CB8AC3E}">
        <p14:creationId xmlns:p14="http://schemas.microsoft.com/office/powerpoint/2010/main" val="1906997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4848FF6-9920-4CFF-9BA8-EC4A12773364}"/>
              </a:ext>
            </a:extLst>
          </p:cNvPr>
          <p:cNvSpPr>
            <a:spLocks noGrp="1"/>
          </p:cNvSpPr>
          <p:nvPr>
            <p:ph type="title"/>
          </p:nvPr>
        </p:nvSpPr>
        <p:spPr>
          <a:xfrm>
            <a:off x="0" y="61881"/>
            <a:ext cx="8915400" cy="1004919"/>
          </a:xfrm>
        </p:spPr>
        <p:txBody>
          <a:bodyPr>
            <a:normAutofit/>
          </a:bodyPr>
          <a:lstStyle/>
          <a:p>
            <a:r>
              <a:rPr lang="en-IN" sz="2800" dirty="0"/>
              <a:t>APPLICATION: Example of Infant</a:t>
            </a:r>
            <a:br>
              <a:rPr lang="en-IN" sz="2800" dirty="0"/>
            </a:br>
            <a:r>
              <a:rPr lang="en-IN" sz="2800" dirty="0"/>
              <a:t>Industry Protection</a:t>
            </a:r>
          </a:p>
        </p:txBody>
      </p:sp>
      <p:sp>
        <p:nvSpPr>
          <p:cNvPr id="14" name="Content Placeholder 13">
            <a:extLst>
              <a:ext uri="{FF2B5EF4-FFF2-40B4-BE49-F238E27FC236}">
                <a16:creationId xmlns:a16="http://schemas.microsoft.com/office/drawing/2014/main" id="{37EBA16B-7537-4575-95B6-7080B5E2E36E}"/>
              </a:ext>
            </a:extLst>
          </p:cNvPr>
          <p:cNvSpPr>
            <a:spLocks noGrp="1"/>
          </p:cNvSpPr>
          <p:nvPr>
            <p:ph idx="1"/>
          </p:nvPr>
        </p:nvSpPr>
        <p:spPr>
          <a:xfrm>
            <a:off x="342900" y="1524000"/>
            <a:ext cx="8496300" cy="4525963"/>
          </a:xfrm>
        </p:spPr>
        <p:txBody>
          <a:bodyPr>
            <a:normAutofit fontScale="92500" lnSpcReduction="10000"/>
          </a:bodyPr>
          <a:lstStyle/>
          <a:p>
            <a:pPr marL="0" indent="0">
              <a:lnSpc>
                <a:spcPct val="120000"/>
              </a:lnSpc>
              <a:buNone/>
            </a:pPr>
            <a:r>
              <a:rPr lang="en-US" dirty="0">
                <a:latin typeface="Arial" panose="020B0604020202020204" pitchFamily="34" charset="0"/>
                <a:cs typeface="Arial" panose="020B0604020202020204" pitchFamily="34" charset="0"/>
              </a:rPr>
              <a:t>In 2009 China overtook the United States as the largest automobile market in the world. Strong competition among foreign firms located in China, local producers, and import sales have resulted in new models and falling prices.</a:t>
            </a:r>
          </a:p>
          <a:p>
            <a:pPr marL="0" indent="0">
              <a:lnSpc>
                <a:spcPct val="120000"/>
              </a:lnSpc>
              <a:buNone/>
            </a:pPr>
            <a:r>
              <a:rPr lang="en-US" dirty="0">
                <a:latin typeface="Arial" panose="020B0604020202020204" pitchFamily="34" charset="0"/>
                <a:cs typeface="Arial" panose="020B0604020202020204" pitchFamily="34" charset="0"/>
              </a:rPr>
              <a:t>Production in China</a:t>
            </a:r>
          </a:p>
          <a:p>
            <a:pPr>
              <a:lnSpc>
                <a:spcPct val="120000"/>
              </a:lnSpc>
            </a:pPr>
            <a:r>
              <a:rPr lang="en-US" dirty="0">
                <a:latin typeface="Arial" panose="020B0604020202020204" pitchFamily="34" charset="0"/>
                <a:cs typeface="Arial" panose="020B0604020202020204" pitchFamily="34" charset="0"/>
              </a:rPr>
              <a:t>Beginning in the early 1980s, China permitted a number of joint ventures between foreign firms and local Chinese partners. </a:t>
            </a:r>
          </a:p>
          <a:p>
            <a:pPr>
              <a:lnSpc>
                <a:spcPct val="120000"/>
              </a:lnSpc>
            </a:pPr>
            <a:r>
              <a:rPr lang="en-US" dirty="0">
                <a:latin typeface="Arial" panose="020B0604020202020204" pitchFamily="34" charset="0"/>
                <a:cs typeface="Arial" panose="020B0604020202020204" pitchFamily="34" charset="0"/>
              </a:rPr>
              <a:t>Various regulations, combined with high tariff duties, helped at least some of the new joint ventures achieve success.</a:t>
            </a:r>
          </a:p>
        </p:txBody>
      </p:sp>
    </p:spTree>
    <p:extLst>
      <p:ext uri="{BB962C8B-B14F-4D97-AF65-F5344CB8AC3E}">
        <p14:creationId xmlns:p14="http://schemas.microsoft.com/office/powerpoint/2010/main" val="2979635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4848FF6-9920-4CFF-9BA8-EC4A12773364}"/>
              </a:ext>
            </a:extLst>
          </p:cNvPr>
          <p:cNvSpPr>
            <a:spLocks noGrp="1"/>
          </p:cNvSpPr>
          <p:nvPr>
            <p:ph type="title"/>
          </p:nvPr>
        </p:nvSpPr>
        <p:spPr>
          <a:xfrm>
            <a:off x="457200" y="61881"/>
            <a:ext cx="8229600" cy="1004919"/>
          </a:xfrm>
        </p:spPr>
        <p:txBody>
          <a:bodyPr>
            <a:normAutofit/>
          </a:bodyPr>
          <a:lstStyle/>
          <a:p>
            <a:r>
              <a:rPr lang="en-IN" sz="2800" dirty="0"/>
              <a:t>APPLICATION: Examples of Infant</a:t>
            </a:r>
            <a:br>
              <a:rPr lang="en-IN" sz="2800" dirty="0"/>
            </a:br>
            <a:r>
              <a:rPr lang="en-IN" sz="2800" dirty="0"/>
              <a:t>Industry Protection</a:t>
            </a:r>
          </a:p>
        </p:txBody>
      </p:sp>
      <p:sp>
        <p:nvSpPr>
          <p:cNvPr id="14" name="Content Placeholder 13">
            <a:extLst>
              <a:ext uri="{FF2B5EF4-FFF2-40B4-BE49-F238E27FC236}">
                <a16:creationId xmlns:a16="http://schemas.microsoft.com/office/drawing/2014/main" id="{37EBA16B-7537-4575-95B6-7080B5E2E36E}"/>
              </a:ext>
            </a:extLst>
          </p:cNvPr>
          <p:cNvSpPr>
            <a:spLocks noGrp="1"/>
          </p:cNvSpPr>
          <p:nvPr>
            <p:ph idx="1"/>
          </p:nvPr>
        </p:nvSpPr>
        <p:spPr/>
        <p:txBody>
          <a:bodyPr>
            <a:normAutofit lnSpcReduction="10000"/>
          </a:bodyPr>
          <a:lstStyle/>
          <a:p>
            <a:pPr marL="0" indent="0">
              <a:lnSpc>
                <a:spcPct val="120000"/>
              </a:lnSpc>
              <a:buNone/>
            </a:pPr>
            <a:r>
              <a:rPr lang="en-US" dirty="0">
                <a:latin typeface="Arial" panose="020B0604020202020204" pitchFamily="34" charset="0"/>
                <a:cs typeface="Arial" panose="020B0604020202020204" pitchFamily="34" charset="0"/>
              </a:rPr>
              <a:t>Protecting the Automobile Industry in China</a:t>
            </a:r>
          </a:p>
          <a:p>
            <a:pPr marL="0" indent="0">
              <a:lnSpc>
                <a:spcPct val="120000"/>
              </a:lnSpc>
              <a:buNone/>
            </a:pPr>
            <a:r>
              <a:rPr lang="en-US" dirty="0">
                <a:latin typeface="Arial" panose="020B0604020202020204" pitchFamily="34" charset="0"/>
                <a:cs typeface="Arial" panose="020B0604020202020204" pitchFamily="34" charset="0"/>
              </a:rPr>
              <a:t>Cost to Consumers </a:t>
            </a:r>
          </a:p>
          <a:p>
            <a:pPr marL="0" indent="0">
              <a:lnSpc>
                <a:spcPct val="120000"/>
              </a:lnSpc>
              <a:buNone/>
            </a:pPr>
            <a:r>
              <a:rPr lang="en-US" dirty="0">
                <a:latin typeface="Arial" panose="020B0604020202020204" pitchFamily="34" charset="0"/>
                <a:cs typeface="Arial" panose="020B0604020202020204" pitchFamily="34" charset="0"/>
              </a:rPr>
              <a:t>Quotas have a particularly large impact on domestic prices when the Home firm is a monopoly. That situation applied to the sales of Volkswagen’s joint venture in Shanghai, which enjoyed a local monopoly on the sales of its vehicles. The effect of this local monopoly was to substantially increase prices in the Shanghai market, an average of 42% for the period 1995-2001.</a:t>
            </a:r>
          </a:p>
        </p:txBody>
      </p:sp>
    </p:spTree>
    <p:extLst>
      <p:ext uri="{BB962C8B-B14F-4D97-AF65-F5344CB8AC3E}">
        <p14:creationId xmlns:p14="http://schemas.microsoft.com/office/powerpoint/2010/main" val="59876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B6E3C-9FF8-4734-9CF0-B885940A2605}"/>
              </a:ext>
            </a:extLst>
          </p:cNvPr>
          <p:cNvSpPr>
            <a:spLocks noGrp="1"/>
          </p:cNvSpPr>
          <p:nvPr>
            <p:ph type="title"/>
          </p:nvPr>
        </p:nvSpPr>
        <p:spPr/>
        <p:txBody>
          <a:bodyPr>
            <a:normAutofit/>
          </a:bodyPr>
          <a:lstStyle/>
          <a:p>
            <a:r>
              <a:rPr lang="en-IN" sz="2800" dirty="0"/>
              <a:t>APPLICATION: Examples of Infant</a:t>
            </a:r>
            <a:br>
              <a:rPr lang="en-IN" sz="2800" dirty="0"/>
            </a:br>
            <a:r>
              <a:rPr lang="en-IN" sz="2800" dirty="0"/>
              <a:t>Industry Protection</a:t>
            </a:r>
          </a:p>
        </p:txBody>
      </p:sp>
      <p:sp>
        <p:nvSpPr>
          <p:cNvPr id="5" name="Content Placeholder 4">
            <a:extLst>
              <a:ext uri="{FF2B5EF4-FFF2-40B4-BE49-F238E27FC236}">
                <a16:creationId xmlns:a16="http://schemas.microsoft.com/office/drawing/2014/main" id="{EEA3ACBE-7021-4BC0-9FF0-608F499739F1}"/>
              </a:ext>
            </a:extLst>
          </p:cNvPr>
          <p:cNvSpPr>
            <a:spLocks noGrp="1"/>
          </p:cNvSpPr>
          <p:nvPr>
            <p:ph idx="1"/>
          </p:nvPr>
        </p:nvSpPr>
        <p:spPr>
          <a:xfrm>
            <a:off x="152400" y="1260519"/>
            <a:ext cx="8839200" cy="1981199"/>
          </a:xfrm>
        </p:spPr>
        <p:txBody>
          <a:bodyPr>
            <a:noAutofit/>
          </a:bodyPr>
          <a:lstStyle/>
          <a:p>
            <a:pPr marL="0" indent="0">
              <a:lnSpc>
                <a:spcPct val="120000"/>
              </a:lnSpc>
              <a:buNone/>
            </a:pPr>
            <a:r>
              <a:rPr lang="en-US" sz="1800" dirty="0">
                <a:latin typeface="Arial" panose="020B0604020202020204" pitchFamily="34" charset="0"/>
                <a:cs typeface="Arial" panose="020B0604020202020204" pitchFamily="34" charset="0"/>
              </a:rPr>
              <a:t>Protecting the Automobile Industry in China - </a:t>
            </a:r>
            <a:r>
              <a:rPr lang="en-IN" sz="1800" dirty="0">
                <a:latin typeface="Arial" panose="020B0604020202020204" pitchFamily="34" charset="0"/>
                <a:cs typeface="Arial" panose="020B0604020202020204" pitchFamily="34" charset="0"/>
              </a:rPr>
              <a:t>FIGURE 9-12</a:t>
            </a:r>
          </a:p>
          <a:p>
            <a:pPr marL="0" indent="0">
              <a:lnSpc>
                <a:spcPct val="120000"/>
              </a:lnSpc>
              <a:buNone/>
            </a:pPr>
            <a:r>
              <a:rPr lang="en-US" sz="1800" dirty="0">
                <a:latin typeface="Arial" panose="020B0604020202020204" pitchFamily="34" charset="0"/>
                <a:cs typeface="Arial" panose="020B0604020202020204" pitchFamily="34" charset="0"/>
              </a:rPr>
              <a:t>Automobile Markups by Firms in China, 1995–2001 This diagram shows the percentage markups (price over marginal cost) applied to automobiles sold in China from 1995 to 2001, by various producers. The highest markup was charged by Shanghai Volkswagen, which had a local monopoly in Shanghai.</a:t>
            </a:r>
          </a:p>
        </p:txBody>
      </p:sp>
      <p:pic>
        <p:nvPicPr>
          <p:cNvPr id="15" name="Picture Placeholder 4" descr="A bar graph shows the automobile markups by firms in China from 1995 to 2001. The X-axis represents the names of various Automobile firms. The Y-axis represents Markups percentage and ranges from 0 to 45 percent in increments of 5. The approximate data from the graph are as follows. &#10;Shanghai Volkswagen: 42; Tianjin Auto Xiali: 18; Shanghai G M: 14; Guangzhou Peugeot: 14; Beijing Jeep: 14; Chang'an Suzuki: 12; Jeely: 11; Guizhou Yunque: 10; First auto works Volkswagen: 10; Xian Qinchuan: 10; China first auto works: 8; Guangzhou Honda: 7; Shanghai Chery: 6; Dongfeng Citreon: 6.">
            <a:extLst>
              <a:ext uri="{FF2B5EF4-FFF2-40B4-BE49-F238E27FC236}">
                <a16:creationId xmlns:a16="http://schemas.microsoft.com/office/drawing/2014/main" id="{D422310E-62EE-469E-A8EE-E1E3C420EE4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52400" y="3124201"/>
            <a:ext cx="8686800" cy="3613148"/>
          </a:xfrm>
          <a:prstGeom prst="rect">
            <a:avLst/>
          </a:prstGeom>
        </p:spPr>
      </p:pic>
    </p:spTree>
    <p:extLst>
      <p:ext uri="{BB962C8B-B14F-4D97-AF65-F5344CB8AC3E}">
        <p14:creationId xmlns:p14="http://schemas.microsoft.com/office/powerpoint/2010/main" val="838447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ACB8916-C670-4DFD-BB64-8873F86FC82A}"/>
              </a:ext>
            </a:extLst>
          </p:cNvPr>
          <p:cNvSpPr>
            <a:spLocks noGrp="1"/>
          </p:cNvSpPr>
          <p:nvPr>
            <p:ph type="title"/>
          </p:nvPr>
        </p:nvSpPr>
        <p:spPr>
          <a:xfrm>
            <a:off x="457200" y="61881"/>
            <a:ext cx="8229600" cy="1004919"/>
          </a:xfrm>
        </p:spPr>
        <p:txBody>
          <a:bodyPr>
            <a:normAutofit/>
          </a:bodyPr>
          <a:lstStyle/>
          <a:p>
            <a:r>
              <a:rPr lang="en-IN" sz="2800" dirty="0"/>
              <a:t>APPLICATION: Examples of</a:t>
            </a:r>
            <a:br>
              <a:rPr lang="en-IN" sz="2800" dirty="0"/>
            </a:br>
            <a:r>
              <a:rPr lang="en-IN" sz="2800" dirty="0"/>
              <a:t>Infant Industry Protection </a:t>
            </a:r>
          </a:p>
        </p:txBody>
      </p:sp>
      <p:sp>
        <p:nvSpPr>
          <p:cNvPr id="14" name="Content Placeholder 13">
            <a:extLst>
              <a:ext uri="{FF2B5EF4-FFF2-40B4-BE49-F238E27FC236}">
                <a16:creationId xmlns:a16="http://schemas.microsoft.com/office/drawing/2014/main" id="{BB909E45-D3BA-4556-9617-A8EF14ADAB98}"/>
              </a:ext>
            </a:extLst>
          </p:cNvPr>
          <p:cNvSpPr>
            <a:spLocks noGrp="1"/>
          </p:cNvSpPr>
          <p:nvPr>
            <p:ph idx="1"/>
          </p:nvPr>
        </p:nvSpPr>
        <p:spPr>
          <a:xfrm>
            <a:off x="445718" y="1447800"/>
            <a:ext cx="8229600" cy="4953000"/>
          </a:xfrm>
        </p:spPr>
        <p:txBody>
          <a:bodyPr>
            <a:normAutofit fontScale="92500" lnSpcReduction="20000"/>
          </a:bodyPr>
          <a:lstStyle/>
          <a:p>
            <a:pPr marL="0" indent="0">
              <a:lnSpc>
                <a:spcPct val="120000"/>
              </a:lnSpc>
              <a:buNone/>
            </a:pPr>
            <a:r>
              <a:rPr lang="en-US" dirty="0">
                <a:latin typeface="Arial" panose="020B0604020202020204" pitchFamily="34" charset="0"/>
                <a:cs typeface="Arial" panose="020B0604020202020204" pitchFamily="34" charset="0"/>
              </a:rPr>
              <a:t>Protecting the Automobile Industry in China</a:t>
            </a:r>
          </a:p>
          <a:p>
            <a:pPr marL="0" indent="0">
              <a:lnSpc>
                <a:spcPct val="120000"/>
              </a:lnSpc>
              <a:buNone/>
            </a:pPr>
            <a:r>
              <a:rPr lang="en-US" dirty="0">
                <a:latin typeface="Arial" panose="020B0604020202020204" pitchFamily="34" charset="0"/>
                <a:cs typeface="Arial" panose="020B0604020202020204" pitchFamily="34" charset="0"/>
              </a:rPr>
              <a:t>Foreign Production in China </a:t>
            </a:r>
          </a:p>
          <a:p>
            <a:pPr marL="0" indent="0">
              <a:lnSpc>
                <a:spcPct val="120000"/>
              </a:lnSpc>
              <a:buNone/>
            </a:pPr>
            <a:r>
              <a:rPr lang="en-US" dirty="0">
                <a:latin typeface="Arial" panose="020B0604020202020204" pitchFamily="34" charset="0"/>
                <a:cs typeface="Arial" panose="020B0604020202020204" pitchFamily="34" charset="0"/>
              </a:rPr>
              <a:t>The local monopoly held by Shanghai Volkswagen has been eroded by the entry of other foreign firms, such as General Motors, Ford, Hyundai, and Tesla, into the Chinese market.</a:t>
            </a:r>
          </a:p>
          <a:p>
            <a:pPr marL="0" indent="0">
              <a:lnSpc>
                <a:spcPct val="120000"/>
              </a:lnSpc>
              <a:buNone/>
            </a:pPr>
            <a:r>
              <a:rPr lang="en-US" dirty="0">
                <a:latin typeface="Arial" panose="020B0604020202020204" pitchFamily="34" charset="0"/>
                <a:cs typeface="Arial" panose="020B0604020202020204" pitchFamily="34" charset="0"/>
              </a:rPr>
              <a:t>Infant Industry Protection? </a:t>
            </a:r>
          </a:p>
          <a:p>
            <a:pPr marL="0" indent="0">
              <a:lnSpc>
                <a:spcPct val="120000"/>
              </a:lnSpc>
              <a:buNone/>
            </a:pPr>
            <a:r>
              <a:rPr lang="en-US" dirty="0">
                <a:latin typeface="Arial" panose="020B0604020202020204" pitchFamily="34" charset="0"/>
                <a:cs typeface="Arial" panose="020B0604020202020204" pitchFamily="34" charset="0"/>
              </a:rPr>
              <a:t>For the tariffs and quotas used in China to be justified as infant industry protection, they should lead to a large enough drop in future costs so that the protection is no longer needed. China has not yet reached that point entirely, since it still imposes a 15% tariff on automobiles, so it is premature to point to the Chinese auto industry as a successful case of infant industry protection.</a:t>
            </a:r>
          </a:p>
        </p:txBody>
      </p:sp>
    </p:spTree>
    <p:extLst>
      <p:ext uri="{BB962C8B-B14F-4D97-AF65-F5344CB8AC3E}">
        <p14:creationId xmlns:p14="http://schemas.microsoft.com/office/powerpoint/2010/main" val="280443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429D-802F-4A88-8C5E-3D468481BBF2}"/>
              </a:ext>
            </a:extLst>
          </p:cNvPr>
          <p:cNvSpPr>
            <a:spLocks noGrp="1"/>
          </p:cNvSpPr>
          <p:nvPr>
            <p:ph type="title"/>
          </p:nvPr>
        </p:nvSpPr>
        <p:spPr>
          <a:xfrm>
            <a:off x="457200" y="61881"/>
            <a:ext cx="8229600" cy="1004919"/>
          </a:xfrm>
        </p:spPr>
        <p:txBody>
          <a:bodyPr/>
          <a:lstStyle/>
          <a:p>
            <a:r>
              <a:rPr lang="en-IN" dirty="0"/>
              <a:t>Conclusions</a:t>
            </a:r>
          </a:p>
        </p:txBody>
      </p:sp>
      <p:sp>
        <p:nvSpPr>
          <p:cNvPr id="3" name="Content Placeholder 2">
            <a:extLst>
              <a:ext uri="{FF2B5EF4-FFF2-40B4-BE49-F238E27FC236}">
                <a16:creationId xmlns:a16="http://schemas.microsoft.com/office/drawing/2014/main" id="{77703AB2-3806-46CD-B7C6-1158279CAD33}"/>
              </a:ext>
            </a:extLst>
          </p:cNvPr>
          <p:cNvSpPr>
            <a:spLocks noGrp="1"/>
          </p:cNvSpPr>
          <p:nvPr>
            <p:ph idx="1"/>
          </p:nvPr>
        </p:nvSpPr>
        <p:spPr>
          <a:xfrm>
            <a:off x="76200" y="1295400"/>
            <a:ext cx="8839200" cy="5272119"/>
          </a:xfrm>
        </p:spPr>
        <p:txBody>
          <a:bodyPr>
            <a:noAutofit/>
          </a:bodyPr>
          <a:lstStyle/>
          <a:p>
            <a:r>
              <a:rPr lang="en-US" sz="2200" dirty="0">
                <a:latin typeface="Arial" panose="020B0604020202020204" pitchFamily="34" charset="0"/>
                <a:cs typeface="Arial" panose="020B0604020202020204" pitchFamily="34" charset="0"/>
              </a:rPr>
              <a:t>Under conditions of imperfect competition, the effects of a tariff and quota are very different for a Home monopoly. </a:t>
            </a:r>
          </a:p>
          <a:p>
            <a:r>
              <a:rPr lang="en-US" sz="2200" dirty="0">
                <a:latin typeface="Arial" panose="020B0604020202020204" pitchFamily="34" charset="0"/>
                <a:cs typeface="Arial" panose="020B0604020202020204" pitchFamily="34" charset="0"/>
              </a:rPr>
              <a:t>With a tariff, the Home monopolist can increase its price by the amount of the tariff but cannot exercise its monopoly power.</a:t>
            </a:r>
          </a:p>
          <a:p>
            <a:r>
              <a:rPr lang="en-US" sz="2200" dirty="0">
                <a:latin typeface="Arial" panose="020B0604020202020204" pitchFamily="34" charset="0"/>
                <a:cs typeface="Arial" panose="020B0604020202020204" pitchFamily="34" charset="0"/>
              </a:rPr>
              <a:t>With an import quota, the Home firm is able to charge a higher price than it could with a tariff because it enjoys a “sheltered” market. So the import quota leads to higher costs for Home consumers than the tariff, and these two policies are no longer “equivalent” as they were under perfect competition.</a:t>
            </a:r>
          </a:p>
          <a:p>
            <a:r>
              <a:rPr lang="en-US" sz="2200" dirty="0">
                <a:latin typeface="Arial" panose="020B0604020202020204" pitchFamily="34" charset="0"/>
                <a:cs typeface="Arial" panose="020B0604020202020204" pitchFamily="34" charset="0"/>
              </a:rPr>
              <a:t>Under Foreign monopoly, the tariff leads to a fall in the price received by the Foreign monopolist, so the price paid by Home consumers rises by less than the full amount of the tariff.</a:t>
            </a:r>
          </a:p>
        </p:txBody>
      </p:sp>
    </p:spTree>
    <p:extLst>
      <p:ext uri="{BB962C8B-B14F-4D97-AF65-F5344CB8AC3E}">
        <p14:creationId xmlns:p14="http://schemas.microsoft.com/office/powerpoint/2010/main" val="370697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457200" y="229377"/>
            <a:ext cx="8229600" cy="1004919"/>
          </a:xfrm>
        </p:spPr>
        <p:txBody>
          <a:bodyPr>
            <a:normAutofit/>
          </a:bodyPr>
          <a:lstStyle/>
          <a:p>
            <a:r>
              <a:rPr lang="en-US" dirty="0"/>
              <a:t>Tariffs and Quotas with Home Monopoly </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304800" y="1600200"/>
            <a:ext cx="8229600" cy="4525963"/>
          </a:xfrm>
        </p:spPr>
        <p:txBody>
          <a:bodyPr>
            <a:normAutofit fontScale="92500" lnSpcReduction="20000"/>
          </a:bodyPr>
          <a:lstStyle/>
          <a:p>
            <a:pPr marL="441325" indent="-441325">
              <a:lnSpc>
                <a:spcPct val="110000"/>
              </a:lnSpc>
              <a:buFont typeface="Arial" panose="020B0604020202020204" pitchFamily="34" charset="0"/>
              <a:buChar char="•"/>
            </a:pPr>
            <a:r>
              <a:rPr lang="en-US" sz="2400" dirty="0"/>
              <a:t>Tariffs and quotas affect the trade equilibrium differently because of their impact on the Home monopoly’s market power, the extent to which a firm can set its price.</a:t>
            </a:r>
          </a:p>
          <a:p>
            <a:pPr marL="441325" indent="-441325">
              <a:lnSpc>
                <a:spcPct val="110000"/>
              </a:lnSpc>
              <a:buFont typeface="Arial" panose="020B0604020202020204" pitchFamily="34" charset="0"/>
              <a:buChar char="•"/>
            </a:pPr>
            <a:r>
              <a:rPr lang="en-US" sz="2400" dirty="0"/>
              <a:t>With a tariff, the Home monopolist still competes against a large number of importers, and so its market power is limited.</a:t>
            </a:r>
          </a:p>
          <a:p>
            <a:pPr marL="441325" indent="-441325">
              <a:lnSpc>
                <a:spcPct val="110000"/>
              </a:lnSpc>
              <a:buFont typeface="Arial" panose="020B0604020202020204" pitchFamily="34" charset="0"/>
              <a:buChar char="•"/>
            </a:pPr>
            <a:r>
              <a:rPr lang="en-US" sz="2400" dirty="0"/>
              <a:t>With an import quota, once the quota limit is reached, the monopolist is the only producer able to sell in the Home market. The monopolist is again able to exercise its market power.</a:t>
            </a:r>
          </a:p>
          <a:p>
            <a:pPr marL="441325" indent="-441325">
              <a:lnSpc>
                <a:spcPct val="110000"/>
              </a:lnSpc>
              <a:buFont typeface="Arial" panose="020B0604020202020204" pitchFamily="34" charset="0"/>
              <a:buChar char="•"/>
            </a:pPr>
            <a:r>
              <a:rPr lang="en-US" sz="2400" dirty="0"/>
              <a:t>This section describes the Home equilibrium with and without trade and explains the difference between tariffs and quotas.</a:t>
            </a:r>
          </a:p>
        </p:txBody>
      </p:sp>
    </p:spTree>
    <p:extLst>
      <p:ext uri="{BB962C8B-B14F-4D97-AF65-F5344CB8AC3E}">
        <p14:creationId xmlns:p14="http://schemas.microsoft.com/office/powerpoint/2010/main" val="380185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429D-802F-4A88-8C5E-3D468481BBF2}"/>
              </a:ext>
            </a:extLst>
          </p:cNvPr>
          <p:cNvSpPr>
            <a:spLocks noGrp="1"/>
          </p:cNvSpPr>
          <p:nvPr>
            <p:ph type="title"/>
          </p:nvPr>
        </p:nvSpPr>
        <p:spPr>
          <a:xfrm>
            <a:off x="457200" y="61881"/>
            <a:ext cx="8229600" cy="1004919"/>
          </a:xfrm>
        </p:spPr>
        <p:txBody>
          <a:bodyPr/>
          <a:lstStyle/>
          <a:p>
            <a:r>
              <a:rPr lang="en-IN" dirty="0"/>
              <a:t>Conclusions</a:t>
            </a:r>
          </a:p>
        </p:txBody>
      </p:sp>
      <p:sp>
        <p:nvSpPr>
          <p:cNvPr id="3" name="Content Placeholder 2">
            <a:extLst>
              <a:ext uri="{FF2B5EF4-FFF2-40B4-BE49-F238E27FC236}">
                <a16:creationId xmlns:a16="http://schemas.microsoft.com/office/drawing/2014/main" id="{77703AB2-3806-46CD-B7C6-1158279CAD33}"/>
              </a:ext>
            </a:extLst>
          </p:cNvPr>
          <p:cNvSpPr>
            <a:spLocks noGrp="1"/>
          </p:cNvSpPr>
          <p:nvPr>
            <p:ph idx="1"/>
          </p:nvPr>
        </p:nvSpPr>
        <p:spPr>
          <a:xfrm>
            <a:off x="152400" y="1371600"/>
            <a:ext cx="8763000" cy="5105400"/>
          </a:xfrm>
        </p:spPr>
        <p:txBody>
          <a:bodyPr>
            <a:normAutofit lnSpcReduction="10000"/>
          </a:bodyPr>
          <a:lstStyle/>
          <a:p>
            <a:pPr>
              <a:lnSpc>
                <a:spcPct val="120000"/>
              </a:lnSpc>
            </a:pPr>
            <a:r>
              <a:rPr lang="en-US" dirty="0">
                <a:latin typeface="Arial" panose="020B0604020202020204" pitchFamily="34" charset="0"/>
                <a:cs typeface="Arial" panose="020B0604020202020204" pitchFamily="34" charset="0"/>
              </a:rPr>
              <a:t>The tariff is shared between an increase in the Home price and a decrease in the Foreign price, and the Home importer obtains a terms-of-trade gain. For small tariffs, the terms-of-trade gain exceeds the deadweight loss, and the Home country gains from the tariff.</a:t>
            </a:r>
          </a:p>
          <a:p>
            <a:pPr>
              <a:lnSpc>
                <a:spcPct val="120000"/>
              </a:lnSpc>
            </a:pPr>
            <a:r>
              <a:rPr lang="en-US" dirty="0">
                <a:latin typeface="Arial" panose="020B0604020202020204" pitchFamily="34" charset="0"/>
                <a:cs typeface="Arial" panose="020B0604020202020204" pitchFamily="34" charset="0"/>
              </a:rPr>
              <a:t>This is an example of the use of a tariff as a strategic trade policy that can benefit the Home country at the expense of the Foreign firm.</a:t>
            </a:r>
          </a:p>
          <a:p>
            <a:pPr>
              <a:lnSpc>
                <a:spcPct val="120000"/>
              </a:lnSpc>
            </a:pPr>
            <a:r>
              <a:rPr lang="en-US" dirty="0">
                <a:latin typeface="Arial" panose="020B0604020202020204" pitchFamily="34" charset="0"/>
                <a:cs typeface="Arial" panose="020B0604020202020204" pitchFamily="34" charset="0"/>
              </a:rPr>
              <a:t>A specific example applied against a Foreign monopoly occurs when the Foreign firm is a discriminating monopoly and dumps its output into Home at a lower price than it charges in its own local market.</a:t>
            </a:r>
          </a:p>
        </p:txBody>
      </p:sp>
    </p:spTree>
    <p:extLst>
      <p:ext uri="{BB962C8B-B14F-4D97-AF65-F5344CB8AC3E}">
        <p14:creationId xmlns:p14="http://schemas.microsoft.com/office/powerpoint/2010/main" val="1840345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429D-802F-4A88-8C5E-3D468481BBF2}"/>
              </a:ext>
            </a:extLst>
          </p:cNvPr>
          <p:cNvSpPr>
            <a:spLocks noGrp="1"/>
          </p:cNvSpPr>
          <p:nvPr>
            <p:ph type="title"/>
          </p:nvPr>
        </p:nvSpPr>
        <p:spPr>
          <a:xfrm>
            <a:off x="457200" y="61881"/>
            <a:ext cx="8229600" cy="1004919"/>
          </a:xfrm>
        </p:spPr>
        <p:txBody>
          <a:bodyPr/>
          <a:lstStyle/>
          <a:p>
            <a:r>
              <a:rPr lang="en-IN" dirty="0"/>
              <a:t>Conclusions</a:t>
            </a:r>
          </a:p>
        </p:txBody>
      </p:sp>
      <p:sp>
        <p:nvSpPr>
          <p:cNvPr id="3" name="Content Placeholder 2">
            <a:extLst>
              <a:ext uri="{FF2B5EF4-FFF2-40B4-BE49-F238E27FC236}">
                <a16:creationId xmlns:a16="http://schemas.microsoft.com/office/drawing/2014/main" id="{77703AB2-3806-46CD-B7C6-1158279CAD33}"/>
              </a:ext>
            </a:extLst>
          </p:cNvPr>
          <p:cNvSpPr>
            <a:spLocks noGrp="1"/>
          </p:cNvSpPr>
          <p:nvPr>
            <p:ph idx="1"/>
          </p:nvPr>
        </p:nvSpPr>
        <p:spPr>
          <a:xfrm>
            <a:off x="170145" y="1524000"/>
            <a:ext cx="8534400" cy="4525963"/>
          </a:xfrm>
        </p:spPr>
        <p:txBody>
          <a:bodyPr>
            <a:noAutofit/>
          </a:bodyPr>
          <a:lstStyle/>
          <a:p>
            <a:r>
              <a:rPr lang="en-US" sz="2200" dirty="0">
                <a:latin typeface="Arial" panose="020B0604020202020204" pitchFamily="34" charset="0"/>
                <a:cs typeface="Arial" panose="020B0604020202020204" pitchFamily="34" charset="0"/>
              </a:rPr>
              <a:t>When dumping occurs, the importing company is permitted by WTO rules to respond with a tariff, called an antidumping duty.</a:t>
            </a:r>
          </a:p>
          <a:p>
            <a:r>
              <a:rPr lang="en-US" sz="2200" dirty="0">
                <a:latin typeface="Arial" panose="020B0604020202020204" pitchFamily="34" charset="0"/>
                <a:cs typeface="Arial" panose="020B0604020202020204" pitchFamily="34" charset="0"/>
              </a:rPr>
              <a:t>The expected outcome from antidumping duties is that Foreign exporters raise prices even when a duty is not applied, leading to Home losses. Because of these losses, the use of antidumping duties as a strategic trade policy is not effective.  </a:t>
            </a:r>
          </a:p>
          <a:p>
            <a:r>
              <a:rPr lang="en-US" sz="2200" dirty="0">
                <a:latin typeface="Arial" panose="020B0604020202020204" pitchFamily="34" charset="0"/>
                <a:cs typeface="Arial" panose="020B0604020202020204" pitchFamily="34" charset="0"/>
              </a:rPr>
              <a:t>Infant industry protection can allow a young industry to mature and compete in the future. Successful infant industry protection requires that the cost of temporary protection is less than the gains from having the industry continue (without protection).</a:t>
            </a:r>
          </a:p>
        </p:txBody>
      </p:sp>
    </p:spTree>
    <p:extLst>
      <p:ext uri="{BB962C8B-B14F-4D97-AF65-F5344CB8AC3E}">
        <p14:creationId xmlns:p14="http://schemas.microsoft.com/office/powerpoint/2010/main" val="3860476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429D-802F-4A88-8C5E-3D468481BBF2}"/>
              </a:ext>
            </a:extLst>
          </p:cNvPr>
          <p:cNvSpPr>
            <a:spLocks noGrp="1"/>
          </p:cNvSpPr>
          <p:nvPr>
            <p:ph type="title"/>
          </p:nvPr>
        </p:nvSpPr>
        <p:spPr>
          <a:xfrm>
            <a:off x="457200" y="61881"/>
            <a:ext cx="8229600" cy="1004919"/>
          </a:xfrm>
        </p:spPr>
        <p:txBody>
          <a:bodyPr/>
          <a:lstStyle/>
          <a:p>
            <a:r>
              <a:rPr lang="en-IN" dirty="0"/>
              <a:t>KEY POINTS</a:t>
            </a:r>
          </a:p>
        </p:txBody>
      </p:sp>
      <p:sp>
        <p:nvSpPr>
          <p:cNvPr id="3" name="Content Placeholder 2">
            <a:extLst>
              <a:ext uri="{FF2B5EF4-FFF2-40B4-BE49-F238E27FC236}">
                <a16:creationId xmlns:a16="http://schemas.microsoft.com/office/drawing/2014/main" id="{77703AB2-3806-46CD-B7C6-1158279CAD33}"/>
              </a:ext>
            </a:extLst>
          </p:cNvPr>
          <p:cNvSpPr>
            <a:spLocks noGrp="1"/>
          </p:cNvSpPr>
          <p:nvPr>
            <p:ph idx="1"/>
          </p:nvPr>
        </p:nvSpPr>
        <p:spPr>
          <a:xfrm>
            <a:off x="304800" y="1600200"/>
            <a:ext cx="8382000" cy="4525963"/>
          </a:xfrm>
        </p:spPr>
        <p:txBody>
          <a:bodyPr>
            <a:normAutofit/>
          </a:bodyPr>
          <a:lstStyle/>
          <a:p>
            <a:pPr marL="514350" indent="-514350">
              <a:buFont typeface="+mj-lt"/>
              <a:buAutoNum type="arabicPeriod"/>
            </a:pPr>
            <a:r>
              <a:rPr lang="en-US" dirty="0">
                <a:latin typeface="Arial" panose="020B0604020202020204" pitchFamily="34" charset="0"/>
                <a:cs typeface="Arial" panose="020B0604020202020204" pitchFamily="34" charset="0"/>
              </a:rPr>
              <a:t>Free trade will lead a Home monopoly in a small country to act in the same way as a perfectly competitive industry and charge a price equal to marginal cost. Therefore, competition from imports eliminates the monopoly power of the Home firm.</a:t>
            </a:r>
          </a:p>
          <a:p>
            <a:pPr marL="514350" indent="-514350">
              <a:buFont typeface="+mj-lt"/>
              <a:buAutoNum type="arabicPeriod"/>
            </a:pPr>
            <a:endParaRPr lang="en-US" dirty="0">
              <a:latin typeface="Arial" panose="020B0604020202020204" pitchFamily="34" charset="0"/>
              <a:cs typeface="Arial" panose="020B0604020202020204" pitchFamily="34" charset="0"/>
            </a:endParaRPr>
          </a:p>
          <a:p>
            <a:pPr marL="514350" indent="-514350">
              <a:buFont typeface="+mj-lt"/>
              <a:buAutoNum type="arabicPeriod"/>
            </a:pPr>
            <a:r>
              <a:rPr lang="en-US" dirty="0">
                <a:latin typeface="Arial" panose="020B0604020202020204" pitchFamily="34" charset="0"/>
                <a:cs typeface="Arial" panose="020B0604020202020204" pitchFamily="34" charset="0"/>
              </a:rPr>
              <a:t>Quotas are not equivalent to tariffs when the Home firm is a monopolist. Because a quota limits the number of imports, the Home monopolist can charge higher prices than under a tariff, which results in greater costs to consumers.</a:t>
            </a:r>
          </a:p>
          <a:p>
            <a:pPr marL="514350" indent="-514350">
              <a:buFont typeface="+mj-lt"/>
              <a:buAutoNum type="arabicPeriod"/>
            </a:pP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06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429D-802F-4A88-8C5E-3D468481BBF2}"/>
              </a:ext>
            </a:extLst>
          </p:cNvPr>
          <p:cNvSpPr>
            <a:spLocks noGrp="1"/>
          </p:cNvSpPr>
          <p:nvPr>
            <p:ph type="title"/>
          </p:nvPr>
        </p:nvSpPr>
        <p:spPr>
          <a:xfrm>
            <a:off x="457200" y="61881"/>
            <a:ext cx="8229600" cy="1004919"/>
          </a:xfrm>
        </p:spPr>
        <p:txBody>
          <a:bodyPr/>
          <a:lstStyle/>
          <a:p>
            <a:r>
              <a:rPr lang="en-IN" dirty="0"/>
              <a:t>KEY POINTS</a:t>
            </a:r>
          </a:p>
        </p:txBody>
      </p:sp>
      <p:sp>
        <p:nvSpPr>
          <p:cNvPr id="3" name="Content Placeholder 2">
            <a:extLst>
              <a:ext uri="{FF2B5EF4-FFF2-40B4-BE49-F238E27FC236}">
                <a16:creationId xmlns:a16="http://schemas.microsoft.com/office/drawing/2014/main" id="{77703AB2-3806-46CD-B7C6-1158279CAD33}"/>
              </a:ext>
            </a:extLst>
          </p:cNvPr>
          <p:cNvSpPr>
            <a:spLocks noGrp="1"/>
          </p:cNvSpPr>
          <p:nvPr>
            <p:ph idx="1"/>
          </p:nvPr>
        </p:nvSpPr>
        <p:spPr>
          <a:xfrm>
            <a:off x="304800" y="1524000"/>
            <a:ext cx="8382000" cy="4525963"/>
          </a:xfrm>
        </p:spPr>
        <p:txBody>
          <a:bodyPr>
            <a:normAutofit fontScale="92500" lnSpcReduction="20000"/>
          </a:bodyPr>
          <a:lstStyle/>
          <a:p>
            <a:pPr marL="514350" indent="-514350">
              <a:buFont typeface="+mj-lt"/>
              <a:buAutoNum type="arabicPeriod" startAt="3"/>
            </a:pPr>
            <a:r>
              <a:rPr lang="en-US" dirty="0">
                <a:latin typeface="Arial" panose="020B0604020202020204" pitchFamily="34" charset="0"/>
                <a:cs typeface="Arial" panose="020B0604020202020204" pitchFamily="34" charset="0"/>
              </a:rPr>
              <a:t>When a tariff is applied against a Foreign monopolist, the results are similar to those of the large-country case analyzed in the previous chapter: the Foreign monopolist increases the price in the importing country by less than the full amount of the tariff and allows its own net-of-tariff price to fall. Hence, the tariff is shared between an increase in the Home price and a decrease in the Foreign price, a terms-of-trade gain for Home.</a:t>
            </a:r>
          </a:p>
          <a:p>
            <a:pPr marL="514350" indent="-514350">
              <a:buFont typeface="+mj-lt"/>
              <a:buAutoNum type="arabicPeriod" startAt="3"/>
            </a:pPr>
            <a:endParaRPr lang="en-US" dirty="0">
              <a:latin typeface="Arial" panose="020B0604020202020204" pitchFamily="34" charset="0"/>
              <a:cs typeface="Arial" panose="020B0604020202020204" pitchFamily="34" charset="0"/>
            </a:endParaRPr>
          </a:p>
          <a:p>
            <a:pPr marL="514350" indent="-514350">
              <a:buFont typeface="+mj-lt"/>
              <a:buAutoNum type="arabicPeriod" startAt="3"/>
            </a:pPr>
            <a:r>
              <a:rPr lang="en-US" dirty="0">
                <a:latin typeface="Arial" panose="020B0604020202020204" pitchFamily="34" charset="0"/>
                <a:cs typeface="Arial" panose="020B0604020202020204" pitchFamily="34" charset="0"/>
              </a:rPr>
              <a:t>Dumping is the practice of a Foreign firm exporting goods at a price that is below its own domestic price or below its average cost of production. If the price charged for the exported good is above the firm’s marginal cost, then dumping is profitable. We expect to observe dumping when the Foreign firm is acting as a discriminating monopolist.</a:t>
            </a:r>
          </a:p>
          <a:p>
            <a:pPr marL="514350" indent="-514350">
              <a:buFont typeface="+mj-lt"/>
              <a:buAutoNum type="arabicPeriod" startAt="3"/>
            </a:pP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363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429D-802F-4A88-8C5E-3D468481BBF2}"/>
              </a:ext>
            </a:extLst>
          </p:cNvPr>
          <p:cNvSpPr>
            <a:spLocks noGrp="1"/>
          </p:cNvSpPr>
          <p:nvPr>
            <p:ph type="title"/>
          </p:nvPr>
        </p:nvSpPr>
        <p:spPr>
          <a:xfrm>
            <a:off x="457200" y="61881"/>
            <a:ext cx="8229600" cy="1004919"/>
          </a:xfrm>
        </p:spPr>
        <p:txBody>
          <a:bodyPr/>
          <a:lstStyle/>
          <a:p>
            <a:r>
              <a:rPr lang="en-IN" dirty="0"/>
              <a:t>KEY POINTS</a:t>
            </a:r>
          </a:p>
        </p:txBody>
      </p:sp>
      <p:sp>
        <p:nvSpPr>
          <p:cNvPr id="3" name="Content Placeholder 2">
            <a:extLst>
              <a:ext uri="{FF2B5EF4-FFF2-40B4-BE49-F238E27FC236}">
                <a16:creationId xmlns:a16="http://schemas.microsoft.com/office/drawing/2014/main" id="{77703AB2-3806-46CD-B7C6-1158279CAD33}"/>
              </a:ext>
            </a:extLst>
          </p:cNvPr>
          <p:cNvSpPr>
            <a:spLocks noGrp="1"/>
          </p:cNvSpPr>
          <p:nvPr>
            <p:ph idx="1"/>
          </p:nvPr>
        </p:nvSpPr>
        <p:spPr>
          <a:xfrm>
            <a:off x="152400" y="1447800"/>
            <a:ext cx="8686800" cy="4876800"/>
          </a:xfrm>
        </p:spPr>
        <p:txBody>
          <a:bodyPr>
            <a:normAutofit fontScale="92500" lnSpcReduction="20000"/>
          </a:bodyPr>
          <a:lstStyle/>
          <a:p>
            <a:pPr marL="514350" indent="-514350">
              <a:buFont typeface="+mj-lt"/>
              <a:buAutoNum type="arabicPeriod" startAt="5"/>
            </a:pPr>
            <a:r>
              <a:rPr lang="en-US" dirty="0">
                <a:latin typeface="Arial" panose="020B0604020202020204" pitchFamily="34" charset="0"/>
                <a:cs typeface="Arial" panose="020B0604020202020204" pitchFamily="34" charset="0"/>
              </a:rPr>
              <a:t>Countries respond to dumping by imposing antidumping duties on imports. Antidumping duties are calculated as the difference between a Foreign firm’s local price (or average costs) and its export price. To reduce or avoid the antidumping duties, Foreign firms can raise their export prices. That increase in price is a terms-of-trade loss for the importer and occurs because the Foreign firm can influence the duty.</a:t>
            </a:r>
          </a:p>
          <a:p>
            <a:pPr marL="514350" indent="-514350">
              <a:buFont typeface="+mj-lt"/>
              <a:buAutoNum type="arabicPeriod" startAt="5"/>
            </a:pPr>
            <a:endParaRPr lang="en-US" dirty="0">
              <a:latin typeface="Arial" panose="020B0604020202020204" pitchFamily="34" charset="0"/>
              <a:cs typeface="Arial" panose="020B0604020202020204" pitchFamily="34" charset="0"/>
            </a:endParaRPr>
          </a:p>
          <a:p>
            <a:pPr marL="514350" indent="-514350">
              <a:buFont typeface="+mj-lt"/>
              <a:buAutoNum type="arabicPeriod" startAt="5"/>
            </a:pPr>
            <a:r>
              <a:rPr lang="en-US" dirty="0">
                <a:latin typeface="Arial" panose="020B0604020202020204" pitchFamily="34" charset="0"/>
                <a:cs typeface="Arial" panose="020B0604020202020204" pitchFamily="34" charset="0"/>
              </a:rPr>
              <a:t>In the United States and other countries, the use of antidumping tariffs far exceeds the use of tariffs under Section 201 and other trade laws. It is easy for domestic firms to bring a charge of dumping, and in many cases upholding the charge results in an increase in foreign prices and a decrease in competition for the domestic firm. The excessive use of antidumping cases also invites other countries to respond with their own charges of dumping.</a:t>
            </a:r>
          </a:p>
          <a:p>
            <a:pPr marL="514350" indent="-514350">
              <a:buFont typeface="+mj-lt"/>
              <a:buAutoNum type="arabicPeriod" startAt="5"/>
            </a:pP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860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429D-802F-4A88-8C5E-3D468481BBF2}"/>
              </a:ext>
            </a:extLst>
          </p:cNvPr>
          <p:cNvSpPr>
            <a:spLocks noGrp="1"/>
          </p:cNvSpPr>
          <p:nvPr>
            <p:ph type="title"/>
          </p:nvPr>
        </p:nvSpPr>
        <p:spPr>
          <a:xfrm>
            <a:off x="457200" y="61881"/>
            <a:ext cx="8229600" cy="1004919"/>
          </a:xfrm>
        </p:spPr>
        <p:txBody>
          <a:bodyPr/>
          <a:lstStyle/>
          <a:p>
            <a:r>
              <a:rPr lang="en-IN" dirty="0"/>
              <a:t>KEY POINTS</a:t>
            </a:r>
          </a:p>
        </p:txBody>
      </p:sp>
      <p:sp>
        <p:nvSpPr>
          <p:cNvPr id="3" name="Content Placeholder 2">
            <a:extLst>
              <a:ext uri="{FF2B5EF4-FFF2-40B4-BE49-F238E27FC236}">
                <a16:creationId xmlns:a16="http://schemas.microsoft.com/office/drawing/2014/main" id="{77703AB2-3806-46CD-B7C6-1158279CAD33}"/>
              </a:ext>
            </a:extLst>
          </p:cNvPr>
          <p:cNvSpPr>
            <a:spLocks noGrp="1"/>
          </p:cNvSpPr>
          <p:nvPr>
            <p:ph idx="1"/>
          </p:nvPr>
        </p:nvSpPr>
        <p:spPr>
          <a:xfrm>
            <a:off x="381000" y="1447800"/>
            <a:ext cx="8458200" cy="4525963"/>
          </a:xfrm>
        </p:spPr>
        <p:txBody>
          <a:bodyPr>
            <a:normAutofit/>
          </a:bodyPr>
          <a:lstStyle/>
          <a:p>
            <a:pPr marL="514350" indent="-514350">
              <a:buFont typeface="+mj-lt"/>
              <a:buAutoNum type="arabicPeriod" startAt="7"/>
            </a:pPr>
            <a:r>
              <a:rPr lang="en-US" dirty="0">
                <a:latin typeface="Arial" panose="020B0604020202020204" pitchFamily="34" charset="0"/>
                <a:cs typeface="Arial" panose="020B0604020202020204" pitchFamily="34" charset="0"/>
              </a:rPr>
              <a:t>An infant industry is a firm that requires protection to compete at world prices today. When a government applies a temporary tariff, it expects that costs for the firm or the industry overall will fall due to learning, thereby allowing it to compete at world prices in the future.</a:t>
            </a:r>
          </a:p>
        </p:txBody>
      </p:sp>
      <p:pic>
        <p:nvPicPr>
          <p:cNvPr id="4" name="Picture 3">
            <a:extLst>
              <a:ext uri="{FF2B5EF4-FFF2-40B4-BE49-F238E27FC236}">
                <a16:creationId xmlns:a16="http://schemas.microsoft.com/office/drawing/2014/main" id="{850E2D9D-6AE4-442B-AEAE-2A0D477026F5}"/>
              </a:ext>
            </a:extLst>
          </p:cNvPr>
          <p:cNvPicPr>
            <a:picLocks noChangeAspect="1"/>
          </p:cNvPicPr>
          <p:nvPr/>
        </p:nvPicPr>
        <p:blipFill>
          <a:blip r:embed="rId2"/>
          <a:stretch>
            <a:fillRect/>
          </a:stretch>
        </p:blipFill>
        <p:spPr>
          <a:xfrm>
            <a:off x="1828800" y="3962400"/>
            <a:ext cx="5638800" cy="2514599"/>
          </a:xfrm>
          <a:prstGeom prst="rect">
            <a:avLst/>
          </a:prstGeom>
        </p:spPr>
      </p:pic>
    </p:spTree>
    <p:extLst>
      <p:ext uri="{BB962C8B-B14F-4D97-AF65-F5344CB8AC3E}">
        <p14:creationId xmlns:p14="http://schemas.microsoft.com/office/powerpoint/2010/main" val="3558651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E697-1BBB-4C75-8443-33042277E05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F3DDFED-D816-4132-85B3-DA2B0F27D91C}"/>
              </a:ext>
            </a:extLst>
          </p:cNvPr>
          <p:cNvPicPr>
            <a:picLocks noChangeAspect="1"/>
          </p:cNvPicPr>
          <p:nvPr/>
        </p:nvPicPr>
        <p:blipFill>
          <a:blip r:embed="rId2"/>
          <a:stretch>
            <a:fillRect/>
          </a:stretch>
        </p:blipFill>
        <p:spPr>
          <a:xfrm>
            <a:off x="152400" y="163197"/>
            <a:ext cx="8711852" cy="6237603"/>
          </a:xfrm>
          <a:prstGeom prst="rect">
            <a:avLst/>
          </a:prstGeom>
        </p:spPr>
      </p:pic>
    </p:spTree>
    <p:extLst>
      <p:ext uri="{BB962C8B-B14F-4D97-AF65-F5344CB8AC3E}">
        <p14:creationId xmlns:p14="http://schemas.microsoft.com/office/powerpoint/2010/main" val="329360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228600" y="1752600"/>
            <a:ext cx="8686800" cy="4525963"/>
          </a:xfrm>
        </p:spPr>
        <p:txBody>
          <a:bodyPr>
            <a:noAutofit/>
          </a:bodyPr>
          <a:lstStyle/>
          <a:p>
            <a:pPr marL="0" indent="0">
              <a:lnSpc>
                <a:spcPct val="110000"/>
              </a:lnSpc>
              <a:buNone/>
            </a:pPr>
            <a:r>
              <a:rPr lang="en-US" sz="2400" dirty="0"/>
              <a:t>No-Trade Equilibrium</a:t>
            </a:r>
          </a:p>
          <a:p>
            <a:pPr>
              <a:lnSpc>
                <a:spcPct val="110000"/>
              </a:lnSpc>
            </a:pPr>
            <a:r>
              <a:rPr lang="en-US" sz="2400" dirty="0"/>
              <a:t>The extra revenue earned from selling one more unit is the marginal revenue. </a:t>
            </a:r>
          </a:p>
          <a:p>
            <a:pPr>
              <a:lnSpc>
                <a:spcPct val="110000"/>
              </a:lnSpc>
            </a:pPr>
            <a:r>
              <a:rPr lang="en-US" sz="2400" dirty="0"/>
              <a:t>To maximize its profits, the monopolist produces at the point where the marginal revenue, MR, earned from selling one more unit equals the marginal cost, MC, of producing one more unit</a:t>
            </a:r>
            <a:r>
              <a:rPr lang="en-US" sz="2400" b="0" dirty="0"/>
              <a:t>.</a:t>
            </a:r>
          </a:p>
        </p:txBody>
      </p:sp>
      <p:sp>
        <p:nvSpPr>
          <p:cNvPr id="5" name="Title 4">
            <a:extLst>
              <a:ext uri="{FF2B5EF4-FFF2-40B4-BE49-F238E27FC236}">
                <a16:creationId xmlns:a16="http://schemas.microsoft.com/office/drawing/2014/main" id="{075A631D-E9BA-4420-88AC-D9EA0B105F71}"/>
              </a:ext>
            </a:extLst>
          </p:cNvPr>
          <p:cNvSpPr>
            <a:spLocks noGrp="1"/>
          </p:cNvSpPr>
          <p:nvPr>
            <p:ph type="title"/>
          </p:nvPr>
        </p:nvSpPr>
        <p:spPr/>
        <p:txBody>
          <a:bodyPr/>
          <a:lstStyle/>
          <a:p>
            <a:r>
              <a:rPr lang="en-US" dirty="0"/>
              <a:t>Tariffs and Quotas with Home Monopoly </a:t>
            </a:r>
          </a:p>
        </p:txBody>
      </p:sp>
    </p:spTree>
    <p:extLst>
      <p:ext uri="{BB962C8B-B14F-4D97-AF65-F5344CB8AC3E}">
        <p14:creationId xmlns:p14="http://schemas.microsoft.com/office/powerpoint/2010/main" val="40694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135853" y="1205196"/>
            <a:ext cx="5040527" cy="838199"/>
          </a:xfrm>
        </p:spPr>
        <p:txBody>
          <a:bodyPr>
            <a:normAutofit/>
          </a:bodyPr>
          <a:lstStyle/>
          <a:p>
            <a:pPr marL="0" indent="0">
              <a:buNone/>
            </a:pPr>
            <a:r>
              <a:rPr lang="en-IN" sz="1800" dirty="0"/>
              <a:t>No-Trade Equilibrium - FIGURE 9-1</a:t>
            </a:r>
          </a:p>
        </p:txBody>
      </p:sp>
      <p:pic>
        <p:nvPicPr>
          <p:cNvPr id="14" name="Picture Placeholder 5" descr="A graph illustrates No Trade Equilibrium. In the graph, Quantity is plotted on the X-axis with marks Q superscript M and Q superscript C and price is plotted on the Y-axis with marks P superscript M and P superscript C. Dotted lines connect point P superscript M with Q superscript M at point A, labeled “Monopoly equilibrium.” A dotted line connects P superscript C with Q superscript C at point B labeled “Perfect competition equilibrium.” A positive sloping line is drawn from the Y-axis, just above the point of origin such that it passes through point B and is the Marginal cost, M C line.&#10;From a price value above P superscript M, a negative slanting line Home demand, D, starting from the Y-axis is drawn connecting points A and B. From the same point negative slanting line Marginal revenue, M R, emerges below the home demand line. ">
            <a:extLst>
              <a:ext uri="{FF2B5EF4-FFF2-40B4-BE49-F238E27FC236}">
                <a16:creationId xmlns:a16="http://schemas.microsoft.com/office/drawing/2014/main" id="{94717A45-D457-4635-97A8-0C835C7A2EE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 y="1600200"/>
            <a:ext cx="5176380" cy="4052604"/>
          </a:xfrm>
          <a:prstGeom prst="rect">
            <a:avLst/>
          </a:prstGeom>
        </p:spPr>
      </p:pic>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5260888" y="1371092"/>
            <a:ext cx="3742040" cy="3581399"/>
          </a:xfrm>
        </p:spPr>
        <p:txBody>
          <a:bodyPr>
            <a:noAutofit/>
          </a:bodyPr>
          <a:lstStyle/>
          <a:p>
            <a:pPr marL="0" indent="0" algn="just">
              <a:spcBef>
                <a:spcPct val="10000"/>
              </a:spcBef>
              <a:spcAft>
                <a:spcPts val="600"/>
              </a:spcAft>
              <a:buNone/>
            </a:pPr>
            <a:r>
              <a:rPr lang="en-US" sz="1800" dirty="0">
                <a:latin typeface="Arial" panose="020B0604020202020204" pitchFamily="34" charset="0"/>
                <a:ea typeface="Tahoma" panose="020B0604030504040204" pitchFamily="34" charset="0"/>
                <a:cs typeface="Arial" panose="020B0604020202020204" pitchFamily="34" charset="0"/>
              </a:rPr>
              <a:t>No-Trade Equilibrium In the absence of international trade, the monopoly equilibrium at Home occurs at the quantity Q</a:t>
            </a:r>
            <a:r>
              <a:rPr lang="en-US" sz="1800" baseline="30000" dirty="0">
                <a:latin typeface="Arial" panose="020B0604020202020204" pitchFamily="34" charset="0"/>
                <a:ea typeface="Tahoma" panose="020B0604030504040204" pitchFamily="34" charset="0"/>
                <a:cs typeface="Arial" panose="020B0604020202020204" pitchFamily="34" charset="0"/>
              </a:rPr>
              <a:t>M</a:t>
            </a:r>
            <a:r>
              <a:rPr lang="en-US" sz="1800" dirty="0">
                <a:latin typeface="Arial" panose="020B0604020202020204" pitchFamily="34" charset="0"/>
                <a:ea typeface="Tahoma" panose="020B0604030504040204" pitchFamily="34" charset="0"/>
                <a:cs typeface="Arial" panose="020B0604020202020204" pitchFamily="34" charset="0"/>
              </a:rPr>
              <a:t>, where marginal revenue equals marginal cost.</a:t>
            </a:r>
          </a:p>
          <a:p>
            <a:pPr marL="0" indent="0" algn="just">
              <a:spcBef>
                <a:spcPct val="10000"/>
              </a:spcBef>
              <a:spcAft>
                <a:spcPts val="600"/>
              </a:spcAft>
              <a:buNone/>
            </a:pPr>
            <a:r>
              <a:rPr lang="en-US" sz="1800" dirty="0">
                <a:latin typeface="Arial" panose="020B0604020202020204" pitchFamily="34" charset="0"/>
                <a:ea typeface="Tahoma" panose="020B0604030504040204" pitchFamily="34" charset="0"/>
                <a:cs typeface="Arial" panose="020B0604020202020204" pitchFamily="34" charset="0"/>
              </a:rPr>
              <a:t>From that quantity, we trace up to the demand curve at point A, and the price charged is P</a:t>
            </a:r>
            <a:r>
              <a:rPr lang="en-US" sz="1800" baseline="30000" dirty="0">
                <a:latin typeface="Arial" panose="020B0604020202020204" pitchFamily="34" charset="0"/>
                <a:ea typeface="Tahoma" panose="020B0604030504040204" pitchFamily="34" charset="0"/>
                <a:cs typeface="Arial" panose="020B0604020202020204" pitchFamily="34" charset="0"/>
              </a:rPr>
              <a:t>M</a:t>
            </a:r>
            <a:r>
              <a:rPr lang="en-US" sz="1800" dirty="0">
                <a:latin typeface="Arial" panose="020B0604020202020204" pitchFamily="34" charset="0"/>
                <a:ea typeface="Tahoma" panose="020B0604030504040204" pitchFamily="34" charset="0"/>
                <a:cs typeface="Arial" panose="020B0604020202020204" pitchFamily="34" charset="0"/>
              </a:rPr>
              <a:t>.</a:t>
            </a:r>
          </a:p>
          <a:p>
            <a:pPr marL="0" indent="0" algn="just">
              <a:spcBef>
                <a:spcPct val="10000"/>
              </a:spcBef>
              <a:spcAft>
                <a:spcPts val="600"/>
              </a:spcAft>
              <a:buNone/>
            </a:pPr>
            <a:r>
              <a:rPr lang="en-US" sz="1800" dirty="0">
                <a:latin typeface="Arial" panose="020B0604020202020204" pitchFamily="34" charset="0"/>
                <a:ea typeface="Tahoma" panose="020B0604030504040204" pitchFamily="34" charset="0"/>
                <a:cs typeface="Arial" panose="020B0604020202020204" pitchFamily="34" charset="0"/>
              </a:rPr>
              <a:t>Under perfect competition, the industry supply curve is MC, so the no-trade equilibrium would occur where demand equals supply (point B), at the quantity Q</a:t>
            </a:r>
            <a:r>
              <a:rPr lang="en-US" sz="1800" baseline="30000" dirty="0">
                <a:latin typeface="Arial" panose="020B0604020202020204" pitchFamily="34" charset="0"/>
                <a:ea typeface="Tahoma" panose="020B0604030504040204" pitchFamily="34" charset="0"/>
                <a:cs typeface="Arial" panose="020B0604020202020204" pitchFamily="34" charset="0"/>
              </a:rPr>
              <a:t>C</a:t>
            </a:r>
            <a:r>
              <a:rPr lang="en-US" sz="1800" dirty="0">
                <a:latin typeface="Arial" panose="020B0604020202020204" pitchFamily="34" charset="0"/>
                <a:ea typeface="Tahoma" panose="020B0604030504040204" pitchFamily="34" charset="0"/>
                <a:cs typeface="Arial" panose="020B0604020202020204" pitchFamily="34" charset="0"/>
              </a:rPr>
              <a:t> and the price P</a:t>
            </a:r>
            <a:r>
              <a:rPr lang="en-US" sz="1800" baseline="30000" dirty="0">
                <a:latin typeface="Arial" panose="020B0604020202020204" pitchFamily="34" charset="0"/>
                <a:ea typeface="Tahoma" panose="020B0604030504040204" pitchFamily="34" charset="0"/>
                <a:cs typeface="Arial" panose="020B0604020202020204" pitchFamily="34" charset="0"/>
              </a:rPr>
              <a:t>C</a:t>
            </a:r>
            <a:r>
              <a:rPr lang="en-US" sz="1800" dirty="0">
                <a:latin typeface="Arial" panose="020B0604020202020204" pitchFamily="34" charset="0"/>
                <a:ea typeface="Tahoma" panose="020B060403050404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0D944F3C-D998-4511-B330-D3A5924B1E8C}"/>
              </a:ext>
            </a:extLst>
          </p:cNvPr>
          <p:cNvSpPr>
            <a:spLocks noGrp="1"/>
          </p:cNvSpPr>
          <p:nvPr>
            <p:ph sz="quarter" idx="10"/>
          </p:nvPr>
        </p:nvSpPr>
        <p:spPr>
          <a:xfrm>
            <a:off x="304800" y="5823011"/>
            <a:ext cx="8763000" cy="876300"/>
          </a:xfrm>
        </p:spPr>
        <p:txBody>
          <a:bodyPr>
            <a:normAutofit lnSpcReduction="10000"/>
          </a:bodyPr>
          <a:lstStyle/>
          <a:p>
            <a:pPr marL="0" indent="0" algn="just">
              <a:spcBef>
                <a:spcPct val="20000"/>
              </a:spcBef>
              <a:buNone/>
            </a:pPr>
            <a:r>
              <a:rPr lang="en-US" sz="1800" dirty="0">
                <a:latin typeface="Amasis MT Pro Black" panose="02040A04050005020304" pitchFamily="18" charset="0"/>
                <a:cs typeface="Arial" panose="020B0604020202020204" pitchFamily="34" charset="0"/>
              </a:rPr>
              <a:t>Comparison with Perfect Competition  - </a:t>
            </a:r>
            <a:r>
              <a:rPr lang="en-US" sz="1800" dirty="0">
                <a:latin typeface="Arial" panose="020B0604020202020204" pitchFamily="34" charset="0"/>
                <a:cs typeface="Arial" panose="020B0604020202020204" pitchFamily="34" charset="0"/>
              </a:rPr>
              <a:t>In the absence of trade, the monopolist restricts its quantity sold to increase the market price. Under free trade, however, the monopolist cannot limit quantity and raise price.</a:t>
            </a:r>
          </a:p>
        </p:txBody>
      </p:sp>
      <p:sp>
        <p:nvSpPr>
          <p:cNvPr id="3" name="Title 2">
            <a:extLst>
              <a:ext uri="{FF2B5EF4-FFF2-40B4-BE49-F238E27FC236}">
                <a16:creationId xmlns:a16="http://schemas.microsoft.com/office/drawing/2014/main" id="{5DA29307-9286-4680-9B53-5D7FE89B0457}"/>
              </a:ext>
            </a:extLst>
          </p:cNvPr>
          <p:cNvSpPr>
            <a:spLocks noGrp="1"/>
          </p:cNvSpPr>
          <p:nvPr>
            <p:ph type="title"/>
          </p:nvPr>
        </p:nvSpPr>
        <p:spPr/>
        <p:txBody>
          <a:bodyPr/>
          <a:lstStyle/>
          <a:p>
            <a:r>
              <a:rPr lang="en-US" dirty="0"/>
              <a:t>Tariffs and Quotas with Home Monopoly </a:t>
            </a:r>
          </a:p>
        </p:txBody>
      </p:sp>
    </p:spTree>
    <p:extLst>
      <p:ext uri="{BB962C8B-B14F-4D97-AF65-F5344CB8AC3E}">
        <p14:creationId xmlns:p14="http://schemas.microsoft.com/office/powerpoint/2010/main" val="301847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228599" y="1191281"/>
            <a:ext cx="8838170" cy="838199"/>
          </a:xfrm>
        </p:spPr>
        <p:txBody>
          <a:bodyPr>
            <a:normAutofit/>
          </a:bodyPr>
          <a:lstStyle/>
          <a:p>
            <a:pPr marL="0" indent="0">
              <a:buNone/>
            </a:pPr>
            <a:r>
              <a:rPr lang="en-IN" sz="1800" dirty="0"/>
              <a:t>Free-Trade Equilibrium - </a:t>
            </a:r>
            <a:r>
              <a:rPr lang="en-US" sz="1800" dirty="0"/>
              <a:t>FIGURE 9-2 </a:t>
            </a:r>
            <a:r>
              <a:rPr lang="en-IN" sz="1800" dirty="0"/>
              <a:t> Home Monopoly’s Free-Trade Equilibrium </a:t>
            </a:r>
          </a:p>
        </p:txBody>
      </p:sp>
      <p:pic>
        <p:nvPicPr>
          <p:cNvPr id="11" name="Picture Placeholder 4" descr="A graph illustrates Home Monopoly's free-trade equilibrium. In the graph, the X-axis represents Quantity and marks Q superscript M, S subscript 1 and D subscript 1. The Price is plotted on the Y-axis with marks P superscript M and P superscript W. From price P superscript W a line X asterisk equal to M R asterisk, is drawn parallel to the X-axis. From Point P superscript M a dotted line is drawn and connects to the dotted line from point Q superscript M at point A labeled “No-trade, monopoly equilibrium.” Two points S subscript 1 and D subscript 1 are plotted on the quantity line and vertical dotted lines from these points are drawn to reach X asterisk line. Line M C is drawn from a point just above the origin in the upward direction and intersects X asterisk line at point B, labeled “free trade equilibrium.” On the X-axis, the region between S subscript 1 to D subscript 1 points denote the imports, M subscript 1. Two lines start at a point above P superscript M on the Y-axis slants downward. Slanting line D intersects point A. The other slanting line M R is drawn below line D. ">
            <a:extLst>
              <a:ext uri="{FF2B5EF4-FFF2-40B4-BE49-F238E27FC236}">
                <a16:creationId xmlns:a16="http://schemas.microsoft.com/office/drawing/2014/main" id="{9257A8B6-E393-4742-820D-93016A177ABA}"/>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828800" y="1709186"/>
            <a:ext cx="6096000" cy="3338482"/>
          </a:xfrm>
          <a:prstGeom prst="rect">
            <a:avLst/>
          </a:prstGeom>
        </p:spPr>
      </p:pic>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77230" y="5098241"/>
            <a:ext cx="8989539" cy="1912158"/>
          </a:xfrm>
        </p:spPr>
        <p:txBody>
          <a:bodyPr>
            <a:normAutofit/>
          </a:bodyPr>
          <a:lstStyle/>
          <a:p>
            <a:pPr marL="0" indent="0" algn="just">
              <a:spcBef>
                <a:spcPct val="10000"/>
              </a:spcBef>
              <a:spcAft>
                <a:spcPts val="600"/>
              </a:spcAft>
              <a:buNone/>
            </a:pPr>
            <a:r>
              <a:rPr lang="en-US" sz="1600" dirty="0">
                <a:latin typeface="Arial" panose="020B0604020202020204" pitchFamily="34" charset="0"/>
                <a:cs typeface="Arial" panose="020B0604020202020204" pitchFamily="34" charset="0"/>
              </a:rPr>
              <a:t>Under free trade at the fixed world price P</a:t>
            </a:r>
            <a:r>
              <a:rPr lang="en-US" sz="1600" baseline="30000" dirty="0">
                <a:latin typeface="Arial" panose="020B0604020202020204" pitchFamily="34" charset="0"/>
                <a:cs typeface="Arial" panose="020B0604020202020204" pitchFamily="34" charset="0"/>
              </a:rPr>
              <a:t>W</a:t>
            </a:r>
            <a:r>
              <a:rPr lang="en-US" sz="1600" dirty="0">
                <a:latin typeface="Arial" panose="020B0604020202020204" pitchFamily="34" charset="0"/>
                <a:cs typeface="Arial" panose="020B0604020202020204" pitchFamily="34" charset="0"/>
              </a:rPr>
              <a:t>, Home faces Foreign export supply of X</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that price.</a:t>
            </a:r>
          </a:p>
          <a:p>
            <a:pPr marL="0" indent="0" algn="just">
              <a:spcBef>
                <a:spcPct val="10000"/>
              </a:spcBef>
              <a:spcAft>
                <a:spcPts val="600"/>
              </a:spcAft>
              <a:buNone/>
            </a:pPr>
            <a:r>
              <a:rPr lang="en-US" sz="1600" dirty="0">
                <a:latin typeface="Arial" panose="020B0604020202020204" pitchFamily="34" charset="0"/>
                <a:cs typeface="Arial" panose="020B0604020202020204" pitchFamily="34" charset="0"/>
              </a:rPr>
              <a:t>Because the Home firm cannot raise its price above P</a:t>
            </a:r>
            <a:r>
              <a:rPr lang="en-US" sz="1600" baseline="30000" dirty="0">
                <a:latin typeface="Arial" panose="020B0604020202020204" pitchFamily="34" charset="0"/>
                <a:cs typeface="Arial" panose="020B0604020202020204" pitchFamily="34" charset="0"/>
              </a:rPr>
              <a:t>W</a:t>
            </a:r>
            <a:r>
              <a:rPr lang="en-US" sz="1600" dirty="0">
                <a:latin typeface="Arial" panose="020B0604020202020204" pitchFamily="34" charset="0"/>
                <a:cs typeface="Arial" panose="020B0604020202020204" pitchFamily="34" charset="0"/>
              </a:rPr>
              <a:t> without losing all of its customers to imports, X</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is now also the demand curve faced by the Home monopolist. </a:t>
            </a:r>
          </a:p>
          <a:p>
            <a:pPr marL="0" indent="0" algn="just">
              <a:spcBef>
                <a:spcPct val="10000"/>
              </a:spcBef>
              <a:spcAft>
                <a:spcPts val="600"/>
              </a:spcAft>
              <a:buNone/>
            </a:pPr>
            <a:r>
              <a:rPr lang="en-US" sz="1600" dirty="0">
                <a:latin typeface="Arial" panose="020B0604020202020204" pitchFamily="34" charset="0"/>
                <a:cs typeface="Arial" panose="020B0604020202020204" pitchFamily="34" charset="0"/>
              </a:rPr>
              <a:t>Because the price is fixed, the marginal revenue MR</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is the same as the demand curve. Profits are maximized at point B, where marginal revenue equals marginal costs.</a:t>
            </a:r>
          </a:p>
        </p:txBody>
      </p:sp>
      <p:sp>
        <p:nvSpPr>
          <p:cNvPr id="3" name="Title 2">
            <a:extLst>
              <a:ext uri="{FF2B5EF4-FFF2-40B4-BE49-F238E27FC236}">
                <a16:creationId xmlns:a16="http://schemas.microsoft.com/office/drawing/2014/main" id="{0526E21E-6B8A-4BF5-9700-A7121DF22C26}"/>
              </a:ext>
            </a:extLst>
          </p:cNvPr>
          <p:cNvSpPr>
            <a:spLocks noGrp="1"/>
          </p:cNvSpPr>
          <p:nvPr>
            <p:ph type="title"/>
          </p:nvPr>
        </p:nvSpPr>
        <p:spPr/>
        <p:txBody>
          <a:bodyPr/>
          <a:lstStyle/>
          <a:p>
            <a:r>
              <a:rPr lang="en-US" dirty="0"/>
              <a:t>Tariffs and Quotas with Home Monopoly </a:t>
            </a:r>
          </a:p>
        </p:txBody>
      </p:sp>
    </p:spTree>
    <p:extLst>
      <p:ext uri="{BB962C8B-B14F-4D97-AF65-F5344CB8AC3E}">
        <p14:creationId xmlns:p14="http://schemas.microsoft.com/office/powerpoint/2010/main" val="412057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152400" y="1238765"/>
            <a:ext cx="9144000" cy="590035"/>
          </a:xfrm>
        </p:spPr>
        <p:txBody>
          <a:bodyPr>
            <a:normAutofit lnSpcReduction="10000"/>
          </a:bodyPr>
          <a:lstStyle/>
          <a:p>
            <a:pPr marL="0" indent="0">
              <a:buNone/>
            </a:pPr>
            <a:r>
              <a:rPr lang="en-IN" sz="1800" dirty="0"/>
              <a:t>Free-Trade Equilibrium - </a:t>
            </a:r>
            <a:r>
              <a:rPr lang="en-US" sz="1800" dirty="0"/>
              <a:t>FIGURE 9-2    </a:t>
            </a:r>
            <a:r>
              <a:rPr lang="en-IN" sz="1800" dirty="0"/>
              <a:t>Home Monopoly’s Free-Trade Equilibrium</a:t>
            </a:r>
          </a:p>
        </p:txBody>
      </p:sp>
      <p:pic>
        <p:nvPicPr>
          <p:cNvPr id="9" name="Picture Placeholder 4" descr="A graph illustrates Home Monopoly's free-trade equilibrium. In the graph, the X-axis represents Quantity and marks Q superscript M, S subscript 1 and D subscript 1. The Price is plotted on the Y-axis with marks P superscript M and P superscript W. From price P superscript W a line X asterisk equal to M R asterisk, is drawn parallel to the X-axis. From Point P superscript M a dotted line is drawn and connects to the dotted line from point Q superscript M at point A labeled “No-trade, monopoly equilibrium.” Two points S subscript 1 and D subscript 1 are plotted on the quantity line and vertical dotted lines from these points are drawn to reach X asterisk line. Line M C is drawn from a point just above the origin in the upward direction and intersects X asterisk line at point B, labeled “free trade equilibrium.” On the X-axis, the region between S subscript 1 to D subscript 1 points denote the imports, M subscript 1. Two lines start at a point above P superscript M on the Y-axis slants downward. Slanting line D intersects point A. The other slanting line M R is drawn below line D. ">
            <a:extLst>
              <a:ext uri="{FF2B5EF4-FFF2-40B4-BE49-F238E27FC236}">
                <a16:creationId xmlns:a16="http://schemas.microsoft.com/office/drawing/2014/main" id="{89D7F49F-1ADB-4BE2-A62E-1000143F3943}"/>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457199" y="2057400"/>
            <a:ext cx="4571999" cy="4495800"/>
          </a:xfrm>
          <a:prstGeom prst="rect">
            <a:avLst/>
          </a:prstGeom>
        </p:spPr>
      </p:pic>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5029200" y="1600199"/>
            <a:ext cx="3716008" cy="2743201"/>
          </a:xfrm>
        </p:spPr>
        <p:txBody>
          <a:bodyPr>
            <a:normAutofit/>
          </a:bodyPr>
          <a:lstStyle/>
          <a:p>
            <a:pPr marL="0" indent="0" algn="just">
              <a:spcBef>
                <a:spcPct val="10000"/>
              </a:spcBef>
              <a:spcAft>
                <a:spcPct val="10000"/>
              </a:spcAft>
              <a:buNone/>
            </a:pPr>
            <a:r>
              <a:rPr lang="en-US" sz="1800" dirty="0">
                <a:latin typeface="Arial" panose="020B0604020202020204" pitchFamily="34" charset="0"/>
                <a:cs typeface="Arial" panose="020B0604020202020204" pitchFamily="34" charset="0"/>
              </a:rPr>
              <a:t>The Home firm supplies S</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and Home consumers demand D</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The difference between these is imports, M</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 D</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 S</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a:t>
            </a:r>
          </a:p>
          <a:p>
            <a:pPr marL="0" indent="0" algn="just">
              <a:spcBef>
                <a:spcPct val="10000"/>
              </a:spcBef>
              <a:spcAft>
                <a:spcPct val="10000"/>
              </a:spcAft>
              <a:buNone/>
            </a:pPr>
            <a:r>
              <a:rPr lang="en-US" sz="1800" dirty="0">
                <a:latin typeface="Arial" panose="020B0604020202020204" pitchFamily="34" charset="0"/>
                <a:cs typeface="Arial" panose="020B0604020202020204" pitchFamily="34" charset="0"/>
              </a:rPr>
              <a:t>Because the Home monopoly now sets its price at marginal cost, the same free-trade equilibrium holds under perfect competition.</a:t>
            </a:r>
          </a:p>
        </p:txBody>
      </p:sp>
      <p:sp>
        <p:nvSpPr>
          <p:cNvPr id="6" name="Content Placeholder 5">
            <a:extLst>
              <a:ext uri="{FF2B5EF4-FFF2-40B4-BE49-F238E27FC236}">
                <a16:creationId xmlns:a16="http://schemas.microsoft.com/office/drawing/2014/main" id="{0D944F3C-D998-4511-B330-D3A5924B1E8C}"/>
              </a:ext>
            </a:extLst>
          </p:cNvPr>
          <p:cNvSpPr>
            <a:spLocks noGrp="1"/>
          </p:cNvSpPr>
          <p:nvPr>
            <p:ph sz="quarter" idx="10"/>
          </p:nvPr>
        </p:nvSpPr>
        <p:spPr>
          <a:xfrm>
            <a:off x="5029198" y="4324351"/>
            <a:ext cx="3886202" cy="1409699"/>
          </a:xfrm>
        </p:spPr>
        <p:txBody>
          <a:bodyPr>
            <a:noAutofit/>
          </a:bodyPr>
          <a:lstStyle/>
          <a:p>
            <a:pPr marL="0" indent="0" algn="just">
              <a:spcBef>
                <a:spcPct val="20000"/>
              </a:spcBef>
              <a:buNone/>
            </a:pPr>
            <a:r>
              <a:rPr lang="en-US" sz="1600" dirty="0">
                <a:latin typeface="Arial" panose="020B0604020202020204" pitchFamily="34" charset="0"/>
                <a:cs typeface="Arial" panose="020B0604020202020204" pitchFamily="34" charset="0"/>
              </a:rPr>
              <a:t>Comparison with Perfect Competition Under free trade for a small country, then, a Home monopolist produces the same quantity and charges the same price as a perfectly competitive industry. The reason for this result is that free trade for a small country eliminates the monopolist’s control over price, that is, its market power.</a:t>
            </a:r>
          </a:p>
        </p:txBody>
      </p:sp>
      <p:sp>
        <p:nvSpPr>
          <p:cNvPr id="3" name="Title 2">
            <a:extLst>
              <a:ext uri="{FF2B5EF4-FFF2-40B4-BE49-F238E27FC236}">
                <a16:creationId xmlns:a16="http://schemas.microsoft.com/office/drawing/2014/main" id="{10394A97-AFE4-4A7B-8D59-82E6DE82E1F8}"/>
              </a:ext>
            </a:extLst>
          </p:cNvPr>
          <p:cNvSpPr>
            <a:spLocks noGrp="1"/>
          </p:cNvSpPr>
          <p:nvPr>
            <p:ph type="title"/>
          </p:nvPr>
        </p:nvSpPr>
        <p:spPr>
          <a:xfrm>
            <a:off x="457200" y="95765"/>
            <a:ext cx="8229600" cy="1143000"/>
          </a:xfrm>
        </p:spPr>
        <p:txBody>
          <a:bodyPr/>
          <a:lstStyle/>
          <a:p>
            <a:r>
              <a:rPr lang="en-US" dirty="0"/>
              <a:t>Tariffs and Quotas with Home Monopoly </a:t>
            </a:r>
          </a:p>
        </p:txBody>
      </p:sp>
    </p:spTree>
    <p:extLst>
      <p:ext uri="{BB962C8B-B14F-4D97-AF65-F5344CB8AC3E}">
        <p14:creationId xmlns:p14="http://schemas.microsoft.com/office/powerpoint/2010/main" val="525063347"/>
      </p:ext>
    </p:extLst>
  </p:cSld>
  <p:clrMapOvr>
    <a:masterClrMapping/>
  </p:clrMapOvr>
</p:sld>
</file>

<file path=ppt/theme/theme1.xml><?xml version="1.0" encoding="utf-8"?>
<a:theme xmlns:a="http://schemas.openxmlformats.org/drawingml/2006/main" name="FEENSTRA">
  <a:themeElements>
    <a:clrScheme name="FEENSTRA2">
      <a:dk1>
        <a:sysClr val="windowText" lastClr="000000"/>
      </a:dk1>
      <a:lt1>
        <a:sysClr val="window" lastClr="FFFFFF"/>
      </a:lt1>
      <a:dk2>
        <a:srgbClr val="1F497D"/>
      </a:dk2>
      <a:lt2>
        <a:srgbClr val="EEECE1"/>
      </a:lt2>
      <a:accent1>
        <a:srgbClr val="4F81BD"/>
      </a:accent1>
      <a:accent2>
        <a:srgbClr val="C0504D"/>
      </a:accent2>
      <a:accent3>
        <a:srgbClr val="F4D296"/>
      </a:accent3>
      <a:accent4>
        <a:srgbClr val="00B050"/>
      </a:accent4>
      <a:accent5>
        <a:srgbClr val="254061"/>
      </a:accent5>
      <a:accent6>
        <a:srgbClr val="FFC0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EENSTRA" id="{F8A0D5D4-E85B-2245-800C-61B94CBA43A4}" vid="{797AA461-1B33-F847-AA4A-B4021220E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1c599c5f-6bbf-4584-aa50-3e904cf8d057</RequestId>
  <RequestDate>9/12/2021 11:29:28 AM</RequestDate>
</w:document>
</file>

<file path=customXml/itemProps1.xml><?xml version="1.0" encoding="utf-8"?>
<ds:datastoreItem xmlns:ds="http://schemas.openxmlformats.org/officeDocument/2006/customXml" ds:itemID="{6AAC55DA-46D0-4637-B7F6-790F31AC8539}">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otalTime>22367</TotalTime>
  <Words>4991</Words>
  <Application>Microsoft Office PowerPoint</Application>
  <PresentationFormat>On-screen Show (4:3)</PresentationFormat>
  <Paragraphs>259</Paragraphs>
  <Slides>56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Amasis MT Pro Black</vt:lpstr>
      <vt:lpstr>Arial</vt:lpstr>
      <vt:lpstr>Bookman Old Style</vt:lpstr>
      <vt:lpstr>Calibri</vt:lpstr>
      <vt:lpstr>Cambria Math</vt:lpstr>
      <vt:lpstr>FEENSTRA</vt:lpstr>
      <vt:lpstr>ECON 243 – International Trade </vt:lpstr>
      <vt:lpstr>Questions to Consider</vt:lpstr>
      <vt:lpstr>Introduction </vt:lpstr>
      <vt:lpstr>Introduction</vt:lpstr>
      <vt:lpstr>Tariffs and Quotas with Home Monopoly </vt:lpstr>
      <vt:lpstr>Tariffs and Quotas with Home Monopoly </vt:lpstr>
      <vt:lpstr>Tariffs and Quotas with Home Monopoly </vt:lpstr>
      <vt:lpstr>Tariffs and Quotas with Home Monopoly </vt:lpstr>
      <vt:lpstr>Tariffs and Quotas with Home Monopoly </vt:lpstr>
      <vt:lpstr>A Closer Look</vt:lpstr>
      <vt:lpstr>Tariffs and Quotas with Home Monopoly </vt:lpstr>
      <vt:lpstr>Tariffs and Quotas with Home Monopoly </vt:lpstr>
      <vt:lpstr>A Closer View</vt:lpstr>
      <vt:lpstr>Tariffs and Quotas with Home Monopoly </vt:lpstr>
      <vt:lpstr>Tariffs and Quotas with Home Monopoly </vt:lpstr>
      <vt:lpstr>Tariffs and Quotas with Home Monopoly </vt:lpstr>
      <vt:lpstr>A Closer Look</vt:lpstr>
      <vt:lpstr>APPLICATION: U.S. Imports of Japanese Automobiles</vt:lpstr>
      <vt:lpstr>APPLICATION: U.S. Imports of Japanese Automobiles</vt:lpstr>
      <vt:lpstr>APPLICATION: U.S. Imports of Japanese Automobiles</vt:lpstr>
      <vt:lpstr>APPLICATION: U.S. Imports of Japanese Automobiles</vt:lpstr>
      <vt:lpstr>APPLICATION: U.S. Imports of Japanese Automobiles</vt:lpstr>
      <vt:lpstr>APPLICATION: U.S. Imports of Japanese Automobiles</vt:lpstr>
      <vt:lpstr>Tariffs with Foreign Monopoly </vt:lpstr>
      <vt:lpstr>Tariffs with Foreign Monopoly </vt:lpstr>
      <vt:lpstr>A Closer Look</vt:lpstr>
      <vt:lpstr>APPLICATION: Import Tariffs on Japanese Trucks</vt:lpstr>
      <vt:lpstr>APPLICATION: Import Tariffs on Japanese Trucks</vt:lpstr>
      <vt:lpstr>APPLICATION: Import Tariffs on Japanese Trucks</vt:lpstr>
      <vt:lpstr>PowerPoint Presentation</vt:lpstr>
      <vt:lpstr>Dumping</vt:lpstr>
      <vt:lpstr>Dumping </vt:lpstr>
      <vt:lpstr>Dumping = Price Discrimination </vt:lpstr>
      <vt:lpstr>Dumping</vt:lpstr>
      <vt:lpstr>Dumping</vt:lpstr>
      <vt:lpstr>A Closer Look</vt:lpstr>
      <vt:lpstr>Dumping </vt:lpstr>
      <vt:lpstr>Policy Response to Dumping</vt:lpstr>
      <vt:lpstr>Policy Response to Dumping</vt:lpstr>
      <vt:lpstr>Policy Response to Dumping</vt:lpstr>
      <vt:lpstr>Policy Response to Dumping</vt:lpstr>
      <vt:lpstr>Infant Industry Protection</vt:lpstr>
      <vt:lpstr>Infant Industry Protection </vt:lpstr>
      <vt:lpstr>Infant Industry Protection </vt:lpstr>
      <vt:lpstr>APPLICATION: Example of Infant Industry Protection</vt:lpstr>
      <vt:lpstr>APPLICATION: Examples of Infant Industry Protection</vt:lpstr>
      <vt:lpstr>APPLICATION: Examples of Infant Industry Protection</vt:lpstr>
      <vt:lpstr>APPLICATION: Examples of Infant Industry Protection </vt:lpstr>
      <vt:lpstr>Conclusions</vt:lpstr>
      <vt:lpstr>Conclusions</vt:lpstr>
      <vt:lpstr>Conclusions</vt:lpstr>
      <vt:lpstr>KEY POINTS</vt:lpstr>
      <vt:lpstr>KEY POINTS</vt:lpstr>
      <vt:lpstr>KEY POINTS</vt:lpstr>
      <vt:lpstr>KEY POINTS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 Import Tariffs and Quotas Under</dc:title>
  <dc:subject/>
  <dc:creator>Dennis McCornac</dc:creator>
  <cp:keywords/>
  <dc:description/>
  <cp:lastModifiedBy>Dennis McCornac</cp:lastModifiedBy>
  <cp:revision>556</cp:revision>
  <cp:lastPrinted>2020-07-14T14:40:33Z</cp:lastPrinted>
  <dcterms:created xsi:type="dcterms:W3CDTF">2014-04-06T21:35:48Z</dcterms:created>
  <dcterms:modified xsi:type="dcterms:W3CDTF">2021-10-12T12:36:28Z</dcterms:modified>
  <cp:category/>
</cp:coreProperties>
</file>