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2"/>
  </p:sldMasterIdLst>
  <p:notesMasterIdLst>
    <p:notesMasterId r:id="rId51"/>
  </p:notesMasterIdLst>
  <p:handoutMasterIdLst>
    <p:handoutMasterId r:id="rId52"/>
  </p:handoutMasterIdLst>
  <p:sldIdLst>
    <p:sldId id="341" r:id="rId3"/>
    <p:sldId id="342" r:id="rId4"/>
    <p:sldId id="343" r:id="rId5"/>
    <p:sldId id="417" r:id="rId6"/>
    <p:sldId id="418" r:id="rId7"/>
    <p:sldId id="419" r:id="rId8"/>
    <p:sldId id="420" r:id="rId9"/>
    <p:sldId id="416" r:id="rId10"/>
    <p:sldId id="480" r:id="rId11"/>
    <p:sldId id="422" r:id="rId12"/>
    <p:sldId id="423" r:id="rId13"/>
    <p:sldId id="424" r:id="rId14"/>
    <p:sldId id="425" r:id="rId15"/>
    <p:sldId id="475" r:id="rId16"/>
    <p:sldId id="427" r:id="rId17"/>
    <p:sldId id="428" r:id="rId18"/>
    <p:sldId id="429" r:id="rId19"/>
    <p:sldId id="430" r:id="rId20"/>
    <p:sldId id="476" r:id="rId21"/>
    <p:sldId id="484" r:id="rId22"/>
    <p:sldId id="431" r:id="rId23"/>
    <p:sldId id="432" r:id="rId24"/>
    <p:sldId id="436" r:id="rId25"/>
    <p:sldId id="437" r:id="rId26"/>
    <p:sldId id="438" r:id="rId27"/>
    <p:sldId id="477" r:id="rId28"/>
    <p:sldId id="478" r:id="rId29"/>
    <p:sldId id="441" r:id="rId30"/>
    <p:sldId id="483" r:id="rId31"/>
    <p:sldId id="482" r:id="rId32"/>
    <p:sldId id="442" r:id="rId33"/>
    <p:sldId id="443" r:id="rId34"/>
    <p:sldId id="444" r:id="rId35"/>
    <p:sldId id="445" r:id="rId36"/>
    <p:sldId id="447" r:id="rId37"/>
    <p:sldId id="479" r:id="rId38"/>
    <p:sldId id="449" r:id="rId39"/>
    <p:sldId id="450" r:id="rId40"/>
    <p:sldId id="485" r:id="rId41"/>
    <p:sldId id="487" r:id="rId42"/>
    <p:sldId id="452" r:id="rId43"/>
    <p:sldId id="488" r:id="rId44"/>
    <p:sldId id="454" r:id="rId45"/>
    <p:sldId id="462" r:id="rId46"/>
    <p:sldId id="463" r:id="rId47"/>
    <p:sldId id="466" r:id="rId48"/>
    <p:sldId id="470" r:id="rId49"/>
    <p:sldId id="472" r:id="rId50"/>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Matthew Christ" initials="MC" lastIdx="13" clrIdx="6">
    <p:extLst>
      <p:ext uri="{19B8F6BF-5375-455C-9EA6-DF929625EA0E}">
        <p15:presenceInfo xmlns:p15="http://schemas.microsoft.com/office/powerpoint/2012/main" userId="Wf1ssUNzd0iXNlCOvPmqQFyZNmIM/A7Gxr0ccE62Z4g=" providerId="None"/>
      </p:ext>
    </p:extLst>
  </p:cmAuthor>
  <p:cmAuthor id="1" name="Jennifer Baker" initials="JB" lastIdx="9" clrIdx="0"/>
  <p:cmAuthor id="8" name="Copyeditor" initials="CE" lastIdx="16" clrIdx="7">
    <p:extLst>
      <p:ext uri="{19B8F6BF-5375-455C-9EA6-DF929625EA0E}">
        <p15:presenceInfo xmlns:p15="http://schemas.microsoft.com/office/powerpoint/2012/main" userId="Copyeditor" providerId="None"/>
      </p:ext>
    </p:extLst>
  </p:cmAuthor>
  <p:cmAuthor id="2" name="Megan Mclaughlin" initials="" lastIdx="0" clrIdx="1"/>
  <p:cmAuthor id="9" name="Doolan, Edgar" initials="DE" lastIdx="1" clrIdx="8">
    <p:extLst>
      <p:ext uri="{19B8F6BF-5375-455C-9EA6-DF929625EA0E}">
        <p15:presenceInfo xmlns:p15="http://schemas.microsoft.com/office/powerpoint/2012/main" userId="S-1-5-21-4250845945-3731851581-3800177176-16931" providerId="AD"/>
      </p:ext>
    </p:extLst>
  </p:cmAuthor>
  <p:cmAuthor id="3" name="Hauk, William" initials="HW" lastIdx="8" clrIdx="2"/>
  <p:cmAuthor id="10" name="PC" initials="P" lastIdx="16" clrIdx="9">
    <p:extLst>
      <p:ext uri="{19B8F6BF-5375-455C-9EA6-DF929625EA0E}">
        <p15:presenceInfo xmlns:p15="http://schemas.microsoft.com/office/powerpoint/2012/main" userId="PC" providerId="None"/>
      </p:ext>
    </p:extLst>
  </p:cmAuthor>
  <p:cmAuthor id="4" name="Mingzhi Xu" initials="MX" lastIdx="5" clrIdx="3"/>
  <p:cmAuthor id="5" name="SWM" initials="SWM" lastIdx="1" clrIdx="4"/>
  <p:cmAuthor id="6" name="Ramazani, Reza" initials="RR" lastIdx="64" clrIdx="5">
    <p:extLst>
      <p:ext uri="{19B8F6BF-5375-455C-9EA6-DF929625EA0E}">
        <p15:presenceInfo xmlns:p15="http://schemas.microsoft.com/office/powerpoint/2012/main" userId="Ramazani, Rez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62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614" autoAdjust="0"/>
    <p:restoredTop sz="92593" autoAdjust="0"/>
  </p:normalViewPr>
  <p:slideViewPr>
    <p:cSldViewPr>
      <p:cViewPr varScale="1">
        <p:scale>
          <a:sx n="67" d="100"/>
          <a:sy n="67" d="100"/>
        </p:scale>
        <p:origin x="1862" y="3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2" d="100"/>
        <a:sy n="102" d="100"/>
      </p:scale>
      <p:origin x="0" y="0"/>
    </p:cViewPr>
  </p:sorterViewPr>
  <p:notesViewPr>
    <p:cSldViewPr>
      <p:cViewPr varScale="1">
        <p:scale>
          <a:sx n="51" d="100"/>
          <a:sy n="51" d="100"/>
        </p:scale>
        <p:origin x="2656" y="4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commentAuthors" Target="commentAuthor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74637" y="275283"/>
            <a:ext cx="6324600" cy="369332"/>
          </a:xfrm>
          <a:prstGeom prst="rect">
            <a:avLst/>
          </a:prstGeom>
        </p:spPr>
        <p:txBody>
          <a:bodyPr vert="horz" lIns="94229" tIns="47114" rIns="94229" bIns="47114" rtlCol="0"/>
          <a:lstStyle>
            <a:lvl1pPr algn="l">
              <a:defRPr sz="1200"/>
            </a:lvl1pPr>
          </a:lstStyle>
          <a:p>
            <a:pPr algn="ctr"/>
            <a:r>
              <a:rPr lang="en-US" sz="1600" b="1" dirty="0">
                <a:latin typeface="Bookman Old Style" panose="02050604050505020204" pitchFamily="18" charset="0"/>
              </a:rPr>
              <a:t>Chapter 8 - Import Tariffs and Quotas Under Perfect Competition</a:t>
            </a:r>
          </a:p>
        </p:txBody>
      </p:sp>
      <p:sp>
        <p:nvSpPr>
          <p:cNvPr id="6" name="TextBox 5">
            <a:extLst>
              <a:ext uri="{FF2B5EF4-FFF2-40B4-BE49-F238E27FC236}">
                <a16:creationId xmlns:a16="http://schemas.microsoft.com/office/drawing/2014/main" id="{C73C8989-02DA-42F5-923D-7ADDFE618BA9}"/>
              </a:ext>
            </a:extLst>
          </p:cNvPr>
          <p:cNvSpPr txBox="1"/>
          <p:nvPr/>
        </p:nvSpPr>
        <p:spPr>
          <a:xfrm>
            <a:off x="3322649" y="8732837"/>
            <a:ext cx="457176" cy="369332"/>
          </a:xfrm>
          <a:prstGeom prst="rect">
            <a:avLst/>
          </a:prstGeom>
          <a:noFill/>
        </p:spPr>
        <p:txBody>
          <a:bodyPr wrap="none" rtlCol="0">
            <a:spAutoFit/>
          </a:bodyPr>
          <a:lstStyle/>
          <a:p>
            <a:fld id="{7A2C8CD8-2396-44DA-B37A-FCFF0A0D78A0}" type="slidenum">
              <a:rPr lang="en-US" b="1" smtClean="0"/>
              <a:t>‹#›</a:t>
            </a:fld>
            <a:endParaRPr lang="en-US" b="1" dirty="0"/>
          </a:p>
        </p:txBody>
      </p:sp>
    </p:spTree>
    <p:extLst>
      <p:ext uri="{BB962C8B-B14F-4D97-AF65-F5344CB8AC3E}">
        <p14:creationId xmlns:p14="http://schemas.microsoft.com/office/powerpoint/2010/main" val="386304538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69424"/>
          </a:xfrm>
          <a:prstGeom prst="rect">
            <a:avLst/>
          </a:prstGeom>
        </p:spPr>
        <p:txBody>
          <a:bodyPr vert="horz" lIns="94229" tIns="47114" rIns="94229" bIns="47114" rtlCol="0"/>
          <a:lstStyle>
            <a:lvl1pPr algn="r">
              <a:defRPr sz="1200"/>
            </a:lvl1pPr>
          </a:lstStyle>
          <a:p>
            <a:fld id="{AA102877-044D-4DAE-A559-1E4FC530964E}" type="datetimeFigureOut">
              <a:rPr lang="en-US" smtClean="0"/>
              <a:t>3/15/2023</a:t>
            </a:fld>
            <a:endParaRPr lang="en-US"/>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29" tIns="47114" rIns="94229" bIns="47114" rtlCol="0" anchor="b"/>
          <a:lstStyle>
            <a:lvl1pPr algn="r">
              <a:defRPr sz="1200"/>
            </a:lvl1pPr>
          </a:lstStyle>
          <a:p>
            <a:fld id="{B3DA0F5E-35E6-430D-9254-5B852B155E29}" type="slidenum">
              <a:rPr lang="en-US" smtClean="0"/>
              <a:t>‹#›</a:t>
            </a:fld>
            <a:endParaRPr lang="en-US"/>
          </a:p>
        </p:txBody>
      </p:sp>
    </p:spTree>
    <p:extLst>
      <p:ext uri="{BB962C8B-B14F-4D97-AF65-F5344CB8AC3E}">
        <p14:creationId xmlns:p14="http://schemas.microsoft.com/office/powerpoint/2010/main" val="325624535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B3DA0F5E-35E6-430D-9254-5B852B155E29}" type="slidenum">
              <a:rPr lang="en-US" smtClean="0"/>
              <a:t>8</a:t>
            </a:fld>
            <a:endParaRPr lang="en-US"/>
          </a:p>
        </p:txBody>
      </p:sp>
    </p:spTree>
    <p:extLst>
      <p:ext uri="{BB962C8B-B14F-4D97-AF65-F5344CB8AC3E}">
        <p14:creationId xmlns:p14="http://schemas.microsoft.com/office/powerpoint/2010/main" val="26543644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B3DA0F5E-35E6-430D-9254-5B852B155E29}" type="slidenum">
              <a:rPr lang="en-US" smtClean="0"/>
              <a:t>9</a:t>
            </a:fld>
            <a:endParaRPr lang="en-US"/>
          </a:p>
        </p:txBody>
      </p:sp>
    </p:spTree>
    <p:extLst>
      <p:ext uri="{BB962C8B-B14F-4D97-AF65-F5344CB8AC3E}">
        <p14:creationId xmlns:p14="http://schemas.microsoft.com/office/powerpoint/2010/main" val="30972312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B3DA0F5E-35E6-430D-9254-5B852B155E29}" type="slidenum">
              <a:rPr lang="en-US" smtClean="0"/>
              <a:t>10</a:t>
            </a:fld>
            <a:endParaRPr lang="en-US"/>
          </a:p>
        </p:txBody>
      </p:sp>
    </p:spTree>
    <p:extLst>
      <p:ext uri="{BB962C8B-B14F-4D97-AF65-F5344CB8AC3E}">
        <p14:creationId xmlns:p14="http://schemas.microsoft.com/office/powerpoint/2010/main" val="36929610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2F8E3-7F49-473C-AE31-9CE3D2BC599F}"/>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E022472C-89F4-4FF9-A8A2-FC7F021E545A}"/>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24FE647D-7394-4D71-A2D8-7378876832BC}"/>
              </a:ext>
            </a:extLst>
          </p:cNvPr>
          <p:cNvSpPr>
            <a:spLocks noGrp="1"/>
          </p:cNvSpPr>
          <p:nvPr>
            <p:ph type="dt" sz="half" idx="10"/>
          </p:nvPr>
        </p:nvSpPr>
        <p:spPr/>
        <p:txBody>
          <a:bodyPr/>
          <a:lstStyle/>
          <a:p>
            <a:fld id="{CE7054BE-F3E8-4E03-959A-8968A88AF97A}" type="datetimeFigureOut">
              <a:rPr lang="en-US" smtClean="0"/>
              <a:t>3/15/2023</a:t>
            </a:fld>
            <a:endParaRPr lang="en-US"/>
          </a:p>
        </p:txBody>
      </p:sp>
      <p:sp>
        <p:nvSpPr>
          <p:cNvPr id="5" name="Footer Placeholder 4">
            <a:extLst>
              <a:ext uri="{FF2B5EF4-FFF2-40B4-BE49-F238E27FC236}">
                <a16:creationId xmlns:a16="http://schemas.microsoft.com/office/drawing/2014/main" id="{37700A3C-14ED-48AA-8F4D-7718CB013E8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4337064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C4249-427F-42F6-B508-A74D883029E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AF5C16C-8894-47AA-B5B3-9BA305B6A365}"/>
              </a:ext>
            </a:extLst>
          </p:cNvPr>
          <p:cNvSpPr>
            <a:spLocks noGrp="1"/>
          </p:cNvSpPr>
          <p:nvPr>
            <p:ph idx="1"/>
          </p:nvPr>
        </p:nvSpPr>
        <p:spPr/>
        <p:txBody>
          <a:bodyPr>
            <a:normAutofit/>
          </a:bodyPr>
          <a:lstStyle>
            <a:lvl1pPr marL="171450" indent="-171450" algn="just" defTabSz="685800" rtl="0" eaLnBrk="1" latinLnBrk="0" hangingPunct="1">
              <a:lnSpc>
                <a:spcPct val="90000"/>
              </a:lnSpc>
              <a:buFont typeface="Arial" panose="020B0604020202020204" pitchFamily="34" charset="0"/>
              <a:buChar char="•"/>
              <a:defRPr lang="en-US" sz="2400" b="1" kern="1200" dirty="0" smtClean="0">
                <a:solidFill>
                  <a:schemeClr val="tx1"/>
                </a:solidFill>
                <a:latin typeface="Bookman Old Style" panose="02050604050505020204" pitchFamily="18" charset="0"/>
                <a:ea typeface="+mn-ea"/>
                <a:cs typeface="+mn-cs"/>
              </a:defRPr>
            </a:lvl1pPr>
            <a:lvl2pPr marL="514350" indent="-171450" algn="just" defTabSz="685800" rtl="0" eaLnBrk="1" latinLnBrk="0" hangingPunct="1">
              <a:lnSpc>
                <a:spcPct val="90000"/>
              </a:lnSpc>
              <a:buFont typeface="Arial" panose="020B0604020202020204" pitchFamily="34" charset="0"/>
              <a:buChar char="•"/>
              <a:defRPr lang="en-US" sz="2400" b="1" kern="1200" dirty="0" smtClean="0">
                <a:solidFill>
                  <a:schemeClr val="tx1"/>
                </a:solidFill>
                <a:latin typeface="Bookman Old Style" panose="02050604050505020204" pitchFamily="18" charset="0"/>
                <a:ea typeface="+mn-ea"/>
                <a:cs typeface="+mn-cs"/>
              </a:defRPr>
            </a:lvl2pPr>
            <a:lvl3pPr marL="857250" indent="-171450" algn="just" defTabSz="685800" rtl="0" eaLnBrk="1" latinLnBrk="0" hangingPunct="1">
              <a:lnSpc>
                <a:spcPct val="90000"/>
              </a:lnSpc>
              <a:buFont typeface="Arial" panose="020B0604020202020204" pitchFamily="34" charset="0"/>
              <a:buChar char="•"/>
              <a:defRPr lang="en-US" sz="2400" b="1" kern="1200" dirty="0" smtClean="0">
                <a:solidFill>
                  <a:schemeClr val="tx1"/>
                </a:solidFill>
                <a:latin typeface="Bookman Old Style" panose="02050604050505020204" pitchFamily="18" charset="0"/>
                <a:ea typeface="+mn-ea"/>
                <a:cs typeface="+mn-cs"/>
              </a:defRPr>
            </a:lvl3pPr>
            <a:lvl4pPr marL="1200150" indent="-171450" algn="just" defTabSz="685800" rtl="0" eaLnBrk="1" latinLnBrk="0" hangingPunct="1">
              <a:lnSpc>
                <a:spcPct val="90000"/>
              </a:lnSpc>
              <a:buFont typeface="Arial" panose="020B0604020202020204" pitchFamily="34" charset="0"/>
              <a:buChar char="•"/>
              <a:defRPr lang="en-US" sz="2400" b="1" kern="1200" dirty="0" smtClean="0">
                <a:solidFill>
                  <a:schemeClr val="tx1"/>
                </a:solidFill>
                <a:latin typeface="Bookman Old Style" panose="02050604050505020204" pitchFamily="18" charset="0"/>
                <a:ea typeface="+mn-ea"/>
                <a:cs typeface="+mn-cs"/>
              </a:defRPr>
            </a:lvl4pPr>
            <a:lvl5pPr marL="1543050" indent="-171450" algn="just" defTabSz="685800" rtl="0" eaLnBrk="1" latinLnBrk="0" hangingPunct="1">
              <a:lnSpc>
                <a:spcPct val="90000"/>
              </a:lnSpc>
              <a:buFont typeface="Arial" panose="020B0604020202020204" pitchFamily="34" charset="0"/>
              <a:buChar char="•"/>
              <a:defRPr lang="en-US" sz="2400" b="1" kern="1200" dirty="0">
                <a:solidFill>
                  <a:schemeClr val="tx1"/>
                </a:solidFill>
                <a:latin typeface="Bookman Old Style" panose="02050604050505020204" pitchFamily="18" charset="0"/>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FD0C90C-DFE3-42B1-9357-A6E670C97B85}"/>
              </a:ext>
            </a:extLst>
          </p:cNvPr>
          <p:cNvSpPr>
            <a:spLocks noGrp="1"/>
          </p:cNvSpPr>
          <p:nvPr>
            <p:ph type="dt" sz="half" idx="10"/>
          </p:nvPr>
        </p:nvSpPr>
        <p:spPr/>
        <p:txBody>
          <a:bodyPr/>
          <a:lstStyle/>
          <a:p>
            <a:fld id="{CE7054BE-F3E8-4E03-959A-8968A88AF97A}" type="datetimeFigureOut">
              <a:rPr lang="en-US" smtClean="0"/>
              <a:t>3/15/2023</a:t>
            </a:fld>
            <a:endParaRPr lang="en-US"/>
          </a:p>
        </p:txBody>
      </p:sp>
      <p:sp>
        <p:nvSpPr>
          <p:cNvPr id="5" name="Footer Placeholder 4">
            <a:extLst>
              <a:ext uri="{FF2B5EF4-FFF2-40B4-BE49-F238E27FC236}">
                <a16:creationId xmlns:a16="http://schemas.microsoft.com/office/drawing/2014/main" id="{9E710919-5871-49CC-8D95-41380B0149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B57469-641A-4847-B11C-CEE09EF09C0D}"/>
              </a:ext>
            </a:extLst>
          </p:cNvPr>
          <p:cNvSpPr>
            <a:spLocks noGrp="1"/>
          </p:cNvSpPr>
          <p:nvPr>
            <p:ph type="sldNum" sz="quarter" idx="12"/>
          </p:nvPr>
        </p:nvSpPr>
        <p:spPr>
          <a:xfrm>
            <a:off x="4800600" y="3957479"/>
            <a:ext cx="2057400" cy="365125"/>
          </a:xfrm>
          <a:prstGeom prst="rect">
            <a:avLst/>
          </a:prstGeom>
        </p:spPr>
        <p:txBody>
          <a:bodyPr/>
          <a:lstStyle/>
          <a:p>
            <a:fld id="{6503FF5C-FFB2-4F34-8387-66DD5C432CCD}" type="slidenum">
              <a:rPr lang="en-US" smtClean="0"/>
              <a:t>‹#›</a:t>
            </a:fld>
            <a:endParaRPr lang="en-US"/>
          </a:p>
        </p:txBody>
      </p:sp>
    </p:spTree>
    <p:extLst>
      <p:ext uri="{BB962C8B-B14F-4D97-AF65-F5344CB8AC3E}">
        <p14:creationId xmlns:p14="http://schemas.microsoft.com/office/powerpoint/2010/main" val="22737183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510"/>
            <a:ext cx="8229600" cy="1143000"/>
          </a:xfrm>
        </p:spPr>
        <p:txBody>
          <a:bodyPr/>
          <a:lstStyle>
            <a:lvl1pPr>
              <a:defRPr b="1"/>
            </a:lvl1pPr>
          </a:lstStyle>
          <a:p>
            <a:r>
              <a:rPr lang="en-US"/>
              <a:t>Click to edit Master title style</a:t>
            </a:r>
          </a:p>
        </p:txBody>
      </p:sp>
      <p:sp>
        <p:nvSpPr>
          <p:cNvPr id="3" name="Content Placeholder 2"/>
          <p:cNvSpPr>
            <a:spLocks noGrp="1"/>
          </p:cNvSpPr>
          <p:nvPr>
            <p:ph idx="1"/>
          </p:nvPr>
        </p:nvSpPr>
        <p:spPr>
          <a:xfrm>
            <a:off x="457200" y="1600201"/>
            <a:ext cx="8229600" cy="2133600"/>
          </a:xfrm>
        </p:spPr>
        <p:txBody>
          <a:bodyPr/>
          <a:lstStyle>
            <a:lvl1pPr marL="450850" indent="-450850" algn="just">
              <a:spcBef>
                <a:spcPts val="624"/>
              </a:spcBef>
              <a:defRPr/>
            </a:lvl1pPr>
            <a:lvl2pPr marL="900113" indent="-442913" algn="just">
              <a:spcBef>
                <a:spcPts val="624"/>
              </a:spcBef>
              <a:defRPr sz="2600"/>
            </a:lvl2pPr>
            <a:lvl3pPr marL="1255713" indent="-341313" algn="just">
              <a:spcBef>
                <a:spcPts val="624"/>
              </a:spcBef>
              <a:defRPr sz="2400"/>
            </a:lvl3pPr>
            <a:lvl4pPr algn="just">
              <a:spcBef>
                <a:spcPts val="624"/>
              </a:spcBef>
              <a:defRPr/>
            </a:lvl4pPr>
            <a:lvl5pPr algn="just">
              <a:spcBef>
                <a:spcPts val="624"/>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a:extLst>
              <a:ext uri="{FF2B5EF4-FFF2-40B4-BE49-F238E27FC236}">
                <a16:creationId xmlns:a16="http://schemas.microsoft.com/office/drawing/2014/main" id="{270A0709-DB7F-3E48-89F5-9FEDC6D848FB}"/>
              </a:ext>
            </a:extLst>
          </p:cNvPr>
          <p:cNvCxnSpPr/>
          <p:nvPr/>
        </p:nvCxnSpPr>
        <p:spPr>
          <a:xfrm>
            <a:off x="0" y="1066800"/>
            <a:ext cx="9144000" cy="0"/>
          </a:xfrm>
          <a:prstGeom prst="line">
            <a:avLst/>
          </a:prstGeom>
          <a:ln w="44450"/>
        </p:spPr>
        <p:style>
          <a:lnRef idx="1">
            <a:schemeClr val="accent6"/>
          </a:lnRef>
          <a:fillRef idx="0">
            <a:schemeClr val="accent6"/>
          </a:fillRef>
          <a:effectRef idx="0">
            <a:schemeClr val="accent6"/>
          </a:effectRef>
          <a:fontRef idx="minor">
            <a:schemeClr val="tx1"/>
          </a:fontRef>
        </p:style>
      </p:cxnSp>
      <p:cxnSp>
        <p:nvCxnSpPr>
          <p:cNvPr id="9" name="Straight Connector 8">
            <a:extLst>
              <a:ext uri="{FF2B5EF4-FFF2-40B4-BE49-F238E27FC236}">
                <a16:creationId xmlns:a16="http://schemas.microsoft.com/office/drawing/2014/main" id="{3F1F8FCD-E16F-E941-BD48-60499D651933}"/>
              </a:ext>
            </a:extLst>
          </p:cNvPr>
          <p:cNvCxnSpPr/>
          <p:nvPr/>
        </p:nvCxnSpPr>
        <p:spPr>
          <a:xfrm>
            <a:off x="32327" y="1066800"/>
            <a:ext cx="9144000" cy="0"/>
          </a:xfrm>
          <a:prstGeom prst="line">
            <a:avLst/>
          </a:prstGeom>
          <a:ln w="44450">
            <a:solidFill>
              <a:schemeClr val="accent5">
                <a:lumMod val="60000"/>
                <a:lumOff val="40000"/>
              </a:schemeClr>
            </a:solidFill>
          </a:ln>
        </p:spPr>
        <p:style>
          <a:lnRef idx="1">
            <a:schemeClr val="accent6"/>
          </a:lnRef>
          <a:fillRef idx="0">
            <a:schemeClr val="accent6"/>
          </a:fillRef>
          <a:effectRef idx="0">
            <a:schemeClr val="accent6"/>
          </a:effectRef>
          <a:fontRef idx="minor">
            <a:schemeClr val="tx1"/>
          </a:fontRef>
        </p:style>
      </p:cxnSp>
      <p:sp>
        <p:nvSpPr>
          <p:cNvPr id="11" name="Slide Number Placeholder 5">
            <a:extLst>
              <a:ext uri="{FF2B5EF4-FFF2-40B4-BE49-F238E27FC236}">
                <a16:creationId xmlns:a16="http://schemas.microsoft.com/office/drawing/2014/main" id="{72F768FE-04AA-8D4B-B2F9-216643C09078}"/>
              </a:ext>
            </a:extLst>
          </p:cNvPr>
          <p:cNvSpPr txBox="1">
            <a:spLocks/>
          </p:cNvSpPr>
          <p:nvPr/>
        </p:nvSpPr>
        <p:spPr>
          <a:xfrm>
            <a:off x="6553200" y="64928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A9DC544-88AA-4B99-9569-D68FC0552398}" type="slidenum">
              <a:rPr lang="en-US" smtClean="0"/>
              <a:pPr/>
              <a:t>‹#›</a:t>
            </a:fld>
            <a:endParaRPr lang="en-US"/>
          </a:p>
        </p:txBody>
      </p:sp>
      <p:sp>
        <p:nvSpPr>
          <p:cNvPr id="5" name="Content Placeholder 4">
            <a:extLst>
              <a:ext uri="{FF2B5EF4-FFF2-40B4-BE49-F238E27FC236}">
                <a16:creationId xmlns:a16="http://schemas.microsoft.com/office/drawing/2014/main" id="{4B051B4E-709F-47BE-AF77-87957B11B37E}"/>
              </a:ext>
            </a:extLst>
          </p:cNvPr>
          <p:cNvSpPr>
            <a:spLocks noGrp="1"/>
          </p:cNvSpPr>
          <p:nvPr>
            <p:ph sz="quarter" idx="10"/>
          </p:nvPr>
        </p:nvSpPr>
        <p:spPr>
          <a:xfrm>
            <a:off x="457200" y="3886200"/>
            <a:ext cx="8229600" cy="1295400"/>
          </a:xfrm>
        </p:spPr>
        <p:txBody>
          <a:bodyPr/>
          <a:lstStyle>
            <a:lvl1pPr marL="450850" indent="-450850" algn="just">
              <a:spcBef>
                <a:spcPts val="624"/>
              </a:spcBef>
              <a:defRPr/>
            </a:lvl1pPr>
            <a:lvl2pPr marL="900113" indent="-442913" algn="just">
              <a:spcBef>
                <a:spcPts val="624"/>
              </a:spcBef>
              <a:defRPr sz="2600"/>
            </a:lvl2pPr>
            <a:lvl3pPr marL="1255713" indent="-341313" algn="just">
              <a:spcBef>
                <a:spcPts val="624"/>
              </a:spcBef>
              <a:defRPr/>
            </a:lvl3pPr>
            <a:lvl4pPr>
              <a:spcBef>
                <a:spcPts val="624"/>
              </a:spcBef>
              <a:defRPr/>
            </a:lvl4pPr>
            <a:lvl5pPr>
              <a:spcBef>
                <a:spcPts val="624"/>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7" name="Content Placeholder 6">
            <a:extLst>
              <a:ext uri="{FF2B5EF4-FFF2-40B4-BE49-F238E27FC236}">
                <a16:creationId xmlns:a16="http://schemas.microsoft.com/office/drawing/2014/main" id="{ACB70D98-B250-4B9C-BB39-A3CEA12FF217}"/>
              </a:ext>
            </a:extLst>
          </p:cNvPr>
          <p:cNvSpPr>
            <a:spLocks noGrp="1"/>
          </p:cNvSpPr>
          <p:nvPr>
            <p:ph sz="quarter" idx="11"/>
          </p:nvPr>
        </p:nvSpPr>
        <p:spPr>
          <a:xfrm>
            <a:off x="457200" y="5334000"/>
            <a:ext cx="8229600" cy="990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3" name="Picture Placeholder 12">
            <a:extLst>
              <a:ext uri="{FF2B5EF4-FFF2-40B4-BE49-F238E27FC236}">
                <a16:creationId xmlns:a16="http://schemas.microsoft.com/office/drawing/2014/main" id="{5AE9FD9E-D6C4-411F-8C8C-C5AD91450BFE}"/>
              </a:ext>
            </a:extLst>
          </p:cNvPr>
          <p:cNvSpPr>
            <a:spLocks noGrp="1"/>
          </p:cNvSpPr>
          <p:nvPr>
            <p:ph type="pic" sz="quarter" idx="12"/>
          </p:nvPr>
        </p:nvSpPr>
        <p:spPr>
          <a:xfrm>
            <a:off x="5486400" y="3200400"/>
            <a:ext cx="1219200" cy="1066800"/>
          </a:xfrm>
        </p:spPr>
        <p:txBody>
          <a:bodyPr/>
          <a:lstStyle/>
          <a:p>
            <a:endParaRPr lang="en-IN"/>
          </a:p>
        </p:txBody>
      </p:sp>
      <p:sp>
        <p:nvSpPr>
          <p:cNvPr id="16" name="Picture Placeholder 15">
            <a:extLst>
              <a:ext uri="{FF2B5EF4-FFF2-40B4-BE49-F238E27FC236}">
                <a16:creationId xmlns:a16="http://schemas.microsoft.com/office/drawing/2014/main" id="{2D6E374D-A3A2-4A73-BFE2-603D8AD2CCA1}"/>
              </a:ext>
            </a:extLst>
          </p:cNvPr>
          <p:cNvSpPr>
            <a:spLocks noGrp="1"/>
          </p:cNvSpPr>
          <p:nvPr>
            <p:ph type="pic" sz="quarter" idx="13"/>
          </p:nvPr>
        </p:nvSpPr>
        <p:spPr>
          <a:xfrm>
            <a:off x="6934200" y="3186113"/>
            <a:ext cx="990600" cy="1081087"/>
          </a:xfrm>
        </p:spPr>
        <p:txBody>
          <a:bodyPr/>
          <a:lstStyle/>
          <a:p>
            <a:endParaRPr lang="en-IN"/>
          </a:p>
        </p:txBody>
      </p:sp>
      <p:sp>
        <p:nvSpPr>
          <p:cNvPr id="18" name="Table Placeholder 17">
            <a:extLst>
              <a:ext uri="{FF2B5EF4-FFF2-40B4-BE49-F238E27FC236}">
                <a16:creationId xmlns:a16="http://schemas.microsoft.com/office/drawing/2014/main" id="{DA92EFBD-A085-4DF4-AD56-4077C618C39C}"/>
              </a:ext>
            </a:extLst>
          </p:cNvPr>
          <p:cNvSpPr>
            <a:spLocks noGrp="1"/>
          </p:cNvSpPr>
          <p:nvPr>
            <p:ph type="tbl" sz="quarter" idx="14"/>
          </p:nvPr>
        </p:nvSpPr>
        <p:spPr>
          <a:xfrm>
            <a:off x="8153400" y="3046413"/>
            <a:ext cx="762000" cy="1373187"/>
          </a:xfrm>
        </p:spPr>
        <p:txBody>
          <a:bodyPr/>
          <a:lstStyle/>
          <a:p>
            <a:endParaRPr lang="en-IN"/>
          </a:p>
        </p:txBody>
      </p:sp>
      <p:sp>
        <p:nvSpPr>
          <p:cNvPr id="20" name="Content Placeholder 19">
            <a:extLst>
              <a:ext uri="{FF2B5EF4-FFF2-40B4-BE49-F238E27FC236}">
                <a16:creationId xmlns:a16="http://schemas.microsoft.com/office/drawing/2014/main" id="{EAE33A6D-C7B7-47E9-87F1-DF5DD53E5813}"/>
              </a:ext>
            </a:extLst>
          </p:cNvPr>
          <p:cNvSpPr>
            <a:spLocks noGrp="1"/>
          </p:cNvSpPr>
          <p:nvPr>
            <p:ph sz="quarter" idx="15"/>
          </p:nvPr>
        </p:nvSpPr>
        <p:spPr>
          <a:xfrm>
            <a:off x="5867400" y="4559300"/>
            <a:ext cx="1371600" cy="1003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22" name="Content Placeholder 21">
            <a:extLst>
              <a:ext uri="{FF2B5EF4-FFF2-40B4-BE49-F238E27FC236}">
                <a16:creationId xmlns:a16="http://schemas.microsoft.com/office/drawing/2014/main" id="{5AC5569E-2789-46CB-B0BA-5D41359E5DD1}"/>
              </a:ext>
            </a:extLst>
          </p:cNvPr>
          <p:cNvSpPr>
            <a:spLocks noGrp="1"/>
          </p:cNvSpPr>
          <p:nvPr>
            <p:ph sz="quarter" idx="16"/>
          </p:nvPr>
        </p:nvSpPr>
        <p:spPr>
          <a:xfrm>
            <a:off x="7543800" y="4295775"/>
            <a:ext cx="838200" cy="1081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41838807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97000">
              <a:schemeClr val="accent1">
                <a:lumMod val="5000"/>
                <a:lumOff val="95000"/>
              </a:schemeClr>
            </a:gs>
            <a:gs pos="100000">
              <a:srgbClr val="FF0000"/>
            </a:gs>
            <a:gs pos="100000">
              <a:schemeClr val="accent1">
                <a:lumMod val="45000"/>
                <a:lumOff val="55000"/>
              </a:schemeClr>
            </a:gs>
            <a:gs pos="100000">
              <a:schemeClr val="accent1">
                <a:lumMod val="30000"/>
                <a:lumOff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1640CC2-D713-4EF5-B574-1FC20E1F195F}"/>
              </a:ext>
            </a:extLst>
          </p:cNvPr>
          <p:cNvSpPr>
            <a:spLocks noGrp="1"/>
          </p:cNvSpPr>
          <p:nvPr>
            <p:ph type="title"/>
          </p:nvPr>
        </p:nvSpPr>
        <p:spPr>
          <a:xfrm>
            <a:off x="591705" y="-22801"/>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8ADE2092-7D03-4339-8A70-8C9A3F6AF89F}"/>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FAEAB30-1460-42CF-9453-144E176C0E83}"/>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E7054BE-F3E8-4E03-959A-8968A88AF97A}" type="datetimeFigureOut">
              <a:rPr lang="en-US" smtClean="0"/>
              <a:t>3/15/2023</a:t>
            </a:fld>
            <a:endParaRPr lang="en-US"/>
          </a:p>
        </p:txBody>
      </p:sp>
      <p:sp>
        <p:nvSpPr>
          <p:cNvPr id="5" name="Footer Placeholder 4">
            <a:extLst>
              <a:ext uri="{FF2B5EF4-FFF2-40B4-BE49-F238E27FC236}">
                <a16:creationId xmlns:a16="http://schemas.microsoft.com/office/drawing/2014/main" id="{7AE0D6EA-ECB3-4D6C-9A0E-9C4C79EBAECF}"/>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7" name="TextBox 6">
            <a:extLst>
              <a:ext uri="{FF2B5EF4-FFF2-40B4-BE49-F238E27FC236}">
                <a16:creationId xmlns:a16="http://schemas.microsoft.com/office/drawing/2014/main" id="{C1B72B11-4D94-45EC-AD6B-4727BB3C4C25}"/>
              </a:ext>
            </a:extLst>
          </p:cNvPr>
          <p:cNvSpPr txBox="1"/>
          <p:nvPr userDrawn="1"/>
        </p:nvSpPr>
        <p:spPr>
          <a:xfrm>
            <a:off x="8382000" y="6481206"/>
            <a:ext cx="1055326" cy="369332"/>
          </a:xfrm>
          <a:prstGeom prst="rect">
            <a:avLst/>
          </a:prstGeom>
          <a:noFill/>
        </p:spPr>
        <p:txBody>
          <a:bodyPr wrap="square" rtlCol="0">
            <a:spAutoFit/>
          </a:bodyPr>
          <a:lstStyle/>
          <a:p>
            <a:r>
              <a:rPr lang="en-US" dirty="0"/>
              <a:t>8 - </a:t>
            </a:r>
            <a:fld id="{CB55A6B9-AAAD-487C-A9EE-B2E889D6E641}" type="slidenum">
              <a:rPr lang="en-US" smtClean="0"/>
              <a:t>‹#›</a:t>
            </a:fld>
            <a:endParaRPr lang="en-US" dirty="0"/>
          </a:p>
        </p:txBody>
      </p:sp>
      <p:cxnSp>
        <p:nvCxnSpPr>
          <p:cNvPr id="8" name="Straight Connector 7">
            <a:extLst>
              <a:ext uri="{FF2B5EF4-FFF2-40B4-BE49-F238E27FC236}">
                <a16:creationId xmlns:a16="http://schemas.microsoft.com/office/drawing/2014/main" id="{3F1F8FCD-E16F-E941-BD48-60499D651933}"/>
              </a:ext>
            </a:extLst>
          </p:cNvPr>
          <p:cNvCxnSpPr/>
          <p:nvPr userDrawn="1"/>
        </p:nvCxnSpPr>
        <p:spPr>
          <a:xfrm>
            <a:off x="32327" y="1066800"/>
            <a:ext cx="9144000" cy="0"/>
          </a:xfrm>
          <a:prstGeom prst="line">
            <a:avLst/>
          </a:prstGeom>
          <a:ln w="44450">
            <a:solidFill>
              <a:schemeClr val="accent5">
                <a:lumMod val="60000"/>
                <a:lumOff val="40000"/>
              </a:schemeClr>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797252033"/>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92" r:id="rId3"/>
  </p:sldLayoutIdLst>
  <p:hf hdr="0" dt="0"/>
  <p:txStyles>
    <p:titleStyle>
      <a:lvl1pPr algn="ctr" defTabSz="685800" rtl="0" eaLnBrk="1" latinLnBrk="0" hangingPunct="1">
        <a:lnSpc>
          <a:spcPct val="90000"/>
        </a:lnSpc>
        <a:spcBef>
          <a:spcPct val="0"/>
        </a:spcBef>
        <a:buNone/>
        <a:defRPr sz="3200" b="1" kern="1200">
          <a:solidFill>
            <a:schemeClr val="tx1"/>
          </a:solidFill>
          <a:latin typeface="Bookman Old Style" panose="02050604050505020204" pitchFamily="18"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lang="en-US" sz="2400" b="1" kern="1200" dirty="0" smtClean="0">
          <a:solidFill>
            <a:schemeClr val="tx1"/>
          </a:solidFill>
          <a:latin typeface="Bookman Old Style" panose="02050604050505020204" pitchFamily="18"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lang="en-US" sz="2400" b="1" kern="1200" dirty="0" smtClean="0">
          <a:solidFill>
            <a:schemeClr val="tx1"/>
          </a:solidFill>
          <a:latin typeface="Bookman Old Style" panose="02050604050505020204" pitchFamily="18"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lang="en-US" sz="2400" b="1" kern="1200" dirty="0" smtClean="0">
          <a:solidFill>
            <a:schemeClr val="tx1"/>
          </a:solidFill>
          <a:latin typeface="Bookman Old Style" panose="02050604050505020204" pitchFamily="18"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lang="en-US" sz="2400" b="1" kern="1200" dirty="0" smtClean="0">
          <a:solidFill>
            <a:schemeClr val="tx1"/>
          </a:solidFill>
          <a:latin typeface="Bookman Old Style" panose="02050604050505020204" pitchFamily="18"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lang="en-US" sz="2400" b="1" kern="1200" dirty="0" smtClean="0">
          <a:solidFill>
            <a:schemeClr val="tx1"/>
          </a:solidFill>
          <a:latin typeface="Bookman Old Style" panose="02050604050505020204" pitchFamily="18"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slideplayer.com/slide/9850556/"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90.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A5617-36D8-D248-878E-8DC91111CBC5}"/>
              </a:ext>
            </a:extLst>
          </p:cNvPr>
          <p:cNvSpPr>
            <a:spLocks noGrp="1"/>
          </p:cNvSpPr>
          <p:nvPr>
            <p:ph type="ctrTitle"/>
          </p:nvPr>
        </p:nvSpPr>
        <p:spPr>
          <a:xfrm>
            <a:off x="819150" y="773111"/>
            <a:ext cx="7543800" cy="1470025"/>
          </a:xfrm>
        </p:spPr>
        <p:txBody>
          <a:bodyPr>
            <a:normAutofit fontScale="90000"/>
          </a:bodyPr>
          <a:lstStyle/>
          <a:p>
            <a:pPr algn="ctr"/>
            <a:r>
              <a:rPr lang="en-US" sz="3600" dirty="0"/>
              <a:t>Chapter 8 - Import Tariffs and Quotas Under Perfect Competition</a:t>
            </a:r>
          </a:p>
        </p:txBody>
      </p:sp>
      <p:sp>
        <p:nvSpPr>
          <p:cNvPr id="7" name="Footer Placeholder 4">
            <a:extLst>
              <a:ext uri="{FF2B5EF4-FFF2-40B4-BE49-F238E27FC236}">
                <a16:creationId xmlns:a16="http://schemas.microsoft.com/office/drawing/2014/main" id="{CBBA12ED-D914-E84E-95E4-152C83E90B5B}"/>
              </a:ext>
            </a:extLst>
          </p:cNvPr>
          <p:cNvSpPr txBox="1">
            <a:spLocks/>
          </p:cNvSpPr>
          <p:nvPr/>
        </p:nvSpPr>
        <p:spPr>
          <a:xfrm>
            <a:off x="2794052" y="2234562"/>
            <a:ext cx="3593995" cy="365125"/>
          </a:xfrm>
          <a:prstGeom prst="rect">
            <a:avLst/>
          </a:prstGeom>
        </p:spPr>
        <p:txBody>
          <a:bodyPr vert="horz" lIns="91440" tIns="45720" rIns="91440" bIns="45720" rtlCol="0" anchor="ctr"/>
          <a:lstStyle>
            <a:defPPr>
              <a:defRPr lang="en-US"/>
            </a:defPPr>
            <a:lvl1pPr marL="0" algn="ctr" defTabSz="914400" rtl="0" eaLnBrk="1" latinLnBrk="0" hangingPunct="1">
              <a:defRPr sz="110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solidFill>
                  <a:schemeClr val="tx1"/>
                </a:solidFill>
                <a:latin typeface="+mn-lt"/>
              </a:rPr>
              <a:t>© 2021 Worth Publishers</a:t>
            </a:r>
            <a:br>
              <a:rPr lang="en-US" b="1" dirty="0">
                <a:latin typeface="+mn-lt"/>
              </a:rPr>
            </a:br>
            <a:r>
              <a:rPr lang="en-US" b="1" dirty="0">
                <a:solidFill>
                  <a:schemeClr val="tx1"/>
                </a:solidFill>
                <a:latin typeface="+mn-lt"/>
              </a:rPr>
              <a:t>International Economics, 5e  |  </a:t>
            </a:r>
            <a:r>
              <a:rPr lang="en-US" b="1" dirty="0" err="1">
                <a:solidFill>
                  <a:schemeClr val="tx1"/>
                </a:solidFill>
                <a:latin typeface="+mn-lt"/>
              </a:rPr>
              <a:t>Feenstra</a:t>
            </a:r>
            <a:r>
              <a:rPr lang="en-US" b="1" dirty="0">
                <a:solidFill>
                  <a:schemeClr val="tx1"/>
                </a:solidFill>
                <a:latin typeface="+mn-lt"/>
              </a:rPr>
              <a:t>/Taylor</a:t>
            </a:r>
          </a:p>
        </p:txBody>
      </p:sp>
      <p:sp>
        <p:nvSpPr>
          <p:cNvPr id="8" name="Slide Number Placeholder 5">
            <a:extLst>
              <a:ext uri="{FF2B5EF4-FFF2-40B4-BE49-F238E27FC236}">
                <a16:creationId xmlns:a16="http://schemas.microsoft.com/office/drawing/2014/main" id="{36BBB62B-AE2C-334E-A210-C52F68E283E6}"/>
              </a:ext>
            </a:extLst>
          </p:cNvPr>
          <p:cNvSpPr txBox="1">
            <a:spLocks/>
          </p:cNvSpPr>
          <p:nvPr/>
        </p:nvSpPr>
        <p:spPr>
          <a:xfrm>
            <a:off x="6553200" y="64928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A9DC544-88AA-4B99-9569-D68FC0552398}" type="slidenum">
              <a:rPr lang="en-US" smtClean="0"/>
              <a:pPr/>
              <a:t>1</a:t>
            </a:fld>
            <a:endParaRPr lang="en-US"/>
          </a:p>
        </p:txBody>
      </p:sp>
      <p:sp>
        <p:nvSpPr>
          <p:cNvPr id="9" name="Title 5">
            <a:extLst>
              <a:ext uri="{FF2B5EF4-FFF2-40B4-BE49-F238E27FC236}">
                <a16:creationId xmlns:a16="http://schemas.microsoft.com/office/drawing/2014/main" id="{77F48143-CE0B-401F-824C-D03B347AC83A}"/>
              </a:ext>
            </a:extLst>
          </p:cNvPr>
          <p:cNvSpPr txBox="1">
            <a:spLocks/>
          </p:cNvSpPr>
          <p:nvPr/>
        </p:nvSpPr>
        <p:spPr>
          <a:xfrm>
            <a:off x="1" y="38099"/>
            <a:ext cx="9107904" cy="1181101"/>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1"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Arial"/>
                <a:ea typeface="+mj-ea"/>
                <a:cs typeface="+mj-cs"/>
              </a:rPr>
              <a:t>ECON 243 – International Trade</a:t>
            </a:r>
          </a:p>
        </p:txBody>
      </p:sp>
      <p:pic>
        <p:nvPicPr>
          <p:cNvPr id="3" name="Picture 2"/>
          <p:cNvPicPr>
            <a:picLocks noChangeAspect="1"/>
          </p:cNvPicPr>
          <p:nvPr/>
        </p:nvPicPr>
        <p:blipFill>
          <a:blip r:embed="rId2"/>
          <a:stretch>
            <a:fillRect/>
          </a:stretch>
        </p:blipFill>
        <p:spPr>
          <a:xfrm>
            <a:off x="228600" y="2743200"/>
            <a:ext cx="8668636" cy="4069281"/>
          </a:xfrm>
          <a:prstGeom prst="rect">
            <a:avLst/>
          </a:prstGeom>
        </p:spPr>
      </p:pic>
    </p:spTree>
    <p:extLst>
      <p:ext uri="{BB962C8B-B14F-4D97-AF65-F5344CB8AC3E}">
        <p14:creationId xmlns:p14="http://schemas.microsoft.com/office/powerpoint/2010/main" val="31493018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09CA2BE-0BF6-46DD-B939-8078DFE69A22}"/>
              </a:ext>
            </a:extLst>
          </p:cNvPr>
          <p:cNvSpPr>
            <a:spLocks noGrp="1"/>
          </p:cNvSpPr>
          <p:nvPr>
            <p:ph type="title"/>
          </p:nvPr>
        </p:nvSpPr>
        <p:spPr/>
        <p:txBody>
          <a:bodyPr/>
          <a:lstStyle/>
          <a:p>
            <a:r>
              <a:rPr lang="en-US" dirty="0"/>
              <a:t>A  Closer Look</a:t>
            </a:r>
            <a:endParaRPr lang="en-IN" dirty="0"/>
          </a:p>
        </p:txBody>
      </p:sp>
      <p:pic>
        <p:nvPicPr>
          <p:cNvPr id="8" name="Picture Placeholder 4" descr="Two graphs illustrate consumer and producer surplus. Both graphs plot X-axis as Quantity versus Y-axis as Price.&#10;Graph (a) titled, Consumer surplus, shows marks P subscript 1 and P subscript 2 on the Y-axis. Horizontal dotted lines parallel to the X-axis are drawn from these marks. The Y-axis has D subscript 2 and D subscript 1 marked on the X-axis. Vertical dotted lines are drawn from these marks parallel to the Y-axis. A downward sloping line D is drawn from a price higher than P subscript 2 on the Y-axis. The four dotted lines meet with D. The area between dotted lines P subscript 1, P subscript 2, and D subscript 2 is labeled “consumer surplus, C S.” The shift from Points p subscript 1 to P subscript 2 is labeled “Surplus for consumer purchasing quantity D subscript 2.” &#10;Graph (b) titled, Producer surplus, shows marks P subscript 0 and P subscript 1 on the Y-axis. Horizontal dotted lines are drawn parallel to the X-axis from these marks. S subscript 0 and S subscript 1 are marked on the X-axis. Vertical dotted lines are drawn from these marks parallel to the Y-axis. An upward sloping line S starts on the Y-axis at a price less than P subscript 0 and intersects at (S subscript 1, P subscript 1). The rectangular area between the dotted lines S subscript 0, and P subscript 1 is labeled “producer surplus.” The shift from P subscript 0 to P subscript 1 along the vertical dotted line at S subscript 0 is labeled “Surplus from firm producing quantity S subscript 0.” ">
            <a:extLst>
              <a:ext uri="{FF2B5EF4-FFF2-40B4-BE49-F238E27FC236}">
                <a16:creationId xmlns:a16="http://schemas.microsoft.com/office/drawing/2014/main" id="{D7615D70-D39E-499B-84B6-01B81A2303C6}"/>
              </a:ext>
            </a:extLst>
          </p:cNvPr>
          <p:cNvPicPr>
            <a:picLocks noGrp="1" noChangeAspect="1"/>
          </p:cNvPicPr>
          <p:nvPr>
            <p:ph type="pic" sz="quarter" idx="12"/>
          </p:nvPr>
        </p:nvPicPr>
        <p:blipFill>
          <a:blip r:embed="rId3" cstate="print">
            <a:extLst>
              <a:ext uri="{28A0092B-C50C-407E-A947-70E740481C1C}">
                <a14:useLocalDpi xmlns:a14="http://schemas.microsoft.com/office/drawing/2010/main" val="0"/>
              </a:ext>
            </a:extLst>
          </a:blip>
          <a:stretch>
            <a:fillRect/>
          </a:stretch>
        </p:blipFill>
        <p:spPr>
          <a:xfrm>
            <a:off x="152400" y="1295510"/>
            <a:ext cx="8686799" cy="5257690"/>
          </a:xfrm>
          <a:prstGeom prst="rect">
            <a:avLst/>
          </a:prstGeom>
        </p:spPr>
      </p:pic>
    </p:spTree>
    <p:extLst>
      <p:ext uri="{BB962C8B-B14F-4D97-AF65-F5344CB8AC3E}">
        <p14:creationId xmlns:p14="http://schemas.microsoft.com/office/powerpoint/2010/main" val="34454957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90E75-9CDA-4F5A-9C95-A861D25C2026}"/>
              </a:ext>
            </a:extLst>
          </p:cNvPr>
          <p:cNvSpPr>
            <a:spLocks noGrp="1"/>
          </p:cNvSpPr>
          <p:nvPr>
            <p:ph type="title"/>
          </p:nvPr>
        </p:nvSpPr>
        <p:spPr/>
        <p:txBody>
          <a:bodyPr/>
          <a:lstStyle/>
          <a:p>
            <a:r>
              <a:rPr lang="en-US" dirty="0"/>
              <a:t>The Gains from Trade</a:t>
            </a:r>
            <a:endParaRPr lang="en-IN" dirty="0"/>
          </a:p>
        </p:txBody>
      </p:sp>
      <p:sp>
        <p:nvSpPr>
          <p:cNvPr id="3" name="Content Placeholder 2">
            <a:extLst>
              <a:ext uri="{FF2B5EF4-FFF2-40B4-BE49-F238E27FC236}">
                <a16:creationId xmlns:a16="http://schemas.microsoft.com/office/drawing/2014/main" id="{6854DFC7-479D-45F7-999C-13242742E059}"/>
              </a:ext>
            </a:extLst>
          </p:cNvPr>
          <p:cNvSpPr>
            <a:spLocks noGrp="1"/>
          </p:cNvSpPr>
          <p:nvPr>
            <p:ph idx="1"/>
          </p:nvPr>
        </p:nvSpPr>
        <p:spPr>
          <a:xfrm>
            <a:off x="218671" y="1060450"/>
            <a:ext cx="8991600" cy="469899"/>
          </a:xfrm>
        </p:spPr>
        <p:txBody>
          <a:bodyPr>
            <a:normAutofit/>
          </a:bodyPr>
          <a:lstStyle/>
          <a:p>
            <a:pPr marL="0" indent="0">
              <a:buNone/>
            </a:pPr>
            <a:r>
              <a:rPr lang="en-US" sz="1800" b="1" dirty="0">
                <a:latin typeface="+mn-lt"/>
                <a:cs typeface="Arial" panose="020B0604020202020204" pitchFamily="34" charset="0"/>
              </a:rPr>
              <a:t>Home Welfare - No Trade, Free Trade for a Small Country, Gains from Trade </a:t>
            </a:r>
            <a:r>
              <a:rPr lang="en-IN" sz="1800" dirty="0">
                <a:latin typeface="+mn-lt"/>
              </a:rPr>
              <a:t>FIGURE 8-2</a:t>
            </a:r>
          </a:p>
        </p:txBody>
      </p:sp>
      <p:sp>
        <p:nvSpPr>
          <p:cNvPr id="4" name="Content Placeholder 3">
            <a:extLst>
              <a:ext uri="{FF2B5EF4-FFF2-40B4-BE49-F238E27FC236}">
                <a16:creationId xmlns:a16="http://schemas.microsoft.com/office/drawing/2014/main" id="{47EAEF59-30E8-4C48-AF1B-1958AE092DDD}"/>
              </a:ext>
            </a:extLst>
          </p:cNvPr>
          <p:cNvSpPr>
            <a:spLocks noGrp="1"/>
          </p:cNvSpPr>
          <p:nvPr>
            <p:ph sz="quarter" idx="10"/>
          </p:nvPr>
        </p:nvSpPr>
        <p:spPr>
          <a:xfrm>
            <a:off x="457200" y="5816599"/>
            <a:ext cx="4571999" cy="1041401"/>
          </a:xfrm>
        </p:spPr>
        <p:txBody>
          <a:bodyPr>
            <a:normAutofit/>
          </a:bodyPr>
          <a:lstStyle/>
          <a:p>
            <a:pPr marL="0" indent="0" algn="ctr">
              <a:spcBef>
                <a:spcPct val="10000"/>
              </a:spcBef>
              <a:spcAft>
                <a:spcPct val="10000"/>
              </a:spcAft>
              <a:buNone/>
            </a:pPr>
            <a:r>
              <a:rPr lang="en-US" sz="1800" dirty="0">
                <a:latin typeface="Arial" panose="020B0604020202020204" pitchFamily="34" charset="0"/>
                <a:cs typeface="Arial" panose="020B0604020202020204" pitchFamily="34" charset="0"/>
              </a:rPr>
              <a:t>Rise in consumer surplus: +(b + d)</a:t>
            </a:r>
          </a:p>
          <a:p>
            <a:pPr marL="0" indent="0" algn="ctr">
              <a:spcBef>
                <a:spcPct val="10000"/>
              </a:spcBef>
              <a:spcAft>
                <a:spcPct val="10000"/>
              </a:spcAft>
              <a:buNone/>
            </a:pPr>
            <a:r>
              <a:rPr lang="en-US" sz="1800" dirty="0">
                <a:latin typeface="Arial" panose="020B0604020202020204" pitchFamily="34" charset="0"/>
                <a:cs typeface="Arial" panose="020B0604020202020204" pitchFamily="34" charset="0"/>
              </a:rPr>
              <a:t>Fall in producer surplus: −b</a:t>
            </a:r>
          </a:p>
          <a:p>
            <a:pPr marL="0" indent="0" algn="ctr">
              <a:spcBef>
                <a:spcPct val="10000"/>
              </a:spcBef>
              <a:spcAft>
                <a:spcPct val="10000"/>
              </a:spcAft>
              <a:buNone/>
            </a:pPr>
            <a:r>
              <a:rPr lang="en-US" sz="1800" dirty="0">
                <a:latin typeface="Arial" panose="020B0604020202020204" pitchFamily="34" charset="0"/>
                <a:cs typeface="Arial" panose="020B0604020202020204" pitchFamily="34" charset="0"/>
              </a:rPr>
              <a:t>Net effect on Home welfare: +d</a:t>
            </a:r>
          </a:p>
        </p:txBody>
      </p:sp>
      <p:sp>
        <p:nvSpPr>
          <p:cNvPr id="5" name="Content Placeholder 4">
            <a:extLst>
              <a:ext uri="{FF2B5EF4-FFF2-40B4-BE49-F238E27FC236}">
                <a16:creationId xmlns:a16="http://schemas.microsoft.com/office/drawing/2014/main" id="{17187ED4-2435-468A-8650-5143E5C39C3D}"/>
              </a:ext>
            </a:extLst>
          </p:cNvPr>
          <p:cNvSpPr>
            <a:spLocks noGrp="1"/>
          </p:cNvSpPr>
          <p:nvPr>
            <p:ph sz="quarter" idx="11"/>
          </p:nvPr>
        </p:nvSpPr>
        <p:spPr>
          <a:xfrm>
            <a:off x="5410200" y="1676400"/>
            <a:ext cx="3657600" cy="3886200"/>
          </a:xfrm>
        </p:spPr>
        <p:txBody>
          <a:bodyPr>
            <a:noAutofit/>
          </a:bodyPr>
          <a:lstStyle/>
          <a:p>
            <a:pPr marL="0" indent="0" algn="just">
              <a:spcBef>
                <a:spcPct val="10000"/>
              </a:spcBef>
              <a:spcAft>
                <a:spcPts val="600"/>
              </a:spcAft>
              <a:buNone/>
            </a:pPr>
            <a:r>
              <a:rPr lang="en-US" sz="1800" dirty="0">
                <a:latin typeface="Arial" panose="020B0604020202020204" pitchFamily="34" charset="0"/>
                <a:cs typeface="Arial" panose="020B0604020202020204" pitchFamily="34" charset="0"/>
              </a:rPr>
              <a:t>The Gains from Free Trade in Home With Home demand of D and supply of S, the no-trade equilibrium is at point A, at the price P</a:t>
            </a:r>
            <a:r>
              <a:rPr lang="en-US" sz="1800" baseline="30000" dirty="0">
                <a:latin typeface="Arial" panose="020B0604020202020204" pitchFamily="34" charset="0"/>
                <a:cs typeface="Arial" panose="020B0604020202020204" pitchFamily="34" charset="0"/>
              </a:rPr>
              <a:t>A</a:t>
            </a:r>
            <a:r>
              <a:rPr lang="en-US" sz="1800" dirty="0">
                <a:latin typeface="Arial" panose="020B0604020202020204" pitchFamily="34" charset="0"/>
                <a:cs typeface="Arial" panose="020B0604020202020204" pitchFamily="34" charset="0"/>
              </a:rPr>
              <a:t> producing Q</a:t>
            </a:r>
            <a:r>
              <a:rPr lang="en-US" sz="1800" baseline="-25000" dirty="0">
                <a:latin typeface="Arial" panose="020B0604020202020204" pitchFamily="34" charset="0"/>
                <a:cs typeface="Arial" panose="020B0604020202020204" pitchFamily="34" charset="0"/>
              </a:rPr>
              <a:t>0</a:t>
            </a:r>
            <a:r>
              <a:rPr lang="en-US" sz="1800" dirty="0">
                <a:latin typeface="Arial" panose="020B0604020202020204" pitchFamily="34" charset="0"/>
                <a:cs typeface="Arial" panose="020B0604020202020204" pitchFamily="34" charset="0"/>
              </a:rPr>
              <a:t>. </a:t>
            </a:r>
          </a:p>
          <a:p>
            <a:pPr marL="0" indent="0" algn="just">
              <a:spcBef>
                <a:spcPct val="10000"/>
              </a:spcBef>
              <a:spcAft>
                <a:spcPts val="600"/>
              </a:spcAft>
              <a:buNone/>
            </a:pPr>
            <a:r>
              <a:rPr lang="en-US" sz="1800" dirty="0">
                <a:latin typeface="Arial" panose="020B0604020202020204" pitchFamily="34" charset="0"/>
                <a:cs typeface="Arial" panose="020B0604020202020204" pitchFamily="34" charset="0"/>
              </a:rPr>
              <a:t>With trade, the world price is P</a:t>
            </a:r>
            <a:r>
              <a:rPr lang="en-US" sz="1800" baseline="30000" dirty="0">
                <a:latin typeface="Arial" panose="020B0604020202020204" pitchFamily="34" charset="0"/>
                <a:cs typeface="Arial" panose="020B0604020202020204" pitchFamily="34" charset="0"/>
              </a:rPr>
              <a:t>W</a:t>
            </a:r>
            <a:r>
              <a:rPr lang="en-US" sz="1800" dirty="0">
                <a:latin typeface="Arial" panose="020B0604020202020204" pitchFamily="34" charset="0"/>
                <a:cs typeface="Arial" panose="020B0604020202020204" pitchFamily="34" charset="0"/>
              </a:rPr>
              <a:t>, so quantity demanded increases to D</a:t>
            </a:r>
            <a:r>
              <a:rPr lang="en-US" sz="1800" baseline="-25000" dirty="0">
                <a:latin typeface="Arial" panose="020B0604020202020204" pitchFamily="34" charset="0"/>
                <a:cs typeface="Arial" panose="020B0604020202020204" pitchFamily="34" charset="0"/>
              </a:rPr>
              <a:t>1</a:t>
            </a:r>
            <a:r>
              <a:rPr lang="en-US" sz="1800" dirty="0">
                <a:latin typeface="Arial" panose="020B0604020202020204" pitchFamily="34" charset="0"/>
                <a:cs typeface="Arial" panose="020B0604020202020204" pitchFamily="34" charset="0"/>
              </a:rPr>
              <a:t> and quantity supplied falls to S</a:t>
            </a:r>
            <a:r>
              <a:rPr lang="en-US" sz="1800" baseline="-25000" dirty="0">
                <a:latin typeface="Arial" panose="020B0604020202020204" pitchFamily="34" charset="0"/>
                <a:cs typeface="Arial" panose="020B0604020202020204" pitchFamily="34" charset="0"/>
              </a:rPr>
              <a:t>1</a:t>
            </a:r>
            <a:r>
              <a:rPr lang="en-US" sz="1800" dirty="0">
                <a:latin typeface="Arial" panose="020B0604020202020204" pitchFamily="34" charset="0"/>
                <a:cs typeface="Arial" panose="020B0604020202020204" pitchFamily="34" charset="0"/>
              </a:rPr>
              <a:t>. Since quantity demanded exceeds quantity supplied, Home imports D</a:t>
            </a:r>
            <a:r>
              <a:rPr lang="en-US" sz="1800" baseline="-25000" dirty="0">
                <a:latin typeface="Arial" panose="020B0604020202020204" pitchFamily="34" charset="0"/>
                <a:cs typeface="Arial" panose="020B0604020202020204" pitchFamily="34" charset="0"/>
              </a:rPr>
              <a:t>1</a:t>
            </a:r>
            <a:r>
              <a:rPr lang="en-US" sz="1800" dirty="0">
                <a:latin typeface="Arial" panose="020B0604020202020204" pitchFamily="34" charset="0"/>
                <a:cs typeface="Arial" panose="020B0604020202020204" pitchFamily="34" charset="0"/>
              </a:rPr>
              <a:t> – S</a:t>
            </a:r>
            <a:r>
              <a:rPr lang="en-US" sz="1800" baseline="-25000" dirty="0">
                <a:latin typeface="Arial" panose="020B0604020202020204" pitchFamily="34" charset="0"/>
                <a:cs typeface="Arial" panose="020B0604020202020204" pitchFamily="34" charset="0"/>
              </a:rPr>
              <a:t>1</a:t>
            </a:r>
            <a:r>
              <a:rPr lang="en-US" sz="1800" dirty="0">
                <a:latin typeface="Arial" panose="020B0604020202020204" pitchFamily="34" charset="0"/>
                <a:cs typeface="Arial" panose="020B0604020202020204" pitchFamily="34" charset="0"/>
              </a:rPr>
              <a:t>. </a:t>
            </a:r>
          </a:p>
          <a:p>
            <a:pPr marL="0" indent="0" algn="just">
              <a:spcBef>
                <a:spcPct val="10000"/>
              </a:spcBef>
              <a:spcAft>
                <a:spcPts val="600"/>
              </a:spcAft>
              <a:buNone/>
            </a:pPr>
            <a:r>
              <a:rPr lang="en-US" sz="1800" dirty="0">
                <a:latin typeface="Arial" panose="020B0604020202020204" pitchFamily="34" charset="0"/>
                <a:cs typeface="Arial" panose="020B0604020202020204" pitchFamily="34" charset="0"/>
              </a:rPr>
              <a:t>Consumer surplus increases by the area (b + d), and producer surplus falls by area b. </a:t>
            </a:r>
          </a:p>
          <a:p>
            <a:pPr marL="0" indent="0" algn="just">
              <a:spcBef>
                <a:spcPct val="10000"/>
              </a:spcBef>
              <a:spcAft>
                <a:spcPts val="600"/>
              </a:spcAft>
              <a:buNone/>
            </a:pPr>
            <a:r>
              <a:rPr lang="en-US" sz="1800" dirty="0">
                <a:latin typeface="Arial" panose="020B0604020202020204" pitchFamily="34" charset="0"/>
                <a:cs typeface="Arial" panose="020B0604020202020204" pitchFamily="34" charset="0"/>
              </a:rPr>
              <a:t>The gains from trade are measured by area d.</a:t>
            </a:r>
          </a:p>
        </p:txBody>
      </p:sp>
      <p:pic>
        <p:nvPicPr>
          <p:cNvPr id="11" name="Picture Placeholder 5" descr="Two graphs illustrate gains from free trade in home. Both graphs plot X-axis as Quantity versus Y-axis as Price.&#10;Graph (a) titled, No trade graph shows Q subscript 0 on the horizontal axis and P superscript A on the vertical axis. &#10;The graph shows two straight lines S and D. Line S slants positively from a value just above the origin on the Y-axis and line D slants negatively from a value above P superscript A, high on the Y-axis. They intersect at point A (Q subscript 0, p superscript A) which is labeled “No trade equilibrium.”&#10;Straight dotted lines are drawn from point A to both the horizontal and vertical axis, to the Q subscript 0 and P superscript A markings respectively. Triangular region between the horizontal dotted line and line D is labeled “C S” and triangular region between the horizontal dotted line and line S is labeled “P S.” &#10;Graph (b) titled, Free trade marks S subscript 1 and D subscript 1 on X axis and; P superscript A and P superscript W on the Y-axis. &#10;The graph shows two straight lines S and D. Line S slants positively from a price below p superscript W, just above the origin on the Y-axis and line D slants negatively from a price above p superscript A, high on the Y-axis. They intersect each other at a point between quantities S subscript 1 and D subscript 1. &#10;Horizontal dotted lines parallel to the X-axis are drawn from price p superscript A and p superscript Won the Y-axis. Vertical dotted lines are drawn from quantity S subscript 1 and D subscript 1 parallel to the Y-axis.&#10;The triangular region between the dotted line from p superscript A and line D is labeled “a.” The region between dotted lines from p superscript A, P superscript W, and line S is labeled “b.” Triangular region below dotted line from p superscript W and line S is labeled “c.” Triangular area enclosed by lines S, D, and dotted line from p superscript W is labeled “d.” The area between S subscript 1 and D subscript 1 on the X-axis is labeled “imports which is equal to M subscript 1.”">
            <a:extLst>
              <a:ext uri="{FF2B5EF4-FFF2-40B4-BE49-F238E27FC236}">
                <a16:creationId xmlns:a16="http://schemas.microsoft.com/office/drawing/2014/main" id="{D3C23797-7543-43F2-84D0-9131CE6EFE15}"/>
              </a:ext>
            </a:extLst>
          </p:cNvPr>
          <p:cNvPicPr>
            <a:picLocks noGrp="1" noChangeAspect="1"/>
          </p:cNvPicPr>
          <p:nvPr>
            <p:ph type="pic" sz="quarter" idx="12"/>
          </p:nvPr>
        </p:nvPicPr>
        <p:blipFill>
          <a:blip r:embed="rId2" cstate="print">
            <a:extLst>
              <a:ext uri="{28A0092B-C50C-407E-A947-70E740481C1C}">
                <a14:useLocalDpi xmlns:a14="http://schemas.microsoft.com/office/drawing/2010/main" val="0"/>
              </a:ext>
            </a:extLst>
          </a:blip>
          <a:stretch>
            <a:fillRect/>
          </a:stretch>
        </p:blipFill>
        <p:spPr>
          <a:xfrm>
            <a:off x="190499" y="1343134"/>
            <a:ext cx="5105400" cy="4454415"/>
          </a:xfrm>
          <a:prstGeom prst="rect">
            <a:avLst/>
          </a:prstGeom>
        </p:spPr>
      </p:pic>
    </p:spTree>
    <p:extLst>
      <p:ext uri="{BB962C8B-B14F-4D97-AF65-F5344CB8AC3E}">
        <p14:creationId xmlns:p14="http://schemas.microsoft.com/office/powerpoint/2010/main" val="24194867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90E75-9CDA-4F5A-9C95-A861D25C2026}"/>
              </a:ext>
            </a:extLst>
          </p:cNvPr>
          <p:cNvSpPr>
            <a:spLocks noGrp="1"/>
          </p:cNvSpPr>
          <p:nvPr>
            <p:ph type="title"/>
          </p:nvPr>
        </p:nvSpPr>
        <p:spPr/>
        <p:txBody>
          <a:bodyPr/>
          <a:lstStyle/>
          <a:p>
            <a:r>
              <a:rPr lang="en-US" dirty="0"/>
              <a:t>The Gains from Trade</a:t>
            </a:r>
            <a:endParaRPr lang="en-IN" dirty="0"/>
          </a:p>
        </p:txBody>
      </p:sp>
      <p:sp>
        <p:nvSpPr>
          <p:cNvPr id="3" name="Content Placeholder 2">
            <a:extLst>
              <a:ext uri="{FF2B5EF4-FFF2-40B4-BE49-F238E27FC236}">
                <a16:creationId xmlns:a16="http://schemas.microsoft.com/office/drawing/2014/main" id="{6854DFC7-479D-45F7-999C-13242742E059}"/>
              </a:ext>
            </a:extLst>
          </p:cNvPr>
          <p:cNvSpPr>
            <a:spLocks noGrp="1"/>
          </p:cNvSpPr>
          <p:nvPr>
            <p:ph idx="1"/>
          </p:nvPr>
        </p:nvSpPr>
        <p:spPr>
          <a:xfrm>
            <a:off x="152400" y="1053405"/>
            <a:ext cx="5715000" cy="470595"/>
          </a:xfrm>
        </p:spPr>
        <p:txBody>
          <a:bodyPr>
            <a:normAutofit/>
          </a:bodyPr>
          <a:lstStyle/>
          <a:p>
            <a:pPr marL="0" indent="0">
              <a:buNone/>
            </a:pPr>
            <a:r>
              <a:rPr lang="en-US" sz="2000" b="1" dirty="0">
                <a:latin typeface="+mn-lt"/>
                <a:cs typeface="Arial" panose="020B0604020202020204" pitchFamily="34" charset="0"/>
              </a:rPr>
              <a:t>Home Import Demand Curve - </a:t>
            </a:r>
            <a:r>
              <a:rPr lang="en-IN" sz="2000" dirty="0">
                <a:latin typeface="+mn-lt"/>
              </a:rPr>
              <a:t>FIGURE 8-3</a:t>
            </a:r>
          </a:p>
        </p:txBody>
      </p:sp>
      <p:sp>
        <p:nvSpPr>
          <p:cNvPr id="4" name="Content Placeholder 3">
            <a:extLst>
              <a:ext uri="{FF2B5EF4-FFF2-40B4-BE49-F238E27FC236}">
                <a16:creationId xmlns:a16="http://schemas.microsoft.com/office/drawing/2014/main" id="{47EAEF59-30E8-4C48-AF1B-1958AE092DDD}"/>
              </a:ext>
            </a:extLst>
          </p:cNvPr>
          <p:cNvSpPr>
            <a:spLocks noGrp="1"/>
          </p:cNvSpPr>
          <p:nvPr>
            <p:ph sz="quarter" idx="10"/>
          </p:nvPr>
        </p:nvSpPr>
        <p:spPr>
          <a:xfrm>
            <a:off x="125729" y="5715000"/>
            <a:ext cx="5584967" cy="1143000"/>
          </a:xfrm>
        </p:spPr>
        <p:txBody>
          <a:bodyPr>
            <a:normAutofit/>
          </a:bodyPr>
          <a:lstStyle/>
          <a:p>
            <a:pPr marL="0" indent="0">
              <a:spcBef>
                <a:spcPct val="10000"/>
              </a:spcBef>
              <a:spcAft>
                <a:spcPct val="10000"/>
              </a:spcAft>
              <a:buNone/>
            </a:pPr>
            <a:r>
              <a:rPr lang="en-US" sz="1800" dirty="0">
                <a:latin typeface="Arial" panose="020B0604020202020204" pitchFamily="34" charset="0"/>
                <a:cs typeface="Arial" panose="020B0604020202020204" pitchFamily="34" charset="0"/>
              </a:rPr>
              <a:t>The import demand curve shows the relationship between the world price of a good and the quantity of imports demanded by Home consumers.</a:t>
            </a:r>
          </a:p>
        </p:txBody>
      </p:sp>
      <p:sp>
        <p:nvSpPr>
          <p:cNvPr id="5" name="Content Placeholder 4">
            <a:extLst>
              <a:ext uri="{FF2B5EF4-FFF2-40B4-BE49-F238E27FC236}">
                <a16:creationId xmlns:a16="http://schemas.microsoft.com/office/drawing/2014/main" id="{17187ED4-2435-468A-8650-5143E5C39C3D}"/>
              </a:ext>
            </a:extLst>
          </p:cNvPr>
          <p:cNvSpPr>
            <a:spLocks noGrp="1"/>
          </p:cNvSpPr>
          <p:nvPr>
            <p:ph sz="quarter" idx="11"/>
          </p:nvPr>
        </p:nvSpPr>
        <p:spPr>
          <a:xfrm>
            <a:off x="5695898" y="1287893"/>
            <a:ext cx="3352798" cy="4724399"/>
          </a:xfrm>
        </p:spPr>
        <p:txBody>
          <a:bodyPr>
            <a:noAutofit/>
          </a:bodyPr>
          <a:lstStyle/>
          <a:p>
            <a:pPr marL="0" indent="0" algn="just">
              <a:spcBef>
                <a:spcPct val="10000"/>
              </a:spcBef>
              <a:spcAft>
                <a:spcPts val="600"/>
              </a:spcAft>
              <a:buNone/>
            </a:pPr>
            <a:r>
              <a:rPr lang="en-US" sz="2000" dirty="0">
                <a:solidFill>
                  <a:srgbClr val="8A3A6A"/>
                </a:solidFill>
                <a:latin typeface="Arial" panose="020B0604020202020204" pitchFamily="34" charset="0"/>
                <a:cs typeface="Arial" panose="020B0604020202020204" pitchFamily="34" charset="0"/>
              </a:rPr>
              <a:t>Home Import Demand </a:t>
            </a:r>
            <a:r>
              <a:rPr lang="en-US" sz="2000" dirty="0">
                <a:latin typeface="Arial" panose="020B0604020202020204" pitchFamily="34" charset="0"/>
                <a:cs typeface="Arial" panose="020B0604020202020204" pitchFamily="34" charset="0"/>
              </a:rPr>
              <a:t>With Home demand of D and supply of S, the no-trade equilibrium is at point A, with the price P</a:t>
            </a:r>
            <a:r>
              <a:rPr lang="en-US" sz="2000" baseline="30000" dirty="0">
                <a:latin typeface="Arial" panose="020B0604020202020204" pitchFamily="34" charset="0"/>
                <a:cs typeface="Arial" panose="020B0604020202020204" pitchFamily="34" charset="0"/>
              </a:rPr>
              <a:t>A</a:t>
            </a:r>
            <a:r>
              <a:rPr lang="en-US" sz="2000" dirty="0">
                <a:latin typeface="Arial" panose="020B0604020202020204" pitchFamily="34" charset="0"/>
                <a:cs typeface="Arial" panose="020B0604020202020204" pitchFamily="34" charset="0"/>
              </a:rPr>
              <a:t> and import quantity Q</a:t>
            </a:r>
            <a:r>
              <a:rPr lang="en-US" sz="2000" baseline="-25000" dirty="0">
                <a:latin typeface="Arial" panose="020B0604020202020204" pitchFamily="34" charset="0"/>
                <a:cs typeface="Arial" panose="020B0604020202020204" pitchFamily="34" charset="0"/>
              </a:rPr>
              <a:t>0</a:t>
            </a:r>
            <a:r>
              <a:rPr lang="en-US" sz="2000" dirty="0">
                <a:latin typeface="Arial" panose="020B0604020202020204" pitchFamily="34" charset="0"/>
                <a:cs typeface="Arial" panose="020B0604020202020204" pitchFamily="34" charset="0"/>
              </a:rPr>
              <a:t>. </a:t>
            </a:r>
          </a:p>
          <a:p>
            <a:pPr marL="0" indent="0" algn="just">
              <a:spcBef>
                <a:spcPct val="10000"/>
              </a:spcBef>
              <a:spcAft>
                <a:spcPts val="600"/>
              </a:spcAft>
              <a:buNone/>
            </a:pPr>
            <a:r>
              <a:rPr lang="en-US" sz="2000" dirty="0">
                <a:latin typeface="Arial" panose="020B0604020202020204" pitchFamily="34" charset="0"/>
                <a:cs typeface="Arial" panose="020B0604020202020204" pitchFamily="34" charset="0"/>
              </a:rPr>
              <a:t>Import demand at this price is zero, as shown by the point A' in panel (b).</a:t>
            </a:r>
          </a:p>
          <a:p>
            <a:pPr marL="0" indent="0" algn="just">
              <a:spcBef>
                <a:spcPct val="10000"/>
              </a:spcBef>
              <a:spcAft>
                <a:spcPts val="600"/>
              </a:spcAft>
              <a:buNone/>
            </a:pPr>
            <a:r>
              <a:rPr lang="en-US" sz="2000" dirty="0">
                <a:latin typeface="Arial" panose="020B0604020202020204" pitchFamily="34" charset="0"/>
                <a:cs typeface="Arial" panose="020B0604020202020204" pitchFamily="34" charset="0"/>
              </a:rPr>
              <a:t>At a lower world price of P</a:t>
            </a:r>
            <a:r>
              <a:rPr lang="en-US" sz="2000" baseline="30000" dirty="0">
                <a:latin typeface="Arial" panose="020B0604020202020204" pitchFamily="34" charset="0"/>
                <a:cs typeface="Arial" panose="020B0604020202020204" pitchFamily="34" charset="0"/>
              </a:rPr>
              <a:t>W</a:t>
            </a:r>
            <a:r>
              <a:rPr lang="en-US" sz="2000" dirty="0">
                <a:latin typeface="Arial" panose="020B0604020202020204" pitchFamily="34" charset="0"/>
                <a:cs typeface="Arial" panose="020B0604020202020204" pitchFamily="34" charset="0"/>
              </a:rPr>
              <a:t>, import demand is M</a:t>
            </a:r>
            <a:r>
              <a:rPr lang="en-US" sz="2000" baseline="-25000" dirty="0">
                <a:latin typeface="Arial" panose="020B0604020202020204" pitchFamily="34" charset="0"/>
                <a:cs typeface="Arial" panose="020B0604020202020204" pitchFamily="34" charset="0"/>
              </a:rPr>
              <a:t>1</a:t>
            </a:r>
            <a:r>
              <a:rPr lang="en-US" sz="2000" dirty="0">
                <a:latin typeface="Arial" panose="020B0604020202020204" pitchFamily="34" charset="0"/>
                <a:cs typeface="Arial" panose="020B0604020202020204" pitchFamily="34" charset="0"/>
              </a:rPr>
              <a:t> = D</a:t>
            </a:r>
            <a:r>
              <a:rPr lang="en-US" sz="2000" baseline="-25000" dirty="0">
                <a:latin typeface="Arial" panose="020B0604020202020204" pitchFamily="34" charset="0"/>
                <a:cs typeface="Arial" panose="020B0604020202020204" pitchFamily="34" charset="0"/>
              </a:rPr>
              <a:t>1</a:t>
            </a:r>
            <a:r>
              <a:rPr lang="en-US" sz="2000" dirty="0">
                <a:latin typeface="Arial" panose="020B0604020202020204" pitchFamily="34" charset="0"/>
                <a:cs typeface="Arial" panose="020B0604020202020204" pitchFamily="34" charset="0"/>
              </a:rPr>
              <a:t> – S</a:t>
            </a:r>
            <a:r>
              <a:rPr lang="en-US" sz="2000" baseline="-25000" dirty="0">
                <a:latin typeface="Arial" panose="020B0604020202020204" pitchFamily="34" charset="0"/>
                <a:cs typeface="Arial" panose="020B0604020202020204" pitchFamily="34" charset="0"/>
              </a:rPr>
              <a:t>1</a:t>
            </a:r>
            <a:r>
              <a:rPr lang="en-US" sz="2000" dirty="0">
                <a:latin typeface="Arial" panose="020B0604020202020204" pitchFamily="34" charset="0"/>
                <a:cs typeface="Arial" panose="020B0604020202020204" pitchFamily="34" charset="0"/>
              </a:rPr>
              <a:t>, as shown by point B.</a:t>
            </a:r>
          </a:p>
          <a:p>
            <a:pPr marL="0" indent="0" algn="just">
              <a:spcBef>
                <a:spcPct val="10000"/>
              </a:spcBef>
              <a:spcAft>
                <a:spcPts val="600"/>
              </a:spcAft>
              <a:buNone/>
            </a:pPr>
            <a:r>
              <a:rPr lang="en-US" sz="2000" dirty="0">
                <a:latin typeface="Arial" panose="020B0604020202020204" pitchFamily="34" charset="0"/>
                <a:cs typeface="Arial" panose="020B0604020202020204" pitchFamily="34" charset="0"/>
              </a:rPr>
              <a:t>Joining up all points between A' and B, we obtain the import demand curve, M.</a:t>
            </a:r>
          </a:p>
        </p:txBody>
      </p:sp>
      <p:pic>
        <p:nvPicPr>
          <p:cNvPr id="8" name="Picture Placeholder 7" descr="Two line graphs titled (a) Home Market and (b) Import market illustrate Home Import Demand. Both graphs plot the Y-axis as Price.&#10;The Home Market graph shows the X-axis as Quantity and shows the following markings: Quantity S subscript 1, Quantity Q subscript 0, and D subscript 1. The Y-axis shows the following markings: P superscript A and P superscript W. It has the point, no trade equilibrium, plotted at point A (Q subscript 0, P superscript A). At this point straight line S, slanting positive, intersects the Straight line D, slanting negative. Quantity S subscript 1 is before quantity Q subscript 0 and D subscript 1 is after Q subscript 0 on the X-axis. The region between S subscript 1 and D subscript 1 on the X-axis is labeled “Imports equals M subscript 1.”&#10;(b) Import Market graph shows the X-axis as Imports. It has a straight import demand line, M, extend from point A prime (0, P superscript A) through point B (M subscript 1, P superscript W). ">
            <a:extLst>
              <a:ext uri="{FF2B5EF4-FFF2-40B4-BE49-F238E27FC236}">
                <a16:creationId xmlns:a16="http://schemas.microsoft.com/office/drawing/2014/main" id="{91533F83-F2EB-42B0-9716-A6B0FE8E542F}"/>
              </a:ext>
            </a:extLst>
          </p:cNvPr>
          <p:cNvPicPr>
            <a:picLocks noGrp="1" noChangeAspect="1"/>
          </p:cNvPicPr>
          <p:nvPr>
            <p:ph type="pic" sz="quarter" idx="12"/>
          </p:nvPr>
        </p:nvPicPr>
        <p:blipFill>
          <a:blip r:embed="rId2"/>
          <a:stretch>
            <a:fillRect/>
          </a:stretch>
        </p:blipFill>
        <p:spPr>
          <a:xfrm>
            <a:off x="278928" y="1369291"/>
            <a:ext cx="5290442" cy="4345709"/>
          </a:xfrm>
          <a:prstGeom prst="rect">
            <a:avLst/>
          </a:prstGeom>
        </p:spPr>
      </p:pic>
    </p:spTree>
    <p:extLst>
      <p:ext uri="{BB962C8B-B14F-4D97-AF65-F5344CB8AC3E}">
        <p14:creationId xmlns:p14="http://schemas.microsoft.com/office/powerpoint/2010/main" val="6726462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90E75-9CDA-4F5A-9C95-A861D25C2026}"/>
              </a:ext>
            </a:extLst>
          </p:cNvPr>
          <p:cNvSpPr>
            <a:spLocks noGrp="1"/>
          </p:cNvSpPr>
          <p:nvPr>
            <p:ph type="title"/>
          </p:nvPr>
        </p:nvSpPr>
        <p:spPr/>
        <p:txBody>
          <a:bodyPr/>
          <a:lstStyle/>
          <a:p>
            <a:r>
              <a:rPr lang="en-US" dirty="0"/>
              <a:t>Import Tariffs for a Small Country </a:t>
            </a:r>
            <a:br>
              <a:rPr lang="en-US" dirty="0"/>
            </a:br>
            <a:endParaRPr lang="en-IN" dirty="0"/>
          </a:p>
        </p:txBody>
      </p:sp>
      <p:sp>
        <p:nvSpPr>
          <p:cNvPr id="3" name="Content Placeholder 2">
            <a:extLst>
              <a:ext uri="{FF2B5EF4-FFF2-40B4-BE49-F238E27FC236}">
                <a16:creationId xmlns:a16="http://schemas.microsoft.com/office/drawing/2014/main" id="{6854DFC7-479D-45F7-999C-13242742E059}"/>
              </a:ext>
            </a:extLst>
          </p:cNvPr>
          <p:cNvSpPr>
            <a:spLocks noGrp="1"/>
          </p:cNvSpPr>
          <p:nvPr>
            <p:ph idx="1"/>
          </p:nvPr>
        </p:nvSpPr>
        <p:spPr>
          <a:xfrm>
            <a:off x="457200" y="1143001"/>
            <a:ext cx="8382000" cy="333356"/>
          </a:xfrm>
        </p:spPr>
        <p:txBody>
          <a:bodyPr>
            <a:normAutofit fontScale="92500" lnSpcReduction="10000"/>
          </a:bodyPr>
          <a:lstStyle/>
          <a:p>
            <a:pPr marL="0" indent="0">
              <a:buNone/>
            </a:pPr>
            <a:r>
              <a:rPr lang="en-US" sz="2000" b="1" dirty="0">
                <a:latin typeface="+mn-lt"/>
                <a:cs typeface="Arial" panose="020B0604020202020204" pitchFamily="34" charset="0"/>
              </a:rPr>
              <a:t>Free Trade for a Small Country - </a:t>
            </a:r>
            <a:r>
              <a:rPr lang="en-US" sz="2000" dirty="0">
                <a:latin typeface="+mn-lt"/>
              </a:rPr>
              <a:t>FIGURE 8-4    Tariff for a Small Country</a:t>
            </a:r>
          </a:p>
        </p:txBody>
      </p:sp>
      <p:sp>
        <p:nvSpPr>
          <p:cNvPr id="7" name="Content Placeholder 6">
            <a:extLst>
              <a:ext uri="{FF2B5EF4-FFF2-40B4-BE49-F238E27FC236}">
                <a16:creationId xmlns:a16="http://schemas.microsoft.com/office/drawing/2014/main" id="{8507927E-CAA8-44DA-BA1F-81973897430C}"/>
              </a:ext>
            </a:extLst>
          </p:cNvPr>
          <p:cNvSpPr>
            <a:spLocks noGrp="1"/>
          </p:cNvSpPr>
          <p:nvPr>
            <p:ph sz="quarter" idx="10"/>
          </p:nvPr>
        </p:nvSpPr>
        <p:spPr>
          <a:xfrm>
            <a:off x="304800" y="5486400"/>
            <a:ext cx="8686800" cy="1269875"/>
          </a:xfrm>
        </p:spPr>
        <p:txBody>
          <a:bodyPr>
            <a:normAutofit/>
          </a:bodyPr>
          <a:lstStyle/>
          <a:p>
            <a:pPr marL="0" indent="0">
              <a:buNone/>
            </a:pPr>
            <a:r>
              <a:rPr lang="en-US" sz="2000" dirty="0">
                <a:latin typeface="Arial" panose="020B0604020202020204" pitchFamily="34" charset="0"/>
                <a:cs typeface="Arial" panose="020B0604020202020204" pitchFamily="34" charset="0"/>
              </a:rPr>
              <a:t>Applying a tariff of t dollars will increase the import price from P</a:t>
            </a:r>
            <a:r>
              <a:rPr lang="en-US" sz="2000" baseline="30000" dirty="0">
                <a:latin typeface="Arial" panose="020B0604020202020204" pitchFamily="34" charset="0"/>
                <a:cs typeface="Arial" panose="020B0604020202020204" pitchFamily="34" charset="0"/>
              </a:rPr>
              <a:t>W</a:t>
            </a:r>
            <a:r>
              <a:rPr lang="en-US" sz="2000" dirty="0">
                <a:latin typeface="Arial" panose="020B0604020202020204" pitchFamily="34" charset="0"/>
                <a:cs typeface="Arial" panose="020B0604020202020204" pitchFamily="34" charset="0"/>
              </a:rPr>
              <a:t> to P</a:t>
            </a:r>
            <a:r>
              <a:rPr lang="en-US" sz="2000" baseline="30000" dirty="0">
                <a:latin typeface="Arial" panose="020B0604020202020204" pitchFamily="34" charset="0"/>
                <a:cs typeface="Arial" panose="020B0604020202020204" pitchFamily="34" charset="0"/>
              </a:rPr>
              <a:t>W</a:t>
            </a:r>
            <a:r>
              <a:rPr lang="en-US" sz="2000" dirty="0">
                <a:latin typeface="Arial" panose="020B0604020202020204" pitchFamily="34" charset="0"/>
                <a:cs typeface="Arial" panose="020B0604020202020204" pitchFamily="34" charset="0"/>
              </a:rPr>
              <a:t> + t. The domestic price of that good also rises to P</a:t>
            </a:r>
            <a:r>
              <a:rPr lang="en-US" sz="2000" baseline="30000" dirty="0">
                <a:latin typeface="Arial" panose="020B0604020202020204" pitchFamily="34" charset="0"/>
                <a:cs typeface="Arial" panose="020B0604020202020204" pitchFamily="34" charset="0"/>
              </a:rPr>
              <a:t>W</a:t>
            </a:r>
            <a:r>
              <a:rPr lang="en-US" sz="2000" dirty="0">
                <a:latin typeface="Arial" panose="020B0604020202020204" pitchFamily="34" charset="0"/>
                <a:cs typeface="Arial" panose="020B0604020202020204" pitchFamily="34" charset="0"/>
              </a:rPr>
              <a:t> + t. This price rise leads to an increase in Home supply from S</a:t>
            </a:r>
            <a:r>
              <a:rPr lang="en-US" sz="2000" baseline="-25000" dirty="0">
                <a:latin typeface="Arial" panose="020B0604020202020204" pitchFamily="34" charset="0"/>
                <a:cs typeface="Arial" panose="020B0604020202020204" pitchFamily="34" charset="0"/>
              </a:rPr>
              <a:t>1</a:t>
            </a:r>
            <a:r>
              <a:rPr lang="en-US" sz="2000" dirty="0">
                <a:latin typeface="Arial" panose="020B0604020202020204" pitchFamily="34" charset="0"/>
                <a:cs typeface="Arial" panose="020B0604020202020204" pitchFamily="34" charset="0"/>
              </a:rPr>
              <a:t> to S</a:t>
            </a:r>
            <a:r>
              <a:rPr lang="en-US" sz="2000" baseline="-25000" dirty="0">
                <a:latin typeface="Arial" panose="020B0604020202020204" pitchFamily="34" charset="0"/>
                <a:cs typeface="Arial" panose="020B0604020202020204" pitchFamily="34" charset="0"/>
              </a:rPr>
              <a:t>2</a:t>
            </a:r>
            <a:r>
              <a:rPr lang="en-US" sz="2000" dirty="0">
                <a:latin typeface="Arial" panose="020B0604020202020204" pitchFamily="34" charset="0"/>
                <a:cs typeface="Arial" panose="020B0604020202020204" pitchFamily="34" charset="0"/>
              </a:rPr>
              <a:t>, and a decrease in Home demand from D</a:t>
            </a:r>
            <a:r>
              <a:rPr lang="en-US" sz="2000" baseline="-25000" dirty="0">
                <a:latin typeface="Arial" panose="020B0604020202020204" pitchFamily="34" charset="0"/>
                <a:cs typeface="Arial" panose="020B0604020202020204" pitchFamily="34" charset="0"/>
              </a:rPr>
              <a:t>1</a:t>
            </a:r>
            <a:r>
              <a:rPr lang="en-US" sz="2000" dirty="0">
                <a:latin typeface="Arial" panose="020B0604020202020204" pitchFamily="34" charset="0"/>
                <a:cs typeface="Arial" panose="020B0604020202020204" pitchFamily="34" charset="0"/>
              </a:rPr>
              <a:t> to D</a:t>
            </a:r>
            <a:r>
              <a:rPr lang="en-US" sz="2000" baseline="-25000" dirty="0">
                <a:latin typeface="Arial" panose="020B0604020202020204" pitchFamily="34" charset="0"/>
                <a:cs typeface="Arial" panose="020B0604020202020204" pitchFamily="34" charset="0"/>
              </a:rPr>
              <a:t>2</a:t>
            </a:r>
            <a:r>
              <a:rPr lang="en-US" sz="2000" dirty="0">
                <a:latin typeface="Arial" panose="020B0604020202020204" pitchFamily="34" charset="0"/>
                <a:cs typeface="Arial" panose="020B0604020202020204" pitchFamily="34" charset="0"/>
              </a:rPr>
              <a:t>, in panel (a).</a:t>
            </a:r>
          </a:p>
        </p:txBody>
      </p:sp>
      <p:pic>
        <p:nvPicPr>
          <p:cNvPr id="13" name="Picture Placeholder 12" descr="Two line graphs titled (a) Home Market and (b) Import market illustrate Tariff for a small country. &quot;Y-axis for both the graphs represents Price.&#10;Graph (a) shows Quantity on the X-axis. It has two straight lines S and D. Line S slants positively from the bottom left of the graph to the top right and Line D slants negatively from the top left of the graph to the bottom right. These lines intersect at point A labeled “No trade equilibrium.” On the Y-axis prices P superscript W and P superscript W plus t are marked. Horizontal dotted lines parallel to the X-axis is drawn from these two marks, intersecting both S and D lines. X-axis has quantities S subscript 1, S subscript 2, D subscript 2, and D subscript 1 marked. Vertical dotted lines from S subscript 1 and S subscript 2 meet line S at P superscript W and P superscript W plus t respectively and vertical dotted lines from D subscript 2 and D subscript 1 meet line D at P superscript W plus t and P superscript W respectively. The region between S subscript 2 and D subscript 2 on the X-axis is labeled M subscript 2. &#10;Graph (b) shows Imports on the X-axis and marks M subscript 1 and M subscript 2 are marked on it. Line X asterisk plus t runs parallel to the horizontal axis. Just below this line is the foreign export supply, X asterisk. Point M subscript 1 on the horizontal axis is connected to the foreign export supply line and the intersecting point is labeled B. Point M subscript 2 is connected to the line X asterisk plus t and the intersecting point is marked as C. A downward sloping line from high on the vertical axis and ending at the bottom right of the graph is drawn connecting points B and C and is labeled M.">
            <a:extLst>
              <a:ext uri="{FF2B5EF4-FFF2-40B4-BE49-F238E27FC236}">
                <a16:creationId xmlns:a16="http://schemas.microsoft.com/office/drawing/2014/main" id="{BC260020-A451-417A-97FA-80849671373C}"/>
              </a:ext>
            </a:extLst>
          </p:cNvPr>
          <p:cNvPicPr>
            <a:picLocks noGrp="1" noChangeAspect="1"/>
          </p:cNvPicPr>
          <p:nvPr>
            <p:ph type="pic" sz="quarter" idx="12"/>
          </p:nvPr>
        </p:nvPicPr>
        <p:blipFill>
          <a:blip r:embed="rId2"/>
          <a:stretch>
            <a:fillRect/>
          </a:stretch>
        </p:blipFill>
        <p:spPr>
          <a:xfrm>
            <a:off x="567690" y="1450126"/>
            <a:ext cx="8305800" cy="3973099"/>
          </a:xfrm>
          <a:prstGeom prst="rect">
            <a:avLst/>
          </a:prstGeom>
        </p:spPr>
      </p:pic>
    </p:spTree>
    <p:extLst>
      <p:ext uri="{BB962C8B-B14F-4D97-AF65-F5344CB8AC3E}">
        <p14:creationId xmlns:p14="http://schemas.microsoft.com/office/powerpoint/2010/main" val="12970268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90E75-9CDA-4F5A-9C95-A861D25C2026}"/>
              </a:ext>
            </a:extLst>
          </p:cNvPr>
          <p:cNvSpPr>
            <a:spLocks noGrp="1"/>
          </p:cNvSpPr>
          <p:nvPr>
            <p:ph type="title"/>
          </p:nvPr>
        </p:nvSpPr>
        <p:spPr/>
        <p:txBody>
          <a:bodyPr/>
          <a:lstStyle/>
          <a:p>
            <a:r>
              <a:rPr lang="en-US" dirty="0"/>
              <a:t>Import Tariffs for a Small Country </a:t>
            </a:r>
            <a:br>
              <a:rPr lang="en-US" dirty="0"/>
            </a:br>
            <a:endParaRPr lang="en-IN" dirty="0"/>
          </a:p>
        </p:txBody>
      </p:sp>
      <p:sp>
        <p:nvSpPr>
          <p:cNvPr id="3" name="Content Placeholder 2">
            <a:extLst>
              <a:ext uri="{FF2B5EF4-FFF2-40B4-BE49-F238E27FC236}">
                <a16:creationId xmlns:a16="http://schemas.microsoft.com/office/drawing/2014/main" id="{6854DFC7-479D-45F7-999C-13242742E059}"/>
              </a:ext>
            </a:extLst>
          </p:cNvPr>
          <p:cNvSpPr>
            <a:spLocks noGrp="1"/>
          </p:cNvSpPr>
          <p:nvPr>
            <p:ph idx="1"/>
          </p:nvPr>
        </p:nvSpPr>
        <p:spPr>
          <a:xfrm>
            <a:off x="457200" y="1143001"/>
            <a:ext cx="8382000" cy="333356"/>
          </a:xfrm>
        </p:spPr>
        <p:txBody>
          <a:bodyPr>
            <a:normAutofit fontScale="92500" lnSpcReduction="10000"/>
          </a:bodyPr>
          <a:lstStyle/>
          <a:p>
            <a:pPr marL="0" indent="0">
              <a:buNone/>
            </a:pPr>
            <a:r>
              <a:rPr lang="en-US" sz="2000" b="1" dirty="0">
                <a:latin typeface="+mn-lt"/>
                <a:cs typeface="Arial" panose="020B0604020202020204" pitchFamily="34" charset="0"/>
              </a:rPr>
              <a:t>Free Trade for a Small Country - </a:t>
            </a:r>
            <a:r>
              <a:rPr lang="en-US" sz="2000" dirty="0">
                <a:latin typeface="+mn-lt"/>
              </a:rPr>
              <a:t>FIGURE 8-4    Tariff for a Small Country</a:t>
            </a:r>
          </a:p>
        </p:txBody>
      </p:sp>
      <p:sp>
        <p:nvSpPr>
          <p:cNvPr id="7" name="Content Placeholder 6">
            <a:extLst>
              <a:ext uri="{FF2B5EF4-FFF2-40B4-BE49-F238E27FC236}">
                <a16:creationId xmlns:a16="http://schemas.microsoft.com/office/drawing/2014/main" id="{8507927E-CAA8-44DA-BA1F-81973897430C}"/>
              </a:ext>
            </a:extLst>
          </p:cNvPr>
          <p:cNvSpPr>
            <a:spLocks noGrp="1"/>
          </p:cNvSpPr>
          <p:nvPr>
            <p:ph sz="quarter" idx="10"/>
          </p:nvPr>
        </p:nvSpPr>
        <p:spPr>
          <a:xfrm>
            <a:off x="228600" y="5943600"/>
            <a:ext cx="8686800" cy="1269875"/>
          </a:xfrm>
        </p:spPr>
        <p:txBody>
          <a:bodyPr>
            <a:normAutofit/>
          </a:bodyPr>
          <a:lstStyle/>
          <a:p>
            <a:pPr marL="0" indent="0">
              <a:buNone/>
            </a:pPr>
            <a:r>
              <a:rPr lang="en-US" sz="2000" dirty="0">
                <a:latin typeface="Arial" panose="020B0604020202020204" pitchFamily="34" charset="0"/>
                <a:cs typeface="Arial" panose="020B0604020202020204" pitchFamily="34" charset="0"/>
              </a:rPr>
              <a:t>Imports fall due to the tariff, from M</a:t>
            </a:r>
            <a:r>
              <a:rPr lang="en-US" sz="2000" baseline="-25000" dirty="0">
                <a:latin typeface="Arial" panose="020B0604020202020204" pitchFamily="34" charset="0"/>
                <a:cs typeface="Arial" panose="020B0604020202020204" pitchFamily="34" charset="0"/>
              </a:rPr>
              <a:t>1</a:t>
            </a:r>
            <a:r>
              <a:rPr lang="en-US" sz="2000" dirty="0">
                <a:latin typeface="Arial" panose="020B0604020202020204" pitchFamily="34" charset="0"/>
                <a:cs typeface="Arial" panose="020B0604020202020204" pitchFamily="34" charset="0"/>
              </a:rPr>
              <a:t> to M</a:t>
            </a:r>
            <a:r>
              <a:rPr lang="en-US" sz="2000" baseline="-25000" dirty="0">
                <a:latin typeface="Arial" panose="020B0604020202020204" pitchFamily="34" charset="0"/>
                <a:cs typeface="Arial" panose="020B0604020202020204" pitchFamily="34" charset="0"/>
              </a:rPr>
              <a:t>2</a:t>
            </a:r>
            <a:r>
              <a:rPr lang="en-US" sz="2000" dirty="0">
                <a:latin typeface="Arial" panose="020B0604020202020204" pitchFamily="34" charset="0"/>
                <a:cs typeface="Arial" panose="020B0604020202020204" pitchFamily="34" charset="0"/>
              </a:rPr>
              <a:t> in panel (b). As a result, the equilibrium shifts from point B to C.</a:t>
            </a:r>
          </a:p>
        </p:txBody>
      </p:sp>
      <p:pic>
        <p:nvPicPr>
          <p:cNvPr id="13" name="Picture Placeholder 12" descr="Two line graphs titled (a) Home Market and (b) Import market illustrate Tariff for a small country. &quot;Y-axis for both the graphs represents Price.&#10;Graph (a) shows Quantity on the X-axis. It has two straight lines S and D. Line S slants positively from the bottom left of the graph to the top right and Line D slants negatively from the top left of the graph to the bottom right. These lines intersect at point A labeled “No trade equilibrium.” On the Y-axis prices P superscript W and P superscript W plus t are marked. Horizontal dotted lines parallel to the X-axis is drawn from these two marks, intersecting both S and D lines. X-axis has quantities S subscript 1, S subscript 2, D subscript 2, and D subscript 1 marked. Vertical dotted lines from S subscript 1 and S subscript 2 meet line S at P superscript W and P superscript W plus t respectively and vertical dotted lines from D subscript 2 and D subscript 1 meet line D at P superscript W plus t and P superscript W respectively. The region between S subscript 2 and D subscript 2 on the X-axis is labeled M subscript 2. &#10;Graph (b) shows Imports on the X-axis and marks M subscript 1 and M subscript 2 are marked on it. Line X asterisk plus t runs parallel to the horizontal axis. Just below this line is the foreign export supply, X asterisk. Point M subscript 1 on the horizontal axis is connected to the foreign export supply line and the intersecting point is labeled B. Point M subscript 2 is connected to the line X asterisk plus t and the intersecting point is marked as C. A downward sloping line from high on the vertical axis and ending at the bottom right of the graph is drawn connecting points B and C and is labeled M.">
            <a:extLst>
              <a:ext uri="{FF2B5EF4-FFF2-40B4-BE49-F238E27FC236}">
                <a16:creationId xmlns:a16="http://schemas.microsoft.com/office/drawing/2014/main" id="{BC260020-A451-417A-97FA-80849671373C}"/>
              </a:ext>
            </a:extLst>
          </p:cNvPr>
          <p:cNvPicPr>
            <a:picLocks noGrp="1" noChangeAspect="1"/>
          </p:cNvPicPr>
          <p:nvPr>
            <p:ph type="pic" sz="quarter" idx="12"/>
          </p:nvPr>
        </p:nvPicPr>
        <p:blipFill>
          <a:blip r:embed="rId2"/>
          <a:stretch>
            <a:fillRect/>
          </a:stretch>
        </p:blipFill>
        <p:spPr>
          <a:xfrm>
            <a:off x="605790" y="1476357"/>
            <a:ext cx="8305800" cy="4249452"/>
          </a:xfrm>
          <a:prstGeom prst="rect">
            <a:avLst/>
          </a:prstGeom>
        </p:spPr>
      </p:pic>
    </p:spTree>
    <p:extLst>
      <p:ext uri="{BB962C8B-B14F-4D97-AF65-F5344CB8AC3E}">
        <p14:creationId xmlns:p14="http://schemas.microsoft.com/office/powerpoint/2010/main" val="42364577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90E75-9CDA-4F5A-9C95-A861D25C2026}"/>
              </a:ext>
            </a:extLst>
          </p:cNvPr>
          <p:cNvSpPr>
            <a:spLocks noGrp="1"/>
          </p:cNvSpPr>
          <p:nvPr>
            <p:ph type="title"/>
          </p:nvPr>
        </p:nvSpPr>
        <p:spPr>
          <a:xfrm>
            <a:off x="457200" y="152510"/>
            <a:ext cx="8229600" cy="831273"/>
          </a:xfrm>
        </p:spPr>
        <p:txBody>
          <a:bodyPr/>
          <a:lstStyle/>
          <a:p>
            <a:r>
              <a:rPr lang="en-US" dirty="0"/>
              <a:t>Import Tariffs for a Small Country </a:t>
            </a:r>
            <a:endParaRPr lang="en-IN" dirty="0"/>
          </a:p>
        </p:txBody>
      </p:sp>
      <p:sp>
        <p:nvSpPr>
          <p:cNvPr id="3" name="Content Placeholder 2">
            <a:extLst>
              <a:ext uri="{FF2B5EF4-FFF2-40B4-BE49-F238E27FC236}">
                <a16:creationId xmlns:a16="http://schemas.microsoft.com/office/drawing/2014/main" id="{6854DFC7-479D-45F7-999C-13242742E059}"/>
              </a:ext>
            </a:extLst>
          </p:cNvPr>
          <p:cNvSpPr>
            <a:spLocks noGrp="1"/>
          </p:cNvSpPr>
          <p:nvPr>
            <p:ph idx="1"/>
          </p:nvPr>
        </p:nvSpPr>
        <p:spPr>
          <a:xfrm>
            <a:off x="228600" y="1136073"/>
            <a:ext cx="8382000" cy="1295400"/>
          </a:xfrm>
        </p:spPr>
        <p:txBody>
          <a:bodyPr>
            <a:normAutofit/>
          </a:bodyPr>
          <a:lstStyle/>
          <a:p>
            <a:pPr marL="0" indent="0">
              <a:buNone/>
            </a:pPr>
            <a:r>
              <a:rPr lang="en-US" sz="2000" b="1" dirty="0">
                <a:latin typeface="+mn-lt"/>
                <a:cs typeface="Arial" panose="020B0604020202020204" pitchFamily="34" charset="0"/>
              </a:rPr>
              <a:t>Effect of the Tariff on Consumer Surplus, Producer Surplus, Government Revenue; Overall Effect of the Tariff on Welfare; Production Loss; Consumption Loss  - FIGURE 8-5 </a:t>
            </a:r>
          </a:p>
        </p:txBody>
      </p:sp>
      <p:sp>
        <p:nvSpPr>
          <p:cNvPr id="7" name="Content Placeholder 6">
            <a:extLst>
              <a:ext uri="{FF2B5EF4-FFF2-40B4-BE49-F238E27FC236}">
                <a16:creationId xmlns:a16="http://schemas.microsoft.com/office/drawing/2014/main" id="{8507927E-CAA8-44DA-BA1F-81973897430C}"/>
              </a:ext>
            </a:extLst>
          </p:cNvPr>
          <p:cNvSpPr>
            <a:spLocks noGrp="1"/>
          </p:cNvSpPr>
          <p:nvPr>
            <p:ph sz="quarter" idx="10"/>
          </p:nvPr>
        </p:nvSpPr>
        <p:spPr>
          <a:xfrm>
            <a:off x="247650" y="5721927"/>
            <a:ext cx="8686800" cy="4014355"/>
          </a:xfrm>
        </p:spPr>
        <p:txBody>
          <a:bodyPr>
            <a:normAutofit/>
          </a:bodyPr>
          <a:lstStyle/>
          <a:p>
            <a:pPr marL="0" indent="0">
              <a:spcBef>
                <a:spcPct val="10000"/>
              </a:spcBef>
              <a:spcAft>
                <a:spcPct val="10000"/>
              </a:spcAft>
              <a:buNone/>
            </a:pPr>
            <a:r>
              <a:rPr lang="en-US" sz="2000" dirty="0">
                <a:latin typeface="Arial" panose="020B0604020202020204" pitchFamily="34" charset="0"/>
                <a:cs typeface="Arial" panose="020B0604020202020204" pitchFamily="34" charset="0"/>
              </a:rPr>
              <a:t>The tariff increases the price from P</a:t>
            </a:r>
            <a:r>
              <a:rPr lang="en-US" sz="2000" baseline="30000" dirty="0">
                <a:latin typeface="Arial" panose="020B0604020202020204" pitchFamily="34" charset="0"/>
                <a:cs typeface="Arial" panose="020B0604020202020204" pitchFamily="34" charset="0"/>
              </a:rPr>
              <a:t>W</a:t>
            </a:r>
            <a:r>
              <a:rPr lang="en-US" sz="2000" dirty="0">
                <a:latin typeface="Arial" panose="020B0604020202020204" pitchFamily="34" charset="0"/>
                <a:cs typeface="Arial" panose="020B0604020202020204" pitchFamily="34" charset="0"/>
              </a:rPr>
              <a:t> to P</a:t>
            </a:r>
            <a:r>
              <a:rPr lang="en-US" sz="2000" baseline="30000" dirty="0">
                <a:latin typeface="Arial" panose="020B0604020202020204" pitchFamily="34" charset="0"/>
                <a:cs typeface="Arial" panose="020B0604020202020204" pitchFamily="34" charset="0"/>
              </a:rPr>
              <a:t>W</a:t>
            </a:r>
            <a:r>
              <a:rPr lang="en-US" sz="2000" dirty="0">
                <a:latin typeface="Arial" panose="020B0604020202020204" pitchFamily="34" charset="0"/>
                <a:cs typeface="Arial" panose="020B0604020202020204" pitchFamily="34" charset="0"/>
              </a:rPr>
              <a:t> + t. As a result, consumer surplus falls by (a + b + c + d). Producer surplus rises by area a, and government revenue increases by the area c.</a:t>
            </a:r>
          </a:p>
        </p:txBody>
      </p:sp>
      <p:pic>
        <p:nvPicPr>
          <p:cNvPr id="8" name="Picture Placeholder 4" descr="Two line graphs titled (a) Home Market and (b) Import market illustrate effect of Tariff on welfare. The Y-axis for both the graphs represents Price.&#10;Graph (a) shows Quantity on the X-axis. It has two straight lines S and D. Line S slants positively from the bottom left of the graph to the top right and Line D slants negatively from the top left to the bottom right. These lines intersect at point A. On the Y-axis, prices P superscript W and P superscript W plus t are marked. Horizontal dotted lines parallel to the X-axis is drawn from these two points, intersecting both S, D lines. The Y-axis has quantities S subscript 1, S subscript 2, D subscript 2, and D subscript 1 plotted. Vertical dotted lines from S subscript 1 and S subscript 2 meet line S at P superscript W and P superscript W plus t respectively, and vertical dotted lines from D subscript 2 and D subscript 1 meet line D at P superscript W plus t and P superscript W respectively. The region enclosed by dotted lines from P superscript W and P superscript W plus t and line S is labeled “a.” Triangular area enclosed by dotted lines from S subscript 1, P superscript W, and S subscript 2 and line S is labeled “b.” Rectangular area enclosed by dotted lines from P superscript W, P superscript W plus t, S subscript 2 and D subscript 2 is labeled “c.” Triangular area enclosed by dotted lines from D subscript 1, D subscript 2, P superscript W and line S is labeled “d.” &#10;Graph (b) shows Imports on the X-axis and marks M subscript 1 and M subscript 2 on it. Line X asterisk plus t runs parallel to the horizontal axis. Just below this line is the foreign export supply, X asterisk runs parallel. A line, M, slanting downwards from a high point on the vertical axis to the bottom right of the graph intersects both horizontal lines at Import values M subscript 2 and M subscript 1. Vertical dotted lines are drawn from these marks on the X-axis. The triangular area between dotted lines from M subscript 2 and M subscript 1 and line M is labeled “Deadweight less due to the tariff b plus d.”">
            <a:extLst>
              <a:ext uri="{FF2B5EF4-FFF2-40B4-BE49-F238E27FC236}">
                <a16:creationId xmlns:a16="http://schemas.microsoft.com/office/drawing/2014/main" id="{BC5C5E41-253B-446B-9CE9-2E914CAFEB26}"/>
              </a:ext>
            </a:extLst>
          </p:cNvPr>
          <p:cNvPicPr>
            <a:picLocks noGrp="1" noChangeAspect="1"/>
          </p:cNvPicPr>
          <p:nvPr>
            <p:ph type="pic" sz="quarter" idx="12"/>
          </p:nvPr>
        </p:nvPicPr>
        <p:blipFill>
          <a:blip r:embed="rId2" cstate="print">
            <a:extLst>
              <a:ext uri="{28A0092B-C50C-407E-A947-70E740481C1C}">
                <a14:useLocalDpi xmlns:a14="http://schemas.microsoft.com/office/drawing/2010/main" val="0"/>
              </a:ext>
            </a:extLst>
          </a:blip>
          <a:stretch>
            <a:fillRect/>
          </a:stretch>
        </p:blipFill>
        <p:spPr>
          <a:xfrm>
            <a:off x="415636" y="2133600"/>
            <a:ext cx="8575964" cy="3505310"/>
          </a:xfrm>
          <a:prstGeom prst="rect">
            <a:avLst/>
          </a:prstGeom>
        </p:spPr>
      </p:pic>
    </p:spTree>
    <p:extLst>
      <p:ext uri="{BB962C8B-B14F-4D97-AF65-F5344CB8AC3E}">
        <p14:creationId xmlns:p14="http://schemas.microsoft.com/office/powerpoint/2010/main" val="418930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F6555-B79E-443F-99E7-9EE351B3A62E}"/>
              </a:ext>
            </a:extLst>
          </p:cNvPr>
          <p:cNvSpPr>
            <a:spLocks noGrp="1"/>
          </p:cNvSpPr>
          <p:nvPr>
            <p:ph type="title"/>
          </p:nvPr>
        </p:nvSpPr>
        <p:spPr/>
        <p:txBody>
          <a:bodyPr/>
          <a:lstStyle/>
          <a:p>
            <a:r>
              <a:rPr lang="en-US" dirty="0"/>
              <a:t>Import Tariffs for a Small Country </a:t>
            </a:r>
            <a:endParaRPr lang="en-IN" dirty="0"/>
          </a:p>
        </p:txBody>
      </p:sp>
      <p:sp>
        <p:nvSpPr>
          <p:cNvPr id="4" name="Content Placeholder 3">
            <a:extLst>
              <a:ext uri="{FF2B5EF4-FFF2-40B4-BE49-F238E27FC236}">
                <a16:creationId xmlns:a16="http://schemas.microsoft.com/office/drawing/2014/main" id="{3ABA0F11-B1FA-4AB7-87AC-76AF255F97B4}"/>
              </a:ext>
            </a:extLst>
          </p:cNvPr>
          <p:cNvSpPr>
            <a:spLocks noGrp="1"/>
          </p:cNvSpPr>
          <p:nvPr>
            <p:ph sz="quarter" idx="10"/>
          </p:nvPr>
        </p:nvSpPr>
        <p:spPr>
          <a:xfrm>
            <a:off x="320394" y="5551055"/>
            <a:ext cx="4876800" cy="1295400"/>
          </a:xfrm>
        </p:spPr>
        <p:txBody>
          <a:bodyPr>
            <a:normAutofit/>
          </a:bodyPr>
          <a:lstStyle/>
          <a:p>
            <a:pPr marL="0" indent="0">
              <a:spcBef>
                <a:spcPct val="10000"/>
              </a:spcBef>
              <a:spcAft>
                <a:spcPct val="10000"/>
              </a:spcAft>
              <a:buNone/>
            </a:pPr>
            <a:r>
              <a:rPr lang="en-US" sz="1800" dirty="0">
                <a:latin typeface="Arial" panose="020B0604020202020204" pitchFamily="34" charset="0"/>
                <a:cs typeface="Arial" panose="020B0604020202020204" pitchFamily="34" charset="0"/>
              </a:rPr>
              <a:t>Fall in consumer surplus: −(a + b + c + d)</a:t>
            </a:r>
          </a:p>
          <a:p>
            <a:pPr marL="0" indent="0">
              <a:spcBef>
                <a:spcPct val="10000"/>
              </a:spcBef>
              <a:spcAft>
                <a:spcPct val="10000"/>
              </a:spcAft>
              <a:buNone/>
            </a:pPr>
            <a:r>
              <a:rPr lang="en-US" sz="1800" dirty="0">
                <a:latin typeface="Arial" panose="020B0604020202020204" pitchFamily="34" charset="0"/>
                <a:cs typeface="Arial" panose="020B0604020202020204" pitchFamily="34" charset="0"/>
              </a:rPr>
              <a:t>Rise in producer surplus: +a</a:t>
            </a:r>
          </a:p>
          <a:p>
            <a:pPr marL="0" indent="0">
              <a:spcBef>
                <a:spcPct val="10000"/>
              </a:spcBef>
              <a:spcAft>
                <a:spcPct val="10000"/>
              </a:spcAft>
              <a:buNone/>
            </a:pPr>
            <a:r>
              <a:rPr lang="en-US" sz="1800" dirty="0">
                <a:latin typeface="Arial" panose="020B0604020202020204" pitchFamily="34" charset="0"/>
                <a:cs typeface="Arial" panose="020B0604020202020204" pitchFamily="34" charset="0"/>
              </a:rPr>
              <a:t>Rise in government revenue: +c</a:t>
            </a:r>
          </a:p>
          <a:p>
            <a:pPr marL="0" indent="0">
              <a:spcBef>
                <a:spcPct val="10000"/>
              </a:spcBef>
              <a:spcAft>
                <a:spcPct val="10000"/>
              </a:spcAft>
              <a:buNone/>
            </a:pPr>
            <a:r>
              <a:rPr lang="en-US" sz="1800" dirty="0">
                <a:latin typeface="Arial" panose="020B0604020202020204" pitchFamily="34" charset="0"/>
                <a:cs typeface="Arial" panose="020B0604020202020204" pitchFamily="34" charset="0"/>
              </a:rPr>
              <a:t>Net effect on Home welfare: −(b + d)</a:t>
            </a:r>
          </a:p>
        </p:txBody>
      </p:sp>
      <p:sp>
        <p:nvSpPr>
          <p:cNvPr id="5" name="Content Placeholder 4">
            <a:extLst>
              <a:ext uri="{FF2B5EF4-FFF2-40B4-BE49-F238E27FC236}">
                <a16:creationId xmlns:a16="http://schemas.microsoft.com/office/drawing/2014/main" id="{F4D4AF03-846B-4A22-831D-CC5CA22EFD47}"/>
              </a:ext>
            </a:extLst>
          </p:cNvPr>
          <p:cNvSpPr>
            <a:spLocks noGrp="1"/>
          </p:cNvSpPr>
          <p:nvPr>
            <p:ph sz="quarter" idx="11"/>
          </p:nvPr>
        </p:nvSpPr>
        <p:spPr>
          <a:xfrm>
            <a:off x="5823527" y="2168346"/>
            <a:ext cx="3200399" cy="3962400"/>
          </a:xfrm>
        </p:spPr>
        <p:txBody>
          <a:bodyPr>
            <a:normAutofit/>
          </a:bodyPr>
          <a:lstStyle/>
          <a:p>
            <a:pPr marL="0" indent="0" algn="just">
              <a:spcBef>
                <a:spcPct val="10000"/>
              </a:spcBef>
              <a:spcAft>
                <a:spcPct val="10000"/>
              </a:spcAft>
              <a:buNone/>
            </a:pPr>
            <a:r>
              <a:rPr lang="en-US" sz="2000" dirty="0">
                <a:latin typeface="Arial" panose="020B0604020202020204" pitchFamily="34" charset="0"/>
                <a:cs typeface="Arial" panose="020B0604020202020204" pitchFamily="34" charset="0"/>
              </a:rPr>
              <a:t>Therefore, the net loss in welfare, the deadweight loss to Home, is (b + d), which is measured by the two triangles b and d in panel (a) or the single (combined) triangle b + d in panel (b). </a:t>
            </a:r>
          </a:p>
          <a:p>
            <a:pPr marL="0" indent="0" algn="just">
              <a:spcBef>
                <a:spcPct val="10000"/>
              </a:spcBef>
              <a:spcAft>
                <a:spcPct val="10000"/>
              </a:spcAft>
              <a:buNone/>
            </a:pPr>
            <a:r>
              <a:rPr lang="en-US" sz="2000" dirty="0">
                <a:latin typeface="Arial" panose="020B0604020202020204" pitchFamily="34" charset="0"/>
                <a:cs typeface="Arial" panose="020B0604020202020204" pitchFamily="34" charset="0"/>
              </a:rPr>
              <a:t>The triangle (b + d) is a deadweight loss, or a loss that is not offset by a gain elsewhere in the economy</a:t>
            </a:r>
            <a:r>
              <a:rPr lang="en-US" sz="2000" b="0" dirty="0">
                <a:latin typeface="Arial" panose="020B0604020202020204" pitchFamily="34" charset="0"/>
                <a:cs typeface="Arial" panose="020B0604020202020204" pitchFamily="34" charset="0"/>
              </a:rPr>
              <a:t>.</a:t>
            </a:r>
          </a:p>
        </p:txBody>
      </p:sp>
      <p:pic>
        <p:nvPicPr>
          <p:cNvPr id="11" name="Picture Placeholder 10" descr="Two line graphs titled (a) Home Market and (b) Import market illustrate effect of Tariff on welfare. The Y-axis for both the graphs represents Price.&#10;Graph (a) shows Quantity on the X-axis. It has two straight lines S and D. Line S slants positively from the bottom left of the graph to the top right and Line D slants negatively from the top left to the bottom right. These lines intersect at point A. On the Y-axis, prices P superscript W and P superscript W plus t are marked. Horizontal dotted lines parallel to the X-axis is drawn from these two points, intersecting both S, D lines. The Y-axis has quantities S subscript 1, S subscript 2, D subscript 2, and D subscript 1 plotted. Vertical dotted lines from S subscript 1 and S subscript 2 meet line S at P superscript W and P superscript W plus t respectively, and vertical dotted lines from D subscript 2 and D subscript 1 meet line D at P superscript W plus t and P superscript W respectively. The region enclosed by dotted lines from P superscript W and P superscript W plus t and line S is labeled “a.” Triangular area enclosed by dotted lines from S subscript 1, P superscript W, and S subscript 2 and line S is labeled “b.” Rectangular area enclosed by dotted lines from P superscript W, P superscript W plus t, S subscript 2 and D subscript 2 is labeled “c.” Triangular area enclosed by dotted lines from D subscript 1, D subscript 2, P superscript W and line S is labeled “d.” &#10;Graph (b) shows Imports on the X-axis and marks M subscript 1 and M subscript 2 on it. Line X asterisk plus t runs parallel to the horizontal axis. Just below this line is the foreign export supply, X asterisk runs parallel. A line, M, slanting downwards from a high point on the vertical axis to the bottom right of the graph intersects both horizontal lines at Import values M subscript 2 and M subscript 1. Vertical dotted lines are drawn from these marks on the X-axis. The triangular area between dotted lines from M subscript 2 and M subscript 1 and line M is labeled “Deadweight less due to the tariff b plus d.”">
            <a:extLst>
              <a:ext uri="{FF2B5EF4-FFF2-40B4-BE49-F238E27FC236}">
                <a16:creationId xmlns:a16="http://schemas.microsoft.com/office/drawing/2014/main" id="{FD4C3C09-B530-4920-8C0F-2892B030FB6B}"/>
              </a:ext>
            </a:extLst>
          </p:cNvPr>
          <p:cNvPicPr>
            <a:picLocks noGrp="1" noChangeAspect="1"/>
          </p:cNvPicPr>
          <p:nvPr>
            <p:ph type="pic" sz="quarter" idx="12"/>
          </p:nvPr>
        </p:nvPicPr>
        <p:blipFill>
          <a:blip r:embed="rId2"/>
          <a:stretch>
            <a:fillRect/>
          </a:stretch>
        </p:blipFill>
        <p:spPr>
          <a:xfrm>
            <a:off x="152400" y="2027382"/>
            <a:ext cx="5668818" cy="3429000"/>
          </a:xfrm>
          <a:prstGeom prst="rect">
            <a:avLst/>
          </a:prstGeom>
        </p:spPr>
      </p:pic>
      <p:cxnSp>
        <p:nvCxnSpPr>
          <p:cNvPr id="7" name="Straight Connector 15">
            <a:extLst>
              <a:ext uri="{FF2B5EF4-FFF2-40B4-BE49-F238E27FC236}">
                <a16:creationId xmlns:a16="http://schemas.microsoft.com/office/drawing/2014/main" id="{16488F80-7CE1-4276-BC5B-4F299FA135A5}"/>
              </a:ext>
              <a:ext uri="{C183D7F6-B498-43B3-948B-1728B52AA6E4}">
                <adec:decorative xmlns:adec="http://schemas.microsoft.com/office/drawing/2017/decorative" val="1"/>
              </a:ext>
            </a:extLst>
          </p:cNvPr>
          <p:cNvCxnSpPr>
            <a:cxnSpLocks noChangeShapeType="1"/>
          </p:cNvCxnSpPr>
          <p:nvPr/>
        </p:nvCxnSpPr>
        <p:spPr bwMode="auto">
          <a:xfrm>
            <a:off x="320394" y="6477000"/>
            <a:ext cx="4762107" cy="0"/>
          </a:xfrm>
          <a:prstGeom prst="line">
            <a:avLst/>
          </a:prstGeom>
          <a:noFill/>
          <a:ln w="9525" algn="ctr">
            <a:solidFill>
              <a:schemeClr val="tx1"/>
            </a:solidFill>
            <a:round/>
            <a:headEnd/>
            <a:tailEnd/>
          </a:ln>
        </p:spPr>
      </p:cxnSp>
      <p:sp>
        <p:nvSpPr>
          <p:cNvPr id="8" name="Content Placeholder 2">
            <a:extLst>
              <a:ext uri="{FF2B5EF4-FFF2-40B4-BE49-F238E27FC236}">
                <a16:creationId xmlns:a16="http://schemas.microsoft.com/office/drawing/2014/main" id="{6854DFC7-479D-45F7-999C-13242742E059}"/>
              </a:ext>
            </a:extLst>
          </p:cNvPr>
          <p:cNvSpPr>
            <a:spLocks noGrp="1"/>
          </p:cNvSpPr>
          <p:nvPr>
            <p:ph idx="1"/>
          </p:nvPr>
        </p:nvSpPr>
        <p:spPr>
          <a:xfrm>
            <a:off x="228600" y="1136073"/>
            <a:ext cx="8382000" cy="921327"/>
          </a:xfrm>
        </p:spPr>
        <p:txBody>
          <a:bodyPr>
            <a:normAutofit/>
          </a:bodyPr>
          <a:lstStyle/>
          <a:p>
            <a:pPr marL="0" indent="0">
              <a:buNone/>
            </a:pPr>
            <a:r>
              <a:rPr lang="en-US" sz="2000" b="1" dirty="0">
                <a:latin typeface="+mn-lt"/>
                <a:cs typeface="Arial" panose="020B0604020202020204" pitchFamily="34" charset="0"/>
              </a:rPr>
              <a:t>Effect of the Tariff on Consumer Surplus, Producer Surplus, Government Revenue; Overall Effect of the Tariff on Welfare; Production Loss; Consumption Loss  - FIGURE 8-5 </a:t>
            </a:r>
          </a:p>
        </p:txBody>
      </p:sp>
    </p:spTree>
    <p:extLst>
      <p:ext uri="{BB962C8B-B14F-4D97-AF65-F5344CB8AC3E}">
        <p14:creationId xmlns:p14="http://schemas.microsoft.com/office/powerpoint/2010/main" val="13021820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FB4722E9-2D1A-4274-94B4-A1D32DE193CF}"/>
              </a:ext>
            </a:extLst>
          </p:cNvPr>
          <p:cNvSpPr>
            <a:spLocks noGrp="1"/>
          </p:cNvSpPr>
          <p:nvPr>
            <p:ph type="title"/>
          </p:nvPr>
        </p:nvSpPr>
        <p:spPr>
          <a:xfrm>
            <a:off x="591705" y="152400"/>
            <a:ext cx="7886700" cy="1295400"/>
          </a:xfrm>
        </p:spPr>
        <p:txBody>
          <a:bodyPr>
            <a:normAutofit/>
          </a:bodyPr>
          <a:lstStyle/>
          <a:p>
            <a:r>
              <a:rPr lang="en-US" dirty="0"/>
              <a:t>Import Tariffs for a Small Country </a:t>
            </a:r>
            <a:br>
              <a:rPr lang="en-US" dirty="0"/>
            </a:br>
            <a:endParaRPr lang="en-IN" dirty="0"/>
          </a:p>
        </p:txBody>
      </p:sp>
      <p:sp>
        <p:nvSpPr>
          <p:cNvPr id="12" name="Content Placeholder 11">
            <a:extLst>
              <a:ext uri="{FF2B5EF4-FFF2-40B4-BE49-F238E27FC236}">
                <a16:creationId xmlns:a16="http://schemas.microsoft.com/office/drawing/2014/main" id="{CEF08D71-58FB-477E-9EEA-130E98A1BF1D}"/>
              </a:ext>
            </a:extLst>
          </p:cNvPr>
          <p:cNvSpPr>
            <a:spLocks noGrp="1"/>
          </p:cNvSpPr>
          <p:nvPr>
            <p:ph idx="1"/>
          </p:nvPr>
        </p:nvSpPr>
        <p:spPr>
          <a:xfrm>
            <a:off x="381000" y="1447800"/>
            <a:ext cx="8534400" cy="4351338"/>
          </a:xfrm>
        </p:spPr>
        <p:txBody>
          <a:bodyPr>
            <a:normAutofit/>
          </a:bodyPr>
          <a:lstStyle/>
          <a:p>
            <a:pPr marL="0" indent="0">
              <a:buNone/>
            </a:pPr>
            <a:r>
              <a:rPr lang="en-US" sz="2400" dirty="0"/>
              <a:t>Effect of the Tariff on Consumer Surplus, Producer Surplus, Government Revenue; Overall Effect of the Tariff on Welfare; Production Loss; Consumption Loss</a:t>
            </a:r>
          </a:p>
          <a:p>
            <a:pPr marL="0" indent="0">
              <a:buNone/>
            </a:pPr>
            <a:r>
              <a:rPr lang="en-US" sz="2400" dirty="0"/>
              <a:t>The deadweight loss, triangles (b + d ), has the following interpretation:</a:t>
            </a:r>
          </a:p>
          <a:p>
            <a:r>
              <a:rPr lang="en-US" sz="2400" dirty="0"/>
              <a:t>The triangle b equals the increase in marginal costs for the extra units produced and can be interpreted as the production loss (or the efficiency loss) due to producing at marginal cost above the world price.</a:t>
            </a:r>
          </a:p>
        </p:txBody>
      </p:sp>
    </p:spTree>
    <p:extLst>
      <p:ext uri="{BB962C8B-B14F-4D97-AF65-F5344CB8AC3E}">
        <p14:creationId xmlns:p14="http://schemas.microsoft.com/office/powerpoint/2010/main" val="39400128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FB4722E9-2D1A-4274-94B4-A1D32DE193CF}"/>
              </a:ext>
            </a:extLst>
          </p:cNvPr>
          <p:cNvSpPr>
            <a:spLocks noGrp="1"/>
          </p:cNvSpPr>
          <p:nvPr>
            <p:ph type="title"/>
          </p:nvPr>
        </p:nvSpPr>
        <p:spPr>
          <a:xfrm>
            <a:off x="628650" y="122237"/>
            <a:ext cx="7886700" cy="1325563"/>
          </a:xfrm>
        </p:spPr>
        <p:txBody>
          <a:bodyPr>
            <a:normAutofit/>
          </a:bodyPr>
          <a:lstStyle/>
          <a:p>
            <a:r>
              <a:rPr lang="en-US" dirty="0"/>
              <a:t>Import Tariffs for a Small Country </a:t>
            </a:r>
            <a:br>
              <a:rPr lang="en-US" dirty="0"/>
            </a:br>
            <a:endParaRPr lang="en-IN" dirty="0"/>
          </a:p>
        </p:txBody>
      </p:sp>
      <p:sp>
        <p:nvSpPr>
          <p:cNvPr id="12" name="Content Placeholder 11">
            <a:extLst>
              <a:ext uri="{FF2B5EF4-FFF2-40B4-BE49-F238E27FC236}">
                <a16:creationId xmlns:a16="http://schemas.microsoft.com/office/drawing/2014/main" id="{CEF08D71-58FB-477E-9EEA-130E98A1BF1D}"/>
              </a:ext>
            </a:extLst>
          </p:cNvPr>
          <p:cNvSpPr>
            <a:spLocks noGrp="1"/>
          </p:cNvSpPr>
          <p:nvPr>
            <p:ph idx="1"/>
          </p:nvPr>
        </p:nvSpPr>
        <p:spPr>
          <a:xfrm>
            <a:off x="457200" y="1447800"/>
            <a:ext cx="8229600" cy="4351338"/>
          </a:xfrm>
        </p:spPr>
        <p:txBody>
          <a:bodyPr>
            <a:normAutofit/>
          </a:bodyPr>
          <a:lstStyle/>
          <a:p>
            <a:pPr marL="0" indent="0">
              <a:buNone/>
            </a:pPr>
            <a:r>
              <a:rPr lang="en-US" sz="2400" dirty="0"/>
              <a:t>Effect of the Tariff on Consumer Surplus, Producer Surplus, Government Revenue; Overall Effect of the Tariff on Welfare; Production Loss; Consumption Loss</a:t>
            </a:r>
          </a:p>
          <a:p>
            <a:r>
              <a:rPr lang="en-US" sz="2400" dirty="0"/>
              <a:t>The triangle d can be interpreted as the drop in consumer surplus for those individuals who are no longer able to consume the units between D</a:t>
            </a:r>
            <a:r>
              <a:rPr lang="en-US" sz="2400" baseline="-25000" dirty="0"/>
              <a:t>1</a:t>
            </a:r>
            <a:r>
              <a:rPr lang="en-US" sz="2400" dirty="0"/>
              <a:t> and D</a:t>
            </a:r>
            <a:r>
              <a:rPr lang="en-US" baseline="-25000" dirty="0"/>
              <a:t>2</a:t>
            </a:r>
            <a:r>
              <a:rPr lang="en-US" sz="2400" dirty="0"/>
              <a:t> because of the higher price. We refer to this drop in consumer surplus as the consumption loss for the economy</a:t>
            </a:r>
            <a:r>
              <a:rPr lang="en-US" sz="2400" b="0" dirty="0"/>
              <a:t>.</a:t>
            </a:r>
          </a:p>
          <a:p>
            <a:r>
              <a:rPr lang="en-US" dirty="0"/>
              <a:t>The area c is the tax revenue collected by the government. </a:t>
            </a:r>
            <a:endParaRPr lang="en-US" sz="2400" dirty="0"/>
          </a:p>
        </p:txBody>
      </p:sp>
    </p:spTree>
    <p:extLst>
      <p:ext uri="{BB962C8B-B14F-4D97-AF65-F5344CB8AC3E}">
        <p14:creationId xmlns:p14="http://schemas.microsoft.com/office/powerpoint/2010/main" val="4735096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473073"/>
          </a:xfrm>
        </p:spPr>
        <p:txBody>
          <a:bodyPr>
            <a:normAutofit fontScale="90000"/>
          </a:bodyPr>
          <a:lstStyle/>
          <a:p>
            <a:r>
              <a:rPr lang="en-US" dirty="0"/>
              <a:t>A Closer Look</a:t>
            </a:r>
          </a:p>
        </p:txBody>
      </p:sp>
      <p:pic>
        <p:nvPicPr>
          <p:cNvPr id="6" name="Content Placeholder 5"/>
          <p:cNvPicPr>
            <a:picLocks noGrp="1" noChangeAspect="1"/>
          </p:cNvPicPr>
          <p:nvPr>
            <p:ph idx="1"/>
          </p:nvPr>
        </p:nvPicPr>
        <p:blipFill>
          <a:blip r:embed="rId2"/>
          <a:stretch>
            <a:fillRect/>
          </a:stretch>
        </p:blipFill>
        <p:spPr>
          <a:xfrm>
            <a:off x="212436" y="838200"/>
            <a:ext cx="8719127" cy="5562600"/>
          </a:xfrm>
          <a:prstGeom prst="rect">
            <a:avLst/>
          </a:prstGeom>
        </p:spPr>
      </p:pic>
    </p:spTree>
    <p:extLst>
      <p:ext uri="{BB962C8B-B14F-4D97-AF65-F5344CB8AC3E}">
        <p14:creationId xmlns:p14="http://schemas.microsoft.com/office/powerpoint/2010/main" val="21223420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D49AE-68D8-7046-8699-9DF37C2836B7}"/>
              </a:ext>
            </a:extLst>
          </p:cNvPr>
          <p:cNvSpPr>
            <a:spLocks noGrp="1"/>
          </p:cNvSpPr>
          <p:nvPr>
            <p:ph type="title"/>
          </p:nvPr>
        </p:nvSpPr>
        <p:spPr>
          <a:xfrm>
            <a:off x="628650" y="365127"/>
            <a:ext cx="7886700" cy="549273"/>
          </a:xfrm>
        </p:spPr>
        <p:txBody>
          <a:bodyPr>
            <a:normAutofit fontScale="90000"/>
          </a:bodyPr>
          <a:lstStyle/>
          <a:p>
            <a:r>
              <a:rPr lang="en-US" sz="4000" dirty="0"/>
              <a:t>Questions to Consider</a:t>
            </a:r>
          </a:p>
        </p:txBody>
      </p:sp>
      <p:sp>
        <p:nvSpPr>
          <p:cNvPr id="3" name="Content Placeholder 2">
            <a:extLst>
              <a:ext uri="{FF2B5EF4-FFF2-40B4-BE49-F238E27FC236}">
                <a16:creationId xmlns:a16="http://schemas.microsoft.com/office/drawing/2014/main" id="{C789FEAC-D4B9-E146-9243-548C9B4EEF60}"/>
              </a:ext>
            </a:extLst>
          </p:cNvPr>
          <p:cNvSpPr>
            <a:spLocks noGrp="1"/>
          </p:cNvSpPr>
          <p:nvPr>
            <p:ph idx="1"/>
          </p:nvPr>
        </p:nvSpPr>
        <p:spPr>
          <a:xfrm>
            <a:off x="457200" y="1828800"/>
            <a:ext cx="8305800" cy="4351338"/>
          </a:xfrm>
        </p:spPr>
        <p:txBody>
          <a:bodyPr/>
          <a:lstStyle/>
          <a:p>
            <a:pPr marL="457200" indent="-457200" fontAlgn="t">
              <a:buFont typeface="+mj-lt"/>
              <a:buAutoNum type="arabicPeriod"/>
            </a:pPr>
            <a:r>
              <a:rPr lang="en-US" dirty="0"/>
              <a:t>Why do governments sometimes apply a tariff on imported goods? </a:t>
            </a:r>
          </a:p>
          <a:p>
            <a:pPr marL="457200" indent="-457200" fontAlgn="t">
              <a:buFont typeface="+mj-lt"/>
              <a:buAutoNum type="arabicPeriod"/>
            </a:pPr>
            <a:endParaRPr lang="en-US" dirty="0"/>
          </a:p>
          <a:p>
            <a:pPr marL="457200" indent="-457200" fontAlgn="t">
              <a:buFont typeface="+mj-lt"/>
              <a:buAutoNum type="arabicPeriod"/>
            </a:pPr>
            <a:r>
              <a:rPr lang="en-US" dirty="0"/>
              <a:t>Why does the World Trade Organization try to reduce the use of tariffs? </a:t>
            </a:r>
          </a:p>
          <a:p>
            <a:pPr marL="457200" indent="-457200" fontAlgn="t">
              <a:buFont typeface="+mj-lt"/>
              <a:buAutoNum type="arabicPeriod"/>
            </a:pPr>
            <a:endParaRPr lang="en-US" dirty="0"/>
          </a:p>
          <a:p>
            <a:pPr marL="457200" indent="-457200" fontAlgn="t">
              <a:buFont typeface="+mj-lt"/>
              <a:buAutoNum type="arabicPeriod"/>
            </a:pPr>
            <a:r>
              <a:rPr lang="en-US" dirty="0"/>
              <a:t>If the quantity of imports is restricted by a quota, how is that different from using a tariff?</a:t>
            </a:r>
          </a:p>
        </p:txBody>
      </p:sp>
    </p:spTree>
    <p:extLst>
      <p:ext uri="{BB962C8B-B14F-4D97-AF65-F5344CB8AC3E}">
        <p14:creationId xmlns:p14="http://schemas.microsoft.com/office/powerpoint/2010/main" val="36686290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BD387-406D-4F70-8EB9-7C7C72E40860}"/>
              </a:ext>
            </a:extLst>
          </p:cNvPr>
          <p:cNvSpPr>
            <a:spLocks noGrp="1"/>
          </p:cNvSpPr>
          <p:nvPr>
            <p:ph type="title"/>
          </p:nvPr>
        </p:nvSpPr>
        <p:spPr/>
        <p:txBody>
          <a:bodyPr/>
          <a:lstStyle/>
          <a:p>
            <a:r>
              <a:rPr lang="en-US" dirty="0"/>
              <a:t>And Another Closer Look</a:t>
            </a:r>
          </a:p>
        </p:txBody>
      </p:sp>
      <p:pic>
        <p:nvPicPr>
          <p:cNvPr id="6" name="Picture 5">
            <a:extLst>
              <a:ext uri="{FF2B5EF4-FFF2-40B4-BE49-F238E27FC236}">
                <a16:creationId xmlns:a16="http://schemas.microsoft.com/office/drawing/2014/main" id="{D10775A4-F6E1-405D-BFEF-F7CC2E6369AC}"/>
              </a:ext>
            </a:extLst>
          </p:cNvPr>
          <p:cNvPicPr>
            <a:picLocks noChangeAspect="1"/>
          </p:cNvPicPr>
          <p:nvPr/>
        </p:nvPicPr>
        <p:blipFill>
          <a:blip r:embed="rId2"/>
          <a:stretch>
            <a:fillRect/>
          </a:stretch>
        </p:blipFill>
        <p:spPr>
          <a:xfrm>
            <a:off x="293370" y="1100877"/>
            <a:ext cx="8382000" cy="5334000"/>
          </a:xfrm>
          <a:prstGeom prst="rect">
            <a:avLst/>
          </a:prstGeom>
        </p:spPr>
      </p:pic>
      <p:sp>
        <p:nvSpPr>
          <p:cNvPr id="8" name="TextBox 7">
            <a:extLst>
              <a:ext uri="{FF2B5EF4-FFF2-40B4-BE49-F238E27FC236}">
                <a16:creationId xmlns:a16="http://schemas.microsoft.com/office/drawing/2014/main" id="{3BCD9441-7A9F-4D51-985B-AD8859FED5D2}"/>
              </a:ext>
            </a:extLst>
          </p:cNvPr>
          <p:cNvSpPr txBox="1"/>
          <p:nvPr/>
        </p:nvSpPr>
        <p:spPr>
          <a:xfrm>
            <a:off x="293370" y="6232991"/>
            <a:ext cx="4720590" cy="769441"/>
          </a:xfrm>
          <a:prstGeom prst="rect">
            <a:avLst/>
          </a:prstGeom>
          <a:noFill/>
        </p:spPr>
        <p:txBody>
          <a:bodyPr wrap="square">
            <a:spAutoFit/>
          </a:bodyPr>
          <a:lstStyle/>
          <a:p>
            <a:endParaRPr lang="en-US" dirty="0"/>
          </a:p>
          <a:p>
            <a:r>
              <a:rPr lang="en-US" sz="800" dirty="0">
                <a:hlinkClick r:id="rId3"/>
              </a:rPr>
              <a:t>https://slideplayer.com/slide/9850556/</a:t>
            </a:r>
            <a:endParaRPr lang="en-US" sz="800" dirty="0"/>
          </a:p>
          <a:p>
            <a:endParaRPr lang="en-US" dirty="0"/>
          </a:p>
        </p:txBody>
      </p:sp>
    </p:spTree>
    <p:extLst>
      <p:ext uri="{BB962C8B-B14F-4D97-AF65-F5344CB8AC3E}">
        <p14:creationId xmlns:p14="http://schemas.microsoft.com/office/powerpoint/2010/main" val="28634894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2F5BEBD-1547-4E8A-9678-8284D9C5C7D2}"/>
              </a:ext>
            </a:extLst>
          </p:cNvPr>
          <p:cNvSpPr>
            <a:spLocks noGrp="1"/>
          </p:cNvSpPr>
          <p:nvPr>
            <p:ph type="title"/>
          </p:nvPr>
        </p:nvSpPr>
        <p:spPr>
          <a:xfrm>
            <a:off x="457200" y="0"/>
            <a:ext cx="8229600" cy="1143000"/>
          </a:xfrm>
        </p:spPr>
        <p:txBody>
          <a:bodyPr>
            <a:normAutofit/>
          </a:bodyPr>
          <a:lstStyle/>
          <a:p>
            <a:r>
              <a:rPr lang="en-US" sz="2800" dirty="0"/>
              <a:t>APPLICATION: U.S. Tariffs on Steel, </a:t>
            </a:r>
            <a:br>
              <a:rPr lang="en-US" sz="2800" dirty="0"/>
            </a:br>
            <a:r>
              <a:rPr lang="en-US" sz="2800" dirty="0"/>
              <a:t>2002-03</a:t>
            </a:r>
            <a:endParaRPr lang="en-IN" sz="2800" dirty="0"/>
          </a:p>
        </p:txBody>
      </p:sp>
      <p:sp>
        <p:nvSpPr>
          <p:cNvPr id="5" name="Content Placeholder 4">
            <a:extLst>
              <a:ext uri="{FF2B5EF4-FFF2-40B4-BE49-F238E27FC236}">
                <a16:creationId xmlns:a16="http://schemas.microsoft.com/office/drawing/2014/main" id="{F1F225CC-692D-44DF-B6F9-D10086BD25E8}"/>
              </a:ext>
            </a:extLst>
          </p:cNvPr>
          <p:cNvSpPr>
            <a:spLocks noGrp="1"/>
          </p:cNvSpPr>
          <p:nvPr>
            <p:ph idx="1"/>
          </p:nvPr>
        </p:nvSpPr>
        <p:spPr>
          <a:xfrm>
            <a:off x="152400" y="1447800"/>
            <a:ext cx="2667000" cy="4419599"/>
          </a:xfrm>
        </p:spPr>
        <p:txBody>
          <a:bodyPr>
            <a:normAutofit/>
          </a:bodyPr>
          <a:lstStyle/>
          <a:p>
            <a:pPr marL="0" indent="0">
              <a:buNone/>
            </a:pPr>
            <a:r>
              <a:rPr lang="en-IN" sz="1800" dirty="0"/>
              <a:t>TABLE 8-1</a:t>
            </a:r>
          </a:p>
          <a:p>
            <a:pPr marL="0" indent="0">
              <a:buNone/>
            </a:pPr>
            <a:r>
              <a:rPr lang="en-US" sz="1800" dirty="0"/>
              <a:t>U.S. ITC Recommended and Actual Tariffs for Steel Shown here are the tariffs recommended by the U.S. International Trade Commission for steel imports in 2002, and the actual tariffs that were applied in 2002.</a:t>
            </a:r>
          </a:p>
        </p:txBody>
      </p:sp>
      <p:graphicFrame>
        <p:nvGraphicFramePr>
          <p:cNvPr id="13" name="Table Placeholder 12">
            <a:extLst>
              <a:ext uri="{FF2B5EF4-FFF2-40B4-BE49-F238E27FC236}">
                <a16:creationId xmlns:a16="http://schemas.microsoft.com/office/drawing/2014/main" id="{18901706-04EE-464A-8F55-71FFA799213F}"/>
              </a:ext>
            </a:extLst>
          </p:cNvPr>
          <p:cNvGraphicFramePr>
            <a:graphicFrameLocks noGrp="1"/>
          </p:cNvGraphicFramePr>
          <p:nvPr>
            <p:ph type="tbl" sz="quarter" idx="14"/>
            <p:extLst>
              <p:ext uri="{D42A27DB-BD31-4B8C-83A1-F6EECF244321}">
                <p14:modId xmlns:p14="http://schemas.microsoft.com/office/powerpoint/2010/main" val="3006360712"/>
              </p:ext>
            </p:extLst>
          </p:nvPr>
        </p:nvGraphicFramePr>
        <p:xfrm>
          <a:off x="2895600" y="1447800"/>
          <a:ext cx="6096000" cy="4940159"/>
        </p:xfrm>
        <a:graphic>
          <a:graphicData uri="http://schemas.openxmlformats.org/drawingml/2006/table">
            <a:tbl>
              <a:tblPr firstRow="1" bandRow="1"/>
              <a:tblGrid>
                <a:gridCol w="2522278">
                  <a:extLst>
                    <a:ext uri="{9D8B030D-6E8A-4147-A177-3AD203B41FA5}">
                      <a16:colId xmlns:a16="http://schemas.microsoft.com/office/drawing/2014/main" val="2410370367"/>
                    </a:ext>
                  </a:extLst>
                </a:gridCol>
                <a:gridCol w="1929809">
                  <a:extLst>
                    <a:ext uri="{9D8B030D-6E8A-4147-A177-3AD203B41FA5}">
                      <a16:colId xmlns:a16="http://schemas.microsoft.com/office/drawing/2014/main" val="3031720731"/>
                    </a:ext>
                  </a:extLst>
                </a:gridCol>
                <a:gridCol w="1643913">
                  <a:extLst>
                    <a:ext uri="{9D8B030D-6E8A-4147-A177-3AD203B41FA5}">
                      <a16:colId xmlns:a16="http://schemas.microsoft.com/office/drawing/2014/main" val="2841561568"/>
                    </a:ext>
                  </a:extLst>
                </a:gridCol>
              </a:tblGrid>
              <a:tr h="317500">
                <a:tc>
                  <a:txBody>
                    <a:bodyPr/>
                    <a:lstStyle/>
                    <a:p>
                      <a:pPr algn="ctr"/>
                      <a:r>
                        <a:rPr lang="en-US" sz="1500" b="1" u="none" strike="noStrike" kern="1200" baseline="0" dirty="0">
                          <a:latin typeface="Arial" panose="020B0604020202020204" pitchFamily="34" charset="0"/>
                          <a:cs typeface="Arial" panose="020B0604020202020204" pitchFamily="34" charset="0"/>
                        </a:rPr>
                        <a:t>Product Category</a:t>
                      </a:r>
                      <a:endParaRPr lang="en-US" sz="1500" b="1" dirty="0">
                        <a:latin typeface="Arial" panose="020B0604020202020204" pitchFamily="34" charset="0"/>
                        <a:cs typeface="Arial" panose="020B0604020202020204" pitchFamily="34" charset="0"/>
                      </a:endParaRPr>
                    </a:p>
                  </a:txBody>
                  <a:tcPr/>
                </a:tc>
                <a:tc>
                  <a:txBody>
                    <a:bodyPr/>
                    <a:lstStyle/>
                    <a:p>
                      <a:pPr algn="ctr"/>
                      <a:r>
                        <a:rPr lang="en-US" sz="1500" b="1" u="none" strike="noStrike" kern="1200" baseline="0" dirty="0">
                          <a:latin typeface="Arial" panose="020B0604020202020204" pitchFamily="34" charset="0"/>
                          <a:cs typeface="Arial" panose="020B0604020202020204" pitchFamily="34" charset="0"/>
                        </a:rPr>
                        <a:t>Tariff Recommended by the U.S. ITC (for 2002, %)</a:t>
                      </a:r>
                      <a:endParaRPr lang="en-US" sz="1500" b="1" dirty="0">
                        <a:latin typeface="Arial" panose="020B0604020202020204" pitchFamily="34" charset="0"/>
                        <a:cs typeface="Arial" panose="020B0604020202020204" pitchFamily="34" charset="0"/>
                      </a:endParaRPr>
                    </a:p>
                  </a:txBody>
                  <a:tcPr/>
                </a:tc>
                <a:tc>
                  <a:txBody>
                    <a:bodyPr/>
                    <a:lstStyle/>
                    <a:p>
                      <a:pPr algn="ctr"/>
                      <a:r>
                        <a:rPr lang="en-US" sz="1500" b="1" u="none" strike="noStrike" kern="1200" baseline="0" dirty="0">
                          <a:latin typeface="Arial" panose="020B0604020202020204" pitchFamily="34" charset="0"/>
                          <a:cs typeface="Arial" panose="020B0604020202020204" pitchFamily="34" charset="0"/>
                        </a:rPr>
                        <a:t>Actual U.S. Tariff</a:t>
                      </a:r>
                    </a:p>
                    <a:p>
                      <a:pPr algn="ctr"/>
                      <a:r>
                        <a:rPr lang="en-US" sz="1500" b="1" u="none" strike="noStrike" kern="1200" baseline="0" dirty="0">
                          <a:latin typeface="Arial" panose="020B0604020202020204" pitchFamily="34" charset="0"/>
                          <a:cs typeface="Arial" panose="020B0604020202020204" pitchFamily="34" charset="0"/>
                        </a:rPr>
                        <a:t>(used in 2002, %)</a:t>
                      </a:r>
                      <a:endParaRPr lang="en-US" sz="15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810273503"/>
                  </a:ext>
                </a:extLst>
              </a:tr>
              <a:tr h="230999">
                <a:tc>
                  <a:txBody>
                    <a:bodyPr/>
                    <a:lstStyle/>
                    <a:p>
                      <a:r>
                        <a:rPr lang="en-US" sz="1500" b="1" u="none" strike="noStrike" kern="1200" baseline="0" dirty="0">
                          <a:latin typeface="Arial" panose="020B0604020202020204" pitchFamily="34" charset="0"/>
                          <a:cs typeface="Arial" panose="020B0604020202020204" pitchFamily="34" charset="0"/>
                        </a:rPr>
                        <a:t>Carbon and Alloy Flat Products</a:t>
                      </a:r>
                      <a:endParaRPr lang="en-US" sz="1500" b="1" dirty="0">
                        <a:latin typeface="Arial" panose="020B0604020202020204" pitchFamily="34" charset="0"/>
                        <a:cs typeface="Arial" panose="020B0604020202020204" pitchFamily="34" charset="0"/>
                      </a:endParaRPr>
                    </a:p>
                  </a:txBody>
                  <a:tcPr/>
                </a:tc>
                <a:tc>
                  <a:txBody>
                    <a:bodyPr/>
                    <a:lstStyle/>
                    <a:p>
                      <a:endParaRPr lang="en-US" sz="1500" b="1" dirty="0">
                        <a:latin typeface="Arial" panose="020B0604020202020204" pitchFamily="34" charset="0"/>
                        <a:cs typeface="Arial" panose="020B0604020202020204" pitchFamily="34" charset="0"/>
                      </a:endParaRPr>
                    </a:p>
                  </a:txBody>
                  <a:tcPr/>
                </a:tc>
                <a:tc>
                  <a:txBody>
                    <a:bodyPr/>
                    <a:lstStyle/>
                    <a:p>
                      <a:endParaRPr lang="en-US" sz="15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852562088"/>
                  </a:ext>
                </a:extLst>
              </a:tr>
              <a:tr h="230999">
                <a:tc>
                  <a:txBody>
                    <a:bodyPr/>
                    <a:lstStyle/>
                    <a:p>
                      <a:r>
                        <a:rPr lang="en-US" sz="1500" b="1" u="none" strike="noStrike" kern="1200" baseline="0" dirty="0">
                          <a:latin typeface="Arial" panose="020B0604020202020204" pitchFamily="34" charset="0"/>
                          <a:cs typeface="Arial" panose="020B0604020202020204" pitchFamily="34" charset="0"/>
                        </a:rPr>
                        <a:t>Slab</a:t>
                      </a:r>
                      <a:endParaRPr lang="en-US" sz="1500" b="1" dirty="0">
                        <a:latin typeface="Arial" panose="020B0604020202020204" pitchFamily="34" charset="0"/>
                        <a:cs typeface="Arial" panose="020B0604020202020204" pitchFamily="34" charset="0"/>
                      </a:endParaRPr>
                    </a:p>
                  </a:txBody>
                  <a:tcPr/>
                </a:tc>
                <a:tc>
                  <a:txBody>
                    <a:bodyPr/>
                    <a:lstStyle/>
                    <a:p>
                      <a:pPr algn="ctr"/>
                      <a:r>
                        <a:rPr lang="en-US" sz="1500" b="1" u="none" strike="noStrike" kern="1200" baseline="0" dirty="0">
                          <a:latin typeface="Arial" panose="020B0604020202020204" pitchFamily="34" charset="0"/>
                          <a:cs typeface="Arial" panose="020B0604020202020204" pitchFamily="34" charset="0"/>
                        </a:rPr>
                        <a:t>20</a:t>
                      </a:r>
                      <a:endParaRPr lang="en-US" sz="1500" b="1" dirty="0">
                        <a:latin typeface="Arial" panose="020B0604020202020204" pitchFamily="34" charset="0"/>
                        <a:cs typeface="Arial" panose="020B0604020202020204" pitchFamily="34" charset="0"/>
                      </a:endParaRPr>
                    </a:p>
                  </a:txBody>
                  <a:tcPr/>
                </a:tc>
                <a:tc>
                  <a:txBody>
                    <a:bodyPr/>
                    <a:lstStyle/>
                    <a:p>
                      <a:pPr algn="ctr"/>
                      <a:r>
                        <a:rPr lang="en-US" sz="1500" b="1" u="none" strike="noStrike" kern="1200" baseline="0" dirty="0">
                          <a:latin typeface="Arial" panose="020B0604020202020204" pitchFamily="34" charset="0"/>
                          <a:cs typeface="Arial" panose="020B0604020202020204" pitchFamily="34" charset="0"/>
                        </a:rPr>
                        <a:t>30</a:t>
                      </a:r>
                      <a:endParaRPr lang="en-US" sz="15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139893685"/>
                  </a:ext>
                </a:extLst>
              </a:tr>
              <a:tr h="230999">
                <a:tc>
                  <a:txBody>
                    <a:bodyPr/>
                    <a:lstStyle/>
                    <a:p>
                      <a:r>
                        <a:rPr lang="en-US" sz="1500" b="1" u="none" strike="noStrike" kern="1200" baseline="0" dirty="0">
                          <a:latin typeface="Arial" panose="020B0604020202020204" pitchFamily="34" charset="0"/>
                          <a:cs typeface="Arial" panose="020B0604020202020204" pitchFamily="34" charset="0"/>
                        </a:rPr>
                        <a:t>Flat products</a:t>
                      </a:r>
                      <a:endParaRPr lang="en-US" sz="1500" b="1" dirty="0">
                        <a:latin typeface="Arial" panose="020B0604020202020204" pitchFamily="34" charset="0"/>
                        <a:cs typeface="Arial" panose="020B0604020202020204" pitchFamily="34" charset="0"/>
                      </a:endParaRPr>
                    </a:p>
                  </a:txBody>
                  <a:tcPr/>
                </a:tc>
                <a:tc>
                  <a:txBody>
                    <a:bodyPr/>
                    <a:lstStyle/>
                    <a:p>
                      <a:pPr algn="ctr"/>
                      <a:r>
                        <a:rPr lang="en-US" sz="1500" b="1" u="none" strike="noStrike" kern="1200" baseline="0" dirty="0">
                          <a:latin typeface="Arial" panose="020B0604020202020204" pitchFamily="34" charset="0"/>
                          <a:cs typeface="Arial" panose="020B0604020202020204" pitchFamily="34" charset="0"/>
                        </a:rPr>
                        <a:t>20</a:t>
                      </a:r>
                      <a:endParaRPr lang="en-US" sz="1500" b="1" dirty="0">
                        <a:latin typeface="Arial" panose="020B0604020202020204" pitchFamily="34" charset="0"/>
                        <a:cs typeface="Arial" panose="020B0604020202020204" pitchFamily="34" charset="0"/>
                      </a:endParaRPr>
                    </a:p>
                  </a:txBody>
                  <a:tcPr/>
                </a:tc>
                <a:tc>
                  <a:txBody>
                    <a:bodyPr/>
                    <a:lstStyle/>
                    <a:p>
                      <a:pPr algn="ctr"/>
                      <a:r>
                        <a:rPr lang="en-US" sz="1500" b="1" u="none" strike="noStrike" kern="1200" baseline="0" dirty="0">
                          <a:latin typeface="Arial" panose="020B0604020202020204" pitchFamily="34" charset="0"/>
                          <a:cs typeface="Arial" panose="020B0604020202020204" pitchFamily="34" charset="0"/>
                        </a:rPr>
                        <a:t>30</a:t>
                      </a:r>
                      <a:endParaRPr lang="en-US" sz="15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88265311"/>
                  </a:ext>
                </a:extLst>
              </a:tr>
              <a:tr h="230999">
                <a:tc>
                  <a:txBody>
                    <a:bodyPr/>
                    <a:lstStyle/>
                    <a:p>
                      <a:r>
                        <a:rPr lang="en-US" sz="1500" b="1" u="none" strike="noStrike" kern="1200" baseline="0" dirty="0">
                          <a:latin typeface="Arial" panose="020B0604020202020204" pitchFamily="34" charset="0"/>
                          <a:cs typeface="Arial" panose="020B0604020202020204" pitchFamily="34" charset="0"/>
                        </a:rPr>
                        <a:t>Carbon and Alloy Long Products</a:t>
                      </a:r>
                      <a:endParaRPr lang="en-US" sz="1500" b="1" dirty="0">
                        <a:latin typeface="Arial" panose="020B0604020202020204" pitchFamily="34" charset="0"/>
                        <a:cs typeface="Arial" panose="020B0604020202020204" pitchFamily="34" charset="0"/>
                      </a:endParaRPr>
                    </a:p>
                  </a:txBody>
                  <a:tcPr/>
                </a:tc>
                <a:tc>
                  <a:txBody>
                    <a:bodyPr/>
                    <a:lstStyle/>
                    <a:p>
                      <a:pPr algn="ctr"/>
                      <a:endParaRPr lang="en-US" sz="1500" b="1" dirty="0">
                        <a:latin typeface="Arial" panose="020B0604020202020204" pitchFamily="34" charset="0"/>
                        <a:cs typeface="Arial" panose="020B0604020202020204" pitchFamily="34" charset="0"/>
                      </a:endParaRPr>
                    </a:p>
                  </a:txBody>
                  <a:tcPr/>
                </a:tc>
                <a:tc>
                  <a:txBody>
                    <a:bodyPr/>
                    <a:lstStyle/>
                    <a:p>
                      <a:pPr algn="ctr"/>
                      <a:endParaRPr lang="en-US" sz="15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072298784"/>
                  </a:ext>
                </a:extLst>
              </a:tr>
              <a:tr h="230999">
                <a:tc>
                  <a:txBody>
                    <a:bodyPr/>
                    <a:lstStyle/>
                    <a:p>
                      <a:r>
                        <a:rPr lang="en-US" sz="1500" b="1" u="none" strike="noStrike" kern="1200" baseline="0" dirty="0">
                          <a:latin typeface="Arial" panose="020B0604020202020204" pitchFamily="34" charset="0"/>
                          <a:cs typeface="Arial" panose="020B0604020202020204" pitchFamily="34" charset="0"/>
                        </a:rPr>
                        <a:t>Hot-rolled bar</a:t>
                      </a:r>
                      <a:endParaRPr lang="en-US" sz="1500" b="1" dirty="0">
                        <a:latin typeface="Arial" panose="020B0604020202020204" pitchFamily="34" charset="0"/>
                        <a:cs typeface="Arial" panose="020B0604020202020204" pitchFamily="34" charset="0"/>
                      </a:endParaRPr>
                    </a:p>
                  </a:txBody>
                  <a:tcPr/>
                </a:tc>
                <a:tc>
                  <a:txBody>
                    <a:bodyPr/>
                    <a:lstStyle/>
                    <a:p>
                      <a:pPr algn="ctr"/>
                      <a:r>
                        <a:rPr lang="en-US" sz="1500" b="1" u="none" strike="noStrike" kern="1200" baseline="0" dirty="0">
                          <a:latin typeface="Arial" panose="020B0604020202020204" pitchFamily="34" charset="0"/>
                          <a:cs typeface="Arial" panose="020B0604020202020204" pitchFamily="34" charset="0"/>
                        </a:rPr>
                        <a:t>20</a:t>
                      </a:r>
                      <a:endParaRPr lang="en-US" sz="1500" b="1" dirty="0">
                        <a:latin typeface="Arial" panose="020B0604020202020204" pitchFamily="34" charset="0"/>
                        <a:cs typeface="Arial" panose="020B0604020202020204" pitchFamily="34" charset="0"/>
                      </a:endParaRPr>
                    </a:p>
                  </a:txBody>
                  <a:tcPr/>
                </a:tc>
                <a:tc>
                  <a:txBody>
                    <a:bodyPr/>
                    <a:lstStyle/>
                    <a:p>
                      <a:pPr algn="ctr"/>
                      <a:r>
                        <a:rPr lang="en-US" sz="1500" b="1" u="none" strike="noStrike" kern="1200" baseline="0" dirty="0">
                          <a:latin typeface="Arial" panose="020B0604020202020204" pitchFamily="34" charset="0"/>
                          <a:cs typeface="Arial" panose="020B0604020202020204" pitchFamily="34" charset="0"/>
                        </a:rPr>
                        <a:t>30</a:t>
                      </a:r>
                      <a:endParaRPr lang="en-US" sz="15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84687423"/>
                  </a:ext>
                </a:extLst>
              </a:tr>
              <a:tr h="230999">
                <a:tc>
                  <a:txBody>
                    <a:bodyPr/>
                    <a:lstStyle/>
                    <a:p>
                      <a:r>
                        <a:rPr lang="en-US" sz="1500" b="1" u="none" strike="noStrike" kern="1200" baseline="0" dirty="0">
                          <a:latin typeface="Arial" panose="020B0604020202020204" pitchFamily="34" charset="0"/>
                          <a:cs typeface="Arial" panose="020B0604020202020204" pitchFamily="34" charset="0"/>
                        </a:rPr>
                        <a:t>Cold-finished bar</a:t>
                      </a:r>
                      <a:endParaRPr lang="en-US" sz="1500" b="1" dirty="0">
                        <a:latin typeface="Arial" panose="020B0604020202020204" pitchFamily="34" charset="0"/>
                        <a:cs typeface="Arial" panose="020B0604020202020204" pitchFamily="34" charset="0"/>
                      </a:endParaRPr>
                    </a:p>
                  </a:txBody>
                  <a:tcPr/>
                </a:tc>
                <a:tc>
                  <a:txBody>
                    <a:bodyPr/>
                    <a:lstStyle/>
                    <a:p>
                      <a:pPr algn="ctr"/>
                      <a:r>
                        <a:rPr lang="en-US" sz="1500" b="1" u="none" strike="noStrike" kern="1200" baseline="0" dirty="0">
                          <a:latin typeface="Arial" panose="020B0604020202020204" pitchFamily="34" charset="0"/>
                          <a:cs typeface="Arial" panose="020B0604020202020204" pitchFamily="34" charset="0"/>
                        </a:rPr>
                        <a:t>20</a:t>
                      </a:r>
                      <a:endParaRPr lang="en-US" sz="1500" b="1" dirty="0">
                        <a:latin typeface="Arial" panose="020B0604020202020204" pitchFamily="34" charset="0"/>
                        <a:cs typeface="Arial" panose="020B0604020202020204" pitchFamily="34" charset="0"/>
                      </a:endParaRPr>
                    </a:p>
                  </a:txBody>
                  <a:tcPr/>
                </a:tc>
                <a:tc>
                  <a:txBody>
                    <a:bodyPr/>
                    <a:lstStyle/>
                    <a:p>
                      <a:pPr algn="ctr"/>
                      <a:r>
                        <a:rPr lang="en-US" sz="1500" b="1" u="none" strike="noStrike" kern="1200" baseline="0" dirty="0">
                          <a:latin typeface="Arial" panose="020B0604020202020204" pitchFamily="34" charset="0"/>
                          <a:cs typeface="Arial" panose="020B0604020202020204" pitchFamily="34" charset="0"/>
                        </a:rPr>
                        <a:t>30</a:t>
                      </a:r>
                      <a:endParaRPr lang="en-US" sz="15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927493806"/>
                  </a:ext>
                </a:extLst>
              </a:tr>
              <a:tr h="230999">
                <a:tc>
                  <a:txBody>
                    <a:bodyPr/>
                    <a:lstStyle/>
                    <a:p>
                      <a:r>
                        <a:rPr lang="en-US" sz="1500" b="1" u="none" strike="noStrike" kern="1200" baseline="0" dirty="0">
                          <a:latin typeface="Arial" panose="020B0604020202020204" pitchFamily="34" charset="0"/>
                          <a:cs typeface="Arial" panose="020B0604020202020204" pitchFamily="34" charset="0"/>
                        </a:rPr>
                        <a:t>Rebar</a:t>
                      </a:r>
                      <a:endParaRPr lang="en-US" sz="1500" b="1" dirty="0">
                        <a:latin typeface="Arial" panose="020B0604020202020204" pitchFamily="34" charset="0"/>
                        <a:cs typeface="Arial" panose="020B0604020202020204" pitchFamily="34" charset="0"/>
                      </a:endParaRPr>
                    </a:p>
                  </a:txBody>
                  <a:tcPr/>
                </a:tc>
                <a:tc>
                  <a:txBody>
                    <a:bodyPr/>
                    <a:lstStyle/>
                    <a:p>
                      <a:pPr algn="ctr"/>
                      <a:r>
                        <a:rPr lang="en-US" sz="1500" b="1" u="none" strike="noStrike" kern="1200" baseline="0" dirty="0">
                          <a:latin typeface="Arial" panose="020B0604020202020204" pitchFamily="34" charset="0"/>
                          <a:cs typeface="Arial" panose="020B0604020202020204" pitchFamily="34" charset="0"/>
                        </a:rPr>
                        <a:t>10</a:t>
                      </a:r>
                      <a:endParaRPr lang="en-US" sz="1500" b="1" dirty="0">
                        <a:latin typeface="Arial" panose="020B0604020202020204" pitchFamily="34" charset="0"/>
                        <a:cs typeface="Arial" panose="020B0604020202020204" pitchFamily="34" charset="0"/>
                      </a:endParaRPr>
                    </a:p>
                  </a:txBody>
                  <a:tcPr/>
                </a:tc>
                <a:tc>
                  <a:txBody>
                    <a:bodyPr/>
                    <a:lstStyle/>
                    <a:p>
                      <a:pPr algn="ctr"/>
                      <a:r>
                        <a:rPr lang="en-US" sz="1500" b="1" u="none" strike="noStrike" kern="1200" baseline="0" dirty="0">
                          <a:latin typeface="Arial" panose="020B0604020202020204" pitchFamily="34" charset="0"/>
                          <a:cs typeface="Arial" panose="020B0604020202020204" pitchFamily="34" charset="0"/>
                        </a:rPr>
                        <a:t>15</a:t>
                      </a:r>
                      <a:endParaRPr lang="en-US" sz="15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345046500"/>
                  </a:ext>
                </a:extLst>
              </a:tr>
              <a:tr h="230999">
                <a:tc>
                  <a:txBody>
                    <a:bodyPr/>
                    <a:lstStyle/>
                    <a:p>
                      <a:r>
                        <a:rPr lang="en-US" sz="1500" b="1" u="none" strike="noStrike" kern="1200" baseline="0" dirty="0">
                          <a:latin typeface="Arial" panose="020B0604020202020204" pitchFamily="34" charset="0"/>
                          <a:cs typeface="Arial" panose="020B0604020202020204" pitchFamily="34" charset="0"/>
                        </a:rPr>
                        <a:t>Alloy fittings and flanges</a:t>
                      </a:r>
                      <a:endParaRPr lang="en-US" sz="1500" b="1" dirty="0">
                        <a:latin typeface="Arial" panose="020B0604020202020204" pitchFamily="34" charset="0"/>
                        <a:cs typeface="Arial" panose="020B0604020202020204" pitchFamily="34" charset="0"/>
                      </a:endParaRPr>
                    </a:p>
                  </a:txBody>
                  <a:tcPr/>
                </a:tc>
                <a:tc>
                  <a:txBody>
                    <a:bodyPr/>
                    <a:lstStyle/>
                    <a:p>
                      <a:pPr algn="ctr"/>
                      <a:r>
                        <a:rPr lang="en-US" sz="1500" b="1" u="none" strike="noStrike" kern="1200" baseline="0" dirty="0">
                          <a:latin typeface="Arial" panose="020B0604020202020204" pitchFamily="34" charset="0"/>
                          <a:cs typeface="Arial" panose="020B0604020202020204" pitchFamily="34" charset="0"/>
                        </a:rPr>
                        <a:t>13</a:t>
                      </a:r>
                      <a:endParaRPr lang="en-US" sz="1500" b="1" dirty="0">
                        <a:latin typeface="Arial" panose="020B0604020202020204" pitchFamily="34" charset="0"/>
                        <a:cs typeface="Arial" panose="020B0604020202020204" pitchFamily="34" charset="0"/>
                      </a:endParaRPr>
                    </a:p>
                  </a:txBody>
                  <a:tcPr/>
                </a:tc>
                <a:tc>
                  <a:txBody>
                    <a:bodyPr/>
                    <a:lstStyle/>
                    <a:p>
                      <a:pPr algn="ctr"/>
                      <a:r>
                        <a:rPr lang="en-US" sz="1500" b="1" u="none" strike="noStrike" kern="1200" baseline="0" dirty="0">
                          <a:latin typeface="Arial" panose="020B0604020202020204" pitchFamily="34" charset="0"/>
                          <a:cs typeface="Arial" panose="020B0604020202020204" pitchFamily="34" charset="0"/>
                        </a:rPr>
                        <a:t>13</a:t>
                      </a:r>
                      <a:endParaRPr lang="en-US" sz="15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524024015"/>
                  </a:ext>
                </a:extLst>
              </a:tr>
              <a:tr h="230999">
                <a:tc>
                  <a:txBody>
                    <a:bodyPr/>
                    <a:lstStyle/>
                    <a:p>
                      <a:r>
                        <a:rPr lang="en-US" sz="1500" b="1" u="none" strike="noStrike" kern="1200" baseline="0" dirty="0">
                          <a:latin typeface="Arial" panose="020B0604020202020204" pitchFamily="34" charset="0"/>
                          <a:cs typeface="Arial" panose="020B0604020202020204" pitchFamily="34" charset="0"/>
                        </a:rPr>
                        <a:t>Stainless and Tool Steel Products</a:t>
                      </a:r>
                      <a:endParaRPr lang="en-US" sz="1500" b="1" dirty="0">
                        <a:latin typeface="Arial" panose="020B0604020202020204" pitchFamily="34" charset="0"/>
                        <a:cs typeface="Arial" panose="020B0604020202020204" pitchFamily="34" charset="0"/>
                      </a:endParaRPr>
                    </a:p>
                  </a:txBody>
                  <a:tcPr/>
                </a:tc>
                <a:tc>
                  <a:txBody>
                    <a:bodyPr/>
                    <a:lstStyle/>
                    <a:p>
                      <a:pPr algn="ctr"/>
                      <a:endParaRPr lang="en-US" sz="1500" b="1" dirty="0">
                        <a:latin typeface="Arial" panose="020B0604020202020204" pitchFamily="34" charset="0"/>
                        <a:cs typeface="Arial" panose="020B0604020202020204" pitchFamily="34" charset="0"/>
                      </a:endParaRPr>
                    </a:p>
                  </a:txBody>
                  <a:tcPr/>
                </a:tc>
                <a:tc>
                  <a:txBody>
                    <a:bodyPr/>
                    <a:lstStyle/>
                    <a:p>
                      <a:pPr algn="ctr"/>
                      <a:endParaRPr lang="en-US" sz="15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889804047"/>
                  </a:ext>
                </a:extLst>
              </a:tr>
              <a:tr h="368159">
                <a:tc>
                  <a:txBody>
                    <a:bodyPr/>
                    <a:lstStyle/>
                    <a:p>
                      <a:r>
                        <a:rPr lang="en-US" sz="1500" b="1" u="none" strike="noStrike" kern="1200" baseline="0" dirty="0">
                          <a:latin typeface="Arial" panose="020B0604020202020204" pitchFamily="34" charset="0"/>
                          <a:cs typeface="Arial" panose="020B0604020202020204" pitchFamily="34" charset="0"/>
                        </a:rPr>
                        <a:t>Stainless steel bar</a:t>
                      </a:r>
                      <a:endParaRPr lang="en-US" sz="1500" b="1" dirty="0">
                        <a:latin typeface="Arial" panose="020B0604020202020204" pitchFamily="34" charset="0"/>
                        <a:cs typeface="Arial" panose="020B0604020202020204" pitchFamily="34" charset="0"/>
                      </a:endParaRPr>
                    </a:p>
                  </a:txBody>
                  <a:tcPr/>
                </a:tc>
                <a:tc>
                  <a:txBody>
                    <a:bodyPr/>
                    <a:lstStyle/>
                    <a:p>
                      <a:pPr algn="ctr"/>
                      <a:r>
                        <a:rPr lang="en-US" sz="1500" b="1" u="none" strike="noStrike" kern="1200" baseline="0" dirty="0">
                          <a:latin typeface="Arial" panose="020B0604020202020204" pitchFamily="34" charset="0"/>
                          <a:cs typeface="Arial" panose="020B0604020202020204" pitchFamily="34" charset="0"/>
                        </a:rPr>
                        <a:t>15</a:t>
                      </a:r>
                      <a:endParaRPr lang="en-US" sz="1500" b="1" dirty="0">
                        <a:latin typeface="Arial" panose="020B0604020202020204" pitchFamily="34" charset="0"/>
                        <a:cs typeface="Arial" panose="020B0604020202020204" pitchFamily="34" charset="0"/>
                      </a:endParaRPr>
                    </a:p>
                  </a:txBody>
                  <a:tcPr/>
                </a:tc>
                <a:tc>
                  <a:txBody>
                    <a:bodyPr/>
                    <a:lstStyle/>
                    <a:p>
                      <a:pPr algn="ctr"/>
                      <a:r>
                        <a:rPr lang="en-US" sz="1500" b="1" u="none" strike="noStrike" kern="1200" baseline="0" dirty="0">
                          <a:latin typeface="Arial" panose="020B0604020202020204" pitchFamily="34" charset="0"/>
                          <a:cs typeface="Arial" panose="020B0604020202020204" pitchFamily="34" charset="0"/>
                        </a:rPr>
                        <a:t>15</a:t>
                      </a:r>
                      <a:endParaRPr lang="en-US" sz="15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56672515"/>
                  </a:ext>
                </a:extLst>
              </a:tr>
            </a:tbl>
          </a:graphicData>
        </a:graphic>
      </p:graphicFrame>
    </p:spTree>
    <p:extLst>
      <p:ext uri="{BB962C8B-B14F-4D97-AF65-F5344CB8AC3E}">
        <p14:creationId xmlns:p14="http://schemas.microsoft.com/office/powerpoint/2010/main" val="21685107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7C6A8-D3EE-4F34-BA20-C9F778151A72}"/>
              </a:ext>
            </a:extLst>
          </p:cNvPr>
          <p:cNvSpPr>
            <a:spLocks noGrp="1"/>
          </p:cNvSpPr>
          <p:nvPr>
            <p:ph type="title"/>
          </p:nvPr>
        </p:nvSpPr>
        <p:spPr>
          <a:xfrm>
            <a:off x="457200" y="152510"/>
            <a:ext cx="8229600" cy="877824"/>
          </a:xfrm>
        </p:spPr>
        <p:txBody>
          <a:bodyPr>
            <a:normAutofit/>
          </a:bodyPr>
          <a:lstStyle/>
          <a:p>
            <a:r>
              <a:rPr lang="en-US" sz="2800" dirty="0"/>
              <a:t>APPLICATION: U.S. Tariffs on Steel, </a:t>
            </a:r>
            <a:br>
              <a:rPr lang="en-US" sz="2800" dirty="0"/>
            </a:br>
            <a:r>
              <a:rPr lang="en-US" sz="2800" dirty="0"/>
              <a:t>2002-03</a:t>
            </a:r>
            <a:endParaRPr lang="en-IN" sz="2800" dirty="0"/>
          </a:p>
        </p:txBody>
      </p:sp>
      <p:sp>
        <p:nvSpPr>
          <p:cNvPr id="3" name="Content Placeholder 2">
            <a:extLst>
              <a:ext uri="{FF2B5EF4-FFF2-40B4-BE49-F238E27FC236}">
                <a16:creationId xmlns:a16="http://schemas.microsoft.com/office/drawing/2014/main" id="{72733C5A-BCDD-47B2-B34B-9C97AF3C3AD3}"/>
              </a:ext>
            </a:extLst>
          </p:cNvPr>
          <p:cNvSpPr>
            <a:spLocks noGrp="1"/>
          </p:cNvSpPr>
          <p:nvPr>
            <p:ph idx="1"/>
          </p:nvPr>
        </p:nvSpPr>
        <p:spPr>
          <a:xfrm>
            <a:off x="449579" y="1367296"/>
            <a:ext cx="4114800" cy="761999"/>
          </a:xfrm>
        </p:spPr>
        <p:txBody>
          <a:bodyPr>
            <a:noAutofit/>
          </a:bodyPr>
          <a:lstStyle/>
          <a:p>
            <a:pPr marL="0" indent="0">
              <a:buNone/>
            </a:pPr>
            <a:r>
              <a:rPr lang="en-US" dirty="0"/>
              <a:t>Deadweight Loss Due to the Steel Tariff</a:t>
            </a:r>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E7F8FE27-9C31-43E7-A85F-9C36A9D67A0C}"/>
                  </a:ext>
                </a:extLst>
              </p:cNvPr>
              <p:cNvSpPr>
                <a:spLocks noGrp="1"/>
              </p:cNvSpPr>
              <p:nvPr>
                <p:ph sz="quarter" idx="10"/>
              </p:nvPr>
            </p:nvSpPr>
            <p:spPr>
              <a:xfrm>
                <a:off x="351063" y="2222502"/>
                <a:ext cx="4267200" cy="1295399"/>
              </a:xfrm>
            </p:spPr>
            <p:txBody>
              <a:bodyPr>
                <a:normAutofit/>
              </a:bodyPr>
              <a:lstStyle/>
              <a:p>
                <a:pPr marL="0" indent="0">
                  <a:buNone/>
                </a:pPr>
                <a14:m>
                  <m:oMathPara xmlns:m="http://schemas.openxmlformats.org/officeDocument/2006/math">
                    <m:oMathParaPr>
                      <m:jc m:val="centerGroup"/>
                    </m:oMathParaPr>
                    <m:oMath xmlns:m="http://schemas.openxmlformats.org/officeDocument/2006/math">
                      <m:r>
                        <a:rPr lang="en-IN" sz="2800" b="0" i="1" smtClean="0">
                          <a:latin typeface="Cambria Math" panose="02040503050406030204" pitchFamily="18" charset="0"/>
                        </a:rPr>
                        <m:t>𝐷𝑊𝐿</m:t>
                      </m:r>
                      <m:r>
                        <a:rPr lang="en-IN" sz="2800" b="0" i="1" smtClean="0">
                          <a:latin typeface="Cambria Math" panose="02040503050406030204" pitchFamily="18" charset="0"/>
                          <a:ea typeface="Cambria Math" panose="02040503050406030204" pitchFamily="18" charset="0"/>
                        </a:rPr>
                        <m:t>=</m:t>
                      </m:r>
                      <m:f>
                        <m:fPr>
                          <m:ctrlPr>
                            <a:rPr lang="en-IN" sz="2800" b="0" i="1" smtClean="0">
                              <a:latin typeface="Cambria Math" panose="02040503050406030204" pitchFamily="18" charset="0"/>
                              <a:ea typeface="Cambria Math" panose="02040503050406030204" pitchFamily="18" charset="0"/>
                            </a:rPr>
                          </m:ctrlPr>
                        </m:fPr>
                        <m:num>
                          <m:r>
                            <a:rPr lang="en-IN" sz="2800" b="0" i="1" smtClean="0">
                              <a:latin typeface="Cambria Math" panose="02040503050406030204" pitchFamily="18" charset="0"/>
                              <a:ea typeface="Cambria Math" panose="02040503050406030204" pitchFamily="18" charset="0"/>
                            </a:rPr>
                            <m:t>1</m:t>
                          </m:r>
                        </m:num>
                        <m:den>
                          <m:r>
                            <a:rPr lang="en-IN" sz="2800" b="0" i="1" smtClean="0">
                              <a:latin typeface="Cambria Math" panose="02040503050406030204" pitchFamily="18" charset="0"/>
                              <a:ea typeface="Cambria Math" panose="02040503050406030204" pitchFamily="18" charset="0"/>
                            </a:rPr>
                            <m:t>2</m:t>
                          </m:r>
                        </m:den>
                      </m:f>
                      <m:r>
                        <a:rPr lang="en-US" sz="2800" i="1">
                          <a:latin typeface="Cambria Math" panose="02040503050406030204" pitchFamily="18" charset="0"/>
                          <a:ea typeface="Cambria Math" panose="02040503050406030204" pitchFamily="18" charset="0"/>
                        </a:rPr>
                        <m:t>∙</m:t>
                      </m:r>
                      <m:r>
                        <m:rPr>
                          <m:sty m:val="p"/>
                        </m:rPr>
                        <a:rPr lang="en-IN" sz="2800" b="0" i="0" smtClean="0">
                          <a:latin typeface="Cambria Math" panose="02040503050406030204" pitchFamily="18" charset="0"/>
                          <a:ea typeface="Cambria Math" panose="02040503050406030204" pitchFamily="18" charset="0"/>
                        </a:rPr>
                        <m:t>t</m:t>
                      </m:r>
                      <m:r>
                        <a:rPr lang="en-IN" sz="2800" b="0" i="1" smtClean="0">
                          <a:latin typeface="Cambria Math" panose="02040503050406030204" pitchFamily="18" charset="0"/>
                          <a:ea typeface="Cambria Math" panose="02040503050406030204" pitchFamily="18" charset="0"/>
                        </a:rPr>
                        <m:t>∙∆</m:t>
                      </m:r>
                      <m:r>
                        <a:rPr lang="en-IN" sz="2800" b="0" i="1" smtClean="0">
                          <a:latin typeface="Cambria Math" panose="02040503050406030204" pitchFamily="18" charset="0"/>
                          <a:ea typeface="Cambria Math" panose="02040503050406030204" pitchFamily="18" charset="0"/>
                        </a:rPr>
                        <m:t>𝑀</m:t>
                      </m:r>
                    </m:oMath>
                  </m:oMathPara>
                </a14:m>
                <a:endParaRPr lang="en-IN" sz="2800" dirty="0"/>
              </a:p>
            </p:txBody>
          </p:sp>
        </mc:Choice>
        <mc:Fallback xmlns="">
          <p:sp>
            <p:nvSpPr>
              <p:cNvPr id="4" name="Content Placeholder 3">
                <a:extLst>
                  <a:ext uri="{FF2B5EF4-FFF2-40B4-BE49-F238E27FC236}">
                    <a16:creationId xmlns:a16="http://schemas.microsoft.com/office/drawing/2014/main" id="{E7F8FE27-9C31-43E7-A85F-9C36A9D67A0C}"/>
                  </a:ext>
                </a:extLst>
              </p:cNvPr>
              <p:cNvSpPr>
                <a:spLocks noGrp="1" noRot="1" noChangeAspect="1" noMove="1" noResize="1" noEditPoints="1" noAdjustHandles="1" noChangeArrowheads="1" noChangeShapeType="1" noTextEdit="1"/>
              </p:cNvSpPr>
              <p:nvPr>
                <p:ph sz="quarter" idx="10"/>
              </p:nvPr>
            </p:nvSpPr>
            <p:spPr>
              <a:xfrm>
                <a:off x="351063" y="2222502"/>
                <a:ext cx="4267200" cy="1295399"/>
              </a:xfrm>
              <a:blipFill>
                <a:blip r:embed="rId2"/>
                <a:stretch>
                  <a:fillRect/>
                </a:stretch>
              </a:blipFill>
            </p:spPr>
            <p:txBody>
              <a:bodyPr/>
              <a:lstStyle/>
              <a:p>
                <a:r>
                  <a:rPr lang="en-US">
                    <a:noFill/>
                  </a:rPr>
                  <a:t> </a:t>
                </a:r>
              </a:p>
            </p:txBody>
          </p:sp>
        </mc:Fallback>
      </mc:AlternateContent>
      <p:sp>
        <p:nvSpPr>
          <p:cNvPr id="5" name="Content Placeholder 4">
            <a:extLst>
              <a:ext uri="{FF2B5EF4-FFF2-40B4-BE49-F238E27FC236}">
                <a16:creationId xmlns:a16="http://schemas.microsoft.com/office/drawing/2014/main" id="{BF4351FC-D707-47F8-B528-44BB1305DE73}"/>
              </a:ext>
            </a:extLst>
          </p:cNvPr>
          <p:cNvSpPr>
            <a:spLocks noGrp="1"/>
          </p:cNvSpPr>
          <p:nvPr>
            <p:ph sz="quarter" idx="11"/>
          </p:nvPr>
        </p:nvSpPr>
        <p:spPr>
          <a:xfrm>
            <a:off x="321129" y="3845608"/>
            <a:ext cx="4403272" cy="1031192"/>
          </a:xfrm>
        </p:spPr>
        <p:txBody>
          <a:bodyPr>
            <a:normAutofit lnSpcReduction="10000"/>
          </a:bodyPr>
          <a:lstStyle/>
          <a:p>
            <a:pPr marL="0" indent="0" algn="just">
              <a:buNone/>
            </a:pPr>
            <a:r>
              <a:rPr lang="en-US" sz="2400" dirty="0"/>
              <a:t>The deadweight loss relative to the value of imports equals:</a:t>
            </a:r>
          </a:p>
        </p:txBody>
      </p:sp>
      <mc:AlternateContent xmlns:mc="http://schemas.openxmlformats.org/markup-compatibility/2006" xmlns:a14="http://schemas.microsoft.com/office/drawing/2010/main">
        <mc:Choice Requires="a14">
          <p:sp>
            <p:nvSpPr>
              <p:cNvPr id="9" name="Content Placeholder 8">
                <a:extLst>
                  <a:ext uri="{FF2B5EF4-FFF2-40B4-BE49-F238E27FC236}">
                    <a16:creationId xmlns:a16="http://schemas.microsoft.com/office/drawing/2014/main" id="{2482E67C-F5DF-4A33-89BA-C54B0CB46915}"/>
                  </a:ext>
                </a:extLst>
              </p:cNvPr>
              <p:cNvSpPr>
                <a:spLocks noGrp="1"/>
              </p:cNvSpPr>
              <p:nvPr>
                <p:ph sz="quarter" idx="15"/>
              </p:nvPr>
            </p:nvSpPr>
            <p:spPr>
              <a:xfrm>
                <a:off x="228600" y="5331689"/>
                <a:ext cx="7864929" cy="1388605"/>
              </a:xfrm>
            </p:spPr>
            <p:txBody>
              <a:bodyPr>
                <a:normAutofit/>
              </a:bodyPr>
              <a:lstStyle/>
              <a:p>
                <a:pPr marL="0" indent="0">
                  <a:buNone/>
                </a:pPr>
                <a14:m>
                  <m:oMathPara xmlns:m="http://schemas.openxmlformats.org/officeDocument/2006/math">
                    <m:oMathParaPr>
                      <m:jc m:val="centerGroup"/>
                    </m:oMathParaPr>
                    <m:oMath xmlns:m="http://schemas.openxmlformats.org/officeDocument/2006/math">
                      <m:f>
                        <m:fPr>
                          <m:ctrlPr>
                            <a:rPr lang="en-IN" sz="2800" b="0" i="1" smtClean="0">
                              <a:latin typeface="Cambria Math" panose="02040503050406030204" pitchFamily="18" charset="0"/>
                            </a:rPr>
                          </m:ctrlPr>
                        </m:fPr>
                        <m:num>
                          <m:r>
                            <a:rPr lang="en-IN" sz="2800" b="0" i="1" smtClean="0">
                              <a:latin typeface="Cambria Math" panose="02040503050406030204" pitchFamily="18" charset="0"/>
                            </a:rPr>
                            <m:t>𝐷𝑊𝐿</m:t>
                          </m:r>
                        </m:num>
                        <m:den>
                          <m:sSup>
                            <m:sSupPr>
                              <m:ctrlPr>
                                <a:rPr lang="en-IN" sz="2800" b="0" i="1" smtClean="0">
                                  <a:latin typeface="Cambria Math" panose="02040503050406030204" pitchFamily="18" charset="0"/>
                                </a:rPr>
                              </m:ctrlPr>
                            </m:sSupPr>
                            <m:e>
                              <m:r>
                                <a:rPr lang="en-IN" sz="2800" b="0" i="1" smtClean="0">
                                  <a:latin typeface="Cambria Math" panose="02040503050406030204" pitchFamily="18" charset="0"/>
                                </a:rPr>
                                <m:t>𝑃</m:t>
                              </m:r>
                            </m:e>
                            <m:sup>
                              <m:r>
                                <a:rPr lang="en-IN" sz="2800" b="0" i="1" smtClean="0">
                                  <a:latin typeface="Cambria Math" panose="02040503050406030204" pitchFamily="18" charset="0"/>
                                </a:rPr>
                                <m:t>𝑊</m:t>
                              </m:r>
                            </m:sup>
                          </m:sSup>
                          <m:r>
                            <a:rPr lang="en-IN" sz="2800" b="0" i="1" smtClean="0">
                              <a:latin typeface="Cambria Math" panose="02040503050406030204" pitchFamily="18" charset="0"/>
                              <a:ea typeface="Cambria Math" panose="02040503050406030204" pitchFamily="18" charset="0"/>
                            </a:rPr>
                            <m:t>∙</m:t>
                          </m:r>
                          <m:r>
                            <a:rPr lang="en-IN" sz="2800" b="0" i="1" smtClean="0">
                              <a:latin typeface="Cambria Math" panose="02040503050406030204" pitchFamily="18" charset="0"/>
                              <a:ea typeface="Cambria Math" panose="02040503050406030204" pitchFamily="18" charset="0"/>
                            </a:rPr>
                            <m:t>𝑀</m:t>
                          </m:r>
                        </m:den>
                      </m:f>
                      <m:r>
                        <a:rPr lang="en-IN" sz="2800" b="0" i="1" smtClean="0">
                          <a:latin typeface="Cambria Math" panose="02040503050406030204" pitchFamily="18" charset="0"/>
                          <a:ea typeface="Cambria Math" panose="02040503050406030204" pitchFamily="18" charset="0"/>
                        </a:rPr>
                        <m:t>=</m:t>
                      </m:r>
                      <m:f>
                        <m:fPr>
                          <m:ctrlPr>
                            <a:rPr lang="en-IN" sz="2800" b="0" i="1" smtClean="0">
                              <a:latin typeface="Cambria Math" panose="02040503050406030204" pitchFamily="18" charset="0"/>
                              <a:ea typeface="Cambria Math" panose="02040503050406030204" pitchFamily="18" charset="0"/>
                            </a:rPr>
                          </m:ctrlPr>
                        </m:fPr>
                        <m:num>
                          <m:r>
                            <a:rPr lang="en-IN" sz="2800" b="0" i="1" smtClean="0">
                              <a:latin typeface="Cambria Math" panose="02040503050406030204" pitchFamily="18" charset="0"/>
                              <a:ea typeface="Cambria Math" panose="02040503050406030204" pitchFamily="18" charset="0"/>
                            </a:rPr>
                            <m:t>1</m:t>
                          </m:r>
                        </m:num>
                        <m:den>
                          <m:r>
                            <a:rPr lang="en-IN" sz="2800" b="0" i="1" smtClean="0">
                              <a:latin typeface="Cambria Math" panose="02040503050406030204" pitchFamily="18" charset="0"/>
                              <a:ea typeface="Cambria Math" panose="02040503050406030204" pitchFamily="18" charset="0"/>
                            </a:rPr>
                            <m:t>2</m:t>
                          </m:r>
                        </m:den>
                      </m:f>
                      <m:r>
                        <a:rPr lang="en-IN" sz="2800" b="0" i="1" smtClean="0">
                          <a:latin typeface="Cambria Math" panose="02040503050406030204" pitchFamily="18" charset="0"/>
                          <a:ea typeface="Cambria Math" panose="02040503050406030204" pitchFamily="18" charset="0"/>
                        </a:rPr>
                        <m:t>∙</m:t>
                      </m:r>
                      <m:f>
                        <m:fPr>
                          <m:ctrlPr>
                            <a:rPr lang="en-IN" sz="2800" b="0" i="1" smtClean="0">
                              <a:latin typeface="Cambria Math" panose="02040503050406030204" pitchFamily="18" charset="0"/>
                              <a:ea typeface="Cambria Math" panose="02040503050406030204" pitchFamily="18" charset="0"/>
                            </a:rPr>
                          </m:ctrlPr>
                        </m:fPr>
                        <m:num>
                          <m:r>
                            <a:rPr lang="en-IN" sz="2800" b="0" i="1" smtClean="0">
                              <a:latin typeface="Cambria Math" panose="02040503050406030204" pitchFamily="18" charset="0"/>
                              <a:ea typeface="Cambria Math" panose="02040503050406030204" pitchFamily="18" charset="0"/>
                            </a:rPr>
                            <m:t>𝑡</m:t>
                          </m:r>
                        </m:num>
                        <m:den>
                          <m:sSup>
                            <m:sSupPr>
                              <m:ctrlPr>
                                <a:rPr lang="en-IN" sz="2800" b="0" i="1" smtClean="0">
                                  <a:latin typeface="Cambria Math" panose="02040503050406030204" pitchFamily="18" charset="0"/>
                                </a:rPr>
                              </m:ctrlPr>
                            </m:sSupPr>
                            <m:e>
                              <m:r>
                                <a:rPr lang="en-IN" sz="2800" b="0" i="1">
                                  <a:latin typeface="Cambria Math" panose="02040503050406030204" pitchFamily="18" charset="0"/>
                                </a:rPr>
                                <m:t>𝑃</m:t>
                              </m:r>
                            </m:e>
                            <m:sup>
                              <m:r>
                                <a:rPr lang="en-IN" sz="2800" b="0" i="1">
                                  <a:latin typeface="Cambria Math" panose="02040503050406030204" pitchFamily="18" charset="0"/>
                                </a:rPr>
                                <m:t>𝑊</m:t>
                              </m:r>
                            </m:sup>
                          </m:sSup>
                          <m:r>
                            <a:rPr lang="en-IN" sz="2800" b="0" i="1">
                              <a:latin typeface="Cambria Math" panose="02040503050406030204" pitchFamily="18" charset="0"/>
                              <a:ea typeface="Cambria Math" panose="02040503050406030204" pitchFamily="18" charset="0"/>
                            </a:rPr>
                            <m:t>∙</m:t>
                          </m:r>
                          <m:r>
                            <a:rPr lang="en-IN" sz="2800" b="0" i="1">
                              <a:latin typeface="Cambria Math" panose="02040503050406030204" pitchFamily="18" charset="0"/>
                              <a:ea typeface="Cambria Math" panose="02040503050406030204" pitchFamily="18" charset="0"/>
                            </a:rPr>
                            <m:t>𝑀</m:t>
                          </m:r>
                        </m:den>
                      </m:f>
                      <m:r>
                        <a:rPr lang="en-IN" sz="2800" b="0" i="1" smtClean="0">
                          <a:latin typeface="Cambria Math" panose="02040503050406030204" pitchFamily="18" charset="0"/>
                          <a:ea typeface="Cambria Math" panose="02040503050406030204" pitchFamily="18" charset="0"/>
                        </a:rPr>
                        <m:t>=</m:t>
                      </m:r>
                      <m:f>
                        <m:fPr>
                          <m:ctrlPr>
                            <a:rPr lang="en-IN" sz="2800" b="0" i="1" smtClean="0">
                              <a:latin typeface="Cambria Math" panose="02040503050406030204" pitchFamily="18" charset="0"/>
                              <a:ea typeface="Cambria Math" panose="02040503050406030204" pitchFamily="18" charset="0"/>
                            </a:rPr>
                          </m:ctrlPr>
                        </m:fPr>
                        <m:num>
                          <m:r>
                            <a:rPr lang="en-IN" sz="2800" b="0" i="1" smtClean="0">
                              <a:latin typeface="Cambria Math" panose="02040503050406030204" pitchFamily="18" charset="0"/>
                              <a:ea typeface="Cambria Math" panose="02040503050406030204" pitchFamily="18" charset="0"/>
                            </a:rPr>
                            <m:t>1</m:t>
                          </m:r>
                        </m:num>
                        <m:den>
                          <m:r>
                            <a:rPr lang="en-IN" sz="2800" b="0" i="1" smtClean="0">
                              <a:latin typeface="Cambria Math" panose="02040503050406030204" pitchFamily="18" charset="0"/>
                              <a:ea typeface="Cambria Math" panose="02040503050406030204" pitchFamily="18" charset="0"/>
                            </a:rPr>
                            <m:t>2</m:t>
                          </m:r>
                        </m:den>
                      </m:f>
                      <m:r>
                        <a:rPr lang="en-IN" sz="2800" b="0" i="1" smtClean="0">
                          <a:latin typeface="Cambria Math" panose="02040503050406030204" pitchFamily="18" charset="0"/>
                          <a:ea typeface="Cambria Math" panose="02040503050406030204" pitchFamily="18" charset="0"/>
                        </a:rPr>
                        <m:t>∙</m:t>
                      </m:r>
                      <m:d>
                        <m:dPr>
                          <m:ctrlPr>
                            <a:rPr lang="en-IN" sz="2800" b="0" i="1" smtClean="0">
                              <a:latin typeface="Cambria Math" panose="02040503050406030204" pitchFamily="18" charset="0"/>
                              <a:ea typeface="Cambria Math" panose="02040503050406030204" pitchFamily="18" charset="0"/>
                            </a:rPr>
                          </m:ctrlPr>
                        </m:dPr>
                        <m:e>
                          <m:f>
                            <m:fPr>
                              <m:ctrlPr>
                                <a:rPr lang="en-IN" sz="2800" b="0" i="1" smtClean="0">
                                  <a:latin typeface="Cambria Math" panose="02040503050406030204" pitchFamily="18" charset="0"/>
                                  <a:ea typeface="Cambria Math" panose="02040503050406030204" pitchFamily="18" charset="0"/>
                                </a:rPr>
                              </m:ctrlPr>
                            </m:fPr>
                            <m:num>
                              <m:r>
                                <a:rPr lang="en-IN" sz="2800" b="0" i="1" smtClean="0">
                                  <a:latin typeface="Cambria Math" panose="02040503050406030204" pitchFamily="18" charset="0"/>
                                  <a:ea typeface="Cambria Math" panose="02040503050406030204" pitchFamily="18" charset="0"/>
                                </a:rPr>
                                <m:t>𝑡</m:t>
                              </m:r>
                            </m:num>
                            <m:den>
                              <m:sSup>
                                <m:sSupPr>
                                  <m:ctrlPr>
                                    <a:rPr lang="en-IN" sz="2800" b="0" i="1">
                                      <a:latin typeface="Cambria Math" panose="02040503050406030204" pitchFamily="18" charset="0"/>
                                    </a:rPr>
                                  </m:ctrlPr>
                                </m:sSupPr>
                                <m:e>
                                  <m:r>
                                    <a:rPr lang="en-IN" sz="2800" b="0" i="1">
                                      <a:latin typeface="Cambria Math" panose="02040503050406030204" pitchFamily="18" charset="0"/>
                                    </a:rPr>
                                    <m:t>𝑃</m:t>
                                  </m:r>
                                </m:e>
                                <m:sup>
                                  <m:r>
                                    <a:rPr lang="en-IN" sz="2800" b="0" i="1">
                                      <a:latin typeface="Cambria Math" panose="02040503050406030204" pitchFamily="18" charset="0"/>
                                    </a:rPr>
                                    <m:t>𝑊</m:t>
                                  </m:r>
                                </m:sup>
                              </m:sSup>
                            </m:den>
                          </m:f>
                        </m:e>
                      </m:d>
                      <m:r>
                        <a:rPr lang="en-IN" sz="2800" b="0" i="1" smtClean="0">
                          <a:latin typeface="Cambria Math" panose="02040503050406030204" pitchFamily="18" charset="0"/>
                          <a:ea typeface="Cambria Math" panose="02040503050406030204" pitchFamily="18" charset="0"/>
                        </a:rPr>
                        <m:t>∙%∆</m:t>
                      </m:r>
                      <m:r>
                        <a:rPr lang="en-IN" sz="2800" b="0" i="1" smtClean="0">
                          <a:latin typeface="Cambria Math" panose="02040503050406030204" pitchFamily="18" charset="0"/>
                          <a:ea typeface="Cambria Math" panose="02040503050406030204" pitchFamily="18" charset="0"/>
                        </a:rPr>
                        <m:t>𝑀</m:t>
                      </m:r>
                    </m:oMath>
                  </m:oMathPara>
                </a14:m>
                <a:endParaRPr lang="en-IN" b="0" dirty="0"/>
              </a:p>
            </p:txBody>
          </p:sp>
        </mc:Choice>
        <mc:Fallback xmlns="">
          <p:sp>
            <p:nvSpPr>
              <p:cNvPr id="9" name="Content Placeholder 8">
                <a:extLst>
                  <a:ext uri="{FF2B5EF4-FFF2-40B4-BE49-F238E27FC236}">
                    <a16:creationId xmlns:a16="http://schemas.microsoft.com/office/drawing/2014/main" id="{2482E67C-F5DF-4A33-89BA-C54B0CB46915}"/>
                  </a:ext>
                </a:extLst>
              </p:cNvPr>
              <p:cNvSpPr>
                <a:spLocks noGrp="1" noRot="1" noChangeAspect="1" noMove="1" noResize="1" noEditPoints="1" noAdjustHandles="1" noChangeArrowheads="1" noChangeShapeType="1" noTextEdit="1"/>
              </p:cNvSpPr>
              <p:nvPr>
                <p:ph sz="quarter" idx="15"/>
              </p:nvPr>
            </p:nvSpPr>
            <p:spPr>
              <a:xfrm>
                <a:off x="228600" y="5331689"/>
                <a:ext cx="7864929" cy="1388605"/>
              </a:xfrm>
              <a:blipFill>
                <a:blip r:embed="rId3"/>
                <a:stretch>
                  <a:fillRect/>
                </a:stretch>
              </a:blipFill>
            </p:spPr>
            <p:txBody>
              <a:bodyPr/>
              <a:lstStyle/>
              <a:p>
                <a:r>
                  <a:rPr lang="en-US">
                    <a:noFill/>
                  </a:rPr>
                  <a:t> </a:t>
                </a:r>
              </a:p>
            </p:txBody>
          </p:sp>
        </mc:Fallback>
      </mc:AlternateContent>
      <p:pic>
        <p:nvPicPr>
          <p:cNvPr id="7" name="Picture 6" descr="Diagram&#10;&#10;Description automatically generated">
            <a:extLst>
              <a:ext uri="{FF2B5EF4-FFF2-40B4-BE49-F238E27FC236}">
                <a16:creationId xmlns:a16="http://schemas.microsoft.com/office/drawing/2014/main" id="{B0092CAF-BB75-42B5-81F8-33AF470930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08929" y="1143000"/>
            <a:ext cx="4046600" cy="4076023"/>
          </a:xfrm>
          <a:prstGeom prst="rect">
            <a:avLst/>
          </a:prstGeom>
        </p:spPr>
      </p:pic>
    </p:spTree>
    <p:extLst>
      <p:ext uri="{BB962C8B-B14F-4D97-AF65-F5344CB8AC3E}">
        <p14:creationId xmlns:p14="http://schemas.microsoft.com/office/powerpoint/2010/main" val="40018958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949D5C-5083-442F-A861-B79469D380F4}"/>
              </a:ext>
            </a:extLst>
          </p:cNvPr>
          <p:cNvSpPr>
            <a:spLocks noGrp="1"/>
          </p:cNvSpPr>
          <p:nvPr>
            <p:ph type="title"/>
          </p:nvPr>
        </p:nvSpPr>
        <p:spPr>
          <a:xfrm>
            <a:off x="457200" y="53340"/>
            <a:ext cx="8229600" cy="1143000"/>
          </a:xfrm>
        </p:spPr>
        <p:txBody>
          <a:bodyPr>
            <a:normAutofit/>
          </a:bodyPr>
          <a:lstStyle/>
          <a:p>
            <a:r>
              <a:rPr lang="en-US" sz="2800" dirty="0"/>
              <a:t>APPLICATION: U.S. and Foreign Tariffs Under President Trump, 2018–19</a:t>
            </a:r>
            <a:endParaRPr lang="en-IN" sz="2800" dirty="0"/>
          </a:p>
        </p:txBody>
      </p:sp>
      <p:sp>
        <p:nvSpPr>
          <p:cNvPr id="5" name="Content Placeholder 4">
            <a:extLst>
              <a:ext uri="{FF2B5EF4-FFF2-40B4-BE49-F238E27FC236}">
                <a16:creationId xmlns:a16="http://schemas.microsoft.com/office/drawing/2014/main" id="{815F6072-CAB5-41BA-A0E6-80B5A23CA012}"/>
              </a:ext>
            </a:extLst>
          </p:cNvPr>
          <p:cNvSpPr>
            <a:spLocks noGrp="1"/>
          </p:cNvSpPr>
          <p:nvPr>
            <p:ph idx="1"/>
          </p:nvPr>
        </p:nvSpPr>
        <p:spPr>
          <a:xfrm>
            <a:off x="217055" y="1295400"/>
            <a:ext cx="8458200" cy="1143000"/>
          </a:xfrm>
        </p:spPr>
        <p:txBody>
          <a:bodyPr>
            <a:noAutofit/>
          </a:bodyPr>
          <a:lstStyle/>
          <a:p>
            <a:pPr marL="0" indent="0">
              <a:buNone/>
            </a:pPr>
            <a:r>
              <a:rPr lang="en-IN" sz="1800" dirty="0">
                <a:latin typeface="+mn-lt"/>
              </a:rPr>
              <a:t>TABLE 8-3</a:t>
            </a:r>
          </a:p>
          <a:p>
            <a:pPr marL="0" indent="0">
              <a:spcBef>
                <a:spcPct val="10000"/>
              </a:spcBef>
              <a:spcAft>
                <a:spcPct val="10000"/>
              </a:spcAft>
              <a:buNone/>
            </a:pPr>
            <a:r>
              <a:rPr lang="en-US" sz="1800" dirty="0">
                <a:latin typeface="+mn-lt"/>
                <a:cs typeface="Arial" panose="020B0604020202020204" pitchFamily="34" charset="0"/>
              </a:rPr>
              <a:t>Welfare Impact of 2018 and 2019 U.S. Tariffs Panel (a) shows the welfare impact of the 2018 U.S. tariffs, and the initial 10% tariffs applied to $200 billion of U.S. imports from China in September 2018. Panel (b) extends those results to include the increase in the U.S. tariffs on China during 2019.</a:t>
            </a:r>
          </a:p>
        </p:txBody>
      </p:sp>
      <p:graphicFrame>
        <p:nvGraphicFramePr>
          <p:cNvPr id="11" name="Content Placeholder 10">
            <a:extLst>
              <a:ext uri="{FF2B5EF4-FFF2-40B4-BE49-F238E27FC236}">
                <a16:creationId xmlns:a16="http://schemas.microsoft.com/office/drawing/2014/main" id="{7670F825-EE06-4698-8377-79F631D384F0}"/>
              </a:ext>
            </a:extLst>
          </p:cNvPr>
          <p:cNvGraphicFramePr>
            <a:graphicFrameLocks noGrp="1"/>
          </p:cNvGraphicFramePr>
          <p:nvPr>
            <p:ph sz="quarter" idx="10"/>
            <p:extLst>
              <p:ext uri="{D42A27DB-BD31-4B8C-83A1-F6EECF244321}">
                <p14:modId xmlns:p14="http://schemas.microsoft.com/office/powerpoint/2010/main" val="2749863058"/>
              </p:ext>
            </p:extLst>
          </p:nvPr>
        </p:nvGraphicFramePr>
        <p:xfrm>
          <a:off x="255155" y="4648200"/>
          <a:ext cx="8382000" cy="1584960"/>
        </p:xfrm>
        <a:graphic>
          <a:graphicData uri="http://schemas.openxmlformats.org/drawingml/2006/table">
            <a:tbl>
              <a:tblPr firstRow="1" bandRow="1"/>
              <a:tblGrid>
                <a:gridCol w="2966143">
                  <a:extLst>
                    <a:ext uri="{9D8B030D-6E8A-4147-A177-3AD203B41FA5}">
                      <a16:colId xmlns:a16="http://schemas.microsoft.com/office/drawing/2014/main" val="949196034"/>
                    </a:ext>
                  </a:extLst>
                </a:gridCol>
                <a:gridCol w="2315691">
                  <a:extLst>
                    <a:ext uri="{9D8B030D-6E8A-4147-A177-3AD203B41FA5}">
                      <a16:colId xmlns:a16="http://schemas.microsoft.com/office/drawing/2014/main" val="2903308668"/>
                    </a:ext>
                  </a:extLst>
                </a:gridCol>
                <a:gridCol w="1675447">
                  <a:extLst>
                    <a:ext uri="{9D8B030D-6E8A-4147-A177-3AD203B41FA5}">
                      <a16:colId xmlns:a16="http://schemas.microsoft.com/office/drawing/2014/main" val="779455412"/>
                    </a:ext>
                  </a:extLst>
                </a:gridCol>
                <a:gridCol w="1424719">
                  <a:extLst>
                    <a:ext uri="{9D8B030D-6E8A-4147-A177-3AD203B41FA5}">
                      <a16:colId xmlns:a16="http://schemas.microsoft.com/office/drawing/2014/main" val="3099616782"/>
                    </a:ext>
                  </a:extLst>
                </a:gridCol>
              </a:tblGrid>
              <a:tr h="168162">
                <a:tc>
                  <a:txBody>
                    <a:bodyPr/>
                    <a:lstStyle/>
                    <a:p>
                      <a:pPr algn="ctr"/>
                      <a:endParaRPr lang="en-US" sz="1600" b="1" dirty="0">
                        <a:latin typeface="Arial" panose="020B0604020202020204" pitchFamily="34" charset="0"/>
                        <a:cs typeface="Arial" panose="020B0604020202020204" pitchFamily="34" charset="0"/>
                      </a:endParaRPr>
                    </a:p>
                  </a:txBody>
                  <a:tcPr/>
                </a:tc>
                <a:tc>
                  <a:txBody>
                    <a:bodyPr/>
                    <a:lstStyle/>
                    <a:p>
                      <a:pPr algn="ctr"/>
                      <a:r>
                        <a:rPr lang="en-US" sz="1600" b="1" u="none" strike="noStrike" kern="1200" baseline="0" dirty="0">
                          <a:latin typeface="Arial" panose="020B0604020202020204" pitchFamily="34" charset="0"/>
                          <a:cs typeface="Arial" panose="020B0604020202020204" pitchFamily="34" charset="0"/>
                        </a:rPr>
                        <a:t>(1)</a:t>
                      </a:r>
                    </a:p>
                  </a:txBody>
                  <a:tcPr/>
                </a:tc>
                <a:tc>
                  <a:txBody>
                    <a:bodyPr/>
                    <a:lstStyle/>
                    <a:p>
                      <a:pPr algn="ctr"/>
                      <a:r>
                        <a:rPr lang="en-US" sz="1600" b="1" u="none" strike="noStrike" kern="1200" baseline="0" dirty="0">
                          <a:latin typeface="Arial" panose="020B0604020202020204" pitchFamily="34" charset="0"/>
                          <a:cs typeface="Arial" panose="020B0604020202020204" pitchFamily="34" charset="0"/>
                        </a:rPr>
                        <a:t>(2)</a:t>
                      </a:r>
                      <a:endParaRPr lang="en-US" sz="1600" b="1" dirty="0">
                        <a:latin typeface="Arial" panose="020B0604020202020204" pitchFamily="34" charset="0"/>
                        <a:cs typeface="Arial" panose="020B0604020202020204" pitchFamily="34" charset="0"/>
                      </a:endParaRPr>
                    </a:p>
                  </a:txBody>
                  <a:tcPr/>
                </a:tc>
                <a:tc>
                  <a:txBody>
                    <a:bodyPr/>
                    <a:lstStyle/>
                    <a:p>
                      <a:pPr algn="ctr"/>
                      <a:r>
                        <a:rPr lang="en-US" sz="1600" b="1" u="none" strike="noStrike" kern="1200" baseline="0" dirty="0">
                          <a:latin typeface="Arial" panose="020B0604020202020204" pitchFamily="34" charset="0"/>
                          <a:cs typeface="Arial" panose="020B0604020202020204" pitchFamily="34" charset="0"/>
                        </a:rPr>
                        <a:t>(3)</a:t>
                      </a:r>
                      <a:endParaRPr lang="en-US" sz="16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277751488"/>
                  </a:ext>
                </a:extLst>
              </a:tr>
              <a:tr h="370840">
                <a:tc>
                  <a:txBody>
                    <a:bodyPr/>
                    <a:lstStyle/>
                    <a:p>
                      <a:pPr algn="ctr"/>
                      <a:endParaRPr lang="en-US" sz="1600" b="1" dirty="0">
                        <a:latin typeface="Arial" panose="020B0604020202020204" pitchFamily="34" charset="0"/>
                        <a:cs typeface="Arial" panose="020B0604020202020204" pitchFamily="34" charset="0"/>
                      </a:endParaRPr>
                    </a:p>
                  </a:txBody>
                  <a:tcPr/>
                </a:tc>
                <a:tc>
                  <a:txBody>
                    <a:bodyPr/>
                    <a:lstStyle/>
                    <a:p>
                      <a:pPr algn="ctr"/>
                      <a:r>
                        <a:rPr lang="en-US" sz="1600" b="1" u="none" strike="noStrike" kern="1200" baseline="0" dirty="0">
                          <a:latin typeface="Arial" panose="020B0604020202020204" pitchFamily="34" charset="0"/>
                          <a:cs typeface="Arial" panose="020B0604020202020204" pitchFamily="34" charset="0"/>
                        </a:rPr>
                        <a:t>Consumer Loss from</a:t>
                      </a:r>
                    </a:p>
                    <a:p>
                      <a:pPr algn="ctr"/>
                      <a:r>
                        <a:rPr lang="en-US" sz="1600" b="1" u="none" strike="noStrike" kern="1200" baseline="0" dirty="0">
                          <a:latin typeface="Arial" panose="020B0604020202020204" pitchFamily="34" charset="0"/>
                          <a:cs typeface="Arial" panose="020B0604020202020204" pitchFamily="34" charset="0"/>
                        </a:rPr>
                        <a:t>Higher Import Prices</a:t>
                      </a:r>
                      <a:endParaRPr lang="en-US" sz="1600" b="1" dirty="0">
                        <a:latin typeface="Arial" panose="020B0604020202020204" pitchFamily="34" charset="0"/>
                        <a:cs typeface="Arial" panose="020B0604020202020204" pitchFamily="34" charset="0"/>
                      </a:endParaRPr>
                    </a:p>
                  </a:txBody>
                  <a:tcPr/>
                </a:tc>
                <a:tc>
                  <a:txBody>
                    <a:bodyPr/>
                    <a:lstStyle/>
                    <a:p>
                      <a:pPr algn="ctr"/>
                      <a:r>
                        <a:rPr lang="en-US" sz="1600" b="1" u="none" strike="noStrike" kern="1200" baseline="0" dirty="0">
                          <a:latin typeface="Arial" panose="020B0604020202020204" pitchFamily="34" charset="0"/>
                          <a:cs typeface="Arial" panose="020B0604020202020204" pitchFamily="34" charset="0"/>
                        </a:rPr>
                        <a:t>Tariff Revenue</a:t>
                      </a:r>
                      <a:endParaRPr lang="en-US" sz="1600" b="1" dirty="0">
                        <a:latin typeface="Arial" panose="020B0604020202020204" pitchFamily="34" charset="0"/>
                        <a:cs typeface="Arial" panose="020B0604020202020204" pitchFamily="34" charset="0"/>
                      </a:endParaRPr>
                    </a:p>
                  </a:txBody>
                  <a:tcPr/>
                </a:tc>
                <a:tc>
                  <a:txBody>
                    <a:bodyPr/>
                    <a:lstStyle/>
                    <a:p>
                      <a:pPr algn="ctr"/>
                      <a:r>
                        <a:rPr lang="en-US" sz="1600" b="1" u="none" strike="noStrike" kern="1200" baseline="0" dirty="0">
                          <a:latin typeface="Arial" panose="020B0604020202020204" pitchFamily="34" charset="0"/>
                          <a:cs typeface="Arial" panose="020B0604020202020204" pitchFamily="34" charset="0"/>
                        </a:rPr>
                        <a:t>Deadweight</a:t>
                      </a:r>
                    </a:p>
                    <a:p>
                      <a:pPr algn="ctr"/>
                      <a:r>
                        <a:rPr lang="en-US" sz="1600" b="1" u="none" strike="noStrike" kern="1200" baseline="0" dirty="0">
                          <a:latin typeface="Arial" panose="020B0604020202020204" pitchFamily="34" charset="0"/>
                          <a:cs typeface="Arial" panose="020B0604020202020204" pitchFamily="34" charset="0"/>
                        </a:rPr>
                        <a:t>Loss</a:t>
                      </a:r>
                      <a:endParaRPr lang="en-US" sz="16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831236741"/>
                  </a:ext>
                </a:extLst>
              </a:tr>
              <a:tr h="231951">
                <a:tc>
                  <a:txBody>
                    <a:bodyPr/>
                    <a:lstStyle/>
                    <a:p>
                      <a:r>
                        <a:rPr lang="en-US" sz="1600" u="none" strike="noStrike" kern="1200" baseline="0" dirty="0">
                          <a:latin typeface="Arial" panose="020B0604020202020204" pitchFamily="34" charset="0"/>
                          <a:cs typeface="Arial" panose="020B0604020202020204" pitchFamily="34" charset="0"/>
                        </a:rPr>
                        <a:t>Annual cost ($ billions)</a:t>
                      </a:r>
                      <a:endParaRPr lang="en-US" sz="1600" dirty="0">
                        <a:latin typeface="Arial" panose="020B0604020202020204" pitchFamily="34" charset="0"/>
                        <a:cs typeface="Arial" panose="020B0604020202020204" pitchFamily="34" charset="0"/>
                      </a:endParaRPr>
                    </a:p>
                  </a:txBody>
                  <a:tcPr/>
                </a:tc>
                <a:tc>
                  <a:txBody>
                    <a:bodyPr/>
                    <a:lstStyle/>
                    <a:p>
                      <a:pPr algn="ctr"/>
                      <a:r>
                        <a:rPr lang="en-US" sz="1600" u="none" strike="noStrike" kern="1200" baseline="0" dirty="0">
                          <a:latin typeface="Arial" panose="020B0604020202020204" pitchFamily="34" charset="0"/>
                          <a:cs typeface="Arial" panose="020B0604020202020204" pitchFamily="34" charset="0"/>
                        </a:rPr>
                        <a:t>106</a:t>
                      </a:r>
                      <a:endParaRPr lang="en-US" sz="1600" dirty="0">
                        <a:latin typeface="Arial" panose="020B0604020202020204" pitchFamily="34" charset="0"/>
                        <a:cs typeface="Arial" panose="020B0604020202020204" pitchFamily="34" charset="0"/>
                      </a:endParaRPr>
                    </a:p>
                  </a:txBody>
                  <a:tcPr/>
                </a:tc>
                <a:tc>
                  <a:txBody>
                    <a:bodyPr/>
                    <a:lstStyle/>
                    <a:p>
                      <a:pPr algn="ctr"/>
                      <a:r>
                        <a:rPr lang="en-US" sz="1600" u="none" strike="noStrike" kern="1200" baseline="0" dirty="0">
                          <a:latin typeface="Arial" panose="020B0604020202020204" pitchFamily="34" charset="0"/>
                          <a:cs typeface="Arial" panose="020B0604020202020204" pitchFamily="34" charset="0"/>
                        </a:rPr>
                        <a:t>26.9</a:t>
                      </a:r>
                      <a:endParaRPr lang="en-US" sz="1600" dirty="0">
                        <a:latin typeface="Arial" panose="020B0604020202020204" pitchFamily="34" charset="0"/>
                        <a:cs typeface="Arial" panose="020B0604020202020204" pitchFamily="34" charset="0"/>
                      </a:endParaRPr>
                    </a:p>
                  </a:txBody>
                  <a:tcPr/>
                </a:tc>
                <a:tc>
                  <a:txBody>
                    <a:bodyPr/>
                    <a:lstStyle/>
                    <a:p>
                      <a:pPr algn="ctr"/>
                      <a:r>
                        <a:rPr lang="en-US" sz="1600" u="none" strike="noStrike" kern="1200" baseline="0" dirty="0">
                          <a:latin typeface="Arial" panose="020B0604020202020204" pitchFamily="34" charset="0"/>
                          <a:cs typeface="Arial" panose="020B0604020202020204" pitchFamily="34" charset="0"/>
                        </a:rPr>
                        <a:t>79.1</a:t>
                      </a:r>
                      <a:endParaRPr lang="en-US"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326826375"/>
                  </a:ext>
                </a:extLst>
              </a:tr>
              <a:tr h="216711">
                <a:tc>
                  <a:txBody>
                    <a:bodyPr/>
                    <a:lstStyle/>
                    <a:p>
                      <a:r>
                        <a:rPr lang="en-US" sz="1600" u="none" strike="noStrike" kern="1200" baseline="0" dirty="0">
                          <a:latin typeface="Arial" panose="020B0604020202020204" pitchFamily="34" charset="0"/>
                          <a:cs typeface="Arial" panose="020B0604020202020204" pitchFamily="34" charset="0"/>
                        </a:rPr>
                        <a:t>Annual cost </a:t>
                      </a:r>
                      <a:r>
                        <a:rPr lang="en-US" sz="1600" b="0" i="0" u="none" strike="noStrike" kern="1200" baseline="0" dirty="0">
                          <a:solidFill>
                            <a:schemeClr val="tx1"/>
                          </a:solidFill>
                          <a:latin typeface="Arial" panose="020B0604020202020204" pitchFamily="34" charset="0"/>
                          <a:ea typeface="+mn-ea"/>
                          <a:cs typeface="Arial" panose="020B0604020202020204" pitchFamily="34" charset="0"/>
                        </a:rPr>
                        <a:t>per household ($)</a:t>
                      </a:r>
                      <a:endParaRPr lang="en-US" sz="1600" dirty="0">
                        <a:latin typeface="Arial" panose="020B0604020202020204" pitchFamily="34" charset="0"/>
                        <a:cs typeface="Arial" panose="020B0604020202020204" pitchFamily="34" charset="0"/>
                      </a:endParaRPr>
                    </a:p>
                  </a:txBody>
                  <a:tcPr/>
                </a:tc>
                <a:tc>
                  <a:txBody>
                    <a:bodyPr/>
                    <a:lstStyle/>
                    <a:p>
                      <a:pPr algn="ctr"/>
                      <a:r>
                        <a:rPr lang="en-US" sz="1600" u="none" strike="noStrike" kern="1200" baseline="0" dirty="0">
                          <a:latin typeface="Arial" panose="020B0604020202020204" pitchFamily="34" charset="0"/>
                          <a:cs typeface="Arial" panose="020B0604020202020204" pitchFamily="34" charset="0"/>
                        </a:rPr>
                        <a:t>831</a:t>
                      </a:r>
                      <a:endParaRPr lang="en-US" sz="1600" dirty="0">
                        <a:latin typeface="Arial" panose="020B0604020202020204" pitchFamily="34" charset="0"/>
                        <a:cs typeface="Arial" panose="020B0604020202020204" pitchFamily="34" charset="0"/>
                      </a:endParaRPr>
                    </a:p>
                  </a:txBody>
                  <a:tcPr/>
                </a:tc>
                <a:tc>
                  <a:txBody>
                    <a:bodyPr/>
                    <a:lstStyle/>
                    <a:p>
                      <a:pPr algn="ctr"/>
                      <a:r>
                        <a:rPr lang="en-US" sz="1600" u="none" strike="noStrike" kern="1200" baseline="0" dirty="0">
                          <a:latin typeface="Arial" panose="020B0604020202020204" pitchFamily="34" charset="0"/>
                          <a:cs typeface="Arial" panose="020B0604020202020204" pitchFamily="34" charset="0"/>
                        </a:rPr>
                        <a:t>211</a:t>
                      </a:r>
                      <a:endParaRPr lang="en-US" sz="1600" dirty="0">
                        <a:latin typeface="Arial" panose="020B0604020202020204" pitchFamily="34" charset="0"/>
                        <a:cs typeface="Arial" panose="020B0604020202020204" pitchFamily="34" charset="0"/>
                      </a:endParaRPr>
                    </a:p>
                  </a:txBody>
                  <a:tcPr/>
                </a:tc>
                <a:tc>
                  <a:txBody>
                    <a:bodyPr/>
                    <a:lstStyle/>
                    <a:p>
                      <a:pPr algn="ctr"/>
                      <a:r>
                        <a:rPr lang="en-US" sz="1600" u="none" strike="noStrike" kern="1200" baseline="0" dirty="0">
                          <a:latin typeface="Arial" panose="020B0604020202020204" pitchFamily="34" charset="0"/>
                          <a:cs typeface="Arial" panose="020B0604020202020204" pitchFamily="34" charset="0"/>
                        </a:rPr>
                        <a:t>620</a:t>
                      </a:r>
                      <a:endParaRPr lang="en-US"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3575181"/>
                  </a:ext>
                </a:extLst>
              </a:tr>
            </a:tbl>
          </a:graphicData>
        </a:graphic>
      </p:graphicFrame>
      <p:graphicFrame>
        <p:nvGraphicFramePr>
          <p:cNvPr id="10" name="Table Placeholder 8">
            <a:extLst>
              <a:ext uri="{FF2B5EF4-FFF2-40B4-BE49-F238E27FC236}">
                <a16:creationId xmlns:a16="http://schemas.microsoft.com/office/drawing/2014/main" id="{438C41D3-0179-48E3-BAB6-271CA2E9EF35}"/>
              </a:ext>
            </a:extLst>
          </p:cNvPr>
          <p:cNvGraphicFramePr>
            <a:graphicFrameLocks noGrp="1"/>
          </p:cNvGraphicFramePr>
          <p:nvPr>
            <p:ph type="tbl" sz="quarter" idx="14"/>
            <p:extLst>
              <p:ext uri="{D42A27DB-BD31-4B8C-83A1-F6EECF244321}">
                <p14:modId xmlns:p14="http://schemas.microsoft.com/office/powerpoint/2010/main" val="2141754918"/>
              </p:ext>
            </p:extLst>
          </p:nvPr>
        </p:nvGraphicFramePr>
        <p:xfrm>
          <a:off x="304800" y="2638829"/>
          <a:ext cx="8534400" cy="1584960"/>
        </p:xfrm>
        <a:graphic>
          <a:graphicData uri="http://schemas.openxmlformats.org/drawingml/2006/table">
            <a:tbl>
              <a:tblPr firstRow="1" bandRow="1"/>
              <a:tblGrid>
                <a:gridCol w="2972600">
                  <a:extLst>
                    <a:ext uri="{9D8B030D-6E8A-4147-A177-3AD203B41FA5}">
                      <a16:colId xmlns:a16="http://schemas.microsoft.com/office/drawing/2014/main" val="1464569718"/>
                    </a:ext>
                  </a:extLst>
                </a:gridCol>
                <a:gridCol w="2342288">
                  <a:extLst>
                    <a:ext uri="{9D8B030D-6E8A-4147-A177-3AD203B41FA5}">
                      <a16:colId xmlns:a16="http://schemas.microsoft.com/office/drawing/2014/main" val="3315003622"/>
                    </a:ext>
                  </a:extLst>
                </a:gridCol>
                <a:gridCol w="1609756">
                  <a:extLst>
                    <a:ext uri="{9D8B030D-6E8A-4147-A177-3AD203B41FA5}">
                      <a16:colId xmlns:a16="http://schemas.microsoft.com/office/drawing/2014/main" val="2387203308"/>
                    </a:ext>
                  </a:extLst>
                </a:gridCol>
                <a:gridCol w="1609756">
                  <a:extLst>
                    <a:ext uri="{9D8B030D-6E8A-4147-A177-3AD203B41FA5}">
                      <a16:colId xmlns:a16="http://schemas.microsoft.com/office/drawing/2014/main" val="3984922573"/>
                    </a:ext>
                  </a:extLst>
                </a:gridCol>
              </a:tblGrid>
              <a:tr h="132252">
                <a:tc>
                  <a:txBody>
                    <a:bodyPr/>
                    <a:lstStyle/>
                    <a:p>
                      <a:endParaRPr lang="en-US" sz="1600" dirty="0">
                        <a:latin typeface="Arial" panose="020B0604020202020204" pitchFamily="34" charset="0"/>
                        <a:cs typeface="Arial" panose="020B0604020202020204" pitchFamily="34" charset="0"/>
                      </a:endParaRPr>
                    </a:p>
                  </a:txBody>
                  <a:tcPr/>
                </a:tc>
                <a:tc>
                  <a:txBody>
                    <a:bodyPr/>
                    <a:lstStyle/>
                    <a:p>
                      <a:pPr algn="ctr"/>
                      <a:r>
                        <a:rPr lang="en-US" sz="1600" b="1" i="0" u="none" strike="noStrike" kern="1200" baseline="0" dirty="0">
                          <a:solidFill>
                            <a:schemeClr val="tx1"/>
                          </a:solidFill>
                          <a:latin typeface="Arial" panose="020B0604020202020204" pitchFamily="34" charset="0"/>
                          <a:ea typeface="+mn-ea"/>
                          <a:cs typeface="Arial" panose="020B0604020202020204" pitchFamily="34" charset="0"/>
                        </a:rPr>
                        <a:t>(1)</a:t>
                      </a:r>
                      <a:endParaRPr lang="en-US" sz="1600" dirty="0">
                        <a:latin typeface="Arial" panose="020B0604020202020204" pitchFamily="34" charset="0"/>
                        <a:cs typeface="Arial" panose="020B0604020202020204" pitchFamily="34" charset="0"/>
                      </a:endParaRPr>
                    </a:p>
                  </a:txBody>
                  <a:tcPr/>
                </a:tc>
                <a:tc>
                  <a:txBody>
                    <a:bodyPr/>
                    <a:lstStyle/>
                    <a:p>
                      <a:pPr algn="ctr"/>
                      <a:r>
                        <a:rPr lang="en-US" sz="1600" b="1" i="0" u="none" strike="noStrike" kern="1200" baseline="0" dirty="0">
                          <a:solidFill>
                            <a:schemeClr val="tx1"/>
                          </a:solidFill>
                          <a:latin typeface="Arial" panose="020B0604020202020204" pitchFamily="34" charset="0"/>
                          <a:ea typeface="+mn-ea"/>
                          <a:cs typeface="Arial" panose="020B0604020202020204" pitchFamily="34" charset="0"/>
                        </a:rPr>
                        <a:t>(2)</a:t>
                      </a:r>
                      <a:endParaRPr lang="en-US" sz="1600" dirty="0">
                        <a:latin typeface="Arial" panose="020B0604020202020204" pitchFamily="34" charset="0"/>
                        <a:cs typeface="Arial" panose="020B0604020202020204" pitchFamily="34" charset="0"/>
                      </a:endParaRPr>
                    </a:p>
                  </a:txBody>
                  <a:tcPr/>
                </a:tc>
                <a:tc>
                  <a:txBody>
                    <a:bodyPr/>
                    <a:lstStyle/>
                    <a:p>
                      <a:pPr algn="ctr"/>
                      <a:r>
                        <a:rPr lang="en-US" sz="1600" b="1" i="0" u="none" strike="noStrike" kern="1200" baseline="0" dirty="0">
                          <a:solidFill>
                            <a:schemeClr val="tx1"/>
                          </a:solidFill>
                          <a:latin typeface="Arial" panose="020B0604020202020204" pitchFamily="34" charset="0"/>
                          <a:ea typeface="+mn-ea"/>
                          <a:cs typeface="Arial" panose="020B0604020202020204" pitchFamily="34" charset="0"/>
                        </a:rPr>
                        <a:t>(3)</a:t>
                      </a:r>
                      <a:endParaRPr lang="en-US"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067911395"/>
                  </a:ext>
                </a:extLst>
              </a:tr>
              <a:tr h="220561">
                <a:tc>
                  <a:txBody>
                    <a:bodyPr/>
                    <a:lstStyle/>
                    <a:p>
                      <a:pPr algn="ctr"/>
                      <a:endParaRPr lang="en-US" sz="1600" dirty="0">
                        <a:latin typeface="Arial" panose="020B0604020202020204" pitchFamily="34" charset="0"/>
                        <a:cs typeface="Arial" panose="020B0604020202020204" pitchFamily="34" charset="0"/>
                      </a:endParaRPr>
                    </a:p>
                  </a:txBody>
                  <a:tcPr/>
                </a:tc>
                <a:tc>
                  <a:txBody>
                    <a:bodyPr/>
                    <a:lstStyle/>
                    <a:p>
                      <a:pPr algn="ctr"/>
                      <a:r>
                        <a:rPr lang="en-US" sz="1600" b="1" i="0" u="none" strike="noStrike" kern="1200" baseline="0" dirty="0">
                          <a:solidFill>
                            <a:schemeClr val="tx1"/>
                          </a:solidFill>
                          <a:latin typeface="Arial" panose="020B0604020202020204" pitchFamily="34" charset="0"/>
                          <a:ea typeface="+mn-ea"/>
                          <a:cs typeface="Arial" panose="020B0604020202020204" pitchFamily="34" charset="0"/>
                        </a:rPr>
                        <a:t>Consumer Loss from</a:t>
                      </a:r>
                    </a:p>
                    <a:p>
                      <a:pPr algn="ctr"/>
                      <a:r>
                        <a:rPr lang="en-US" sz="1600" b="1" i="0" u="none" strike="noStrike" kern="1200" baseline="0" dirty="0">
                          <a:solidFill>
                            <a:schemeClr val="tx1"/>
                          </a:solidFill>
                          <a:latin typeface="Arial" panose="020B0604020202020204" pitchFamily="34" charset="0"/>
                          <a:ea typeface="+mn-ea"/>
                          <a:cs typeface="Arial" panose="020B0604020202020204" pitchFamily="34" charset="0"/>
                        </a:rPr>
                        <a:t>Higher Import Prices</a:t>
                      </a:r>
                      <a:endParaRPr lang="en-US" sz="1600" dirty="0">
                        <a:latin typeface="Arial" panose="020B0604020202020204" pitchFamily="34" charset="0"/>
                        <a:cs typeface="Arial" panose="020B0604020202020204" pitchFamily="34" charset="0"/>
                      </a:endParaRPr>
                    </a:p>
                  </a:txBody>
                  <a:tcPr/>
                </a:tc>
                <a:tc>
                  <a:txBody>
                    <a:bodyPr/>
                    <a:lstStyle/>
                    <a:p>
                      <a:pPr algn="ctr"/>
                      <a:r>
                        <a:rPr lang="en-US" sz="1600" b="1" i="0" u="none" strike="noStrike" kern="1200" baseline="0" dirty="0">
                          <a:solidFill>
                            <a:schemeClr val="tx1"/>
                          </a:solidFill>
                          <a:latin typeface="Arial" panose="020B0604020202020204" pitchFamily="34" charset="0"/>
                          <a:ea typeface="+mn-ea"/>
                          <a:cs typeface="Arial" panose="020B0604020202020204" pitchFamily="34" charset="0"/>
                        </a:rPr>
                        <a:t>Tariff Revenue</a:t>
                      </a:r>
                      <a:endParaRPr lang="en-US" sz="1600" dirty="0">
                        <a:latin typeface="Arial" panose="020B0604020202020204" pitchFamily="34" charset="0"/>
                        <a:cs typeface="Arial" panose="020B0604020202020204" pitchFamily="34" charset="0"/>
                      </a:endParaRPr>
                    </a:p>
                  </a:txBody>
                  <a:tcPr/>
                </a:tc>
                <a:tc>
                  <a:txBody>
                    <a:bodyPr/>
                    <a:lstStyle/>
                    <a:p>
                      <a:pPr algn="ctr"/>
                      <a:r>
                        <a:rPr lang="en-US" sz="1600" b="1" i="0" u="none" strike="noStrike" kern="1200" baseline="0" dirty="0">
                          <a:solidFill>
                            <a:schemeClr val="tx1"/>
                          </a:solidFill>
                          <a:latin typeface="Arial" panose="020B0604020202020204" pitchFamily="34" charset="0"/>
                          <a:ea typeface="+mn-ea"/>
                          <a:cs typeface="Arial" panose="020B0604020202020204" pitchFamily="34" charset="0"/>
                        </a:rPr>
                        <a:t>Deadweight</a:t>
                      </a:r>
                    </a:p>
                    <a:p>
                      <a:pPr algn="ctr"/>
                      <a:r>
                        <a:rPr lang="en-US" sz="1600" b="1" i="0" u="none" strike="noStrike" kern="1200" baseline="0" dirty="0">
                          <a:solidFill>
                            <a:schemeClr val="tx1"/>
                          </a:solidFill>
                          <a:latin typeface="Arial" panose="020B0604020202020204" pitchFamily="34" charset="0"/>
                          <a:ea typeface="+mn-ea"/>
                          <a:cs typeface="Arial" panose="020B0604020202020204" pitchFamily="34" charset="0"/>
                        </a:rPr>
                        <a:t>Loss</a:t>
                      </a:r>
                      <a:endParaRPr lang="en-US"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235356943"/>
                  </a:ext>
                </a:extLst>
              </a:tr>
              <a:tr h="230721">
                <a:tc>
                  <a:txBody>
                    <a:bodyPr/>
                    <a:lstStyle/>
                    <a:p>
                      <a:r>
                        <a:rPr lang="en-US" sz="1600" b="0" i="0" u="none" strike="noStrike" kern="1200" baseline="0" dirty="0">
                          <a:solidFill>
                            <a:schemeClr val="tx1"/>
                          </a:solidFill>
                          <a:latin typeface="Arial" panose="020B0604020202020204" pitchFamily="34" charset="0"/>
                          <a:ea typeface="+mn-ea"/>
                          <a:cs typeface="Arial" panose="020B0604020202020204" pitchFamily="34" charset="0"/>
                        </a:rPr>
                        <a:t>Annual cost ($ billions)</a:t>
                      </a:r>
                      <a:endParaRPr lang="en-US" sz="1600" dirty="0">
                        <a:latin typeface="Arial" panose="020B0604020202020204" pitchFamily="34" charset="0"/>
                        <a:cs typeface="Arial" panose="020B0604020202020204" pitchFamily="34" charset="0"/>
                      </a:endParaRPr>
                    </a:p>
                  </a:txBody>
                  <a:tcPr/>
                </a:tc>
                <a:tc>
                  <a:txBody>
                    <a:bodyPr/>
                    <a:lstStyle/>
                    <a:p>
                      <a:pPr algn="ctr"/>
                      <a:r>
                        <a:rPr lang="en-US" sz="1600" b="0" i="0" u="none" strike="noStrike" kern="1200" baseline="0" dirty="0">
                          <a:solidFill>
                            <a:schemeClr val="tx1"/>
                          </a:solidFill>
                          <a:latin typeface="Arial" panose="020B0604020202020204" pitchFamily="34" charset="0"/>
                          <a:ea typeface="+mn-ea"/>
                          <a:cs typeface="Arial" panose="020B0604020202020204" pitchFamily="34" charset="0"/>
                        </a:rPr>
                        <a:t>52.8</a:t>
                      </a:r>
                      <a:endParaRPr lang="en-US" sz="1600" dirty="0">
                        <a:latin typeface="Arial" panose="020B0604020202020204" pitchFamily="34" charset="0"/>
                        <a:cs typeface="Arial" panose="020B0604020202020204" pitchFamily="34" charset="0"/>
                      </a:endParaRPr>
                    </a:p>
                  </a:txBody>
                  <a:tcPr/>
                </a:tc>
                <a:tc>
                  <a:txBody>
                    <a:bodyPr/>
                    <a:lstStyle/>
                    <a:p>
                      <a:pPr algn="ctr"/>
                      <a:r>
                        <a:rPr lang="en-US" sz="1600" b="0" i="0" u="none" strike="noStrike" kern="1200" baseline="0" dirty="0">
                          <a:solidFill>
                            <a:schemeClr val="tx1"/>
                          </a:solidFill>
                          <a:latin typeface="Arial" panose="020B0604020202020204" pitchFamily="34" charset="0"/>
                          <a:ea typeface="+mn-ea"/>
                          <a:cs typeface="Arial" panose="020B0604020202020204" pitchFamily="34" charset="0"/>
                        </a:rPr>
                        <a:t>36.0</a:t>
                      </a:r>
                      <a:endParaRPr lang="en-US" sz="1600" dirty="0">
                        <a:latin typeface="Arial" panose="020B0604020202020204" pitchFamily="34" charset="0"/>
                        <a:cs typeface="Arial" panose="020B0604020202020204" pitchFamily="34" charset="0"/>
                      </a:endParaRPr>
                    </a:p>
                  </a:txBody>
                  <a:tcPr/>
                </a:tc>
                <a:tc>
                  <a:txBody>
                    <a:bodyPr/>
                    <a:lstStyle/>
                    <a:p>
                      <a:pPr algn="ctr"/>
                      <a:r>
                        <a:rPr lang="en-US" sz="1600" b="0" i="0" u="none" strike="noStrike" kern="1200" baseline="0" dirty="0">
                          <a:solidFill>
                            <a:schemeClr val="tx1"/>
                          </a:solidFill>
                          <a:latin typeface="Arial" panose="020B0604020202020204" pitchFamily="34" charset="0"/>
                          <a:ea typeface="+mn-ea"/>
                          <a:cs typeface="Arial" panose="020B0604020202020204" pitchFamily="34" charset="0"/>
                        </a:rPr>
                        <a:t>16.8</a:t>
                      </a:r>
                      <a:endParaRPr lang="en-US"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906371699"/>
                  </a:ext>
                </a:extLst>
              </a:tr>
              <a:tr h="164681">
                <a:tc>
                  <a:txBody>
                    <a:bodyPr/>
                    <a:lstStyle/>
                    <a:p>
                      <a:r>
                        <a:rPr lang="en-US" sz="1600" b="0" i="0" u="none" strike="noStrike" kern="1200" baseline="0" dirty="0">
                          <a:solidFill>
                            <a:schemeClr val="tx1"/>
                          </a:solidFill>
                          <a:latin typeface="Arial" panose="020B0604020202020204" pitchFamily="34" charset="0"/>
                          <a:ea typeface="+mn-ea"/>
                          <a:cs typeface="Arial" panose="020B0604020202020204" pitchFamily="34" charset="0"/>
                        </a:rPr>
                        <a:t>Annual cost per household ($)</a:t>
                      </a:r>
                      <a:endParaRPr lang="en-US" sz="1600" dirty="0">
                        <a:latin typeface="Arial" panose="020B0604020202020204" pitchFamily="34" charset="0"/>
                        <a:cs typeface="Arial" panose="020B0604020202020204" pitchFamily="34" charset="0"/>
                      </a:endParaRPr>
                    </a:p>
                  </a:txBody>
                  <a:tcPr/>
                </a:tc>
                <a:tc>
                  <a:txBody>
                    <a:bodyPr/>
                    <a:lstStyle/>
                    <a:p>
                      <a:pPr algn="ctr"/>
                      <a:r>
                        <a:rPr lang="en-US" sz="1600" b="0" i="0" u="none" strike="noStrike" kern="1200" baseline="0" dirty="0">
                          <a:solidFill>
                            <a:schemeClr val="tx1"/>
                          </a:solidFill>
                          <a:latin typeface="Arial" panose="020B0604020202020204" pitchFamily="34" charset="0"/>
                          <a:ea typeface="+mn-ea"/>
                          <a:cs typeface="Arial" panose="020B0604020202020204" pitchFamily="34" charset="0"/>
                        </a:rPr>
                        <a:t>414</a:t>
                      </a:r>
                      <a:endParaRPr lang="en-US" sz="1600" dirty="0">
                        <a:latin typeface="Arial" panose="020B0604020202020204" pitchFamily="34" charset="0"/>
                        <a:cs typeface="Arial" panose="020B0604020202020204" pitchFamily="34" charset="0"/>
                      </a:endParaRPr>
                    </a:p>
                  </a:txBody>
                  <a:tcPr/>
                </a:tc>
                <a:tc>
                  <a:txBody>
                    <a:bodyPr/>
                    <a:lstStyle/>
                    <a:p>
                      <a:pPr algn="ctr"/>
                      <a:r>
                        <a:rPr lang="en-US" sz="1600" b="0" i="0" u="none" strike="noStrike" kern="1200" baseline="0" dirty="0">
                          <a:solidFill>
                            <a:schemeClr val="tx1"/>
                          </a:solidFill>
                          <a:latin typeface="Arial" panose="020B0604020202020204" pitchFamily="34" charset="0"/>
                          <a:ea typeface="+mn-ea"/>
                          <a:cs typeface="Arial" panose="020B0604020202020204" pitchFamily="34" charset="0"/>
                        </a:rPr>
                        <a:t>282</a:t>
                      </a:r>
                      <a:endParaRPr lang="en-US" sz="1600" dirty="0">
                        <a:latin typeface="Arial" panose="020B0604020202020204" pitchFamily="34" charset="0"/>
                        <a:cs typeface="Arial" panose="020B0604020202020204" pitchFamily="34" charset="0"/>
                      </a:endParaRPr>
                    </a:p>
                  </a:txBody>
                  <a:tcPr/>
                </a:tc>
                <a:tc>
                  <a:txBody>
                    <a:bodyPr/>
                    <a:lstStyle/>
                    <a:p>
                      <a:pPr algn="ctr"/>
                      <a:r>
                        <a:rPr lang="en-US" sz="1600" b="0" i="0" u="none" strike="noStrike" kern="1200" baseline="0" dirty="0">
                          <a:solidFill>
                            <a:schemeClr val="tx1"/>
                          </a:solidFill>
                          <a:latin typeface="Arial" panose="020B0604020202020204" pitchFamily="34" charset="0"/>
                          <a:ea typeface="+mn-ea"/>
                          <a:cs typeface="Arial" panose="020B0604020202020204" pitchFamily="34" charset="0"/>
                        </a:rPr>
                        <a:t>132</a:t>
                      </a:r>
                      <a:endParaRPr lang="en-US"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729708463"/>
                  </a:ext>
                </a:extLst>
              </a:tr>
            </a:tbl>
          </a:graphicData>
        </a:graphic>
      </p:graphicFrame>
    </p:spTree>
    <p:extLst>
      <p:ext uri="{BB962C8B-B14F-4D97-AF65-F5344CB8AC3E}">
        <p14:creationId xmlns:p14="http://schemas.microsoft.com/office/powerpoint/2010/main" val="24976798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5401E9F7-D300-49E0-A34D-277D6590F691}"/>
              </a:ext>
            </a:extLst>
          </p:cNvPr>
          <p:cNvSpPr>
            <a:spLocks noGrp="1"/>
          </p:cNvSpPr>
          <p:nvPr>
            <p:ph type="title"/>
          </p:nvPr>
        </p:nvSpPr>
        <p:spPr>
          <a:xfrm>
            <a:off x="590550" y="152400"/>
            <a:ext cx="7886700" cy="930274"/>
          </a:xfrm>
        </p:spPr>
        <p:txBody>
          <a:bodyPr>
            <a:normAutofit/>
          </a:bodyPr>
          <a:lstStyle/>
          <a:p>
            <a:r>
              <a:rPr lang="en-US" sz="2800" dirty="0"/>
              <a:t>APPLICATION: The Political Economy of Tariffs</a:t>
            </a:r>
            <a:endParaRPr lang="en-IN" sz="2800" dirty="0"/>
          </a:p>
        </p:txBody>
      </p:sp>
      <p:sp>
        <p:nvSpPr>
          <p:cNvPr id="12" name="Content Placeholder 11">
            <a:extLst>
              <a:ext uri="{FF2B5EF4-FFF2-40B4-BE49-F238E27FC236}">
                <a16:creationId xmlns:a16="http://schemas.microsoft.com/office/drawing/2014/main" id="{89C6FF55-60B1-456B-8A82-6CA2570FD1F4}"/>
              </a:ext>
            </a:extLst>
          </p:cNvPr>
          <p:cNvSpPr>
            <a:spLocks noGrp="1"/>
          </p:cNvSpPr>
          <p:nvPr>
            <p:ph idx="1"/>
          </p:nvPr>
        </p:nvSpPr>
        <p:spPr>
          <a:xfrm>
            <a:off x="228600" y="1600200"/>
            <a:ext cx="8610600" cy="4351338"/>
          </a:xfrm>
        </p:spPr>
        <p:txBody>
          <a:bodyPr>
            <a:normAutofit fontScale="92500" lnSpcReduction="10000"/>
          </a:bodyPr>
          <a:lstStyle/>
          <a:p>
            <a:pPr>
              <a:lnSpc>
                <a:spcPct val="110000"/>
              </a:lnSpc>
            </a:pPr>
            <a:r>
              <a:rPr lang="en-US" sz="2400" dirty="0"/>
              <a:t>If a tariff always leads to a deadweight loss of a small importing country, why then do the United States and many other countries use tariffs as part of their trade policies?</a:t>
            </a:r>
          </a:p>
          <a:p>
            <a:pPr>
              <a:lnSpc>
                <a:spcPct val="110000"/>
              </a:lnSpc>
            </a:pPr>
            <a:r>
              <a:rPr lang="en-US" sz="2400" dirty="0"/>
              <a:t>Politics. The tariff benefits Home producers, so if the government cares more about the producer surplus than consumer surplus, it might decide to use the tariff despite the deadweight loss and consumer costs.</a:t>
            </a:r>
          </a:p>
          <a:p>
            <a:pPr>
              <a:lnSpc>
                <a:spcPct val="110000"/>
              </a:lnSpc>
            </a:pPr>
            <a:r>
              <a:rPr lang="en-US" sz="2400" dirty="0"/>
              <a:t>Because benefits are concentrated and costs are spread more thinly and widely across the country, the industry has the greater political power to persuade the government to use the tariffs.</a:t>
            </a:r>
          </a:p>
        </p:txBody>
      </p:sp>
    </p:spTree>
    <p:extLst>
      <p:ext uri="{BB962C8B-B14F-4D97-AF65-F5344CB8AC3E}">
        <p14:creationId xmlns:p14="http://schemas.microsoft.com/office/powerpoint/2010/main" val="27417014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90E75-9CDA-4F5A-9C95-A861D25C2026}"/>
              </a:ext>
            </a:extLst>
          </p:cNvPr>
          <p:cNvSpPr>
            <a:spLocks noGrp="1"/>
          </p:cNvSpPr>
          <p:nvPr>
            <p:ph type="title"/>
          </p:nvPr>
        </p:nvSpPr>
        <p:spPr>
          <a:xfrm>
            <a:off x="457200" y="381000"/>
            <a:ext cx="8229600" cy="990490"/>
          </a:xfrm>
        </p:spPr>
        <p:txBody>
          <a:bodyPr/>
          <a:lstStyle/>
          <a:p>
            <a:r>
              <a:rPr lang="en-US" dirty="0"/>
              <a:t>Import Tariffs for a Large Country </a:t>
            </a:r>
            <a:br>
              <a:rPr lang="en-US" dirty="0"/>
            </a:br>
            <a:endParaRPr lang="en-IN" dirty="0"/>
          </a:p>
        </p:txBody>
      </p:sp>
      <p:sp>
        <p:nvSpPr>
          <p:cNvPr id="3" name="Content Placeholder 2">
            <a:extLst>
              <a:ext uri="{FF2B5EF4-FFF2-40B4-BE49-F238E27FC236}">
                <a16:creationId xmlns:a16="http://schemas.microsoft.com/office/drawing/2014/main" id="{6854DFC7-479D-45F7-999C-13242742E059}"/>
              </a:ext>
            </a:extLst>
          </p:cNvPr>
          <p:cNvSpPr>
            <a:spLocks noGrp="1"/>
          </p:cNvSpPr>
          <p:nvPr>
            <p:ph idx="1"/>
          </p:nvPr>
        </p:nvSpPr>
        <p:spPr>
          <a:xfrm>
            <a:off x="272473" y="1155588"/>
            <a:ext cx="8382000" cy="533400"/>
          </a:xfrm>
        </p:spPr>
        <p:txBody>
          <a:bodyPr>
            <a:normAutofit/>
          </a:bodyPr>
          <a:lstStyle/>
          <a:p>
            <a:pPr marL="0" indent="0">
              <a:buNone/>
            </a:pPr>
            <a:r>
              <a:rPr lang="en-US" sz="2000" dirty="0">
                <a:latin typeface="Arial" panose="020B0604020202020204" pitchFamily="34" charset="0"/>
                <a:cs typeface="Arial" panose="020B0604020202020204" pitchFamily="34" charset="0"/>
              </a:rPr>
              <a:t>Foreign Export Supply  - FIGURE 8-6 </a:t>
            </a:r>
          </a:p>
        </p:txBody>
      </p:sp>
      <p:sp>
        <p:nvSpPr>
          <p:cNvPr id="7" name="Content Placeholder 6">
            <a:extLst>
              <a:ext uri="{FF2B5EF4-FFF2-40B4-BE49-F238E27FC236}">
                <a16:creationId xmlns:a16="http://schemas.microsoft.com/office/drawing/2014/main" id="{8507927E-CAA8-44DA-BA1F-81973897430C}"/>
              </a:ext>
            </a:extLst>
          </p:cNvPr>
          <p:cNvSpPr>
            <a:spLocks noGrp="1"/>
          </p:cNvSpPr>
          <p:nvPr>
            <p:ph sz="quarter" idx="10"/>
          </p:nvPr>
        </p:nvSpPr>
        <p:spPr>
          <a:xfrm>
            <a:off x="228600" y="5384798"/>
            <a:ext cx="8839200" cy="1440873"/>
          </a:xfrm>
        </p:spPr>
        <p:txBody>
          <a:bodyPr>
            <a:normAutofit/>
          </a:bodyPr>
          <a:lstStyle/>
          <a:p>
            <a:pPr marL="0" indent="0">
              <a:spcBef>
                <a:spcPct val="10000"/>
              </a:spcBef>
              <a:spcAft>
                <a:spcPct val="10000"/>
              </a:spcAft>
              <a:buNone/>
            </a:pPr>
            <a:r>
              <a:rPr lang="en-US" sz="2000" dirty="0">
                <a:latin typeface="Arial" panose="020B0604020202020204" pitchFamily="34" charset="0"/>
                <a:cs typeface="Arial" panose="020B0604020202020204" pitchFamily="34" charset="0"/>
              </a:rPr>
              <a:t>In panel (a), with Foreign demand of D</a:t>
            </a:r>
            <a:r>
              <a:rPr lang="en-US" sz="2000" baseline="30000" dirty="0">
                <a:latin typeface="Arial" panose="020B0604020202020204" pitchFamily="34" charset="0"/>
                <a:cs typeface="Arial" panose="020B0604020202020204" pitchFamily="34" charset="0"/>
              </a:rPr>
              <a:t>*</a:t>
            </a:r>
            <a:r>
              <a:rPr lang="en-US" sz="2000" dirty="0">
                <a:latin typeface="Arial" panose="020B0604020202020204" pitchFamily="34" charset="0"/>
                <a:cs typeface="Arial" panose="020B0604020202020204" pitchFamily="34" charset="0"/>
              </a:rPr>
              <a:t> and Foreign supply of S</a:t>
            </a:r>
            <a:r>
              <a:rPr lang="en-US" sz="2000" baseline="30000" dirty="0">
                <a:latin typeface="Arial" panose="020B0604020202020204" pitchFamily="34" charset="0"/>
                <a:cs typeface="Arial" panose="020B0604020202020204" pitchFamily="34" charset="0"/>
              </a:rPr>
              <a:t>*</a:t>
            </a:r>
            <a:r>
              <a:rPr lang="en-US" sz="2000" dirty="0">
                <a:latin typeface="Arial" panose="020B0604020202020204" pitchFamily="34" charset="0"/>
                <a:cs typeface="Arial" panose="020B0604020202020204" pitchFamily="34" charset="0"/>
              </a:rPr>
              <a:t>, the no-trade equilibrium in Foreign is at point A</a:t>
            </a:r>
            <a:r>
              <a:rPr lang="en-US" sz="2000" baseline="30000" dirty="0">
                <a:latin typeface="Arial" panose="020B0604020202020204" pitchFamily="34" charset="0"/>
                <a:cs typeface="Arial" panose="020B0604020202020204" pitchFamily="34" charset="0"/>
              </a:rPr>
              <a:t>*</a:t>
            </a:r>
            <a:r>
              <a:rPr lang="en-US" sz="2000" dirty="0">
                <a:latin typeface="Arial" panose="020B0604020202020204" pitchFamily="34" charset="0"/>
                <a:cs typeface="Arial" panose="020B0604020202020204" pitchFamily="34" charset="0"/>
              </a:rPr>
              <a:t>, with the price of P</a:t>
            </a:r>
            <a:r>
              <a:rPr lang="en-US" sz="2000" baseline="30000" dirty="0">
                <a:latin typeface="Arial" panose="020B0604020202020204" pitchFamily="34" charset="0"/>
                <a:cs typeface="Arial" panose="020B0604020202020204" pitchFamily="34" charset="0"/>
              </a:rPr>
              <a:t>A*</a:t>
            </a:r>
            <a:r>
              <a:rPr lang="en-US" sz="2000" dirty="0">
                <a:latin typeface="Arial" panose="020B0604020202020204" pitchFamily="34" charset="0"/>
                <a:cs typeface="Arial" panose="020B0604020202020204" pitchFamily="34" charset="0"/>
              </a:rPr>
              <a:t>.</a:t>
            </a:r>
          </a:p>
          <a:p>
            <a:pPr marL="0" indent="0">
              <a:spcBef>
                <a:spcPct val="10000"/>
              </a:spcBef>
              <a:spcAft>
                <a:spcPct val="10000"/>
              </a:spcAft>
              <a:buNone/>
            </a:pPr>
            <a:r>
              <a:rPr lang="en-US" sz="2000" dirty="0">
                <a:latin typeface="Arial" panose="020B0604020202020204" pitchFamily="34" charset="0"/>
                <a:cs typeface="Arial" panose="020B0604020202020204" pitchFamily="34" charset="0"/>
              </a:rPr>
              <a:t>At this price, the Foreign market is in equilibrium and Foreign exports are zero—point A</a:t>
            </a:r>
            <a:r>
              <a:rPr lang="en-US" sz="2000" baseline="30000" dirty="0">
                <a:latin typeface="Arial" panose="020B0604020202020204" pitchFamily="34" charset="0"/>
                <a:cs typeface="Arial" panose="020B0604020202020204" pitchFamily="34" charset="0"/>
              </a:rPr>
              <a:t>*</a:t>
            </a:r>
            <a:r>
              <a:rPr lang="en-US" sz="2000" dirty="0">
                <a:latin typeface="Arial" panose="020B0604020202020204" pitchFamily="34" charset="0"/>
                <a:cs typeface="Arial" panose="020B0604020202020204" pitchFamily="34" charset="0"/>
              </a:rPr>
              <a:t> in panel (a) and point A</a:t>
            </a:r>
            <a:r>
              <a:rPr lang="en-US" sz="2000" baseline="30000" dirty="0">
                <a:latin typeface="Arial" panose="020B0604020202020204" pitchFamily="34" charset="0"/>
                <a:cs typeface="Arial" panose="020B0604020202020204" pitchFamily="34" charset="0"/>
              </a:rPr>
              <a:t>*</a:t>
            </a:r>
            <a:r>
              <a:rPr lang="en-US" sz="2000" dirty="0">
                <a:latin typeface="Arial" panose="020B0604020202020204" pitchFamily="34" charset="0"/>
                <a:cs typeface="Arial" panose="020B0604020202020204" pitchFamily="34" charset="0"/>
                <a:sym typeface="Symbol" pitchFamily="18" charset="2"/>
              </a:rPr>
              <a:t></a:t>
            </a:r>
            <a:r>
              <a:rPr lang="en-US" sz="2000" dirty="0">
                <a:latin typeface="Arial" panose="020B0604020202020204" pitchFamily="34" charset="0"/>
                <a:cs typeface="Arial" panose="020B0604020202020204" pitchFamily="34" charset="0"/>
              </a:rPr>
              <a:t> in panel (b), respectively.</a:t>
            </a:r>
          </a:p>
        </p:txBody>
      </p:sp>
      <p:pic>
        <p:nvPicPr>
          <p:cNvPr id="9" name="Picture Placeholder 5" descr="Two graphs titled (a) Foreign market and (b) World market illustrate foreign export supply. Graph (a) shows the X-axis as Quantity and marks D asterisk, subscript 1 and S asterisk, subscript 1. The Y-axis represents Price and marks P superscript A asterisk and P superscript W. Two straight lines are depicted: S asterisk slanting positively from the bottom left to the top right of the graph and D asterisk slanting negatively from the top left to the bottom right. They intersect at point A asterisk, which occurs at price P superscript A asterisk. The area between quantity D asterisk, subscript 1 and S asterisk, subscript 1 is labeled “foreign exports, X asterisk, subscript 1.” &#10;Graph (b) shows the X-axis as Exports and Y-axis as Price. Foreign export supply, X asterisk is a positive sloping line from point (0, A asterisk prime). Home import demand, M line slants negatively from point (0, p superscript A). Both these lines form an X shape and intersect at point B (X asterisk subscript 1, P superscript W). ">
            <a:extLst>
              <a:ext uri="{FF2B5EF4-FFF2-40B4-BE49-F238E27FC236}">
                <a16:creationId xmlns:a16="http://schemas.microsoft.com/office/drawing/2014/main" id="{403A462A-83C8-4EC9-9EB7-61A7298C8D12}"/>
              </a:ext>
            </a:extLst>
          </p:cNvPr>
          <p:cNvPicPr>
            <a:picLocks noGrp="1" noChangeAspect="1"/>
          </p:cNvPicPr>
          <p:nvPr>
            <p:ph type="pic" sz="quarter" idx="12"/>
          </p:nvPr>
        </p:nvPicPr>
        <p:blipFill>
          <a:blip r:embed="rId2" cstate="print">
            <a:extLst>
              <a:ext uri="{28A0092B-C50C-407E-A947-70E740481C1C}">
                <a14:useLocalDpi xmlns:a14="http://schemas.microsoft.com/office/drawing/2010/main" val="0"/>
              </a:ext>
            </a:extLst>
          </a:blip>
          <a:stretch>
            <a:fillRect/>
          </a:stretch>
        </p:blipFill>
        <p:spPr>
          <a:xfrm>
            <a:off x="404091" y="1676400"/>
            <a:ext cx="8250382" cy="3657600"/>
          </a:xfrm>
          <a:prstGeom prst="rect">
            <a:avLst/>
          </a:prstGeom>
        </p:spPr>
      </p:pic>
    </p:spTree>
    <p:extLst>
      <p:ext uri="{BB962C8B-B14F-4D97-AF65-F5344CB8AC3E}">
        <p14:creationId xmlns:p14="http://schemas.microsoft.com/office/powerpoint/2010/main" val="37774769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90E75-9CDA-4F5A-9C95-A861D25C2026}"/>
              </a:ext>
            </a:extLst>
          </p:cNvPr>
          <p:cNvSpPr>
            <a:spLocks noGrp="1"/>
          </p:cNvSpPr>
          <p:nvPr>
            <p:ph type="title"/>
          </p:nvPr>
        </p:nvSpPr>
        <p:spPr>
          <a:xfrm>
            <a:off x="457200" y="381000"/>
            <a:ext cx="8229600" cy="990490"/>
          </a:xfrm>
        </p:spPr>
        <p:txBody>
          <a:bodyPr/>
          <a:lstStyle/>
          <a:p>
            <a:r>
              <a:rPr lang="en-US" dirty="0"/>
              <a:t>Import Tariffs for a Large Country </a:t>
            </a:r>
            <a:br>
              <a:rPr lang="en-US" dirty="0"/>
            </a:br>
            <a:endParaRPr lang="en-IN" dirty="0"/>
          </a:p>
        </p:txBody>
      </p:sp>
      <p:sp>
        <p:nvSpPr>
          <p:cNvPr id="3" name="Content Placeholder 2">
            <a:extLst>
              <a:ext uri="{FF2B5EF4-FFF2-40B4-BE49-F238E27FC236}">
                <a16:creationId xmlns:a16="http://schemas.microsoft.com/office/drawing/2014/main" id="{6854DFC7-479D-45F7-999C-13242742E059}"/>
              </a:ext>
            </a:extLst>
          </p:cNvPr>
          <p:cNvSpPr>
            <a:spLocks noGrp="1"/>
          </p:cNvSpPr>
          <p:nvPr>
            <p:ph idx="1"/>
          </p:nvPr>
        </p:nvSpPr>
        <p:spPr>
          <a:xfrm>
            <a:off x="310342" y="1054102"/>
            <a:ext cx="8382000" cy="533400"/>
          </a:xfrm>
        </p:spPr>
        <p:txBody>
          <a:bodyPr>
            <a:normAutofit/>
          </a:bodyPr>
          <a:lstStyle/>
          <a:p>
            <a:pPr marL="0" indent="0">
              <a:buNone/>
            </a:pPr>
            <a:r>
              <a:rPr lang="en-US" sz="2000" b="1" dirty="0">
                <a:latin typeface="+mn-lt"/>
                <a:cs typeface="Arial" panose="020B0604020202020204" pitchFamily="34" charset="0"/>
              </a:rPr>
              <a:t>Foreign Export Supply  - FIGURE 8-6 </a:t>
            </a:r>
            <a:endParaRPr lang="en-US" sz="2000" b="0" dirty="0">
              <a:latin typeface="+mn-lt"/>
              <a:cs typeface="Arial" panose="020B0604020202020204" pitchFamily="34" charset="0"/>
            </a:endParaRPr>
          </a:p>
        </p:txBody>
      </p:sp>
      <p:sp>
        <p:nvSpPr>
          <p:cNvPr id="7" name="Content Placeholder 6">
            <a:extLst>
              <a:ext uri="{FF2B5EF4-FFF2-40B4-BE49-F238E27FC236}">
                <a16:creationId xmlns:a16="http://schemas.microsoft.com/office/drawing/2014/main" id="{8507927E-CAA8-44DA-BA1F-81973897430C}"/>
              </a:ext>
            </a:extLst>
          </p:cNvPr>
          <p:cNvSpPr>
            <a:spLocks noGrp="1"/>
          </p:cNvSpPr>
          <p:nvPr>
            <p:ph sz="quarter" idx="10"/>
          </p:nvPr>
        </p:nvSpPr>
        <p:spPr>
          <a:xfrm>
            <a:off x="149283" y="5273038"/>
            <a:ext cx="8704118" cy="1440873"/>
          </a:xfrm>
        </p:spPr>
        <p:txBody>
          <a:bodyPr>
            <a:noAutofit/>
          </a:bodyPr>
          <a:lstStyle/>
          <a:p>
            <a:pPr marL="0" indent="0">
              <a:lnSpc>
                <a:spcPct val="100000"/>
              </a:lnSpc>
              <a:spcBef>
                <a:spcPts val="0"/>
              </a:spcBef>
              <a:buNone/>
            </a:pPr>
            <a:r>
              <a:rPr lang="en-US" sz="1800" dirty="0">
                <a:latin typeface="Arial" panose="020B0604020202020204" pitchFamily="34" charset="0"/>
                <a:cs typeface="Arial" panose="020B0604020202020204" pitchFamily="34" charset="0"/>
              </a:rPr>
              <a:t>When the world price, P</a:t>
            </a:r>
            <a:r>
              <a:rPr lang="en-US" sz="1800" baseline="30000" dirty="0">
                <a:latin typeface="Arial" panose="020B0604020202020204" pitchFamily="34" charset="0"/>
                <a:cs typeface="Arial" panose="020B0604020202020204" pitchFamily="34" charset="0"/>
              </a:rPr>
              <a:t>W</a:t>
            </a:r>
            <a:r>
              <a:rPr lang="en-US" sz="1800" dirty="0">
                <a:latin typeface="Arial" panose="020B0604020202020204" pitchFamily="34" charset="0"/>
                <a:cs typeface="Arial" panose="020B0604020202020204" pitchFamily="34" charset="0"/>
              </a:rPr>
              <a:t>, is higher than </a:t>
            </a:r>
            <a:r>
              <a:rPr lang="en-US" sz="1800" dirty="0" err="1">
                <a:latin typeface="Arial" panose="020B0604020202020204" pitchFamily="34" charset="0"/>
                <a:cs typeface="Arial" panose="020B0604020202020204" pitchFamily="34" charset="0"/>
              </a:rPr>
              <a:t>Foreign’s</a:t>
            </a:r>
            <a:r>
              <a:rPr lang="en-US" sz="1800" dirty="0">
                <a:latin typeface="Arial" panose="020B0604020202020204" pitchFamily="34" charset="0"/>
                <a:cs typeface="Arial" panose="020B0604020202020204" pitchFamily="34" charset="0"/>
              </a:rPr>
              <a:t> no-trade price, the quantity supplied by Foreign, S</a:t>
            </a:r>
            <a:r>
              <a:rPr lang="en-US" sz="1800" baseline="30000" dirty="0">
                <a:latin typeface="Arial" panose="020B0604020202020204" pitchFamily="34" charset="0"/>
                <a:cs typeface="Arial" panose="020B0604020202020204" pitchFamily="34" charset="0"/>
              </a:rPr>
              <a:t>*</a:t>
            </a:r>
            <a:r>
              <a:rPr lang="en-US" sz="1800" baseline="-25000" dirty="0">
                <a:latin typeface="Arial" panose="020B0604020202020204" pitchFamily="34" charset="0"/>
                <a:cs typeface="Arial" panose="020B0604020202020204" pitchFamily="34" charset="0"/>
              </a:rPr>
              <a:t>1</a:t>
            </a:r>
            <a:r>
              <a:rPr lang="en-US" sz="1800" dirty="0">
                <a:latin typeface="Arial" panose="020B0604020202020204" pitchFamily="34" charset="0"/>
                <a:cs typeface="Arial" panose="020B0604020202020204" pitchFamily="34" charset="0"/>
              </a:rPr>
              <a:t>, exceeds the quantity demanded by Foreign, D</a:t>
            </a:r>
            <a:r>
              <a:rPr lang="en-US" sz="1800" baseline="30000" dirty="0">
                <a:latin typeface="Arial" panose="020B0604020202020204" pitchFamily="34" charset="0"/>
                <a:cs typeface="Arial" panose="020B0604020202020204" pitchFamily="34" charset="0"/>
              </a:rPr>
              <a:t>*</a:t>
            </a:r>
            <a:r>
              <a:rPr lang="en-US" sz="1800" baseline="-25000" dirty="0">
                <a:latin typeface="Arial" panose="020B0604020202020204" pitchFamily="34" charset="0"/>
                <a:cs typeface="Arial" panose="020B0604020202020204" pitchFamily="34" charset="0"/>
              </a:rPr>
              <a:t>1</a:t>
            </a:r>
            <a:r>
              <a:rPr lang="en-US" sz="1800" dirty="0">
                <a:latin typeface="Arial" panose="020B0604020202020204" pitchFamily="34" charset="0"/>
                <a:cs typeface="Arial" panose="020B0604020202020204" pitchFamily="34" charset="0"/>
              </a:rPr>
              <a:t>, and Foreign exports X</a:t>
            </a:r>
            <a:r>
              <a:rPr lang="en-US" sz="1800" baseline="30000" dirty="0">
                <a:latin typeface="Arial" panose="020B0604020202020204" pitchFamily="34" charset="0"/>
                <a:cs typeface="Arial" panose="020B0604020202020204" pitchFamily="34" charset="0"/>
              </a:rPr>
              <a:t>*</a:t>
            </a:r>
            <a:r>
              <a:rPr lang="en-US" sz="1800" baseline="-25000" dirty="0">
                <a:latin typeface="Arial" panose="020B0604020202020204" pitchFamily="34" charset="0"/>
                <a:cs typeface="Arial" panose="020B0604020202020204" pitchFamily="34" charset="0"/>
              </a:rPr>
              <a:t>1</a:t>
            </a:r>
            <a:r>
              <a:rPr lang="en-US" sz="1800" dirty="0">
                <a:latin typeface="Arial" panose="020B0604020202020204" pitchFamily="34" charset="0"/>
                <a:cs typeface="Arial" panose="020B0604020202020204" pitchFamily="34" charset="0"/>
              </a:rPr>
              <a:t> = S</a:t>
            </a:r>
            <a:r>
              <a:rPr lang="en-US" sz="1800" baseline="30000" dirty="0">
                <a:latin typeface="Arial" panose="020B0604020202020204" pitchFamily="34" charset="0"/>
                <a:cs typeface="Arial" panose="020B0604020202020204" pitchFamily="34" charset="0"/>
              </a:rPr>
              <a:t>*</a:t>
            </a:r>
            <a:r>
              <a:rPr lang="en-US" sz="1800" baseline="-25000" dirty="0">
                <a:latin typeface="Arial" panose="020B0604020202020204" pitchFamily="34" charset="0"/>
                <a:cs typeface="Arial" panose="020B0604020202020204" pitchFamily="34" charset="0"/>
              </a:rPr>
              <a:t>1</a:t>
            </a:r>
            <a:r>
              <a:rPr lang="en-US" sz="1800" dirty="0">
                <a:latin typeface="Arial" panose="020B0604020202020204" pitchFamily="34" charset="0"/>
                <a:cs typeface="Arial" panose="020B0604020202020204" pitchFamily="34" charset="0"/>
              </a:rPr>
              <a:t> – D</a:t>
            </a:r>
            <a:r>
              <a:rPr lang="en-US" sz="1800" baseline="30000" dirty="0">
                <a:latin typeface="Arial" panose="020B0604020202020204" pitchFamily="34" charset="0"/>
                <a:cs typeface="Arial" panose="020B0604020202020204" pitchFamily="34" charset="0"/>
              </a:rPr>
              <a:t>*</a:t>
            </a:r>
            <a:r>
              <a:rPr lang="en-US" sz="1800" baseline="-25000" dirty="0">
                <a:latin typeface="Arial" panose="020B0604020202020204" pitchFamily="34" charset="0"/>
                <a:cs typeface="Arial" panose="020B0604020202020204" pitchFamily="34" charset="0"/>
              </a:rPr>
              <a:t>1</a:t>
            </a:r>
            <a:r>
              <a:rPr lang="en-US" sz="1800" dirty="0">
                <a:latin typeface="Arial" panose="020B0604020202020204" pitchFamily="34" charset="0"/>
                <a:cs typeface="Arial" panose="020B0604020202020204" pitchFamily="34" charset="0"/>
              </a:rPr>
              <a:t>.</a:t>
            </a:r>
          </a:p>
          <a:p>
            <a:pPr marL="0" indent="0">
              <a:lnSpc>
                <a:spcPct val="100000"/>
              </a:lnSpc>
              <a:spcBef>
                <a:spcPts val="0"/>
              </a:spcBef>
              <a:buNone/>
            </a:pPr>
            <a:r>
              <a:rPr lang="en-US" sz="1800" dirty="0">
                <a:latin typeface="Arial" panose="020B0604020202020204" pitchFamily="34" charset="0"/>
                <a:cs typeface="Arial" panose="020B0604020202020204" pitchFamily="34" charset="0"/>
              </a:rPr>
              <a:t>In panel (b), joining up points A</a:t>
            </a:r>
            <a:r>
              <a:rPr lang="en-US" sz="1800" baseline="30000" dirty="0">
                <a:latin typeface="Arial" panose="020B0604020202020204" pitchFamily="34" charset="0"/>
                <a:cs typeface="Arial" panose="020B0604020202020204" pitchFamily="34" charset="0"/>
              </a:rPr>
              <a:t>*</a:t>
            </a:r>
            <a:r>
              <a:rPr lang="en-US" sz="1800" dirty="0">
                <a:latin typeface="Arial" panose="020B0604020202020204" pitchFamily="34" charset="0"/>
                <a:cs typeface="Arial" panose="020B0604020202020204" pitchFamily="34" charset="0"/>
                <a:sym typeface="Symbol" pitchFamily="18" charset="2"/>
              </a:rPr>
              <a:t></a:t>
            </a:r>
            <a:r>
              <a:rPr lang="en-US" sz="1800" dirty="0">
                <a:latin typeface="Arial" panose="020B0604020202020204" pitchFamily="34" charset="0"/>
                <a:cs typeface="Arial" panose="020B0604020202020204" pitchFamily="34" charset="0"/>
              </a:rPr>
              <a:t> and B</a:t>
            </a:r>
            <a:r>
              <a:rPr lang="en-US" sz="1800" baseline="30000" dirty="0">
                <a:latin typeface="Arial" panose="020B0604020202020204" pitchFamily="34" charset="0"/>
                <a:cs typeface="Arial" panose="020B0604020202020204" pitchFamily="34" charset="0"/>
              </a:rPr>
              <a:t>*</a:t>
            </a:r>
            <a:r>
              <a:rPr lang="en-US" sz="1800" dirty="0">
                <a:latin typeface="Arial" panose="020B0604020202020204" pitchFamily="34" charset="0"/>
                <a:cs typeface="Arial" panose="020B0604020202020204" pitchFamily="34" charset="0"/>
              </a:rPr>
              <a:t>, we obtain the upward-sloping export supply curve X</a:t>
            </a:r>
            <a:r>
              <a:rPr lang="en-US" sz="1800" baseline="30000" dirty="0">
                <a:latin typeface="Arial" panose="020B0604020202020204" pitchFamily="34" charset="0"/>
                <a:cs typeface="Arial" panose="020B0604020202020204" pitchFamily="34" charset="0"/>
              </a:rPr>
              <a:t>*</a:t>
            </a:r>
            <a:r>
              <a:rPr lang="en-US" sz="1800" dirty="0">
                <a:latin typeface="Arial" panose="020B0604020202020204" pitchFamily="34" charset="0"/>
                <a:cs typeface="Arial" panose="020B0604020202020204" pitchFamily="34" charset="0"/>
              </a:rPr>
              <a:t>.</a:t>
            </a:r>
          </a:p>
        </p:txBody>
      </p:sp>
      <p:pic>
        <p:nvPicPr>
          <p:cNvPr id="9" name="Picture Placeholder 5" descr="Two graphs titled (a) Foreign market and (b) World market illustrate foreign export supply. Graph (a) shows the X-axis as Quantity and marks D asterisk, subscript 1 and S asterisk, subscript 1. The Y-axis represents Price and marks P superscript A asterisk and P superscript W. Two straight lines are depicted: S asterisk slanting positively from the bottom left to the top right of the graph and D asterisk slanting negatively from the top left to the bottom right. They intersect at point A asterisk, which occurs at price P superscript A asterisk. The area between quantity D asterisk, subscript 1 and S asterisk, subscript 1 is labeled “foreign exports, X asterisk, subscript 1.” &#10;Graph (b) shows the X-axis as Exports and Y-axis as Price. Foreign export supply, X asterisk is a positive sloping line from point (0, A asterisk prime). Home import demand, M line slants negatively from point (0, p superscript A). Both these lines form an X shape and intersect at point B (X asterisk subscript 1, P superscript W). ">
            <a:extLst>
              <a:ext uri="{FF2B5EF4-FFF2-40B4-BE49-F238E27FC236}">
                <a16:creationId xmlns:a16="http://schemas.microsoft.com/office/drawing/2014/main" id="{403A462A-83C8-4EC9-9EB7-61A7298C8D12}"/>
              </a:ext>
            </a:extLst>
          </p:cNvPr>
          <p:cNvPicPr>
            <a:picLocks noGrp="1" noChangeAspect="1"/>
          </p:cNvPicPr>
          <p:nvPr>
            <p:ph type="pic" sz="quarter" idx="12"/>
          </p:nvPr>
        </p:nvPicPr>
        <p:blipFill>
          <a:blip r:embed="rId2" cstate="print">
            <a:extLst>
              <a:ext uri="{28A0092B-C50C-407E-A947-70E740481C1C}">
                <a14:useLocalDpi xmlns:a14="http://schemas.microsoft.com/office/drawing/2010/main" val="0"/>
              </a:ext>
            </a:extLst>
          </a:blip>
          <a:stretch>
            <a:fillRect/>
          </a:stretch>
        </p:blipFill>
        <p:spPr>
          <a:xfrm>
            <a:off x="436418" y="1524001"/>
            <a:ext cx="8250382" cy="3657600"/>
          </a:xfrm>
          <a:prstGeom prst="rect">
            <a:avLst/>
          </a:prstGeom>
        </p:spPr>
      </p:pic>
    </p:spTree>
    <p:extLst>
      <p:ext uri="{BB962C8B-B14F-4D97-AF65-F5344CB8AC3E}">
        <p14:creationId xmlns:p14="http://schemas.microsoft.com/office/powerpoint/2010/main" val="16726216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90E75-9CDA-4F5A-9C95-A861D25C2026}"/>
              </a:ext>
            </a:extLst>
          </p:cNvPr>
          <p:cNvSpPr>
            <a:spLocks noGrp="1"/>
          </p:cNvSpPr>
          <p:nvPr>
            <p:ph type="title"/>
          </p:nvPr>
        </p:nvSpPr>
        <p:spPr>
          <a:xfrm>
            <a:off x="457200" y="381000"/>
            <a:ext cx="8229600" cy="990490"/>
          </a:xfrm>
        </p:spPr>
        <p:txBody>
          <a:bodyPr/>
          <a:lstStyle/>
          <a:p>
            <a:r>
              <a:rPr lang="en-US" dirty="0"/>
              <a:t>Import Tariffs for a Large Country </a:t>
            </a:r>
            <a:br>
              <a:rPr lang="en-US" dirty="0"/>
            </a:br>
            <a:endParaRPr lang="en-IN" dirty="0"/>
          </a:p>
        </p:txBody>
      </p:sp>
      <p:sp>
        <p:nvSpPr>
          <p:cNvPr id="3" name="Content Placeholder 2">
            <a:extLst>
              <a:ext uri="{FF2B5EF4-FFF2-40B4-BE49-F238E27FC236}">
                <a16:creationId xmlns:a16="http://schemas.microsoft.com/office/drawing/2014/main" id="{6854DFC7-479D-45F7-999C-13242742E059}"/>
              </a:ext>
            </a:extLst>
          </p:cNvPr>
          <p:cNvSpPr>
            <a:spLocks noGrp="1"/>
          </p:cNvSpPr>
          <p:nvPr>
            <p:ph idx="1"/>
          </p:nvPr>
        </p:nvSpPr>
        <p:spPr>
          <a:xfrm>
            <a:off x="283903" y="1154375"/>
            <a:ext cx="8382000" cy="533400"/>
          </a:xfrm>
        </p:spPr>
        <p:txBody>
          <a:bodyPr>
            <a:normAutofit/>
          </a:bodyPr>
          <a:lstStyle/>
          <a:p>
            <a:pPr marL="0" indent="0">
              <a:buNone/>
            </a:pPr>
            <a:r>
              <a:rPr lang="en-US" sz="2000" b="1" dirty="0">
                <a:latin typeface="+mn-lt"/>
                <a:cs typeface="Arial" panose="020B0604020202020204" pitchFamily="34" charset="0"/>
              </a:rPr>
              <a:t>Foreign Export Supply  - FIGURE 8-6 </a:t>
            </a:r>
            <a:endParaRPr lang="en-US" sz="2000" b="0" dirty="0">
              <a:latin typeface="+mn-lt"/>
              <a:cs typeface="Arial" panose="020B0604020202020204" pitchFamily="34" charset="0"/>
            </a:endParaRPr>
          </a:p>
        </p:txBody>
      </p:sp>
      <p:sp>
        <p:nvSpPr>
          <p:cNvPr id="7" name="Content Placeholder 6">
            <a:extLst>
              <a:ext uri="{FF2B5EF4-FFF2-40B4-BE49-F238E27FC236}">
                <a16:creationId xmlns:a16="http://schemas.microsoft.com/office/drawing/2014/main" id="{8507927E-CAA8-44DA-BA1F-81973897430C}"/>
              </a:ext>
            </a:extLst>
          </p:cNvPr>
          <p:cNvSpPr>
            <a:spLocks noGrp="1"/>
          </p:cNvSpPr>
          <p:nvPr>
            <p:ph sz="quarter" idx="10"/>
          </p:nvPr>
        </p:nvSpPr>
        <p:spPr>
          <a:xfrm>
            <a:off x="325582" y="5943600"/>
            <a:ext cx="8686800" cy="1440873"/>
          </a:xfrm>
        </p:spPr>
        <p:txBody>
          <a:bodyPr>
            <a:normAutofit/>
          </a:bodyPr>
          <a:lstStyle/>
          <a:p>
            <a:pPr marL="0" indent="0">
              <a:spcBef>
                <a:spcPct val="10000"/>
              </a:spcBef>
              <a:spcAft>
                <a:spcPct val="10000"/>
              </a:spcAft>
              <a:buNone/>
            </a:pPr>
            <a:r>
              <a:rPr lang="en-US" sz="2000" dirty="0">
                <a:latin typeface="Arial" panose="020B0604020202020204" pitchFamily="34" charset="0"/>
                <a:cs typeface="Arial" panose="020B0604020202020204" pitchFamily="34" charset="0"/>
              </a:rPr>
              <a:t>With the Home import demand of M, the world equilibrium is at point B</a:t>
            </a:r>
            <a:r>
              <a:rPr lang="en-US" sz="2000" baseline="30000" dirty="0">
                <a:latin typeface="Arial" panose="020B0604020202020204" pitchFamily="34" charset="0"/>
                <a:cs typeface="Arial" panose="020B0604020202020204" pitchFamily="34" charset="0"/>
              </a:rPr>
              <a:t>*</a:t>
            </a:r>
            <a:r>
              <a:rPr lang="en-US" sz="2000" dirty="0">
                <a:latin typeface="Arial" panose="020B0604020202020204" pitchFamily="34" charset="0"/>
                <a:cs typeface="Arial" panose="020B0604020202020204" pitchFamily="34" charset="0"/>
              </a:rPr>
              <a:t>, with the price P</a:t>
            </a:r>
            <a:r>
              <a:rPr lang="en-US" sz="2000" baseline="30000" dirty="0">
                <a:latin typeface="Arial" panose="020B0604020202020204" pitchFamily="34" charset="0"/>
                <a:cs typeface="Arial" panose="020B0604020202020204" pitchFamily="34" charset="0"/>
              </a:rPr>
              <a:t>W</a:t>
            </a:r>
            <a:endParaRPr lang="en-US" sz="2000" dirty="0">
              <a:latin typeface="Arial" panose="020B0604020202020204" pitchFamily="34" charset="0"/>
              <a:cs typeface="Arial" panose="020B0604020202020204" pitchFamily="34" charset="0"/>
            </a:endParaRPr>
          </a:p>
        </p:txBody>
      </p:sp>
      <p:pic>
        <p:nvPicPr>
          <p:cNvPr id="9" name="Picture Placeholder 5" descr="Two graphs titled (a) Foreign market and (b) World market illustrate foreign export supply. Graph (a) shows the X-axis as Quantity and marks D asterisk, subscript 1 and S asterisk, subscript 1. The Y-axis represents Price and marks P superscript A asterisk and P superscript W. Two straight lines are depicted: S asterisk slanting positively from the bottom left to the top right of the graph and D asterisk slanting negatively from the top left to the bottom right. They intersect at point A asterisk, which occurs at price P superscript A asterisk. The area between quantity D asterisk, subscript 1 and S asterisk, subscript 1 is labeled “foreign exports, X asterisk, subscript 1.” &#10;Graph (b) shows the X-axis as Exports and Y-axis as Price. Foreign export supply, X asterisk is a positive sloping line from point (0, A asterisk prime). Home import demand, M line slants negatively from point (0, p superscript A). Both these lines form an X shape and intersect at point B (X asterisk subscript 1, P superscript W). ">
            <a:extLst>
              <a:ext uri="{FF2B5EF4-FFF2-40B4-BE49-F238E27FC236}">
                <a16:creationId xmlns:a16="http://schemas.microsoft.com/office/drawing/2014/main" id="{403A462A-83C8-4EC9-9EB7-61A7298C8D12}"/>
              </a:ext>
            </a:extLst>
          </p:cNvPr>
          <p:cNvPicPr>
            <a:picLocks noGrp="1" noChangeAspect="1"/>
          </p:cNvPicPr>
          <p:nvPr>
            <p:ph type="pic" sz="quarter" idx="12"/>
          </p:nvPr>
        </p:nvPicPr>
        <p:blipFill>
          <a:blip r:embed="rId2" cstate="print">
            <a:extLst>
              <a:ext uri="{28A0092B-C50C-407E-A947-70E740481C1C}">
                <a14:useLocalDpi xmlns:a14="http://schemas.microsoft.com/office/drawing/2010/main" val="0"/>
              </a:ext>
            </a:extLst>
          </a:blip>
          <a:stretch>
            <a:fillRect/>
          </a:stretch>
        </p:blipFill>
        <p:spPr>
          <a:xfrm>
            <a:off x="404091" y="1600200"/>
            <a:ext cx="8250382" cy="4191000"/>
          </a:xfrm>
          <a:prstGeom prst="rect">
            <a:avLst/>
          </a:prstGeom>
        </p:spPr>
      </p:pic>
    </p:spTree>
    <p:extLst>
      <p:ext uri="{BB962C8B-B14F-4D97-AF65-F5344CB8AC3E}">
        <p14:creationId xmlns:p14="http://schemas.microsoft.com/office/powerpoint/2010/main" val="38885884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F6555-B79E-443F-99E7-9EE351B3A62E}"/>
              </a:ext>
            </a:extLst>
          </p:cNvPr>
          <p:cNvSpPr>
            <a:spLocks noGrp="1"/>
          </p:cNvSpPr>
          <p:nvPr>
            <p:ph type="title"/>
          </p:nvPr>
        </p:nvSpPr>
        <p:spPr/>
        <p:txBody>
          <a:bodyPr/>
          <a:lstStyle/>
          <a:p>
            <a:r>
              <a:rPr lang="en-US" dirty="0"/>
              <a:t>Import Tariffs for a Large Country </a:t>
            </a:r>
            <a:br>
              <a:rPr lang="en-US" dirty="0"/>
            </a:br>
            <a:endParaRPr lang="en-IN" dirty="0"/>
          </a:p>
        </p:txBody>
      </p:sp>
      <p:sp>
        <p:nvSpPr>
          <p:cNvPr id="3" name="Content Placeholder 2">
            <a:extLst>
              <a:ext uri="{FF2B5EF4-FFF2-40B4-BE49-F238E27FC236}">
                <a16:creationId xmlns:a16="http://schemas.microsoft.com/office/drawing/2014/main" id="{24283338-5BBB-4ADA-AF85-C64B3B3105BD}"/>
              </a:ext>
            </a:extLst>
          </p:cNvPr>
          <p:cNvSpPr>
            <a:spLocks noGrp="1"/>
          </p:cNvSpPr>
          <p:nvPr>
            <p:ph idx="1"/>
          </p:nvPr>
        </p:nvSpPr>
        <p:spPr>
          <a:xfrm>
            <a:off x="175260" y="1170709"/>
            <a:ext cx="8610600" cy="1143000"/>
          </a:xfrm>
        </p:spPr>
        <p:txBody>
          <a:bodyPr>
            <a:normAutofit/>
          </a:bodyPr>
          <a:lstStyle/>
          <a:p>
            <a:pPr marL="0" indent="0">
              <a:buNone/>
            </a:pPr>
            <a:r>
              <a:rPr lang="en-US" sz="2000" b="1" dirty="0">
                <a:latin typeface="+mn-lt"/>
                <a:cs typeface="Arial" panose="020B0604020202020204" pitchFamily="34" charset="0"/>
              </a:rPr>
              <a:t>Effect of the Tariff on Terms of Trade, Home’s Welfare, Foreign and World Welfare - FIGURE 8-7</a:t>
            </a:r>
          </a:p>
        </p:txBody>
      </p:sp>
      <p:sp>
        <p:nvSpPr>
          <p:cNvPr id="4" name="Content Placeholder 3">
            <a:extLst>
              <a:ext uri="{FF2B5EF4-FFF2-40B4-BE49-F238E27FC236}">
                <a16:creationId xmlns:a16="http://schemas.microsoft.com/office/drawing/2014/main" id="{3ABA0F11-B1FA-4AB7-87AC-76AF255F97B4}"/>
              </a:ext>
            </a:extLst>
          </p:cNvPr>
          <p:cNvSpPr>
            <a:spLocks noGrp="1"/>
          </p:cNvSpPr>
          <p:nvPr>
            <p:ph sz="quarter" idx="10"/>
          </p:nvPr>
        </p:nvSpPr>
        <p:spPr>
          <a:xfrm>
            <a:off x="295564" y="5539509"/>
            <a:ext cx="4876800" cy="1295400"/>
          </a:xfrm>
        </p:spPr>
        <p:txBody>
          <a:bodyPr>
            <a:normAutofit/>
          </a:bodyPr>
          <a:lstStyle/>
          <a:p>
            <a:pPr marL="0" indent="0">
              <a:spcBef>
                <a:spcPct val="10000"/>
              </a:spcBef>
              <a:spcAft>
                <a:spcPct val="10000"/>
              </a:spcAft>
              <a:buNone/>
            </a:pPr>
            <a:r>
              <a:rPr lang="en-US" sz="1800" dirty="0">
                <a:latin typeface="Arial" panose="020B0604020202020204" pitchFamily="34" charset="0"/>
                <a:cs typeface="Arial" panose="020B0604020202020204" pitchFamily="34" charset="0"/>
              </a:rPr>
              <a:t>Fall in consumer surplus: −(a + b + c + d)</a:t>
            </a:r>
          </a:p>
          <a:p>
            <a:pPr marL="0" indent="0">
              <a:spcBef>
                <a:spcPct val="10000"/>
              </a:spcBef>
              <a:spcAft>
                <a:spcPct val="10000"/>
              </a:spcAft>
              <a:buNone/>
            </a:pPr>
            <a:r>
              <a:rPr lang="en-US" sz="1800" dirty="0">
                <a:latin typeface="Arial" panose="020B0604020202020204" pitchFamily="34" charset="0"/>
                <a:cs typeface="Arial" panose="020B0604020202020204" pitchFamily="34" charset="0"/>
              </a:rPr>
              <a:t>Rise in producer surplus: +a</a:t>
            </a:r>
          </a:p>
          <a:p>
            <a:pPr marL="0" indent="0">
              <a:spcBef>
                <a:spcPct val="10000"/>
              </a:spcBef>
              <a:spcAft>
                <a:spcPct val="10000"/>
              </a:spcAft>
              <a:buNone/>
            </a:pPr>
            <a:r>
              <a:rPr lang="en-US" sz="1800" dirty="0">
                <a:latin typeface="Arial" panose="020B0604020202020204" pitchFamily="34" charset="0"/>
                <a:cs typeface="Arial" panose="020B0604020202020204" pitchFamily="34" charset="0"/>
              </a:rPr>
              <a:t>Rise in government revenue: +(c + e)</a:t>
            </a:r>
          </a:p>
          <a:p>
            <a:pPr marL="0" indent="0">
              <a:spcBef>
                <a:spcPct val="10000"/>
              </a:spcBef>
              <a:spcAft>
                <a:spcPct val="10000"/>
              </a:spcAft>
              <a:buNone/>
            </a:pPr>
            <a:r>
              <a:rPr lang="en-US" sz="1800" dirty="0">
                <a:latin typeface="Arial" panose="020B0604020202020204" pitchFamily="34" charset="0"/>
                <a:cs typeface="Arial" panose="020B0604020202020204" pitchFamily="34" charset="0"/>
              </a:rPr>
              <a:t>Net effect on Home welfare: e − (b + d)</a:t>
            </a:r>
          </a:p>
        </p:txBody>
      </p:sp>
      <p:sp>
        <p:nvSpPr>
          <p:cNvPr id="5" name="Content Placeholder 4">
            <a:extLst>
              <a:ext uri="{FF2B5EF4-FFF2-40B4-BE49-F238E27FC236}">
                <a16:creationId xmlns:a16="http://schemas.microsoft.com/office/drawing/2014/main" id="{F4D4AF03-846B-4A22-831D-CC5CA22EFD47}"/>
              </a:ext>
            </a:extLst>
          </p:cNvPr>
          <p:cNvSpPr>
            <a:spLocks noGrp="1"/>
          </p:cNvSpPr>
          <p:nvPr>
            <p:ph sz="quarter" idx="11"/>
          </p:nvPr>
        </p:nvSpPr>
        <p:spPr>
          <a:xfrm>
            <a:off x="5486400" y="1742209"/>
            <a:ext cx="3505200" cy="3962400"/>
          </a:xfrm>
        </p:spPr>
        <p:txBody>
          <a:bodyPr>
            <a:noAutofit/>
          </a:bodyPr>
          <a:lstStyle/>
          <a:p>
            <a:pPr marL="0" indent="0" algn="just">
              <a:spcBef>
                <a:spcPct val="10000"/>
              </a:spcBef>
              <a:spcAft>
                <a:spcPct val="10000"/>
              </a:spcAft>
              <a:buNone/>
            </a:pPr>
            <a:r>
              <a:rPr lang="en-US" sz="1800" dirty="0">
                <a:latin typeface="Arial" panose="020B0604020202020204" pitchFamily="34" charset="0"/>
                <a:cs typeface="Arial" panose="020B0604020202020204" pitchFamily="34" charset="0"/>
              </a:rPr>
              <a:t>Tariff for a Large Country</a:t>
            </a:r>
          </a:p>
          <a:p>
            <a:pPr marL="0" indent="0" algn="just">
              <a:spcBef>
                <a:spcPct val="10000"/>
              </a:spcBef>
              <a:spcAft>
                <a:spcPct val="10000"/>
              </a:spcAft>
              <a:buNone/>
            </a:pPr>
            <a:r>
              <a:rPr lang="en-US" sz="1800" dirty="0">
                <a:latin typeface="Arial" panose="020B0604020202020204" pitchFamily="34" charset="0"/>
                <a:cs typeface="Arial" panose="020B0604020202020204" pitchFamily="34" charset="0"/>
              </a:rPr>
              <a:t>The tariff shifts up the export supply curve from X</a:t>
            </a:r>
            <a:r>
              <a:rPr lang="en-US" sz="1800" baseline="30000" dirty="0">
                <a:latin typeface="Arial" panose="020B0604020202020204" pitchFamily="34" charset="0"/>
                <a:cs typeface="Arial" panose="020B0604020202020204" pitchFamily="34" charset="0"/>
              </a:rPr>
              <a:t>*</a:t>
            </a:r>
            <a:r>
              <a:rPr lang="en-US" sz="1800" dirty="0">
                <a:latin typeface="Arial" panose="020B0604020202020204" pitchFamily="34" charset="0"/>
                <a:cs typeface="Arial" panose="020B0604020202020204" pitchFamily="34" charset="0"/>
              </a:rPr>
              <a:t> to X</a:t>
            </a:r>
            <a:r>
              <a:rPr lang="en-US" sz="1800" baseline="30000" dirty="0">
                <a:latin typeface="Arial" panose="020B0604020202020204" pitchFamily="34" charset="0"/>
                <a:cs typeface="Arial" panose="020B0604020202020204" pitchFamily="34" charset="0"/>
              </a:rPr>
              <a:t>*</a:t>
            </a:r>
            <a:r>
              <a:rPr lang="en-US" sz="1800" dirty="0">
                <a:latin typeface="Arial" panose="020B0604020202020204" pitchFamily="34" charset="0"/>
                <a:cs typeface="Arial" panose="020B0604020202020204" pitchFamily="34" charset="0"/>
              </a:rPr>
              <a:t>+ t. </a:t>
            </a:r>
          </a:p>
          <a:p>
            <a:pPr marL="0" indent="0" algn="just">
              <a:spcBef>
                <a:spcPct val="10000"/>
              </a:spcBef>
              <a:spcAft>
                <a:spcPts val="600"/>
              </a:spcAft>
              <a:buNone/>
            </a:pPr>
            <a:r>
              <a:rPr lang="en-US" sz="1800" dirty="0">
                <a:latin typeface="Arial" panose="020B0604020202020204" pitchFamily="34" charset="0"/>
                <a:cs typeface="Arial" panose="020B0604020202020204" pitchFamily="34" charset="0"/>
              </a:rPr>
              <a:t>As a result, the Home price increases from P</a:t>
            </a:r>
            <a:r>
              <a:rPr lang="en-US" sz="1800" baseline="30000" dirty="0">
                <a:latin typeface="Arial" panose="020B0604020202020204" pitchFamily="34" charset="0"/>
                <a:cs typeface="Arial" panose="020B0604020202020204" pitchFamily="34" charset="0"/>
              </a:rPr>
              <a:t>W</a:t>
            </a:r>
            <a:r>
              <a:rPr lang="en-US" sz="1800" dirty="0">
                <a:latin typeface="Arial" panose="020B0604020202020204" pitchFamily="34" charset="0"/>
                <a:cs typeface="Arial" panose="020B0604020202020204" pitchFamily="34" charset="0"/>
              </a:rPr>
              <a:t> to P</a:t>
            </a:r>
            <a:r>
              <a:rPr lang="en-US" sz="1800" baseline="30000" dirty="0">
                <a:latin typeface="Arial" panose="020B0604020202020204" pitchFamily="34" charset="0"/>
                <a:cs typeface="Arial" panose="020B0604020202020204" pitchFamily="34" charset="0"/>
              </a:rPr>
              <a:t>*</a:t>
            </a:r>
            <a:r>
              <a:rPr lang="en-US" sz="1800" dirty="0">
                <a:latin typeface="Arial" panose="020B0604020202020204" pitchFamily="34" charset="0"/>
                <a:cs typeface="Arial" panose="020B0604020202020204" pitchFamily="34" charset="0"/>
              </a:rPr>
              <a:t> + t, and the Foreign price falls from P</a:t>
            </a:r>
            <a:r>
              <a:rPr lang="en-US" sz="1800" baseline="30000" dirty="0">
                <a:latin typeface="Arial" panose="020B0604020202020204" pitchFamily="34" charset="0"/>
                <a:cs typeface="Arial" panose="020B0604020202020204" pitchFamily="34" charset="0"/>
              </a:rPr>
              <a:t>W</a:t>
            </a:r>
            <a:r>
              <a:rPr lang="en-US" sz="1800" dirty="0">
                <a:latin typeface="Arial" panose="020B0604020202020204" pitchFamily="34" charset="0"/>
                <a:cs typeface="Arial" panose="020B0604020202020204" pitchFamily="34" charset="0"/>
              </a:rPr>
              <a:t> to P</a:t>
            </a:r>
            <a:r>
              <a:rPr lang="en-US" sz="1800" baseline="30000" dirty="0">
                <a:latin typeface="Arial" panose="020B0604020202020204" pitchFamily="34" charset="0"/>
                <a:cs typeface="Arial" panose="020B0604020202020204" pitchFamily="34" charset="0"/>
              </a:rPr>
              <a:t>*</a:t>
            </a:r>
            <a:r>
              <a:rPr lang="en-US" sz="1800" dirty="0">
                <a:latin typeface="Arial" panose="020B0604020202020204" pitchFamily="34" charset="0"/>
                <a:cs typeface="Arial" panose="020B0604020202020204" pitchFamily="34" charset="0"/>
              </a:rPr>
              <a:t>. </a:t>
            </a:r>
          </a:p>
          <a:p>
            <a:pPr marL="0" indent="0" algn="just">
              <a:spcBef>
                <a:spcPct val="10000"/>
              </a:spcBef>
              <a:spcAft>
                <a:spcPts val="600"/>
              </a:spcAft>
              <a:buNone/>
            </a:pPr>
            <a:r>
              <a:rPr lang="en-US" sz="1800" dirty="0">
                <a:latin typeface="Arial" panose="020B0604020202020204" pitchFamily="34" charset="0"/>
                <a:cs typeface="Arial" panose="020B0604020202020204" pitchFamily="34" charset="0"/>
              </a:rPr>
              <a:t>The deadweight loss at Home is the area of the triangle (b + d), and Home also has a terms-of-trade gain of area e. </a:t>
            </a:r>
          </a:p>
          <a:p>
            <a:pPr marL="0" indent="0" algn="just">
              <a:spcBef>
                <a:spcPct val="10000"/>
              </a:spcBef>
              <a:spcAft>
                <a:spcPts val="600"/>
              </a:spcAft>
              <a:buNone/>
            </a:pPr>
            <a:r>
              <a:rPr lang="en-US" sz="1800" dirty="0">
                <a:latin typeface="Arial" panose="020B0604020202020204" pitchFamily="34" charset="0"/>
                <a:cs typeface="Arial" panose="020B0604020202020204" pitchFamily="34" charset="0"/>
              </a:rPr>
              <a:t>Foreign loses the area (e + f), so the net loss in world welfare is the triangle (b + d + f). Area e is a measure of the terms-of-trade </a:t>
            </a:r>
            <a:r>
              <a:rPr lang="en-US" sz="2000" dirty="0">
                <a:latin typeface="Arial" panose="020B0604020202020204" pitchFamily="34" charset="0"/>
                <a:cs typeface="Arial" panose="020B0604020202020204" pitchFamily="34" charset="0"/>
              </a:rPr>
              <a:t>gain for the importer.</a:t>
            </a:r>
          </a:p>
        </p:txBody>
      </p:sp>
      <p:pic>
        <p:nvPicPr>
          <p:cNvPr id="8" name="Picture Placeholder 7" descr="Two graphs titled (a) Home Market and (b) World market illustrate the tariff for a large country. The (a) Home Market graph shows the Y-axis as Price with marks P asterisk, P superscript W, and P asterisk plus t on it. Horizontal dotted lines are drawn from these marks on the Y-axis. The X-axis represents Quantity with marks S subscript 1, S subscript 2, D subscript 1, and D subscript 2. Vertical dotted lines are seen from these marks on the X-axis. Point A shows the no-trade equilibrium where line S, slanting positively from the bottom left to the top right of the graph, intersects with line D, slanting negatively from the top left to the bottom right of the graph. The area between line S and dotted lines from P asterisk plus t and P superscript W is labeled “a.” The triangular area enclosed by the line S and dotted lines from S subscript 2 and P superscript W is labeled “b.” The rectangular area enclosed by dotted lines from P superscript W, P asterisk plus t, S subscript 2, and D subscript 2 is labeled “c.” The triangular area enclosed by the line D, and dotted lines from D subscript 2 and P superscript W is labeled “d.” The rectangular area enclosed by dotted lines from P superscript W, P asterisk, S subscript 2, and D subscript 2 is labeled “e.”&#10;The (b) World Market graph shows the X-axis as Import with marks M subscript 2 and M subscript 1 on it. The Y-axis represents Price with marks P asterisk, P superscript W, and P asterisk plus t on it. A positive sloping line is labeled “X asterisk.” Line X asterisk t is above and parallel to X asterisk line. An arrow labeled t is drawn from line X asterisk to X asterisk plus t. A negative sloping line, labeled “M,” from the vertical axis above the point P asterisk plus t meets the line X asterisk plus t at point C and X asterisk at point B asterisk. Dotted lines are drawn from P asterisk, P superscript W, and P asterisk plus t, parallel to the horizontal axis. Dotted lines are drawn from M subscript 2 and M subscript 1, parallel to the vertical axis. The line from M subscript 2 meets the line from P asterisk at a point C asterisk on the line X asterisk, and continues to meet the line from P asterisk plus t at a point C. The line from M subscript 1 meets the line from P superscript W at the point B asterisk. The rectangular area enclosed by the vertical axis, and the lines from M subscript 2, P asterisk, and P superscript W is labeled “e.” Triangular area enclosed by the lines M and X asterisk, and the line from M subscript 2 is labeled “f.” Triangular area enclosed by the line M and the lines from M subscript 2 and P superscript W is labeled “b plus d.” ">
            <a:extLst>
              <a:ext uri="{FF2B5EF4-FFF2-40B4-BE49-F238E27FC236}">
                <a16:creationId xmlns:a16="http://schemas.microsoft.com/office/drawing/2014/main" id="{38EAAC0F-30D8-4C72-86A9-504744F9B7BD}"/>
              </a:ext>
            </a:extLst>
          </p:cNvPr>
          <p:cNvPicPr>
            <a:picLocks noGrp="1" noChangeAspect="1"/>
          </p:cNvPicPr>
          <p:nvPr>
            <p:ph type="pic" sz="quarter" idx="12"/>
          </p:nvPr>
        </p:nvPicPr>
        <p:blipFill>
          <a:blip r:embed="rId2"/>
          <a:stretch>
            <a:fillRect/>
          </a:stretch>
        </p:blipFill>
        <p:spPr>
          <a:xfrm>
            <a:off x="381000" y="1905000"/>
            <a:ext cx="5029200" cy="3581400"/>
          </a:xfrm>
          <a:prstGeom prst="rect">
            <a:avLst/>
          </a:prstGeom>
        </p:spPr>
      </p:pic>
      <p:cxnSp>
        <p:nvCxnSpPr>
          <p:cNvPr id="7" name="Straight Connector 6">
            <a:extLst>
              <a:ext uri="{FF2B5EF4-FFF2-40B4-BE49-F238E27FC236}">
                <a16:creationId xmlns:a16="http://schemas.microsoft.com/office/drawing/2014/main" id="{25FABCA1-0332-496A-A677-CEFB7CC7DE13}"/>
              </a:ext>
            </a:extLst>
          </p:cNvPr>
          <p:cNvCxnSpPr/>
          <p:nvPr/>
        </p:nvCxnSpPr>
        <p:spPr>
          <a:xfrm>
            <a:off x="381000" y="6400800"/>
            <a:ext cx="4343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3296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1378E-0D36-46FE-AD1F-72487E64AD23}"/>
              </a:ext>
            </a:extLst>
          </p:cNvPr>
          <p:cNvSpPr>
            <a:spLocks noGrp="1"/>
          </p:cNvSpPr>
          <p:nvPr>
            <p:ph type="title"/>
          </p:nvPr>
        </p:nvSpPr>
        <p:spPr/>
        <p:txBody>
          <a:bodyPr/>
          <a:lstStyle/>
          <a:p>
            <a:r>
              <a:rPr lang="en-US" dirty="0"/>
              <a:t>A Closer Look</a:t>
            </a:r>
          </a:p>
        </p:txBody>
      </p:sp>
      <p:pic>
        <p:nvPicPr>
          <p:cNvPr id="27" name="Picture 26">
            <a:extLst>
              <a:ext uri="{FF2B5EF4-FFF2-40B4-BE49-F238E27FC236}">
                <a16:creationId xmlns:a16="http://schemas.microsoft.com/office/drawing/2014/main" id="{C4C28DF3-0A58-4A4E-8CD9-A963DBEC1C82}"/>
              </a:ext>
            </a:extLst>
          </p:cNvPr>
          <p:cNvPicPr>
            <a:picLocks noChangeAspect="1"/>
          </p:cNvPicPr>
          <p:nvPr/>
        </p:nvPicPr>
        <p:blipFill>
          <a:blip r:embed="rId2"/>
          <a:stretch>
            <a:fillRect/>
          </a:stretch>
        </p:blipFill>
        <p:spPr>
          <a:xfrm>
            <a:off x="665595" y="1066800"/>
            <a:ext cx="8095094" cy="3790839"/>
          </a:xfrm>
          <a:prstGeom prst="rect">
            <a:avLst/>
          </a:prstGeom>
        </p:spPr>
      </p:pic>
      <p:sp>
        <p:nvSpPr>
          <p:cNvPr id="31" name="TextBox 30">
            <a:extLst>
              <a:ext uri="{FF2B5EF4-FFF2-40B4-BE49-F238E27FC236}">
                <a16:creationId xmlns:a16="http://schemas.microsoft.com/office/drawing/2014/main" id="{85495AEC-ABEC-44F4-9234-804841F814EA}"/>
              </a:ext>
            </a:extLst>
          </p:cNvPr>
          <p:cNvSpPr txBox="1"/>
          <p:nvPr/>
        </p:nvSpPr>
        <p:spPr>
          <a:xfrm>
            <a:off x="-36945" y="4889393"/>
            <a:ext cx="9143999" cy="1815882"/>
          </a:xfrm>
          <a:prstGeom prst="rect">
            <a:avLst/>
          </a:prstGeom>
          <a:noFill/>
        </p:spPr>
        <p:txBody>
          <a:bodyPr wrap="square">
            <a:spAutoFit/>
          </a:bodyPr>
          <a:lstStyle/>
          <a:p>
            <a:pPr marL="285750" indent="-285750" algn="just">
              <a:buFont typeface="Arial" panose="020B0604020202020204" pitchFamily="34" charset="0"/>
              <a:buChar char="•"/>
            </a:pPr>
            <a:r>
              <a:rPr lang="en-US" sz="1600" b="1" dirty="0">
                <a:latin typeface="Arial" panose="020B0604020202020204" pitchFamily="34" charset="0"/>
                <a:cs typeface="Arial" panose="020B0604020202020204" pitchFamily="34" charset="0"/>
              </a:rPr>
              <a:t>Note that the increase in the price due to the tariff (the vertical distance between P* +  t  and P</a:t>
            </a:r>
            <a:r>
              <a:rPr lang="en-US" sz="1600" b="1" baseline="30000" dirty="0">
                <a:latin typeface="Arial" panose="020B0604020202020204" pitchFamily="34" charset="0"/>
                <a:cs typeface="Arial" panose="020B0604020202020204" pitchFamily="34" charset="0"/>
              </a:rPr>
              <a:t>W </a:t>
            </a:r>
            <a:r>
              <a:rPr lang="en-US" sz="1600" b="1" dirty="0">
                <a:latin typeface="Arial" panose="020B0604020202020204" pitchFamily="34" charset="0"/>
                <a:cs typeface="Arial" panose="020B0604020202020204" pitchFamily="34" charset="0"/>
              </a:rPr>
              <a:t> is less than the amount of the tariff. </a:t>
            </a:r>
          </a:p>
          <a:p>
            <a:pPr marL="285750" indent="-285750" algn="just">
              <a:buFont typeface="Arial" panose="020B0604020202020204" pitchFamily="34" charset="0"/>
              <a:buChar char="•"/>
            </a:pPr>
            <a:r>
              <a:rPr lang="en-US" sz="1600" b="1" dirty="0">
                <a:latin typeface="Arial" panose="020B0604020202020204" pitchFamily="34" charset="0"/>
                <a:cs typeface="Arial" panose="020B0604020202020204" pitchFamily="34" charset="0"/>
              </a:rPr>
              <a:t>This implies that the burden of the tariff is incurred not only by consumers at Home but also by Foreign exporters.  </a:t>
            </a:r>
          </a:p>
          <a:p>
            <a:pPr marL="285750" indent="-285750" algn="just">
              <a:buFont typeface="Arial" panose="020B0604020202020204" pitchFamily="34" charset="0"/>
              <a:buChar char="•"/>
            </a:pPr>
            <a:r>
              <a:rPr lang="en-US" sz="1600" b="1" dirty="0">
                <a:latin typeface="Arial" panose="020B0604020202020204" pitchFamily="34" charset="0"/>
                <a:cs typeface="Arial" panose="020B0604020202020204" pitchFamily="34" charset="0"/>
              </a:rPr>
              <a:t>The price received by the Foreign exporters, P* is obtained by subtracting the tariff from the new Home price.</a:t>
            </a:r>
          </a:p>
          <a:p>
            <a:pPr marL="285750" indent="-285750" algn="just">
              <a:buFont typeface="Arial" panose="020B0604020202020204" pitchFamily="34" charset="0"/>
              <a:buChar char="•"/>
            </a:pPr>
            <a:r>
              <a:rPr lang="en-US" sz="1600" b="1" dirty="0">
                <a:latin typeface="Arial" panose="020B0604020202020204" pitchFamily="34" charset="0"/>
                <a:cs typeface="Arial" panose="020B0604020202020204" pitchFamily="34" charset="0"/>
              </a:rPr>
              <a:t>Because P*  is less than P the price Foreign exporters receive has fallen due to the tariff.</a:t>
            </a:r>
          </a:p>
        </p:txBody>
      </p:sp>
      <p:sp>
        <p:nvSpPr>
          <p:cNvPr id="29" name="Rectangle 28">
            <a:extLst>
              <a:ext uri="{FF2B5EF4-FFF2-40B4-BE49-F238E27FC236}">
                <a16:creationId xmlns:a16="http://schemas.microsoft.com/office/drawing/2014/main" id="{D68BE8F4-2DC7-4138-BF91-67526102804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24" name="Rectangle 30">
            <a:extLst>
              <a:ext uri="{FF2B5EF4-FFF2-40B4-BE49-F238E27FC236}">
                <a16:creationId xmlns:a16="http://schemas.microsoft.com/office/drawing/2014/main" id="{D3CE0E68-6189-4396-93C3-C27DA375689B}"/>
              </a:ext>
            </a:extLst>
          </p:cNvPr>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26" name="Picture 1025">
            <a:extLst>
              <a:ext uri="{FF2B5EF4-FFF2-40B4-BE49-F238E27FC236}">
                <a16:creationId xmlns:a16="http://schemas.microsoft.com/office/drawing/2014/main" id="{7EC69AB7-AEFC-4409-9DE0-806D7EB3AF32}"/>
              </a:ext>
            </a:extLst>
          </p:cNvPr>
          <p:cNvPicPr>
            <a:picLocks noChangeAspect="1"/>
          </p:cNvPicPr>
          <p:nvPr/>
        </p:nvPicPr>
        <p:blipFill>
          <a:blip r:embed="rId3"/>
          <a:stretch>
            <a:fillRect/>
          </a:stretch>
        </p:blipFill>
        <p:spPr>
          <a:xfrm>
            <a:off x="4395809" y="3333762"/>
            <a:ext cx="352381" cy="190476"/>
          </a:xfrm>
          <a:prstGeom prst="rect">
            <a:avLst/>
          </a:prstGeom>
        </p:spPr>
      </p:pic>
    </p:spTree>
    <p:extLst>
      <p:ext uri="{BB962C8B-B14F-4D97-AF65-F5344CB8AC3E}">
        <p14:creationId xmlns:p14="http://schemas.microsoft.com/office/powerpoint/2010/main" val="35658211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C5D2F3A-AF83-9945-B6A5-79F0CFEC0589}"/>
              </a:ext>
            </a:extLst>
          </p:cNvPr>
          <p:cNvSpPr>
            <a:spLocks noGrp="1"/>
          </p:cNvSpPr>
          <p:nvPr>
            <p:ph type="title"/>
          </p:nvPr>
        </p:nvSpPr>
        <p:spPr>
          <a:xfrm>
            <a:off x="628650" y="228601"/>
            <a:ext cx="7886700" cy="914400"/>
          </a:xfrm>
        </p:spPr>
        <p:txBody>
          <a:bodyPr/>
          <a:lstStyle/>
          <a:p>
            <a:r>
              <a:rPr lang="en-US" dirty="0"/>
              <a:t>Introduction</a:t>
            </a:r>
          </a:p>
        </p:txBody>
      </p:sp>
      <p:sp>
        <p:nvSpPr>
          <p:cNvPr id="2" name="Content Placeholder 1">
            <a:extLst>
              <a:ext uri="{FF2B5EF4-FFF2-40B4-BE49-F238E27FC236}">
                <a16:creationId xmlns:a16="http://schemas.microsoft.com/office/drawing/2014/main" id="{2EB38090-71DC-44C8-8343-28D9E8E5E7AE}"/>
              </a:ext>
            </a:extLst>
          </p:cNvPr>
          <p:cNvSpPr>
            <a:spLocks noGrp="1"/>
          </p:cNvSpPr>
          <p:nvPr>
            <p:ph idx="1"/>
          </p:nvPr>
        </p:nvSpPr>
        <p:spPr>
          <a:xfrm>
            <a:off x="152400" y="1219200"/>
            <a:ext cx="8686800" cy="4351338"/>
          </a:xfrm>
        </p:spPr>
        <p:txBody>
          <a:bodyPr>
            <a:noAutofit/>
          </a:bodyPr>
          <a:lstStyle/>
          <a:p>
            <a:pPr marL="441325" indent="-441325">
              <a:lnSpc>
                <a:spcPct val="110000"/>
              </a:lnSpc>
              <a:buFont typeface="Arial" panose="020B0604020202020204" pitchFamily="34" charset="0"/>
              <a:buChar char="•"/>
            </a:pPr>
            <a:r>
              <a:rPr lang="en-US" sz="1800" dirty="0"/>
              <a:t>During the U.S. presidential campaign of 2016, the Republican candidate Donald Trump said that he would apply a 45% tariff against imports from China.</a:t>
            </a:r>
          </a:p>
          <a:p>
            <a:pPr marL="441325" indent="-441325">
              <a:lnSpc>
                <a:spcPct val="110000"/>
              </a:lnSpc>
              <a:buFont typeface="Arial" panose="020B0604020202020204" pitchFamily="34" charset="0"/>
              <a:buChar char="•"/>
            </a:pPr>
            <a:r>
              <a:rPr lang="en-US" sz="1800" dirty="0"/>
              <a:t>President Trump did impose significant import tariffs on China in 2018–19.</a:t>
            </a:r>
          </a:p>
          <a:p>
            <a:pPr marL="441325" indent="-441325">
              <a:lnSpc>
                <a:spcPct val="110000"/>
              </a:lnSpc>
              <a:buFont typeface="Arial" panose="020B0604020202020204" pitchFamily="34" charset="0"/>
              <a:buChar char="•"/>
            </a:pPr>
            <a:r>
              <a:rPr lang="en-US" sz="1800" dirty="0"/>
              <a:t>The import tariff is an example of a trade policy, a government action meant to influence the amount of international trade.</a:t>
            </a:r>
          </a:p>
          <a:p>
            <a:pPr marL="441325" indent="-441325">
              <a:lnSpc>
                <a:spcPct val="110000"/>
              </a:lnSpc>
              <a:buFont typeface="Arial" panose="020B0604020202020204" pitchFamily="34" charset="0"/>
              <a:buChar char="•"/>
            </a:pPr>
            <a:r>
              <a:rPr lang="en-US" sz="1800" dirty="0"/>
              <a:t>Import tariffs are sometimes used for political and not economic reasons. This is called the political economy of tariffs.</a:t>
            </a:r>
          </a:p>
          <a:p>
            <a:pPr marL="441325" indent="-441325">
              <a:lnSpc>
                <a:spcPct val="110000"/>
              </a:lnSpc>
              <a:buFont typeface="Arial" panose="020B0604020202020204" pitchFamily="34" charset="0"/>
              <a:buChar char="•"/>
            </a:pPr>
            <a:r>
              <a:rPr lang="en-US" sz="1800" dirty="0"/>
              <a:t>Because the gains from trade are unevenly spread, industries and labor unions often feel that the government should do something to help limit their losses (or maximize their gains) from international trade. </a:t>
            </a:r>
          </a:p>
          <a:p>
            <a:pPr marL="441325" indent="-441325">
              <a:lnSpc>
                <a:spcPct val="110000"/>
              </a:lnSpc>
              <a:buFont typeface="Arial" panose="020B0604020202020204" pitchFamily="34" charset="0"/>
              <a:buChar char="•"/>
            </a:pPr>
            <a:r>
              <a:rPr lang="en-US" sz="1800" dirty="0"/>
              <a:t>That “something” is trade policy, which includes the use of import tariffs (taxes on imports), import quotas (quantity limits on imports), and export subsidies.</a:t>
            </a:r>
          </a:p>
        </p:txBody>
      </p:sp>
    </p:spTree>
    <p:extLst>
      <p:ext uri="{BB962C8B-B14F-4D97-AF65-F5344CB8AC3E}">
        <p14:creationId xmlns:p14="http://schemas.microsoft.com/office/powerpoint/2010/main" val="32502944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1378E-0D36-46FE-AD1F-72487E64AD23}"/>
              </a:ext>
            </a:extLst>
          </p:cNvPr>
          <p:cNvSpPr>
            <a:spLocks noGrp="1"/>
          </p:cNvSpPr>
          <p:nvPr>
            <p:ph type="title"/>
          </p:nvPr>
        </p:nvSpPr>
        <p:spPr/>
        <p:txBody>
          <a:bodyPr/>
          <a:lstStyle/>
          <a:p>
            <a:r>
              <a:rPr lang="en-US" dirty="0"/>
              <a:t>And Another Closer Look</a:t>
            </a:r>
          </a:p>
        </p:txBody>
      </p:sp>
      <p:pic>
        <p:nvPicPr>
          <p:cNvPr id="6" name="Picture 5">
            <a:extLst>
              <a:ext uri="{FF2B5EF4-FFF2-40B4-BE49-F238E27FC236}">
                <a16:creationId xmlns:a16="http://schemas.microsoft.com/office/drawing/2014/main" id="{4C2B114B-30D2-4F16-93FE-DA6711883AA2}"/>
              </a:ext>
            </a:extLst>
          </p:cNvPr>
          <p:cNvPicPr>
            <a:picLocks noChangeAspect="1"/>
          </p:cNvPicPr>
          <p:nvPr/>
        </p:nvPicPr>
        <p:blipFill>
          <a:blip r:embed="rId2"/>
          <a:stretch>
            <a:fillRect/>
          </a:stretch>
        </p:blipFill>
        <p:spPr>
          <a:xfrm>
            <a:off x="381000" y="1524000"/>
            <a:ext cx="8610600" cy="4572000"/>
          </a:xfrm>
          <a:prstGeom prst="rect">
            <a:avLst/>
          </a:prstGeom>
        </p:spPr>
      </p:pic>
    </p:spTree>
    <p:extLst>
      <p:ext uri="{BB962C8B-B14F-4D97-AF65-F5344CB8AC3E}">
        <p14:creationId xmlns:p14="http://schemas.microsoft.com/office/powerpoint/2010/main" val="30129369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A21F7-4D26-4711-8204-584F93EDD1B9}"/>
              </a:ext>
            </a:extLst>
          </p:cNvPr>
          <p:cNvSpPr>
            <a:spLocks noGrp="1"/>
          </p:cNvSpPr>
          <p:nvPr>
            <p:ph type="title"/>
          </p:nvPr>
        </p:nvSpPr>
        <p:spPr>
          <a:xfrm>
            <a:off x="457200" y="152510"/>
            <a:ext cx="8229600" cy="914290"/>
          </a:xfrm>
        </p:spPr>
        <p:txBody>
          <a:bodyPr/>
          <a:lstStyle/>
          <a:p>
            <a:r>
              <a:rPr lang="en-US" dirty="0"/>
              <a:t>Import Tariffs for a Large Country </a:t>
            </a:r>
            <a:endParaRPr lang="en-IN" dirty="0"/>
          </a:p>
        </p:txBody>
      </p:sp>
      <p:sp>
        <p:nvSpPr>
          <p:cNvPr id="3" name="Content Placeholder 2">
            <a:extLst>
              <a:ext uri="{FF2B5EF4-FFF2-40B4-BE49-F238E27FC236}">
                <a16:creationId xmlns:a16="http://schemas.microsoft.com/office/drawing/2014/main" id="{26407A03-A86F-4AD5-BD89-12BFB6639C84}"/>
              </a:ext>
            </a:extLst>
          </p:cNvPr>
          <p:cNvSpPr>
            <a:spLocks noGrp="1"/>
          </p:cNvSpPr>
          <p:nvPr>
            <p:ph idx="1"/>
          </p:nvPr>
        </p:nvSpPr>
        <p:spPr>
          <a:xfrm>
            <a:off x="228600" y="1066800"/>
            <a:ext cx="8915400" cy="1154112"/>
          </a:xfrm>
        </p:spPr>
        <p:txBody>
          <a:bodyPr>
            <a:normAutofit/>
          </a:bodyPr>
          <a:lstStyle/>
          <a:p>
            <a:pPr marL="0" indent="0">
              <a:buNone/>
            </a:pPr>
            <a:r>
              <a:rPr lang="en-IN" sz="1800" dirty="0"/>
              <a:t>Foreign Export Supply - </a:t>
            </a:r>
            <a:r>
              <a:rPr lang="en-US" sz="1800" dirty="0"/>
              <a:t>Optimal Tariff for a Large Importing Country</a:t>
            </a:r>
          </a:p>
          <a:p>
            <a:pPr marL="0" indent="0">
              <a:buNone/>
            </a:pPr>
            <a:r>
              <a:rPr lang="en-IN" sz="1800" dirty="0"/>
              <a:t>                      FIGURE 8-8</a:t>
            </a:r>
          </a:p>
        </p:txBody>
      </p:sp>
      <p:sp>
        <p:nvSpPr>
          <p:cNvPr id="4" name="Content Placeholder 3">
            <a:extLst>
              <a:ext uri="{FF2B5EF4-FFF2-40B4-BE49-F238E27FC236}">
                <a16:creationId xmlns:a16="http://schemas.microsoft.com/office/drawing/2014/main" id="{81A8314E-EA05-4271-AFAE-D713D7CE3648}"/>
              </a:ext>
            </a:extLst>
          </p:cNvPr>
          <p:cNvSpPr>
            <a:spLocks noGrp="1"/>
          </p:cNvSpPr>
          <p:nvPr>
            <p:ph sz="quarter" idx="10"/>
          </p:nvPr>
        </p:nvSpPr>
        <p:spPr>
          <a:xfrm>
            <a:off x="304800" y="5534586"/>
            <a:ext cx="4800600" cy="1066800"/>
          </a:xfrm>
        </p:spPr>
        <p:txBody>
          <a:bodyPr>
            <a:normAutofit/>
          </a:bodyPr>
          <a:lstStyle/>
          <a:p>
            <a:pPr marL="0" indent="0">
              <a:buNone/>
            </a:pPr>
            <a:r>
              <a:rPr lang="en-US" sz="1800" dirty="0">
                <a:latin typeface="Arial" panose="020B0604020202020204" pitchFamily="34" charset="0"/>
                <a:cs typeface="Arial" panose="020B0604020202020204" pitchFamily="34" charset="0"/>
              </a:rPr>
              <a:t>Optimal Tariff Formula </a:t>
            </a:r>
            <a:r>
              <a:rPr lang="en-US" sz="1800" b="0" dirty="0">
                <a:latin typeface="Arial" panose="020B0604020202020204" pitchFamily="34" charset="0"/>
                <a:cs typeface="Arial" panose="020B0604020202020204" pitchFamily="34" charset="0"/>
              </a:rPr>
              <a:t>The formula depends on the elasticity of Foreign export supply, which we call E*</a:t>
            </a:r>
            <a:r>
              <a:rPr lang="en-US" sz="1800" b="0" baseline="-25000" dirty="0">
                <a:latin typeface="Arial" panose="020B0604020202020204" pitchFamily="34" charset="0"/>
                <a:cs typeface="Arial" panose="020B0604020202020204" pitchFamily="34" charset="0"/>
              </a:rPr>
              <a:t>X</a:t>
            </a:r>
            <a:r>
              <a:rPr lang="en-US" sz="1800" b="0" dirty="0">
                <a:latin typeface="Arial" panose="020B0604020202020204" pitchFamily="34" charset="0"/>
                <a:cs typeface="Arial" panose="020B0604020202020204" pitchFamily="34" charset="0"/>
              </a:rPr>
              <a:t>:</a:t>
            </a:r>
          </a:p>
        </p:txBody>
      </p:sp>
      <p:sp>
        <p:nvSpPr>
          <p:cNvPr id="5" name="Content Placeholder 4">
            <a:extLst>
              <a:ext uri="{FF2B5EF4-FFF2-40B4-BE49-F238E27FC236}">
                <a16:creationId xmlns:a16="http://schemas.microsoft.com/office/drawing/2014/main" id="{E9736485-82CB-46BD-9231-6BBB9376899F}"/>
              </a:ext>
            </a:extLst>
          </p:cNvPr>
          <p:cNvSpPr>
            <a:spLocks noGrp="1"/>
          </p:cNvSpPr>
          <p:nvPr>
            <p:ph sz="quarter" idx="11"/>
          </p:nvPr>
        </p:nvSpPr>
        <p:spPr>
          <a:xfrm>
            <a:off x="5283199" y="1438555"/>
            <a:ext cx="3581400" cy="3809999"/>
          </a:xfrm>
        </p:spPr>
        <p:txBody>
          <a:bodyPr>
            <a:noAutofit/>
          </a:bodyPr>
          <a:lstStyle/>
          <a:p>
            <a:pPr marL="0" indent="0" algn="just">
              <a:buNone/>
            </a:pPr>
            <a:r>
              <a:rPr lang="en-US" sz="1700" i="1" dirty="0">
                <a:latin typeface="Arial" panose="020B0604020202020204" pitchFamily="34" charset="0"/>
                <a:cs typeface="Arial" panose="020B0604020202020204" pitchFamily="34" charset="0"/>
              </a:rPr>
              <a:t>Tariffs and Welfare for a Large Country </a:t>
            </a:r>
            <a:r>
              <a:rPr lang="en-US" sz="1700" dirty="0">
                <a:latin typeface="Arial" panose="020B0604020202020204" pitchFamily="34" charset="0"/>
                <a:cs typeface="Arial" panose="020B0604020202020204" pitchFamily="34" charset="0"/>
              </a:rPr>
              <a:t>For a large importing country, a tariff initially increases the importer’s welfare because the terms-of-trade gain exceeds the deadweight loss. So the importer’s welfare rises from point B. Welfare continues to rise until the tariff is at its optimal level (point C). After that, welfare falls. If the tariff is too large (greater than at B</a:t>
            </a:r>
            <a:r>
              <a:rPr lang="en-US" sz="1700" dirty="0">
                <a:latin typeface="Arial" panose="020B0604020202020204" pitchFamily="34" charset="0"/>
                <a:cs typeface="Arial" panose="020B0604020202020204" pitchFamily="34" charset="0"/>
                <a:sym typeface="Symbol" pitchFamily="18" charset="2"/>
              </a:rPr>
              <a:t></a:t>
            </a:r>
            <a:r>
              <a:rPr lang="en-US" sz="1700" dirty="0">
                <a:latin typeface="Arial" panose="020B0604020202020204" pitchFamily="34" charset="0"/>
                <a:cs typeface="Arial" panose="020B0604020202020204" pitchFamily="34" charset="0"/>
              </a:rPr>
              <a:t>), then welfare will fall below the free-trade level. For a prohibitive tariff, with no imports at all, the importer’s welfare will be at the no-trade level, at point A.</a:t>
            </a:r>
          </a:p>
        </p:txBody>
      </p:sp>
      <p:pic>
        <p:nvPicPr>
          <p:cNvPr id="11" name="Picture Placeholder 5" descr="A line graph illustrates tariffs and welfare for a large country. From left to right, optimal tariff and prohibitive tariff are plotted on the X-axis representing Tariffs. From top to bottom, free trade and no trade are plotted on the Y-axis representing Importer’s welfare. A curve is drawn from point B (0, Free trade) through point C (Optimal tariff, value above free trade) and point A (Prohibitive trade, No trade). Point B prime is on the curve between points C and A at a Y-axis value of Free trade. After reaching point A, the curve continues as a horizontal line with No trade.&#10;The section of the curve from point B to B prime is labeled “Terms-of-trade gain exceeds deadweight loss.” The section of the curve from point B prime to A is labeled “Terms-of-trade gain is less than deadweight loss.”">
            <a:extLst>
              <a:ext uri="{FF2B5EF4-FFF2-40B4-BE49-F238E27FC236}">
                <a16:creationId xmlns:a16="http://schemas.microsoft.com/office/drawing/2014/main" id="{ABC5FF5D-3B04-44AF-9EB6-AAC9410C0005}"/>
              </a:ext>
            </a:extLst>
          </p:cNvPr>
          <p:cNvPicPr>
            <a:picLocks noGrp="1" noChangeAspect="1"/>
          </p:cNvPicPr>
          <p:nvPr>
            <p:ph type="pic" sz="quarter" idx="12"/>
          </p:nvPr>
        </p:nvPicPr>
        <p:blipFill>
          <a:blip r:embed="rId2" cstate="print">
            <a:extLst>
              <a:ext uri="{28A0092B-C50C-407E-A947-70E740481C1C}">
                <a14:useLocalDpi xmlns:a14="http://schemas.microsoft.com/office/drawing/2010/main" val="0"/>
              </a:ext>
            </a:extLst>
          </a:blip>
          <a:stretch>
            <a:fillRect/>
          </a:stretch>
        </p:blipFill>
        <p:spPr>
          <a:xfrm>
            <a:off x="304800" y="1676401"/>
            <a:ext cx="4952999" cy="3200400"/>
          </a:xfrm>
          <a:prstGeom prst="rect">
            <a:avLst/>
          </a:prstGeom>
        </p:spPr>
      </p:pic>
      <mc:AlternateContent xmlns:mc="http://schemas.openxmlformats.org/markup-compatibility/2006" xmlns:a14="http://schemas.microsoft.com/office/drawing/2010/main">
        <mc:Choice Requires="a14">
          <p:sp>
            <p:nvSpPr>
              <p:cNvPr id="10" name="Content Placeholder 9">
                <a:extLst>
                  <a:ext uri="{FF2B5EF4-FFF2-40B4-BE49-F238E27FC236}">
                    <a16:creationId xmlns:a16="http://schemas.microsoft.com/office/drawing/2014/main" id="{0F9BF653-06E3-4036-AE3F-86316E3E77DC}"/>
                  </a:ext>
                </a:extLst>
              </p:cNvPr>
              <p:cNvSpPr>
                <a:spLocks noGrp="1"/>
              </p:cNvSpPr>
              <p:nvPr>
                <p:ph sz="quarter" idx="15"/>
              </p:nvPr>
            </p:nvSpPr>
            <p:spPr>
              <a:xfrm>
                <a:off x="5206999" y="5670372"/>
                <a:ext cx="3733800" cy="795229"/>
              </a:xfrm>
            </p:spPr>
            <p:txBody>
              <a:bodyPr>
                <a:noAutofit/>
              </a:bodyPr>
              <a:lstStyle/>
              <a:p>
                <a:pPr marL="0" indent="0">
                  <a:buNone/>
                </a:pPr>
                <a14:m>
                  <m:oMathPara xmlns:m="http://schemas.openxmlformats.org/officeDocument/2006/math">
                    <m:oMathParaPr>
                      <m:jc m:val="centerGroup"/>
                    </m:oMathParaPr>
                    <m:oMath xmlns:m="http://schemas.openxmlformats.org/officeDocument/2006/math">
                      <m:r>
                        <m:rPr>
                          <m:sty m:val="p"/>
                        </m:rPr>
                        <a:rPr lang="en-IN" sz="2800" b="0" i="0" smtClean="0">
                          <a:latin typeface="Cambria Math" panose="02040503050406030204" pitchFamily="18" charset="0"/>
                        </a:rPr>
                        <m:t>Optimal</m:t>
                      </m:r>
                      <m:r>
                        <a:rPr lang="en-IN" sz="2800" b="0" i="0" smtClean="0">
                          <a:latin typeface="Cambria Math" panose="02040503050406030204" pitchFamily="18" charset="0"/>
                        </a:rPr>
                        <m:t> </m:t>
                      </m:r>
                      <m:r>
                        <m:rPr>
                          <m:sty m:val="p"/>
                        </m:rPr>
                        <a:rPr lang="en-IN" sz="2800" b="0" i="0" smtClean="0">
                          <a:latin typeface="Cambria Math" panose="02040503050406030204" pitchFamily="18" charset="0"/>
                        </a:rPr>
                        <m:t>tariff</m:t>
                      </m:r>
                      <m:r>
                        <a:rPr lang="en-IN" sz="2800" b="0" i="1" smtClean="0">
                          <a:latin typeface="Cambria Math" panose="02040503050406030204" pitchFamily="18" charset="0"/>
                          <a:ea typeface="Cambria Math" panose="02040503050406030204" pitchFamily="18" charset="0"/>
                        </a:rPr>
                        <m:t>=</m:t>
                      </m:r>
                      <m:f>
                        <m:fPr>
                          <m:ctrlPr>
                            <a:rPr lang="en-IN" sz="2800" b="0" i="1" smtClean="0">
                              <a:latin typeface="Cambria Math" panose="02040503050406030204" pitchFamily="18" charset="0"/>
                              <a:ea typeface="Cambria Math" panose="02040503050406030204" pitchFamily="18" charset="0"/>
                            </a:rPr>
                          </m:ctrlPr>
                        </m:fPr>
                        <m:num>
                          <m:r>
                            <a:rPr lang="en-IN" sz="2800" b="0" i="1" smtClean="0">
                              <a:latin typeface="Cambria Math" panose="02040503050406030204" pitchFamily="18" charset="0"/>
                              <a:ea typeface="Cambria Math" panose="02040503050406030204" pitchFamily="18" charset="0"/>
                            </a:rPr>
                            <m:t>1</m:t>
                          </m:r>
                        </m:num>
                        <m:den>
                          <m:sSub>
                            <m:sSubPr>
                              <m:ctrlPr>
                                <a:rPr lang="en-IN" sz="2800" b="0" i="1" smtClean="0">
                                  <a:latin typeface="Cambria Math" panose="02040503050406030204" pitchFamily="18" charset="0"/>
                                  <a:ea typeface="Cambria Math" panose="02040503050406030204" pitchFamily="18" charset="0"/>
                                </a:rPr>
                              </m:ctrlPr>
                            </m:sSubPr>
                            <m:e>
                              <m:sSup>
                                <m:sSupPr>
                                  <m:ctrlPr>
                                    <a:rPr lang="en-IN" sz="2800" b="0" i="1" smtClean="0">
                                      <a:latin typeface="Cambria Math" panose="02040503050406030204" pitchFamily="18" charset="0"/>
                                      <a:ea typeface="Cambria Math" panose="02040503050406030204" pitchFamily="18" charset="0"/>
                                    </a:rPr>
                                  </m:ctrlPr>
                                </m:sSupPr>
                                <m:e>
                                  <m:r>
                                    <a:rPr lang="en-IN" sz="2800" b="0" i="1" smtClean="0">
                                      <a:latin typeface="Cambria Math" panose="02040503050406030204" pitchFamily="18" charset="0"/>
                                      <a:ea typeface="Cambria Math" panose="02040503050406030204" pitchFamily="18" charset="0"/>
                                    </a:rPr>
                                    <m:t>𝐸</m:t>
                                  </m:r>
                                </m:e>
                                <m:sup>
                                  <m:r>
                                    <a:rPr lang="en-IN" sz="2800" b="0" i="1" smtClean="0">
                                      <a:latin typeface="Cambria Math" panose="02040503050406030204" pitchFamily="18" charset="0"/>
                                      <a:ea typeface="Cambria Math" panose="02040503050406030204" pitchFamily="18" charset="0"/>
                                    </a:rPr>
                                    <m:t>∗</m:t>
                                  </m:r>
                                </m:sup>
                              </m:sSup>
                            </m:e>
                            <m:sub>
                              <m:r>
                                <a:rPr lang="en-IN" sz="2800" b="0" i="1" smtClean="0">
                                  <a:latin typeface="Cambria Math" panose="02040503050406030204" pitchFamily="18" charset="0"/>
                                  <a:ea typeface="Cambria Math" panose="02040503050406030204" pitchFamily="18" charset="0"/>
                                </a:rPr>
                                <m:t>𝑋</m:t>
                              </m:r>
                            </m:sub>
                          </m:sSub>
                        </m:den>
                      </m:f>
                    </m:oMath>
                  </m:oMathPara>
                </a14:m>
                <a:endParaRPr lang="en-IN" sz="2800" dirty="0"/>
              </a:p>
            </p:txBody>
          </p:sp>
        </mc:Choice>
        <mc:Fallback xmlns="">
          <p:sp>
            <p:nvSpPr>
              <p:cNvPr id="10" name="Content Placeholder 9">
                <a:extLst>
                  <a:ext uri="{FF2B5EF4-FFF2-40B4-BE49-F238E27FC236}">
                    <a16:creationId xmlns:a16="http://schemas.microsoft.com/office/drawing/2014/main" id="{0F9BF653-06E3-4036-AE3F-86316E3E77DC}"/>
                  </a:ext>
                </a:extLst>
              </p:cNvPr>
              <p:cNvSpPr>
                <a:spLocks noGrp="1" noRot="1" noChangeAspect="1" noMove="1" noResize="1" noEditPoints="1" noAdjustHandles="1" noChangeArrowheads="1" noChangeShapeType="1" noTextEdit="1"/>
              </p:cNvSpPr>
              <p:nvPr>
                <p:ph sz="quarter" idx="15"/>
              </p:nvPr>
            </p:nvSpPr>
            <p:spPr>
              <a:xfrm>
                <a:off x="5206999" y="5670372"/>
                <a:ext cx="3733800" cy="795229"/>
              </a:xfrm>
              <a:blipFill>
                <a:blip r:embed="rId3"/>
                <a:stretch>
                  <a:fillRect b="-6870"/>
                </a:stretch>
              </a:blipFill>
            </p:spPr>
            <p:txBody>
              <a:bodyPr/>
              <a:lstStyle/>
              <a:p>
                <a:r>
                  <a:rPr lang="en-US">
                    <a:noFill/>
                  </a:rPr>
                  <a:t> </a:t>
                </a:r>
              </a:p>
            </p:txBody>
          </p:sp>
        </mc:Fallback>
      </mc:AlternateContent>
    </p:spTree>
    <p:extLst>
      <p:ext uri="{BB962C8B-B14F-4D97-AF65-F5344CB8AC3E}">
        <p14:creationId xmlns:p14="http://schemas.microsoft.com/office/powerpoint/2010/main" val="27351177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5A67C-9C84-4A23-B9BD-F62131444DBC}"/>
              </a:ext>
            </a:extLst>
          </p:cNvPr>
          <p:cNvSpPr>
            <a:spLocks noGrp="1"/>
          </p:cNvSpPr>
          <p:nvPr>
            <p:ph type="title"/>
          </p:nvPr>
        </p:nvSpPr>
        <p:spPr>
          <a:xfrm>
            <a:off x="457200" y="152510"/>
            <a:ext cx="8229600" cy="955522"/>
          </a:xfrm>
        </p:spPr>
        <p:txBody>
          <a:bodyPr>
            <a:normAutofit/>
          </a:bodyPr>
          <a:lstStyle/>
          <a:p>
            <a:r>
              <a:rPr lang="en-US" sz="2800" dirty="0"/>
              <a:t>APPLICATION: U.S. Tariffs on Steel Once Again</a:t>
            </a:r>
            <a:endParaRPr lang="en-IN" sz="2800" dirty="0"/>
          </a:p>
        </p:txBody>
      </p:sp>
      <p:sp>
        <p:nvSpPr>
          <p:cNvPr id="3" name="Content Placeholder 2">
            <a:extLst>
              <a:ext uri="{FF2B5EF4-FFF2-40B4-BE49-F238E27FC236}">
                <a16:creationId xmlns:a16="http://schemas.microsoft.com/office/drawing/2014/main" id="{84AB19EF-B40F-46E0-9EED-26A1C4E29E34}"/>
              </a:ext>
            </a:extLst>
          </p:cNvPr>
          <p:cNvSpPr>
            <a:spLocks noGrp="1"/>
          </p:cNvSpPr>
          <p:nvPr>
            <p:ph idx="1"/>
          </p:nvPr>
        </p:nvSpPr>
        <p:spPr>
          <a:xfrm>
            <a:off x="228600" y="1144588"/>
            <a:ext cx="5562600" cy="531812"/>
          </a:xfrm>
        </p:spPr>
        <p:txBody>
          <a:bodyPr>
            <a:normAutofit/>
          </a:bodyPr>
          <a:lstStyle/>
          <a:p>
            <a:pPr marL="0" indent="0">
              <a:buNone/>
            </a:pPr>
            <a:r>
              <a:rPr lang="en-IN" sz="2000" dirty="0"/>
              <a:t>Optimal Tariffs for Steel</a:t>
            </a:r>
          </a:p>
        </p:txBody>
      </p:sp>
      <p:sp>
        <p:nvSpPr>
          <p:cNvPr id="4" name="Content Placeholder 3">
            <a:extLst>
              <a:ext uri="{FF2B5EF4-FFF2-40B4-BE49-F238E27FC236}">
                <a16:creationId xmlns:a16="http://schemas.microsoft.com/office/drawing/2014/main" id="{9434F3FF-ECD7-417B-9714-9743EBFDD45B}"/>
              </a:ext>
            </a:extLst>
          </p:cNvPr>
          <p:cNvSpPr>
            <a:spLocks noGrp="1"/>
          </p:cNvSpPr>
          <p:nvPr>
            <p:ph sz="quarter" idx="10"/>
          </p:nvPr>
        </p:nvSpPr>
        <p:spPr>
          <a:xfrm>
            <a:off x="228600" y="2051325"/>
            <a:ext cx="2286000" cy="3811587"/>
          </a:xfrm>
        </p:spPr>
        <p:txBody>
          <a:bodyPr>
            <a:normAutofit fontScale="92500" lnSpcReduction="10000"/>
          </a:bodyPr>
          <a:lstStyle/>
          <a:p>
            <a:pPr marL="0" indent="0">
              <a:buNone/>
            </a:pPr>
            <a:r>
              <a:rPr lang="en-IN" sz="2000" dirty="0"/>
              <a:t>TABLE 8-4</a:t>
            </a:r>
          </a:p>
          <a:p>
            <a:pPr marL="0" indent="0">
              <a:buNone/>
            </a:pPr>
            <a:r>
              <a:rPr lang="en-US" sz="2000" dirty="0">
                <a:latin typeface="Arial" panose="020B0604020202020204" pitchFamily="34" charset="0"/>
                <a:cs typeface="Arial" panose="020B0604020202020204" pitchFamily="34" charset="0"/>
              </a:rPr>
              <a:t>Optimal Tariffs for Steel Products This table shows optimal tariffs for steel products, calculated with the elasticity formula, as compared to actual tariffs used on U.S. steel imports in 2002‒03 and 2018‒19</a:t>
            </a:r>
            <a:r>
              <a:rPr lang="en-US" sz="2000" b="0" dirty="0">
                <a:latin typeface="Arial" panose="020B0604020202020204" pitchFamily="34" charset="0"/>
                <a:cs typeface="Arial" panose="020B0604020202020204" pitchFamily="34" charset="0"/>
              </a:rPr>
              <a:t>.</a:t>
            </a:r>
          </a:p>
        </p:txBody>
      </p:sp>
      <p:graphicFrame>
        <p:nvGraphicFramePr>
          <p:cNvPr id="11" name="Table 4">
            <a:extLst>
              <a:ext uri="{FF2B5EF4-FFF2-40B4-BE49-F238E27FC236}">
                <a16:creationId xmlns:a16="http://schemas.microsoft.com/office/drawing/2014/main" id="{8E9F3C85-B39B-4CE3-8969-518A93C86FFB}"/>
              </a:ext>
            </a:extLst>
          </p:cNvPr>
          <p:cNvGraphicFramePr>
            <a:graphicFrameLocks noGrp="1"/>
          </p:cNvGraphicFramePr>
          <p:nvPr>
            <p:ph type="tbl" sz="quarter" idx="14"/>
            <p:extLst>
              <p:ext uri="{D42A27DB-BD31-4B8C-83A1-F6EECF244321}">
                <p14:modId xmlns:p14="http://schemas.microsoft.com/office/powerpoint/2010/main" val="1560980338"/>
              </p:ext>
            </p:extLst>
          </p:nvPr>
        </p:nvGraphicFramePr>
        <p:xfrm>
          <a:off x="2552699" y="1676400"/>
          <a:ext cx="6477001" cy="4800600"/>
        </p:xfrm>
        <a:graphic>
          <a:graphicData uri="http://schemas.openxmlformats.org/drawingml/2006/table">
            <a:tbl>
              <a:tblPr firstRow="1" bandRow="1"/>
              <a:tblGrid>
                <a:gridCol w="1524000">
                  <a:extLst>
                    <a:ext uri="{9D8B030D-6E8A-4147-A177-3AD203B41FA5}">
                      <a16:colId xmlns:a16="http://schemas.microsoft.com/office/drawing/2014/main" val="2212717318"/>
                    </a:ext>
                  </a:extLst>
                </a:gridCol>
                <a:gridCol w="1143000">
                  <a:extLst>
                    <a:ext uri="{9D8B030D-6E8A-4147-A177-3AD203B41FA5}">
                      <a16:colId xmlns:a16="http://schemas.microsoft.com/office/drawing/2014/main" val="642330583"/>
                    </a:ext>
                  </a:extLst>
                </a:gridCol>
                <a:gridCol w="990600">
                  <a:extLst>
                    <a:ext uri="{9D8B030D-6E8A-4147-A177-3AD203B41FA5}">
                      <a16:colId xmlns:a16="http://schemas.microsoft.com/office/drawing/2014/main" val="2748110938"/>
                    </a:ext>
                  </a:extLst>
                </a:gridCol>
                <a:gridCol w="1295400">
                  <a:extLst>
                    <a:ext uri="{9D8B030D-6E8A-4147-A177-3AD203B41FA5}">
                      <a16:colId xmlns:a16="http://schemas.microsoft.com/office/drawing/2014/main" val="2453950011"/>
                    </a:ext>
                  </a:extLst>
                </a:gridCol>
                <a:gridCol w="1524001">
                  <a:extLst>
                    <a:ext uri="{9D8B030D-6E8A-4147-A177-3AD203B41FA5}">
                      <a16:colId xmlns:a16="http://schemas.microsoft.com/office/drawing/2014/main" val="1074211799"/>
                    </a:ext>
                  </a:extLst>
                </a:gridCol>
              </a:tblGrid>
              <a:tr h="266934">
                <a:tc>
                  <a:txBody>
                    <a:bodyPr/>
                    <a:lstStyle/>
                    <a:p>
                      <a:pPr algn="ctr"/>
                      <a:r>
                        <a:rPr lang="en-US" sz="1300" b="1" u="none" strike="noStrike" kern="1200" baseline="0" dirty="0">
                          <a:latin typeface="Arial" panose="020B0604020202020204" pitchFamily="34" charset="0"/>
                          <a:cs typeface="Arial" panose="020B0604020202020204" pitchFamily="34" charset="0"/>
                        </a:rPr>
                        <a:t>(1)</a:t>
                      </a:r>
                      <a:endParaRPr lang="en-US" sz="1300" b="1" dirty="0">
                        <a:latin typeface="Arial" panose="020B0604020202020204" pitchFamily="34" charset="0"/>
                        <a:cs typeface="Arial" panose="020B0604020202020204" pitchFamily="34" charset="0"/>
                      </a:endParaRPr>
                    </a:p>
                  </a:txBody>
                  <a:tcPr/>
                </a:tc>
                <a:tc>
                  <a:txBody>
                    <a:bodyPr/>
                    <a:lstStyle/>
                    <a:p>
                      <a:pPr algn="ctr"/>
                      <a:r>
                        <a:rPr lang="en-US" sz="1300" b="1" u="none" strike="noStrike" kern="1200" baseline="0" dirty="0">
                          <a:latin typeface="Arial" panose="020B0604020202020204" pitchFamily="34" charset="0"/>
                          <a:cs typeface="Arial" panose="020B0604020202020204" pitchFamily="34" charset="0"/>
                        </a:rPr>
                        <a:t>(2)</a:t>
                      </a:r>
                      <a:endParaRPr lang="en-US" sz="1300" b="1" dirty="0">
                        <a:latin typeface="Arial" panose="020B0604020202020204" pitchFamily="34" charset="0"/>
                        <a:cs typeface="Arial" panose="020B0604020202020204" pitchFamily="34" charset="0"/>
                      </a:endParaRPr>
                    </a:p>
                  </a:txBody>
                  <a:tcPr/>
                </a:tc>
                <a:tc>
                  <a:txBody>
                    <a:bodyPr/>
                    <a:lstStyle/>
                    <a:p>
                      <a:pPr algn="ctr"/>
                      <a:r>
                        <a:rPr lang="en-US" sz="1300" b="1" u="none" strike="noStrike" kern="1200" baseline="0" dirty="0">
                          <a:latin typeface="Arial" panose="020B0604020202020204" pitchFamily="34" charset="0"/>
                          <a:cs typeface="Arial" panose="020B0604020202020204" pitchFamily="34" charset="0"/>
                        </a:rPr>
                        <a:t>(3)</a:t>
                      </a:r>
                      <a:endParaRPr lang="en-US" sz="1300" b="1" dirty="0">
                        <a:latin typeface="Arial" panose="020B0604020202020204" pitchFamily="34" charset="0"/>
                        <a:cs typeface="Arial" panose="020B0604020202020204" pitchFamily="34" charset="0"/>
                      </a:endParaRPr>
                    </a:p>
                  </a:txBody>
                  <a:tcPr/>
                </a:tc>
                <a:tc>
                  <a:txBody>
                    <a:bodyPr/>
                    <a:lstStyle/>
                    <a:p>
                      <a:pPr algn="ctr"/>
                      <a:r>
                        <a:rPr lang="en-US" sz="1300" b="1" u="none" strike="noStrike" kern="1200" baseline="0" dirty="0">
                          <a:latin typeface="Arial" panose="020B0604020202020204" pitchFamily="34" charset="0"/>
                          <a:cs typeface="Arial" panose="020B0604020202020204" pitchFamily="34" charset="0"/>
                        </a:rPr>
                        <a:t>(4)</a:t>
                      </a:r>
                      <a:endParaRPr lang="en-US" sz="1300" b="1" dirty="0">
                        <a:latin typeface="Arial" panose="020B0604020202020204" pitchFamily="34" charset="0"/>
                        <a:cs typeface="Arial" panose="020B0604020202020204" pitchFamily="34" charset="0"/>
                      </a:endParaRPr>
                    </a:p>
                  </a:txBody>
                  <a:tcPr/>
                </a:tc>
                <a:tc>
                  <a:txBody>
                    <a:bodyPr/>
                    <a:lstStyle/>
                    <a:p>
                      <a:pPr algn="ctr"/>
                      <a:r>
                        <a:rPr lang="en-US" sz="1300" b="1" u="none" strike="noStrike" kern="1200" baseline="0" dirty="0">
                          <a:latin typeface="Arial" panose="020B0604020202020204" pitchFamily="34" charset="0"/>
                          <a:cs typeface="Arial" panose="020B0604020202020204" pitchFamily="34" charset="0"/>
                        </a:rPr>
                        <a:t>(5)</a:t>
                      </a:r>
                      <a:endParaRPr lang="en-US" sz="13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903089623"/>
                  </a:ext>
                </a:extLst>
              </a:tr>
              <a:tr h="463950">
                <a:tc>
                  <a:txBody>
                    <a:bodyPr/>
                    <a:lstStyle/>
                    <a:p>
                      <a:pPr algn="ctr"/>
                      <a:r>
                        <a:rPr lang="en-US" sz="1300" b="1" u="none" strike="noStrike" kern="1200" baseline="0" dirty="0">
                          <a:latin typeface="Arial" panose="020B0604020202020204" pitchFamily="34" charset="0"/>
                          <a:cs typeface="Arial" panose="020B0604020202020204" pitchFamily="34" charset="0"/>
                        </a:rPr>
                        <a:t>Product Category</a:t>
                      </a:r>
                      <a:endParaRPr lang="en-US" sz="1300" b="1" dirty="0">
                        <a:latin typeface="Arial" panose="020B0604020202020204" pitchFamily="34" charset="0"/>
                        <a:cs typeface="Arial" panose="020B0604020202020204" pitchFamily="34" charset="0"/>
                      </a:endParaRPr>
                    </a:p>
                  </a:txBody>
                  <a:tcPr/>
                </a:tc>
                <a:tc>
                  <a:txBody>
                    <a:bodyPr/>
                    <a:lstStyle/>
                    <a:p>
                      <a:pPr algn="ctr"/>
                      <a:r>
                        <a:rPr lang="en-US" sz="1300" b="1" u="none" strike="noStrike" kern="1200" baseline="0" dirty="0">
                          <a:latin typeface="Arial" panose="020B0604020202020204" pitchFamily="34" charset="0"/>
                          <a:cs typeface="Arial" panose="020B0604020202020204" pitchFamily="34" charset="0"/>
                        </a:rPr>
                        <a:t>Elasticity of</a:t>
                      </a:r>
                    </a:p>
                    <a:p>
                      <a:pPr algn="ctr"/>
                      <a:r>
                        <a:rPr lang="en-US" sz="1300" b="1" u="none" strike="noStrike" kern="1200" baseline="0" dirty="0">
                          <a:latin typeface="Arial" panose="020B0604020202020204" pitchFamily="34" charset="0"/>
                          <a:cs typeface="Arial" panose="020B0604020202020204" pitchFamily="34" charset="0"/>
                        </a:rPr>
                        <a:t>Export Supply</a:t>
                      </a:r>
                      <a:endParaRPr lang="en-US" sz="1300" b="1" dirty="0">
                        <a:latin typeface="Arial" panose="020B0604020202020204" pitchFamily="34" charset="0"/>
                        <a:cs typeface="Arial" panose="020B0604020202020204" pitchFamily="34" charset="0"/>
                      </a:endParaRPr>
                    </a:p>
                  </a:txBody>
                  <a:tcPr/>
                </a:tc>
                <a:tc>
                  <a:txBody>
                    <a:bodyPr/>
                    <a:lstStyle/>
                    <a:p>
                      <a:pPr algn="ctr"/>
                      <a:r>
                        <a:rPr lang="en-US" sz="1300" b="1" u="none" strike="noStrike" kern="1200" baseline="0" dirty="0">
                          <a:latin typeface="Arial" panose="020B0604020202020204" pitchFamily="34" charset="0"/>
                          <a:cs typeface="Arial" panose="020B0604020202020204" pitchFamily="34" charset="0"/>
                        </a:rPr>
                        <a:t>Optimal</a:t>
                      </a:r>
                    </a:p>
                    <a:p>
                      <a:pPr algn="ctr"/>
                      <a:r>
                        <a:rPr lang="en-US" sz="1300" b="1" u="none" strike="noStrike" kern="1200" baseline="0" dirty="0">
                          <a:latin typeface="Arial" panose="020B0604020202020204" pitchFamily="34" charset="0"/>
                          <a:cs typeface="Arial" panose="020B0604020202020204" pitchFamily="34" charset="0"/>
                        </a:rPr>
                        <a:t>Tariff (%)</a:t>
                      </a:r>
                      <a:endParaRPr lang="en-US" sz="1300" b="1" dirty="0">
                        <a:latin typeface="Arial" panose="020B0604020202020204" pitchFamily="34" charset="0"/>
                        <a:cs typeface="Arial" panose="020B0604020202020204" pitchFamily="34" charset="0"/>
                      </a:endParaRPr>
                    </a:p>
                  </a:txBody>
                  <a:tcPr/>
                </a:tc>
                <a:tc>
                  <a:txBody>
                    <a:bodyPr/>
                    <a:lstStyle/>
                    <a:p>
                      <a:pPr algn="ctr"/>
                      <a:r>
                        <a:rPr lang="en-US" sz="1300" b="1" u="none" strike="noStrike" kern="1200" baseline="0" dirty="0">
                          <a:latin typeface="Arial" panose="020B0604020202020204" pitchFamily="34" charset="0"/>
                          <a:cs typeface="Arial" panose="020B0604020202020204" pitchFamily="34" charset="0"/>
                        </a:rPr>
                        <a:t>Actual</a:t>
                      </a:r>
                    </a:p>
                    <a:p>
                      <a:pPr algn="ctr"/>
                      <a:r>
                        <a:rPr lang="en-US" sz="1300" b="1" u="none" strike="noStrike" kern="1200" baseline="0" dirty="0">
                          <a:latin typeface="Arial" panose="020B0604020202020204" pitchFamily="34" charset="0"/>
                          <a:cs typeface="Arial" panose="020B0604020202020204" pitchFamily="34" charset="0"/>
                        </a:rPr>
                        <a:t>Tariff (%) 2002–03</a:t>
                      </a:r>
                      <a:endParaRPr lang="en-US" sz="1300" b="1" dirty="0">
                        <a:latin typeface="Arial" panose="020B0604020202020204" pitchFamily="34" charset="0"/>
                        <a:cs typeface="Arial" panose="020B0604020202020204" pitchFamily="34" charset="0"/>
                      </a:endParaRPr>
                    </a:p>
                  </a:txBody>
                  <a:tcPr/>
                </a:tc>
                <a:tc>
                  <a:txBody>
                    <a:bodyPr/>
                    <a:lstStyle/>
                    <a:p>
                      <a:pPr algn="ctr"/>
                      <a:r>
                        <a:rPr lang="en-US" sz="1300" b="1" u="none" strike="noStrike" kern="1200" baseline="0" dirty="0">
                          <a:latin typeface="Arial" panose="020B0604020202020204" pitchFamily="34" charset="0"/>
                          <a:cs typeface="Arial" panose="020B0604020202020204" pitchFamily="34" charset="0"/>
                        </a:rPr>
                        <a:t>Actual</a:t>
                      </a:r>
                    </a:p>
                    <a:p>
                      <a:pPr algn="ctr"/>
                      <a:r>
                        <a:rPr lang="en-US" sz="1300" b="1" u="none" strike="noStrike" kern="1200" baseline="0" dirty="0">
                          <a:latin typeface="Arial" panose="020B0604020202020204" pitchFamily="34" charset="0"/>
                          <a:cs typeface="Arial" panose="020B0604020202020204" pitchFamily="34" charset="0"/>
                        </a:rPr>
                        <a:t>Product Tariff (%) 2018–19</a:t>
                      </a:r>
                      <a:endParaRPr lang="en-US" sz="13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858010596"/>
                  </a:ext>
                </a:extLst>
              </a:tr>
              <a:tr h="335075">
                <a:tc>
                  <a:txBody>
                    <a:bodyPr/>
                    <a:lstStyle/>
                    <a:p>
                      <a:r>
                        <a:rPr lang="en-US" sz="1300" b="1" u="none" strike="noStrike" kern="1200" baseline="0" dirty="0">
                          <a:latin typeface="Arial" panose="020B0604020202020204" pitchFamily="34" charset="0"/>
                          <a:cs typeface="Arial" panose="020B0604020202020204" pitchFamily="34" charset="0"/>
                        </a:rPr>
                        <a:t>Alloy steel flat- rolled products</a:t>
                      </a:r>
                      <a:endParaRPr lang="en-US" sz="1300" b="1" dirty="0">
                        <a:latin typeface="Arial" panose="020B0604020202020204" pitchFamily="34" charset="0"/>
                        <a:cs typeface="Arial" panose="020B0604020202020204" pitchFamily="34" charset="0"/>
                      </a:endParaRPr>
                    </a:p>
                  </a:txBody>
                  <a:tcPr/>
                </a:tc>
                <a:tc>
                  <a:txBody>
                    <a:bodyPr/>
                    <a:lstStyle/>
                    <a:p>
                      <a:pPr algn="ctr"/>
                      <a:r>
                        <a:rPr lang="en-US" sz="1300" b="1" u="none" strike="noStrike" kern="1200" baseline="0" dirty="0">
                          <a:latin typeface="Arial" panose="020B0604020202020204" pitchFamily="34" charset="0"/>
                          <a:cs typeface="Arial" panose="020B0604020202020204" pitchFamily="34" charset="0"/>
                        </a:rPr>
                        <a:t>0.27</a:t>
                      </a:r>
                      <a:endParaRPr lang="en-US" sz="1300" b="1" dirty="0">
                        <a:latin typeface="Arial" panose="020B0604020202020204" pitchFamily="34" charset="0"/>
                        <a:cs typeface="Arial" panose="020B0604020202020204" pitchFamily="34" charset="0"/>
                      </a:endParaRPr>
                    </a:p>
                  </a:txBody>
                  <a:tcPr/>
                </a:tc>
                <a:tc>
                  <a:txBody>
                    <a:bodyPr/>
                    <a:lstStyle/>
                    <a:p>
                      <a:pPr algn="ctr"/>
                      <a:r>
                        <a:rPr lang="en-US" sz="1300" b="1" u="none" strike="noStrike" kern="1200" baseline="0" dirty="0">
                          <a:latin typeface="Arial" panose="020B0604020202020204" pitchFamily="34" charset="0"/>
                          <a:cs typeface="Arial" panose="020B0604020202020204" pitchFamily="34" charset="0"/>
                        </a:rPr>
                        <a:t>370</a:t>
                      </a:r>
                      <a:endParaRPr lang="en-US" sz="1300" b="1" dirty="0">
                        <a:latin typeface="Arial" panose="020B0604020202020204" pitchFamily="34" charset="0"/>
                        <a:cs typeface="Arial" panose="020B0604020202020204" pitchFamily="34" charset="0"/>
                      </a:endParaRPr>
                    </a:p>
                  </a:txBody>
                  <a:tcPr/>
                </a:tc>
                <a:tc>
                  <a:txBody>
                    <a:bodyPr/>
                    <a:lstStyle/>
                    <a:p>
                      <a:pPr algn="ctr"/>
                      <a:r>
                        <a:rPr lang="en-US" sz="1300" b="1" u="none" strike="noStrike" kern="1200" baseline="0" dirty="0">
                          <a:latin typeface="Arial" panose="020B0604020202020204" pitchFamily="34" charset="0"/>
                          <a:cs typeface="Arial" panose="020B0604020202020204" pitchFamily="34" charset="0"/>
                        </a:rPr>
                        <a:t>30</a:t>
                      </a:r>
                      <a:endParaRPr lang="en-US" sz="1300" b="1" dirty="0">
                        <a:latin typeface="Arial" panose="020B0604020202020204" pitchFamily="34" charset="0"/>
                        <a:cs typeface="Arial" panose="020B0604020202020204" pitchFamily="34" charset="0"/>
                      </a:endParaRPr>
                    </a:p>
                  </a:txBody>
                  <a:tcPr/>
                </a:tc>
                <a:tc>
                  <a:txBody>
                    <a:bodyPr/>
                    <a:lstStyle/>
                    <a:p>
                      <a:pPr algn="ctr"/>
                      <a:r>
                        <a:rPr lang="en-US" sz="1300" b="1" u="none" strike="noStrike" kern="1200" baseline="0" dirty="0">
                          <a:latin typeface="Arial" panose="020B0604020202020204" pitchFamily="34" charset="0"/>
                          <a:cs typeface="Arial" panose="020B0604020202020204" pitchFamily="34" charset="0"/>
                        </a:rPr>
                        <a:t>25</a:t>
                      </a:r>
                      <a:endParaRPr lang="en-US" sz="13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169887772"/>
                  </a:ext>
                </a:extLst>
              </a:tr>
              <a:tr h="335075">
                <a:tc>
                  <a:txBody>
                    <a:bodyPr/>
                    <a:lstStyle/>
                    <a:p>
                      <a:r>
                        <a:rPr lang="en-US" sz="1300" b="1" u="none" strike="noStrike" kern="1200" baseline="0" dirty="0">
                          <a:latin typeface="Arial" panose="020B0604020202020204" pitchFamily="34" charset="0"/>
                          <a:cs typeface="Arial" panose="020B0604020202020204" pitchFamily="34" charset="0"/>
                        </a:rPr>
                        <a:t>Iron and steel rails</a:t>
                      </a:r>
                    </a:p>
                    <a:p>
                      <a:r>
                        <a:rPr lang="en-US" sz="1300" b="1" u="none" strike="noStrike" kern="1200" baseline="0" dirty="0">
                          <a:latin typeface="Arial" panose="020B0604020202020204" pitchFamily="34" charset="0"/>
                          <a:cs typeface="Arial" panose="020B0604020202020204" pitchFamily="34" charset="0"/>
                        </a:rPr>
                        <a:t>and railway track</a:t>
                      </a:r>
                      <a:endParaRPr lang="en-US" sz="1300" b="1" dirty="0">
                        <a:latin typeface="Arial" panose="020B0604020202020204" pitchFamily="34" charset="0"/>
                        <a:cs typeface="Arial" panose="020B0604020202020204" pitchFamily="34" charset="0"/>
                      </a:endParaRPr>
                    </a:p>
                  </a:txBody>
                  <a:tcPr/>
                </a:tc>
                <a:tc>
                  <a:txBody>
                    <a:bodyPr/>
                    <a:lstStyle/>
                    <a:p>
                      <a:pPr algn="ctr"/>
                      <a:r>
                        <a:rPr lang="en-US" sz="1300" b="1" u="none" strike="noStrike" kern="1200" baseline="0" dirty="0">
                          <a:latin typeface="Arial" panose="020B0604020202020204" pitchFamily="34" charset="0"/>
                          <a:cs typeface="Arial" panose="020B0604020202020204" pitchFamily="34" charset="0"/>
                        </a:rPr>
                        <a:t>0.80</a:t>
                      </a:r>
                      <a:endParaRPr lang="en-US" sz="1300" b="1" dirty="0">
                        <a:latin typeface="Arial" panose="020B0604020202020204" pitchFamily="34" charset="0"/>
                        <a:cs typeface="Arial" panose="020B0604020202020204" pitchFamily="34" charset="0"/>
                      </a:endParaRPr>
                    </a:p>
                  </a:txBody>
                  <a:tcPr/>
                </a:tc>
                <a:tc>
                  <a:txBody>
                    <a:bodyPr/>
                    <a:lstStyle/>
                    <a:p>
                      <a:pPr algn="ctr"/>
                      <a:r>
                        <a:rPr lang="en-US" sz="1300" b="1" u="none" strike="noStrike" kern="1200" baseline="0" dirty="0">
                          <a:latin typeface="Arial" panose="020B0604020202020204" pitchFamily="34" charset="0"/>
                          <a:cs typeface="Arial" panose="020B0604020202020204" pitchFamily="34" charset="0"/>
                        </a:rPr>
                        <a:t>125</a:t>
                      </a:r>
                      <a:endParaRPr lang="en-US" sz="1300" b="1" dirty="0">
                        <a:latin typeface="Arial" panose="020B0604020202020204" pitchFamily="34" charset="0"/>
                        <a:cs typeface="Arial" panose="020B0604020202020204" pitchFamily="34" charset="0"/>
                      </a:endParaRPr>
                    </a:p>
                  </a:txBody>
                  <a:tcPr/>
                </a:tc>
                <a:tc>
                  <a:txBody>
                    <a:bodyPr/>
                    <a:lstStyle/>
                    <a:p>
                      <a:pPr algn="ctr"/>
                      <a:r>
                        <a:rPr lang="en-US" sz="1300" b="1" u="none" strike="noStrike" kern="1200" baseline="0" dirty="0">
                          <a:latin typeface="Arial" panose="020B0604020202020204" pitchFamily="34" charset="0"/>
                          <a:cs typeface="Arial" panose="020B0604020202020204" pitchFamily="34" charset="0"/>
                        </a:rPr>
                        <a:t>0</a:t>
                      </a:r>
                      <a:endParaRPr lang="en-US" sz="1300" b="1" dirty="0">
                        <a:latin typeface="Arial" panose="020B0604020202020204" pitchFamily="34" charset="0"/>
                        <a:cs typeface="Arial" panose="020B0604020202020204" pitchFamily="34" charset="0"/>
                      </a:endParaRPr>
                    </a:p>
                  </a:txBody>
                  <a:tcPr/>
                </a:tc>
                <a:tc>
                  <a:txBody>
                    <a:bodyPr/>
                    <a:lstStyle/>
                    <a:p>
                      <a:pPr algn="ctr"/>
                      <a:r>
                        <a:rPr lang="en-US" sz="1300" b="1" u="none" strike="noStrike" kern="1200" baseline="0" dirty="0">
                          <a:latin typeface="Arial" panose="020B0604020202020204" pitchFamily="34" charset="0"/>
                          <a:cs typeface="Arial" panose="020B0604020202020204" pitchFamily="34" charset="0"/>
                        </a:rPr>
                        <a:t>25</a:t>
                      </a:r>
                      <a:endParaRPr lang="en-US" sz="13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043323547"/>
                  </a:ext>
                </a:extLst>
              </a:tr>
              <a:tr h="463950">
                <a:tc>
                  <a:txBody>
                    <a:bodyPr/>
                    <a:lstStyle/>
                    <a:p>
                      <a:r>
                        <a:rPr lang="en-US" sz="1300" b="1" u="none" strike="noStrike" kern="1200" baseline="0" dirty="0">
                          <a:latin typeface="Arial" panose="020B0604020202020204" pitchFamily="34" charset="0"/>
                          <a:cs typeface="Arial" panose="020B0604020202020204" pitchFamily="34" charset="0"/>
                        </a:rPr>
                        <a:t>Iron and steel bars,</a:t>
                      </a:r>
                    </a:p>
                    <a:p>
                      <a:r>
                        <a:rPr lang="en-US" sz="1300" b="1" u="none" strike="noStrike" kern="1200" baseline="0" dirty="0">
                          <a:latin typeface="Arial" panose="020B0604020202020204" pitchFamily="34" charset="0"/>
                          <a:cs typeface="Arial" panose="020B0604020202020204" pitchFamily="34" charset="0"/>
                        </a:rPr>
                        <a:t>rods, angles, shapes</a:t>
                      </a:r>
                      <a:endParaRPr lang="en-US" sz="1300" b="1" dirty="0">
                        <a:latin typeface="Arial" panose="020B0604020202020204" pitchFamily="34" charset="0"/>
                        <a:cs typeface="Arial" panose="020B0604020202020204" pitchFamily="34" charset="0"/>
                      </a:endParaRPr>
                    </a:p>
                  </a:txBody>
                  <a:tcPr/>
                </a:tc>
                <a:tc>
                  <a:txBody>
                    <a:bodyPr/>
                    <a:lstStyle/>
                    <a:p>
                      <a:pPr algn="ctr"/>
                      <a:r>
                        <a:rPr lang="en-US" sz="1300" b="1" u="none" strike="noStrike" kern="1200" baseline="0" dirty="0">
                          <a:latin typeface="Arial" panose="020B0604020202020204" pitchFamily="34" charset="0"/>
                          <a:cs typeface="Arial" panose="020B0604020202020204" pitchFamily="34" charset="0"/>
                        </a:rPr>
                        <a:t>0.80</a:t>
                      </a:r>
                      <a:endParaRPr lang="en-US" sz="1300" b="1" dirty="0">
                        <a:latin typeface="Arial" panose="020B0604020202020204" pitchFamily="34" charset="0"/>
                        <a:cs typeface="Arial" panose="020B0604020202020204" pitchFamily="34" charset="0"/>
                      </a:endParaRPr>
                    </a:p>
                  </a:txBody>
                  <a:tcPr/>
                </a:tc>
                <a:tc>
                  <a:txBody>
                    <a:bodyPr/>
                    <a:lstStyle/>
                    <a:p>
                      <a:pPr algn="ctr"/>
                      <a:r>
                        <a:rPr lang="en-US" sz="1300" b="1" u="none" strike="noStrike" kern="1200" baseline="0" dirty="0">
                          <a:latin typeface="Arial" panose="020B0604020202020204" pitchFamily="34" charset="0"/>
                          <a:cs typeface="Arial" panose="020B0604020202020204" pitchFamily="34" charset="0"/>
                        </a:rPr>
                        <a:t>125</a:t>
                      </a:r>
                      <a:endParaRPr lang="en-US" sz="1300" b="1" dirty="0">
                        <a:latin typeface="Arial" panose="020B0604020202020204" pitchFamily="34" charset="0"/>
                        <a:cs typeface="Arial" panose="020B0604020202020204" pitchFamily="34" charset="0"/>
                      </a:endParaRPr>
                    </a:p>
                  </a:txBody>
                  <a:tcPr/>
                </a:tc>
                <a:tc>
                  <a:txBody>
                    <a:bodyPr/>
                    <a:lstStyle/>
                    <a:p>
                      <a:pPr algn="ctr"/>
                      <a:r>
                        <a:rPr lang="en-US" sz="1300" b="1" u="none" strike="noStrike" kern="1200" baseline="0" dirty="0">
                          <a:latin typeface="Arial" panose="020B0604020202020204" pitchFamily="34" charset="0"/>
                          <a:cs typeface="Arial" panose="020B0604020202020204" pitchFamily="34" charset="0"/>
                        </a:rPr>
                        <a:t>15–30</a:t>
                      </a:r>
                      <a:endParaRPr lang="en-US" sz="1300" b="1" dirty="0">
                        <a:latin typeface="Arial" panose="020B0604020202020204" pitchFamily="34" charset="0"/>
                        <a:cs typeface="Arial" panose="020B0604020202020204" pitchFamily="34" charset="0"/>
                      </a:endParaRPr>
                    </a:p>
                  </a:txBody>
                  <a:tcPr/>
                </a:tc>
                <a:tc>
                  <a:txBody>
                    <a:bodyPr/>
                    <a:lstStyle/>
                    <a:p>
                      <a:pPr algn="ctr"/>
                      <a:r>
                        <a:rPr lang="en-US" sz="1300" b="1" u="none" strike="noStrike" kern="1200" baseline="0" dirty="0">
                          <a:latin typeface="Arial" panose="020B0604020202020204" pitchFamily="34" charset="0"/>
                          <a:cs typeface="Arial" panose="020B0604020202020204" pitchFamily="34" charset="0"/>
                        </a:rPr>
                        <a:t>25</a:t>
                      </a:r>
                      <a:endParaRPr lang="en-US" sz="13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193204447"/>
                  </a:ext>
                </a:extLst>
              </a:tr>
              <a:tr h="335075">
                <a:tc>
                  <a:txBody>
                    <a:bodyPr/>
                    <a:lstStyle/>
                    <a:p>
                      <a:r>
                        <a:rPr lang="en-US" sz="1300" b="1" u="none" strike="noStrike" kern="1200" baseline="0" dirty="0">
                          <a:latin typeface="Arial" panose="020B0604020202020204" pitchFamily="34" charset="0"/>
                          <a:cs typeface="Arial" panose="020B0604020202020204" pitchFamily="34" charset="0"/>
                        </a:rPr>
                        <a:t>Ferrous waste and</a:t>
                      </a:r>
                    </a:p>
                    <a:p>
                      <a:r>
                        <a:rPr lang="en-US" sz="1300" b="1" u="none" strike="noStrike" kern="1200" baseline="0" dirty="0">
                          <a:latin typeface="Arial" panose="020B0604020202020204" pitchFamily="34" charset="0"/>
                          <a:cs typeface="Arial" panose="020B0604020202020204" pitchFamily="34" charset="0"/>
                        </a:rPr>
                        <a:t>scrap</a:t>
                      </a:r>
                      <a:endParaRPr lang="en-US" sz="1300" b="1" dirty="0">
                        <a:latin typeface="Arial" panose="020B0604020202020204" pitchFamily="34" charset="0"/>
                        <a:cs typeface="Arial" panose="020B0604020202020204" pitchFamily="34" charset="0"/>
                      </a:endParaRPr>
                    </a:p>
                  </a:txBody>
                  <a:tcPr/>
                </a:tc>
                <a:tc>
                  <a:txBody>
                    <a:bodyPr/>
                    <a:lstStyle/>
                    <a:p>
                      <a:pPr algn="ctr"/>
                      <a:r>
                        <a:rPr lang="en-US" sz="1300" b="1" u="none" strike="noStrike" kern="1200" baseline="0" dirty="0">
                          <a:latin typeface="Arial" panose="020B0604020202020204" pitchFamily="34" charset="0"/>
                          <a:cs typeface="Arial" panose="020B0604020202020204" pitchFamily="34" charset="0"/>
                        </a:rPr>
                        <a:t>17</a:t>
                      </a:r>
                      <a:endParaRPr lang="en-US" sz="1300" b="1" dirty="0">
                        <a:latin typeface="Arial" panose="020B0604020202020204" pitchFamily="34" charset="0"/>
                        <a:cs typeface="Arial" panose="020B0604020202020204" pitchFamily="34" charset="0"/>
                      </a:endParaRPr>
                    </a:p>
                  </a:txBody>
                  <a:tcPr/>
                </a:tc>
                <a:tc>
                  <a:txBody>
                    <a:bodyPr/>
                    <a:lstStyle/>
                    <a:p>
                      <a:pPr algn="ctr"/>
                      <a:r>
                        <a:rPr lang="en-US" sz="1300" b="1" u="none" strike="noStrike" kern="1200" baseline="0" dirty="0">
                          <a:latin typeface="Arial" panose="020B0604020202020204" pitchFamily="34" charset="0"/>
                          <a:cs typeface="Arial" panose="020B0604020202020204" pitchFamily="34" charset="0"/>
                        </a:rPr>
                        <a:t>6</a:t>
                      </a:r>
                      <a:endParaRPr lang="en-US" sz="1300" b="1" dirty="0">
                        <a:latin typeface="Arial" panose="020B0604020202020204" pitchFamily="34" charset="0"/>
                        <a:cs typeface="Arial" panose="020B0604020202020204" pitchFamily="34" charset="0"/>
                      </a:endParaRPr>
                    </a:p>
                  </a:txBody>
                  <a:tcPr/>
                </a:tc>
                <a:tc>
                  <a:txBody>
                    <a:bodyPr/>
                    <a:lstStyle/>
                    <a:p>
                      <a:pPr algn="ctr"/>
                      <a:r>
                        <a:rPr lang="en-US" sz="1300" b="1" u="none" strike="noStrike" kern="1200" baseline="0" dirty="0">
                          <a:latin typeface="Arial" panose="020B0604020202020204" pitchFamily="34" charset="0"/>
                          <a:cs typeface="Arial" panose="020B0604020202020204" pitchFamily="34" charset="0"/>
                        </a:rPr>
                        <a:t>0</a:t>
                      </a:r>
                      <a:endParaRPr lang="en-US" sz="1300" b="1" dirty="0">
                        <a:latin typeface="Arial" panose="020B0604020202020204" pitchFamily="34" charset="0"/>
                        <a:cs typeface="Arial" panose="020B0604020202020204" pitchFamily="34" charset="0"/>
                      </a:endParaRPr>
                    </a:p>
                  </a:txBody>
                  <a:tcPr/>
                </a:tc>
                <a:tc>
                  <a:txBody>
                    <a:bodyPr/>
                    <a:lstStyle/>
                    <a:p>
                      <a:pPr algn="ctr"/>
                      <a:r>
                        <a:rPr lang="en-US" sz="1300" b="1" u="none" strike="noStrike" kern="1200" baseline="0" dirty="0">
                          <a:latin typeface="Arial" panose="020B0604020202020204" pitchFamily="34" charset="0"/>
                          <a:cs typeface="Arial" panose="020B0604020202020204" pitchFamily="34" charset="0"/>
                        </a:rPr>
                        <a:t>25</a:t>
                      </a:r>
                      <a:endParaRPr lang="en-US" sz="13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768298614"/>
                  </a:ext>
                </a:extLst>
              </a:tr>
              <a:tr h="371368">
                <a:tc>
                  <a:txBody>
                    <a:bodyPr/>
                    <a:lstStyle/>
                    <a:p>
                      <a:r>
                        <a:rPr lang="en-US" sz="1300" b="1" u="none" strike="noStrike" kern="1200" baseline="0" dirty="0">
                          <a:latin typeface="Arial" panose="020B0604020202020204" pitchFamily="34" charset="0"/>
                          <a:cs typeface="Arial" panose="020B0604020202020204" pitchFamily="34" charset="0"/>
                        </a:rPr>
                        <a:t>Iron and steel tubes,</a:t>
                      </a:r>
                    </a:p>
                    <a:p>
                      <a:r>
                        <a:rPr lang="en-US" sz="1300" b="1" u="none" strike="noStrike" kern="1200" baseline="0" dirty="0">
                          <a:latin typeface="Arial" panose="020B0604020202020204" pitchFamily="34" charset="0"/>
                          <a:cs typeface="Arial" panose="020B0604020202020204" pitchFamily="34" charset="0"/>
                        </a:rPr>
                        <a:t>pipes, and fittings</a:t>
                      </a:r>
                      <a:endParaRPr lang="en-US" sz="1300" b="1" dirty="0">
                        <a:latin typeface="Arial" panose="020B0604020202020204" pitchFamily="34" charset="0"/>
                        <a:cs typeface="Arial" panose="020B0604020202020204" pitchFamily="34" charset="0"/>
                      </a:endParaRPr>
                    </a:p>
                  </a:txBody>
                  <a:tcPr/>
                </a:tc>
                <a:tc>
                  <a:txBody>
                    <a:bodyPr/>
                    <a:lstStyle/>
                    <a:p>
                      <a:pPr algn="ctr"/>
                      <a:r>
                        <a:rPr lang="en-US" sz="1300" b="1" u="none" strike="noStrike" kern="1200" baseline="0" dirty="0">
                          <a:latin typeface="Arial" panose="020B0604020202020204" pitchFamily="34" charset="0"/>
                          <a:cs typeface="Arial" panose="020B0604020202020204" pitchFamily="34" charset="0"/>
                        </a:rPr>
                        <a:t>90</a:t>
                      </a:r>
                      <a:endParaRPr lang="en-US" sz="1300" b="1" dirty="0">
                        <a:latin typeface="Arial" panose="020B0604020202020204" pitchFamily="34" charset="0"/>
                        <a:cs typeface="Arial" panose="020B0604020202020204" pitchFamily="34" charset="0"/>
                      </a:endParaRPr>
                    </a:p>
                  </a:txBody>
                  <a:tcPr/>
                </a:tc>
                <a:tc>
                  <a:txBody>
                    <a:bodyPr/>
                    <a:lstStyle/>
                    <a:p>
                      <a:pPr algn="ctr"/>
                      <a:r>
                        <a:rPr lang="en-US" sz="1300" b="1" u="none" strike="noStrike" kern="1200" baseline="0" dirty="0">
                          <a:latin typeface="Arial" panose="020B0604020202020204" pitchFamily="34" charset="0"/>
                          <a:cs typeface="Arial" panose="020B0604020202020204" pitchFamily="34" charset="0"/>
                        </a:rPr>
                        <a:t>1</a:t>
                      </a:r>
                      <a:endParaRPr lang="en-US" sz="1300" b="1" dirty="0">
                        <a:latin typeface="Arial" panose="020B0604020202020204" pitchFamily="34" charset="0"/>
                        <a:cs typeface="Arial" panose="020B0604020202020204" pitchFamily="34" charset="0"/>
                      </a:endParaRPr>
                    </a:p>
                  </a:txBody>
                  <a:tcPr/>
                </a:tc>
                <a:tc>
                  <a:txBody>
                    <a:bodyPr/>
                    <a:lstStyle/>
                    <a:p>
                      <a:pPr algn="ctr"/>
                      <a:r>
                        <a:rPr lang="en-US" sz="1300" b="1" u="none" strike="noStrike" kern="1200" baseline="0" dirty="0">
                          <a:latin typeface="Arial" panose="020B0604020202020204" pitchFamily="34" charset="0"/>
                          <a:cs typeface="Arial" panose="020B0604020202020204" pitchFamily="34" charset="0"/>
                        </a:rPr>
                        <a:t>13–15</a:t>
                      </a:r>
                      <a:endParaRPr lang="en-US" sz="1300" b="1" dirty="0">
                        <a:latin typeface="Arial" panose="020B0604020202020204" pitchFamily="34" charset="0"/>
                        <a:cs typeface="Arial" panose="020B0604020202020204" pitchFamily="34" charset="0"/>
                      </a:endParaRPr>
                    </a:p>
                  </a:txBody>
                  <a:tcPr/>
                </a:tc>
                <a:tc>
                  <a:txBody>
                    <a:bodyPr/>
                    <a:lstStyle/>
                    <a:p>
                      <a:pPr algn="ctr"/>
                      <a:r>
                        <a:rPr lang="en-US" sz="1300" b="1" u="none" strike="noStrike" kern="1200" baseline="0" dirty="0">
                          <a:latin typeface="Arial" panose="020B0604020202020204" pitchFamily="34" charset="0"/>
                          <a:cs typeface="Arial" panose="020B0604020202020204" pitchFamily="34" charset="0"/>
                        </a:rPr>
                        <a:t>25</a:t>
                      </a:r>
                      <a:endParaRPr lang="en-US" sz="13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287167625"/>
                  </a:ext>
                </a:extLst>
              </a:tr>
            </a:tbl>
          </a:graphicData>
        </a:graphic>
      </p:graphicFrame>
    </p:spTree>
    <p:extLst>
      <p:ext uri="{BB962C8B-B14F-4D97-AF65-F5344CB8AC3E}">
        <p14:creationId xmlns:p14="http://schemas.microsoft.com/office/powerpoint/2010/main" val="42726933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5A67C-9C84-4A23-B9BD-F62131444DBC}"/>
              </a:ext>
            </a:extLst>
          </p:cNvPr>
          <p:cNvSpPr>
            <a:spLocks noGrp="1"/>
          </p:cNvSpPr>
          <p:nvPr>
            <p:ph type="title"/>
          </p:nvPr>
        </p:nvSpPr>
        <p:spPr>
          <a:xfrm>
            <a:off x="457200" y="152510"/>
            <a:ext cx="8229600" cy="990490"/>
          </a:xfrm>
        </p:spPr>
        <p:txBody>
          <a:bodyPr>
            <a:normAutofit fontScale="90000"/>
          </a:bodyPr>
          <a:lstStyle/>
          <a:p>
            <a:r>
              <a:rPr lang="en-US" dirty="0"/>
              <a:t>APPLICATION: U.S. and Foreign Tariffs Under President Trump Once Again</a:t>
            </a:r>
            <a:endParaRPr lang="en-IN" dirty="0"/>
          </a:p>
        </p:txBody>
      </p:sp>
      <p:sp>
        <p:nvSpPr>
          <p:cNvPr id="10" name="Content Placeholder 9">
            <a:extLst>
              <a:ext uri="{FF2B5EF4-FFF2-40B4-BE49-F238E27FC236}">
                <a16:creationId xmlns:a16="http://schemas.microsoft.com/office/drawing/2014/main" id="{4CCCC35F-5663-4EAF-8AC8-DFBAB48D6A9F}"/>
              </a:ext>
            </a:extLst>
          </p:cNvPr>
          <p:cNvSpPr>
            <a:spLocks noGrp="1"/>
          </p:cNvSpPr>
          <p:nvPr>
            <p:ph idx="1"/>
          </p:nvPr>
        </p:nvSpPr>
        <p:spPr>
          <a:xfrm>
            <a:off x="316933" y="1179945"/>
            <a:ext cx="8229600" cy="1639455"/>
          </a:xfrm>
        </p:spPr>
        <p:txBody>
          <a:bodyPr>
            <a:normAutofit/>
          </a:bodyPr>
          <a:lstStyle/>
          <a:p>
            <a:pPr marL="0" indent="0">
              <a:buNone/>
            </a:pPr>
            <a:r>
              <a:rPr lang="en-IN" sz="2000" dirty="0">
                <a:latin typeface="+mn-lt"/>
              </a:rPr>
              <a:t>TABLE 8-5</a:t>
            </a:r>
          </a:p>
          <a:p>
            <a:pPr marL="0" indent="0">
              <a:buNone/>
            </a:pPr>
            <a:r>
              <a:rPr lang="en-US" sz="2000" dirty="0">
                <a:latin typeface="+mn-lt"/>
                <a:cs typeface="Arial" panose="020B0604020202020204" pitchFamily="34" charset="0"/>
              </a:rPr>
              <a:t>Welfare Impact of 2018 U.S. and Foreign Tariffs, with Terms-of-Trade Effects </a:t>
            </a:r>
            <a:br>
              <a:rPr lang="en-US" sz="2000" dirty="0">
                <a:latin typeface="+mn-lt"/>
                <a:cs typeface="Arial" panose="020B0604020202020204" pitchFamily="34" charset="0"/>
              </a:rPr>
            </a:br>
            <a:r>
              <a:rPr lang="en-US" sz="2000" dirty="0">
                <a:latin typeface="+mn-lt"/>
                <a:cs typeface="Arial" panose="020B0604020202020204" pitchFamily="34" charset="0"/>
              </a:rPr>
              <a:t>This table shows the welfare impact of the 2018 tariffs on U.S. imports and of the foreign retaliatory tariffs on U.S. exports. These estimates treat the United States as a large country because it can influence export prices.</a:t>
            </a:r>
          </a:p>
        </p:txBody>
      </p:sp>
      <p:graphicFrame>
        <p:nvGraphicFramePr>
          <p:cNvPr id="12" name="Table 4">
            <a:extLst>
              <a:ext uri="{FF2B5EF4-FFF2-40B4-BE49-F238E27FC236}">
                <a16:creationId xmlns:a16="http://schemas.microsoft.com/office/drawing/2014/main" id="{F5A33F82-5204-4161-A49F-86F2931738E4}"/>
              </a:ext>
            </a:extLst>
          </p:cNvPr>
          <p:cNvGraphicFramePr>
            <a:graphicFrameLocks noGrp="1"/>
          </p:cNvGraphicFramePr>
          <p:nvPr>
            <p:ph type="tbl" sz="quarter" idx="14"/>
            <p:extLst>
              <p:ext uri="{D42A27DB-BD31-4B8C-83A1-F6EECF244321}">
                <p14:modId xmlns:p14="http://schemas.microsoft.com/office/powerpoint/2010/main" val="1912494827"/>
              </p:ext>
            </p:extLst>
          </p:nvPr>
        </p:nvGraphicFramePr>
        <p:xfrm>
          <a:off x="461010" y="2971800"/>
          <a:ext cx="7986011" cy="3000482"/>
        </p:xfrm>
        <a:graphic>
          <a:graphicData uri="http://schemas.openxmlformats.org/drawingml/2006/table">
            <a:tbl>
              <a:tblPr firstRow="1" bandRow="1"/>
              <a:tblGrid>
                <a:gridCol w="1520190">
                  <a:extLst>
                    <a:ext uri="{9D8B030D-6E8A-4147-A177-3AD203B41FA5}">
                      <a16:colId xmlns:a16="http://schemas.microsoft.com/office/drawing/2014/main" val="737716657"/>
                    </a:ext>
                  </a:extLst>
                </a:gridCol>
                <a:gridCol w="2187406">
                  <a:extLst>
                    <a:ext uri="{9D8B030D-6E8A-4147-A177-3AD203B41FA5}">
                      <a16:colId xmlns:a16="http://schemas.microsoft.com/office/drawing/2014/main" val="180499673"/>
                    </a:ext>
                  </a:extLst>
                </a:gridCol>
                <a:gridCol w="1553598">
                  <a:extLst>
                    <a:ext uri="{9D8B030D-6E8A-4147-A177-3AD203B41FA5}">
                      <a16:colId xmlns:a16="http://schemas.microsoft.com/office/drawing/2014/main" val="1473260208"/>
                    </a:ext>
                  </a:extLst>
                </a:gridCol>
                <a:gridCol w="1538580">
                  <a:extLst>
                    <a:ext uri="{9D8B030D-6E8A-4147-A177-3AD203B41FA5}">
                      <a16:colId xmlns:a16="http://schemas.microsoft.com/office/drawing/2014/main" val="3393792378"/>
                    </a:ext>
                  </a:extLst>
                </a:gridCol>
                <a:gridCol w="1186237">
                  <a:extLst>
                    <a:ext uri="{9D8B030D-6E8A-4147-A177-3AD203B41FA5}">
                      <a16:colId xmlns:a16="http://schemas.microsoft.com/office/drawing/2014/main" val="3482110084"/>
                    </a:ext>
                  </a:extLst>
                </a:gridCol>
              </a:tblGrid>
              <a:tr h="463330">
                <a:tc>
                  <a:txBody>
                    <a:bodyPr/>
                    <a:lstStyle/>
                    <a:p>
                      <a:pPr algn="ctr"/>
                      <a:endParaRPr lang="en-US" sz="1600" b="1" dirty="0">
                        <a:latin typeface="Arial" panose="020B0604020202020204" pitchFamily="34" charset="0"/>
                        <a:cs typeface="Arial" panose="020B0604020202020204" pitchFamily="34" charset="0"/>
                      </a:endParaRPr>
                    </a:p>
                  </a:txBody>
                  <a:tcPr/>
                </a:tc>
                <a:tc>
                  <a:txBody>
                    <a:bodyPr/>
                    <a:lstStyle/>
                    <a:p>
                      <a:pPr algn="ctr"/>
                      <a:r>
                        <a:rPr lang="en-US" sz="1600" b="1" u="none" strike="noStrike" kern="1200" baseline="0" dirty="0">
                          <a:latin typeface="Arial" panose="020B0604020202020204" pitchFamily="34" charset="0"/>
                          <a:cs typeface="Arial" panose="020B0604020202020204" pitchFamily="34" charset="0"/>
                        </a:rPr>
                        <a:t>(1)</a:t>
                      </a:r>
                      <a:endParaRPr lang="en-US" sz="1600" b="1" dirty="0">
                        <a:latin typeface="Arial" panose="020B0604020202020204" pitchFamily="34" charset="0"/>
                        <a:cs typeface="Arial" panose="020B0604020202020204" pitchFamily="34" charset="0"/>
                      </a:endParaRPr>
                    </a:p>
                  </a:txBody>
                  <a:tcPr/>
                </a:tc>
                <a:tc>
                  <a:txBody>
                    <a:bodyPr/>
                    <a:lstStyle/>
                    <a:p>
                      <a:pPr algn="ctr"/>
                      <a:r>
                        <a:rPr lang="en-US" sz="1600" b="1" u="none" strike="noStrike" kern="1200" baseline="0" dirty="0">
                          <a:latin typeface="Arial" panose="020B0604020202020204" pitchFamily="34" charset="0"/>
                          <a:cs typeface="Arial" panose="020B0604020202020204" pitchFamily="34" charset="0"/>
                        </a:rPr>
                        <a:t>(2)</a:t>
                      </a:r>
                      <a:endParaRPr lang="en-US" sz="1600" b="1" dirty="0">
                        <a:latin typeface="Arial" panose="020B0604020202020204" pitchFamily="34" charset="0"/>
                        <a:cs typeface="Arial" panose="020B0604020202020204" pitchFamily="34" charset="0"/>
                      </a:endParaRPr>
                    </a:p>
                  </a:txBody>
                  <a:tcPr/>
                </a:tc>
                <a:tc>
                  <a:txBody>
                    <a:bodyPr/>
                    <a:lstStyle/>
                    <a:p>
                      <a:pPr algn="ctr"/>
                      <a:r>
                        <a:rPr lang="en-US" sz="1600" b="1" u="none" strike="noStrike" kern="1200" baseline="0" dirty="0">
                          <a:latin typeface="Arial" panose="020B0604020202020204" pitchFamily="34" charset="0"/>
                          <a:cs typeface="Arial" panose="020B0604020202020204" pitchFamily="34" charset="0"/>
                        </a:rPr>
                        <a:t>(3)</a:t>
                      </a:r>
                      <a:endParaRPr lang="en-US" sz="1600" b="1" dirty="0">
                        <a:latin typeface="Arial" panose="020B0604020202020204" pitchFamily="34" charset="0"/>
                        <a:cs typeface="Arial" panose="020B0604020202020204" pitchFamily="34" charset="0"/>
                      </a:endParaRPr>
                    </a:p>
                  </a:txBody>
                  <a:tcPr/>
                </a:tc>
                <a:tc>
                  <a:txBody>
                    <a:bodyPr/>
                    <a:lstStyle/>
                    <a:p>
                      <a:pPr algn="ctr"/>
                      <a:r>
                        <a:rPr lang="en-US" sz="1600" b="1" u="none" strike="noStrike" kern="1200" baseline="0" dirty="0">
                          <a:latin typeface="Arial" panose="020B0604020202020204" pitchFamily="34" charset="0"/>
                          <a:cs typeface="Arial" panose="020B0604020202020204" pitchFamily="34" charset="0"/>
                        </a:rPr>
                        <a:t>(4)</a:t>
                      </a:r>
                      <a:endParaRPr lang="en-US" sz="16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307753206"/>
                  </a:ext>
                </a:extLst>
              </a:tr>
              <a:tr h="647392">
                <a:tc>
                  <a:txBody>
                    <a:bodyPr/>
                    <a:lstStyle/>
                    <a:p>
                      <a:pPr algn="ctr"/>
                      <a:endParaRPr lang="en-US" sz="1600" b="1">
                        <a:latin typeface="Arial" panose="020B0604020202020204" pitchFamily="34" charset="0"/>
                        <a:cs typeface="Arial" panose="020B0604020202020204" pitchFamily="34" charset="0"/>
                      </a:endParaRPr>
                    </a:p>
                  </a:txBody>
                  <a:tcPr/>
                </a:tc>
                <a:tc>
                  <a:txBody>
                    <a:bodyPr/>
                    <a:lstStyle/>
                    <a:p>
                      <a:pPr algn="ctr"/>
                      <a:r>
                        <a:rPr lang="en-US" sz="1600" b="1" u="none" strike="noStrike" kern="1200" baseline="0" dirty="0">
                          <a:latin typeface="Arial" panose="020B0604020202020204" pitchFamily="34" charset="0"/>
                          <a:cs typeface="Arial" panose="020B0604020202020204" pitchFamily="34" charset="0"/>
                        </a:rPr>
                        <a:t>Consumer Loss from</a:t>
                      </a:r>
                    </a:p>
                    <a:p>
                      <a:pPr algn="ctr"/>
                      <a:r>
                        <a:rPr lang="en-US" sz="1600" b="1" u="none" strike="noStrike" kern="1200" baseline="0" dirty="0">
                          <a:latin typeface="Arial" panose="020B0604020202020204" pitchFamily="34" charset="0"/>
                          <a:cs typeface="Arial" panose="020B0604020202020204" pitchFamily="34" charset="0"/>
                        </a:rPr>
                        <a:t>Higher Import Prices</a:t>
                      </a:r>
                      <a:endParaRPr lang="en-US" sz="1600" b="1" dirty="0">
                        <a:latin typeface="Arial" panose="020B0604020202020204" pitchFamily="34" charset="0"/>
                        <a:cs typeface="Arial" panose="020B0604020202020204" pitchFamily="34" charset="0"/>
                      </a:endParaRPr>
                    </a:p>
                  </a:txBody>
                  <a:tcPr/>
                </a:tc>
                <a:tc>
                  <a:txBody>
                    <a:bodyPr/>
                    <a:lstStyle/>
                    <a:p>
                      <a:pPr algn="ctr"/>
                      <a:r>
                        <a:rPr lang="en-US" sz="1600" b="1" u="none" strike="noStrike" kern="1200" baseline="0" dirty="0">
                          <a:latin typeface="Arial" panose="020B0604020202020204" pitchFamily="34" charset="0"/>
                          <a:cs typeface="Arial" panose="020B0604020202020204" pitchFamily="34" charset="0"/>
                        </a:rPr>
                        <a:t>Tariff Revenue</a:t>
                      </a:r>
                      <a:endParaRPr lang="en-US" sz="1600" b="1" dirty="0">
                        <a:latin typeface="Arial" panose="020B0604020202020204" pitchFamily="34" charset="0"/>
                        <a:cs typeface="Arial" panose="020B0604020202020204" pitchFamily="34" charset="0"/>
                      </a:endParaRPr>
                    </a:p>
                  </a:txBody>
                  <a:tcPr/>
                </a:tc>
                <a:tc>
                  <a:txBody>
                    <a:bodyPr/>
                    <a:lstStyle/>
                    <a:p>
                      <a:pPr algn="ctr"/>
                      <a:r>
                        <a:rPr lang="en-US" sz="1600" b="1" u="none" strike="noStrike" kern="1200" baseline="0" dirty="0">
                          <a:latin typeface="Arial" panose="020B0604020202020204" pitchFamily="34" charset="0"/>
                          <a:cs typeface="Arial" panose="020B0604020202020204" pitchFamily="34" charset="0"/>
                        </a:rPr>
                        <a:t>Terms-of-Trade Gain</a:t>
                      </a:r>
                      <a:endParaRPr lang="en-US" sz="1600" b="1" dirty="0">
                        <a:latin typeface="Arial" panose="020B0604020202020204" pitchFamily="34" charset="0"/>
                        <a:cs typeface="Arial" panose="020B0604020202020204" pitchFamily="34" charset="0"/>
                      </a:endParaRPr>
                    </a:p>
                  </a:txBody>
                  <a:tcPr/>
                </a:tc>
                <a:tc>
                  <a:txBody>
                    <a:bodyPr/>
                    <a:lstStyle/>
                    <a:p>
                      <a:pPr algn="ctr"/>
                      <a:r>
                        <a:rPr lang="en-US" sz="1600" b="1" u="none" strike="noStrike" kern="1200" baseline="0" dirty="0">
                          <a:latin typeface="Arial" panose="020B0604020202020204" pitchFamily="34" charset="0"/>
                          <a:cs typeface="Arial" panose="020B0604020202020204" pitchFamily="34" charset="0"/>
                        </a:rPr>
                        <a:t>Net Loss</a:t>
                      </a:r>
                      <a:endParaRPr lang="en-US" sz="16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877501503"/>
                  </a:ext>
                </a:extLst>
              </a:tr>
              <a:tr h="647392">
                <a:tc>
                  <a:txBody>
                    <a:bodyPr/>
                    <a:lstStyle/>
                    <a:p>
                      <a:r>
                        <a:rPr lang="en-US" sz="1600" b="1" u="none" strike="noStrike" kern="1200" baseline="0" dirty="0">
                          <a:latin typeface="Arial" panose="020B0604020202020204" pitchFamily="34" charset="0"/>
                          <a:cs typeface="Arial" panose="020B0604020202020204" pitchFamily="34" charset="0"/>
                        </a:rPr>
                        <a:t>Annual cost ($ billions)</a:t>
                      </a:r>
                      <a:endParaRPr lang="en-US" sz="1600" b="1" dirty="0">
                        <a:latin typeface="Arial" panose="020B0604020202020204" pitchFamily="34" charset="0"/>
                        <a:cs typeface="Arial" panose="020B0604020202020204" pitchFamily="34" charset="0"/>
                      </a:endParaRPr>
                    </a:p>
                  </a:txBody>
                  <a:tcPr/>
                </a:tc>
                <a:tc>
                  <a:txBody>
                    <a:bodyPr/>
                    <a:lstStyle/>
                    <a:p>
                      <a:pPr algn="ctr"/>
                      <a:r>
                        <a:rPr lang="en-US" sz="1600" b="1" u="none" strike="noStrike" kern="1200" baseline="0" dirty="0">
                          <a:latin typeface="Arial" panose="020B0604020202020204" pitchFamily="34" charset="0"/>
                          <a:cs typeface="Arial" panose="020B0604020202020204" pitchFamily="34" charset="0"/>
                        </a:rPr>
                        <a:t>68.8</a:t>
                      </a:r>
                      <a:endParaRPr lang="en-US" sz="1600" b="1" dirty="0">
                        <a:latin typeface="Arial" panose="020B0604020202020204" pitchFamily="34" charset="0"/>
                        <a:cs typeface="Arial" panose="020B0604020202020204" pitchFamily="34" charset="0"/>
                      </a:endParaRPr>
                    </a:p>
                  </a:txBody>
                  <a:tcPr/>
                </a:tc>
                <a:tc>
                  <a:txBody>
                    <a:bodyPr/>
                    <a:lstStyle/>
                    <a:p>
                      <a:pPr algn="ctr"/>
                      <a:r>
                        <a:rPr lang="en-US" sz="1600" b="1" u="none" strike="noStrike" kern="1200" baseline="0" dirty="0">
                          <a:latin typeface="Arial" panose="020B0604020202020204" pitchFamily="34" charset="0"/>
                          <a:cs typeface="Arial" panose="020B0604020202020204" pitchFamily="34" charset="0"/>
                        </a:rPr>
                        <a:t>39.4</a:t>
                      </a:r>
                      <a:endParaRPr lang="en-US" sz="1600" b="1" dirty="0">
                        <a:latin typeface="Arial" panose="020B0604020202020204" pitchFamily="34" charset="0"/>
                        <a:cs typeface="Arial" panose="020B0604020202020204" pitchFamily="34" charset="0"/>
                      </a:endParaRPr>
                    </a:p>
                  </a:txBody>
                  <a:tcPr/>
                </a:tc>
                <a:tc>
                  <a:txBody>
                    <a:bodyPr/>
                    <a:lstStyle/>
                    <a:p>
                      <a:pPr algn="ctr"/>
                      <a:r>
                        <a:rPr lang="en-US" sz="1600" b="1" u="none" strike="noStrike" kern="1200" baseline="0" dirty="0">
                          <a:latin typeface="Arial" panose="020B0604020202020204" pitchFamily="34" charset="0"/>
                          <a:cs typeface="Arial" panose="020B0604020202020204" pitchFamily="34" charset="0"/>
                        </a:rPr>
                        <a:t>21.6</a:t>
                      </a:r>
                      <a:endParaRPr lang="en-US" sz="1600" b="1" dirty="0">
                        <a:latin typeface="Arial" panose="020B0604020202020204" pitchFamily="34" charset="0"/>
                        <a:cs typeface="Arial" panose="020B0604020202020204" pitchFamily="34" charset="0"/>
                      </a:endParaRPr>
                    </a:p>
                  </a:txBody>
                  <a:tcPr/>
                </a:tc>
                <a:tc>
                  <a:txBody>
                    <a:bodyPr/>
                    <a:lstStyle/>
                    <a:p>
                      <a:pPr algn="ctr"/>
                      <a:r>
                        <a:rPr lang="en-US" sz="1600" b="1" u="none" strike="noStrike" kern="1200" baseline="0" dirty="0">
                          <a:latin typeface="Arial" panose="020B0604020202020204" pitchFamily="34" charset="0"/>
                          <a:cs typeface="Arial" panose="020B0604020202020204" pitchFamily="34" charset="0"/>
                        </a:rPr>
                        <a:t>7.8</a:t>
                      </a:r>
                      <a:endParaRPr lang="en-US" sz="16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717388955"/>
                  </a:ext>
                </a:extLst>
              </a:tr>
              <a:tr h="913966">
                <a:tc>
                  <a:txBody>
                    <a:bodyPr/>
                    <a:lstStyle/>
                    <a:p>
                      <a:r>
                        <a:rPr lang="en-US" sz="1600" b="1" u="none" strike="noStrike" kern="1200" baseline="0" dirty="0">
                          <a:latin typeface="Arial" panose="020B0604020202020204" pitchFamily="34" charset="0"/>
                          <a:cs typeface="Arial" panose="020B0604020202020204" pitchFamily="34" charset="0"/>
                        </a:rPr>
                        <a:t>Annual cost per household </a:t>
                      </a:r>
                    </a:p>
                    <a:p>
                      <a:r>
                        <a:rPr lang="en-US" sz="1600" b="1" u="none" strike="noStrike" kern="1200" baseline="0" dirty="0">
                          <a:latin typeface="Arial" panose="020B0604020202020204" pitchFamily="34" charset="0"/>
                          <a:cs typeface="Arial" panose="020B0604020202020204" pitchFamily="34" charset="0"/>
                        </a:rPr>
                        <a:t>($ billions)</a:t>
                      </a:r>
                      <a:endParaRPr lang="en-US" sz="1600" b="1" dirty="0">
                        <a:latin typeface="Arial" panose="020B0604020202020204" pitchFamily="34" charset="0"/>
                        <a:cs typeface="Arial" panose="020B0604020202020204" pitchFamily="34" charset="0"/>
                      </a:endParaRPr>
                    </a:p>
                  </a:txBody>
                  <a:tcPr/>
                </a:tc>
                <a:tc>
                  <a:txBody>
                    <a:bodyPr/>
                    <a:lstStyle/>
                    <a:p>
                      <a:pPr algn="ctr"/>
                      <a:r>
                        <a:rPr lang="en-US" sz="1600" b="1" u="none" strike="noStrike" kern="1200" baseline="0" dirty="0">
                          <a:latin typeface="Arial" panose="020B0604020202020204" pitchFamily="34" charset="0"/>
                          <a:cs typeface="Arial" panose="020B0604020202020204" pitchFamily="34" charset="0"/>
                        </a:rPr>
                        <a:t>539</a:t>
                      </a:r>
                      <a:endParaRPr lang="en-US" sz="1600" b="1" dirty="0">
                        <a:latin typeface="Arial" panose="020B0604020202020204" pitchFamily="34" charset="0"/>
                        <a:cs typeface="Arial" panose="020B0604020202020204" pitchFamily="34" charset="0"/>
                      </a:endParaRPr>
                    </a:p>
                  </a:txBody>
                  <a:tcPr/>
                </a:tc>
                <a:tc>
                  <a:txBody>
                    <a:bodyPr/>
                    <a:lstStyle/>
                    <a:p>
                      <a:pPr algn="ctr"/>
                      <a:r>
                        <a:rPr lang="en-US" sz="1600" b="1" u="none" strike="noStrike" kern="1200" baseline="0" dirty="0">
                          <a:latin typeface="Arial" panose="020B0604020202020204" pitchFamily="34" charset="0"/>
                          <a:cs typeface="Arial" panose="020B0604020202020204" pitchFamily="34" charset="0"/>
                        </a:rPr>
                        <a:t>309</a:t>
                      </a:r>
                      <a:endParaRPr lang="en-US" sz="1600" b="1" dirty="0">
                        <a:latin typeface="Arial" panose="020B0604020202020204" pitchFamily="34" charset="0"/>
                        <a:cs typeface="Arial" panose="020B0604020202020204" pitchFamily="34" charset="0"/>
                      </a:endParaRPr>
                    </a:p>
                  </a:txBody>
                  <a:tcPr/>
                </a:tc>
                <a:tc>
                  <a:txBody>
                    <a:bodyPr/>
                    <a:lstStyle/>
                    <a:p>
                      <a:pPr algn="ctr"/>
                      <a:r>
                        <a:rPr lang="en-US" sz="1600" b="1" u="none" strike="noStrike" kern="1200" baseline="0" dirty="0">
                          <a:latin typeface="Arial" panose="020B0604020202020204" pitchFamily="34" charset="0"/>
                          <a:cs typeface="Arial" panose="020B0604020202020204" pitchFamily="34" charset="0"/>
                        </a:rPr>
                        <a:t>169</a:t>
                      </a:r>
                      <a:endParaRPr lang="en-US" sz="1600" b="1" dirty="0">
                        <a:latin typeface="Arial" panose="020B0604020202020204" pitchFamily="34" charset="0"/>
                        <a:cs typeface="Arial" panose="020B0604020202020204" pitchFamily="34" charset="0"/>
                      </a:endParaRPr>
                    </a:p>
                  </a:txBody>
                  <a:tcPr/>
                </a:tc>
                <a:tc>
                  <a:txBody>
                    <a:bodyPr/>
                    <a:lstStyle/>
                    <a:p>
                      <a:pPr algn="ctr"/>
                      <a:r>
                        <a:rPr lang="en-US" sz="1600" b="1" u="none" strike="noStrike" kern="1200" baseline="0" dirty="0">
                          <a:latin typeface="Arial" panose="020B0604020202020204" pitchFamily="34" charset="0"/>
                          <a:cs typeface="Arial" panose="020B0604020202020204" pitchFamily="34" charset="0"/>
                        </a:rPr>
                        <a:t>61</a:t>
                      </a:r>
                      <a:endParaRPr lang="en-US" sz="16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566638939"/>
                  </a:ext>
                </a:extLst>
              </a:tr>
            </a:tbl>
          </a:graphicData>
        </a:graphic>
      </p:graphicFrame>
    </p:spTree>
    <p:extLst>
      <p:ext uri="{BB962C8B-B14F-4D97-AF65-F5344CB8AC3E}">
        <p14:creationId xmlns:p14="http://schemas.microsoft.com/office/powerpoint/2010/main" val="42740687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E8DCB84F-310D-4174-AC47-8EEBD2B59710}"/>
              </a:ext>
            </a:extLst>
          </p:cNvPr>
          <p:cNvSpPr>
            <a:spLocks noGrp="1"/>
          </p:cNvSpPr>
          <p:nvPr>
            <p:ph type="title"/>
          </p:nvPr>
        </p:nvSpPr>
        <p:spPr>
          <a:xfrm>
            <a:off x="628650" y="365127"/>
            <a:ext cx="7886700" cy="625474"/>
          </a:xfrm>
        </p:spPr>
        <p:txBody>
          <a:bodyPr/>
          <a:lstStyle/>
          <a:p>
            <a:r>
              <a:rPr lang="fr-FR" dirty="0"/>
              <a:t>Import Quotas </a:t>
            </a:r>
            <a:endParaRPr lang="en-IN" dirty="0"/>
          </a:p>
        </p:txBody>
      </p:sp>
      <p:sp>
        <p:nvSpPr>
          <p:cNvPr id="12" name="Content Placeholder 11">
            <a:extLst>
              <a:ext uri="{FF2B5EF4-FFF2-40B4-BE49-F238E27FC236}">
                <a16:creationId xmlns:a16="http://schemas.microsoft.com/office/drawing/2014/main" id="{713C2753-CCAE-4467-87AF-FB659AFF3811}"/>
              </a:ext>
            </a:extLst>
          </p:cNvPr>
          <p:cNvSpPr>
            <a:spLocks noGrp="1"/>
          </p:cNvSpPr>
          <p:nvPr>
            <p:ph idx="1"/>
          </p:nvPr>
        </p:nvSpPr>
        <p:spPr>
          <a:xfrm>
            <a:off x="152400" y="1447800"/>
            <a:ext cx="8839200" cy="4351338"/>
          </a:xfrm>
        </p:spPr>
        <p:txBody>
          <a:bodyPr>
            <a:normAutofit fontScale="70000" lnSpcReduction="20000"/>
          </a:bodyPr>
          <a:lstStyle/>
          <a:p>
            <a:pPr marL="285750" indent="-285750">
              <a:lnSpc>
                <a:spcPct val="120000"/>
              </a:lnSpc>
              <a:buFont typeface="Arial" pitchFamily="34" charset="0"/>
              <a:buChar char="•"/>
              <a:defRPr/>
            </a:pPr>
            <a:r>
              <a:rPr lang="en-US" sz="2800" dirty="0">
                <a:latin typeface="Arial" panose="020B0604020202020204" pitchFamily="34" charset="0"/>
              </a:rPr>
              <a:t>On January 1, 2005, China was poised to become the world’s largest exporter of textiles and apparel. On that date, a system of worldwide import quotas known as the </a:t>
            </a:r>
            <a:r>
              <a:rPr lang="en-US" sz="2800" dirty="0" err="1">
                <a:latin typeface="Arial" panose="020B0604020202020204" pitchFamily="34" charset="0"/>
              </a:rPr>
              <a:t>Multifibre</a:t>
            </a:r>
            <a:r>
              <a:rPr lang="en-US" sz="2800" dirty="0">
                <a:latin typeface="Arial" panose="020B0604020202020204" pitchFamily="34" charset="0"/>
              </a:rPr>
              <a:t> Arrangement (MFA) was abolished.</a:t>
            </a:r>
          </a:p>
          <a:p>
            <a:pPr marL="285750" indent="-285750">
              <a:lnSpc>
                <a:spcPct val="120000"/>
              </a:lnSpc>
              <a:buFont typeface="Arial" pitchFamily="34" charset="0"/>
              <a:buChar char="•"/>
              <a:defRPr/>
            </a:pPr>
            <a:r>
              <a:rPr lang="en-US" sz="2800" dirty="0">
                <a:latin typeface="Arial" panose="020B0604020202020204" pitchFamily="34" charset="0"/>
              </a:rPr>
              <a:t>Besides the MFA, there are other examples of import quotas. </a:t>
            </a:r>
          </a:p>
          <a:p>
            <a:pPr marL="285750" indent="-285750">
              <a:lnSpc>
                <a:spcPct val="120000"/>
              </a:lnSpc>
              <a:buFont typeface="Arial" pitchFamily="34" charset="0"/>
              <a:buChar char="•"/>
              <a:defRPr/>
            </a:pPr>
            <a:r>
              <a:rPr lang="en-US" sz="2800" dirty="0">
                <a:latin typeface="Arial" panose="020B0604020202020204" pitchFamily="34" charset="0"/>
              </a:rPr>
              <a:t>For example, since 1993 Europe had a quota on the imports of bananas that allowed for a greater number of bananas to enter from its former colonies in Africa than from Latin America. This was converted to a tariff in 2005, which was reduced in 2009, ending this “banana war.”</a:t>
            </a:r>
          </a:p>
          <a:p>
            <a:pPr marL="285750" indent="-285750">
              <a:lnSpc>
                <a:spcPct val="120000"/>
              </a:lnSpc>
              <a:buFont typeface="Arial" pitchFamily="34" charset="0"/>
              <a:buChar char="•"/>
              <a:defRPr/>
            </a:pPr>
            <a:r>
              <a:rPr lang="en-US" sz="2800" dirty="0">
                <a:latin typeface="Arial" panose="020B0604020202020204" pitchFamily="34" charset="0"/>
              </a:rPr>
              <a:t>Another example is the quota on U.S. imports of cars from Japan, which began in 1981 and lasted through much of the 1980’s.</a:t>
            </a:r>
          </a:p>
        </p:txBody>
      </p:sp>
    </p:spTree>
    <p:extLst>
      <p:ext uri="{BB962C8B-B14F-4D97-AF65-F5344CB8AC3E}">
        <p14:creationId xmlns:p14="http://schemas.microsoft.com/office/powerpoint/2010/main" val="13933266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90E75-9CDA-4F5A-9C95-A861D25C2026}"/>
              </a:ext>
            </a:extLst>
          </p:cNvPr>
          <p:cNvSpPr>
            <a:spLocks noGrp="1"/>
          </p:cNvSpPr>
          <p:nvPr>
            <p:ph type="title"/>
          </p:nvPr>
        </p:nvSpPr>
        <p:spPr>
          <a:xfrm>
            <a:off x="457200" y="152510"/>
            <a:ext cx="8229600" cy="914290"/>
          </a:xfrm>
        </p:spPr>
        <p:txBody>
          <a:bodyPr/>
          <a:lstStyle/>
          <a:p>
            <a:r>
              <a:rPr lang="fr-FR" dirty="0"/>
              <a:t>Import Quotas </a:t>
            </a:r>
            <a:endParaRPr lang="en-IN" dirty="0"/>
          </a:p>
        </p:txBody>
      </p:sp>
      <p:sp>
        <p:nvSpPr>
          <p:cNvPr id="3" name="Content Placeholder 2">
            <a:extLst>
              <a:ext uri="{FF2B5EF4-FFF2-40B4-BE49-F238E27FC236}">
                <a16:creationId xmlns:a16="http://schemas.microsoft.com/office/drawing/2014/main" id="{6854DFC7-479D-45F7-999C-13242742E059}"/>
              </a:ext>
            </a:extLst>
          </p:cNvPr>
          <p:cNvSpPr>
            <a:spLocks noGrp="1"/>
          </p:cNvSpPr>
          <p:nvPr>
            <p:ph idx="1"/>
          </p:nvPr>
        </p:nvSpPr>
        <p:spPr>
          <a:xfrm>
            <a:off x="152400" y="1143000"/>
            <a:ext cx="8610600" cy="685800"/>
          </a:xfrm>
        </p:spPr>
        <p:txBody>
          <a:bodyPr>
            <a:normAutofit/>
          </a:bodyPr>
          <a:lstStyle/>
          <a:p>
            <a:pPr marL="0" indent="0">
              <a:buNone/>
            </a:pPr>
            <a:r>
              <a:rPr lang="en-US" sz="2000" b="1" dirty="0">
                <a:latin typeface="+mn-lt"/>
                <a:cs typeface="Arial" panose="020B0604020202020204" pitchFamily="34" charset="0"/>
              </a:rPr>
              <a:t>Import Quota in a Small Country - Free-Trade Equilibrium, Effect of the Quota, Effect on Welfare  - FIGURE 8-9</a:t>
            </a:r>
          </a:p>
        </p:txBody>
      </p:sp>
      <mc:AlternateContent xmlns:mc="http://schemas.openxmlformats.org/markup-compatibility/2006" xmlns:a14="http://schemas.microsoft.com/office/drawing/2010/main">
        <mc:Choice Requires="a14">
          <p:sp>
            <p:nvSpPr>
              <p:cNvPr id="7" name="Content Placeholder 6">
                <a:extLst>
                  <a:ext uri="{FF2B5EF4-FFF2-40B4-BE49-F238E27FC236}">
                    <a16:creationId xmlns:a16="http://schemas.microsoft.com/office/drawing/2014/main" id="{8507927E-CAA8-44DA-BA1F-81973897430C}"/>
                  </a:ext>
                </a:extLst>
              </p:cNvPr>
              <p:cNvSpPr>
                <a:spLocks noGrp="1"/>
              </p:cNvSpPr>
              <p:nvPr>
                <p:ph sz="quarter" idx="10"/>
              </p:nvPr>
            </p:nvSpPr>
            <p:spPr>
              <a:xfrm>
                <a:off x="152400" y="5257800"/>
                <a:ext cx="8839200" cy="1295400"/>
              </a:xfrm>
            </p:spPr>
            <p:txBody>
              <a:bodyPr>
                <a:noAutofit/>
              </a:bodyPr>
              <a:lstStyle/>
              <a:p>
                <a:pPr marL="0" indent="0">
                  <a:spcBef>
                    <a:spcPct val="10000"/>
                  </a:spcBef>
                  <a:spcAft>
                    <a:spcPct val="10000"/>
                  </a:spcAft>
                  <a:buNone/>
                  <a:defRPr/>
                </a:pPr>
                <a:r>
                  <a:rPr lang="en-US" sz="1800" dirty="0">
                    <a:solidFill>
                      <a:schemeClr val="tx1"/>
                    </a:solidFill>
                    <a:latin typeface="+mn-lt"/>
                    <a:cs typeface="Arial" panose="020B0604020202020204" pitchFamily="34" charset="0"/>
                  </a:rPr>
                  <a:t>Quota for a Small Country Under free trade, the Foreign export supply curve is horizontal at the world price P</a:t>
                </a:r>
                <a:r>
                  <a:rPr lang="en-US" sz="1800" baseline="30000" dirty="0">
                    <a:solidFill>
                      <a:schemeClr val="tx1"/>
                    </a:solidFill>
                    <a:latin typeface="+mn-lt"/>
                    <a:cs typeface="Arial" panose="020B0604020202020204" pitchFamily="34" charset="0"/>
                  </a:rPr>
                  <a:t>W</a:t>
                </a:r>
                <a:r>
                  <a:rPr lang="en-US" sz="1800" dirty="0">
                    <a:solidFill>
                      <a:schemeClr val="tx1"/>
                    </a:solidFill>
                    <a:latin typeface="+mn-lt"/>
                    <a:cs typeface="Arial" panose="020B0604020202020204" pitchFamily="34" charset="0"/>
                  </a:rPr>
                  <a:t>, and the free-trade equilibrium is at point B with imports of M</a:t>
                </a:r>
                <a:r>
                  <a:rPr lang="en-US" sz="1800" baseline="-25000" dirty="0">
                    <a:solidFill>
                      <a:schemeClr val="tx1"/>
                    </a:solidFill>
                    <a:latin typeface="+mn-lt"/>
                    <a:cs typeface="Arial" panose="020B0604020202020204" pitchFamily="34" charset="0"/>
                  </a:rPr>
                  <a:t>1</a:t>
                </a:r>
                <a:r>
                  <a:rPr lang="en-US" sz="1800" dirty="0">
                    <a:solidFill>
                      <a:schemeClr val="tx1"/>
                    </a:solidFill>
                    <a:latin typeface="+mn-lt"/>
                    <a:cs typeface="Arial" panose="020B0604020202020204" pitchFamily="34" charset="0"/>
                  </a:rPr>
                  <a:t>. Applying an import quota of M</a:t>
                </a:r>
                <a:r>
                  <a:rPr lang="en-US" sz="1800" baseline="-25000" dirty="0">
                    <a:solidFill>
                      <a:schemeClr val="tx1"/>
                    </a:solidFill>
                    <a:latin typeface="+mn-lt"/>
                    <a:cs typeface="Arial" panose="020B0604020202020204" pitchFamily="34" charset="0"/>
                  </a:rPr>
                  <a:t>2</a:t>
                </a:r>
                <a:r>
                  <a:rPr lang="en-US" sz="1800" dirty="0">
                    <a:solidFill>
                      <a:schemeClr val="tx1"/>
                    </a:solidFill>
                    <a:latin typeface="+mn-lt"/>
                    <a:cs typeface="Arial" panose="020B0604020202020204" pitchFamily="34" charset="0"/>
                  </a:rPr>
                  <a:t> &lt; M</a:t>
                </a:r>
                <a:r>
                  <a:rPr lang="en-US" sz="1800" baseline="-25000" dirty="0">
                    <a:solidFill>
                      <a:schemeClr val="tx1"/>
                    </a:solidFill>
                    <a:latin typeface="+mn-lt"/>
                    <a:cs typeface="Arial" panose="020B0604020202020204" pitchFamily="34" charset="0"/>
                  </a:rPr>
                  <a:t>1</a:t>
                </a:r>
                <a:r>
                  <a:rPr lang="en-US" sz="1800" dirty="0">
                    <a:solidFill>
                      <a:schemeClr val="tx1"/>
                    </a:solidFill>
                    <a:latin typeface="+mn-lt"/>
                    <a:cs typeface="Arial" panose="020B0604020202020204" pitchFamily="34" charset="0"/>
                  </a:rPr>
                  <a:t> leads to the vertical export supply curve </a:t>
                </a:r>
                <a14:m>
                  <m:oMath xmlns:m="http://schemas.openxmlformats.org/officeDocument/2006/math">
                    <m:acc>
                      <m:accPr>
                        <m:chr m:val="̅"/>
                        <m:ctrlPr>
                          <a:rPr lang="en-US" sz="1800" i="1" dirty="0" smtClean="0">
                            <a:solidFill>
                              <a:schemeClr val="tx1"/>
                            </a:solidFill>
                            <a:latin typeface="Cambria Math" panose="02040503050406030204" pitchFamily="18" charset="0"/>
                            <a:cs typeface="Arial" panose="020B0604020202020204" pitchFamily="34" charset="0"/>
                          </a:rPr>
                        </m:ctrlPr>
                      </m:accPr>
                      <m:e>
                        <m:r>
                          <a:rPr lang="en-US" sz="1800" b="1" i="1" dirty="0">
                            <a:solidFill>
                              <a:schemeClr val="tx1"/>
                            </a:solidFill>
                            <a:latin typeface="Cambria Math" panose="02040503050406030204" pitchFamily="18" charset="0"/>
                            <a:cs typeface="Arial" panose="020B0604020202020204" pitchFamily="34" charset="0"/>
                          </a:rPr>
                          <m:t>𝑿</m:t>
                        </m:r>
                      </m:e>
                    </m:acc>
                  </m:oMath>
                </a14:m>
                <a:r>
                  <a:rPr lang="en-US" sz="1800" dirty="0">
                    <a:solidFill>
                      <a:schemeClr val="tx1"/>
                    </a:solidFill>
                    <a:latin typeface="+mn-lt"/>
                  </a:rPr>
                  <a:t>—</a:t>
                </a:r>
                <a:r>
                  <a:rPr lang="en-US" sz="1800" dirty="0">
                    <a:solidFill>
                      <a:schemeClr val="tx1"/>
                    </a:solidFill>
                    <a:latin typeface="+mn-lt"/>
                    <a:cs typeface="Arial" panose="020B0604020202020204" pitchFamily="34" charset="0"/>
                  </a:rPr>
                  <a:t>with the equilibrium at point C. The quota increases the import price from P</a:t>
                </a:r>
                <a:r>
                  <a:rPr lang="en-US" sz="1800" baseline="30000" dirty="0">
                    <a:solidFill>
                      <a:schemeClr val="tx1"/>
                    </a:solidFill>
                    <a:latin typeface="+mn-lt"/>
                    <a:cs typeface="Arial" panose="020B0604020202020204" pitchFamily="34" charset="0"/>
                  </a:rPr>
                  <a:t>W</a:t>
                </a:r>
                <a:r>
                  <a:rPr lang="en-US" sz="1800" dirty="0">
                    <a:solidFill>
                      <a:schemeClr val="tx1"/>
                    </a:solidFill>
                    <a:latin typeface="+mn-lt"/>
                    <a:cs typeface="Arial" panose="020B0604020202020204" pitchFamily="34" charset="0"/>
                  </a:rPr>
                  <a:t> to P</a:t>
                </a:r>
                <a:r>
                  <a:rPr lang="en-US" sz="1800" baseline="-25000" dirty="0">
                    <a:solidFill>
                      <a:schemeClr val="tx1"/>
                    </a:solidFill>
                    <a:latin typeface="+mn-lt"/>
                    <a:cs typeface="Arial" panose="020B0604020202020204" pitchFamily="34" charset="0"/>
                  </a:rPr>
                  <a:t>2</a:t>
                </a:r>
                <a:r>
                  <a:rPr lang="en-US" sz="1800" dirty="0">
                    <a:solidFill>
                      <a:schemeClr val="tx1"/>
                    </a:solidFill>
                    <a:latin typeface="+mn-lt"/>
                    <a:cs typeface="Arial" panose="020B0604020202020204" pitchFamily="34" charset="0"/>
                  </a:rPr>
                  <a:t>. There would be the same impact on price and quantities if instead of the quota, a tariff of t = P</a:t>
                </a:r>
                <a:r>
                  <a:rPr lang="en-US" sz="1800" baseline="-25000" dirty="0">
                    <a:solidFill>
                      <a:schemeClr val="tx1"/>
                    </a:solidFill>
                    <a:latin typeface="+mn-lt"/>
                    <a:cs typeface="Arial" panose="020B0604020202020204" pitchFamily="34" charset="0"/>
                  </a:rPr>
                  <a:t>2</a:t>
                </a:r>
                <a:r>
                  <a:rPr lang="en-US" sz="1800" dirty="0">
                    <a:solidFill>
                      <a:schemeClr val="tx1"/>
                    </a:solidFill>
                    <a:latin typeface="+mn-lt"/>
                    <a:cs typeface="Arial" panose="020B0604020202020204" pitchFamily="34" charset="0"/>
                  </a:rPr>
                  <a:t> – P</a:t>
                </a:r>
                <a:r>
                  <a:rPr lang="en-US" sz="1800" baseline="30000" dirty="0">
                    <a:solidFill>
                      <a:schemeClr val="tx1"/>
                    </a:solidFill>
                    <a:latin typeface="+mn-lt"/>
                    <a:cs typeface="Arial" panose="020B0604020202020204" pitchFamily="34" charset="0"/>
                  </a:rPr>
                  <a:t>W</a:t>
                </a:r>
                <a:r>
                  <a:rPr lang="en-US" sz="1800" dirty="0">
                    <a:solidFill>
                      <a:schemeClr val="tx1"/>
                    </a:solidFill>
                    <a:latin typeface="+mn-lt"/>
                    <a:cs typeface="Arial" panose="020B0604020202020204" pitchFamily="34" charset="0"/>
                  </a:rPr>
                  <a:t> had been used.</a:t>
                </a:r>
              </a:p>
            </p:txBody>
          </p:sp>
        </mc:Choice>
        <mc:Fallback xmlns="">
          <p:sp>
            <p:nvSpPr>
              <p:cNvPr id="7" name="Content Placeholder 6">
                <a:extLst>
                  <a:ext uri="{FF2B5EF4-FFF2-40B4-BE49-F238E27FC236}">
                    <a16:creationId xmlns:a16="http://schemas.microsoft.com/office/drawing/2014/main" id="{8507927E-CAA8-44DA-BA1F-81973897430C}"/>
                  </a:ext>
                </a:extLst>
              </p:cNvPr>
              <p:cNvSpPr>
                <a:spLocks noGrp="1" noRot="1" noChangeAspect="1" noMove="1" noResize="1" noEditPoints="1" noAdjustHandles="1" noChangeArrowheads="1" noChangeShapeType="1" noTextEdit="1"/>
              </p:cNvSpPr>
              <p:nvPr>
                <p:ph sz="quarter" idx="10"/>
              </p:nvPr>
            </p:nvSpPr>
            <p:spPr>
              <a:xfrm>
                <a:off x="152400" y="5257800"/>
                <a:ext cx="8839200" cy="1295400"/>
              </a:xfrm>
              <a:blipFill>
                <a:blip r:embed="rId2"/>
                <a:stretch>
                  <a:fillRect l="-552" t="-4717" r="-552" b="-28774"/>
                </a:stretch>
              </a:blipFill>
            </p:spPr>
            <p:txBody>
              <a:bodyPr/>
              <a:lstStyle/>
              <a:p>
                <a:r>
                  <a:rPr lang="en-US">
                    <a:noFill/>
                  </a:rPr>
                  <a:t> </a:t>
                </a:r>
              </a:p>
            </p:txBody>
          </p:sp>
        </mc:Fallback>
      </mc:AlternateContent>
      <p:pic>
        <p:nvPicPr>
          <p:cNvPr id="8" name="Picture Placeholder 4" descr="Two graphs titled (a) Home Market and (b) Import market illustrate the quota for a small country. Both graphs show price on the Y-axis with markings P superscript W and P subscript 2 above. Horizontal dotted lines are drawn from these two points parallel to the X-axis. Horizontal dotted lines are drawn from these two points parallel to the X-axis.&#10;Graph (a) Home Market shows quantity on the X-axis with marks S subscript 1, S subscript 2, D subscript 1, and D subscript 2. Vertical dotted lines are drawn from these points parallel to the Y-axis. Point A (at a price higher than P subscript 2) shows the no trade equilibrium where line S, slanting positively from the bottom left to the top right of the graph, intersects with line D, slanting negatively from the top left to the bottom right. Area enclosed by dotted lines from P superscript W, P subscript 2 and line S is labeled “a.” Triangular area enclosed by dotted lines from P superscript W, S subscript 2 and line S is labeled “b.” Rectangular area enclosed by dotted lines P superscript W, P subscript 2, S subscript 2 and D subscript 2 is labeled “c.” Triangular area enclosed by dotted lines from P superscript W, D subscript 2 and line D is labeled “d.”&#10;Graph (b) Import Market shows the X-axis as imports with marks M subscript 1 and M subscript 2 on it. A horizontal line foreign export supply, X asterisk runs parallel to the X-axis at the price P superscript W. A vertical line from M subscript 2 runs parallel to the Y-axis and shows the foreign export supply with quota, X bar. A dotted line is drawn from P subscript 2 to point C. A line, Home import demand, M, slants negatively from vertical axis intersecting X bar at point C (M subscript 2, P subscript 2) and X asterisk at point B (M subscript 1, P superscript W). The rectangular area enclosed by line X bar, X asterisk, dotted line to point C and Y-axis is labeled “c.” Triangular area enclosed by lines X bar, X asterisk and M is labeled “b plus d.”">
            <a:extLst>
              <a:ext uri="{FF2B5EF4-FFF2-40B4-BE49-F238E27FC236}">
                <a16:creationId xmlns:a16="http://schemas.microsoft.com/office/drawing/2014/main" id="{20544033-B502-4898-A541-AE3B56B8A098}"/>
              </a:ext>
            </a:extLst>
          </p:cNvPr>
          <p:cNvPicPr>
            <a:picLocks noGrp="1" noChangeAspect="1"/>
          </p:cNvPicPr>
          <p:nvPr>
            <p:ph type="pic" sz="quarter" idx="12"/>
          </p:nvPr>
        </p:nvPicPr>
        <p:blipFill>
          <a:blip r:embed="rId3" cstate="print">
            <a:extLst>
              <a:ext uri="{28A0092B-C50C-407E-A947-70E740481C1C}">
                <a14:useLocalDpi xmlns:a14="http://schemas.microsoft.com/office/drawing/2010/main" val="0"/>
              </a:ext>
            </a:extLst>
          </a:blip>
          <a:stretch>
            <a:fillRect/>
          </a:stretch>
        </p:blipFill>
        <p:spPr>
          <a:xfrm>
            <a:off x="304800" y="1839900"/>
            <a:ext cx="8534400" cy="3341700"/>
          </a:xfrm>
          <a:prstGeom prst="rect">
            <a:avLst/>
          </a:prstGeom>
        </p:spPr>
      </p:pic>
    </p:spTree>
    <p:extLst>
      <p:ext uri="{BB962C8B-B14F-4D97-AF65-F5344CB8AC3E}">
        <p14:creationId xmlns:p14="http://schemas.microsoft.com/office/powerpoint/2010/main" val="36137560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90E75-9CDA-4F5A-9C95-A861D25C2026}"/>
              </a:ext>
            </a:extLst>
          </p:cNvPr>
          <p:cNvSpPr>
            <a:spLocks noGrp="1"/>
          </p:cNvSpPr>
          <p:nvPr>
            <p:ph type="title"/>
          </p:nvPr>
        </p:nvSpPr>
        <p:spPr/>
        <p:txBody>
          <a:bodyPr/>
          <a:lstStyle/>
          <a:p>
            <a:r>
              <a:rPr lang="fr-FR" dirty="0"/>
              <a:t>Import Quotas </a:t>
            </a:r>
            <a:endParaRPr lang="en-IN" dirty="0"/>
          </a:p>
        </p:txBody>
      </p:sp>
      <p:sp>
        <p:nvSpPr>
          <p:cNvPr id="3" name="Content Placeholder 2">
            <a:extLst>
              <a:ext uri="{FF2B5EF4-FFF2-40B4-BE49-F238E27FC236}">
                <a16:creationId xmlns:a16="http://schemas.microsoft.com/office/drawing/2014/main" id="{6854DFC7-479D-45F7-999C-13242742E059}"/>
              </a:ext>
            </a:extLst>
          </p:cNvPr>
          <p:cNvSpPr>
            <a:spLocks noGrp="1"/>
          </p:cNvSpPr>
          <p:nvPr>
            <p:ph idx="1"/>
          </p:nvPr>
        </p:nvSpPr>
        <p:spPr>
          <a:xfrm>
            <a:off x="152400" y="1143000"/>
            <a:ext cx="8610600" cy="685800"/>
          </a:xfrm>
        </p:spPr>
        <p:txBody>
          <a:bodyPr>
            <a:normAutofit/>
          </a:bodyPr>
          <a:lstStyle/>
          <a:p>
            <a:pPr marL="0" indent="0">
              <a:buNone/>
            </a:pPr>
            <a:r>
              <a:rPr lang="en-US" sz="2000" b="1" dirty="0">
                <a:latin typeface="+mn-lt"/>
                <a:cs typeface="Arial" panose="020B0604020202020204" pitchFamily="34" charset="0"/>
              </a:rPr>
              <a:t>Import Quota in a Small Country - Free-Trade Equilibrium, Effect of the Quota, Effect on Welfare  - FIGURE 8-9</a:t>
            </a:r>
          </a:p>
        </p:txBody>
      </p:sp>
      <p:sp>
        <p:nvSpPr>
          <p:cNvPr id="7" name="Content Placeholder 6">
            <a:extLst>
              <a:ext uri="{FF2B5EF4-FFF2-40B4-BE49-F238E27FC236}">
                <a16:creationId xmlns:a16="http://schemas.microsoft.com/office/drawing/2014/main" id="{8507927E-CAA8-44DA-BA1F-81973897430C}"/>
              </a:ext>
            </a:extLst>
          </p:cNvPr>
          <p:cNvSpPr>
            <a:spLocks noGrp="1"/>
          </p:cNvSpPr>
          <p:nvPr>
            <p:ph sz="quarter" idx="10"/>
          </p:nvPr>
        </p:nvSpPr>
        <p:spPr>
          <a:xfrm>
            <a:off x="152400" y="5562600"/>
            <a:ext cx="8839200" cy="1295400"/>
          </a:xfrm>
        </p:spPr>
        <p:txBody>
          <a:bodyPr>
            <a:noAutofit/>
          </a:bodyPr>
          <a:lstStyle/>
          <a:p>
            <a:pPr marL="342900" indent="-342900">
              <a:spcBef>
                <a:spcPct val="10000"/>
              </a:spcBef>
              <a:spcAft>
                <a:spcPts val="600"/>
              </a:spcAft>
            </a:pPr>
            <a:r>
              <a:rPr lang="en-US" sz="1800" dirty="0">
                <a:latin typeface="Arial" panose="020B0604020202020204" pitchFamily="34" charset="0"/>
                <a:cs typeface="Arial" panose="020B0604020202020204" pitchFamily="34" charset="0"/>
              </a:rPr>
              <a:t>The quota and tariff differ in terms of area c in Figure 8-9, which would be collected as government revenue under a tariff. </a:t>
            </a:r>
          </a:p>
          <a:p>
            <a:pPr marL="342900" indent="-342900">
              <a:spcBef>
                <a:spcPct val="10000"/>
              </a:spcBef>
              <a:spcAft>
                <a:spcPts val="600"/>
              </a:spcAft>
            </a:pPr>
            <a:r>
              <a:rPr lang="en-US" sz="1800" dirty="0">
                <a:latin typeface="Arial" panose="020B0604020202020204" pitchFamily="34" charset="0"/>
                <a:cs typeface="Arial" panose="020B0604020202020204" pitchFamily="34" charset="0"/>
              </a:rPr>
              <a:t>Under the quota, this area equals the difference between the domestic price P</a:t>
            </a:r>
            <a:r>
              <a:rPr lang="en-US" sz="1800" baseline="-25000" dirty="0">
                <a:latin typeface="Arial" panose="020B0604020202020204" pitchFamily="34" charset="0"/>
                <a:cs typeface="Arial" panose="020B0604020202020204" pitchFamily="34" charset="0"/>
              </a:rPr>
              <a:t>2</a:t>
            </a:r>
            <a:r>
              <a:rPr lang="en-US" sz="1800" dirty="0">
                <a:latin typeface="Arial" panose="020B0604020202020204" pitchFamily="34" charset="0"/>
                <a:cs typeface="Arial" panose="020B0604020202020204" pitchFamily="34" charset="0"/>
              </a:rPr>
              <a:t> and the world price P</a:t>
            </a:r>
            <a:r>
              <a:rPr lang="en-US" sz="1800" baseline="30000" dirty="0">
                <a:latin typeface="Arial" panose="020B0604020202020204" pitchFamily="34" charset="0"/>
                <a:cs typeface="Arial" panose="020B0604020202020204" pitchFamily="34" charset="0"/>
              </a:rPr>
              <a:t>W</a:t>
            </a:r>
            <a:r>
              <a:rPr lang="en-US" sz="1800" dirty="0">
                <a:latin typeface="Arial" panose="020B0604020202020204" pitchFamily="34" charset="0"/>
                <a:cs typeface="Arial" panose="020B0604020202020204" pitchFamily="34" charset="0"/>
              </a:rPr>
              <a:t>, times the quantity of imports M</a:t>
            </a:r>
            <a:r>
              <a:rPr lang="en-US" sz="1800" baseline="-25000" dirty="0">
                <a:latin typeface="Arial" panose="020B0604020202020204" pitchFamily="34" charset="0"/>
                <a:cs typeface="Arial" panose="020B0604020202020204" pitchFamily="34" charset="0"/>
              </a:rPr>
              <a:t>2</a:t>
            </a:r>
            <a:r>
              <a:rPr lang="en-US" sz="1800" dirty="0">
                <a:latin typeface="Arial" panose="020B0604020202020204" pitchFamily="34" charset="0"/>
                <a:cs typeface="Arial" panose="020B0604020202020204" pitchFamily="34" charset="0"/>
              </a:rPr>
              <a:t>.</a:t>
            </a:r>
            <a:r>
              <a:rPr lang="en-US" sz="1400" dirty="0">
                <a:latin typeface="Arial" panose="020B0604020202020204" pitchFamily="34" charset="0"/>
                <a:cs typeface="Arial" panose="020B0604020202020204" pitchFamily="34" charset="0"/>
              </a:rPr>
              <a:t> </a:t>
            </a:r>
          </a:p>
        </p:txBody>
      </p:sp>
      <p:pic>
        <p:nvPicPr>
          <p:cNvPr id="8" name="Picture Placeholder 4" descr="Two graphs titled (a) Home Market and (b) Import market illustrate the quota for a small country. Both graphs show price on the Y-axis with markings P superscript W and P subscript 2 above. Horizontal dotted lines are drawn from these two points parallel to the X-axis. Horizontal dotted lines are drawn from these two points parallel to the X-axis.&#10;Graph (a) Home Market shows quantity on the X-axis with marks S subscript 1, S subscript 2, D subscript 1, and D subscript 2. Vertical dotted lines are drawn from these points parallel to the Y-axis. Point A (at a price higher than P subscript 2) shows the no trade equilibrium where line S, slanting positively from the bottom left to the top right of the graph, intersects with line D, slanting negatively from the top left to the bottom right. Area enclosed by dotted lines from P superscript W, P subscript 2 and line S is labeled “a.” Triangular area enclosed by dotted lines from P superscript W, S subscript 2 and line S is labeled “b.” Rectangular area enclosed by dotted lines P superscript W, P subscript 2, S subscript 2 and D subscript 2 is labeled “c.” Triangular area enclosed by dotted lines from P superscript W, D subscript 2 and line D is labeled “d.”&#10;Graph (b) Import Market shows the X-axis as imports with marks M subscript 1 and M subscript 2 on it. A horizontal line foreign export supply, X asterisk runs parallel to the X-axis at the price P superscript W. A vertical line from M subscript 2 runs parallel to the Y-axis and shows the foreign export supply with quota, X bar. A dotted line is drawn from P subscript 2 to point C. A line, Home import demand, M, slants negatively from vertical axis intersecting X bar at point C (M subscript 2, P subscript 2) and X asterisk at point B (M subscript 1, P superscript W). The rectangular area enclosed by line X bar, X asterisk, dotted line to point C and Y-axis is labeled “c.” Triangular area enclosed by lines X bar, X asterisk and M is labeled “b plus d.”">
            <a:extLst>
              <a:ext uri="{FF2B5EF4-FFF2-40B4-BE49-F238E27FC236}">
                <a16:creationId xmlns:a16="http://schemas.microsoft.com/office/drawing/2014/main" id="{20544033-B502-4898-A541-AE3B56B8A098}"/>
              </a:ext>
            </a:extLst>
          </p:cNvPr>
          <p:cNvPicPr>
            <a:picLocks noGrp="1" noChangeAspect="1"/>
          </p:cNvPicPr>
          <p:nvPr>
            <p:ph type="pic" sz="quarter" idx="12"/>
          </p:nvPr>
        </p:nvPicPr>
        <p:blipFill>
          <a:blip r:embed="rId2" cstate="print">
            <a:extLst>
              <a:ext uri="{28A0092B-C50C-407E-A947-70E740481C1C}">
                <a14:useLocalDpi xmlns:a14="http://schemas.microsoft.com/office/drawing/2010/main" val="0"/>
              </a:ext>
            </a:extLst>
          </a:blip>
          <a:stretch>
            <a:fillRect/>
          </a:stretch>
        </p:blipFill>
        <p:spPr>
          <a:xfrm>
            <a:off x="304800" y="1839900"/>
            <a:ext cx="8534400" cy="3646500"/>
          </a:xfrm>
          <a:prstGeom prst="rect">
            <a:avLst/>
          </a:prstGeom>
        </p:spPr>
      </p:pic>
    </p:spTree>
    <p:extLst>
      <p:ext uri="{BB962C8B-B14F-4D97-AF65-F5344CB8AC3E}">
        <p14:creationId xmlns:p14="http://schemas.microsoft.com/office/powerpoint/2010/main" val="18575036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BE3F0917-E98C-4AA3-AE00-AE837C55583D}"/>
              </a:ext>
            </a:extLst>
          </p:cNvPr>
          <p:cNvSpPr>
            <a:spLocks noGrp="1"/>
          </p:cNvSpPr>
          <p:nvPr>
            <p:ph type="title"/>
          </p:nvPr>
        </p:nvSpPr>
        <p:spPr/>
        <p:txBody>
          <a:bodyPr/>
          <a:lstStyle/>
          <a:p>
            <a:r>
              <a:rPr lang="fr-FR" dirty="0"/>
              <a:t>Import Quotas </a:t>
            </a:r>
            <a:endParaRPr lang="en-IN" dirty="0"/>
          </a:p>
        </p:txBody>
      </p:sp>
      <p:sp>
        <p:nvSpPr>
          <p:cNvPr id="12" name="Content Placeholder 11">
            <a:extLst>
              <a:ext uri="{FF2B5EF4-FFF2-40B4-BE49-F238E27FC236}">
                <a16:creationId xmlns:a16="http://schemas.microsoft.com/office/drawing/2014/main" id="{0E2F87D5-F05C-47D5-905D-D78F782C3F9E}"/>
              </a:ext>
            </a:extLst>
          </p:cNvPr>
          <p:cNvSpPr>
            <a:spLocks noGrp="1"/>
          </p:cNvSpPr>
          <p:nvPr>
            <p:ph idx="1"/>
          </p:nvPr>
        </p:nvSpPr>
        <p:spPr>
          <a:xfrm>
            <a:off x="304800" y="1302762"/>
            <a:ext cx="8534400" cy="4869438"/>
          </a:xfrm>
        </p:spPr>
        <p:txBody>
          <a:bodyPr>
            <a:normAutofit fontScale="77500" lnSpcReduction="20000"/>
          </a:bodyPr>
          <a:lstStyle/>
          <a:p>
            <a:pPr marL="0" indent="0">
              <a:lnSpc>
                <a:spcPct val="120000"/>
              </a:lnSpc>
              <a:buNone/>
            </a:pPr>
            <a:r>
              <a:rPr lang="en-US" sz="3400" dirty="0">
                <a:latin typeface="+mn-lt"/>
              </a:rPr>
              <a:t>Import Quota in a Small Country</a:t>
            </a:r>
          </a:p>
          <a:p>
            <a:pPr marL="0" indent="0">
              <a:lnSpc>
                <a:spcPct val="120000"/>
              </a:lnSpc>
              <a:buNone/>
            </a:pPr>
            <a:endParaRPr lang="en-US" sz="3100" dirty="0">
              <a:latin typeface="+mn-lt"/>
            </a:endParaRPr>
          </a:p>
          <a:p>
            <a:pPr marL="285750" indent="-285750">
              <a:lnSpc>
                <a:spcPct val="120000"/>
              </a:lnSpc>
              <a:spcAft>
                <a:spcPts val="1600"/>
              </a:spcAft>
              <a:buFont typeface="Arial" charset="0"/>
              <a:buChar char="•"/>
            </a:pPr>
            <a:r>
              <a:rPr lang="en-US" sz="3100" dirty="0">
                <a:latin typeface="+mn-lt"/>
              </a:rPr>
              <a:t>Whoever is actually importing the good will be able to earn the difference between the world price P</a:t>
            </a:r>
            <a:r>
              <a:rPr lang="en-US" sz="3100" baseline="30000" dirty="0">
                <a:latin typeface="+mn-lt"/>
              </a:rPr>
              <a:t>W</a:t>
            </a:r>
            <a:r>
              <a:rPr lang="en-US" sz="3100" dirty="0">
                <a:latin typeface="+mn-lt"/>
              </a:rPr>
              <a:t> and the higher Home price P</a:t>
            </a:r>
            <a:r>
              <a:rPr lang="en-US" sz="3100" baseline="-25000" dirty="0">
                <a:latin typeface="+mn-lt"/>
              </a:rPr>
              <a:t>2 </a:t>
            </a:r>
            <a:r>
              <a:rPr lang="en-US" sz="3100" dirty="0">
                <a:latin typeface="+mn-lt"/>
              </a:rPr>
              <a:t>by selling the imports in the Home market.</a:t>
            </a:r>
          </a:p>
          <a:p>
            <a:pPr marL="285750" indent="-285750">
              <a:lnSpc>
                <a:spcPct val="120000"/>
              </a:lnSpc>
              <a:spcAft>
                <a:spcPts val="1600"/>
              </a:spcAft>
              <a:buFont typeface="Arial" charset="0"/>
              <a:buChar char="•"/>
            </a:pPr>
            <a:r>
              <a:rPr lang="en-US" sz="3100" dirty="0">
                <a:latin typeface="+mn-lt"/>
              </a:rPr>
              <a:t>We call the difference between these two prices the rent associated with the quota, and hence the area c represents the total quota rents. </a:t>
            </a:r>
          </a:p>
          <a:p>
            <a:pPr marL="285750" indent="-285750">
              <a:lnSpc>
                <a:spcPct val="120000"/>
              </a:lnSpc>
              <a:spcAft>
                <a:spcPts val="1600"/>
              </a:spcAft>
              <a:buFont typeface="Arial" charset="0"/>
              <a:buChar char="•"/>
            </a:pPr>
            <a:r>
              <a:rPr lang="en-US" sz="3100" dirty="0">
                <a:latin typeface="+mn-lt"/>
              </a:rPr>
              <a:t>Next we examine the four possible ways that these quota rents can be allocated.</a:t>
            </a:r>
          </a:p>
        </p:txBody>
      </p:sp>
    </p:spTree>
    <p:extLst>
      <p:ext uri="{BB962C8B-B14F-4D97-AF65-F5344CB8AC3E}">
        <p14:creationId xmlns:p14="http://schemas.microsoft.com/office/powerpoint/2010/main" val="16461841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263F5D2-AD6F-4970-BB96-32EBEF2D6290}"/>
              </a:ext>
            </a:extLst>
          </p:cNvPr>
          <p:cNvSpPr>
            <a:spLocks noGrp="1"/>
          </p:cNvSpPr>
          <p:nvPr>
            <p:ph type="title"/>
          </p:nvPr>
        </p:nvSpPr>
        <p:spPr/>
        <p:txBody>
          <a:bodyPr/>
          <a:lstStyle/>
          <a:p>
            <a:r>
              <a:rPr lang="fr-FR" dirty="0"/>
              <a:t>Import Quotas </a:t>
            </a:r>
            <a:endParaRPr lang="en-IN" dirty="0"/>
          </a:p>
        </p:txBody>
      </p:sp>
      <p:sp>
        <p:nvSpPr>
          <p:cNvPr id="5" name="Content Placeholder 4">
            <a:extLst>
              <a:ext uri="{FF2B5EF4-FFF2-40B4-BE49-F238E27FC236}">
                <a16:creationId xmlns:a16="http://schemas.microsoft.com/office/drawing/2014/main" id="{889AD97A-6DFA-4249-A008-4CAF1895AB47}"/>
              </a:ext>
            </a:extLst>
          </p:cNvPr>
          <p:cNvSpPr>
            <a:spLocks noGrp="1"/>
          </p:cNvSpPr>
          <p:nvPr>
            <p:ph idx="1"/>
          </p:nvPr>
        </p:nvSpPr>
        <p:spPr>
          <a:xfrm>
            <a:off x="304800" y="1175877"/>
            <a:ext cx="8610600" cy="1828799"/>
          </a:xfrm>
        </p:spPr>
        <p:txBody>
          <a:bodyPr>
            <a:normAutofit/>
          </a:bodyPr>
          <a:lstStyle/>
          <a:p>
            <a:pPr marL="0" indent="0">
              <a:buNone/>
            </a:pPr>
            <a:r>
              <a:rPr lang="en-US" sz="2000" b="1" dirty="0">
                <a:latin typeface="Arial" panose="020B0604020202020204" pitchFamily="34" charset="0"/>
                <a:cs typeface="Arial" panose="020B0604020202020204" pitchFamily="34" charset="0"/>
              </a:rPr>
              <a:t>Import Quota in a Small Country</a:t>
            </a:r>
          </a:p>
          <a:p>
            <a:pPr marL="457200" indent="-457200">
              <a:buFont typeface="+mj-lt"/>
              <a:buAutoNum type="arabicPeriod"/>
            </a:pPr>
            <a:r>
              <a:rPr lang="en-US" sz="2000" b="1" dirty="0">
                <a:latin typeface="Arial" panose="020B0604020202020204" pitchFamily="34" charset="0"/>
                <a:cs typeface="Arial" panose="020B0604020202020204" pitchFamily="34" charset="0"/>
              </a:rPr>
              <a:t>Giving the Quota to Home Firms</a:t>
            </a:r>
          </a:p>
          <a:p>
            <a:pPr marL="0" indent="0">
              <a:buNone/>
            </a:pPr>
            <a:r>
              <a:rPr lang="en-US" sz="2000" dirty="0">
                <a:latin typeface="Arial" panose="020B0604020202020204" pitchFamily="34" charset="0"/>
                <a:cs typeface="Arial" panose="020B0604020202020204" pitchFamily="34" charset="0"/>
              </a:rPr>
              <a:t>Quota licenses (i.e., permits to import the quantity allowed under the quota system) can be given to Home firms: With home firms earning the rents c, the net effect of the quota on Home welfare is</a:t>
            </a:r>
          </a:p>
        </p:txBody>
      </p:sp>
      <p:sp>
        <p:nvSpPr>
          <p:cNvPr id="6" name="Content Placeholder 5">
            <a:extLst>
              <a:ext uri="{FF2B5EF4-FFF2-40B4-BE49-F238E27FC236}">
                <a16:creationId xmlns:a16="http://schemas.microsoft.com/office/drawing/2014/main" id="{C481FFD3-E98D-4760-B599-3B5209B37B2B}"/>
              </a:ext>
            </a:extLst>
          </p:cNvPr>
          <p:cNvSpPr>
            <a:spLocks noGrp="1"/>
          </p:cNvSpPr>
          <p:nvPr>
            <p:ph sz="quarter" idx="10"/>
          </p:nvPr>
        </p:nvSpPr>
        <p:spPr>
          <a:xfrm>
            <a:off x="258988" y="5410200"/>
            <a:ext cx="8610600" cy="984941"/>
          </a:xfrm>
        </p:spPr>
        <p:txBody>
          <a:bodyPr>
            <a:noAutofit/>
          </a:bodyPr>
          <a:lstStyle/>
          <a:p>
            <a:pPr marL="0" indent="0">
              <a:spcBef>
                <a:spcPct val="10000"/>
              </a:spcBef>
              <a:spcAft>
                <a:spcPct val="10000"/>
              </a:spcAft>
              <a:buNone/>
            </a:pPr>
            <a:r>
              <a:rPr lang="en-US" sz="2000" b="0" dirty="0">
                <a:latin typeface="Arial" panose="020B0604020202020204" pitchFamily="34" charset="0"/>
              </a:rPr>
              <a:t>Fall in consumer surplus: −(a + b + c + d)</a:t>
            </a:r>
          </a:p>
          <a:p>
            <a:pPr marL="0" indent="0">
              <a:spcBef>
                <a:spcPct val="10000"/>
              </a:spcBef>
              <a:spcAft>
                <a:spcPct val="10000"/>
              </a:spcAft>
              <a:buNone/>
            </a:pPr>
            <a:r>
              <a:rPr lang="en-US" sz="2000" b="0" dirty="0">
                <a:latin typeface="Arial" panose="020B0604020202020204" pitchFamily="34" charset="0"/>
              </a:rPr>
              <a:t>Rise in producer surplus: +a</a:t>
            </a:r>
          </a:p>
          <a:p>
            <a:pPr marL="0" indent="0">
              <a:spcBef>
                <a:spcPct val="10000"/>
              </a:spcBef>
              <a:spcAft>
                <a:spcPct val="10000"/>
              </a:spcAft>
              <a:buNone/>
            </a:pPr>
            <a:r>
              <a:rPr lang="en-US" sz="2000" b="0" dirty="0">
                <a:latin typeface="Arial" panose="020B0604020202020204" pitchFamily="34" charset="0"/>
              </a:rPr>
              <a:t>Quota rents earned at Home +c</a:t>
            </a:r>
          </a:p>
          <a:p>
            <a:pPr marL="0" indent="0">
              <a:spcBef>
                <a:spcPct val="10000"/>
              </a:spcBef>
              <a:spcAft>
                <a:spcPct val="10000"/>
              </a:spcAft>
              <a:buNone/>
            </a:pPr>
            <a:r>
              <a:rPr lang="en-US" sz="2000" dirty="0">
                <a:latin typeface="Arial" panose="020B0604020202020204" pitchFamily="34" charset="0"/>
              </a:rPr>
              <a:t>Net effect on Home welfare: −(b + d)</a:t>
            </a:r>
          </a:p>
        </p:txBody>
      </p:sp>
      <p:pic>
        <p:nvPicPr>
          <p:cNvPr id="2" name="Picture 1"/>
          <p:cNvPicPr>
            <a:picLocks noChangeAspect="1"/>
          </p:cNvPicPr>
          <p:nvPr/>
        </p:nvPicPr>
        <p:blipFill>
          <a:blip r:embed="rId2"/>
          <a:stretch>
            <a:fillRect/>
          </a:stretch>
        </p:blipFill>
        <p:spPr>
          <a:xfrm>
            <a:off x="304430" y="2849586"/>
            <a:ext cx="8535140" cy="2280062"/>
          </a:xfrm>
          <a:prstGeom prst="rect">
            <a:avLst/>
          </a:prstGeom>
        </p:spPr>
      </p:pic>
      <p:cxnSp>
        <p:nvCxnSpPr>
          <p:cNvPr id="7" name="Straight Connector 6">
            <a:extLst>
              <a:ext uri="{FF2B5EF4-FFF2-40B4-BE49-F238E27FC236}">
                <a16:creationId xmlns:a16="http://schemas.microsoft.com/office/drawing/2014/main" id="{0572A39A-7AF2-493D-AB09-C3EFBEF37973}"/>
              </a:ext>
            </a:extLst>
          </p:cNvPr>
          <p:cNvCxnSpPr/>
          <p:nvPr/>
        </p:nvCxnSpPr>
        <p:spPr>
          <a:xfrm>
            <a:off x="304430" y="6395141"/>
            <a:ext cx="44199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34352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CEEC5-4F62-4673-9298-F6ACB120EECF}"/>
              </a:ext>
            </a:extLst>
          </p:cNvPr>
          <p:cNvSpPr>
            <a:spLocks noGrp="1"/>
          </p:cNvSpPr>
          <p:nvPr>
            <p:ph type="title"/>
          </p:nvPr>
        </p:nvSpPr>
        <p:spPr/>
        <p:txBody>
          <a:bodyPr/>
          <a:lstStyle/>
          <a:p>
            <a:r>
              <a:rPr lang="en-US" dirty="0"/>
              <a:t>Tariff Versus Quota: Small Country</a:t>
            </a:r>
          </a:p>
        </p:txBody>
      </p:sp>
      <p:pic>
        <p:nvPicPr>
          <p:cNvPr id="11" name="Picture 10" descr="Diagram&#10;&#10;Description automatically generated with low confidence">
            <a:extLst>
              <a:ext uri="{FF2B5EF4-FFF2-40B4-BE49-F238E27FC236}">
                <a16:creationId xmlns:a16="http://schemas.microsoft.com/office/drawing/2014/main" id="{6FC6211F-D2B4-4F13-A74B-15B3422062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1705" y="1524000"/>
            <a:ext cx="7942695" cy="5105400"/>
          </a:xfrm>
          <a:prstGeom prst="rect">
            <a:avLst/>
          </a:prstGeom>
        </p:spPr>
      </p:pic>
      <p:pic>
        <p:nvPicPr>
          <p:cNvPr id="13" name="Picture 12">
            <a:extLst>
              <a:ext uri="{FF2B5EF4-FFF2-40B4-BE49-F238E27FC236}">
                <a16:creationId xmlns:a16="http://schemas.microsoft.com/office/drawing/2014/main" id="{06A416DB-8304-4CD8-A7A4-6C112139816C}"/>
              </a:ext>
            </a:extLst>
          </p:cNvPr>
          <p:cNvPicPr>
            <a:picLocks noChangeAspect="1"/>
          </p:cNvPicPr>
          <p:nvPr/>
        </p:nvPicPr>
        <p:blipFill>
          <a:blip r:embed="rId3"/>
          <a:stretch>
            <a:fillRect/>
          </a:stretch>
        </p:blipFill>
        <p:spPr>
          <a:xfrm>
            <a:off x="2209800" y="6527522"/>
            <a:ext cx="5492972" cy="323116"/>
          </a:xfrm>
          <a:prstGeom prst="rect">
            <a:avLst/>
          </a:prstGeom>
        </p:spPr>
      </p:pic>
    </p:spTree>
    <p:extLst>
      <p:ext uri="{BB962C8B-B14F-4D97-AF65-F5344CB8AC3E}">
        <p14:creationId xmlns:p14="http://schemas.microsoft.com/office/powerpoint/2010/main" val="17247822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C5D2F3A-AF83-9945-B6A5-79F0CFEC0589}"/>
              </a:ext>
            </a:extLst>
          </p:cNvPr>
          <p:cNvSpPr>
            <a:spLocks noGrp="1"/>
          </p:cNvSpPr>
          <p:nvPr>
            <p:ph type="title"/>
          </p:nvPr>
        </p:nvSpPr>
        <p:spPr>
          <a:xfrm>
            <a:off x="628650" y="365127"/>
            <a:ext cx="7886700" cy="930274"/>
          </a:xfrm>
        </p:spPr>
        <p:txBody>
          <a:bodyPr/>
          <a:lstStyle/>
          <a:p>
            <a:r>
              <a:rPr lang="en-US" dirty="0"/>
              <a:t>Introduction</a:t>
            </a:r>
          </a:p>
        </p:txBody>
      </p:sp>
      <p:sp>
        <p:nvSpPr>
          <p:cNvPr id="2" name="Content Placeholder 1">
            <a:extLst>
              <a:ext uri="{FF2B5EF4-FFF2-40B4-BE49-F238E27FC236}">
                <a16:creationId xmlns:a16="http://schemas.microsoft.com/office/drawing/2014/main" id="{2EB38090-71DC-44C8-8343-28D9E8E5E7AE}"/>
              </a:ext>
            </a:extLst>
          </p:cNvPr>
          <p:cNvSpPr>
            <a:spLocks noGrp="1"/>
          </p:cNvSpPr>
          <p:nvPr>
            <p:ph idx="1"/>
          </p:nvPr>
        </p:nvSpPr>
        <p:spPr>
          <a:xfrm>
            <a:off x="152400" y="1524000"/>
            <a:ext cx="8839200" cy="4351338"/>
          </a:xfrm>
        </p:spPr>
        <p:txBody>
          <a:bodyPr>
            <a:noAutofit/>
          </a:bodyPr>
          <a:lstStyle/>
          <a:p>
            <a:pPr marL="441325" indent="-441325">
              <a:lnSpc>
                <a:spcPct val="110000"/>
              </a:lnSpc>
              <a:buFont typeface="Arial" panose="020B0604020202020204" pitchFamily="34" charset="0"/>
              <a:buChar char="•"/>
            </a:pPr>
            <a:r>
              <a:rPr lang="en-US" sz="2000" dirty="0"/>
              <a:t>In this chapter, we begin our investigation of trade policies by focusing on the effects of tariffs and quotas in a perfectly competitive industry.</a:t>
            </a:r>
          </a:p>
          <a:p>
            <a:pPr marL="441325" indent="-441325">
              <a:lnSpc>
                <a:spcPct val="110000"/>
              </a:lnSpc>
              <a:buFont typeface="Arial" panose="020B0604020202020204" pitchFamily="34" charset="0"/>
              <a:buChar char="•"/>
            </a:pPr>
            <a:r>
              <a:rPr lang="en-US" sz="2000" dirty="0"/>
              <a:t>This chapter examines first the most commonly used trade policy, the tariff. We explain the reasons why countries apply tariffs and the effects of these tariffs on the producers and consumers in the importing and exporting countries.</a:t>
            </a:r>
          </a:p>
          <a:p>
            <a:pPr marL="441325" indent="-441325">
              <a:lnSpc>
                <a:spcPct val="110000"/>
              </a:lnSpc>
              <a:buFont typeface="Arial" panose="020B0604020202020204" pitchFamily="34" charset="0"/>
              <a:buChar char="•"/>
            </a:pPr>
            <a:r>
              <a:rPr lang="en-US" sz="2000" dirty="0"/>
              <a:t>The chapter then examines the use of an import quota, which is a limit on the quantity of a good that can be imported from a foreign country. Like a tariff, an import quota often imposes a cost on the importing country, a cost that is sometimes greater than the cost of tariffs.</a:t>
            </a:r>
          </a:p>
        </p:txBody>
      </p:sp>
    </p:spTree>
    <p:extLst>
      <p:ext uri="{BB962C8B-B14F-4D97-AF65-F5344CB8AC3E}">
        <p14:creationId xmlns:p14="http://schemas.microsoft.com/office/powerpoint/2010/main" val="40148563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263F5D2-AD6F-4970-BB96-32EBEF2D6290}"/>
              </a:ext>
            </a:extLst>
          </p:cNvPr>
          <p:cNvSpPr>
            <a:spLocks noGrp="1"/>
          </p:cNvSpPr>
          <p:nvPr>
            <p:ph type="title"/>
          </p:nvPr>
        </p:nvSpPr>
        <p:spPr/>
        <p:txBody>
          <a:bodyPr/>
          <a:lstStyle/>
          <a:p>
            <a:r>
              <a:rPr lang="fr-FR" dirty="0"/>
              <a:t>Import Quotas</a:t>
            </a:r>
            <a:endParaRPr lang="en-IN" dirty="0"/>
          </a:p>
        </p:txBody>
      </p:sp>
      <p:sp>
        <p:nvSpPr>
          <p:cNvPr id="5" name="Content Placeholder 4">
            <a:extLst>
              <a:ext uri="{FF2B5EF4-FFF2-40B4-BE49-F238E27FC236}">
                <a16:creationId xmlns:a16="http://schemas.microsoft.com/office/drawing/2014/main" id="{889AD97A-6DFA-4249-A008-4CAF1895AB47}"/>
              </a:ext>
            </a:extLst>
          </p:cNvPr>
          <p:cNvSpPr>
            <a:spLocks noGrp="1"/>
          </p:cNvSpPr>
          <p:nvPr>
            <p:ph idx="1"/>
          </p:nvPr>
        </p:nvSpPr>
        <p:spPr>
          <a:xfrm>
            <a:off x="381000" y="1295510"/>
            <a:ext cx="8229600" cy="2819399"/>
          </a:xfrm>
        </p:spPr>
        <p:txBody>
          <a:bodyPr>
            <a:noAutofit/>
          </a:bodyPr>
          <a:lstStyle/>
          <a:p>
            <a:pPr marL="0" indent="0">
              <a:buNone/>
            </a:pPr>
            <a:r>
              <a:rPr lang="en-US" sz="2000" b="1" dirty="0">
                <a:latin typeface="Arial" panose="020B0604020202020204" pitchFamily="34" charset="0"/>
                <a:cs typeface="Arial" panose="020B0604020202020204" pitchFamily="34" charset="0"/>
              </a:rPr>
              <a:t>Import Quota in a Small Country</a:t>
            </a:r>
          </a:p>
          <a:p>
            <a:pPr marL="457200" indent="-457200">
              <a:buFont typeface="+mj-lt"/>
              <a:buAutoNum type="arabicPeriod" startAt="2"/>
            </a:pPr>
            <a:r>
              <a:rPr lang="en-US" sz="2000" b="1" dirty="0">
                <a:latin typeface="Arial" panose="020B0604020202020204" pitchFamily="34" charset="0"/>
                <a:cs typeface="Arial" panose="020B0604020202020204" pitchFamily="34" charset="0"/>
              </a:rPr>
              <a:t>Rent Seeking </a:t>
            </a:r>
          </a:p>
          <a:p>
            <a:pPr marL="0" indent="0">
              <a:buNone/>
            </a:pPr>
            <a:r>
              <a:rPr lang="en-US" sz="2000" dirty="0">
                <a:latin typeface="Arial" panose="020B0604020202020204" pitchFamily="34" charset="0"/>
                <a:cs typeface="Arial" panose="020B0604020202020204" pitchFamily="34" charset="0"/>
              </a:rPr>
              <a:t>If licenses for imported chemicals, for example, are allocated in proportion to each firm’s production of batteries in the previous years, then the Home firms will likely produce more batteries than they can sell (and at lower quality) just to obtain the import licenses for the following year. </a:t>
            </a:r>
          </a:p>
          <a:p>
            <a:pPr marL="0" indent="0">
              <a:buNone/>
            </a:pPr>
            <a:r>
              <a:rPr lang="en-US" sz="2000" dirty="0">
                <a:latin typeface="Arial" panose="020B0604020202020204" pitchFamily="34" charset="0"/>
                <a:cs typeface="Arial" panose="020B0604020202020204" pitchFamily="34" charset="0"/>
              </a:rPr>
              <a:t>Alternatively, firms might engage in bribery or other lobbying activities to obtain the licenses.</a:t>
            </a:r>
          </a:p>
          <a:p>
            <a:pPr marL="0" indent="0">
              <a:buNone/>
            </a:pPr>
            <a:r>
              <a:rPr lang="en-US" sz="2000" dirty="0">
                <a:latin typeface="Arial" panose="020B0604020202020204" pitchFamily="34" charset="0"/>
                <a:cs typeface="Arial" panose="020B0604020202020204" pitchFamily="34" charset="0"/>
              </a:rPr>
              <a:t>These kinds of inefficient activities done to obtain quota licenses are called rent seeking. If rent seeking occurs, the welfare loss due to the quota will be</a:t>
            </a:r>
          </a:p>
        </p:txBody>
      </p:sp>
      <p:sp>
        <p:nvSpPr>
          <p:cNvPr id="6" name="Content Placeholder 5">
            <a:extLst>
              <a:ext uri="{FF2B5EF4-FFF2-40B4-BE49-F238E27FC236}">
                <a16:creationId xmlns:a16="http://schemas.microsoft.com/office/drawing/2014/main" id="{C481FFD3-E98D-4760-B599-3B5209B37B2B}"/>
              </a:ext>
            </a:extLst>
          </p:cNvPr>
          <p:cNvSpPr>
            <a:spLocks noGrp="1"/>
          </p:cNvSpPr>
          <p:nvPr>
            <p:ph sz="quarter" idx="10"/>
          </p:nvPr>
        </p:nvSpPr>
        <p:spPr>
          <a:xfrm>
            <a:off x="2087306" y="4914790"/>
            <a:ext cx="5638800" cy="1295400"/>
          </a:xfrm>
        </p:spPr>
        <p:txBody>
          <a:bodyPr>
            <a:normAutofit fontScale="92500"/>
          </a:bodyPr>
          <a:lstStyle/>
          <a:p>
            <a:pPr marL="0" indent="0">
              <a:spcBef>
                <a:spcPct val="10000"/>
              </a:spcBef>
              <a:spcAft>
                <a:spcPct val="10000"/>
              </a:spcAft>
              <a:buNone/>
            </a:pPr>
            <a:r>
              <a:rPr lang="en-US" b="0" dirty="0">
                <a:latin typeface="Arial" panose="020B0604020202020204" pitchFamily="34" charset="0"/>
              </a:rPr>
              <a:t>Fall in consumer surplus: −(a + b + c + d)</a:t>
            </a:r>
          </a:p>
          <a:p>
            <a:pPr marL="0" indent="0">
              <a:spcBef>
                <a:spcPct val="10000"/>
              </a:spcBef>
              <a:spcAft>
                <a:spcPct val="10000"/>
              </a:spcAft>
              <a:buNone/>
            </a:pPr>
            <a:r>
              <a:rPr lang="en-US" b="0" dirty="0">
                <a:latin typeface="Arial" panose="020B0604020202020204" pitchFamily="34" charset="0"/>
              </a:rPr>
              <a:t>Rise in producer surplus: +a</a:t>
            </a:r>
          </a:p>
          <a:p>
            <a:pPr marL="0" indent="0">
              <a:spcBef>
                <a:spcPct val="10000"/>
              </a:spcBef>
              <a:spcAft>
                <a:spcPct val="10000"/>
              </a:spcAft>
              <a:buNone/>
            </a:pPr>
            <a:r>
              <a:rPr lang="en-US" dirty="0">
                <a:latin typeface="Arial" panose="020B0604020202020204" pitchFamily="34" charset="0"/>
              </a:rPr>
              <a:t>Net effect on Home welfare: −(b + c + d)</a:t>
            </a:r>
          </a:p>
        </p:txBody>
      </p:sp>
      <p:cxnSp>
        <p:nvCxnSpPr>
          <p:cNvPr id="7" name="Straight Connector 15">
            <a:extLst>
              <a:ext uri="{FF2B5EF4-FFF2-40B4-BE49-F238E27FC236}">
                <a16:creationId xmlns:a16="http://schemas.microsoft.com/office/drawing/2014/main" id="{1C8F3CD4-BC70-40FD-A211-070351FE16D3}"/>
              </a:ext>
              <a:ext uri="{C183D7F6-B498-43B3-948B-1728B52AA6E4}">
                <adec:decorative xmlns:adec="http://schemas.microsoft.com/office/drawing/2017/decorative" val="1"/>
              </a:ext>
            </a:extLst>
          </p:cNvPr>
          <p:cNvCxnSpPr>
            <a:cxnSpLocks noChangeShapeType="1"/>
          </p:cNvCxnSpPr>
          <p:nvPr/>
        </p:nvCxnSpPr>
        <p:spPr bwMode="auto">
          <a:xfrm>
            <a:off x="2167136" y="5638800"/>
            <a:ext cx="4809728" cy="0"/>
          </a:xfrm>
          <a:prstGeom prst="line">
            <a:avLst/>
          </a:prstGeom>
          <a:noFill/>
          <a:ln w="9525" algn="ctr">
            <a:solidFill>
              <a:schemeClr val="tx1"/>
            </a:solidFill>
            <a:round/>
            <a:headEnd/>
            <a:tailEnd/>
          </a:ln>
        </p:spPr>
      </p:cxnSp>
    </p:spTree>
    <p:extLst>
      <p:ext uri="{BB962C8B-B14F-4D97-AF65-F5344CB8AC3E}">
        <p14:creationId xmlns:p14="http://schemas.microsoft.com/office/powerpoint/2010/main" val="39485089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263F5D2-AD6F-4970-BB96-32EBEF2D6290}"/>
              </a:ext>
            </a:extLst>
          </p:cNvPr>
          <p:cNvSpPr>
            <a:spLocks noGrp="1"/>
          </p:cNvSpPr>
          <p:nvPr>
            <p:ph type="title"/>
          </p:nvPr>
        </p:nvSpPr>
        <p:spPr/>
        <p:txBody>
          <a:bodyPr/>
          <a:lstStyle/>
          <a:p>
            <a:r>
              <a:rPr lang="fr-FR" dirty="0"/>
              <a:t>Import Quotas</a:t>
            </a:r>
            <a:endParaRPr lang="en-IN" dirty="0"/>
          </a:p>
        </p:txBody>
      </p:sp>
      <p:sp>
        <p:nvSpPr>
          <p:cNvPr id="5" name="Content Placeholder 4">
            <a:extLst>
              <a:ext uri="{FF2B5EF4-FFF2-40B4-BE49-F238E27FC236}">
                <a16:creationId xmlns:a16="http://schemas.microsoft.com/office/drawing/2014/main" id="{889AD97A-6DFA-4249-A008-4CAF1895AB47}"/>
              </a:ext>
            </a:extLst>
          </p:cNvPr>
          <p:cNvSpPr>
            <a:spLocks noGrp="1"/>
          </p:cNvSpPr>
          <p:nvPr>
            <p:ph idx="1"/>
          </p:nvPr>
        </p:nvSpPr>
        <p:spPr>
          <a:xfrm>
            <a:off x="281240" y="1371602"/>
            <a:ext cx="8634160" cy="2819399"/>
          </a:xfrm>
        </p:spPr>
        <p:txBody>
          <a:bodyPr>
            <a:noAutofit/>
          </a:bodyPr>
          <a:lstStyle/>
          <a:p>
            <a:pPr marL="0" indent="0">
              <a:buNone/>
            </a:pPr>
            <a:r>
              <a:rPr lang="en-US" sz="2000" b="1" dirty="0">
                <a:latin typeface="Arial" panose="020B0604020202020204" pitchFamily="34" charset="0"/>
                <a:cs typeface="Arial" panose="020B0604020202020204" pitchFamily="34" charset="0"/>
              </a:rPr>
              <a:t>Import Quota in a Small Country</a:t>
            </a:r>
          </a:p>
          <a:p>
            <a:pPr marL="457200" indent="-457200">
              <a:buFont typeface="+mj-lt"/>
              <a:buAutoNum type="arabicPeriod" startAt="3"/>
            </a:pPr>
            <a:r>
              <a:rPr lang="en-US" sz="2000" b="1" dirty="0">
                <a:latin typeface="Arial" panose="020B0604020202020204" pitchFamily="34" charset="0"/>
                <a:cs typeface="Arial" panose="020B0604020202020204" pitchFamily="34" charset="0"/>
              </a:rPr>
              <a:t>Auctioning the Quota </a:t>
            </a:r>
          </a:p>
          <a:p>
            <a:pPr marL="0" indent="0">
              <a:buNone/>
            </a:pPr>
            <a:r>
              <a:rPr lang="en-US" sz="2000" dirty="0">
                <a:latin typeface="Arial" panose="020B0604020202020204" pitchFamily="34" charset="0"/>
                <a:cs typeface="Arial" panose="020B0604020202020204" pitchFamily="34" charset="0"/>
              </a:rPr>
              <a:t>A third possibility for allocating the rents that come from the quota is for the government of the importing country to auction off the quota licenses.</a:t>
            </a:r>
          </a:p>
          <a:p>
            <a:pPr marL="0" indent="0">
              <a:buNone/>
            </a:pPr>
            <a:r>
              <a:rPr lang="en-US" sz="2000" dirty="0">
                <a:latin typeface="Arial" panose="020B0604020202020204" pitchFamily="34" charset="0"/>
                <a:cs typeface="Arial" panose="020B0604020202020204" pitchFamily="34" charset="0"/>
              </a:rPr>
              <a:t>In a well-organized, competitive auction, the revenue collected should exactly equal the value of the rents, so that area c would be earned by the Home government. </a:t>
            </a:r>
          </a:p>
          <a:p>
            <a:pPr marL="0" indent="0">
              <a:buNone/>
            </a:pPr>
            <a:r>
              <a:rPr lang="en-US" sz="2000" dirty="0">
                <a:latin typeface="Arial" panose="020B0604020202020204" pitchFamily="34" charset="0"/>
                <a:cs typeface="Arial" panose="020B0604020202020204" pitchFamily="34" charset="0"/>
              </a:rPr>
              <a:t>Using the auction method to allocate quota rents, the net loss in domestic welfare due to the quota becomes</a:t>
            </a:r>
          </a:p>
        </p:txBody>
      </p:sp>
      <p:sp>
        <p:nvSpPr>
          <p:cNvPr id="6" name="Content Placeholder 5">
            <a:extLst>
              <a:ext uri="{FF2B5EF4-FFF2-40B4-BE49-F238E27FC236}">
                <a16:creationId xmlns:a16="http://schemas.microsoft.com/office/drawing/2014/main" id="{C481FFD3-E98D-4760-B599-3B5209B37B2B}"/>
              </a:ext>
            </a:extLst>
          </p:cNvPr>
          <p:cNvSpPr>
            <a:spLocks noGrp="1"/>
          </p:cNvSpPr>
          <p:nvPr>
            <p:ph sz="quarter" idx="10"/>
          </p:nvPr>
        </p:nvSpPr>
        <p:spPr>
          <a:xfrm>
            <a:off x="2133600" y="5181600"/>
            <a:ext cx="5334000" cy="1295400"/>
          </a:xfrm>
        </p:spPr>
        <p:txBody>
          <a:bodyPr>
            <a:normAutofit fontScale="92500" lnSpcReduction="20000"/>
          </a:bodyPr>
          <a:lstStyle/>
          <a:p>
            <a:pPr marL="0" indent="0">
              <a:spcBef>
                <a:spcPct val="10000"/>
              </a:spcBef>
              <a:spcAft>
                <a:spcPct val="10000"/>
              </a:spcAft>
              <a:buNone/>
            </a:pPr>
            <a:r>
              <a:rPr lang="en-US" b="0" dirty="0">
                <a:latin typeface="Arial" panose="020B0604020202020204" pitchFamily="34" charset="0"/>
              </a:rPr>
              <a:t>Fall in consumer surplus: −(a + b + c + d)</a:t>
            </a:r>
          </a:p>
          <a:p>
            <a:pPr marL="0" indent="0">
              <a:spcBef>
                <a:spcPct val="10000"/>
              </a:spcBef>
              <a:spcAft>
                <a:spcPct val="10000"/>
              </a:spcAft>
              <a:buNone/>
            </a:pPr>
            <a:r>
              <a:rPr lang="en-US" b="0" dirty="0">
                <a:latin typeface="Arial" panose="020B0604020202020204" pitchFamily="34" charset="0"/>
              </a:rPr>
              <a:t>Rise in producer surplus: +a</a:t>
            </a:r>
          </a:p>
          <a:p>
            <a:pPr marL="0" indent="0">
              <a:spcBef>
                <a:spcPct val="10000"/>
              </a:spcBef>
              <a:spcAft>
                <a:spcPct val="10000"/>
              </a:spcAft>
              <a:buNone/>
            </a:pPr>
            <a:r>
              <a:rPr lang="en-US" b="0" dirty="0">
                <a:latin typeface="Arial" panose="020B0604020202020204" pitchFamily="34" charset="0"/>
              </a:rPr>
              <a:t>Auction revenue earned in Home: + c</a:t>
            </a:r>
          </a:p>
          <a:p>
            <a:pPr marL="0" indent="0">
              <a:spcBef>
                <a:spcPct val="10000"/>
              </a:spcBef>
              <a:spcAft>
                <a:spcPct val="10000"/>
              </a:spcAft>
              <a:buNone/>
            </a:pPr>
            <a:r>
              <a:rPr lang="en-US" dirty="0">
                <a:latin typeface="Arial" panose="020B0604020202020204" pitchFamily="34" charset="0"/>
              </a:rPr>
              <a:t>Net effect on Home welfare: −(b + d)</a:t>
            </a:r>
          </a:p>
        </p:txBody>
      </p:sp>
      <p:cxnSp>
        <p:nvCxnSpPr>
          <p:cNvPr id="7" name="Straight Connector 15">
            <a:extLst>
              <a:ext uri="{FF2B5EF4-FFF2-40B4-BE49-F238E27FC236}">
                <a16:creationId xmlns:a16="http://schemas.microsoft.com/office/drawing/2014/main" id="{9E64B16D-E25F-477E-8237-6BEAC13757D4}"/>
              </a:ext>
              <a:ext uri="{C183D7F6-B498-43B3-948B-1728B52AA6E4}">
                <adec:decorative xmlns:adec="http://schemas.microsoft.com/office/drawing/2017/decorative" val="1"/>
              </a:ext>
            </a:extLst>
          </p:cNvPr>
          <p:cNvCxnSpPr>
            <a:cxnSpLocks noChangeShapeType="1"/>
          </p:cNvCxnSpPr>
          <p:nvPr/>
        </p:nvCxnSpPr>
        <p:spPr bwMode="auto">
          <a:xfrm>
            <a:off x="2209800" y="6019800"/>
            <a:ext cx="4372480" cy="0"/>
          </a:xfrm>
          <a:prstGeom prst="line">
            <a:avLst/>
          </a:prstGeom>
          <a:noFill/>
          <a:ln w="9525" algn="ctr">
            <a:solidFill>
              <a:schemeClr val="tx1"/>
            </a:solidFill>
            <a:round/>
            <a:headEnd/>
            <a:tailEnd/>
          </a:ln>
        </p:spPr>
      </p:cxnSp>
    </p:spTree>
    <p:extLst>
      <p:ext uri="{BB962C8B-B14F-4D97-AF65-F5344CB8AC3E}">
        <p14:creationId xmlns:p14="http://schemas.microsoft.com/office/powerpoint/2010/main" val="40887978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263F5D2-AD6F-4970-BB96-32EBEF2D6290}"/>
              </a:ext>
            </a:extLst>
          </p:cNvPr>
          <p:cNvSpPr>
            <a:spLocks noGrp="1"/>
          </p:cNvSpPr>
          <p:nvPr>
            <p:ph type="title"/>
          </p:nvPr>
        </p:nvSpPr>
        <p:spPr>
          <a:xfrm>
            <a:off x="457200" y="152510"/>
            <a:ext cx="8229600" cy="761890"/>
          </a:xfrm>
        </p:spPr>
        <p:txBody>
          <a:bodyPr/>
          <a:lstStyle/>
          <a:p>
            <a:r>
              <a:rPr lang="fr-FR" dirty="0"/>
              <a:t>Import Quotas </a:t>
            </a:r>
            <a:endParaRPr lang="en-IN" dirty="0"/>
          </a:p>
        </p:txBody>
      </p:sp>
      <p:sp>
        <p:nvSpPr>
          <p:cNvPr id="5" name="Content Placeholder 4">
            <a:extLst>
              <a:ext uri="{FF2B5EF4-FFF2-40B4-BE49-F238E27FC236}">
                <a16:creationId xmlns:a16="http://schemas.microsoft.com/office/drawing/2014/main" id="{889AD97A-6DFA-4249-A008-4CAF1895AB47}"/>
              </a:ext>
            </a:extLst>
          </p:cNvPr>
          <p:cNvSpPr>
            <a:spLocks noGrp="1"/>
          </p:cNvSpPr>
          <p:nvPr>
            <p:ph idx="1"/>
          </p:nvPr>
        </p:nvSpPr>
        <p:spPr>
          <a:xfrm>
            <a:off x="304800" y="1219200"/>
            <a:ext cx="8229600" cy="2819399"/>
          </a:xfrm>
        </p:spPr>
        <p:txBody>
          <a:bodyPr>
            <a:noAutofit/>
          </a:bodyPr>
          <a:lstStyle/>
          <a:p>
            <a:pPr marL="0" indent="0">
              <a:buNone/>
            </a:pPr>
            <a:r>
              <a:rPr lang="en-US" sz="2000" dirty="0">
                <a:latin typeface="Arial" panose="020B0604020202020204" pitchFamily="34" charset="0"/>
                <a:cs typeface="Arial" panose="020B0604020202020204" pitchFamily="34" charset="0"/>
              </a:rPr>
              <a:t>Import Quota in a Small Country</a:t>
            </a:r>
          </a:p>
          <a:p>
            <a:pPr marL="457200" indent="-457200">
              <a:buFont typeface="+mj-lt"/>
              <a:buAutoNum type="arabicPeriod" startAt="4"/>
            </a:pPr>
            <a:r>
              <a:rPr lang="en-US" sz="2000" dirty="0">
                <a:latin typeface="Arial" panose="020B0604020202020204" pitchFamily="34" charset="0"/>
                <a:cs typeface="Arial" panose="020B0604020202020204" pitchFamily="34" charset="0"/>
              </a:rPr>
              <a:t>“Voluntary” Export Restraint </a:t>
            </a:r>
          </a:p>
          <a:p>
            <a:pPr marL="0" indent="0">
              <a:buNone/>
            </a:pPr>
            <a:r>
              <a:rPr lang="en-US" sz="2000" dirty="0">
                <a:latin typeface="Arial" panose="020B0604020202020204" pitchFamily="34" charset="0"/>
                <a:cs typeface="Arial" panose="020B0604020202020204" pitchFamily="34" charset="0"/>
              </a:rPr>
              <a:t>The final possibility for allocating quota rents is for the government of the importing country to give authority for implementing the quota to the government of the exporting country.</a:t>
            </a:r>
          </a:p>
          <a:p>
            <a:pPr marL="0" indent="0">
              <a:buNone/>
            </a:pPr>
            <a:r>
              <a:rPr lang="en-US" sz="2000" dirty="0">
                <a:latin typeface="Arial" panose="020B0604020202020204" pitchFamily="34" charset="0"/>
                <a:cs typeface="Arial" panose="020B0604020202020204" pitchFamily="34" charset="0"/>
              </a:rPr>
              <a:t>Because the exporting country allocates the quota among its own producers, this is sometimes called a “voluntary” export restraint (VER), or a “voluntary” restraint agreement (VRA). </a:t>
            </a:r>
          </a:p>
          <a:p>
            <a:pPr marL="0" indent="0">
              <a:buNone/>
            </a:pPr>
            <a:r>
              <a:rPr lang="en-US" sz="2000" dirty="0">
                <a:latin typeface="Arial" panose="020B0604020202020204" pitchFamily="34" charset="0"/>
                <a:cs typeface="Arial" panose="020B0604020202020204" pitchFamily="34" charset="0"/>
              </a:rPr>
              <a:t>In the 1980s the United States used this type of arrangement to restrict Japanese automobile imports. </a:t>
            </a:r>
          </a:p>
          <a:p>
            <a:pPr marL="0" indent="0">
              <a:buNone/>
            </a:pPr>
            <a:r>
              <a:rPr lang="en-US" sz="2000" dirty="0">
                <a:latin typeface="Arial" panose="020B0604020202020204" pitchFamily="34" charset="0"/>
                <a:cs typeface="Arial" panose="020B0604020202020204" pitchFamily="34" charset="0"/>
              </a:rPr>
              <a:t>In this case, the quota rents are earned by foreign producers, so the loss in Home welfare equals</a:t>
            </a:r>
          </a:p>
        </p:txBody>
      </p:sp>
      <p:sp>
        <p:nvSpPr>
          <p:cNvPr id="6" name="Content Placeholder 5">
            <a:extLst>
              <a:ext uri="{FF2B5EF4-FFF2-40B4-BE49-F238E27FC236}">
                <a16:creationId xmlns:a16="http://schemas.microsoft.com/office/drawing/2014/main" id="{C481FFD3-E98D-4760-B599-3B5209B37B2B}"/>
              </a:ext>
            </a:extLst>
          </p:cNvPr>
          <p:cNvSpPr>
            <a:spLocks noGrp="1"/>
          </p:cNvSpPr>
          <p:nvPr>
            <p:ph sz="quarter" idx="10"/>
          </p:nvPr>
        </p:nvSpPr>
        <p:spPr>
          <a:xfrm>
            <a:off x="1985708" y="5257800"/>
            <a:ext cx="5638800" cy="1295400"/>
          </a:xfrm>
        </p:spPr>
        <p:txBody>
          <a:bodyPr>
            <a:normAutofit fontScale="92500"/>
          </a:bodyPr>
          <a:lstStyle/>
          <a:p>
            <a:pPr marL="0" indent="0">
              <a:spcBef>
                <a:spcPct val="10000"/>
              </a:spcBef>
              <a:spcAft>
                <a:spcPct val="10000"/>
              </a:spcAft>
              <a:buNone/>
            </a:pPr>
            <a:r>
              <a:rPr lang="en-US" b="0" dirty="0">
                <a:latin typeface="Arial" panose="020B0604020202020204" pitchFamily="34" charset="0"/>
              </a:rPr>
              <a:t>Fall in consumer surplus: −(a + b + c + d)</a:t>
            </a:r>
          </a:p>
          <a:p>
            <a:pPr marL="0" indent="0">
              <a:spcBef>
                <a:spcPct val="10000"/>
              </a:spcBef>
              <a:spcAft>
                <a:spcPct val="10000"/>
              </a:spcAft>
              <a:buNone/>
            </a:pPr>
            <a:r>
              <a:rPr lang="en-US" b="0" dirty="0">
                <a:latin typeface="Arial" panose="020B0604020202020204" pitchFamily="34" charset="0"/>
              </a:rPr>
              <a:t>Rise in producer surplus: +a</a:t>
            </a:r>
          </a:p>
          <a:p>
            <a:pPr marL="0" indent="0">
              <a:spcBef>
                <a:spcPct val="10000"/>
              </a:spcBef>
              <a:spcAft>
                <a:spcPct val="10000"/>
              </a:spcAft>
              <a:buNone/>
            </a:pPr>
            <a:r>
              <a:rPr lang="en-US" dirty="0">
                <a:latin typeface="Arial" panose="020B0604020202020204" pitchFamily="34" charset="0"/>
              </a:rPr>
              <a:t>Net effect on Home welfare: −(b + c + d)</a:t>
            </a:r>
          </a:p>
        </p:txBody>
      </p:sp>
      <p:cxnSp>
        <p:nvCxnSpPr>
          <p:cNvPr id="7" name="Straight Connector 15">
            <a:extLst>
              <a:ext uri="{FF2B5EF4-FFF2-40B4-BE49-F238E27FC236}">
                <a16:creationId xmlns:a16="http://schemas.microsoft.com/office/drawing/2014/main" id="{B2AAF791-5CE0-4AEA-9B07-801B216FF5CE}"/>
              </a:ext>
              <a:ext uri="{C183D7F6-B498-43B3-948B-1728B52AA6E4}">
                <adec:decorative xmlns:adec="http://schemas.microsoft.com/office/drawing/2017/decorative" val="1"/>
              </a:ext>
            </a:extLst>
          </p:cNvPr>
          <p:cNvCxnSpPr>
            <a:cxnSpLocks noChangeShapeType="1"/>
          </p:cNvCxnSpPr>
          <p:nvPr/>
        </p:nvCxnSpPr>
        <p:spPr bwMode="auto">
          <a:xfrm>
            <a:off x="2108573" y="6019800"/>
            <a:ext cx="4622053" cy="0"/>
          </a:xfrm>
          <a:prstGeom prst="line">
            <a:avLst/>
          </a:prstGeom>
          <a:noFill/>
          <a:ln w="9525" algn="ctr">
            <a:solidFill>
              <a:schemeClr val="tx1"/>
            </a:solidFill>
            <a:round/>
            <a:headEnd/>
            <a:tailEnd/>
          </a:ln>
        </p:spPr>
      </p:cxnSp>
    </p:spTree>
    <p:extLst>
      <p:ext uri="{BB962C8B-B14F-4D97-AF65-F5344CB8AC3E}">
        <p14:creationId xmlns:p14="http://schemas.microsoft.com/office/powerpoint/2010/main" val="11718123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AE15A-33AB-4EA1-BFB2-998A6F8DBC3F}"/>
              </a:ext>
            </a:extLst>
          </p:cNvPr>
          <p:cNvSpPr>
            <a:spLocks noGrp="1"/>
          </p:cNvSpPr>
          <p:nvPr>
            <p:ph type="title"/>
          </p:nvPr>
        </p:nvSpPr>
        <p:spPr/>
        <p:txBody>
          <a:bodyPr/>
          <a:lstStyle/>
          <a:p>
            <a:r>
              <a:rPr lang="fr-FR" dirty="0"/>
              <a:t>Import Quotas </a:t>
            </a:r>
            <a:endParaRPr lang="en-IN" dirty="0"/>
          </a:p>
        </p:txBody>
      </p:sp>
      <p:sp>
        <p:nvSpPr>
          <p:cNvPr id="3" name="Content Placeholder 2">
            <a:extLst>
              <a:ext uri="{FF2B5EF4-FFF2-40B4-BE49-F238E27FC236}">
                <a16:creationId xmlns:a16="http://schemas.microsoft.com/office/drawing/2014/main" id="{84CF69A4-C351-451D-B281-92F61757D71F}"/>
              </a:ext>
            </a:extLst>
          </p:cNvPr>
          <p:cNvSpPr>
            <a:spLocks noGrp="1"/>
          </p:cNvSpPr>
          <p:nvPr>
            <p:ph idx="1"/>
          </p:nvPr>
        </p:nvSpPr>
        <p:spPr>
          <a:xfrm>
            <a:off x="228600" y="1066800"/>
            <a:ext cx="8763000" cy="2133600"/>
          </a:xfrm>
        </p:spPr>
        <p:txBody>
          <a:bodyPr>
            <a:normAutofit lnSpcReduction="10000"/>
          </a:bodyPr>
          <a:lstStyle/>
          <a:p>
            <a:pPr marL="0" indent="0">
              <a:lnSpc>
                <a:spcPct val="110000"/>
              </a:lnSpc>
              <a:buNone/>
            </a:pPr>
            <a:r>
              <a:rPr lang="en-US" sz="2000" dirty="0"/>
              <a:t>Import Quota in a Small Country - Costs of Import Quotas in the United States               TABLE 8-6</a:t>
            </a:r>
          </a:p>
          <a:p>
            <a:pPr marL="0" indent="0">
              <a:lnSpc>
                <a:spcPct val="110000"/>
              </a:lnSpc>
              <a:buNone/>
            </a:pPr>
            <a:r>
              <a:rPr lang="en-US" sz="2000" dirty="0"/>
              <a:t>Annual Cost of U.S. Import Protection ($ billions) Shown here are estimates of the deadweight losses and quota rents due to U.S. import quotas in the 1980s, for the years around 1985. Many of these quotas are no longer in place today.</a:t>
            </a:r>
          </a:p>
        </p:txBody>
      </p:sp>
      <p:graphicFrame>
        <p:nvGraphicFramePr>
          <p:cNvPr id="11" name="Table 4">
            <a:extLst>
              <a:ext uri="{FF2B5EF4-FFF2-40B4-BE49-F238E27FC236}">
                <a16:creationId xmlns:a16="http://schemas.microsoft.com/office/drawing/2014/main" id="{16DEACF2-5987-4CC3-A252-5F50291F3F5B}"/>
              </a:ext>
            </a:extLst>
          </p:cNvPr>
          <p:cNvGraphicFramePr>
            <a:graphicFrameLocks noGrp="1"/>
          </p:cNvGraphicFramePr>
          <p:nvPr>
            <p:ph type="tbl" sz="quarter" idx="14"/>
            <p:extLst>
              <p:ext uri="{D42A27DB-BD31-4B8C-83A1-F6EECF244321}">
                <p14:modId xmlns:p14="http://schemas.microsoft.com/office/powerpoint/2010/main" val="2547476276"/>
              </p:ext>
            </p:extLst>
          </p:nvPr>
        </p:nvGraphicFramePr>
        <p:xfrm>
          <a:off x="342900" y="3291730"/>
          <a:ext cx="8496301" cy="3139440"/>
        </p:xfrm>
        <a:graphic>
          <a:graphicData uri="http://schemas.openxmlformats.org/drawingml/2006/table">
            <a:tbl>
              <a:tblPr firstRow="1" bandRow="1"/>
              <a:tblGrid>
                <a:gridCol w="2372841">
                  <a:extLst>
                    <a:ext uri="{9D8B030D-6E8A-4147-A177-3AD203B41FA5}">
                      <a16:colId xmlns:a16="http://schemas.microsoft.com/office/drawing/2014/main" val="2004677287"/>
                    </a:ext>
                  </a:extLst>
                </a:gridCol>
                <a:gridCol w="3014059">
                  <a:extLst>
                    <a:ext uri="{9D8B030D-6E8A-4147-A177-3AD203B41FA5}">
                      <a16:colId xmlns:a16="http://schemas.microsoft.com/office/drawing/2014/main" val="718928824"/>
                    </a:ext>
                  </a:extLst>
                </a:gridCol>
                <a:gridCol w="3109401">
                  <a:extLst>
                    <a:ext uri="{9D8B030D-6E8A-4147-A177-3AD203B41FA5}">
                      <a16:colId xmlns:a16="http://schemas.microsoft.com/office/drawing/2014/main" val="1305025144"/>
                    </a:ext>
                  </a:extLst>
                </a:gridCol>
              </a:tblGrid>
              <a:tr h="263686">
                <a:tc>
                  <a:txBody>
                    <a:bodyPr/>
                    <a:lstStyle/>
                    <a:p>
                      <a:pPr algn="ctr"/>
                      <a:endParaRPr lang="en-US" sz="1800" b="1" dirty="0">
                        <a:latin typeface="Arial" panose="020B0604020202020204" pitchFamily="34" charset="0"/>
                        <a:cs typeface="Arial" panose="020B0604020202020204" pitchFamily="34" charset="0"/>
                      </a:endParaRPr>
                    </a:p>
                  </a:txBody>
                  <a:tcPr/>
                </a:tc>
                <a:tc>
                  <a:txBody>
                    <a:bodyPr/>
                    <a:lstStyle/>
                    <a:p>
                      <a:pPr algn="ctr"/>
                      <a:r>
                        <a:rPr lang="en-US" sz="1600" b="1" u="none" strike="noStrike" kern="1200" baseline="0" dirty="0">
                          <a:latin typeface="Arial" panose="020B0604020202020204" pitchFamily="34" charset="0"/>
                          <a:cs typeface="Arial" panose="020B0604020202020204" pitchFamily="34" charset="0"/>
                        </a:rPr>
                        <a:t>U.S. Deadweight Loss (area </a:t>
                      </a:r>
                      <a:r>
                        <a:rPr lang="en-US" sz="1600" b="1" i="1" u="none" strike="noStrike" kern="1200" baseline="0" dirty="0">
                          <a:latin typeface="Arial" panose="020B0604020202020204" pitchFamily="34" charset="0"/>
                          <a:cs typeface="Arial" panose="020B0604020202020204" pitchFamily="34" charset="0"/>
                        </a:rPr>
                        <a:t>b</a:t>
                      </a:r>
                      <a:r>
                        <a:rPr lang="en-US" sz="1600" b="1" u="none" strike="noStrike" kern="1200" baseline="0" dirty="0">
                          <a:latin typeface="Arial" panose="020B0604020202020204" pitchFamily="34" charset="0"/>
                          <a:cs typeface="Arial" panose="020B0604020202020204" pitchFamily="34" charset="0"/>
                        </a:rPr>
                        <a:t> + </a:t>
                      </a:r>
                      <a:r>
                        <a:rPr lang="en-US" sz="1600" b="1" i="1" u="none" strike="noStrike" kern="1200" baseline="0" dirty="0">
                          <a:latin typeface="Arial" panose="020B0604020202020204" pitchFamily="34" charset="0"/>
                          <a:cs typeface="Arial" panose="020B0604020202020204" pitchFamily="34" charset="0"/>
                        </a:rPr>
                        <a:t>d</a:t>
                      </a:r>
                      <a:r>
                        <a:rPr lang="en-US" sz="1600" b="1" u="none" strike="noStrike" kern="1200" baseline="0" dirty="0">
                          <a:latin typeface="Arial" panose="020B0604020202020204" pitchFamily="34" charset="0"/>
                          <a:cs typeface="Arial" panose="020B0604020202020204" pitchFamily="34" charset="0"/>
                        </a:rPr>
                        <a:t>)</a:t>
                      </a:r>
                      <a:endParaRPr lang="en-US" sz="1600" b="1" dirty="0">
                        <a:latin typeface="Arial" panose="020B0604020202020204" pitchFamily="34" charset="0"/>
                        <a:cs typeface="Arial" panose="020B0604020202020204" pitchFamily="34" charset="0"/>
                      </a:endParaRPr>
                    </a:p>
                  </a:txBody>
                  <a:tcPr/>
                </a:tc>
                <a:tc>
                  <a:txBody>
                    <a:bodyPr/>
                    <a:lstStyle/>
                    <a:p>
                      <a:pPr algn="ctr"/>
                      <a:r>
                        <a:rPr lang="en-US" sz="1600" b="1" u="none" strike="noStrike" kern="1200" baseline="0" dirty="0">
                          <a:latin typeface="Arial" panose="020B0604020202020204" pitchFamily="34" charset="0"/>
                          <a:cs typeface="Arial" panose="020B0604020202020204" pitchFamily="34" charset="0"/>
                        </a:rPr>
                        <a:t>Quota Rents (area </a:t>
                      </a:r>
                      <a:r>
                        <a:rPr lang="en-US" sz="1600" b="1" i="1" u="none" strike="noStrike" kern="1200" baseline="0" dirty="0">
                          <a:latin typeface="Arial" panose="020B0604020202020204" pitchFamily="34" charset="0"/>
                          <a:cs typeface="Arial" panose="020B0604020202020204" pitchFamily="34" charset="0"/>
                        </a:rPr>
                        <a:t>c</a:t>
                      </a:r>
                      <a:r>
                        <a:rPr lang="en-US" sz="1600" b="1" u="none" strike="noStrike" kern="1200" baseline="0" dirty="0">
                          <a:latin typeface="Arial" panose="020B0604020202020204" pitchFamily="34" charset="0"/>
                          <a:cs typeface="Arial" panose="020B0604020202020204" pitchFamily="34" charset="0"/>
                        </a:rPr>
                        <a:t>)</a:t>
                      </a:r>
                      <a:endParaRPr lang="en-US" sz="16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83071935"/>
                  </a:ext>
                </a:extLst>
              </a:tr>
              <a:tr h="263686">
                <a:tc>
                  <a:txBody>
                    <a:bodyPr/>
                    <a:lstStyle/>
                    <a:p>
                      <a:r>
                        <a:rPr lang="en-US" sz="1800" b="1" u="none" strike="noStrike" kern="1200" baseline="0" dirty="0">
                          <a:latin typeface="Arial" panose="020B0604020202020204" pitchFamily="34" charset="0"/>
                          <a:cs typeface="Arial" panose="020B0604020202020204" pitchFamily="34" charset="0"/>
                        </a:rPr>
                        <a:t>Automobiles</a:t>
                      </a:r>
                      <a:endParaRPr lang="en-US" sz="1800" b="1" dirty="0">
                        <a:latin typeface="Arial" panose="020B0604020202020204" pitchFamily="34" charset="0"/>
                        <a:cs typeface="Arial" panose="020B0604020202020204" pitchFamily="34" charset="0"/>
                      </a:endParaRPr>
                    </a:p>
                  </a:txBody>
                  <a:tcPr/>
                </a:tc>
                <a:tc>
                  <a:txBody>
                    <a:bodyPr/>
                    <a:lstStyle/>
                    <a:p>
                      <a:pPr algn="ctr"/>
                      <a:r>
                        <a:rPr lang="en-US" sz="1800" b="1" u="none" strike="noStrike" kern="1200" baseline="0" dirty="0">
                          <a:latin typeface="Arial" panose="020B0604020202020204" pitchFamily="34" charset="0"/>
                          <a:cs typeface="Arial" panose="020B0604020202020204" pitchFamily="34" charset="0"/>
                        </a:rPr>
                        <a:t>0.2–1.2</a:t>
                      </a:r>
                      <a:endParaRPr lang="en-US" sz="1800" b="1" dirty="0">
                        <a:latin typeface="Arial" panose="020B0604020202020204" pitchFamily="34" charset="0"/>
                        <a:cs typeface="Arial" panose="020B0604020202020204" pitchFamily="34" charset="0"/>
                      </a:endParaRPr>
                    </a:p>
                  </a:txBody>
                  <a:tcPr/>
                </a:tc>
                <a:tc>
                  <a:txBody>
                    <a:bodyPr/>
                    <a:lstStyle/>
                    <a:p>
                      <a:pPr algn="ctr"/>
                      <a:r>
                        <a:rPr lang="en-US" sz="1800" b="1" u="none" strike="noStrike" kern="1200" baseline="0" dirty="0">
                          <a:latin typeface="Arial" panose="020B0604020202020204" pitchFamily="34" charset="0"/>
                          <a:cs typeface="Arial" panose="020B0604020202020204" pitchFamily="34" charset="0"/>
                        </a:rPr>
                        <a:t>2.2–7.9</a:t>
                      </a:r>
                      <a:endParaRPr lang="en-US" sz="18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65230355"/>
                  </a:ext>
                </a:extLst>
              </a:tr>
              <a:tr h="263686">
                <a:tc>
                  <a:txBody>
                    <a:bodyPr/>
                    <a:lstStyle/>
                    <a:p>
                      <a:r>
                        <a:rPr lang="en-US" sz="1800" b="1" u="none" strike="noStrike" kern="1200" baseline="0" dirty="0">
                          <a:latin typeface="Arial" panose="020B0604020202020204" pitchFamily="34" charset="0"/>
                          <a:cs typeface="Arial" panose="020B0604020202020204" pitchFamily="34" charset="0"/>
                        </a:rPr>
                        <a:t>Dairy</a:t>
                      </a:r>
                      <a:endParaRPr lang="en-US" sz="1800" b="1" dirty="0">
                        <a:latin typeface="Arial" panose="020B0604020202020204" pitchFamily="34" charset="0"/>
                        <a:cs typeface="Arial" panose="020B0604020202020204" pitchFamily="34" charset="0"/>
                      </a:endParaRPr>
                    </a:p>
                  </a:txBody>
                  <a:tcPr/>
                </a:tc>
                <a:tc>
                  <a:txBody>
                    <a:bodyPr/>
                    <a:lstStyle/>
                    <a:p>
                      <a:pPr algn="ctr"/>
                      <a:r>
                        <a:rPr lang="en-US" sz="1800" b="1" u="none" strike="noStrike" kern="1200" baseline="0" dirty="0">
                          <a:latin typeface="Arial" panose="020B0604020202020204" pitchFamily="34" charset="0"/>
                          <a:cs typeface="Arial" panose="020B0604020202020204" pitchFamily="34" charset="0"/>
                        </a:rPr>
                        <a:t>1.4</a:t>
                      </a:r>
                      <a:endParaRPr lang="en-US" sz="1800" b="1" dirty="0">
                        <a:latin typeface="Arial" panose="020B0604020202020204" pitchFamily="34" charset="0"/>
                        <a:cs typeface="Arial" panose="020B0604020202020204" pitchFamily="34" charset="0"/>
                      </a:endParaRPr>
                    </a:p>
                  </a:txBody>
                  <a:tcPr/>
                </a:tc>
                <a:tc>
                  <a:txBody>
                    <a:bodyPr/>
                    <a:lstStyle/>
                    <a:p>
                      <a:pPr algn="ctr"/>
                      <a:r>
                        <a:rPr lang="en-US" sz="1800" b="1" u="none" strike="noStrike" kern="1200" baseline="0" dirty="0">
                          <a:latin typeface="Arial" panose="020B0604020202020204" pitchFamily="34" charset="0"/>
                          <a:cs typeface="Arial" panose="020B0604020202020204" pitchFamily="34" charset="0"/>
                        </a:rPr>
                        <a:t>0.25*</a:t>
                      </a:r>
                      <a:endParaRPr lang="en-US" sz="18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270444934"/>
                  </a:ext>
                </a:extLst>
              </a:tr>
              <a:tr h="263686">
                <a:tc>
                  <a:txBody>
                    <a:bodyPr/>
                    <a:lstStyle/>
                    <a:p>
                      <a:r>
                        <a:rPr lang="en-US" sz="1800" b="1" u="none" strike="noStrike" kern="1200" baseline="0" dirty="0">
                          <a:latin typeface="Arial" panose="020B0604020202020204" pitchFamily="34" charset="0"/>
                          <a:cs typeface="Arial" panose="020B0604020202020204" pitchFamily="34" charset="0"/>
                        </a:rPr>
                        <a:t>Steel</a:t>
                      </a:r>
                      <a:endParaRPr lang="en-US" sz="1800" b="1" dirty="0">
                        <a:latin typeface="Arial" panose="020B0604020202020204" pitchFamily="34" charset="0"/>
                        <a:cs typeface="Arial" panose="020B0604020202020204" pitchFamily="34" charset="0"/>
                      </a:endParaRPr>
                    </a:p>
                  </a:txBody>
                  <a:tcPr/>
                </a:tc>
                <a:tc>
                  <a:txBody>
                    <a:bodyPr/>
                    <a:lstStyle/>
                    <a:p>
                      <a:pPr algn="ctr"/>
                      <a:r>
                        <a:rPr lang="en-US" sz="1800" b="1" u="none" strike="noStrike" kern="1200" baseline="0" dirty="0">
                          <a:latin typeface="Arial" panose="020B0604020202020204" pitchFamily="34" charset="0"/>
                          <a:cs typeface="Arial" panose="020B0604020202020204" pitchFamily="34" charset="0"/>
                        </a:rPr>
                        <a:t>0.1–0.3</a:t>
                      </a:r>
                      <a:endParaRPr lang="en-US" sz="1800" b="1" dirty="0">
                        <a:latin typeface="Arial" panose="020B0604020202020204" pitchFamily="34" charset="0"/>
                        <a:cs typeface="Arial" panose="020B0604020202020204" pitchFamily="34" charset="0"/>
                      </a:endParaRPr>
                    </a:p>
                  </a:txBody>
                  <a:tcPr/>
                </a:tc>
                <a:tc>
                  <a:txBody>
                    <a:bodyPr/>
                    <a:lstStyle/>
                    <a:p>
                      <a:pPr algn="ctr"/>
                      <a:r>
                        <a:rPr lang="en-US" sz="1800" b="1" u="none" strike="noStrike" kern="1200" baseline="0" dirty="0">
                          <a:latin typeface="Arial" panose="020B0604020202020204" pitchFamily="34" charset="0"/>
                          <a:cs typeface="Arial" panose="020B0604020202020204" pitchFamily="34" charset="0"/>
                        </a:rPr>
                        <a:t>0.7–2.0</a:t>
                      </a:r>
                      <a:endParaRPr lang="en-US" sz="18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270805669"/>
                  </a:ext>
                </a:extLst>
              </a:tr>
              <a:tr h="263686">
                <a:tc>
                  <a:txBody>
                    <a:bodyPr/>
                    <a:lstStyle/>
                    <a:p>
                      <a:r>
                        <a:rPr lang="en-US" sz="1800" b="1" u="none" strike="noStrike" kern="1200" baseline="0" dirty="0">
                          <a:latin typeface="Arial" panose="020B0604020202020204" pitchFamily="34" charset="0"/>
                          <a:cs typeface="Arial" panose="020B0604020202020204" pitchFamily="34" charset="0"/>
                        </a:rPr>
                        <a:t>Sugar</a:t>
                      </a:r>
                      <a:endParaRPr lang="en-US" sz="1800" b="1" dirty="0">
                        <a:latin typeface="Arial" panose="020B0604020202020204" pitchFamily="34" charset="0"/>
                        <a:cs typeface="Arial" panose="020B0604020202020204" pitchFamily="34" charset="0"/>
                      </a:endParaRPr>
                    </a:p>
                  </a:txBody>
                  <a:tcPr/>
                </a:tc>
                <a:tc>
                  <a:txBody>
                    <a:bodyPr/>
                    <a:lstStyle/>
                    <a:p>
                      <a:pPr algn="ctr"/>
                      <a:r>
                        <a:rPr lang="en-US" sz="1800" b="1" u="none" strike="noStrike" kern="1200" baseline="0" dirty="0">
                          <a:latin typeface="Arial" panose="020B0604020202020204" pitchFamily="34" charset="0"/>
                          <a:cs typeface="Arial" panose="020B0604020202020204" pitchFamily="34" charset="0"/>
                        </a:rPr>
                        <a:t>0.1</a:t>
                      </a:r>
                      <a:endParaRPr lang="en-US" sz="1800" b="1" dirty="0">
                        <a:latin typeface="Arial" panose="020B0604020202020204" pitchFamily="34" charset="0"/>
                        <a:cs typeface="Arial" panose="020B0604020202020204" pitchFamily="34" charset="0"/>
                      </a:endParaRPr>
                    </a:p>
                  </a:txBody>
                  <a:tcPr/>
                </a:tc>
                <a:tc>
                  <a:txBody>
                    <a:bodyPr/>
                    <a:lstStyle/>
                    <a:p>
                      <a:pPr algn="ctr"/>
                      <a:r>
                        <a:rPr lang="en-US" sz="1800" b="1" u="none" strike="noStrike" kern="1200" baseline="0" dirty="0">
                          <a:latin typeface="Arial" panose="020B0604020202020204" pitchFamily="34" charset="0"/>
                          <a:cs typeface="Arial" panose="020B0604020202020204" pitchFamily="34" charset="0"/>
                        </a:rPr>
                        <a:t>0.4–1.3</a:t>
                      </a:r>
                      <a:endParaRPr lang="en-US" sz="18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320020225"/>
                  </a:ext>
                </a:extLst>
              </a:tr>
              <a:tr h="263686">
                <a:tc>
                  <a:txBody>
                    <a:bodyPr/>
                    <a:lstStyle/>
                    <a:p>
                      <a:r>
                        <a:rPr lang="en-US" sz="1800" b="1" u="none" strike="noStrike" kern="1200" baseline="0" dirty="0">
                          <a:latin typeface="Arial" panose="020B0604020202020204" pitchFamily="34" charset="0"/>
                          <a:cs typeface="Arial" panose="020B0604020202020204" pitchFamily="34" charset="0"/>
                        </a:rPr>
                        <a:t>Textiles and apparel</a:t>
                      </a:r>
                      <a:endParaRPr lang="en-US" sz="1800" b="1" dirty="0">
                        <a:latin typeface="Arial" panose="020B0604020202020204" pitchFamily="34" charset="0"/>
                        <a:cs typeface="Arial" panose="020B0604020202020204" pitchFamily="34" charset="0"/>
                      </a:endParaRPr>
                    </a:p>
                  </a:txBody>
                  <a:tcPr/>
                </a:tc>
                <a:tc>
                  <a:txBody>
                    <a:bodyPr/>
                    <a:lstStyle/>
                    <a:p>
                      <a:pPr algn="ctr"/>
                      <a:r>
                        <a:rPr lang="en-US" sz="1800" b="1" u="none" strike="noStrike" kern="1200" baseline="0" dirty="0">
                          <a:latin typeface="Arial" panose="020B0604020202020204" pitchFamily="34" charset="0"/>
                          <a:cs typeface="Arial" panose="020B0604020202020204" pitchFamily="34" charset="0"/>
                        </a:rPr>
                        <a:t>4.9–5.9</a:t>
                      </a:r>
                      <a:endParaRPr lang="en-US" sz="1800" b="1" dirty="0">
                        <a:latin typeface="Arial" panose="020B0604020202020204" pitchFamily="34" charset="0"/>
                        <a:cs typeface="Arial" panose="020B0604020202020204" pitchFamily="34" charset="0"/>
                      </a:endParaRPr>
                    </a:p>
                  </a:txBody>
                  <a:tcPr/>
                </a:tc>
                <a:tc>
                  <a:txBody>
                    <a:bodyPr/>
                    <a:lstStyle/>
                    <a:p>
                      <a:pPr algn="ctr"/>
                      <a:r>
                        <a:rPr lang="en-US" sz="1800" b="1" u="none" strike="noStrike" kern="1200" baseline="0" dirty="0">
                          <a:latin typeface="Arial" panose="020B0604020202020204" pitchFamily="34" charset="0"/>
                          <a:cs typeface="Arial" panose="020B0604020202020204" pitchFamily="34" charset="0"/>
                        </a:rPr>
                        <a:t>4.0–6.1</a:t>
                      </a:r>
                      <a:endParaRPr lang="en-US" sz="18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905837624"/>
                  </a:ext>
                </a:extLst>
              </a:tr>
              <a:tr h="263686">
                <a:tc>
                  <a:txBody>
                    <a:bodyPr/>
                    <a:lstStyle/>
                    <a:p>
                      <a:r>
                        <a:rPr lang="en-US" sz="1800" b="1" u="none" strike="noStrike" kern="1200" baseline="0" dirty="0">
                          <a:latin typeface="Arial" panose="020B0604020202020204" pitchFamily="34" charset="0"/>
                          <a:cs typeface="Arial" panose="020B0604020202020204" pitchFamily="34" charset="0"/>
                        </a:rPr>
                        <a:t>Import tariffs</a:t>
                      </a:r>
                      <a:endParaRPr lang="en-US" sz="1800" b="1" dirty="0">
                        <a:latin typeface="Arial" panose="020B0604020202020204" pitchFamily="34" charset="0"/>
                        <a:cs typeface="Arial" panose="020B0604020202020204" pitchFamily="34" charset="0"/>
                      </a:endParaRPr>
                    </a:p>
                  </a:txBody>
                  <a:tcPr/>
                </a:tc>
                <a:tc>
                  <a:txBody>
                    <a:bodyPr/>
                    <a:lstStyle/>
                    <a:p>
                      <a:pPr algn="ctr"/>
                      <a:r>
                        <a:rPr lang="en-US" sz="1800" b="1" u="none" strike="noStrike" kern="1200" baseline="0" dirty="0">
                          <a:latin typeface="Arial" panose="020B0604020202020204" pitchFamily="34" charset="0"/>
                          <a:cs typeface="Arial" panose="020B0604020202020204" pitchFamily="34" charset="0"/>
                        </a:rPr>
                        <a:t>1.2–3.4</a:t>
                      </a:r>
                      <a:endParaRPr lang="en-US" sz="1800" b="1" dirty="0">
                        <a:latin typeface="Arial" panose="020B0604020202020204" pitchFamily="34" charset="0"/>
                        <a:cs typeface="Arial" panose="020B0604020202020204" pitchFamily="34" charset="0"/>
                      </a:endParaRPr>
                    </a:p>
                  </a:txBody>
                  <a:tcPr/>
                </a:tc>
                <a:tc>
                  <a:txBody>
                    <a:bodyPr/>
                    <a:lstStyle/>
                    <a:p>
                      <a:pPr algn="ctr"/>
                      <a:r>
                        <a:rPr lang="en-US" sz="1800" b="1" u="none" strike="noStrike" kern="1200" baseline="0" dirty="0">
                          <a:latin typeface="Arial" panose="020B0604020202020204" pitchFamily="34" charset="0"/>
                          <a:cs typeface="Arial" panose="020B0604020202020204" pitchFamily="34" charset="0"/>
                        </a:rPr>
                        <a:t>0</a:t>
                      </a:r>
                      <a:endParaRPr lang="en-US" sz="18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714822279"/>
                  </a:ext>
                </a:extLst>
              </a:tr>
              <a:tr h="320818">
                <a:tc>
                  <a:txBody>
                    <a:bodyPr/>
                    <a:lstStyle/>
                    <a:p>
                      <a:r>
                        <a:rPr lang="en-US" sz="1800" b="1" u="none" strike="noStrike" kern="1200" baseline="0" dirty="0">
                          <a:latin typeface="Arial" panose="020B0604020202020204" pitchFamily="34" charset="0"/>
                          <a:cs typeface="Arial" panose="020B0604020202020204" pitchFamily="34" charset="0"/>
                        </a:rPr>
                        <a:t>Total</a:t>
                      </a:r>
                      <a:endParaRPr lang="en-US" sz="1800" b="1" dirty="0">
                        <a:latin typeface="Arial" panose="020B0604020202020204" pitchFamily="34" charset="0"/>
                        <a:cs typeface="Arial" panose="020B0604020202020204" pitchFamily="34" charset="0"/>
                      </a:endParaRPr>
                    </a:p>
                  </a:txBody>
                  <a:tcPr/>
                </a:tc>
                <a:tc>
                  <a:txBody>
                    <a:bodyPr/>
                    <a:lstStyle/>
                    <a:p>
                      <a:pPr algn="ctr"/>
                      <a:r>
                        <a:rPr lang="en-US" sz="1800" b="1" u="none" strike="noStrike" kern="1200" baseline="0" dirty="0">
                          <a:latin typeface="Arial" panose="020B0604020202020204" pitchFamily="34" charset="0"/>
                          <a:cs typeface="Arial" panose="020B0604020202020204" pitchFamily="34" charset="0"/>
                        </a:rPr>
                        <a:t>7.9–12.3</a:t>
                      </a:r>
                      <a:endParaRPr lang="en-US" sz="1800" b="1" dirty="0">
                        <a:latin typeface="Arial" panose="020B0604020202020204" pitchFamily="34" charset="0"/>
                        <a:cs typeface="Arial" panose="020B0604020202020204" pitchFamily="34" charset="0"/>
                      </a:endParaRPr>
                    </a:p>
                  </a:txBody>
                  <a:tcPr/>
                </a:tc>
                <a:tc>
                  <a:txBody>
                    <a:bodyPr/>
                    <a:lstStyle/>
                    <a:p>
                      <a:pPr algn="ctr"/>
                      <a:r>
                        <a:rPr lang="en-US" sz="1800" b="1" u="none" strike="noStrike" kern="1200" baseline="0" dirty="0">
                          <a:latin typeface="Arial" panose="020B0604020202020204" pitchFamily="34" charset="0"/>
                          <a:cs typeface="Arial" panose="020B0604020202020204" pitchFamily="34" charset="0"/>
                        </a:rPr>
                        <a:t>7.3–17.3</a:t>
                      </a:r>
                      <a:endParaRPr lang="en-US" sz="18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267636845"/>
                  </a:ext>
                </a:extLst>
              </a:tr>
            </a:tbl>
          </a:graphicData>
        </a:graphic>
      </p:graphicFrame>
    </p:spTree>
    <p:extLst>
      <p:ext uri="{BB962C8B-B14F-4D97-AF65-F5344CB8AC3E}">
        <p14:creationId xmlns:p14="http://schemas.microsoft.com/office/powerpoint/2010/main" val="31940484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E6F37205-0A4F-423A-AE58-57DCF0B630D9}"/>
              </a:ext>
            </a:extLst>
          </p:cNvPr>
          <p:cNvSpPr>
            <a:spLocks noGrp="1"/>
          </p:cNvSpPr>
          <p:nvPr>
            <p:ph type="title"/>
          </p:nvPr>
        </p:nvSpPr>
        <p:spPr>
          <a:xfrm>
            <a:off x="628650" y="365127"/>
            <a:ext cx="7886700" cy="854074"/>
          </a:xfrm>
        </p:spPr>
        <p:txBody>
          <a:bodyPr/>
          <a:lstStyle/>
          <a:p>
            <a:r>
              <a:rPr lang="en-IN" dirty="0"/>
              <a:t>Conclusions</a:t>
            </a:r>
          </a:p>
        </p:txBody>
      </p:sp>
      <p:sp>
        <p:nvSpPr>
          <p:cNvPr id="12" name="Content Placeholder 11">
            <a:extLst>
              <a:ext uri="{FF2B5EF4-FFF2-40B4-BE49-F238E27FC236}">
                <a16:creationId xmlns:a16="http://schemas.microsoft.com/office/drawing/2014/main" id="{35EE4655-E479-41E1-A61D-6F624708B25A}"/>
              </a:ext>
            </a:extLst>
          </p:cNvPr>
          <p:cNvSpPr>
            <a:spLocks noGrp="1"/>
          </p:cNvSpPr>
          <p:nvPr>
            <p:ph idx="1"/>
          </p:nvPr>
        </p:nvSpPr>
        <p:spPr>
          <a:xfrm>
            <a:off x="266700" y="1219201"/>
            <a:ext cx="8610600" cy="4968874"/>
          </a:xfrm>
        </p:spPr>
        <p:txBody>
          <a:bodyPr>
            <a:normAutofit fontScale="70000" lnSpcReduction="20000"/>
          </a:bodyPr>
          <a:lstStyle/>
          <a:p>
            <a:pPr>
              <a:lnSpc>
                <a:spcPct val="120000"/>
              </a:lnSpc>
            </a:pPr>
            <a:r>
              <a:rPr lang="en-US" sz="2800" dirty="0"/>
              <a:t>For a large country, when we add up the drop in consumer surplus, the gain in producer surplus, and the government revenue collected, it is possible for a small tariff to generate welfare gains for the importing country.</a:t>
            </a:r>
          </a:p>
          <a:p>
            <a:pPr>
              <a:lnSpc>
                <a:spcPct val="120000"/>
              </a:lnSpc>
            </a:pPr>
            <a:r>
              <a:rPr lang="en-US" sz="2800" dirty="0"/>
              <a:t>However, in this case, any gain for the importer comes at the expense of the foreign exporters. The drop in the exporter’s welfare due to the tariff is greater than the gain in the importer’s welfare. Therefore, the world loses overall because of the tariff.</a:t>
            </a:r>
          </a:p>
          <a:p>
            <a:pPr>
              <a:lnSpc>
                <a:spcPct val="120000"/>
              </a:lnSpc>
            </a:pPr>
            <a:r>
              <a:rPr lang="en-US" sz="2800" dirty="0"/>
              <a:t>Under perfect competition, the effect of applying an import quota is similar to the effect of applying an import tariff; they both lead to an increase in the domestic price in the importing country, with a loss for consumers and a gain for producers.</a:t>
            </a:r>
          </a:p>
          <a:p>
            <a:pPr>
              <a:lnSpc>
                <a:spcPct val="120000"/>
              </a:lnSpc>
            </a:pPr>
            <a:r>
              <a:rPr lang="en-US" sz="2800" dirty="0"/>
              <a:t>Quota rents are the gain to whoever can bring in the import</a:t>
            </a:r>
            <a:r>
              <a:rPr lang="en-US" b="0" dirty="0"/>
              <a:t>.</a:t>
            </a:r>
          </a:p>
        </p:txBody>
      </p:sp>
    </p:spTree>
    <p:extLst>
      <p:ext uri="{BB962C8B-B14F-4D97-AF65-F5344CB8AC3E}">
        <p14:creationId xmlns:p14="http://schemas.microsoft.com/office/powerpoint/2010/main" val="23854637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E6F37205-0A4F-423A-AE58-57DCF0B630D9}"/>
              </a:ext>
            </a:extLst>
          </p:cNvPr>
          <p:cNvSpPr>
            <a:spLocks noGrp="1"/>
          </p:cNvSpPr>
          <p:nvPr>
            <p:ph type="title"/>
          </p:nvPr>
        </p:nvSpPr>
        <p:spPr>
          <a:xfrm>
            <a:off x="628650" y="365127"/>
            <a:ext cx="7886700" cy="777874"/>
          </a:xfrm>
        </p:spPr>
        <p:txBody>
          <a:bodyPr/>
          <a:lstStyle/>
          <a:p>
            <a:r>
              <a:rPr lang="en-IN" dirty="0"/>
              <a:t>KEY POINTS</a:t>
            </a:r>
          </a:p>
        </p:txBody>
      </p:sp>
      <p:sp>
        <p:nvSpPr>
          <p:cNvPr id="12" name="Content Placeholder 11">
            <a:extLst>
              <a:ext uri="{FF2B5EF4-FFF2-40B4-BE49-F238E27FC236}">
                <a16:creationId xmlns:a16="http://schemas.microsoft.com/office/drawing/2014/main" id="{35EE4655-E479-41E1-A61D-6F624708B25A}"/>
              </a:ext>
            </a:extLst>
          </p:cNvPr>
          <p:cNvSpPr>
            <a:spLocks noGrp="1"/>
          </p:cNvSpPr>
          <p:nvPr>
            <p:ph idx="1"/>
          </p:nvPr>
        </p:nvSpPr>
        <p:spPr>
          <a:xfrm>
            <a:off x="-76200" y="1066800"/>
            <a:ext cx="8839200" cy="6172200"/>
          </a:xfrm>
        </p:spPr>
        <p:txBody>
          <a:bodyPr>
            <a:normAutofit/>
          </a:bodyPr>
          <a:lstStyle/>
          <a:p>
            <a:pPr marL="742950" indent="-742950">
              <a:lnSpc>
                <a:spcPct val="120000"/>
              </a:lnSpc>
              <a:buFont typeface="+mj-lt"/>
              <a:buAutoNum type="arabicPeriod"/>
            </a:pPr>
            <a:endParaRPr lang="en-US" sz="4200" b="0" dirty="0"/>
          </a:p>
          <a:p>
            <a:pPr marL="514350" indent="-514350">
              <a:buFont typeface="+mj-lt"/>
              <a:buAutoNum type="arabicPeriod"/>
            </a:pPr>
            <a:endParaRPr lang="en-US" b="0" dirty="0"/>
          </a:p>
        </p:txBody>
      </p:sp>
      <p:sp>
        <p:nvSpPr>
          <p:cNvPr id="5" name="TextBox 4">
            <a:extLst>
              <a:ext uri="{FF2B5EF4-FFF2-40B4-BE49-F238E27FC236}">
                <a16:creationId xmlns:a16="http://schemas.microsoft.com/office/drawing/2014/main" id="{BB531647-5EC3-4ECC-AFA6-C90854BBB622}"/>
              </a:ext>
            </a:extLst>
          </p:cNvPr>
          <p:cNvSpPr txBox="1"/>
          <p:nvPr/>
        </p:nvSpPr>
        <p:spPr>
          <a:xfrm>
            <a:off x="304800" y="1123951"/>
            <a:ext cx="8458200" cy="5942524"/>
          </a:xfrm>
          <a:prstGeom prst="rect">
            <a:avLst/>
          </a:prstGeom>
          <a:noFill/>
        </p:spPr>
        <p:txBody>
          <a:bodyPr wrap="square">
            <a:spAutoFit/>
          </a:bodyPr>
          <a:lstStyle/>
          <a:p>
            <a:pPr marL="514350" indent="-514350" algn="just">
              <a:buFont typeface="+mj-lt"/>
              <a:buAutoNum type="arabicPeriod"/>
            </a:pPr>
            <a:r>
              <a:rPr lang="en-US" sz="2000" b="1" dirty="0">
                <a:latin typeface="Bookman Old Style" panose="02050604050505020204" pitchFamily="18" charset="0"/>
              </a:rPr>
              <a:t>The government of a country can use laws and regulations, called “trade policies,” to affect international trade flows. An import tariff, which is a tax at the border, is the most commonly used trade policy.</a:t>
            </a:r>
          </a:p>
          <a:p>
            <a:pPr marL="514350" indent="-514350" algn="just">
              <a:buFont typeface="+mj-lt"/>
              <a:buAutoNum type="arabicPeriod"/>
            </a:pPr>
            <a:endParaRPr lang="en-US" sz="2000" b="1" dirty="0">
              <a:latin typeface="Bookman Old Style" panose="02050604050505020204" pitchFamily="18" charset="0"/>
            </a:endParaRPr>
          </a:p>
          <a:p>
            <a:pPr marL="514350" indent="-514350" algn="just">
              <a:buFont typeface="+mj-lt"/>
              <a:buAutoNum type="arabicPeriod"/>
            </a:pPr>
            <a:r>
              <a:rPr lang="en-US" sz="2000" b="1" dirty="0">
                <a:latin typeface="Bookman Old Style" panose="02050604050505020204" pitchFamily="18" charset="0"/>
              </a:rPr>
              <a:t>The rules governing trade policies in most countries are outlined by the General Agreement on Tariffs and Trade (GATT), an international legal convention adopted after World War II to promote increased international trade. Since 1995 the new name for the GATT is the World Trade Organization (WTO).</a:t>
            </a:r>
          </a:p>
          <a:p>
            <a:pPr marL="514350" indent="-514350" algn="just">
              <a:buFont typeface="+mj-lt"/>
              <a:buAutoNum type="arabicPeriod"/>
            </a:pPr>
            <a:endParaRPr lang="en-US" sz="2000" b="1" dirty="0">
              <a:latin typeface="Bookman Old Style" panose="02050604050505020204" pitchFamily="18" charset="0"/>
            </a:endParaRPr>
          </a:p>
          <a:p>
            <a:pPr marL="514350" indent="-514350" algn="just">
              <a:buFont typeface="+mj-lt"/>
              <a:buAutoNum type="arabicPeriod"/>
            </a:pPr>
            <a:r>
              <a:rPr lang="en-US" sz="2000" b="1" dirty="0">
                <a:latin typeface="Bookman Old Style" panose="02050604050505020204" pitchFamily="18" charset="0"/>
              </a:rPr>
              <a:t>In a small country, the quantity of imports demanded is assumed to be very small compared with the total world market. For this reason, the importer faces a fixed world price. In that case, the price faced by consumers and producers in the importing country will rise by the full amount of the tariff.</a:t>
            </a:r>
          </a:p>
          <a:p>
            <a:pPr marL="514350" indent="-514350">
              <a:lnSpc>
                <a:spcPct val="120000"/>
              </a:lnSpc>
              <a:buFont typeface="+mj-lt"/>
              <a:buAutoNum type="arabicPeriod"/>
            </a:pPr>
            <a:endParaRPr lang="en-US" sz="1800" dirty="0"/>
          </a:p>
        </p:txBody>
      </p:sp>
    </p:spTree>
    <p:extLst>
      <p:ext uri="{BB962C8B-B14F-4D97-AF65-F5344CB8AC3E}">
        <p14:creationId xmlns:p14="http://schemas.microsoft.com/office/powerpoint/2010/main" val="18870112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E6F37205-0A4F-423A-AE58-57DCF0B630D9}"/>
              </a:ext>
            </a:extLst>
          </p:cNvPr>
          <p:cNvSpPr>
            <a:spLocks noGrp="1"/>
          </p:cNvSpPr>
          <p:nvPr>
            <p:ph type="title"/>
          </p:nvPr>
        </p:nvSpPr>
        <p:spPr>
          <a:xfrm>
            <a:off x="628650" y="365127"/>
            <a:ext cx="7886700" cy="693736"/>
          </a:xfrm>
        </p:spPr>
        <p:txBody>
          <a:bodyPr/>
          <a:lstStyle/>
          <a:p>
            <a:r>
              <a:rPr lang="en-IN" dirty="0"/>
              <a:t>KEY POINTS</a:t>
            </a:r>
          </a:p>
        </p:txBody>
      </p:sp>
      <p:sp>
        <p:nvSpPr>
          <p:cNvPr id="12" name="Content Placeholder 11">
            <a:extLst>
              <a:ext uri="{FF2B5EF4-FFF2-40B4-BE49-F238E27FC236}">
                <a16:creationId xmlns:a16="http://schemas.microsoft.com/office/drawing/2014/main" id="{35EE4655-E479-41E1-A61D-6F624708B25A}"/>
              </a:ext>
            </a:extLst>
          </p:cNvPr>
          <p:cNvSpPr>
            <a:spLocks noGrp="1"/>
          </p:cNvSpPr>
          <p:nvPr>
            <p:ph idx="1"/>
          </p:nvPr>
        </p:nvSpPr>
        <p:spPr>
          <a:xfrm>
            <a:off x="266700" y="1219200"/>
            <a:ext cx="8610600" cy="5410201"/>
          </a:xfrm>
        </p:spPr>
        <p:txBody>
          <a:bodyPr>
            <a:normAutofit fontScale="77500" lnSpcReduction="20000"/>
          </a:bodyPr>
          <a:lstStyle/>
          <a:p>
            <a:pPr marL="514350" indent="-514350">
              <a:lnSpc>
                <a:spcPct val="120000"/>
              </a:lnSpc>
              <a:buFont typeface="+mj-lt"/>
              <a:buAutoNum type="arabicPeriod" startAt="4"/>
            </a:pPr>
            <a:r>
              <a:rPr lang="en-US" sz="2900" dirty="0"/>
              <a:t>The use of a tariff by a small importing country always leads to a net loss in welfare. We call that loss the “deadweight loss.”</a:t>
            </a:r>
          </a:p>
          <a:p>
            <a:pPr marL="514350" indent="-514350">
              <a:lnSpc>
                <a:spcPct val="120000"/>
              </a:lnSpc>
              <a:spcBef>
                <a:spcPts val="0"/>
              </a:spcBef>
              <a:buFont typeface="+mj-lt"/>
              <a:buAutoNum type="arabicPeriod" startAt="4"/>
            </a:pPr>
            <a:endParaRPr lang="en-US" sz="2900" dirty="0"/>
          </a:p>
          <a:p>
            <a:pPr marL="514350" indent="-514350">
              <a:lnSpc>
                <a:spcPct val="120000"/>
              </a:lnSpc>
              <a:buFont typeface="+mj-lt"/>
              <a:buAutoNum type="arabicPeriod" startAt="4"/>
            </a:pPr>
            <a:r>
              <a:rPr lang="en-US" sz="2900" dirty="0"/>
              <a:t>In a large country, the decrease in imports demanded due to the tariff causes foreign exporters to lower their prices. Consumer and producer prices in the importing country still go up, since these prices include the tariff, but they rise by less than the full amount of the tariff (since the exporter price falls).</a:t>
            </a:r>
          </a:p>
          <a:p>
            <a:pPr marL="514350" indent="-514350">
              <a:lnSpc>
                <a:spcPct val="120000"/>
              </a:lnSpc>
              <a:spcBef>
                <a:spcPts val="0"/>
              </a:spcBef>
              <a:buFont typeface="+mj-lt"/>
              <a:buAutoNum type="arabicPeriod" startAt="4"/>
            </a:pPr>
            <a:endParaRPr lang="en-US" sz="2900" dirty="0"/>
          </a:p>
          <a:p>
            <a:pPr marL="514350" indent="-514350">
              <a:lnSpc>
                <a:spcPct val="120000"/>
              </a:lnSpc>
              <a:buFont typeface="+mj-lt"/>
              <a:buAutoNum type="arabicPeriod" startAt="4"/>
            </a:pPr>
            <a:r>
              <a:rPr lang="en-US" sz="2900" dirty="0"/>
              <a:t>The use of a tariff for a large country can lead to a net gain in welfare because the price charged by the exporter has fallen; this is a terms-of-trade gain for the importer.</a:t>
            </a:r>
            <a:endParaRPr lang="en-US" sz="2900" b="0" dirty="0"/>
          </a:p>
          <a:p>
            <a:pPr marL="514350" indent="-514350">
              <a:buFont typeface="+mj-lt"/>
              <a:buAutoNum type="arabicPeriod" startAt="4"/>
            </a:pPr>
            <a:endParaRPr lang="en-US" b="0" dirty="0"/>
          </a:p>
          <a:p>
            <a:pPr marL="514350" indent="-514350">
              <a:buFont typeface="+mj-lt"/>
              <a:buAutoNum type="arabicPeriod" startAt="4"/>
            </a:pPr>
            <a:endParaRPr lang="en-US" b="0" dirty="0"/>
          </a:p>
        </p:txBody>
      </p:sp>
    </p:spTree>
    <p:extLst>
      <p:ext uri="{BB962C8B-B14F-4D97-AF65-F5344CB8AC3E}">
        <p14:creationId xmlns:p14="http://schemas.microsoft.com/office/powerpoint/2010/main" val="22353371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E6F37205-0A4F-423A-AE58-57DCF0B630D9}"/>
              </a:ext>
            </a:extLst>
          </p:cNvPr>
          <p:cNvSpPr>
            <a:spLocks noGrp="1"/>
          </p:cNvSpPr>
          <p:nvPr>
            <p:ph type="title"/>
          </p:nvPr>
        </p:nvSpPr>
        <p:spPr>
          <a:xfrm>
            <a:off x="628650" y="365127"/>
            <a:ext cx="7886700" cy="625474"/>
          </a:xfrm>
        </p:spPr>
        <p:txBody>
          <a:bodyPr/>
          <a:lstStyle/>
          <a:p>
            <a:r>
              <a:rPr lang="en-IN" dirty="0"/>
              <a:t>KEY POINTS</a:t>
            </a:r>
          </a:p>
        </p:txBody>
      </p:sp>
      <p:sp>
        <p:nvSpPr>
          <p:cNvPr id="12" name="Content Placeholder 11">
            <a:extLst>
              <a:ext uri="{FF2B5EF4-FFF2-40B4-BE49-F238E27FC236}">
                <a16:creationId xmlns:a16="http://schemas.microsoft.com/office/drawing/2014/main" id="{35EE4655-E479-41E1-A61D-6F624708B25A}"/>
              </a:ext>
            </a:extLst>
          </p:cNvPr>
          <p:cNvSpPr>
            <a:spLocks noGrp="1"/>
          </p:cNvSpPr>
          <p:nvPr>
            <p:ph idx="1"/>
          </p:nvPr>
        </p:nvSpPr>
        <p:spPr>
          <a:xfrm>
            <a:off x="342900" y="1143000"/>
            <a:ext cx="8458200" cy="6019800"/>
          </a:xfrm>
        </p:spPr>
        <p:txBody>
          <a:bodyPr>
            <a:normAutofit/>
          </a:bodyPr>
          <a:lstStyle/>
          <a:p>
            <a:pPr marL="514350" indent="-514350">
              <a:lnSpc>
                <a:spcPct val="100000"/>
              </a:lnSpc>
              <a:buFont typeface="+mj-lt"/>
              <a:buAutoNum type="arabicPeriod" startAt="7"/>
            </a:pPr>
            <a:r>
              <a:rPr lang="en-US" sz="2000" dirty="0"/>
              <a:t>The “optimal tariff” is the tariff amount that maximizes welfare for the importer. For a small country, the optimal tariff is zero since any tariff leads to a net loss. For a large country, however, the optimal tariff is positive.</a:t>
            </a:r>
          </a:p>
          <a:p>
            <a:pPr marL="514350" indent="0">
              <a:lnSpc>
                <a:spcPct val="100000"/>
              </a:lnSpc>
              <a:spcBef>
                <a:spcPts val="0"/>
              </a:spcBef>
              <a:buFont typeface="+mj-lt"/>
              <a:buAutoNum type="arabicPeriod" startAt="7"/>
            </a:pPr>
            <a:endParaRPr lang="en-US" sz="2000" dirty="0"/>
          </a:p>
          <a:p>
            <a:pPr marL="514350" indent="-514350">
              <a:lnSpc>
                <a:spcPct val="100000"/>
              </a:lnSpc>
              <a:buFont typeface="+mj-lt"/>
              <a:buAutoNum type="arabicPeriod" startAt="8"/>
            </a:pPr>
            <a:r>
              <a:rPr lang="en-US" sz="2000" dirty="0"/>
              <a:t>The formula for the optimal tariff states that it depends inversely on the foreign export supply elasticity. If the foreign export supply elasticity is high, then the optimal tariff is low, but if the foreign export supply elasticity is low, then the optimal tariff is high.</a:t>
            </a:r>
          </a:p>
          <a:p>
            <a:pPr marL="514350" indent="0">
              <a:lnSpc>
                <a:spcPct val="100000"/>
              </a:lnSpc>
              <a:spcBef>
                <a:spcPts val="0"/>
              </a:spcBef>
              <a:buFont typeface="+mj-lt"/>
              <a:buAutoNum type="arabicPeriod" startAt="8"/>
            </a:pPr>
            <a:endParaRPr lang="en-US" sz="2000" dirty="0"/>
          </a:p>
          <a:p>
            <a:pPr marL="514350" indent="-514350">
              <a:lnSpc>
                <a:spcPct val="100000"/>
              </a:lnSpc>
              <a:buFont typeface="+mj-lt"/>
              <a:buAutoNum type="arabicPeriod" startAt="8"/>
            </a:pPr>
            <a:r>
              <a:rPr lang="en-US" sz="2000" dirty="0"/>
              <a:t>Import quotas restrict the quantity of a particular import, thereby increasing the domestic price, increasing domestic production, and creating a benefit for those who are allowed to import the quantity allotted. These benefits are called “quota rents.”</a:t>
            </a:r>
            <a:endParaRPr lang="en-US" sz="2000" b="0" dirty="0"/>
          </a:p>
        </p:txBody>
      </p:sp>
    </p:spTree>
    <p:extLst>
      <p:ext uri="{BB962C8B-B14F-4D97-AF65-F5344CB8AC3E}">
        <p14:creationId xmlns:p14="http://schemas.microsoft.com/office/powerpoint/2010/main" val="258152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E6F37205-0A4F-423A-AE58-57DCF0B630D9}"/>
              </a:ext>
            </a:extLst>
          </p:cNvPr>
          <p:cNvSpPr>
            <a:spLocks noGrp="1"/>
          </p:cNvSpPr>
          <p:nvPr>
            <p:ph type="title"/>
          </p:nvPr>
        </p:nvSpPr>
        <p:spPr>
          <a:xfrm>
            <a:off x="628650" y="365127"/>
            <a:ext cx="7886700" cy="930274"/>
          </a:xfrm>
        </p:spPr>
        <p:txBody>
          <a:bodyPr/>
          <a:lstStyle/>
          <a:p>
            <a:r>
              <a:rPr lang="en-IN" dirty="0"/>
              <a:t>KEY POINTS</a:t>
            </a:r>
          </a:p>
        </p:txBody>
      </p:sp>
      <p:sp>
        <p:nvSpPr>
          <p:cNvPr id="12" name="Content Placeholder 11">
            <a:extLst>
              <a:ext uri="{FF2B5EF4-FFF2-40B4-BE49-F238E27FC236}">
                <a16:creationId xmlns:a16="http://schemas.microsoft.com/office/drawing/2014/main" id="{35EE4655-E479-41E1-A61D-6F624708B25A}"/>
              </a:ext>
            </a:extLst>
          </p:cNvPr>
          <p:cNvSpPr>
            <a:spLocks noGrp="1"/>
          </p:cNvSpPr>
          <p:nvPr>
            <p:ph idx="1"/>
          </p:nvPr>
        </p:nvSpPr>
        <p:spPr>
          <a:xfrm>
            <a:off x="457200" y="1524000"/>
            <a:ext cx="8229600" cy="4351338"/>
          </a:xfrm>
        </p:spPr>
        <p:txBody>
          <a:bodyPr>
            <a:normAutofit fontScale="92500" lnSpcReduction="10000"/>
          </a:bodyPr>
          <a:lstStyle/>
          <a:p>
            <a:pPr marL="514350" indent="-514350">
              <a:lnSpc>
                <a:spcPct val="100000"/>
              </a:lnSpc>
              <a:buFont typeface="+mj-lt"/>
              <a:buAutoNum type="arabicPeriod" startAt="10"/>
            </a:pPr>
            <a:r>
              <a:rPr lang="en-US" dirty="0"/>
              <a:t>Assuming perfectly competitive markets for goods, quotas are similar to tariffs since the restriction in the amount imported leads to a higher domestic price. However, the welfare implications of quotas are different from those of tariffs depending on who earns the quota rents. These rents might be earned by firms in the importing country (if they have the licenses to import the good), or by firms in the exporting country (if the foreign government administers the quota), or by the government in the importing country (if it auctions off the quota licenses). The last case is most similar to a tariff since the importing government earns the revenue.</a:t>
            </a:r>
          </a:p>
        </p:txBody>
      </p:sp>
    </p:spTree>
    <p:extLst>
      <p:ext uri="{BB962C8B-B14F-4D97-AF65-F5344CB8AC3E}">
        <p14:creationId xmlns:p14="http://schemas.microsoft.com/office/powerpoint/2010/main" val="21710194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C5D2F3A-AF83-9945-B6A5-79F0CFEC0589}"/>
              </a:ext>
            </a:extLst>
          </p:cNvPr>
          <p:cNvSpPr>
            <a:spLocks noGrp="1"/>
          </p:cNvSpPr>
          <p:nvPr>
            <p:ph type="title"/>
          </p:nvPr>
        </p:nvSpPr>
        <p:spPr>
          <a:xfrm>
            <a:off x="434686" y="0"/>
            <a:ext cx="8515350" cy="1325563"/>
          </a:xfrm>
        </p:spPr>
        <p:txBody>
          <a:bodyPr>
            <a:normAutofit/>
          </a:bodyPr>
          <a:lstStyle/>
          <a:p>
            <a:r>
              <a:rPr lang="en-US" sz="2800" dirty="0"/>
              <a:t>A Brief History of the World Trade Organization </a:t>
            </a:r>
          </a:p>
        </p:txBody>
      </p:sp>
      <p:sp>
        <p:nvSpPr>
          <p:cNvPr id="2" name="Content Placeholder 1">
            <a:extLst>
              <a:ext uri="{FF2B5EF4-FFF2-40B4-BE49-F238E27FC236}">
                <a16:creationId xmlns:a16="http://schemas.microsoft.com/office/drawing/2014/main" id="{2EB38090-71DC-44C8-8343-28D9E8E5E7AE}"/>
              </a:ext>
            </a:extLst>
          </p:cNvPr>
          <p:cNvSpPr>
            <a:spLocks noGrp="1"/>
          </p:cNvSpPr>
          <p:nvPr>
            <p:ph idx="1"/>
          </p:nvPr>
        </p:nvSpPr>
        <p:spPr>
          <a:xfrm>
            <a:off x="48838" y="1143000"/>
            <a:ext cx="8660476" cy="4351338"/>
          </a:xfrm>
        </p:spPr>
        <p:txBody>
          <a:bodyPr>
            <a:noAutofit/>
          </a:bodyPr>
          <a:lstStyle/>
          <a:p>
            <a:pPr marL="441325" indent="-441325">
              <a:lnSpc>
                <a:spcPct val="110000"/>
              </a:lnSpc>
              <a:buFont typeface="Arial" panose="020B0604020202020204" pitchFamily="34" charset="0"/>
              <a:buChar char="•"/>
            </a:pPr>
            <a:r>
              <a:rPr lang="en-US" sz="2000" dirty="0"/>
              <a:t>After World War II, the Allied countries met to discuss issues such as high trade barriers and unstable exchange rates.</a:t>
            </a:r>
          </a:p>
          <a:p>
            <a:pPr marL="441325" indent="-441325">
              <a:lnSpc>
                <a:spcPct val="110000"/>
              </a:lnSpc>
              <a:buFont typeface="Arial" panose="020B0604020202020204" pitchFamily="34" charset="0"/>
              <a:buChar char="•"/>
            </a:pPr>
            <a:r>
              <a:rPr lang="en-US" sz="2000" dirty="0"/>
              <a:t>In 1947 the General Agreement on Tariffs and Trade (GATT) was established to reduce barriers to trade between nations.</a:t>
            </a:r>
          </a:p>
          <a:p>
            <a:pPr marL="441325" indent="-441325">
              <a:lnSpc>
                <a:spcPct val="110000"/>
              </a:lnSpc>
              <a:buFont typeface="Arial" panose="020B0604020202020204" pitchFamily="34" charset="0"/>
              <a:buChar char="•"/>
            </a:pPr>
            <a:r>
              <a:rPr lang="en-US" sz="2000" dirty="0"/>
              <a:t>Some of the GATT’s main provisions are as follows:</a:t>
            </a:r>
          </a:p>
          <a:p>
            <a:pPr marL="441325" indent="-441325">
              <a:lnSpc>
                <a:spcPct val="110000"/>
              </a:lnSpc>
              <a:buFont typeface="Arial" panose="020B0604020202020204" pitchFamily="34" charset="0"/>
              <a:buChar char="•"/>
            </a:pPr>
            <a:endParaRPr lang="en-US" sz="2000" dirty="0"/>
          </a:p>
          <a:p>
            <a:pPr marL="890588" lvl="1" indent="-441325">
              <a:lnSpc>
                <a:spcPct val="110000"/>
              </a:lnSpc>
              <a:buFont typeface="+mj-lt"/>
              <a:buAutoNum type="arabicPeriod"/>
            </a:pPr>
            <a:r>
              <a:rPr lang="en-US" sz="2000" dirty="0"/>
              <a:t>A nation must extend the same tariffs to all trading partners that are GATT members. </a:t>
            </a:r>
          </a:p>
          <a:p>
            <a:pPr marL="890588" lvl="1" indent="-441325">
              <a:lnSpc>
                <a:spcPct val="110000"/>
              </a:lnSpc>
              <a:buFont typeface="+mj-lt"/>
              <a:buAutoNum type="arabicPeriod"/>
            </a:pPr>
            <a:r>
              <a:rPr lang="en-US" sz="2000" dirty="0"/>
              <a:t>Tariffs may be imposed in response to unfair trade practices such as dumping. “Dumping” is defined as the sale of export goods at a price less than that charged at home, or at a price less than costs of production and shipping. We will look at </a:t>
            </a:r>
            <a:r>
              <a:rPr lang="en-US" sz="2000"/>
              <a:t>more closely in Chapter 9.</a:t>
            </a:r>
            <a:endParaRPr lang="en-US" sz="2000" dirty="0"/>
          </a:p>
        </p:txBody>
      </p:sp>
    </p:spTree>
    <p:extLst>
      <p:ext uri="{BB962C8B-B14F-4D97-AF65-F5344CB8AC3E}">
        <p14:creationId xmlns:p14="http://schemas.microsoft.com/office/powerpoint/2010/main" val="3801854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C5D2F3A-AF83-9945-B6A5-79F0CFEC0589}"/>
              </a:ext>
            </a:extLst>
          </p:cNvPr>
          <p:cNvSpPr>
            <a:spLocks noGrp="1"/>
          </p:cNvSpPr>
          <p:nvPr>
            <p:ph type="title"/>
          </p:nvPr>
        </p:nvSpPr>
        <p:spPr/>
        <p:txBody>
          <a:bodyPr>
            <a:normAutofit/>
          </a:bodyPr>
          <a:lstStyle/>
          <a:p>
            <a:r>
              <a:rPr lang="en-US" sz="2800" dirty="0"/>
              <a:t>A Brief History of the World Trade Organization </a:t>
            </a:r>
          </a:p>
        </p:txBody>
      </p:sp>
      <p:sp>
        <p:nvSpPr>
          <p:cNvPr id="2" name="Content Placeholder 1">
            <a:extLst>
              <a:ext uri="{FF2B5EF4-FFF2-40B4-BE49-F238E27FC236}">
                <a16:creationId xmlns:a16="http://schemas.microsoft.com/office/drawing/2014/main" id="{2EB38090-71DC-44C8-8343-28D9E8E5E7AE}"/>
              </a:ext>
            </a:extLst>
          </p:cNvPr>
          <p:cNvSpPr>
            <a:spLocks noGrp="1"/>
          </p:cNvSpPr>
          <p:nvPr>
            <p:ph idx="1"/>
          </p:nvPr>
        </p:nvSpPr>
        <p:spPr>
          <a:xfrm>
            <a:off x="305955" y="1371600"/>
            <a:ext cx="8458200" cy="4351338"/>
          </a:xfrm>
        </p:spPr>
        <p:txBody>
          <a:bodyPr>
            <a:noAutofit/>
          </a:bodyPr>
          <a:lstStyle/>
          <a:p>
            <a:pPr marL="0" indent="0">
              <a:lnSpc>
                <a:spcPct val="110000"/>
              </a:lnSpc>
              <a:buNone/>
            </a:pPr>
            <a:r>
              <a:rPr lang="en-US" sz="2000" dirty="0"/>
              <a:t>Some of the GATT’s main provisions are as follows:</a:t>
            </a:r>
          </a:p>
          <a:p>
            <a:pPr marL="0" indent="0">
              <a:lnSpc>
                <a:spcPct val="110000"/>
              </a:lnSpc>
              <a:buNone/>
            </a:pPr>
            <a:endParaRPr lang="en-US" sz="2000" dirty="0"/>
          </a:p>
          <a:p>
            <a:pPr marL="906463" lvl="1" indent="-457200">
              <a:lnSpc>
                <a:spcPct val="110000"/>
              </a:lnSpc>
              <a:buFont typeface="+mj-lt"/>
              <a:buAutoNum type="arabicPeriod" startAt="3"/>
            </a:pPr>
            <a:r>
              <a:rPr lang="en-US" sz="2000" dirty="0"/>
              <a:t>Countries should not limit the quantity of goods and services that they import. </a:t>
            </a:r>
          </a:p>
          <a:p>
            <a:pPr marL="906463" lvl="1" indent="-457200">
              <a:lnSpc>
                <a:spcPct val="110000"/>
              </a:lnSpc>
              <a:buFont typeface="+mj-lt"/>
              <a:buAutoNum type="arabicPeriod" startAt="3"/>
            </a:pPr>
            <a:r>
              <a:rPr lang="en-US" sz="2000" dirty="0"/>
              <a:t>Countries should declare export subsidies provided to particular firms, sectors, or industries. Article XVI deals with export subsidies and states that countries should notify each other of the extent of subsidies and discuss the possibility of eliminating them. </a:t>
            </a:r>
          </a:p>
          <a:p>
            <a:pPr marL="906463" lvl="1" indent="-457200">
              <a:lnSpc>
                <a:spcPct val="110000"/>
              </a:lnSpc>
              <a:buFont typeface="+mj-lt"/>
              <a:buAutoNum type="arabicPeriod" startAt="3"/>
            </a:pPr>
            <a:r>
              <a:rPr lang="en-US" sz="2000" dirty="0"/>
              <a:t>Countries can temporarily raise tariffs for certain products. Article XIX, called the safeguard provision or the escape clause, is our focus in this chapter.</a:t>
            </a:r>
          </a:p>
        </p:txBody>
      </p:sp>
    </p:spTree>
    <p:extLst>
      <p:ext uri="{BB962C8B-B14F-4D97-AF65-F5344CB8AC3E}">
        <p14:creationId xmlns:p14="http://schemas.microsoft.com/office/powerpoint/2010/main" val="4069403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C5D2F3A-AF83-9945-B6A5-79F0CFEC0589}"/>
              </a:ext>
            </a:extLst>
          </p:cNvPr>
          <p:cNvSpPr>
            <a:spLocks noGrp="1"/>
          </p:cNvSpPr>
          <p:nvPr>
            <p:ph type="title"/>
          </p:nvPr>
        </p:nvSpPr>
        <p:spPr/>
        <p:txBody>
          <a:bodyPr>
            <a:normAutofit/>
          </a:bodyPr>
          <a:lstStyle/>
          <a:p>
            <a:r>
              <a:rPr lang="en-US" sz="2800" dirty="0"/>
              <a:t>A Brief History of the World Trade Organization </a:t>
            </a:r>
          </a:p>
        </p:txBody>
      </p:sp>
      <p:sp>
        <p:nvSpPr>
          <p:cNvPr id="2" name="Content Placeholder 1">
            <a:extLst>
              <a:ext uri="{FF2B5EF4-FFF2-40B4-BE49-F238E27FC236}">
                <a16:creationId xmlns:a16="http://schemas.microsoft.com/office/drawing/2014/main" id="{2EB38090-71DC-44C8-8343-28D9E8E5E7AE}"/>
              </a:ext>
            </a:extLst>
          </p:cNvPr>
          <p:cNvSpPr>
            <a:spLocks noGrp="1"/>
          </p:cNvSpPr>
          <p:nvPr>
            <p:ph idx="1"/>
          </p:nvPr>
        </p:nvSpPr>
        <p:spPr>
          <a:xfrm>
            <a:off x="304800" y="1447800"/>
            <a:ext cx="8058150" cy="4351338"/>
          </a:xfrm>
        </p:spPr>
        <p:txBody>
          <a:bodyPr>
            <a:noAutofit/>
          </a:bodyPr>
          <a:lstStyle/>
          <a:p>
            <a:pPr marL="0" indent="0">
              <a:lnSpc>
                <a:spcPct val="110000"/>
              </a:lnSpc>
              <a:buNone/>
            </a:pPr>
            <a:r>
              <a:rPr lang="en-US" sz="2000" dirty="0"/>
              <a:t>Some of the GATT’s main provisions are as follows:</a:t>
            </a:r>
          </a:p>
          <a:p>
            <a:pPr marL="0" indent="0">
              <a:lnSpc>
                <a:spcPct val="110000"/>
              </a:lnSpc>
              <a:buNone/>
            </a:pPr>
            <a:endParaRPr lang="en-US" sz="2000" dirty="0"/>
          </a:p>
          <a:p>
            <a:pPr marL="457200" indent="-457200">
              <a:lnSpc>
                <a:spcPct val="110000"/>
              </a:lnSpc>
              <a:buFont typeface="+mj-lt"/>
              <a:buAutoNum type="arabicPeriod" startAt="6"/>
            </a:pPr>
            <a:r>
              <a:rPr lang="en-US" sz="2000" dirty="0"/>
              <a:t>Regional trade agreements are permitted under Article XXIV of the GATT. The GATT recognizes the ability of blocs of countries to form two types of regional trade agreements: </a:t>
            </a:r>
          </a:p>
          <a:p>
            <a:pPr marL="971550" lvl="1" indent="-514350">
              <a:lnSpc>
                <a:spcPct val="110000"/>
              </a:lnSpc>
              <a:buFont typeface="+mj-lt"/>
              <a:buAutoNum type="romanLcPeriod"/>
            </a:pPr>
            <a:r>
              <a:rPr lang="en-US" sz="2000" dirty="0"/>
              <a:t> Free-trade areas, in which a group of countries voluntarily agree to remove trade barriers between themselves</a:t>
            </a:r>
          </a:p>
          <a:p>
            <a:pPr marL="971550" lvl="1" indent="-514350">
              <a:lnSpc>
                <a:spcPct val="110000"/>
              </a:lnSpc>
              <a:buFont typeface="+mj-lt"/>
              <a:buAutoNum type="romanLcPeriod"/>
            </a:pPr>
            <a:r>
              <a:rPr lang="en-US" sz="2000" dirty="0"/>
              <a:t>Customs unions, which are free-trade areas in which the countries also adopt identical tariffs between themselves and the rest of the world</a:t>
            </a:r>
          </a:p>
        </p:txBody>
      </p:sp>
    </p:spTree>
    <p:extLst>
      <p:ext uri="{BB962C8B-B14F-4D97-AF65-F5344CB8AC3E}">
        <p14:creationId xmlns:p14="http://schemas.microsoft.com/office/powerpoint/2010/main" val="30314178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09CA2BE-0BF6-46DD-B939-8078DFE69A22}"/>
              </a:ext>
            </a:extLst>
          </p:cNvPr>
          <p:cNvSpPr>
            <a:spLocks noGrp="1"/>
          </p:cNvSpPr>
          <p:nvPr>
            <p:ph type="title"/>
          </p:nvPr>
        </p:nvSpPr>
        <p:spPr>
          <a:xfrm>
            <a:off x="429491" y="152400"/>
            <a:ext cx="8229600" cy="990490"/>
          </a:xfrm>
        </p:spPr>
        <p:txBody>
          <a:bodyPr/>
          <a:lstStyle/>
          <a:p>
            <a:r>
              <a:rPr lang="en-US" dirty="0"/>
              <a:t>The Gains from Trade </a:t>
            </a:r>
            <a:endParaRPr lang="en-IN" dirty="0"/>
          </a:p>
        </p:txBody>
      </p:sp>
      <p:sp>
        <p:nvSpPr>
          <p:cNvPr id="5" name="Content Placeholder 4">
            <a:extLst>
              <a:ext uri="{FF2B5EF4-FFF2-40B4-BE49-F238E27FC236}">
                <a16:creationId xmlns:a16="http://schemas.microsoft.com/office/drawing/2014/main" id="{FDCE5002-1760-4405-AA09-97FC6D7FE8CE}"/>
              </a:ext>
            </a:extLst>
          </p:cNvPr>
          <p:cNvSpPr>
            <a:spLocks noGrp="1"/>
          </p:cNvSpPr>
          <p:nvPr>
            <p:ph idx="1"/>
          </p:nvPr>
        </p:nvSpPr>
        <p:spPr>
          <a:xfrm>
            <a:off x="429491" y="1142890"/>
            <a:ext cx="8229600" cy="457199"/>
          </a:xfrm>
        </p:spPr>
        <p:txBody>
          <a:bodyPr>
            <a:normAutofit/>
          </a:bodyPr>
          <a:lstStyle/>
          <a:p>
            <a:pPr marL="0" indent="0">
              <a:buNone/>
            </a:pPr>
            <a:r>
              <a:rPr lang="en-IN" sz="2000" dirty="0">
                <a:latin typeface="+mn-lt"/>
              </a:rPr>
              <a:t>Consumer and Producer Surplus </a:t>
            </a:r>
            <a:r>
              <a:rPr lang="en-US" sz="2000" dirty="0">
                <a:latin typeface="+mn-lt"/>
              </a:rPr>
              <a:t>FIGURE 8-1 </a:t>
            </a:r>
            <a:endParaRPr lang="en-US" sz="2000" b="0" dirty="0">
              <a:latin typeface="+mn-lt"/>
            </a:endParaRPr>
          </a:p>
        </p:txBody>
      </p:sp>
      <p:sp>
        <p:nvSpPr>
          <p:cNvPr id="6" name="Content Placeholder 5">
            <a:extLst>
              <a:ext uri="{FF2B5EF4-FFF2-40B4-BE49-F238E27FC236}">
                <a16:creationId xmlns:a16="http://schemas.microsoft.com/office/drawing/2014/main" id="{465C163F-0ECC-493B-8BC1-668AF2DB4AEE}"/>
              </a:ext>
            </a:extLst>
          </p:cNvPr>
          <p:cNvSpPr>
            <a:spLocks noGrp="1"/>
          </p:cNvSpPr>
          <p:nvPr>
            <p:ph sz="quarter" idx="10"/>
          </p:nvPr>
        </p:nvSpPr>
        <p:spPr>
          <a:xfrm>
            <a:off x="200890" y="5518150"/>
            <a:ext cx="8866909" cy="1339850"/>
          </a:xfrm>
        </p:spPr>
        <p:txBody>
          <a:bodyPr>
            <a:noAutofit/>
          </a:bodyPr>
          <a:lstStyle/>
          <a:p>
            <a:pPr marL="0" indent="0">
              <a:spcBef>
                <a:spcPct val="10000"/>
              </a:spcBef>
              <a:spcAft>
                <a:spcPct val="10000"/>
              </a:spcAft>
              <a:buNone/>
            </a:pPr>
            <a:r>
              <a:rPr lang="en-US" sz="1800" dirty="0">
                <a:latin typeface="Arial" panose="020B0604020202020204" pitchFamily="34" charset="0"/>
                <a:cs typeface="Arial" panose="020B0604020202020204" pitchFamily="34" charset="0"/>
              </a:rPr>
              <a:t>In panel (a), the consumer surplus from purchasing quantity D</a:t>
            </a:r>
            <a:r>
              <a:rPr lang="en-US" sz="1800" baseline="-25000" dirty="0">
                <a:latin typeface="Arial" panose="020B0604020202020204" pitchFamily="34" charset="0"/>
                <a:cs typeface="Arial" panose="020B0604020202020204" pitchFamily="34" charset="0"/>
              </a:rPr>
              <a:t>1 </a:t>
            </a:r>
            <a:r>
              <a:rPr lang="en-US" sz="1800" dirty="0">
                <a:latin typeface="Arial" panose="020B0604020202020204" pitchFamily="34" charset="0"/>
                <a:cs typeface="Arial" panose="020B0604020202020204" pitchFamily="34" charset="0"/>
              </a:rPr>
              <a:t>at price P</a:t>
            </a:r>
            <a:r>
              <a:rPr lang="en-US" sz="1800" baseline="-25000" dirty="0">
                <a:latin typeface="Arial" panose="020B0604020202020204" pitchFamily="34" charset="0"/>
                <a:cs typeface="Arial" panose="020B0604020202020204" pitchFamily="34" charset="0"/>
              </a:rPr>
              <a:t>1</a:t>
            </a:r>
            <a:r>
              <a:rPr lang="en-US" sz="1800" dirty="0">
                <a:latin typeface="Arial" panose="020B0604020202020204" pitchFamily="34" charset="0"/>
                <a:cs typeface="Arial" panose="020B0604020202020204" pitchFamily="34" charset="0"/>
              </a:rPr>
              <a:t> is the area below the demand curve and above that price. The consumer who purchases D</a:t>
            </a:r>
            <a:r>
              <a:rPr lang="en-US" sz="1800" baseline="-25000" dirty="0">
                <a:latin typeface="Arial" panose="020B0604020202020204" pitchFamily="34" charset="0"/>
                <a:cs typeface="Arial" panose="020B0604020202020204" pitchFamily="34" charset="0"/>
              </a:rPr>
              <a:t>2</a:t>
            </a:r>
            <a:r>
              <a:rPr lang="en-US" sz="1800" dirty="0">
                <a:latin typeface="Arial" panose="020B0604020202020204" pitchFamily="34" charset="0"/>
                <a:cs typeface="Arial" panose="020B0604020202020204" pitchFamily="34" charset="0"/>
              </a:rPr>
              <a:t> is willing to pay price P</a:t>
            </a:r>
            <a:r>
              <a:rPr lang="en-US" sz="1800" baseline="-25000" dirty="0">
                <a:latin typeface="Arial" panose="020B0604020202020204" pitchFamily="34" charset="0"/>
                <a:cs typeface="Arial" panose="020B0604020202020204" pitchFamily="34" charset="0"/>
              </a:rPr>
              <a:t>2</a:t>
            </a:r>
            <a:r>
              <a:rPr lang="en-US" sz="1800" dirty="0">
                <a:latin typeface="Arial" panose="020B0604020202020204" pitchFamily="34" charset="0"/>
                <a:cs typeface="Arial" panose="020B0604020202020204" pitchFamily="34" charset="0"/>
              </a:rPr>
              <a:t> but has to pay only P</a:t>
            </a:r>
            <a:r>
              <a:rPr lang="en-US" sz="1800" baseline="-25000" dirty="0">
                <a:latin typeface="Arial" panose="020B0604020202020204" pitchFamily="34" charset="0"/>
                <a:cs typeface="Arial" panose="020B0604020202020204" pitchFamily="34" charset="0"/>
              </a:rPr>
              <a:t>1</a:t>
            </a:r>
            <a:r>
              <a:rPr lang="en-US" sz="1800" dirty="0">
                <a:latin typeface="Arial" panose="020B0604020202020204" pitchFamily="34" charset="0"/>
                <a:cs typeface="Arial" panose="020B0604020202020204" pitchFamily="34" charset="0"/>
              </a:rPr>
              <a:t>. The difference is the consumer surplus and represents the satisfaction of consumers over and above the amount paid.</a:t>
            </a:r>
          </a:p>
        </p:txBody>
      </p:sp>
      <p:pic>
        <p:nvPicPr>
          <p:cNvPr id="8" name="Picture Placeholder 4" descr="Two graphs illustrate consumer and producer surplus. Both graphs plot X-axis as Quantity versus Y-axis as Price.&#10;Graph (a) titled, Consumer surplus, shows marks P subscript 1 and P subscript 2 on the Y-axis. Horizontal dotted lines parallel to the X-axis are drawn from these marks. The Y-axis has D subscript 2 and D subscript 1 marked on the X-axis. Vertical dotted lines are drawn from these marks parallel to the Y-axis. A downward sloping line D is drawn from a price higher than P subscript 2 on the Y-axis. The four dotted lines meet with D. The area between dotted lines P subscript 1, P subscript 2, and D subscript 2 is labeled “consumer surplus, C S.” The shift from Points p subscript 1 to P subscript 2 is labeled “Surplus for consumer purchasing quantity D subscript 2.” &#10;Graph (b) titled, Producer surplus, shows marks P subscript 0 and P subscript 1 on the Y-axis. Horizontal dotted lines are drawn parallel to the X-axis from these marks. S subscript 0 and S subscript 1 are marked on the X-axis. Vertical dotted lines are drawn from these marks parallel to the Y-axis. An upward sloping line S starts on the Y-axis at a price less than P subscript 0 and intersects at (S subscript 1, P subscript 1). The rectangular area between the dotted lines S subscript 0, and P subscript 1 is labeled “producer surplus.” The shift from P subscript 0 to P subscript 1 along the vertical dotted line at S subscript 0 is labeled “Surplus from firm producing quantity S subscript 0.” ">
            <a:extLst>
              <a:ext uri="{FF2B5EF4-FFF2-40B4-BE49-F238E27FC236}">
                <a16:creationId xmlns:a16="http://schemas.microsoft.com/office/drawing/2014/main" id="{D7615D70-D39E-499B-84B6-01B81A2303C6}"/>
              </a:ext>
            </a:extLst>
          </p:cNvPr>
          <p:cNvPicPr>
            <a:picLocks noGrp="1" noChangeAspect="1"/>
          </p:cNvPicPr>
          <p:nvPr>
            <p:ph type="pic" sz="quarter" idx="12"/>
          </p:nvPr>
        </p:nvPicPr>
        <p:blipFill>
          <a:blip r:embed="rId3" cstate="print">
            <a:extLst>
              <a:ext uri="{28A0092B-C50C-407E-A947-70E740481C1C}">
                <a14:useLocalDpi xmlns:a14="http://schemas.microsoft.com/office/drawing/2010/main" val="0"/>
              </a:ext>
            </a:extLst>
          </a:blip>
          <a:stretch>
            <a:fillRect/>
          </a:stretch>
        </p:blipFill>
        <p:spPr>
          <a:xfrm>
            <a:off x="429492" y="1447800"/>
            <a:ext cx="8458200" cy="3962399"/>
          </a:xfrm>
          <a:prstGeom prst="rect">
            <a:avLst/>
          </a:prstGeom>
        </p:spPr>
      </p:pic>
    </p:spTree>
    <p:extLst>
      <p:ext uri="{BB962C8B-B14F-4D97-AF65-F5344CB8AC3E}">
        <p14:creationId xmlns:p14="http://schemas.microsoft.com/office/powerpoint/2010/main" val="18784445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09CA2BE-0BF6-46DD-B939-8078DFE69A22}"/>
              </a:ext>
            </a:extLst>
          </p:cNvPr>
          <p:cNvSpPr>
            <a:spLocks noGrp="1"/>
          </p:cNvSpPr>
          <p:nvPr>
            <p:ph type="title"/>
          </p:nvPr>
        </p:nvSpPr>
        <p:spPr>
          <a:xfrm>
            <a:off x="429491" y="152400"/>
            <a:ext cx="8229600" cy="990490"/>
          </a:xfrm>
        </p:spPr>
        <p:txBody>
          <a:bodyPr/>
          <a:lstStyle/>
          <a:p>
            <a:r>
              <a:rPr lang="en-US" dirty="0"/>
              <a:t>The Gains from Trade </a:t>
            </a:r>
            <a:endParaRPr lang="en-IN" dirty="0"/>
          </a:p>
        </p:txBody>
      </p:sp>
      <p:sp>
        <p:nvSpPr>
          <p:cNvPr id="5" name="Content Placeholder 4">
            <a:extLst>
              <a:ext uri="{FF2B5EF4-FFF2-40B4-BE49-F238E27FC236}">
                <a16:creationId xmlns:a16="http://schemas.microsoft.com/office/drawing/2014/main" id="{FDCE5002-1760-4405-AA09-97FC6D7FE8CE}"/>
              </a:ext>
            </a:extLst>
          </p:cNvPr>
          <p:cNvSpPr>
            <a:spLocks noGrp="1"/>
          </p:cNvSpPr>
          <p:nvPr>
            <p:ph idx="1"/>
          </p:nvPr>
        </p:nvSpPr>
        <p:spPr>
          <a:xfrm>
            <a:off x="429491" y="1142890"/>
            <a:ext cx="8229600" cy="457199"/>
          </a:xfrm>
        </p:spPr>
        <p:txBody>
          <a:bodyPr>
            <a:normAutofit/>
          </a:bodyPr>
          <a:lstStyle/>
          <a:p>
            <a:pPr marL="0" indent="0">
              <a:buNone/>
            </a:pPr>
            <a:r>
              <a:rPr lang="en-IN" sz="2000" dirty="0">
                <a:latin typeface="+mn-lt"/>
              </a:rPr>
              <a:t>Consumer and Producer Surplus </a:t>
            </a:r>
            <a:r>
              <a:rPr lang="en-US" sz="2000" dirty="0">
                <a:latin typeface="+mn-lt"/>
              </a:rPr>
              <a:t>FIGURE 8-1 </a:t>
            </a:r>
            <a:endParaRPr lang="en-US" sz="2000" b="0" dirty="0">
              <a:latin typeface="+mn-lt"/>
            </a:endParaRPr>
          </a:p>
        </p:txBody>
      </p:sp>
      <p:sp>
        <p:nvSpPr>
          <p:cNvPr id="6" name="Content Placeholder 5">
            <a:extLst>
              <a:ext uri="{FF2B5EF4-FFF2-40B4-BE49-F238E27FC236}">
                <a16:creationId xmlns:a16="http://schemas.microsoft.com/office/drawing/2014/main" id="{465C163F-0ECC-493B-8BC1-668AF2DB4AEE}"/>
              </a:ext>
            </a:extLst>
          </p:cNvPr>
          <p:cNvSpPr>
            <a:spLocks noGrp="1"/>
          </p:cNvSpPr>
          <p:nvPr>
            <p:ph sz="quarter" idx="10"/>
          </p:nvPr>
        </p:nvSpPr>
        <p:spPr>
          <a:xfrm>
            <a:off x="200890" y="5518150"/>
            <a:ext cx="8866909" cy="1339850"/>
          </a:xfrm>
        </p:spPr>
        <p:txBody>
          <a:bodyPr>
            <a:noAutofit/>
          </a:bodyPr>
          <a:lstStyle/>
          <a:p>
            <a:pPr marL="0" indent="0">
              <a:spcBef>
                <a:spcPct val="10000"/>
              </a:spcBef>
              <a:spcAft>
                <a:spcPct val="10000"/>
              </a:spcAft>
              <a:buNone/>
            </a:pPr>
            <a:r>
              <a:rPr lang="en-US" sz="1800" dirty="0">
                <a:latin typeface="Arial" panose="020B0604020202020204" pitchFamily="34" charset="0"/>
                <a:cs typeface="Arial" panose="020B0604020202020204" pitchFamily="34" charset="0"/>
              </a:rPr>
              <a:t>In panel (b), the producer surplus from supplying the quantity S</a:t>
            </a:r>
            <a:r>
              <a:rPr lang="en-US" sz="1800" baseline="-25000" dirty="0">
                <a:latin typeface="Arial" panose="020B0604020202020204" pitchFamily="34" charset="0"/>
                <a:cs typeface="Arial" panose="020B0604020202020204" pitchFamily="34" charset="0"/>
              </a:rPr>
              <a:t>1 </a:t>
            </a:r>
            <a:r>
              <a:rPr lang="en-US" sz="1800" dirty="0">
                <a:latin typeface="Arial" panose="020B0604020202020204" pitchFamily="34" charset="0"/>
                <a:cs typeface="Arial" panose="020B0604020202020204" pitchFamily="34" charset="0"/>
              </a:rPr>
              <a:t>at the price P</a:t>
            </a:r>
            <a:r>
              <a:rPr lang="en-US" sz="1800" baseline="-25000" dirty="0">
                <a:latin typeface="Arial" panose="020B0604020202020204" pitchFamily="34" charset="0"/>
                <a:cs typeface="Arial" panose="020B0604020202020204" pitchFamily="34" charset="0"/>
              </a:rPr>
              <a:t>1</a:t>
            </a:r>
            <a:r>
              <a:rPr lang="en-US" sz="1800" dirty="0">
                <a:latin typeface="Arial" panose="020B0604020202020204" pitchFamily="34" charset="0"/>
                <a:cs typeface="Arial" panose="020B0604020202020204" pitchFamily="34" charset="0"/>
              </a:rPr>
              <a:t> is the area above the supply curve and below that price. The supplier who supplies unit S</a:t>
            </a:r>
            <a:r>
              <a:rPr lang="en-US" sz="1800" baseline="-25000" dirty="0">
                <a:latin typeface="Arial" panose="020B0604020202020204" pitchFamily="34" charset="0"/>
                <a:cs typeface="Arial" panose="020B0604020202020204" pitchFamily="34" charset="0"/>
              </a:rPr>
              <a:t>0</a:t>
            </a:r>
            <a:r>
              <a:rPr lang="en-US" sz="1800" dirty="0">
                <a:latin typeface="Arial" panose="020B0604020202020204" pitchFamily="34" charset="0"/>
                <a:cs typeface="Arial" panose="020B0604020202020204" pitchFamily="34" charset="0"/>
              </a:rPr>
              <a:t> has marginal costs of P</a:t>
            </a:r>
            <a:r>
              <a:rPr lang="en-US" sz="1800" baseline="-25000" dirty="0">
                <a:latin typeface="Arial" panose="020B0604020202020204" pitchFamily="34" charset="0"/>
                <a:cs typeface="Arial" panose="020B0604020202020204" pitchFamily="34" charset="0"/>
              </a:rPr>
              <a:t>0</a:t>
            </a:r>
            <a:r>
              <a:rPr lang="en-US" sz="1800" dirty="0">
                <a:latin typeface="Arial" panose="020B0604020202020204" pitchFamily="34" charset="0"/>
                <a:cs typeface="Arial" panose="020B0604020202020204" pitchFamily="34" charset="0"/>
              </a:rPr>
              <a:t> but sells it for P</a:t>
            </a:r>
            <a:r>
              <a:rPr lang="en-US" sz="1800" baseline="-25000" dirty="0">
                <a:latin typeface="Arial" panose="020B0604020202020204" pitchFamily="34" charset="0"/>
                <a:cs typeface="Arial" panose="020B0604020202020204" pitchFamily="34" charset="0"/>
              </a:rPr>
              <a:t>1.</a:t>
            </a:r>
            <a:r>
              <a:rPr lang="en-US" sz="1800" dirty="0">
                <a:latin typeface="Arial" panose="020B0604020202020204" pitchFamily="34" charset="0"/>
                <a:cs typeface="Arial" panose="020B0604020202020204" pitchFamily="34" charset="0"/>
              </a:rPr>
              <a:t> The difference is the producer surplus and represents the return to fixed factors of production in the industry</a:t>
            </a:r>
          </a:p>
        </p:txBody>
      </p:sp>
      <p:pic>
        <p:nvPicPr>
          <p:cNvPr id="8" name="Picture Placeholder 4" descr="Two graphs illustrate consumer and producer surplus. Both graphs plot X-axis as Quantity versus Y-axis as Price.&#10;Graph (a) titled, Consumer surplus, shows marks P subscript 1 and P subscript 2 on the Y-axis. Horizontal dotted lines parallel to the X-axis are drawn from these marks. The Y-axis has D subscript 2 and D subscript 1 marked on the X-axis. Vertical dotted lines are drawn from these marks parallel to the Y-axis. A downward sloping line D is drawn from a price higher than P subscript 2 on the Y-axis. The four dotted lines meet with D. The area between dotted lines P subscript 1, P subscript 2, and D subscript 2 is labeled “consumer surplus, C S.” The shift from Points p subscript 1 to P subscript 2 is labeled “Surplus for consumer purchasing quantity D subscript 2.” &#10;Graph (b) titled, Producer surplus, shows marks P subscript 0 and P subscript 1 on the Y-axis. Horizontal dotted lines are drawn parallel to the X-axis from these marks. S subscript 0 and S subscript 1 are marked on the X-axis. Vertical dotted lines are drawn from these marks parallel to the Y-axis. An upward sloping line S starts on the Y-axis at a price less than P subscript 0 and intersects at (S subscript 1, P subscript 1). The rectangular area between the dotted lines S subscript 0, and P subscript 1 is labeled “producer surplus.” The shift from P subscript 0 to P subscript 1 along the vertical dotted line at S subscript 0 is labeled “Surplus from firm producing quantity S subscript 0.” ">
            <a:extLst>
              <a:ext uri="{FF2B5EF4-FFF2-40B4-BE49-F238E27FC236}">
                <a16:creationId xmlns:a16="http://schemas.microsoft.com/office/drawing/2014/main" id="{D7615D70-D39E-499B-84B6-01B81A2303C6}"/>
              </a:ext>
            </a:extLst>
          </p:cNvPr>
          <p:cNvPicPr>
            <a:picLocks noGrp="1" noChangeAspect="1"/>
          </p:cNvPicPr>
          <p:nvPr>
            <p:ph type="pic" sz="quarter" idx="12"/>
          </p:nvPr>
        </p:nvPicPr>
        <p:blipFill>
          <a:blip r:embed="rId3" cstate="print">
            <a:extLst>
              <a:ext uri="{28A0092B-C50C-407E-A947-70E740481C1C}">
                <a14:useLocalDpi xmlns:a14="http://schemas.microsoft.com/office/drawing/2010/main" val="0"/>
              </a:ext>
            </a:extLst>
          </a:blip>
          <a:stretch>
            <a:fillRect/>
          </a:stretch>
        </p:blipFill>
        <p:spPr>
          <a:xfrm>
            <a:off x="429492" y="1447800"/>
            <a:ext cx="8458200" cy="3962399"/>
          </a:xfrm>
          <a:prstGeom prst="rect">
            <a:avLst/>
          </a:prstGeom>
        </p:spPr>
      </p:pic>
    </p:spTree>
    <p:extLst>
      <p:ext uri="{BB962C8B-B14F-4D97-AF65-F5344CB8AC3E}">
        <p14:creationId xmlns:p14="http://schemas.microsoft.com/office/powerpoint/2010/main" val="24784516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w:document xmlns:w="http://schemas.openxmlformats.org/wordprocessingml/2006/main">
  <RequestId>1c599c5f-6bbf-4584-aa50-3e904cf8d057</RequestId>
  <RequestDate>9/12/2021 11:29:28 AM</RequestDate>
</w:document>
</file>

<file path=customXml/itemProps1.xml><?xml version="1.0" encoding="utf-8"?>
<ds:datastoreItem xmlns:ds="http://schemas.openxmlformats.org/officeDocument/2006/customXml" ds:itemID="{98F47EFC-61A6-4E4F-AAEA-FD52C4B43136}">
  <ds:schemaRefs>
    <ds:schemaRef ds:uri="http://schemas.openxmlformats.org/wordprocessingml/2006/main"/>
  </ds:schemaRefs>
</ds:datastoreItem>
</file>

<file path=docProps/app.xml><?xml version="1.0" encoding="utf-8"?>
<Properties xmlns="http://schemas.openxmlformats.org/officeDocument/2006/extended-properties" xmlns:vt="http://schemas.openxmlformats.org/officeDocument/2006/docPropsVTypes">
  <Template/>
  <TotalTime>22405</TotalTime>
  <Words>4792</Words>
  <Application>Microsoft Office PowerPoint</Application>
  <PresentationFormat>On-screen Show (4:3)</PresentationFormat>
  <Paragraphs>381</Paragraphs>
  <Slides>48</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48</vt:i4>
      </vt:variant>
    </vt:vector>
  </HeadingPairs>
  <TitlesOfParts>
    <vt:vector size="54" baseType="lpstr">
      <vt:lpstr>Arial</vt:lpstr>
      <vt:lpstr>Bookman Old Style</vt:lpstr>
      <vt:lpstr>Calibri</vt:lpstr>
      <vt:lpstr>Calibri Light</vt:lpstr>
      <vt:lpstr>Cambria Math</vt:lpstr>
      <vt:lpstr>Office Theme</vt:lpstr>
      <vt:lpstr>Chapter 8 - Import Tariffs and Quotas Under Perfect Competition</vt:lpstr>
      <vt:lpstr>Questions to Consider</vt:lpstr>
      <vt:lpstr>Introduction</vt:lpstr>
      <vt:lpstr>Introduction</vt:lpstr>
      <vt:lpstr>A Brief History of the World Trade Organization </vt:lpstr>
      <vt:lpstr>A Brief History of the World Trade Organization </vt:lpstr>
      <vt:lpstr>A Brief History of the World Trade Organization </vt:lpstr>
      <vt:lpstr>The Gains from Trade </vt:lpstr>
      <vt:lpstr>The Gains from Trade </vt:lpstr>
      <vt:lpstr>A  Closer Look</vt:lpstr>
      <vt:lpstr>The Gains from Trade</vt:lpstr>
      <vt:lpstr>The Gains from Trade</vt:lpstr>
      <vt:lpstr>Import Tariffs for a Small Country  </vt:lpstr>
      <vt:lpstr>Import Tariffs for a Small Country  </vt:lpstr>
      <vt:lpstr>Import Tariffs for a Small Country </vt:lpstr>
      <vt:lpstr>Import Tariffs for a Small Country </vt:lpstr>
      <vt:lpstr>Import Tariffs for a Small Country  </vt:lpstr>
      <vt:lpstr>Import Tariffs for a Small Country  </vt:lpstr>
      <vt:lpstr>A Closer Look</vt:lpstr>
      <vt:lpstr>And Another Closer Look</vt:lpstr>
      <vt:lpstr>APPLICATION: U.S. Tariffs on Steel,  2002-03</vt:lpstr>
      <vt:lpstr>APPLICATION: U.S. Tariffs on Steel,  2002-03</vt:lpstr>
      <vt:lpstr>APPLICATION: U.S. and Foreign Tariffs Under President Trump, 2018–19</vt:lpstr>
      <vt:lpstr>APPLICATION: The Political Economy of Tariffs</vt:lpstr>
      <vt:lpstr>Import Tariffs for a Large Country  </vt:lpstr>
      <vt:lpstr>Import Tariffs for a Large Country  </vt:lpstr>
      <vt:lpstr>Import Tariffs for a Large Country  </vt:lpstr>
      <vt:lpstr>Import Tariffs for a Large Country  </vt:lpstr>
      <vt:lpstr>A Closer Look</vt:lpstr>
      <vt:lpstr>And Another Closer Look</vt:lpstr>
      <vt:lpstr>Import Tariffs for a Large Country </vt:lpstr>
      <vt:lpstr>APPLICATION: U.S. Tariffs on Steel Once Again</vt:lpstr>
      <vt:lpstr>APPLICATION: U.S. and Foreign Tariffs Under President Trump Once Again</vt:lpstr>
      <vt:lpstr>Import Quotas </vt:lpstr>
      <vt:lpstr>Import Quotas </vt:lpstr>
      <vt:lpstr>Import Quotas </vt:lpstr>
      <vt:lpstr>Import Quotas </vt:lpstr>
      <vt:lpstr>Import Quotas </vt:lpstr>
      <vt:lpstr>Tariff Versus Quota: Small Country</vt:lpstr>
      <vt:lpstr>Import Quotas</vt:lpstr>
      <vt:lpstr>Import Quotas</vt:lpstr>
      <vt:lpstr>Import Quotas </vt:lpstr>
      <vt:lpstr>Import Quotas </vt:lpstr>
      <vt:lpstr>Conclusions</vt:lpstr>
      <vt:lpstr>KEY POINTS</vt:lpstr>
      <vt:lpstr>KEY POINTS</vt:lpstr>
      <vt:lpstr>KEY POINTS</vt:lpstr>
      <vt:lpstr>KEY POINTS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8 - Import Tariffs and Quotas Under Perfect Competition</dc:title>
  <dc:subject/>
  <dc:creator>Dennis McCornac</dc:creator>
  <cp:keywords/>
  <dc:description/>
  <cp:lastModifiedBy>Dennis McCornac</cp:lastModifiedBy>
  <cp:revision>521</cp:revision>
  <cp:lastPrinted>2020-07-14T14:40:33Z</cp:lastPrinted>
  <dcterms:created xsi:type="dcterms:W3CDTF">2014-04-06T21:35:48Z</dcterms:created>
  <dcterms:modified xsi:type="dcterms:W3CDTF">2023-03-15T11:12:54Z</dcterms:modified>
  <cp:category/>
</cp:coreProperties>
</file>