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2"/>
  </p:sldMasterIdLst>
  <p:notesMasterIdLst>
    <p:notesMasterId r:id="rId51"/>
  </p:notesMasterIdLst>
  <p:handoutMasterIdLst>
    <p:handoutMasterId r:id="rId52"/>
  </p:handoutMasterIdLst>
  <p:sldIdLst>
    <p:sldId id="498" r:id="rId3"/>
    <p:sldId id="370" r:id="rId4"/>
    <p:sldId id="260" r:id="rId5"/>
    <p:sldId id="442" r:id="rId6"/>
    <p:sldId id="443" r:id="rId7"/>
    <p:sldId id="499" r:id="rId8"/>
    <p:sldId id="444" r:id="rId9"/>
    <p:sldId id="375" r:id="rId10"/>
    <p:sldId id="445" r:id="rId11"/>
    <p:sldId id="446" r:id="rId12"/>
    <p:sldId id="447" r:id="rId13"/>
    <p:sldId id="448" r:id="rId14"/>
    <p:sldId id="454" r:id="rId15"/>
    <p:sldId id="455" r:id="rId16"/>
    <p:sldId id="500" r:id="rId17"/>
    <p:sldId id="456" r:id="rId18"/>
    <p:sldId id="457" r:id="rId19"/>
    <p:sldId id="458" r:id="rId20"/>
    <p:sldId id="502" r:id="rId21"/>
    <p:sldId id="459" r:id="rId22"/>
    <p:sldId id="460" r:id="rId23"/>
    <p:sldId id="461" r:id="rId24"/>
    <p:sldId id="396" r:id="rId25"/>
    <p:sldId id="465" r:id="rId26"/>
    <p:sldId id="466" r:id="rId27"/>
    <p:sldId id="467" r:id="rId28"/>
    <p:sldId id="501" r:id="rId29"/>
    <p:sldId id="468" r:id="rId30"/>
    <p:sldId id="469" r:id="rId31"/>
    <p:sldId id="478" r:id="rId32"/>
    <p:sldId id="479" r:id="rId33"/>
    <p:sldId id="481" r:id="rId34"/>
    <p:sldId id="482" r:id="rId35"/>
    <p:sldId id="483" r:id="rId36"/>
    <p:sldId id="484" r:id="rId37"/>
    <p:sldId id="504" r:id="rId38"/>
    <p:sldId id="505" r:id="rId39"/>
    <p:sldId id="506" r:id="rId40"/>
    <p:sldId id="507" r:id="rId41"/>
    <p:sldId id="508" r:id="rId42"/>
    <p:sldId id="511" r:id="rId43"/>
    <p:sldId id="512" r:id="rId44"/>
    <p:sldId id="487" r:id="rId45"/>
    <p:sldId id="488" r:id="rId46"/>
    <p:sldId id="489" r:id="rId47"/>
    <p:sldId id="492" r:id="rId48"/>
    <p:sldId id="494" r:id="rId49"/>
    <p:sldId id="513" r:id="rId5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WM" initials="SWM [3]" lastIdx="1" clrIdx="6"/>
  <p:cmAuthor id="1" name="Jennifer Baker" initials="JB" lastIdx="4" clrIdx="0"/>
  <p:cmAuthor id="8" name="SWM" initials="SWM [4]" lastIdx="1" clrIdx="7"/>
  <p:cmAuthor id="2" name="Hauk, William" initials="HW" lastIdx="1" clrIdx="1"/>
  <p:cmAuthor id="9" name="Neff, Lindsay" initials="NL" lastIdx="1" clrIdx="8">
    <p:extLst>
      <p:ext uri="{19B8F6BF-5375-455C-9EA6-DF929625EA0E}">
        <p15:presenceInfo xmlns:p15="http://schemas.microsoft.com/office/powerpoint/2012/main" userId="S-1-5-21-4250845945-3731851581-3800177176-26107" providerId="AD"/>
      </p:ext>
    </p:extLst>
  </p:cmAuthor>
  <p:cmAuthor id="3" name="Hauk, William" initials="HW [2]" lastIdx="6" clrIdx="2"/>
  <p:cmAuthor id="10" name="Ramazani, Reza" initials="RR" lastIdx="18" clrIdx="9">
    <p:extLst>
      <p:ext uri="{19B8F6BF-5375-455C-9EA6-DF929625EA0E}">
        <p15:presenceInfo xmlns:p15="http://schemas.microsoft.com/office/powerpoint/2012/main" userId="Ramazani, Reza" providerId="None"/>
      </p:ext>
    </p:extLst>
  </p:cmAuthor>
  <p:cmAuthor id="4" name="Mingzhi Xu" initials="MX" lastIdx="4" clrIdx="3"/>
  <p:cmAuthor id="11" name="PC" initials="P" lastIdx="24" clrIdx="10">
    <p:extLst>
      <p:ext uri="{19B8F6BF-5375-455C-9EA6-DF929625EA0E}">
        <p15:presenceInfo xmlns:p15="http://schemas.microsoft.com/office/powerpoint/2012/main" userId="PC" providerId="None"/>
      </p:ext>
    </p:extLst>
  </p:cmAuthor>
  <p:cmAuthor id="5" name="SWM" initials="SWM" lastIdx="1" clrIdx="4"/>
  <p:cmAuthor id="12" name="Copyeditor" initials="CE" lastIdx="9" clrIdx="11">
    <p:extLst>
      <p:ext uri="{19B8F6BF-5375-455C-9EA6-DF929625EA0E}">
        <p15:presenceInfo xmlns:p15="http://schemas.microsoft.com/office/powerpoint/2012/main" userId="Copyeditor" providerId="None"/>
      </p:ext>
    </p:extLst>
  </p:cmAuthor>
  <p:cmAuthor id="6" name="SWM" initials="SWM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3B"/>
    <a:srgbClr val="565656"/>
    <a:srgbClr val="626262"/>
    <a:srgbClr val="254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6" autoAdjust="0"/>
    <p:restoredTop sz="92593" autoAdjust="0"/>
  </p:normalViewPr>
  <p:slideViewPr>
    <p:cSldViewPr snapToGrid="0">
      <p:cViewPr varScale="1">
        <p:scale>
          <a:sx n="63" d="100"/>
          <a:sy n="63" d="100"/>
        </p:scale>
        <p:origin x="1578" y="78"/>
      </p:cViewPr>
      <p:guideLst>
        <p:guide orient="horz" pos="2160"/>
        <p:guide pos="2880"/>
      </p:guideLst>
    </p:cSldViewPr>
  </p:slideViewPr>
  <p:outlineViewPr>
    <p:cViewPr>
      <p:scale>
        <a:sx n="33" d="100"/>
        <a:sy n="33" d="100"/>
      </p:scale>
      <p:origin x="0" y="-8514"/>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2" d="100"/>
          <a:sy n="42" d="100"/>
        </p:scale>
        <p:origin x="2876"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98437" y="286623"/>
            <a:ext cx="6553200" cy="490617"/>
          </a:xfrm>
          <a:prstGeom prst="rect">
            <a:avLst/>
          </a:prstGeom>
        </p:spPr>
        <p:txBody>
          <a:bodyPr vert="horz" lIns="92492" tIns="46246" rIns="92492" bIns="46246" rtlCol="0"/>
          <a:lstStyle>
            <a:lvl1pPr algn="l">
              <a:defRPr sz="1200"/>
            </a:lvl1pPr>
          </a:lstStyle>
          <a:p>
            <a:pPr algn="ctr"/>
            <a:r>
              <a:rPr lang="en-US" sz="1600" b="1" dirty="0"/>
              <a:t>Chapter 5 – Movement of Labor and Capital Between Countries</a:t>
            </a:r>
          </a:p>
          <a:p>
            <a:endParaRPr lang="en-US" dirty="0"/>
          </a:p>
        </p:txBody>
      </p:sp>
      <p:sp>
        <p:nvSpPr>
          <p:cNvPr id="6" name="TextBox 5">
            <a:extLst>
              <a:ext uri="{FF2B5EF4-FFF2-40B4-BE49-F238E27FC236}">
                <a16:creationId xmlns:a16="http://schemas.microsoft.com/office/drawing/2014/main" id="{311F9DE4-46DF-4509-A201-5AF72AB5CAB7}"/>
              </a:ext>
            </a:extLst>
          </p:cNvPr>
          <p:cNvSpPr txBox="1"/>
          <p:nvPr/>
        </p:nvSpPr>
        <p:spPr>
          <a:xfrm>
            <a:off x="3261360" y="8564880"/>
            <a:ext cx="670853" cy="369332"/>
          </a:xfrm>
          <a:prstGeom prst="rect">
            <a:avLst/>
          </a:prstGeom>
          <a:noFill/>
        </p:spPr>
        <p:txBody>
          <a:bodyPr wrap="square" rtlCol="0">
            <a:spAutoFit/>
          </a:bodyPr>
          <a:lstStyle/>
          <a:p>
            <a:fld id="{D6176B55-E958-43EE-9796-505A3AB947A9}" type="slidenum">
              <a:rPr lang="en-US" b="1" smtClean="0"/>
              <a:t>‹#›</a:t>
            </a:fld>
            <a:endParaRPr lang="en-US" b="1" dirty="0"/>
          </a:p>
        </p:txBody>
      </p:sp>
    </p:spTree>
    <p:extLst>
      <p:ext uri="{BB962C8B-B14F-4D97-AF65-F5344CB8AC3E}">
        <p14:creationId xmlns:p14="http://schemas.microsoft.com/office/powerpoint/2010/main" val="20476521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AA102877-044D-4DAE-A559-1E4FC530964E}" type="datetimeFigureOut">
              <a:rPr lang="en-US" smtClean="0"/>
              <a:t>10/18/2025</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B3DA0F5E-35E6-430D-9254-5B852B155E29}" type="slidenum">
              <a:rPr lang="en-US" smtClean="0"/>
              <a:t>‹#›</a:t>
            </a:fld>
            <a:endParaRPr lang="en-US"/>
          </a:p>
        </p:txBody>
      </p:sp>
    </p:spTree>
    <p:extLst>
      <p:ext uri="{BB962C8B-B14F-4D97-AF65-F5344CB8AC3E}">
        <p14:creationId xmlns:p14="http://schemas.microsoft.com/office/powerpoint/2010/main" val="32562453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D9D943CE-1DDB-4405-910D-66BE34166E2F}" type="slidenum">
              <a:rPr lang="en-US" smtClean="0"/>
              <a:pPr/>
              <a:t>3</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19561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2097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2D7CFD59-7418-4CC8-BB8F-3580F21C65EB}" type="datetimeFigureOut">
              <a:rPr lang="en-US" smtClean="0"/>
              <a:t>10/18/2025</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FE6842FB-C487-4221-9A96-CC0E2C3E7201}" type="slidenum">
              <a:rPr lang="en-US" smtClean="0"/>
              <a:t>‹#›</a:t>
            </a:fld>
            <a:endParaRPr lang="en-US"/>
          </a:p>
        </p:txBody>
      </p:sp>
      <p:pic>
        <p:nvPicPr>
          <p:cNvPr id="6" name="Picture 5">
            <a:extLst>
              <a:ext uri="{FF2B5EF4-FFF2-40B4-BE49-F238E27FC236}">
                <a16:creationId xmlns:a16="http://schemas.microsoft.com/office/drawing/2014/main" id="{FF535B3D-F326-409F-8C7C-FFE984A7D1C8}"/>
              </a:ext>
            </a:extLst>
          </p:cNvPr>
          <p:cNvPicPr>
            <a:picLocks noChangeAspect="1"/>
          </p:cNvPicPr>
          <p:nvPr userDrawn="1"/>
        </p:nvPicPr>
        <p:blipFill>
          <a:blip r:embed="rId2"/>
          <a:stretch>
            <a:fillRect/>
          </a:stretch>
        </p:blipFill>
        <p:spPr>
          <a:xfrm>
            <a:off x="0" y="1040131"/>
            <a:ext cx="9144000" cy="42559"/>
          </a:xfrm>
          <a:prstGeom prst="rect">
            <a:avLst/>
          </a:prstGeom>
        </p:spPr>
      </p:pic>
    </p:spTree>
    <p:extLst>
      <p:ext uri="{BB962C8B-B14F-4D97-AF65-F5344CB8AC3E}">
        <p14:creationId xmlns:p14="http://schemas.microsoft.com/office/powerpoint/2010/main" val="3335447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2D7CFD59-7418-4CC8-BB8F-3580F21C65EB}" type="datetimeFigureOut">
              <a:rPr lang="en-US" smtClean="0"/>
              <a:t>10/18/2025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FE6842FB-C487-4221-9A96-CC0E2C3E7201}" type="slidenum">
              <a:rPr lang="en-US" smtClean="0"/>
              <a:t>‹#›</a:t>
            </a:fld>
            <a:endParaRPr lang="en-US"/>
          </a:p>
        </p:txBody>
      </p:sp>
      <p:pic>
        <p:nvPicPr>
          <p:cNvPr id="5" name="Picture 4">
            <a:extLst>
              <a:ext uri="{FF2B5EF4-FFF2-40B4-BE49-F238E27FC236}">
                <a16:creationId xmlns:a16="http://schemas.microsoft.com/office/drawing/2014/main" id="{19DABE9A-AEF3-4538-84E8-53D60F2BD4A9}"/>
              </a:ext>
            </a:extLst>
          </p:cNvPr>
          <p:cNvPicPr>
            <a:picLocks noChangeAspect="1"/>
          </p:cNvPicPr>
          <p:nvPr userDrawn="1"/>
        </p:nvPicPr>
        <p:blipFill>
          <a:blip r:embed="rId2"/>
          <a:stretch>
            <a:fillRect/>
          </a:stretch>
        </p:blipFill>
        <p:spPr>
          <a:xfrm>
            <a:off x="0" y="1030280"/>
            <a:ext cx="9144000" cy="42559"/>
          </a:xfrm>
          <a:prstGeom prst="rect">
            <a:avLst/>
          </a:prstGeom>
        </p:spPr>
      </p:pic>
    </p:spTree>
    <p:extLst>
      <p:ext uri="{BB962C8B-B14F-4D97-AF65-F5344CB8AC3E}">
        <p14:creationId xmlns:p14="http://schemas.microsoft.com/office/powerpoint/2010/main" val="703294320"/>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510"/>
            <a:ext cx="8229600" cy="1143000"/>
          </a:xfrm>
        </p:spPr>
        <p:txBody>
          <a:bodyPr>
            <a:normAutofit/>
          </a:bodyPr>
          <a:lstStyle>
            <a:lvl1pPr>
              <a:defRPr sz="2800" b="1"/>
            </a:lvl1pPr>
          </a:lstStyle>
          <a:p>
            <a:r>
              <a:rPr lang="en-US" dirty="0"/>
              <a:t>Click to edit Master title style</a:t>
            </a:r>
          </a:p>
        </p:txBody>
      </p:sp>
      <p:sp>
        <p:nvSpPr>
          <p:cNvPr id="3" name="Content Placeholder 2"/>
          <p:cNvSpPr>
            <a:spLocks noGrp="1"/>
          </p:cNvSpPr>
          <p:nvPr>
            <p:ph idx="1"/>
          </p:nvPr>
        </p:nvSpPr>
        <p:spPr>
          <a:xfrm>
            <a:off x="457200" y="1600201"/>
            <a:ext cx="8229600" cy="2193878"/>
          </a:xfrm>
        </p:spPr>
        <p:txBody>
          <a:bodyPr/>
          <a:lstStyle>
            <a:lvl1pPr marL="450850" indent="-450850">
              <a:spcBef>
                <a:spcPts val="624"/>
              </a:spcBef>
              <a:defRPr b="1"/>
            </a:lvl1pPr>
            <a:lvl2pPr marL="900113" indent="-442913">
              <a:spcBef>
                <a:spcPts val="624"/>
              </a:spcBef>
              <a:defRPr sz="2600" b="1"/>
            </a:lvl2pPr>
            <a:lvl3pPr marL="1255713" indent="-341313">
              <a:spcBef>
                <a:spcPts val="624"/>
              </a:spcBef>
              <a:defRPr sz="2400" b="1"/>
            </a:lvl3pPr>
            <a:lvl4pPr>
              <a:spcBef>
                <a:spcPts val="624"/>
              </a:spcBef>
              <a:defRPr b="1"/>
            </a:lvl4pPr>
            <a:lvl5pPr>
              <a:spcBef>
                <a:spcPts val="624"/>
              </a:spcBef>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72F768FE-04AA-8D4B-B2F9-216643C09078}"/>
              </a:ext>
            </a:extLst>
          </p:cNvPr>
          <p:cNvSpPr txBox="1">
            <a:spLocks/>
          </p:cNvSpPr>
          <p:nvPr/>
        </p:nvSpPr>
        <p:spPr>
          <a:xfrm>
            <a:off x="65532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9DC544-88AA-4B99-9569-D68FC0552398}" type="slidenum">
              <a:rPr lang="en-US" smtClean="0"/>
              <a:pPr/>
              <a:t>‹#›</a:t>
            </a:fld>
            <a:endParaRPr lang="en-US"/>
          </a:p>
        </p:txBody>
      </p:sp>
      <p:sp>
        <p:nvSpPr>
          <p:cNvPr id="5" name="Content Placeholder 4">
            <a:extLst>
              <a:ext uri="{FF2B5EF4-FFF2-40B4-BE49-F238E27FC236}">
                <a16:creationId xmlns:a16="http://schemas.microsoft.com/office/drawing/2014/main" id="{89EF4D73-3D87-4491-9153-A142E6F27FFC}"/>
              </a:ext>
            </a:extLst>
          </p:cNvPr>
          <p:cNvSpPr>
            <a:spLocks noGrp="1"/>
          </p:cNvSpPr>
          <p:nvPr>
            <p:ph sz="quarter" idx="10"/>
          </p:nvPr>
        </p:nvSpPr>
        <p:spPr>
          <a:xfrm>
            <a:off x="457200" y="4052888"/>
            <a:ext cx="8229600" cy="1051375"/>
          </a:xfrm>
        </p:spPr>
        <p:txBody>
          <a:bodyPr/>
          <a:lstStyle>
            <a:lvl1pPr marL="450850" indent="-450850">
              <a:defRPr b="1"/>
            </a:lvl1pPr>
            <a:lvl2pPr marL="900113" indent="-442913">
              <a:defRPr sz="2600" b="1"/>
            </a:lvl2pPr>
            <a:lvl3pPr marL="1255713" indent="-355600">
              <a:defRPr sz="2400"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Picture Placeholder 6">
            <a:extLst>
              <a:ext uri="{FF2B5EF4-FFF2-40B4-BE49-F238E27FC236}">
                <a16:creationId xmlns:a16="http://schemas.microsoft.com/office/drawing/2014/main" id="{E5D9A499-946B-43C2-8AE0-FE27CF3C44AE}"/>
              </a:ext>
            </a:extLst>
          </p:cNvPr>
          <p:cNvSpPr>
            <a:spLocks noGrp="1"/>
          </p:cNvSpPr>
          <p:nvPr>
            <p:ph type="pic" sz="quarter" idx="11"/>
          </p:nvPr>
        </p:nvSpPr>
        <p:spPr>
          <a:xfrm>
            <a:off x="5827831" y="3344051"/>
            <a:ext cx="914400" cy="914400"/>
          </a:xfrm>
        </p:spPr>
        <p:txBody>
          <a:bodyPr/>
          <a:lstStyle/>
          <a:p>
            <a:endParaRPr lang="en-IN"/>
          </a:p>
        </p:txBody>
      </p:sp>
      <p:sp>
        <p:nvSpPr>
          <p:cNvPr id="13" name="Picture Placeholder 12">
            <a:extLst>
              <a:ext uri="{FF2B5EF4-FFF2-40B4-BE49-F238E27FC236}">
                <a16:creationId xmlns:a16="http://schemas.microsoft.com/office/drawing/2014/main" id="{DD9489B2-1122-4DAA-AC2B-684C0C5248F7}"/>
              </a:ext>
            </a:extLst>
          </p:cNvPr>
          <p:cNvSpPr>
            <a:spLocks noGrp="1"/>
          </p:cNvSpPr>
          <p:nvPr>
            <p:ph type="pic" sz="quarter" idx="12"/>
          </p:nvPr>
        </p:nvSpPr>
        <p:spPr>
          <a:xfrm>
            <a:off x="6932636" y="3336879"/>
            <a:ext cx="914400" cy="914400"/>
          </a:xfrm>
        </p:spPr>
        <p:txBody>
          <a:bodyPr/>
          <a:lstStyle/>
          <a:p>
            <a:endParaRPr lang="en-IN"/>
          </a:p>
        </p:txBody>
      </p:sp>
      <p:sp>
        <p:nvSpPr>
          <p:cNvPr id="16" name="Content Placeholder 15">
            <a:extLst>
              <a:ext uri="{FF2B5EF4-FFF2-40B4-BE49-F238E27FC236}">
                <a16:creationId xmlns:a16="http://schemas.microsoft.com/office/drawing/2014/main" id="{63849F0E-4AE3-4A16-9785-330C4BBDC540}"/>
              </a:ext>
            </a:extLst>
          </p:cNvPr>
          <p:cNvSpPr>
            <a:spLocks noGrp="1"/>
          </p:cNvSpPr>
          <p:nvPr>
            <p:ph sz="quarter" idx="13"/>
          </p:nvPr>
        </p:nvSpPr>
        <p:spPr>
          <a:xfrm>
            <a:off x="225425" y="4155895"/>
            <a:ext cx="8229600" cy="10509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8" name="Table Placeholder 17">
            <a:extLst>
              <a:ext uri="{FF2B5EF4-FFF2-40B4-BE49-F238E27FC236}">
                <a16:creationId xmlns:a16="http://schemas.microsoft.com/office/drawing/2014/main" id="{6D2B660F-DFE4-4332-B3CE-EE440158E990}"/>
              </a:ext>
            </a:extLst>
          </p:cNvPr>
          <p:cNvSpPr>
            <a:spLocks noGrp="1"/>
          </p:cNvSpPr>
          <p:nvPr>
            <p:ph type="tbl" sz="quarter" idx="14"/>
          </p:nvPr>
        </p:nvSpPr>
        <p:spPr>
          <a:xfrm>
            <a:off x="7847013" y="3336925"/>
            <a:ext cx="914400" cy="1050925"/>
          </a:xfrm>
        </p:spPr>
        <p:txBody>
          <a:bodyPr/>
          <a:lstStyle/>
          <a:p>
            <a:endParaRPr lang="en-IN"/>
          </a:p>
        </p:txBody>
      </p:sp>
      <p:sp>
        <p:nvSpPr>
          <p:cNvPr id="20" name="Content Placeholder 19">
            <a:extLst>
              <a:ext uri="{FF2B5EF4-FFF2-40B4-BE49-F238E27FC236}">
                <a16:creationId xmlns:a16="http://schemas.microsoft.com/office/drawing/2014/main" id="{7E22DF00-048E-4009-9C81-1EBD0A05621E}"/>
              </a:ext>
            </a:extLst>
          </p:cNvPr>
          <p:cNvSpPr>
            <a:spLocks noGrp="1"/>
          </p:cNvSpPr>
          <p:nvPr>
            <p:ph sz="quarter" idx="15"/>
          </p:nvPr>
        </p:nvSpPr>
        <p:spPr>
          <a:xfrm>
            <a:off x="6018213" y="4791075"/>
            <a:ext cx="1023937" cy="8159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2" name="Content Placeholder 21">
            <a:extLst>
              <a:ext uri="{FF2B5EF4-FFF2-40B4-BE49-F238E27FC236}">
                <a16:creationId xmlns:a16="http://schemas.microsoft.com/office/drawing/2014/main" id="{D23CD4C7-8F65-4418-9749-0D73A5CA68A7}"/>
              </a:ext>
            </a:extLst>
          </p:cNvPr>
          <p:cNvSpPr>
            <a:spLocks noGrp="1"/>
          </p:cNvSpPr>
          <p:nvPr>
            <p:ph sz="quarter" idx="16"/>
          </p:nvPr>
        </p:nvSpPr>
        <p:spPr>
          <a:xfrm>
            <a:off x="7273925" y="4705350"/>
            <a:ext cx="914400" cy="1042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4" name="Content Placeholder 23">
            <a:extLst>
              <a:ext uri="{FF2B5EF4-FFF2-40B4-BE49-F238E27FC236}">
                <a16:creationId xmlns:a16="http://schemas.microsoft.com/office/drawing/2014/main" id="{73D40E88-BFC5-4367-B59F-405856531B63}"/>
              </a:ext>
            </a:extLst>
          </p:cNvPr>
          <p:cNvSpPr>
            <a:spLocks noGrp="1"/>
          </p:cNvSpPr>
          <p:nvPr>
            <p:ph sz="quarter" idx="17"/>
          </p:nvPr>
        </p:nvSpPr>
        <p:spPr>
          <a:xfrm>
            <a:off x="8297863" y="4705350"/>
            <a:ext cx="620712" cy="1042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0310287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7000">
              <a:schemeClr val="accent1">
                <a:lumMod val="5000"/>
                <a:lumOff val="95000"/>
              </a:schemeClr>
            </a:gs>
            <a:gs pos="100000">
              <a:srgbClr val="00823B"/>
            </a:gs>
            <a:gs pos="100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67500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8386617" y="6519446"/>
            <a:ext cx="684803" cy="338554"/>
          </a:xfrm>
          <a:prstGeom prst="rect">
            <a:avLst/>
          </a:prstGeom>
          <a:noFill/>
        </p:spPr>
        <p:txBody>
          <a:bodyPr wrap="none" rtlCol="0">
            <a:spAutoFit/>
          </a:bodyPr>
          <a:lstStyle/>
          <a:p>
            <a:r>
              <a:rPr lang="en-US" sz="1600" dirty="0"/>
              <a:t>5 - </a:t>
            </a:r>
            <a:fld id="{1BFEEE2F-8C63-49CC-94FB-1FAE0A5835EE}" type="slidenum">
              <a:rPr lang="en-US" sz="1600" smtClean="0"/>
              <a:t>‹#›</a:t>
            </a:fld>
            <a:endParaRPr lang="en-US" sz="1600" dirty="0"/>
          </a:p>
        </p:txBody>
      </p:sp>
      <p:pic>
        <p:nvPicPr>
          <p:cNvPr id="4" name="Picture 3">
            <a:extLst>
              <a:ext uri="{FF2B5EF4-FFF2-40B4-BE49-F238E27FC236}">
                <a16:creationId xmlns:a16="http://schemas.microsoft.com/office/drawing/2014/main" id="{0AFA26C9-8948-4DEE-AB65-59EAFFEB98B8}"/>
              </a:ext>
            </a:extLst>
          </p:cNvPr>
          <p:cNvPicPr>
            <a:picLocks noChangeAspect="1"/>
          </p:cNvPicPr>
          <p:nvPr userDrawn="1"/>
        </p:nvPicPr>
        <p:blipFill>
          <a:blip r:embed="rId6"/>
          <a:stretch>
            <a:fillRect/>
          </a:stretch>
        </p:blipFill>
        <p:spPr>
          <a:xfrm>
            <a:off x="0" y="1040131"/>
            <a:ext cx="9144000" cy="42559"/>
          </a:xfrm>
          <a:prstGeom prst="rect">
            <a:avLst/>
          </a:prstGeom>
        </p:spPr>
      </p:pic>
    </p:spTree>
    <p:extLst>
      <p:ext uri="{BB962C8B-B14F-4D97-AF65-F5344CB8AC3E}">
        <p14:creationId xmlns:p14="http://schemas.microsoft.com/office/powerpoint/2010/main" val="1078064625"/>
      </p:ext>
    </p:extLst>
  </p:cSld>
  <p:clrMap bg1="lt1" tx1="dk1" bg2="lt2" tx2="dk2" accent1="accent1" accent2="accent2" accent3="accent3" accent4="accent4" accent5="accent5" accent6="accent6" hlink="hlink" folHlink="folHlink"/>
  <p:sldLayoutIdLst>
    <p:sldLayoutId id="2147483711" r:id="rId1"/>
    <p:sldLayoutId id="2147483715" r:id="rId2"/>
    <p:sldLayoutId id="2147483716" r:id="rId3"/>
    <p:sldLayoutId id="2147483721" r:id="rId4"/>
  </p:sldLayoutIdLst>
  <p:hf hdr="0" dt="0"/>
  <p:txStyles>
    <p:titleStyle>
      <a:lvl1pPr algn="ctr" defTabSz="6858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b="1"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b="1"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b="1"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b="1"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b="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BEC38EA5-A399-43BA-9CC6-F7CB79A72E36}"/>
              </a:ext>
            </a:extLst>
          </p:cNvPr>
          <p:cNvSpPr txBox="1">
            <a:spLocks/>
          </p:cNvSpPr>
          <p:nvPr/>
        </p:nvSpPr>
        <p:spPr>
          <a:xfrm>
            <a:off x="1" y="38100"/>
            <a:ext cx="9107904" cy="115378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bg1"/>
                </a:solidFill>
                <a:latin typeface="+mj-lt"/>
                <a:ea typeface="+mj-ea"/>
                <a:cs typeface="+mj-cs"/>
              </a:defRPr>
            </a:lvl1pPr>
          </a:lstStyle>
          <a:p>
            <a:pPr algn="ctr">
              <a:defRPr/>
            </a:pPr>
            <a:r>
              <a:rPr lang="en-US" sz="3600" dirty="0">
                <a:solidFill>
                  <a:srgbClr val="FF0000"/>
                </a:solidFill>
                <a:latin typeface="Arial"/>
              </a:rPr>
              <a:t>ECON 243 – International Trade</a:t>
            </a:r>
          </a:p>
        </p:txBody>
      </p:sp>
      <p:pic>
        <p:nvPicPr>
          <p:cNvPr id="6" name="Picture 5"/>
          <p:cNvPicPr>
            <a:picLocks noChangeAspect="1"/>
          </p:cNvPicPr>
          <p:nvPr/>
        </p:nvPicPr>
        <p:blipFill>
          <a:blip r:embed="rId2"/>
          <a:stretch>
            <a:fillRect/>
          </a:stretch>
        </p:blipFill>
        <p:spPr>
          <a:xfrm>
            <a:off x="291306" y="3516263"/>
            <a:ext cx="8561385" cy="3303638"/>
          </a:xfrm>
          <a:prstGeom prst="rect">
            <a:avLst/>
          </a:prstGeom>
        </p:spPr>
      </p:pic>
      <p:sp>
        <p:nvSpPr>
          <p:cNvPr id="2" name="TextBox 1">
            <a:extLst>
              <a:ext uri="{FF2B5EF4-FFF2-40B4-BE49-F238E27FC236}">
                <a16:creationId xmlns:a16="http://schemas.microsoft.com/office/drawing/2014/main" id="{27E435AA-4ED4-431A-9614-D3D441E017BC}"/>
              </a:ext>
            </a:extLst>
          </p:cNvPr>
          <p:cNvSpPr txBox="1"/>
          <p:nvPr/>
        </p:nvSpPr>
        <p:spPr>
          <a:xfrm>
            <a:off x="0" y="1191879"/>
            <a:ext cx="9143999" cy="2585323"/>
          </a:xfrm>
          <a:prstGeom prst="rect">
            <a:avLst/>
          </a:prstGeom>
          <a:noFill/>
        </p:spPr>
        <p:txBody>
          <a:bodyPr wrap="square" rtlCol="0">
            <a:spAutoFit/>
          </a:bodyPr>
          <a:lstStyle/>
          <a:p>
            <a:pPr algn="ctr"/>
            <a:r>
              <a:rPr lang="en-US" sz="5400" b="1" dirty="0">
                <a:solidFill>
                  <a:srgbClr val="7030A0"/>
                </a:solidFill>
              </a:rPr>
              <a:t>Chapter 5 – Movement of Labor and Capital Between Countries</a:t>
            </a:r>
          </a:p>
        </p:txBody>
      </p:sp>
      <p:sp>
        <p:nvSpPr>
          <p:cNvPr id="8" name="Footer Placeholder 4">
            <a:extLst>
              <a:ext uri="{FF2B5EF4-FFF2-40B4-BE49-F238E27FC236}">
                <a16:creationId xmlns:a16="http://schemas.microsoft.com/office/drawing/2014/main" id="{3DADC783-2FBF-4FF3-A8D1-B72FC9AACA6C}"/>
              </a:ext>
            </a:extLst>
          </p:cNvPr>
          <p:cNvSpPr txBox="1">
            <a:spLocks/>
          </p:cNvSpPr>
          <p:nvPr/>
        </p:nvSpPr>
        <p:spPr>
          <a:xfrm>
            <a:off x="2897488" y="6479152"/>
            <a:ext cx="35939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1"/>
                </a:solidFill>
                <a:latin typeface="Arial Rounded MT Bold" panose="020F0704030504030204" pitchFamily="34" charset="0"/>
              </a:rPr>
              <a:t>© 2021 Worth Publishers</a:t>
            </a:r>
            <a:br>
              <a:rPr lang="en-US" b="1" dirty="0">
                <a:solidFill>
                  <a:schemeClr val="tx1"/>
                </a:solidFill>
                <a:latin typeface="Arial Rounded MT Bold" panose="020F0704030504030204" pitchFamily="34" charset="0"/>
              </a:rPr>
            </a:br>
            <a:r>
              <a:rPr lang="en-US" b="1" dirty="0">
                <a:solidFill>
                  <a:schemeClr val="tx1"/>
                </a:solidFill>
                <a:latin typeface="Arial Rounded MT Bold" panose="020F0704030504030204" pitchFamily="34" charset="0"/>
              </a:rPr>
              <a:t>International Economics, 5e  |  Feenstra/Taylor</a:t>
            </a:r>
          </a:p>
        </p:txBody>
      </p:sp>
    </p:spTree>
    <p:extLst>
      <p:ext uri="{BB962C8B-B14F-4D97-AF65-F5344CB8AC3E}">
        <p14:creationId xmlns:p14="http://schemas.microsoft.com/office/powerpoint/2010/main" val="3129288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B7332-575F-F24B-837D-A9C755EA6526}"/>
              </a:ext>
            </a:extLst>
          </p:cNvPr>
          <p:cNvSpPr>
            <a:spLocks noGrp="1"/>
          </p:cNvSpPr>
          <p:nvPr>
            <p:ph type="title"/>
          </p:nvPr>
        </p:nvSpPr>
        <p:spPr>
          <a:xfrm>
            <a:off x="149826" y="253916"/>
            <a:ext cx="8994174" cy="854074"/>
          </a:xfrm>
        </p:spPr>
        <p:txBody>
          <a:bodyPr>
            <a:noAutofit/>
          </a:bodyPr>
          <a:lstStyle/>
          <a:p>
            <a:r>
              <a:rPr lang="en-US" dirty="0">
                <a:solidFill>
                  <a:srgbClr val="000000"/>
                </a:solidFill>
              </a:rPr>
              <a:t>Movement of Labor Between Countries: Migration </a:t>
            </a:r>
          </a:p>
        </p:txBody>
      </p:sp>
      <p:sp>
        <p:nvSpPr>
          <p:cNvPr id="3" name="Content Placeholder 2">
            <a:extLst>
              <a:ext uri="{FF2B5EF4-FFF2-40B4-BE49-F238E27FC236}">
                <a16:creationId xmlns:a16="http://schemas.microsoft.com/office/drawing/2014/main" id="{53E1BD61-149B-49C4-9E47-06A134A9605B}"/>
              </a:ext>
            </a:extLst>
          </p:cNvPr>
          <p:cNvSpPr>
            <a:spLocks noGrp="1"/>
          </p:cNvSpPr>
          <p:nvPr>
            <p:ph idx="1"/>
          </p:nvPr>
        </p:nvSpPr>
        <p:spPr>
          <a:xfrm>
            <a:off x="333632" y="1282726"/>
            <a:ext cx="8476735" cy="4757057"/>
          </a:xfrm>
        </p:spPr>
        <p:txBody>
          <a:bodyPr>
            <a:noAutofit/>
          </a:bodyPr>
          <a:lstStyle/>
          <a:p>
            <a:pPr marL="0" indent="0" algn="just">
              <a:lnSpc>
                <a:spcPct val="120000"/>
              </a:lnSpc>
              <a:buNone/>
            </a:pPr>
            <a:r>
              <a:rPr lang="en-US" sz="2200" b="1" dirty="0"/>
              <a:t>Other Effects of Immigration in the Short Run</a:t>
            </a:r>
          </a:p>
          <a:p>
            <a:pPr marL="0" indent="0" algn="just">
              <a:lnSpc>
                <a:spcPct val="120000"/>
              </a:lnSpc>
              <a:buNone/>
            </a:pPr>
            <a:r>
              <a:rPr lang="en-US" sz="2200" b="1" dirty="0"/>
              <a:t>Rentals on Capital and Land</a:t>
            </a:r>
          </a:p>
          <a:p>
            <a:pPr algn="just">
              <a:lnSpc>
                <a:spcPct val="120000"/>
              </a:lnSpc>
            </a:pPr>
            <a:r>
              <a:rPr lang="en-US" sz="2200" dirty="0"/>
              <a:t>Under the second method for computing rentals, capital and land earn their marginal product in each industry times the price of the industry’s good.</a:t>
            </a:r>
          </a:p>
          <a:p>
            <a:pPr algn="just">
              <a:lnSpc>
                <a:spcPct val="120000"/>
              </a:lnSpc>
            </a:pPr>
            <a:r>
              <a:rPr lang="en-US" sz="2200" dirty="0"/>
              <a:t>As more labor is hired in each industry (because wages are lower), the marginal products of capital and land both increase. The increase in the marginal product occurs because each machine or acre of land has more workers available to it, and that machine or acre of land is therefore more productive.</a:t>
            </a:r>
          </a:p>
          <a:p>
            <a:pPr algn="just">
              <a:lnSpc>
                <a:spcPct val="120000"/>
              </a:lnSpc>
            </a:pPr>
            <a:r>
              <a:rPr lang="en-US" sz="2200" dirty="0"/>
              <a:t>So under the second method, too, the marginal products of capital and land rise and so do their rentals.</a:t>
            </a:r>
          </a:p>
        </p:txBody>
      </p:sp>
    </p:spTree>
    <p:extLst>
      <p:ext uri="{BB962C8B-B14F-4D97-AF65-F5344CB8AC3E}">
        <p14:creationId xmlns:p14="http://schemas.microsoft.com/office/powerpoint/2010/main" val="774112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B7332-575F-F24B-837D-A9C755EA6526}"/>
              </a:ext>
            </a:extLst>
          </p:cNvPr>
          <p:cNvSpPr>
            <a:spLocks noGrp="1"/>
          </p:cNvSpPr>
          <p:nvPr>
            <p:ph type="title"/>
          </p:nvPr>
        </p:nvSpPr>
        <p:spPr>
          <a:xfrm>
            <a:off x="226449" y="178313"/>
            <a:ext cx="8691101" cy="972061"/>
          </a:xfrm>
        </p:spPr>
        <p:txBody>
          <a:bodyPr>
            <a:normAutofit/>
          </a:bodyPr>
          <a:lstStyle/>
          <a:p>
            <a:r>
              <a:rPr lang="en-US" dirty="0">
                <a:solidFill>
                  <a:srgbClr val="000000"/>
                </a:solidFill>
              </a:rPr>
              <a:t>Movement of Labor Between Countries: Migration </a:t>
            </a:r>
          </a:p>
        </p:txBody>
      </p:sp>
      <p:sp>
        <p:nvSpPr>
          <p:cNvPr id="3" name="Content Placeholder 2">
            <a:extLst>
              <a:ext uri="{FF2B5EF4-FFF2-40B4-BE49-F238E27FC236}">
                <a16:creationId xmlns:a16="http://schemas.microsoft.com/office/drawing/2014/main" id="{53E1BD61-149B-49C4-9E47-06A134A9605B}"/>
              </a:ext>
            </a:extLst>
          </p:cNvPr>
          <p:cNvSpPr>
            <a:spLocks noGrp="1"/>
          </p:cNvSpPr>
          <p:nvPr>
            <p:ph idx="1"/>
          </p:nvPr>
        </p:nvSpPr>
        <p:spPr>
          <a:xfrm>
            <a:off x="325303" y="1150374"/>
            <a:ext cx="8691101" cy="4789714"/>
          </a:xfrm>
        </p:spPr>
        <p:txBody>
          <a:bodyPr>
            <a:noAutofit/>
          </a:bodyPr>
          <a:lstStyle/>
          <a:p>
            <a:pPr marL="0" indent="0" algn="just">
              <a:lnSpc>
                <a:spcPct val="120000"/>
              </a:lnSpc>
              <a:buNone/>
            </a:pPr>
            <a:r>
              <a:rPr lang="en-US" sz="2000" b="1" dirty="0"/>
              <a:t>Other Effects of Immigration in the Short Run</a:t>
            </a:r>
          </a:p>
          <a:p>
            <a:pPr marL="0" indent="0" algn="just">
              <a:lnSpc>
                <a:spcPct val="120000"/>
              </a:lnSpc>
              <a:buNone/>
            </a:pPr>
            <a:r>
              <a:rPr lang="en-US" sz="2000" b="1" dirty="0"/>
              <a:t>Rentals on Capital and Land</a:t>
            </a:r>
          </a:p>
          <a:p>
            <a:pPr algn="just">
              <a:lnSpc>
                <a:spcPct val="120000"/>
              </a:lnSpc>
            </a:pPr>
            <a:r>
              <a:rPr lang="en-US" sz="2000" dirty="0"/>
              <a:t>We should not be surprised that owners of capital and land often support more open borders, which provides them with foreign workers who can be employed in their industries.</a:t>
            </a:r>
          </a:p>
          <a:p>
            <a:pPr algn="just">
              <a:lnSpc>
                <a:spcPct val="120000"/>
              </a:lnSpc>
            </a:pPr>
            <a:r>
              <a:rPr lang="en-US" sz="2000" dirty="0"/>
              <a:t>The restriction on immigration in a country should be seen as a compromise between the following:</a:t>
            </a:r>
          </a:p>
          <a:p>
            <a:pPr marL="914400" algn="just">
              <a:lnSpc>
                <a:spcPct val="120000"/>
              </a:lnSpc>
            </a:pPr>
            <a:r>
              <a:rPr lang="en-US" sz="2000" dirty="0"/>
              <a:t>Entrepreneurs and landowners might welcome the foreign labor.</a:t>
            </a:r>
          </a:p>
          <a:p>
            <a:pPr marL="914400" algn="just">
              <a:lnSpc>
                <a:spcPct val="120000"/>
              </a:lnSpc>
            </a:pPr>
            <a:r>
              <a:rPr lang="en-US" sz="2000" dirty="0"/>
              <a:t>Local unions and workers view migrants as a potential source of competition leading to lower wages.</a:t>
            </a:r>
          </a:p>
          <a:p>
            <a:pPr marL="914400" algn="just">
              <a:lnSpc>
                <a:spcPct val="120000"/>
              </a:lnSpc>
            </a:pPr>
            <a:r>
              <a:rPr lang="en-US" sz="2000" dirty="0"/>
              <a:t>Immigrant groups themselves, if they are large enough (such as the Cuban population in Miami), might also have the ability to influence the political outcome on immigration policy.</a:t>
            </a:r>
          </a:p>
        </p:txBody>
      </p:sp>
    </p:spTree>
    <p:extLst>
      <p:ext uri="{BB962C8B-B14F-4D97-AF65-F5344CB8AC3E}">
        <p14:creationId xmlns:p14="http://schemas.microsoft.com/office/powerpoint/2010/main" val="2653251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516FBB-3A78-44CF-809B-83C3A197D8BC}"/>
              </a:ext>
            </a:extLst>
          </p:cNvPr>
          <p:cNvSpPr>
            <a:spLocks noGrp="1"/>
          </p:cNvSpPr>
          <p:nvPr>
            <p:ph type="title"/>
          </p:nvPr>
        </p:nvSpPr>
        <p:spPr>
          <a:xfrm>
            <a:off x="-1" y="152510"/>
            <a:ext cx="9030929" cy="1143000"/>
          </a:xfrm>
        </p:spPr>
        <p:txBody>
          <a:bodyPr>
            <a:normAutofit/>
          </a:bodyPr>
          <a:lstStyle/>
          <a:p>
            <a:r>
              <a:rPr lang="en-US" dirty="0">
                <a:solidFill>
                  <a:srgbClr val="000000"/>
                </a:solidFill>
              </a:rPr>
              <a:t>Movement of Labor Between Countries: Migration </a:t>
            </a:r>
            <a:endParaRPr lang="en-IN" dirty="0">
              <a:solidFill>
                <a:srgbClr val="000000"/>
              </a:solidFill>
            </a:endParaRPr>
          </a:p>
        </p:txBody>
      </p:sp>
      <p:sp>
        <p:nvSpPr>
          <p:cNvPr id="5" name="Content Placeholder 4">
            <a:extLst>
              <a:ext uri="{FF2B5EF4-FFF2-40B4-BE49-F238E27FC236}">
                <a16:creationId xmlns:a16="http://schemas.microsoft.com/office/drawing/2014/main" id="{78F557B7-D811-46F8-8B49-A522BAC272D8}"/>
              </a:ext>
            </a:extLst>
          </p:cNvPr>
          <p:cNvSpPr>
            <a:spLocks noGrp="1"/>
          </p:cNvSpPr>
          <p:nvPr>
            <p:ph idx="1"/>
          </p:nvPr>
        </p:nvSpPr>
        <p:spPr>
          <a:xfrm>
            <a:off x="113071" y="1199056"/>
            <a:ext cx="8959644" cy="1211226"/>
          </a:xfrm>
        </p:spPr>
        <p:txBody>
          <a:bodyPr>
            <a:normAutofit/>
          </a:bodyPr>
          <a:lstStyle/>
          <a:p>
            <a:pPr marL="0" indent="0">
              <a:buNone/>
            </a:pPr>
            <a:r>
              <a:rPr lang="en-US" sz="1800" b="1" dirty="0"/>
              <a:t>Other Effects of Immigration in the Short Run - Effect of Immigration on Industry Output</a:t>
            </a:r>
          </a:p>
          <a:p>
            <a:pPr marL="0" indent="0">
              <a:buNone/>
            </a:pPr>
            <a:r>
              <a:rPr lang="en-US" sz="1800" b="1" dirty="0"/>
              <a:t>FIGURE 5-4 </a:t>
            </a:r>
            <a:r>
              <a:rPr lang="en-US" sz="1800" dirty="0"/>
              <a:t>Shift in Home Production Possibilities Curve</a:t>
            </a:r>
          </a:p>
        </p:txBody>
      </p:sp>
      <p:sp>
        <p:nvSpPr>
          <p:cNvPr id="6" name="Content Placeholder 5">
            <a:extLst>
              <a:ext uri="{FF2B5EF4-FFF2-40B4-BE49-F238E27FC236}">
                <a16:creationId xmlns:a16="http://schemas.microsoft.com/office/drawing/2014/main" id="{51EB71B7-28DE-429C-81C4-35BAF67A4A87}"/>
              </a:ext>
            </a:extLst>
          </p:cNvPr>
          <p:cNvSpPr>
            <a:spLocks noGrp="1"/>
          </p:cNvSpPr>
          <p:nvPr>
            <p:ph sz="quarter" idx="10"/>
          </p:nvPr>
        </p:nvSpPr>
        <p:spPr>
          <a:xfrm>
            <a:off x="5345783" y="1927122"/>
            <a:ext cx="3685146" cy="4313039"/>
          </a:xfrm>
        </p:spPr>
        <p:txBody>
          <a:bodyPr>
            <a:noAutofit/>
          </a:bodyPr>
          <a:lstStyle/>
          <a:p>
            <a:pPr marL="0" indent="0" algn="just">
              <a:spcBef>
                <a:spcPct val="10000"/>
              </a:spcBef>
              <a:spcAft>
                <a:spcPct val="10000"/>
              </a:spcAft>
              <a:buNone/>
            </a:pPr>
            <a:r>
              <a:rPr lang="en-US" sz="2000" dirty="0">
                <a:solidFill>
                  <a:prstClr val="black"/>
                </a:solidFill>
              </a:rPr>
              <a:t>With the increase in labor at Home from immigration, the production possibilities frontier shifts outward and the output of both industries increases, from point </a:t>
            </a:r>
            <a:r>
              <a:rPr lang="en-US" sz="2000" i="1" dirty="0">
                <a:solidFill>
                  <a:prstClr val="black"/>
                </a:solidFill>
              </a:rPr>
              <a:t>A</a:t>
            </a:r>
            <a:r>
              <a:rPr lang="en-US" sz="2000" dirty="0">
                <a:solidFill>
                  <a:prstClr val="black"/>
                </a:solidFill>
              </a:rPr>
              <a:t> to point </a:t>
            </a:r>
            <a:r>
              <a:rPr lang="en-US" sz="2000" i="1" dirty="0">
                <a:solidFill>
                  <a:prstClr val="black"/>
                </a:solidFill>
              </a:rPr>
              <a:t>B.</a:t>
            </a:r>
            <a:r>
              <a:rPr lang="en-US" sz="2000" dirty="0">
                <a:solidFill>
                  <a:prstClr val="black"/>
                </a:solidFill>
              </a:rPr>
              <a:t> </a:t>
            </a:r>
          </a:p>
          <a:p>
            <a:pPr marL="0" indent="0" algn="just">
              <a:spcBef>
                <a:spcPct val="10000"/>
              </a:spcBef>
              <a:spcAft>
                <a:spcPct val="10000"/>
              </a:spcAft>
              <a:buNone/>
            </a:pPr>
            <a:r>
              <a:rPr lang="en-US" sz="2000" dirty="0">
                <a:solidFill>
                  <a:prstClr val="black"/>
                </a:solidFill>
              </a:rPr>
              <a:t>Output in both industries increases because of the short-run nature of the specific-factors model; in the short run, land and capital do not move between the industries, and the extra labor in the economy is shared between both industries.</a:t>
            </a:r>
          </a:p>
        </p:txBody>
      </p:sp>
      <p:pic>
        <p:nvPicPr>
          <p:cNvPr id="14" name="Picture Placeholder 4" descr="A graph plots output of agriculture, Q subscript A versus output of manufacturing, Q subscript M.  It displays two concave downward curves labeled, Home P P F and two negative slopes that are tangents to the curves. Points, A and B are plotted on the graph. The first Home P P F curve passes through point, A. A tangent to the curve passes through this point. An increase in home labor due to immigration, shifts the Home P P F curve upward. The shifted Home P P F curve passes through point, B. A tangent to the curve passes through this point. The vertical distance between the tangents of the Home P P F curves is labeled, relative price of manufactured good, P subscript M over P subscript A. ">
            <a:extLst>
              <a:ext uri="{FF2B5EF4-FFF2-40B4-BE49-F238E27FC236}">
                <a16:creationId xmlns:a16="http://schemas.microsoft.com/office/drawing/2014/main" id="{753F2090-F7CD-466E-9322-6C88C5239640}"/>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tretch>
            <a:fillRect/>
          </a:stretch>
        </p:blipFill>
        <p:spPr>
          <a:xfrm>
            <a:off x="113071" y="1927123"/>
            <a:ext cx="5149138" cy="4683742"/>
          </a:xfrm>
          <a:prstGeom prst="rect">
            <a:avLst/>
          </a:prstGeom>
        </p:spPr>
      </p:pic>
    </p:spTree>
    <p:extLst>
      <p:ext uri="{BB962C8B-B14F-4D97-AF65-F5344CB8AC3E}">
        <p14:creationId xmlns:p14="http://schemas.microsoft.com/office/powerpoint/2010/main" val="2743058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CA015-A0F6-431C-BAB0-AECCB5915305}"/>
              </a:ext>
            </a:extLst>
          </p:cNvPr>
          <p:cNvSpPr>
            <a:spLocks noGrp="1"/>
          </p:cNvSpPr>
          <p:nvPr>
            <p:ph type="title"/>
          </p:nvPr>
        </p:nvSpPr>
        <p:spPr>
          <a:xfrm>
            <a:off x="86497" y="152510"/>
            <a:ext cx="8946291" cy="1143000"/>
          </a:xfrm>
        </p:spPr>
        <p:txBody>
          <a:bodyPr>
            <a:normAutofit/>
          </a:bodyPr>
          <a:lstStyle/>
          <a:p>
            <a:r>
              <a:rPr lang="en-US" dirty="0">
                <a:solidFill>
                  <a:srgbClr val="000000"/>
                </a:solidFill>
              </a:rPr>
              <a:t>Movement of Labor Between Countries: Migration</a:t>
            </a:r>
            <a:endParaRPr lang="en-IN" dirty="0">
              <a:solidFill>
                <a:srgbClr val="000000"/>
              </a:solidFill>
            </a:endParaRPr>
          </a:p>
        </p:txBody>
      </p:sp>
      <p:sp>
        <p:nvSpPr>
          <p:cNvPr id="3" name="Content Placeholder 2">
            <a:extLst>
              <a:ext uri="{FF2B5EF4-FFF2-40B4-BE49-F238E27FC236}">
                <a16:creationId xmlns:a16="http://schemas.microsoft.com/office/drawing/2014/main" id="{2CA85B10-DC66-4B14-B528-FA194FA994C2}"/>
              </a:ext>
            </a:extLst>
          </p:cNvPr>
          <p:cNvSpPr>
            <a:spLocks noGrp="1"/>
          </p:cNvSpPr>
          <p:nvPr>
            <p:ph idx="1"/>
          </p:nvPr>
        </p:nvSpPr>
        <p:spPr>
          <a:xfrm>
            <a:off x="201550" y="1138596"/>
            <a:ext cx="8229600" cy="602225"/>
          </a:xfrm>
        </p:spPr>
        <p:txBody>
          <a:bodyPr>
            <a:normAutofit/>
          </a:bodyPr>
          <a:lstStyle/>
          <a:p>
            <a:pPr marL="0" indent="0">
              <a:buNone/>
            </a:pPr>
            <a:r>
              <a:rPr lang="en-US" sz="1800" b="1" dirty="0"/>
              <a:t>Effects of Immigration in the Long Run - FIGURE 5-8 Production Possibilities Frontier</a:t>
            </a:r>
          </a:p>
        </p:txBody>
      </p:sp>
      <p:sp>
        <p:nvSpPr>
          <p:cNvPr id="4" name="Content Placeholder 3">
            <a:extLst>
              <a:ext uri="{FF2B5EF4-FFF2-40B4-BE49-F238E27FC236}">
                <a16:creationId xmlns:a16="http://schemas.microsoft.com/office/drawing/2014/main" id="{770D4F75-2530-409F-AA4B-0DFED29024D7}"/>
              </a:ext>
            </a:extLst>
          </p:cNvPr>
          <p:cNvSpPr>
            <a:spLocks noGrp="1"/>
          </p:cNvSpPr>
          <p:nvPr>
            <p:ph sz="quarter" idx="10"/>
          </p:nvPr>
        </p:nvSpPr>
        <p:spPr>
          <a:xfrm>
            <a:off x="-111212" y="5432541"/>
            <a:ext cx="9144000" cy="3510116"/>
          </a:xfrm>
        </p:spPr>
        <p:txBody>
          <a:bodyPr>
            <a:normAutofit/>
          </a:bodyPr>
          <a:lstStyle/>
          <a:p>
            <a:pPr algn="just">
              <a:spcBef>
                <a:spcPct val="10000"/>
              </a:spcBef>
              <a:spcAft>
                <a:spcPct val="10000"/>
              </a:spcAft>
            </a:pPr>
            <a:r>
              <a:rPr lang="en-US" sz="2000" dirty="0"/>
              <a:t>Shown here is the production possibilities frontier (PPF) between two manufactured goods, computers and shoes, with initial equilibrium at point </a:t>
            </a:r>
            <a:r>
              <a:rPr lang="en-US" sz="2000" i="1" dirty="0"/>
              <a:t>A.</a:t>
            </a:r>
            <a:r>
              <a:rPr lang="en-US" sz="2000" dirty="0"/>
              <a:t> </a:t>
            </a:r>
          </a:p>
          <a:p>
            <a:pPr algn="just">
              <a:spcBef>
                <a:spcPct val="10000"/>
              </a:spcBef>
              <a:spcAft>
                <a:spcPct val="10000"/>
              </a:spcAft>
            </a:pPr>
            <a:r>
              <a:rPr lang="en-US" sz="2000" dirty="0"/>
              <a:t>Domestic production takes place at point </a:t>
            </a:r>
            <a:r>
              <a:rPr lang="en-US" sz="2000" i="1" dirty="0"/>
              <a:t>A,</a:t>
            </a:r>
            <a:r>
              <a:rPr lang="en-US" sz="2000" dirty="0"/>
              <a:t> which is the point of tangency between the world price line and the PPF.</a:t>
            </a:r>
          </a:p>
        </p:txBody>
      </p:sp>
      <p:pic>
        <p:nvPicPr>
          <p:cNvPr id="12" name="Picture Placeholder 4" descr="A graph plots output of shoes, Q subscript S versus output of computers, Q subscript C.  &quot;It displays a concave downward curve and a negative slope that is a tangent to the curve. Point, A is plotted on the graph. The concave downward curve, representing Home P P F, originates from a point greater than the origin in the vertical axis, passes through point, A, and falls at a point greater than the origin in the horizontal axis. The negative slope, representing world relative price of computers, P subscript C over P subscript S, intersects the curve at point, A.">
            <a:extLst>
              <a:ext uri="{FF2B5EF4-FFF2-40B4-BE49-F238E27FC236}">
                <a16:creationId xmlns:a16="http://schemas.microsoft.com/office/drawing/2014/main" id="{B7EF2275-4FE9-47C6-9C66-E07F59FBCDF0}"/>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tretch>
            <a:fillRect/>
          </a:stretch>
        </p:blipFill>
        <p:spPr>
          <a:xfrm>
            <a:off x="378388" y="1551039"/>
            <a:ext cx="7875925" cy="3755921"/>
          </a:xfrm>
          <a:prstGeom prst="rect">
            <a:avLst/>
          </a:prstGeom>
        </p:spPr>
      </p:pic>
    </p:spTree>
    <p:extLst>
      <p:ext uri="{BB962C8B-B14F-4D97-AF65-F5344CB8AC3E}">
        <p14:creationId xmlns:p14="http://schemas.microsoft.com/office/powerpoint/2010/main" val="3514428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CA015-A0F6-431C-BAB0-AECCB5915305}"/>
              </a:ext>
            </a:extLst>
          </p:cNvPr>
          <p:cNvSpPr>
            <a:spLocks noGrp="1"/>
          </p:cNvSpPr>
          <p:nvPr>
            <p:ph type="title"/>
          </p:nvPr>
        </p:nvSpPr>
        <p:spPr>
          <a:xfrm>
            <a:off x="116181" y="29266"/>
            <a:ext cx="8617974" cy="1143000"/>
          </a:xfrm>
        </p:spPr>
        <p:txBody>
          <a:bodyPr>
            <a:normAutofit/>
          </a:bodyPr>
          <a:lstStyle/>
          <a:p>
            <a:r>
              <a:rPr lang="en-US" dirty="0">
                <a:solidFill>
                  <a:srgbClr val="000000"/>
                </a:solidFill>
              </a:rPr>
              <a:t>Movement of Labor Between Countries: Migration</a:t>
            </a:r>
            <a:endParaRPr lang="en-IN" dirty="0">
              <a:solidFill>
                <a:srgbClr val="000000"/>
              </a:solidFill>
            </a:endParaRPr>
          </a:p>
        </p:txBody>
      </p:sp>
      <p:sp>
        <p:nvSpPr>
          <p:cNvPr id="3" name="Content Placeholder 2">
            <a:extLst>
              <a:ext uri="{FF2B5EF4-FFF2-40B4-BE49-F238E27FC236}">
                <a16:creationId xmlns:a16="http://schemas.microsoft.com/office/drawing/2014/main" id="{2CA85B10-DC66-4B14-B528-FA194FA994C2}"/>
              </a:ext>
            </a:extLst>
          </p:cNvPr>
          <p:cNvSpPr>
            <a:spLocks noGrp="1"/>
          </p:cNvSpPr>
          <p:nvPr>
            <p:ph idx="1"/>
          </p:nvPr>
        </p:nvSpPr>
        <p:spPr>
          <a:xfrm>
            <a:off x="-62354" y="1161697"/>
            <a:ext cx="9148916" cy="318441"/>
          </a:xfrm>
        </p:spPr>
        <p:txBody>
          <a:bodyPr>
            <a:noAutofit/>
          </a:bodyPr>
          <a:lstStyle/>
          <a:p>
            <a:pPr marL="0" indent="0" algn="ctr">
              <a:buNone/>
            </a:pPr>
            <a:r>
              <a:rPr lang="en-US" sz="1800" b="1" dirty="0"/>
              <a:t>Effects of Immigration in the Long Run - FIGURE 5-9 Allocation of Labor and </a:t>
            </a:r>
          </a:p>
          <a:p>
            <a:pPr marL="0" indent="0" algn="ctr">
              <a:buNone/>
            </a:pPr>
            <a:r>
              <a:rPr lang="en-US" sz="1800" b="1" dirty="0"/>
              <a:t>Capital in a Box Diagram</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770D4F75-2530-409F-AA4B-0DFED29024D7}"/>
                  </a:ext>
                </a:extLst>
              </p:cNvPr>
              <p:cNvSpPr>
                <a:spLocks noGrp="1"/>
              </p:cNvSpPr>
              <p:nvPr>
                <p:ph sz="quarter" idx="10"/>
              </p:nvPr>
            </p:nvSpPr>
            <p:spPr>
              <a:xfrm>
                <a:off x="116181" y="5122607"/>
                <a:ext cx="8791846" cy="3830580"/>
              </a:xfrm>
            </p:spPr>
            <p:txBody>
              <a:bodyPr>
                <a:normAutofit/>
              </a:bodyPr>
              <a:lstStyle/>
              <a:p>
                <a:pPr algn="just">
                  <a:spcBef>
                    <a:spcPct val="10000"/>
                  </a:spcBef>
                  <a:spcAft>
                    <a:spcPct val="10000"/>
                  </a:spcAft>
                </a:pPr>
                <a:r>
                  <a:rPr lang="en-US" sz="1800" dirty="0"/>
                  <a:t>The top and bottom axes of the box diagram measure the amount of labor, </a:t>
                </a:r>
                <a14:m>
                  <m:oMath xmlns:m="http://schemas.openxmlformats.org/officeDocument/2006/math">
                    <m:acc>
                      <m:accPr>
                        <m:chr m:val="̅"/>
                        <m:ctrlPr>
                          <a:rPr lang="en-US" sz="1800" i="1" dirty="0">
                            <a:latin typeface="Cambria Math" panose="02040503050406030204" pitchFamily="18" charset="0"/>
                          </a:rPr>
                        </m:ctrlPr>
                      </m:accPr>
                      <m:e>
                        <m:r>
                          <a:rPr lang="en-US" sz="1800" b="1" i="1" dirty="0" smtClean="0">
                            <a:latin typeface="Cambria Math"/>
                          </a:rPr>
                          <m:t>𝑳</m:t>
                        </m:r>
                      </m:e>
                    </m:acc>
                  </m:oMath>
                </a14:m>
                <a:r>
                  <a:rPr lang="en-US" sz="1800" dirty="0"/>
                  <a:t>, in the economy, and the side axes measure the amount of capital, </a:t>
                </a:r>
                <a14:m>
                  <m:oMath xmlns:m="http://schemas.openxmlformats.org/officeDocument/2006/math">
                    <m:acc>
                      <m:accPr>
                        <m:chr m:val="̅"/>
                        <m:ctrlPr>
                          <a:rPr lang="en-US" sz="1800" i="1" dirty="0" smtClean="0">
                            <a:latin typeface="Cambria Math" panose="02040503050406030204" pitchFamily="18" charset="0"/>
                          </a:rPr>
                        </m:ctrlPr>
                      </m:accPr>
                      <m:e>
                        <m:r>
                          <a:rPr lang="en-US" sz="1800" b="1" i="1" dirty="0">
                            <a:latin typeface="Cambria Math"/>
                          </a:rPr>
                          <m:t>𝑲</m:t>
                        </m:r>
                      </m:e>
                    </m:acc>
                  </m:oMath>
                </a14:m>
                <a:r>
                  <a:rPr lang="en-US" sz="1800" dirty="0"/>
                  <a:t>.</a:t>
                </a:r>
              </a:p>
              <a:p>
                <a:pPr algn="just">
                  <a:spcBef>
                    <a:spcPct val="10000"/>
                  </a:spcBef>
                  <a:spcAft>
                    <a:spcPct val="10000"/>
                  </a:spcAft>
                </a:pPr>
                <a:r>
                  <a:rPr lang="en-US" sz="1800" dirty="0"/>
                  <a:t>At point </a:t>
                </a:r>
                <a:r>
                  <a:rPr lang="en-US" sz="1800" i="1" dirty="0"/>
                  <a:t>A, </a:t>
                </a:r>
                <a:r>
                  <a:rPr lang="en-US" sz="1800" dirty="0"/>
                  <a:t>0</a:t>
                </a:r>
                <a:r>
                  <a:rPr lang="en-US" sz="1800" i="1" baseline="-25000" dirty="0"/>
                  <a:t>S</a:t>
                </a:r>
                <a:r>
                  <a:rPr lang="en-US" sz="1800" i="1" dirty="0"/>
                  <a:t>L </a:t>
                </a:r>
                <a:r>
                  <a:rPr lang="en-US" sz="1800" dirty="0"/>
                  <a:t>units of labor and 0</a:t>
                </a:r>
                <a:r>
                  <a:rPr lang="en-US" sz="1800" i="1" baseline="-25000" dirty="0"/>
                  <a:t>S</a:t>
                </a:r>
                <a:r>
                  <a:rPr lang="en-US" sz="1800" i="1" dirty="0"/>
                  <a:t>K </a:t>
                </a:r>
                <a:r>
                  <a:rPr lang="en-US" sz="1800" dirty="0"/>
                  <a:t>units of capital are used in shoe production, and 0</a:t>
                </a:r>
                <a:r>
                  <a:rPr lang="en-US" sz="1800" i="1" baseline="-25000" dirty="0"/>
                  <a:t>C</a:t>
                </a:r>
                <a:r>
                  <a:rPr lang="en-US" sz="1800" i="1" dirty="0"/>
                  <a:t>L</a:t>
                </a:r>
                <a:r>
                  <a:rPr lang="en-US" sz="1800" dirty="0"/>
                  <a:t> units of labor and 0</a:t>
                </a:r>
                <a:r>
                  <a:rPr lang="en-US" sz="1800" i="1" baseline="-25000" dirty="0"/>
                  <a:t>C</a:t>
                </a:r>
                <a:r>
                  <a:rPr lang="en-US" sz="1800" i="1" dirty="0"/>
                  <a:t>K </a:t>
                </a:r>
                <a:r>
                  <a:rPr lang="en-US" sz="1800" dirty="0"/>
                  <a:t>units of capital are used in computers.</a:t>
                </a:r>
              </a:p>
              <a:p>
                <a:pPr algn="just">
                  <a:spcBef>
                    <a:spcPct val="10000"/>
                  </a:spcBef>
                  <a:spcAft>
                    <a:spcPct val="10000"/>
                  </a:spcAft>
                </a:pPr>
                <a:r>
                  <a:rPr lang="en-US" sz="1800" dirty="0"/>
                  <a:t>The </a:t>
                </a:r>
                <a:r>
                  <a:rPr lang="en-US" sz="1800" i="1" dirty="0"/>
                  <a:t>K</a:t>
                </a:r>
                <a:r>
                  <a:rPr lang="en-US" sz="1800" dirty="0"/>
                  <a:t>/</a:t>
                </a:r>
                <a:r>
                  <a:rPr lang="en-US" sz="1800" i="1" dirty="0"/>
                  <a:t>L </a:t>
                </a:r>
                <a:r>
                  <a:rPr lang="en-US" sz="1800" dirty="0"/>
                  <a:t>ratios in the two industries are measured by the slopes of 0</a:t>
                </a:r>
                <a:r>
                  <a:rPr lang="en-US" sz="1800" i="1" baseline="-25000" dirty="0"/>
                  <a:t>S</a:t>
                </a:r>
                <a:r>
                  <a:rPr lang="en-US" sz="1800" i="1" dirty="0"/>
                  <a:t>A</a:t>
                </a:r>
                <a:r>
                  <a:rPr lang="en-US" sz="1800" dirty="0"/>
                  <a:t> and</a:t>
                </a:r>
                <a:r>
                  <a:rPr lang="en-US" sz="1800" i="1" dirty="0"/>
                  <a:t> </a:t>
                </a:r>
                <a:r>
                  <a:rPr lang="en-US" sz="1800" dirty="0"/>
                  <a:t>0</a:t>
                </a:r>
                <a:r>
                  <a:rPr lang="en-US" sz="1800" i="1" baseline="-25000" dirty="0"/>
                  <a:t>C</a:t>
                </a:r>
                <a:r>
                  <a:rPr lang="en-US" sz="1800" i="1" dirty="0"/>
                  <a:t>A, </a:t>
                </a:r>
                <a:r>
                  <a:rPr lang="en-US" sz="1800" dirty="0"/>
                  <a:t>respectively.</a:t>
                </a:r>
              </a:p>
            </p:txBody>
          </p:sp>
        </mc:Choice>
        <mc:Fallback xmlns="">
          <p:sp>
            <p:nvSpPr>
              <p:cNvPr id="4" name="Content Placeholder 3">
                <a:extLst>
                  <a:ext uri="{FF2B5EF4-FFF2-40B4-BE49-F238E27FC236}">
                    <a16:creationId xmlns:a16="http://schemas.microsoft.com/office/drawing/2014/main" id="{770D4F75-2530-409F-AA4B-0DFED29024D7}"/>
                  </a:ext>
                </a:extLst>
              </p:cNvPr>
              <p:cNvSpPr>
                <a:spLocks noGrp="1" noRot="1" noChangeAspect="1" noMove="1" noResize="1" noEditPoints="1" noAdjustHandles="1" noChangeArrowheads="1" noChangeShapeType="1" noTextEdit="1"/>
              </p:cNvSpPr>
              <p:nvPr>
                <p:ph sz="quarter" idx="10"/>
              </p:nvPr>
            </p:nvSpPr>
            <p:spPr>
              <a:xfrm>
                <a:off x="116181" y="5122607"/>
                <a:ext cx="8791846" cy="3830580"/>
              </a:xfrm>
              <a:blipFill>
                <a:blip r:embed="rId2"/>
                <a:stretch>
                  <a:fillRect l="-416" t="-1431" r="-624"/>
                </a:stretch>
              </a:blipFill>
            </p:spPr>
            <p:txBody>
              <a:bodyPr/>
              <a:lstStyle/>
              <a:p>
                <a:r>
                  <a:rPr lang="en-US">
                    <a:noFill/>
                  </a:rPr>
                  <a:t> </a:t>
                </a:r>
              </a:p>
            </p:txBody>
          </p:sp>
        </mc:Fallback>
      </mc:AlternateContent>
      <p:pic>
        <p:nvPicPr>
          <p:cNvPr id="8" name="Picture Placeholder 5" descr="A box diagram illustrates the allocation of labor and capital. The base of the box represents the total amount of labor in the economy, L bar. The height of the box represents the total amount of capital in the economy, K bar. The bottom left edge of the box is labeled, O subscript S. The top right edge of the box is labeled, O subscript C. A point, L, is identified along the base of the box, such that it is slightly closer to the bottom right corner than it is to the bottom left edge of the box. A point, K, is identified along the left side of the box, such that it is closer to O subscript S than it is to the top left edge of the box. Dashed perpendiculars from L and K meet the opposite sides of the box at L and K, respectively. The point of intersection of the perpendiculars is labeled, A. O subscript S to L is labeled, L subscript S, and represents labor allocated to shoes. O subscript S to K is labeled, K subscript S, and represents capital allocated to shoes. O subscript C to L is labeled, L subscript C, and represents labor allocated to computers. O subscript C to K is labeled K subscript C, and represents capital allocated to computers. A solid line connects O subscript S to A and then connects A to O subscript C. The slope of the line connecting A to O subscript C is greater than the slope of the line connecting O subscript S to A.">
            <a:extLst>
              <a:ext uri="{FF2B5EF4-FFF2-40B4-BE49-F238E27FC236}">
                <a16:creationId xmlns:a16="http://schemas.microsoft.com/office/drawing/2014/main" id="{9DDE9A92-C2E9-4B3D-91F5-1D8F59EBF0D4}"/>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tretch>
            <a:fillRect/>
          </a:stretch>
        </p:blipFill>
        <p:spPr>
          <a:xfrm>
            <a:off x="387056" y="1735393"/>
            <a:ext cx="8213247" cy="3246105"/>
          </a:xfrm>
          <a:prstGeom prst="rect">
            <a:avLst/>
          </a:prstGeom>
        </p:spPr>
      </p:pic>
    </p:spTree>
    <p:extLst>
      <p:ext uri="{BB962C8B-B14F-4D97-AF65-F5344CB8AC3E}">
        <p14:creationId xmlns:p14="http://schemas.microsoft.com/office/powerpoint/2010/main" val="681305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88603"/>
          </a:xfrm>
        </p:spPr>
        <p:txBody>
          <a:bodyPr/>
          <a:lstStyle/>
          <a:p>
            <a:r>
              <a:rPr lang="en-US" dirty="0"/>
              <a:t>A Closer Look </a:t>
            </a:r>
          </a:p>
        </p:txBody>
      </p:sp>
      <p:pic>
        <p:nvPicPr>
          <p:cNvPr id="3" name="Picture 2"/>
          <p:cNvPicPr>
            <a:picLocks noChangeAspect="1"/>
          </p:cNvPicPr>
          <p:nvPr/>
        </p:nvPicPr>
        <p:blipFill>
          <a:blip r:embed="rId2"/>
          <a:stretch>
            <a:fillRect/>
          </a:stretch>
        </p:blipFill>
        <p:spPr>
          <a:xfrm>
            <a:off x="215844" y="1130840"/>
            <a:ext cx="8712311" cy="5362034"/>
          </a:xfrm>
          <a:prstGeom prst="rect">
            <a:avLst/>
          </a:prstGeom>
        </p:spPr>
      </p:pic>
    </p:spTree>
    <p:extLst>
      <p:ext uri="{BB962C8B-B14F-4D97-AF65-F5344CB8AC3E}">
        <p14:creationId xmlns:p14="http://schemas.microsoft.com/office/powerpoint/2010/main" val="589187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3AFA3C5-B98F-4D75-9203-D49594EF8668}"/>
              </a:ext>
            </a:extLst>
          </p:cNvPr>
          <p:cNvSpPr>
            <a:spLocks noGrp="1"/>
          </p:cNvSpPr>
          <p:nvPr>
            <p:ph type="title"/>
          </p:nvPr>
        </p:nvSpPr>
        <p:spPr>
          <a:xfrm>
            <a:off x="172995" y="158649"/>
            <a:ext cx="8803855" cy="1077028"/>
          </a:xfrm>
        </p:spPr>
        <p:txBody>
          <a:bodyPr>
            <a:normAutofit/>
          </a:bodyPr>
          <a:lstStyle/>
          <a:p>
            <a:r>
              <a:rPr lang="en-US" dirty="0">
                <a:solidFill>
                  <a:srgbClr val="000000"/>
                </a:solidFill>
              </a:rPr>
              <a:t>Movement of Labor Between Countries: Migration</a:t>
            </a:r>
            <a:endParaRPr lang="en-IN" dirty="0">
              <a:solidFill>
                <a:srgbClr val="000000"/>
              </a:solidFill>
            </a:endParaRPr>
          </a:p>
        </p:txBody>
      </p:sp>
      <p:sp>
        <p:nvSpPr>
          <p:cNvPr id="13" name="Content Placeholder 12">
            <a:extLst>
              <a:ext uri="{FF2B5EF4-FFF2-40B4-BE49-F238E27FC236}">
                <a16:creationId xmlns:a16="http://schemas.microsoft.com/office/drawing/2014/main" id="{0A2D8AC4-C0D4-48A4-B653-98D03C35C956}"/>
              </a:ext>
            </a:extLst>
          </p:cNvPr>
          <p:cNvSpPr>
            <a:spLocks noGrp="1"/>
          </p:cNvSpPr>
          <p:nvPr>
            <p:ph idx="1"/>
          </p:nvPr>
        </p:nvSpPr>
        <p:spPr>
          <a:xfrm>
            <a:off x="353346" y="1560154"/>
            <a:ext cx="8623505" cy="4351338"/>
          </a:xfrm>
        </p:spPr>
        <p:txBody>
          <a:bodyPr>
            <a:normAutofit fontScale="92500" lnSpcReduction="10000"/>
          </a:bodyPr>
          <a:lstStyle/>
          <a:p>
            <a:pPr marL="0" indent="0">
              <a:lnSpc>
                <a:spcPct val="120000"/>
              </a:lnSpc>
              <a:buNone/>
            </a:pPr>
            <a:r>
              <a:rPr lang="en-US" sz="2800" b="1" dirty="0"/>
              <a:t>Effects of Immigration in the Long Run</a:t>
            </a:r>
          </a:p>
          <a:p>
            <a:pPr marL="0" indent="0">
              <a:lnSpc>
                <a:spcPct val="120000"/>
              </a:lnSpc>
              <a:buNone/>
            </a:pPr>
            <a:r>
              <a:rPr lang="en-US" sz="2800" b="1" dirty="0"/>
              <a:t>Determination of the Real Wage and Real Rental</a:t>
            </a:r>
          </a:p>
          <a:p>
            <a:pPr>
              <a:lnSpc>
                <a:spcPct val="120000"/>
              </a:lnSpc>
            </a:pPr>
            <a:r>
              <a:rPr lang="en-US" dirty="0"/>
              <a:t>To determine the wage and rental in the economy, we use the marginal products of labor (MPL) and capital (MPK), </a:t>
            </a:r>
            <a:r>
              <a:rPr lang="en-US" i="1" dirty="0"/>
              <a:t>which are determined by the capital–labor ratio in either industry.</a:t>
            </a:r>
          </a:p>
          <a:p>
            <a:pPr>
              <a:lnSpc>
                <a:spcPct val="120000"/>
              </a:lnSpc>
            </a:pPr>
            <a:r>
              <a:rPr lang="en-US" dirty="0"/>
              <a:t>If there is a higher capital–labor ratio (more machines per worker), then by the law of diminishing returns, the MPK and the real rental must be lower.</a:t>
            </a:r>
          </a:p>
          <a:p>
            <a:pPr>
              <a:lnSpc>
                <a:spcPct val="120000"/>
              </a:lnSpc>
            </a:pPr>
            <a:r>
              <a:rPr lang="en-US" dirty="0"/>
              <a:t>Having more machines per worker means that the MPL (and hence the real wage) is higher because each worker is more productive.</a:t>
            </a:r>
          </a:p>
        </p:txBody>
      </p:sp>
    </p:spTree>
    <p:extLst>
      <p:ext uri="{BB962C8B-B14F-4D97-AF65-F5344CB8AC3E}">
        <p14:creationId xmlns:p14="http://schemas.microsoft.com/office/powerpoint/2010/main" val="1665789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5E4F48-195D-4F6A-A5E8-7DB7AE831E47}"/>
              </a:ext>
            </a:extLst>
          </p:cNvPr>
          <p:cNvSpPr>
            <a:spLocks noGrp="1"/>
          </p:cNvSpPr>
          <p:nvPr>
            <p:ph type="title"/>
          </p:nvPr>
        </p:nvSpPr>
        <p:spPr>
          <a:xfrm>
            <a:off x="111211" y="86610"/>
            <a:ext cx="9032789" cy="1143000"/>
          </a:xfrm>
        </p:spPr>
        <p:txBody>
          <a:bodyPr>
            <a:normAutofit/>
          </a:bodyPr>
          <a:lstStyle/>
          <a:p>
            <a:r>
              <a:rPr lang="en-US" dirty="0">
                <a:solidFill>
                  <a:srgbClr val="000000"/>
                </a:solidFill>
              </a:rPr>
              <a:t>Movement of Labor Between Countries: Migration </a:t>
            </a:r>
            <a:endParaRPr lang="en-IN" dirty="0"/>
          </a:p>
        </p:txBody>
      </p:sp>
      <p:sp>
        <p:nvSpPr>
          <p:cNvPr id="5" name="Content Placeholder 4">
            <a:extLst>
              <a:ext uri="{FF2B5EF4-FFF2-40B4-BE49-F238E27FC236}">
                <a16:creationId xmlns:a16="http://schemas.microsoft.com/office/drawing/2014/main" id="{59F7ACAE-860D-4192-9151-22D03D4B798B}"/>
              </a:ext>
            </a:extLst>
          </p:cNvPr>
          <p:cNvSpPr>
            <a:spLocks noGrp="1"/>
          </p:cNvSpPr>
          <p:nvPr>
            <p:ph idx="1"/>
          </p:nvPr>
        </p:nvSpPr>
        <p:spPr>
          <a:xfrm>
            <a:off x="641555" y="1393723"/>
            <a:ext cx="7860890" cy="621890"/>
          </a:xfrm>
        </p:spPr>
        <p:txBody>
          <a:bodyPr>
            <a:normAutofit lnSpcReduction="10000"/>
          </a:bodyPr>
          <a:lstStyle/>
          <a:p>
            <a:pPr marL="0" indent="0" algn="ctr">
              <a:buNone/>
            </a:pPr>
            <a:r>
              <a:rPr lang="en-US" sz="1800" b="1" dirty="0"/>
              <a:t>Effects of Immigration in the Long Run - </a:t>
            </a:r>
            <a:r>
              <a:rPr lang="en-US" sz="1800" b="1" dirty="0">
                <a:latin typeface="+mj-lt"/>
              </a:rPr>
              <a:t>Increase in the Amount of Home Labor</a:t>
            </a:r>
          </a:p>
          <a:p>
            <a:pPr marL="0" indent="0" algn="ctr">
              <a:buNone/>
            </a:pPr>
            <a:r>
              <a:rPr lang="en-US" sz="1800" b="1" dirty="0"/>
              <a:t>FIGURE 5-10 Increase in Home Labor</a:t>
            </a:r>
          </a:p>
        </p:txBody>
      </p:sp>
      <p:sp>
        <p:nvSpPr>
          <p:cNvPr id="6" name="Content Placeholder 5">
            <a:extLst>
              <a:ext uri="{FF2B5EF4-FFF2-40B4-BE49-F238E27FC236}">
                <a16:creationId xmlns:a16="http://schemas.microsoft.com/office/drawing/2014/main" id="{E4791516-8C3F-4D99-A812-6E04EA208BB9}"/>
              </a:ext>
            </a:extLst>
          </p:cNvPr>
          <p:cNvSpPr>
            <a:spLocks noGrp="1"/>
          </p:cNvSpPr>
          <p:nvPr>
            <p:ph sz="quarter" idx="10"/>
          </p:nvPr>
        </p:nvSpPr>
        <p:spPr>
          <a:xfrm>
            <a:off x="255639" y="5427406"/>
            <a:ext cx="8541660" cy="4197796"/>
          </a:xfrm>
        </p:spPr>
        <p:txBody>
          <a:bodyPr>
            <a:normAutofit/>
          </a:bodyPr>
          <a:lstStyle/>
          <a:p>
            <a:pPr algn="just">
              <a:lnSpc>
                <a:spcPct val="110000"/>
              </a:lnSpc>
              <a:spcBef>
                <a:spcPts val="624"/>
              </a:spcBef>
            </a:pPr>
            <a:r>
              <a:rPr lang="en-US" sz="1800" dirty="0"/>
              <a:t>With an increase in Home labor from </a:t>
            </a:r>
            <a:r>
              <a:rPr lang="en-US" sz="1800" i="1" dirty="0"/>
              <a:t>L</a:t>
            </a:r>
            <a:r>
              <a:rPr lang="en-US" sz="1800" dirty="0"/>
              <a:t> to </a:t>
            </a:r>
            <a:r>
              <a:rPr lang="en-US" sz="1800" i="1" dirty="0"/>
              <a:t>L</a:t>
            </a:r>
            <a:r>
              <a:rPr lang="en-US" sz="1800" dirty="0"/>
              <a:t> + </a:t>
            </a:r>
            <a:r>
              <a:rPr lang="en-US" sz="1800" dirty="0">
                <a:sym typeface="Symbol" pitchFamily="18" charset="2"/>
              </a:rPr>
              <a:t></a:t>
            </a:r>
            <a:r>
              <a:rPr lang="en-US" sz="1800" i="1" dirty="0"/>
              <a:t>L,</a:t>
            </a:r>
            <a:r>
              <a:rPr lang="en-US" sz="1800" dirty="0"/>
              <a:t> the origin for the shoe industry shifts from 0</a:t>
            </a:r>
            <a:r>
              <a:rPr lang="en-US" sz="1800" i="1" baseline="-25000" dirty="0"/>
              <a:t>S</a:t>
            </a:r>
            <a:r>
              <a:rPr lang="en-US" sz="1800" i="1" dirty="0"/>
              <a:t> to </a:t>
            </a:r>
            <a:r>
              <a:rPr lang="en-US" sz="1800" dirty="0"/>
              <a:t>0</a:t>
            </a:r>
            <a:r>
              <a:rPr lang="en-US" sz="1800" i="1" baseline="-25000" dirty="0"/>
              <a:t>S</a:t>
            </a:r>
            <a:r>
              <a:rPr lang="en-US" sz="1800" i="1" dirty="0">
                <a:sym typeface="Symbol" pitchFamily="18" charset="2"/>
              </a:rPr>
              <a:t></a:t>
            </a:r>
            <a:r>
              <a:rPr lang="en-US" sz="1800" dirty="0"/>
              <a:t>.</a:t>
            </a:r>
            <a:endParaRPr lang="en-US" sz="1800" i="1" dirty="0"/>
          </a:p>
          <a:p>
            <a:pPr algn="just">
              <a:lnSpc>
                <a:spcPct val="110000"/>
              </a:lnSpc>
              <a:spcBef>
                <a:spcPts val="624"/>
              </a:spcBef>
            </a:pPr>
            <a:r>
              <a:rPr lang="en-US" sz="1800" dirty="0"/>
              <a:t>At point </a:t>
            </a:r>
            <a:r>
              <a:rPr lang="en-US" sz="1800" i="1" dirty="0"/>
              <a:t>B, </a:t>
            </a:r>
            <a:r>
              <a:rPr lang="en-US" sz="1800" dirty="0"/>
              <a:t>0</a:t>
            </a:r>
            <a:r>
              <a:rPr lang="en-US" sz="1800" i="1" dirty="0">
                <a:sym typeface="Symbol" pitchFamily="18" charset="2"/>
              </a:rPr>
              <a:t></a:t>
            </a:r>
            <a:r>
              <a:rPr lang="en-US" sz="1800" i="1" baseline="-25000" dirty="0"/>
              <a:t>S</a:t>
            </a:r>
            <a:r>
              <a:rPr lang="en-US" sz="1800" i="1" dirty="0"/>
              <a:t>L</a:t>
            </a:r>
            <a:r>
              <a:rPr lang="en-US" sz="1800" i="1" dirty="0">
                <a:sym typeface="Symbol" pitchFamily="18" charset="2"/>
              </a:rPr>
              <a:t></a:t>
            </a:r>
            <a:r>
              <a:rPr lang="en-US" sz="1800" i="1" dirty="0"/>
              <a:t> </a:t>
            </a:r>
            <a:r>
              <a:rPr lang="en-US" sz="1800" dirty="0"/>
              <a:t>units of labor and 0</a:t>
            </a:r>
            <a:r>
              <a:rPr lang="en-US" sz="1800" i="1" dirty="0">
                <a:sym typeface="Symbol" pitchFamily="18" charset="2"/>
              </a:rPr>
              <a:t></a:t>
            </a:r>
            <a:r>
              <a:rPr lang="en-US" sz="1800" i="1" baseline="-25000" dirty="0"/>
              <a:t>S</a:t>
            </a:r>
            <a:r>
              <a:rPr lang="en-US" sz="1800" i="1" dirty="0"/>
              <a:t>K</a:t>
            </a:r>
            <a:r>
              <a:rPr lang="en-US" sz="1800" i="1" dirty="0">
                <a:sym typeface="Symbol" pitchFamily="18" charset="2"/>
              </a:rPr>
              <a:t></a:t>
            </a:r>
            <a:r>
              <a:rPr lang="en-US" sz="1800" dirty="0"/>
              <a:t> units of capital are used in shoes, while 0</a:t>
            </a:r>
            <a:r>
              <a:rPr lang="en-US" sz="1800" i="1" baseline="-25000" dirty="0"/>
              <a:t>C</a:t>
            </a:r>
            <a:r>
              <a:rPr lang="en-US" sz="1800" i="1" dirty="0"/>
              <a:t>L</a:t>
            </a:r>
            <a:r>
              <a:rPr lang="en-US" sz="1800" i="1" dirty="0">
                <a:sym typeface="Symbol" pitchFamily="18" charset="2"/>
              </a:rPr>
              <a:t></a:t>
            </a:r>
            <a:r>
              <a:rPr lang="en-US" sz="1800" i="1" dirty="0"/>
              <a:t> </a:t>
            </a:r>
            <a:r>
              <a:rPr lang="en-US" sz="1800" dirty="0"/>
              <a:t>units of labor and 0</a:t>
            </a:r>
            <a:r>
              <a:rPr lang="en-US" sz="1800" i="1" baseline="-25000" dirty="0"/>
              <a:t>C</a:t>
            </a:r>
            <a:r>
              <a:rPr lang="en-US" sz="1800" i="1" dirty="0"/>
              <a:t>K</a:t>
            </a:r>
            <a:r>
              <a:rPr lang="en-US" sz="1800" i="1" dirty="0">
                <a:sym typeface="Symbol" pitchFamily="18" charset="2"/>
              </a:rPr>
              <a:t></a:t>
            </a:r>
            <a:r>
              <a:rPr lang="en-US" sz="1800" dirty="0"/>
              <a:t> units of capital are used in computers.</a:t>
            </a:r>
          </a:p>
        </p:txBody>
      </p:sp>
      <p:pic>
        <p:nvPicPr>
          <p:cNvPr id="14" name="Picture Placeholder 4" descr="A box diagram illustrates an increase in home labor. The bottom left edge of the box marks point, O subscript S. The top right edge of the box marks point, O subscript C. The base of the box further marks points, O subscript S, L, and L prime, where O subscript S is closer to O prime subscript S. A line running parallel to the height of the box is at O sub S. This divides the box into 2 segments, where the segment at the left is lesser than the segment at the right. Points, L and L prime are closer to the right edge of the box than to its left edge. Points, K and K prime are marked at the left and right sides of the box, respectively. These points are at the middle of the box, at the left and right sides, with a considerable distance between them. Dashed perpendiculars from L and K meet their counterpoints at the opposite sides. The perpendiculars intersect at point, A. The other set of dashed perpendiculars from L prime and K prime meet their counterparts at the opposite sides. These perpendiculars intersect at point, B. The horizontal distance between O prime subscript S and O subscript S amounts to delta L. Label 1 to delta L reads, Increase in home labor due to immigration; all additional labor, delta L, allocated to shoes. The vertical distance from K and K prime at the right edge of the box is labeled, 2, and reads, decrease in capital in the computer industry. The vertical distance between K prime and K in the left edge of the box is labeled, 3, and it reads, increase in capital in the shoe industry. The horizontal distance at the top between points, L and L prime is labeled, 4, and reads, decrease in labor in the computer industry. The horizontal distance at the bottom between points, L and L prime is labeled, 5, and it reads, additional increase in labor in the shoe industry.">
            <a:extLst>
              <a:ext uri="{FF2B5EF4-FFF2-40B4-BE49-F238E27FC236}">
                <a16:creationId xmlns:a16="http://schemas.microsoft.com/office/drawing/2014/main" id="{48E79274-A045-4B45-A9DF-2BEC76C5653F}"/>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tretch>
            <a:fillRect/>
          </a:stretch>
        </p:blipFill>
        <p:spPr>
          <a:xfrm>
            <a:off x="255639" y="1209258"/>
            <a:ext cx="8450598" cy="4218148"/>
          </a:xfrm>
          <a:prstGeom prst="rect">
            <a:avLst/>
          </a:prstGeom>
        </p:spPr>
      </p:pic>
    </p:spTree>
    <p:extLst>
      <p:ext uri="{BB962C8B-B14F-4D97-AF65-F5344CB8AC3E}">
        <p14:creationId xmlns:p14="http://schemas.microsoft.com/office/powerpoint/2010/main" val="2567543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5E4F48-195D-4F6A-A5E8-7DB7AE831E47}"/>
              </a:ext>
            </a:extLst>
          </p:cNvPr>
          <p:cNvSpPr>
            <a:spLocks noGrp="1"/>
          </p:cNvSpPr>
          <p:nvPr>
            <p:ph type="title"/>
          </p:nvPr>
        </p:nvSpPr>
        <p:spPr>
          <a:xfrm>
            <a:off x="67963" y="107065"/>
            <a:ext cx="9106930" cy="1021382"/>
          </a:xfrm>
        </p:spPr>
        <p:txBody>
          <a:bodyPr>
            <a:normAutofit/>
          </a:bodyPr>
          <a:lstStyle/>
          <a:p>
            <a:r>
              <a:rPr lang="en-US" sz="2800" dirty="0">
                <a:solidFill>
                  <a:srgbClr val="000000"/>
                </a:solidFill>
              </a:rPr>
              <a:t>Movement of Labor Between Countries: Migration </a:t>
            </a:r>
            <a:endParaRPr lang="en-IN" sz="2800" dirty="0">
              <a:solidFill>
                <a:srgbClr val="000000"/>
              </a:solidFill>
            </a:endParaRPr>
          </a:p>
        </p:txBody>
      </p:sp>
      <p:sp>
        <p:nvSpPr>
          <p:cNvPr id="5" name="Content Placeholder 4">
            <a:extLst>
              <a:ext uri="{FF2B5EF4-FFF2-40B4-BE49-F238E27FC236}">
                <a16:creationId xmlns:a16="http://schemas.microsoft.com/office/drawing/2014/main" id="{59F7ACAE-860D-4192-9151-22D03D4B798B}"/>
              </a:ext>
            </a:extLst>
          </p:cNvPr>
          <p:cNvSpPr>
            <a:spLocks noGrp="1"/>
          </p:cNvSpPr>
          <p:nvPr>
            <p:ph idx="1"/>
          </p:nvPr>
        </p:nvSpPr>
        <p:spPr>
          <a:xfrm>
            <a:off x="187040" y="1128447"/>
            <a:ext cx="8891171" cy="1196882"/>
          </a:xfrm>
        </p:spPr>
        <p:txBody>
          <a:bodyPr>
            <a:noAutofit/>
          </a:bodyPr>
          <a:lstStyle/>
          <a:p>
            <a:pPr marL="0" indent="0" algn="ctr">
              <a:lnSpc>
                <a:spcPct val="120000"/>
              </a:lnSpc>
              <a:buNone/>
            </a:pPr>
            <a:r>
              <a:rPr lang="en-US" sz="1800" dirty="0"/>
              <a:t>FIGURE 5-10 Increase in Home Labor (continued)</a:t>
            </a:r>
          </a:p>
        </p:txBody>
      </p:sp>
      <p:sp>
        <p:nvSpPr>
          <p:cNvPr id="6" name="Content Placeholder 5">
            <a:extLst>
              <a:ext uri="{FF2B5EF4-FFF2-40B4-BE49-F238E27FC236}">
                <a16:creationId xmlns:a16="http://schemas.microsoft.com/office/drawing/2014/main" id="{E4791516-8C3F-4D99-A812-6E04EA208BB9}"/>
              </a:ext>
            </a:extLst>
          </p:cNvPr>
          <p:cNvSpPr>
            <a:spLocks noGrp="1"/>
          </p:cNvSpPr>
          <p:nvPr>
            <p:ph sz="quarter" idx="10"/>
          </p:nvPr>
        </p:nvSpPr>
        <p:spPr>
          <a:xfrm>
            <a:off x="187040" y="5131112"/>
            <a:ext cx="8722182" cy="4761270"/>
          </a:xfrm>
        </p:spPr>
        <p:txBody>
          <a:bodyPr>
            <a:noAutofit/>
          </a:bodyPr>
          <a:lstStyle/>
          <a:p>
            <a:pPr algn="just">
              <a:spcBef>
                <a:spcPct val="10000"/>
              </a:spcBef>
              <a:spcAft>
                <a:spcPct val="10000"/>
              </a:spcAft>
            </a:pPr>
            <a:r>
              <a:rPr lang="en-US" sz="1800" dirty="0"/>
              <a:t>In the long run, industry outputs adjust so that the capital–labor ratios in each industry at point </a:t>
            </a:r>
            <a:r>
              <a:rPr lang="en-US" sz="1800" i="1" dirty="0"/>
              <a:t>B</a:t>
            </a:r>
            <a:r>
              <a:rPr lang="en-US" sz="1800" dirty="0"/>
              <a:t> (the slopes of</a:t>
            </a:r>
            <a:r>
              <a:rPr lang="en-US" sz="1800" i="1" dirty="0"/>
              <a:t> </a:t>
            </a:r>
            <a:r>
              <a:rPr lang="en-US" sz="1800" dirty="0"/>
              <a:t>0</a:t>
            </a:r>
            <a:r>
              <a:rPr lang="en-US" sz="1800" i="1" dirty="0">
                <a:sym typeface="Symbol" pitchFamily="18" charset="2"/>
              </a:rPr>
              <a:t></a:t>
            </a:r>
            <a:r>
              <a:rPr lang="en-US" sz="1800" i="1" dirty="0"/>
              <a:t> </a:t>
            </a:r>
            <a:r>
              <a:rPr lang="en-US" sz="1800" i="1" baseline="-25000" dirty="0"/>
              <a:t>S</a:t>
            </a:r>
            <a:r>
              <a:rPr lang="en-US" sz="1800" i="1" dirty="0"/>
              <a:t>B </a:t>
            </a:r>
            <a:r>
              <a:rPr lang="en-US" sz="1800" dirty="0"/>
              <a:t>and</a:t>
            </a:r>
            <a:r>
              <a:rPr lang="en-US" sz="1800" i="1" dirty="0"/>
              <a:t> </a:t>
            </a:r>
            <a:r>
              <a:rPr lang="en-US" sz="1800" dirty="0"/>
              <a:t>0</a:t>
            </a:r>
            <a:r>
              <a:rPr lang="en-US" sz="1800" i="1" baseline="-25000" dirty="0"/>
              <a:t>C</a:t>
            </a:r>
            <a:r>
              <a:rPr lang="en-US" sz="1800" i="1" dirty="0"/>
              <a:t>B</a:t>
            </a:r>
            <a:r>
              <a:rPr lang="en-US" sz="1800" dirty="0"/>
              <a:t>) are unchanged from the initial equilibrium at point </a:t>
            </a:r>
            <a:r>
              <a:rPr lang="en-US" sz="1800" i="1" dirty="0"/>
              <a:t>A </a:t>
            </a:r>
            <a:r>
              <a:rPr lang="en-US" sz="1800" dirty="0"/>
              <a:t>(the slopes of 0</a:t>
            </a:r>
            <a:r>
              <a:rPr lang="en-US" sz="1800" i="1" baseline="-25000" dirty="0"/>
              <a:t>S</a:t>
            </a:r>
            <a:r>
              <a:rPr lang="en-US" sz="1800" i="1" dirty="0"/>
              <a:t>A </a:t>
            </a:r>
            <a:r>
              <a:rPr lang="en-US" sz="1800" dirty="0"/>
              <a:t>and</a:t>
            </a:r>
            <a:r>
              <a:rPr lang="en-US" sz="1800" i="1" dirty="0"/>
              <a:t> </a:t>
            </a:r>
            <a:r>
              <a:rPr lang="en-US" sz="1800" dirty="0"/>
              <a:t>0</a:t>
            </a:r>
            <a:r>
              <a:rPr lang="en-US" sz="1800" i="1" baseline="-25000" dirty="0"/>
              <a:t>C</a:t>
            </a:r>
            <a:r>
              <a:rPr lang="en-US" sz="1800" i="1" dirty="0"/>
              <a:t>A</a:t>
            </a:r>
            <a:r>
              <a:rPr lang="en-US" sz="1800" dirty="0"/>
              <a:t>). </a:t>
            </a:r>
          </a:p>
          <a:p>
            <a:pPr algn="just">
              <a:spcBef>
                <a:spcPct val="10000"/>
              </a:spcBef>
              <a:spcAft>
                <a:spcPct val="10000"/>
              </a:spcAft>
            </a:pPr>
            <a:r>
              <a:rPr lang="en-US" sz="1800" dirty="0"/>
              <a:t>To achieve this outcome, all new labor resulting from immigration is allocated to the shoe industry, and capital and </a:t>
            </a:r>
            <a:r>
              <a:rPr lang="en-US" sz="1800" i="1" dirty="0"/>
              <a:t>additional</a:t>
            </a:r>
            <a:r>
              <a:rPr lang="en-US" sz="1800" dirty="0"/>
              <a:t> labor are transferred from computers to shoes, keeping the capital–labor ratio in both industries unchanged.</a:t>
            </a:r>
          </a:p>
        </p:txBody>
      </p:sp>
      <p:pic>
        <p:nvPicPr>
          <p:cNvPr id="14" name="Picture Placeholder 4" descr="A box diagram illustrates an increase in home labor. The bottom left edge of the box marks point, O subscript S. The top right edge of the box marks point, O subscript C. The base of the box further marks points, O subscript S, L, and L prime, where O subscript S is closer to O prime subscript S. A line running parallel to the height of the box is at O sub S. This divides the box into 2 segments, where the segment at the left is lesser than the segment at the right. Points, L and L prime are closer to the right edge of the box than to its left edge. Points, K and K prime are marked at the left and right sides of the box, respectively. These points are at the middle of the box, at the left and right sides, with a considerable distance between them. Dashed perpendiculars from L and K meet their counterpoints at the opposite sides. The perpendiculars intersect at point, A. The other set of dashed perpendiculars from L prime and K prime meet their counterparts at the opposite sides. These perpendiculars intersect at point, B. The horizontal distance between O prime subscript S and O subscript S amounts to delta L. Label 1 to delta L reads, Increase in home labor due to immigration; all additional labor, delta L, allocated to shoes. The vertical distance from K and K prime at the right edge of the box is labeled, 2, and reads, decrease in capital in the computer industry. The vertical distance between K prime and K in the left edge of the box is labeled, 3, and it reads, increase in capital in the shoe industry. The horizontal distance at the top between points, L and L prime is labeled, 4, and reads, decrease in labor in the computer industry. The horizontal distance at the bottom between points, L and L prime is labeled, 5, and it reads, additional increase in labor in the shoe industry.">
            <a:extLst>
              <a:ext uri="{FF2B5EF4-FFF2-40B4-BE49-F238E27FC236}">
                <a16:creationId xmlns:a16="http://schemas.microsoft.com/office/drawing/2014/main" id="{48E79274-A045-4B45-A9DF-2BEC76C5653F}"/>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tretch>
            <a:fillRect/>
          </a:stretch>
        </p:blipFill>
        <p:spPr>
          <a:xfrm>
            <a:off x="333634" y="1438309"/>
            <a:ext cx="8575588" cy="3692803"/>
          </a:xfrm>
          <a:prstGeom prst="rect">
            <a:avLst/>
          </a:prstGeom>
        </p:spPr>
      </p:pic>
    </p:spTree>
    <p:extLst>
      <p:ext uri="{BB962C8B-B14F-4D97-AF65-F5344CB8AC3E}">
        <p14:creationId xmlns:p14="http://schemas.microsoft.com/office/powerpoint/2010/main" val="3441010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A21DB-BFF0-4C33-B92D-27E8E72363AD}"/>
              </a:ext>
            </a:extLst>
          </p:cNvPr>
          <p:cNvSpPr>
            <a:spLocks noGrp="1"/>
          </p:cNvSpPr>
          <p:nvPr>
            <p:ph type="title"/>
          </p:nvPr>
        </p:nvSpPr>
        <p:spPr/>
        <p:txBody>
          <a:bodyPr/>
          <a:lstStyle/>
          <a:p>
            <a:r>
              <a:rPr lang="en-US" dirty="0"/>
              <a:t>A Closer Look</a:t>
            </a:r>
          </a:p>
        </p:txBody>
      </p:sp>
      <p:pic>
        <p:nvPicPr>
          <p:cNvPr id="5" name="Picture 4">
            <a:extLst>
              <a:ext uri="{FF2B5EF4-FFF2-40B4-BE49-F238E27FC236}">
                <a16:creationId xmlns:a16="http://schemas.microsoft.com/office/drawing/2014/main" id="{11A5BCC0-BA47-4769-A086-07B0F928973B}"/>
              </a:ext>
            </a:extLst>
          </p:cNvPr>
          <p:cNvPicPr>
            <a:picLocks noChangeAspect="1"/>
          </p:cNvPicPr>
          <p:nvPr/>
        </p:nvPicPr>
        <p:blipFill>
          <a:blip r:embed="rId2"/>
          <a:stretch>
            <a:fillRect/>
          </a:stretch>
        </p:blipFill>
        <p:spPr>
          <a:xfrm>
            <a:off x="286140" y="1198692"/>
            <a:ext cx="8571719" cy="5177394"/>
          </a:xfrm>
          <a:prstGeom prst="rect">
            <a:avLst/>
          </a:prstGeom>
        </p:spPr>
      </p:pic>
    </p:spTree>
    <p:extLst>
      <p:ext uri="{BB962C8B-B14F-4D97-AF65-F5344CB8AC3E}">
        <p14:creationId xmlns:p14="http://schemas.microsoft.com/office/powerpoint/2010/main" val="361176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9949B-20EB-D94E-A453-A1EDE9A50DAC}"/>
              </a:ext>
            </a:extLst>
          </p:cNvPr>
          <p:cNvSpPr>
            <a:spLocks noGrp="1"/>
          </p:cNvSpPr>
          <p:nvPr>
            <p:ph type="title"/>
          </p:nvPr>
        </p:nvSpPr>
        <p:spPr/>
        <p:txBody>
          <a:bodyPr/>
          <a:lstStyle/>
          <a:p>
            <a:r>
              <a:rPr lang="en-US" dirty="0"/>
              <a:t>Questions to Consider</a:t>
            </a:r>
          </a:p>
        </p:txBody>
      </p:sp>
      <p:sp>
        <p:nvSpPr>
          <p:cNvPr id="3" name="Content Placeholder 2">
            <a:extLst>
              <a:ext uri="{FF2B5EF4-FFF2-40B4-BE49-F238E27FC236}">
                <a16:creationId xmlns:a16="http://schemas.microsoft.com/office/drawing/2014/main" id="{ED65BD8D-9D73-4F4F-9B13-B0B4A5004013}"/>
              </a:ext>
            </a:extLst>
          </p:cNvPr>
          <p:cNvSpPr>
            <a:spLocks noGrp="1"/>
          </p:cNvSpPr>
          <p:nvPr>
            <p:ph idx="1"/>
          </p:nvPr>
        </p:nvSpPr>
        <p:spPr>
          <a:xfrm>
            <a:off x="392983" y="1827884"/>
            <a:ext cx="8358034" cy="4351338"/>
          </a:xfrm>
        </p:spPr>
        <p:txBody>
          <a:bodyPr>
            <a:normAutofit/>
          </a:bodyPr>
          <a:lstStyle/>
          <a:p>
            <a:pPr marL="457200" indent="-457200" fontAlgn="t">
              <a:spcAft>
                <a:spcPts val="600"/>
              </a:spcAft>
              <a:buFont typeface="+mj-lt"/>
              <a:buAutoNum type="arabicPeriod"/>
            </a:pPr>
            <a:r>
              <a:rPr lang="en-US" sz="3200" b="1" dirty="0"/>
              <a:t>Does immigration lower wages?</a:t>
            </a:r>
          </a:p>
          <a:p>
            <a:pPr marL="457200" indent="-457200" fontAlgn="t">
              <a:spcAft>
                <a:spcPts val="600"/>
              </a:spcAft>
              <a:buFont typeface="+mj-lt"/>
              <a:buAutoNum type="arabicPeriod"/>
            </a:pPr>
            <a:r>
              <a:rPr lang="en-US" sz="3200" b="1" dirty="0"/>
              <a:t>Which industries expand because of immigration?</a:t>
            </a:r>
          </a:p>
          <a:p>
            <a:pPr marL="457200" indent="-457200" fontAlgn="t">
              <a:spcAft>
                <a:spcPts val="600"/>
              </a:spcAft>
              <a:buFont typeface="+mj-lt"/>
              <a:buAutoNum type="arabicPeriod"/>
            </a:pPr>
            <a:r>
              <a:rPr lang="en-US" sz="3200" b="1" dirty="0"/>
              <a:t>Who gains when foreign companies move in?</a:t>
            </a:r>
          </a:p>
        </p:txBody>
      </p:sp>
    </p:spTree>
    <p:extLst>
      <p:ext uri="{BB962C8B-B14F-4D97-AF65-F5344CB8AC3E}">
        <p14:creationId xmlns:p14="http://schemas.microsoft.com/office/powerpoint/2010/main" val="3226729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C5686-4222-46E2-A288-359395156B26}"/>
              </a:ext>
            </a:extLst>
          </p:cNvPr>
          <p:cNvSpPr>
            <a:spLocks noGrp="1"/>
          </p:cNvSpPr>
          <p:nvPr>
            <p:ph type="title"/>
          </p:nvPr>
        </p:nvSpPr>
        <p:spPr>
          <a:xfrm>
            <a:off x="316521" y="0"/>
            <a:ext cx="8686800" cy="1143000"/>
          </a:xfrm>
        </p:spPr>
        <p:txBody>
          <a:bodyPr>
            <a:normAutofit/>
          </a:bodyPr>
          <a:lstStyle/>
          <a:p>
            <a:r>
              <a:rPr lang="en-US" dirty="0">
                <a:solidFill>
                  <a:srgbClr val="000000"/>
                </a:solidFill>
              </a:rPr>
              <a:t>Movement of Labor Between Countries: Migration </a:t>
            </a:r>
            <a:endParaRPr lang="en-IN" dirty="0">
              <a:solidFill>
                <a:srgbClr val="000000"/>
              </a:solidFill>
            </a:endParaRPr>
          </a:p>
        </p:txBody>
      </p:sp>
      <p:sp>
        <p:nvSpPr>
          <p:cNvPr id="3" name="Content Placeholder 2">
            <a:extLst>
              <a:ext uri="{FF2B5EF4-FFF2-40B4-BE49-F238E27FC236}">
                <a16:creationId xmlns:a16="http://schemas.microsoft.com/office/drawing/2014/main" id="{4F50396B-20A8-4016-BE0C-077B225C2D22}"/>
              </a:ext>
            </a:extLst>
          </p:cNvPr>
          <p:cNvSpPr>
            <a:spLocks noGrp="1"/>
          </p:cNvSpPr>
          <p:nvPr>
            <p:ph idx="1"/>
          </p:nvPr>
        </p:nvSpPr>
        <p:spPr>
          <a:xfrm>
            <a:off x="123567" y="1163649"/>
            <a:ext cx="9020433" cy="730998"/>
          </a:xfrm>
        </p:spPr>
        <p:txBody>
          <a:bodyPr>
            <a:normAutofit/>
          </a:bodyPr>
          <a:lstStyle/>
          <a:p>
            <a:pPr marL="0" indent="0">
              <a:buNone/>
            </a:pPr>
            <a:r>
              <a:rPr lang="en-US" sz="1800" b="1" dirty="0"/>
              <a:t>Effects of Immigration in the Long Run -  Effect of Immigration on Industry Outputs</a:t>
            </a:r>
          </a:p>
          <a:p>
            <a:pPr marL="0" indent="0">
              <a:buNone/>
            </a:pPr>
            <a:r>
              <a:rPr lang="en-US" sz="1800" b="1" dirty="0"/>
              <a:t>FIGURE 5-11 </a:t>
            </a:r>
            <a:r>
              <a:rPr lang="en-US" sz="1800" dirty="0"/>
              <a:t>The Long-Run Effect on Industry Outputs of an Increase in Home Labor</a:t>
            </a:r>
          </a:p>
        </p:txBody>
      </p:sp>
      <p:sp>
        <p:nvSpPr>
          <p:cNvPr id="4" name="Content Placeholder 3">
            <a:extLst>
              <a:ext uri="{FF2B5EF4-FFF2-40B4-BE49-F238E27FC236}">
                <a16:creationId xmlns:a16="http://schemas.microsoft.com/office/drawing/2014/main" id="{1F1C6B6C-D6A9-4571-9E63-7DBDE021AFF1}"/>
              </a:ext>
            </a:extLst>
          </p:cNvPr>
          <p:cNvSpPr>
            <a:spLocks noGrp="1"/>
          </p:cNvSpPr>
          <p:nvPr>
            <p:ph sz="quarter" idx="10"/>
          </p:nvPr>
        </p:nvSpPr>
        <p:spPr>
          <a:xfrm>
            <a:off x="123567" y="5294706"/>
            <a:ext cx="8862642" cy="1431434"/>
          </a:xfrm>
        </p:spPr>
        <p:txBody>
          <a:bodyPr>
            <a:normAutofit lnSpcReduction="10000"/>
          </a:bodyPr>
          <a:lstStyle/>
          <a:p>
            <a:pPr algn="just">
              <a:spcBef>
                <a:spcPct val="10000"/>
              </a:spcBef>
              <a:spcAft>
                <a:spcPct val="10000"/>
              </a:spcAft>
            </a:pPr>
            <a:r>
              <a:rPr lang="en-US" sz="1800" dirty="0"/>
              <a:t>With an increase in the amount of labor in Home, the PPF shifts outward.</a:t>
            </a:r>
          </a:p>
          <a:p>
            <a:pPr algn="just">
              <a:spcBef>
                <a:spcPct val="10000"/>
              </a:spcBef>
              <a:spcAft>
                <a:spcPct val="10000"/>
              </a:spcAft>
            </a:pPr>
            <a:r>
              <a:rPr lang="en-US" sz="1800" dirty="0"/>
              <a:t>The output of shoes increases, while the output of computers declines as the equilibrium moves from point </a:t>
            </a:r>
            <a:r>
              <a:rPr lang="en-US" sz="1800" i="1" dirty="0"/>
              <a:t>A</a:t>
            </a:r>
            <a:r>
              <a:rPr lang="en-US" sz="1800" dirty="0"/>
              <a:t> to </a:t>
            </a:r>
            <a:r>
              <a:rPr lang="en-US" sz="1800" i="1" dirty="0"/>
              <a:t>B.</a:t>
            </a:r>
            <a:endParaRPr lang="en-US" sz="1800" dirty="0"/>
          </a:p>
          <a:p>
            <a:pPr algn="just">
              <a:spcBef>
                <a:spcPct val="10000"/>
              </a:spcBef>
              <a:spcAft>
                <a:spcPct val="10000"/>
              </a:spcAft>
            </a:pPr>
            <a:r>
              <a:rPr lang="en-US" sz="1800" dirty="0"/>
              <a:t>The prices of goods have not changed, so the slopes of the PPFs at points </a:t>
            </a:r>
            <a:r>
              <a:rPr lang="en-US" sz="1800" i="1" dirty="0"/>
              <a:t>A</a:t>
            </a:r>
            <a:r>
              <a:rPr lang="en-US" sz="1800" dirty="0"/>
              <a:t> and </a:t>
            </a:r>
            <a:r>
              <a:rPr lang="en-US" sz="1800" i="1" dirty="0"/>
              <a:t>B</a:t>
            </a:r>
            <a:r>
              <a:rPr lang="en-US" sz="1800" dirty="0"/>
              <a:t> (i.e., the relative price of computers) are equal.</a:t>
            </a:r>
          </a:p>
        </p:txBody>
      </p:sp>
      <p:pic>
        <p:nvPicPr>
          <p:cNvPr id="12" name="Picture Placeholder 11" descr="The figure is entitled &quot;The Long-Run Effect on Industry Outputs of an Increase in Home Labor&quot;. There are two PPF's in the graph; red and blue color. Horizontal axis is labeled &quot;Output of Computers, Q subscript c&quot; and vertical axis denotes &quot;The Output of Shoes, Q subscript s&quot;. The relative price of computers denoted as the blue color lines are tangent with the two PPF's at the points A and B. The gap between the two curves denoted by an upward arrow key represents the shift in the Home PPF due to immigration. The shift from point A and B denoted by an arrow shows how an increase of both labor and capital in shoe production causes an increase in shoe output and a decrease in computer output.&#10;">
            <a:extLst>
              <a:ext uri="{FF2B5EF4-FFF2-40B4-BE49-F238E27FC236}">
                <a16:creationId xmlns:a16="http://schemas.microsoft.com/office/drawing/2014/main" id="{48E963CA-AEAA-4B2B-8A72-C2CCB58D50F8}"/>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tretch>
            <a:fillRect/>
          </a:stretch>
        </p:blipFill>
        <p:spPr>
          <a:xfrm>
            <a:off x="467898" y="1915297"/>
            <a:ext cx="7797010" cy="3358759"/>
          </a:xfrm>
          <a:prstGeom prst="rect">
            <a:avLst/>
          </a:prstGeom>
        </p:spPr>
      </p:pic>
    </p:spTree>
    <p:extLst>
      <p:ext uri="{BB962C8B-B14F-4D97-AF65-F5344CB8AC3E}">
        <p14:creationId xmlns:p14="http://schemas.microsoft.com/office/powerpoint/2010/main" val="892854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88AEC-EB34-4140-A01F-4670A1C4F774}"/>
              </a:ext>
            </a:extLst>
          </p:cNvPr>
          <p:cNvSpPr>
            <a:spLocks noGrp="1"/>
          </p:cNvSpPr>
          <p:nvPr>
            <p:ph type="title"/>
          </p:nvPr>
        </p:nvSpPr>
        <p:spPr>
          <a:xfrm>
            <a:off x="-74140" y="241559"/>
            <a:ext cx="9218140" cy="675004"/>
          </a:xfrm>
        </p:spPr>
        <p:txBody>
          <a:bodyPr>
            <a:noAutofit/>
          </a:bodyPr>
          <a:lstStyle/>
          <a:p>
            <a:r>
              <a:rPr lang="en-US" dirty="0">
                <a:solidFill>
                  <a:srgbClr val="000000"/>
                </a:solidFill>
              </a:rPr>
              <a:t> Movement of Labor Between Countries: Migration </a:t>
            </a:r>
            <a:endParaRPr lang="en-IN" dirty="0">
              <a:solidFill>
                <a:srgbClr val="000000"/>
              </a:solidFill>
            </a:endParaRPr>
          </a:p>
        </p:txBody>
      </p:sp>
      <p:sp>
        <p:nvSpPr>
          <p:cNvPr id="12" name="Content Placeholder 11">
            <a:extLst>
              <a:ext uri="{FF2B5EF4-FFF2-40B4-BE49-F238E27FC236}">
                <a16:creationId xmlns:a16="http://schemas.microsoft.com/office/drawing/2014/main" id="{2D3CF267-868A-476E-A81D-5AA5AABD213A}"/>
              </a:ext>
            </a:extLst>
          </p:cNvPr>
          <p:cNvSpPr>
            <a:spLocks noGrp="1"/>
          </p:cNvSpPr>
          <p:nvPr>
            <p:ph idx="1"/>
          </p:nvPr>
        </p:nvSpPr>
        <p:spPr>
          <a:xfrm>
            <a:off x="190757" y="1356068"/>
            <a:ext cx="8762485" cy="4351338"/>
          </a:xfrm>
        </p:spPr>
        <p:txBody>
          <a:bodyPr>
            <a:noAutofit/>
          </a:bodyPr>
          <a:lstStyle/>
          <a:p>
            <a:pPr marL="0" indent="0" algn="just">
              <a:lnSpc>
                <a:spcPct val="110000"/>
              </a:lnSpc>
              <a:buNone/>
            </a:pPr>
            <a:r>
              <a:rPr lang="en-IN" b="1" dirty="0">
                <a:solidFill>
                  <a:srgbClr val="0070C0"/>
                </a:solidFill>
              </a:rPr>
              <a:t>Rybczynski Theorem</a:t>
            </a:r>
          </a:p>
          <a:p>
            <a:pPr marL="0" indent="0" algn="just">
              <a:lnSpc>
                <a:spcPct val="110000"/>
              </a:lnSpc>
              <a:buNone/>
            </a:pPr>
            <a:r>
              <a:rPr lang="en-US" dirty="0"/>
              <a:t>The </a:t>
            </a:r>
            <a:r>
              <a:rPr lang="en-US" b="1" dirty="0" err="1">
                <a:solidFill>
                  <a:srgbClr val="0070C0"/>
                </a:solidFill>
              </a:rPr>
              <a:t>Rybczynski</a:t>
            </a:r>
            <a:r>
              <a:rPr lang="en-US" b="1" dirty="0">
                <a:solidFill>
                  <a:srgbClr val="0070C0"/>
                </a:solidFill>
              </a:rPr>
              <a:t> theorem</a:t>
            </a:r>
            <a:r>
              <a:rPr lang="en-US" dirty="0">
                <a:solidFill>
                  <a:srgbClr val="0070C0"/>
                </a:solidFill>
              </a:rPr>
              <a:t> </a:t>
            </a:r>
            <a:r>
              <a:rPr lang="en-US" dirty="0"/>
              <a:t>states that, in the Heckscher–Ohlin model with two goods and two factors, an increase in the amount of a factor found in an economy will increase the output of the industry using that factor intensively and decrease the output of the other industry.</a:t>
            </a:r>
          </a:p>
          <a:p>
            <a:pPr algn="just">
              <a:lnSpc>
                <a:spcPct val="110000"/>
              </a:lnSpc>
            </a:pPr>
            <a:r>
              <a:rPr lang="en-US" dirty="0"/>
              <a:t>We have proved the </a:t>
            </a:r>
            <a:r>
              <a:rPr lang="en-US" dirty="0" err="1">
                <a:solidFill>
                  <a:srgbClr val="0070C0"/>
                </a:solidFill>
              </a:rPr>
              <a:t>Rybczynski</a:t>
            </a:r>
            <a:r>
              <a:rPr lang="en-US" dirty="0">
                <a:solidFill>
                  <a:srgbClr val="0070C0"/>
                </a:solidFill>
              </a:rPr>
              <a:t> theorem </a:t>
            </a:r>
            <a:r>
              <a:rPr lang="en-US" dirty="0"/>
              <a:t>for the case of immigration, where labor in the economy grows.</a:t>
            </a:r>
          </a:p>
          <a:p>
            <a:pPr algn="just">
              <a:lnSpc>
                <a:spcPct val="110000"/>
              </a:lnSpc>
            </a:pPr>
            <a:r>
              <a:rPr lang="en-US" dirty="0"/>
              <a:t>Later we will show that the same theorem holds when capital in the economy grows: in this case, the industry using capital intensively expands and the other industry contracts.</a:t>
            </a:r>
          </a:p>
        </p:txBody>
      </p:sp>
    </p:spTree>
    <p:extLst>
      <p:ext uri="{BB962C8B-B14F-4D97-AF65-F5344CB8AC3E}">
        <p14:creationId xmlns:p14="http://schemas.microsoft.com/office/powerpoint/2010/main" val="1089501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88AEC-EB34-4140-A01F-4670A1C4F774}"/>
              </a:ext>
            </a:extLst>
          </p:cNvPr>
          <p:cNvSpPr>
            <a:spLocks noGrp="1"/>
          </p:cNvSpPr>
          <p:nvPr>
            <p:ph type="title"/>
          </p:nvPr>
        </p:nvSpPr>
        <p:spPr>
          <a:xfrm>
            <a:off x="105032" y="216846"/>
            <a:ext cx="8933935" cy="675004"/>
          </a:xfrm>
        </p:spPr>
        <p:txBody>
          <a:bodyPr>
            <a:noAutofit/>
          </a:bodyPr>
          <a:lstStyle/>
          <a:p>
            <a:r>
              <a:rPr lang="en-US" dirty="0">
                <a:solidFill>
                  <a:srgbClr val="000000"/>
                </a:solidFill>
              </a:rPr>
              <a:t>Movement of Labor Between Countries: Migration </a:t>
            </a:r>
            <a:endParaRPr lang="en-IN" dirty="0">
              <a:solidFill>
                <a:srgbClr val="000000"/>
              </a:solidFill>
            </a:endParaRPr>
          </a:p>
        </p:txBody>
      </p:sp>
      <p:sp>
        <p:nvSpPr>
          <p:cNvPr id="12" name="Content Placeholder 11">
            <a:extLst>
              <a:ext uri="{FF2B5EF4-FFF2-40B4-BE49-F238E27FC236}">
                <a16:creationId xmlns:a16="http://schemas.microsoft.com/office/drawing/2014/main" id="{2D3CF267-868A-476E-A81D-5AA5AABD213A}"/>
              </a:ext>
            </a:extLst>
          </p:cNvPr>
          <p:cNvSpPr>
            <a:spLocks noGrp="1"/>
          </p:cNvSpPr>
          <p:nvPr>
            <p:ph idx="1"/>
          </p:nvPr>
        </p:nvSpPr>
        <p:spPr>
          <a:xfrm>
            <a:off x="165557" y="1007145"/>
            <a:ext cx="8812884" cy="5271037"/>
          </a:xfrm>
        </p:spPr>
        <p:txBody>
          <a:bodyPr>
            <a:noAutofit/>
          </a:bodyPr>
          <a:lstStyle/>
          <a:p>
            <a:pPr marL="0" indent="0" algn="just">
              <a:lnSpc>
                <a:spcPct val="120000"/>
              </a:lnSpc>
              <a:buNone/>
            </a:pPr>
            <a:r>
              <a:rPr lang="en-US" sz="2200" b="1" dirty="0"/>
              <a:t>Effect of Immigration on Factor Prices</a:t>
            </a:r>
          </a:p>
          <a:p>
            <a:pPr marL="0" indent="0" algn="just">
              <a:lnSpc>
                <a:spcPct val="120000"/>
              </a:lnSpc>
              <a:buNone/>
            </a:pPr>
            <a:r>
              <a:rPr lang="en-US" sz="2200" dirty="0"/>
              <a:t>Factor prices do not need to change as a result of immigration.</a:t>
            </a:r>
          </a:p>
          <a:p>
            <a:pPr algn="just">
              <a:lnSpc>
                <a:spcPct val="120000"/>
              </a:lnSpc>
            </a:pPr>
            <a:r>
              <a:rPr lang="en-US" sz="2200" dirty="0"/>
              <a:t>The reason that factor prices do not need to change is that the economy can absorb the extra amount of a factor by increasing the output of the industry using that factor intensively and reducing the output of the other industry.</a:t>
            </a:r>
          </a:p>
          <a:p>
            <a:pPr algn="just">
              <a:lnSpc>
                <a:spcPct val="120000"/>
              </a:lnSpc>
            </a:pPr>
            <a:r>
              <a:rPr lang="en-US" sz="2200" dirty="0"/>
              <a:t>The finding that factor prices do not change is sometimes called the factor price insensitivity result.</a:t>
            </a:r>
          </a:p>
          <a:p>
            <a:pPr marL="0" indent="0" algn="just">
              <a:lnSpc>
                <a:spcPct val="120000"/>
              </a:lnSpc>
              <a:buNone/>
            </a:pPr>
            <a:r>
              <a:rPr lang="en-US" sz="2200" b="1" dirty="0">
                <a:solidFill>
                  <a:srgbClr val="0070C0"/>
                </a:solidFill>
              </a:rPr>
              <a:t>Factor Price Insensitivity Theorem</a:t>
            </a:r>
          </a:p>
          <a:p>
            <a:pPr marL="0" indent="0" algn="just">
              <a:lnSpc>
                <a:spcPct val="120000"/>
              </a:lnSpc>
              <a:buNone/>
            </a:pPr>
            <a:r>
              <a:rPr lang="en-US" sz="2200" dirty="0"/>
              <a:t>The </a:t>
            </a:r>
            <a:r>
              <a:rPr lang="en-US" sz="2200" b="1" dirty="0">
                <a:solidFill>
                  <a:srgbClr val="0070C0"/>
                </a:solidFill>
              </a:rPr>
              <a:t>factor price insensitivity theorem</a:t>
            </a:r>
            <a:r>
              <a:rPr lang="en-US" sz="2200" dirty="0">
                <a:solidFill>
                  <a:srgbClr val="0070C0"/>
                </a:solidFill>
              </a:rPr>
              <a:t> </a:t>
            </a:r>
            <a:r>
              <a:rPr lang="en-US" sz="2200" dirty="0"/>
              <a:t>states that: in the H–O model with two goods and two factors, an increase in the amount of a factor found in an economy can be absorbed by changing the outputs of the industries, without any change in the factor prices.</a:t>
            </a:r>
          </a:p>
        </p:txBody>
      </p:sp>
    </p:spTree>
    <p:extLst>
      <p:ext uri="{BB962C8B-B14F-4D97-AF65-F5344CB8AC3E}">
        <p14:creationId xmlns:p14="http://schemas.microsoft.com/office/powerpoint/2010/main" val="1549213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55F26-7C26-B54D-BD90-52F146B9D9F4}"/>
              </a:ext>
            </a:extLst>
          </p:cNvPr>
          <p:cNvSpPr>
            <a:spLocks noGrp="1"/>
          </p:cNvSpPr>
          <p:nvPr>
            <p:ph type="title"/>
          </p:nvPr>
        </p:nvSpPr>
        <p:spPr/>
        <p:txBody>
          <a:bodyPr>
            <a:noAutofit/>
          </a:bodyPr>
          <a:lstStyle/>
          <a:p>
            <a:r>
              <a:rPr lang="en-US" dirty="0">
                <a:solidFill>
                  <a:srgbClr val="000000"/>
                </a:solidFill>
              </a:rPr>
              <a:t>Movement of Capital Between Countries:</a:t>
            </a:r>
            <a:br>
              <a:rPr lang="en-US" dirty="0">
                <a:solidFill>
                  <a:srgbClr val="000000"/>
                </a:solidFill>
              </a:rPr>
            </a:br>
            <a:r>
              <a:rPr lang="en-US" dirty="0">
                <a:solidFill>
                  <a:srgbClr val="000000"/>
                </a:solidFill>
              </a:rPr>
              <a:t>Foreign Direct Investment</a:t>
            </a:r>
          </a:p>
        </p:txBody>
      </p:sp>
      <p:sp>
        <p:nvSpPr>
          <p:cNvPr id="4" name="Content Placeholder 3">
            <a:extLst>
              <a:ext uri="{FF2B5EF4-FFF2-40B4-BE49-F238E27FC236}">
                <a16:creationId xmlns:a16="http://schemas.microsoft.com/office/drawing/2014/main" id="{A5EA7BEE-AC7B-4E80-B71A-48378CB85EB4}"/>
              </a:ext>
            </a:extLst>
          </p:cNvPr>
          <p:cNvSpPr>
            <a:spLocks noGrp="1"/>
          </p:cNvSpPr>
          <p:nvPr>
            <p:ph idx="1"/>
          </p:nvPr>
        </p:nvSpPr>
        <p:spPr>
          <a:xfrm>
            <a:off x="381514" y="1627917"/>
            <a:ext cx="8133835" cy="4351338"/>
          </a:xfrm>
        </p:spPr>
        <p:txBody>
          <a:bodyPr>
            <a:normAutofit fontScale="92500" lnSpcReduction="20000"/>
          </a:bodyPr>
          <a:lstStyle/>
          <a:p>
            <a:pPr marL="447675" indent="-447675">
              <a:lnSpc>
                <a:spcPct val="110000"/>
              </a:lnSpc>
              <a:buFont typeface="Arial" panose="020B0604020202020204" pitchFamily="34" charset="0"/>
              <a:buChar char="•"/>
            </a:pPr>
            <a:r>
              <a:rPr lang="en-US" sz="2800" dirty="0"/>
              <a:t>W</a:t>
            </a:r>
            <a:r>
              <a:rPr lang="en-US" sz="2800" b="0" dirty="0"/>
              <a:t>e turn now to look at how capital can move from one country to another through </a:t>
            </a:r>
            <a:r>
              <a:rPr lang="en-US" sz="2800" dirty="0"/>
              <a:t>foreign direct investment (FDI).</a:t>
            </a:r>
            <a:endParaRPr lang="en-US" sz="1000" dirty="0"/>
          </a:p>
          <a:p>
            <a:pPr marL="447675" indent="-447675">
              <a:lnSpc>
                <a:spcPct val="110000"/>
              </a:lnSpc>
              <a:buFont typeface="Arial" panose="020B0604020202020204" pitchFamily="34" charset="0"/>
              <a:buChar char="•"/>
            </a:pPr>
            <a:r>
              <a:rPr lang="en-US" sz="2800" dirty="0"/>
              <a:t>FDI </a:t>
            </a:r>
            <a:r>
              <a:rPr lang="en-US" sz="2800" b="0" dirty="0"/>
              <a:t>occurs when a firm from one country owns a company in another country.</a:t>
            </a:r>
            <a:endParaRPr lang="en-US" sz="1000" dirty="0"/>
          </a:p>
          <a:p>
            <a:pPr marL="447675" indent="-447675">
              <a:lnSpc>
                <a:spcPct val="110000"/>
              </a:lnSpc>
              <a:buFont typeface="Arial" panose="020B0604020202020204" pitchFamily="34" charset="0"/>
              <a:buChar char="•"/>
            </a:pPr>
            <a:r>
              <a:rPr lang="en-US" sz="2800" dirty="0"/>
              <a:t>According to the Department of Commerce, if a foreign company acquires 10% or more of a U.S. firm, that is counted as an FDI inflow to the United States, and if a U.S. company acquires 10% or more of a foreign firm, that is counted as an FDI outflow for the United States.</a:t>
            </a:r>
            <a:endParaRPr lang="en-US" sz="2800" b="0" dirty="0"/>
          </a:p>
        </p:txBody>
      </p:sp>
    </p:spTree>
    <p:extLst>
      <p:ext uri="{BB962C8B-B14F-4D97-AF65-F5344CB8AC3E}">
        <p14:creationId xmlns:p14="http://schemas.microsoft.com/office/powerpoint/2010/main" val="3174496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55F26-7C26-B54D-BD90-52F146B9D9F4}"/>
              </a:ext>
            </a:extLst>
          </p:cNvPr>
          <p:cNvSpPr>
            <a:spLocks noGrp="1"/>
          </p:cNvSpPr>
          <p:nvPr>
            <p:ph type="title"/>
          </p:nvPr>
        </p:nvSpPr>
        <p:spPr>
          <a:xfrm>
            <a:off x="314325" y="343535"/>
            <a:ext cx="8515350" cy="675004"/>
          </a:xfrm>
        </p:spPr>
        <p:txBody>
          <a:bodyPr>
            <a:noAutofit/>
          </a:bodyPr>
          <a:lstStyle/>
          <a:p>
            <a:r>
              <a:rPr lang="en-US" sz="2800" dirty="0"/>
              <a:t>Movement of Capital Between Countries:</a:t>
            </a:r>
            <a:br>
              <a:rPr lang="en-US" sz="2800" dirty="0"/>
            </a:br>
            <a:r>
              <a:rPr lang="en-US" sz="2800" dirty="0"/>
              <a:t>Foreign Direct Investment </a:t>
            </a:r>
          </a:p>
        </p:txBody>
      </p:sp>
      <p:sp>
        <p:nvSpPr>
          <p:cNvPr id="4" name="Content Placeholder 3">
            <a:extLst>
              <a:ext uri="{FF2B5EF4-FFF2-40B4-BE49-F238E27FC236}">
                <a16:creationId xmlns:a16="http://schemas.microsoft.com/office/drawing/2014/main" id="{A5EA7BEE-AC7B-4E80-B71A-48378CB85EB4}"/>
              </a:ext>
            </a:extLst>
          </p:cNvPr>
          <p:cNvSpPr>
            <a:spLocks noGrp="1"/>
          </p:cNvSpPr>
          <p:nvPr>
            <p:ph idx="1"/>
          </p:nvPr>
        </p:nvSpPr>
        <p:spPr>
          <a:xfrm>
            <a:off x="222422" y="1253331"/>
            <a:ext cx="8607253" cy="4351338"/>
          </a:xfrm>
        </p:spPr>
        <p:txBody>
          <a:bodyPr>
            <a:noAutofit/>
          </a:bodyPr>
          <a:lstStyle/>
          <a:p>
            <a:pPr marL="0" indent="0" algn="just">
              <a:spcBef>
                <a:spcPct val="20000"/>
              </a:spcBef>
              <a:buNone/>
            </a:pPr>
            <a:r>
              <a:rPr lang="en-US" dirty="0"/>
              <a:t>Greenfield Investment</a:t>
            </a:r>
          </a:p>
          <a:p>
            <a:pPr algn="just">
              <a:spcBef>
                <a:spcPct val="20000"/>
              </a:spcBef>
            </a:pPr>
            <a:r>
              <a:rPr lang="en-US" dirty="0"/>
              <a:t>Our focus in this section will be on greenfield investment, that is, the building of new plants abroad.</a:t>
            </a:r>
          </a:p>
          <a:p>
            <a:pPr algn="just">
              <a:spcBef>
                <a:spcPct val="20000"/>
              </a:spcBef>
            </a:pPr>
            <a:endParaRPr lang="en-US" dirty="0"/>
          </a:p>
          <a:p>
            <a:pPr algn="just">
              <a:spcBef>
                <a:spcPct val="20000"/>
              </a:spcBef>
            </a:pPr>
            <a:r>
              <a:rPr lang="en-US" dirty="0"/>
              <a:t>We model FDI as a movement of capital between countries, just as we modeled the movement of labor between countries.</a:t>
            </a:r>
          </a:p>
          <a:p>
            <a:pPr algn="just">
              <a:spcBef>
                <a:spcPct val="20000"/>
              </a:spcBef>
            </a:pPr>
            <a:endParaRPr lang="en-US" dirty="0"/>
          </a:p>
          <a:p>
            <a:pPr algn="just">
              <a:spcBef>
                <a:spcPct val="20000"/>
              </a:spcBef>
            </a:pPr>
            <a:r>
              <a:rPr lang="en-US" dirty="0"/>
              <a:t>The key question we ask is: How does the movement of capital into a country affect the earnings of labor and capital there?</a:t>
            </a:r>
          </a:p>
          <a:p>
            <a:pPr algn="just">
              <a:spcBef>
                <a:spcPct val="20000"/>
              </a:spcBef>
            </a:pPr>
            <a:endParaRPr lang="en-US" dirty="0"/>
          </a:p>
          <a:p>
            <a:pPr algn="just">
              <a:spcBef>
                <a:spcPct val="20000"/>
              </a:spcBef>
            </a:pPr>
            <a:r>
              <a:rPr lang="en-US" dirty="0"/>
              <a:t>This question is similar to the one we asked for immigration, so the earlier graphs that we developed can be modified to address FDI.</a:t>
            </a:r>
          </a:p>
        </p:txBody>
      </p:sp>
    </p:spTree>
    <p:extLst>
      <p:ext uri="{BB962C8B-B14F-4D97-AF65-F5344CB8AC3E}">
        <p14:creationId xmlns:p14="http://schemas.microsoft.com/office/powerpoint/2010/main" val="1727123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E53DE4-6DAC-4E03-B7E9-1AC40FE4A687}"/>
              </a:ext>
            </a:extLst>
          </p:cNvPr>
          <p:cNvSpPr>
            <a:spLocks noGrp="1"/>
          </p:cNvSpPr>
          <p:nvPr>
            <p:ph type="title"/>
          </p:nvPr>
        </p:nvSpPr>
        <p:spPr>
          <a:xfrm>
            <a:off x="457200" y="0"/>
            <a:ext cx="8229600" cy="1143000"/>
          </a:xfrm>
        </p:spPr>
        <p:txBody>
          <a:bodyPr>
            <a:noAutofit/>
          </a:bodyPr>
          <a:lstStyle/>
          <a:p>
            <a:r>
              <a:rPr lang="en-US" sz="2800" dirty="0"/>
              <a:t>Movement of Capital Between Countries:</a:t>
            </a:r>
            <a:br>
              <a:rPr lang="en-US" sz="2800" dirty="0"/>
            </a:br>
            <a:r>
              <a:rPr lang="en-US" sz="2800" dirty="0"/>
              <a:t>Foreign Direct Investment </a:t>
            </a:r>
            <a:endParaRPr lang="en-IN" sz="2800" dirty="0"/>
          </a:p>
        </p:txBody>
      </p:sp>
      <p:sp>
        <p:nvSpPr>
          <p:cNvPr id="5" name="Content Placeholder 4">
            <a:extLst>
              <a:ext uri="{FF2B5EF4-FFF2-40B4-BE49-F238E27FC236}">
                <a16:creationId xmlns:a16="http://schemas.microsoft.com/office/drawing/2014/main" id="{79173DA4-0779-49FA-B4C4-9CB5B81A8E8D}"/>
              </a:ext>
            </a:extLst>
          </p:cNvPr>
          <p:cNvSpPr>
            <a:spLocks noGrp="1"/>
          </p:cNvSpPr>
          <p:nvPr>
            <p:ph idx="1"/>
          </p:nvPr>
        </p:nvSpPr>
        <p:spPr>
          <a:xfrm>
            <a:off x="271774" y="1182323"/>
            <a:ext cx="8736301" cy="636153"/>
          </a:xfrm>
        </p:spPr>
        <p:txBody>
          <a:bodyPr>
            <a:normAutofit/>
          </a:bodyPr>
          <a:lstStyle/>
          <a:p>
            <a:pPr marL="0" indent="0">
              <a:buNone/>
            </a:pPr>
            <a:r>
              <a:rPr lang="en-US" sz="1800" dirty="0"/>
              <a:t>FDI in the Short Run: Specific-Factors Model - FIGURE 5-13 - Increase in the Capital Stock in the Short Run</a:t>
            </a:r>
          </a:p>
        </p:txBody>
      </p:sp>
      <p:sp>
        <p:nvSpPr>
          <p:cNvPr id="6" name="Content Placeholder 5">
            <a:extLst>
              <a:ext uri="{FF2B5EF4-FFF2-40B4-BE49-F238E27FC236}">
                <a16:creationId xmlns:a16="http://schemas.microsoft.com/office/drawing/2014/main" id="{DB04AC84-D120-4D63-8C2C-9D369E0D205F}"/>
              </a:ext>
            </a:extLst>
          </p:cNvPr>
          <p:cNvSpPr>
            <a:spLocks noGrp="1"/>
          </p:cNvSpPr>
          <p:nvPr>
            <p:ph sz="quarter" idx="10"/>
          </p:nvPr>
        </p:nvSpPr>
        <p:spPr>
          <a:xfrm>
            <a:off x="296487" y="5490193"/>
            <a:ext cx="3666565" cy="1099312"/>
          </a:xfrm>
        </p:spPr>
        <p:txBody>
          <a:bodyPr>
            <a:normAutofit/>
          </a:bodyPr>
          <a:lstStyle/>
          <a:p>
            <a:pPr marL="0" indent="0">
              <a:buNone/>
            </a:pPr>
            <a:r>
              <a:rPr lang="en-US" sz="1800" dirty="0"/>
              <a:t>In panel (a), an inflow of capital into the manufacturing sector shifts out the marginal product of labor curve in that sector.</a:t>
            </a:r>
          </a:p>
        </p:txBody>
      </p:sp>
      <p:pic>
        <p:nvPicPr>
          <p:cNvPr id="14" name="Picture Placeholder 5" descr="Two graphs, a and b titled, Effect on labor allocation and wage and Effect on industry outputs, respectively. &quot;Graph, a. It plots wage, W versus total labor in the economy, L bar. The horizontal axis marks points, O subscript M, L, L prime, and O subscript A, from left to right. Here, L subscript M moves to the right and L subscript A moves to the left. The vertical axis marks points, W and W prime such that W is greater than the origin and W prime is greater than W. Two points, A and B are plotted on the graph. A negative slope labeled, P subscript M times M P L subscript M passes through point, A. The negative slope shifts upward to form a new negative slope labeled, P subscript M times M P L prime, subscript M that passes through point, B. A positive slope labeled, P subscript A times M P L subscript A passes through the two negative slopes intersecting the first at point, A and the second at point, B. Point, A corresponds to (L, W) and point, B corresponds to (L prime, W prime).&#10;Graph, b. &#10;It plots output of agriculture, Q subscript A versus output of manufacturing, Q subscript M. Two points, A and B are plotted on the graph. A concave downward curve representing Home P P F originates from a point that is far from the origin in the vertical axis. It falls at a point far from the origin in the horizontal axis passing through point, A. A tangent to the curve, representing relative price of manufactured goods, P subscript M over P subscript A, intersects the curve at point, A and slopes down. Due to F D I, the home P P F curve shifts upward. The shifted P P F curve originates from the same initial point as that of the original curve and passes through point, B and falls at a point in the horizontal axis that is farther from its original end point. A tangent to the curve, representing relative price of manufactured goods, P subscript M over P subscript A, intersects the curve at point, B and slopes down. ">
            <a:extLst>
              <a:ext uri="{FF2B5EF4-FFF2-40B4-BE49-F238E27FC236}">
                <a16:creationId xmlns:a16="http://schemas.microsoft.com/office/drawing/2014/main" id="{1FBA1552-BCBA-48F2-BDF8-F7C13DFF026B}"/>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296487" y="1746179"/>
            <a:ext cx="8551026" cy="3293345"/>
          </a:xfrm>
          <a:prstGeom prst="rect">
            <a:avLst/>
          </a:prstGeom>
        </p:spPr>
      </p:pic>
      <p:sp>
        <p:nvSpPr>
          <p:cNvPr id="9" name="Content Placeholder 8">
            <a:extLst>
              <a:ext uri="{FF2B5EF4-FFF2-40B4-BE49-F238E27FC236}">
                <a16:creationId xmlns:a16="http://schemas.microsoft.com/office/drawing/2014/main" id="{F4BE279B-7C1E-4563-9825-74103938CA47}"/>
              </a:ext>
            </a:extLst>
          </p:cNvPr>
          <p:cNvSpPr>
            <a:spLocks noGrp="1"/>
          </p:cNvSpPr>
          <p:nvPr>
            <p:ph sz="quarter" idx="13"/>
          </p:nvPr>
        </p:nvSpPr>
        <p:spPr>
          <a:xfrm>
            <a:off x="4201373" y="5185960"/>
            <a:ext cx="4646140" cy="1274312"/>
          </a:xfrm>
        </p:spPr>
        <p:txBody>
          <a:bodyPr>
            <a:noAutofit/>
          </a:bodyPr>
          <a:lstStyle/>
          <a:p>
            <a:pPr marL="0" indent="0">
              <a:buNone/>
            </a:pPr>
            <a:r>
              <a:rPr lang="en-US" sz="1800" dirty="0"/>
              <a:t>The equilibrium in the labor market moves from point </a:t>
            </a:r>
            <a:r>
              <a:rPr lang="en-US" sz="1800" i="1" dirty="0"/>
              <a:t>A</a:t>
            </a:r>
            <a:r>
              <a:rPr lang="en-US" sz="1800" dirty="0"/>
              <a:t> to </a:t>
            </a:r>
            <a:r>
              <a:rPr lang="en-US" sz="1800" i="1" dirty="0"/>
              <a:t>B,</a:t>
            </a:r>
            <a:r>
              <a:rPr lang="en-US" sz="1800" dirty="0"/>
              <a:t> and the wage increases from </a:t>
            </a:r>
            <a:r>
              <a:rPr lang="en-US" sz="1800" i="1" dirty="0"/>
              <a:t>W</a:t>
            </a:r>
            <a:r>
              <a:rPr lang="en-US" sz="1800" dirty="0"/>
              <a:t> to </a:t>
            </a:r>
            <a:r>
              <a:rPr lang="en-US" sz="1800" i="1" dirty="0"/>
              <a:t>W</a:t>
            </a:r>
            <a:r>
              <a:rPr lang="en-US" sz="1800" dirty="0">
                <a:sym typeface="Symbol" pitchFamily="18" charset="2"/>
              </a:rPr>
              <a:t> </a:t>
            </a:r>
            <a:r>
              <a:rPr lang="en-US" sz="1800" i="1" dirty="0"/>
              <a:t>.</a:t>
            </a:r>
            <a:r>
              <a:rPr lang="en-US" sz="1800" dirty="0"/>
              <a:t> Labor used in the manufacturing industry increases from 0</a:t>
            </a:r>
            <a:r>
              <a:rPr lang="en-US" sz="1800" i="1" baseline="-25000" dirty="0"/>
              <a:t>M</a:t>
            </a:r>
            <a:r>
              <a:rPr lang="en-US" sz="1800" i="1" dirty="0"/>
              <a:t>L to </a:t>
            </a:r>
            <a:r>
              <a:rPr lang="en-US" sz="1800" dirty="0"/>
              <a:t>0</a:t>
            </a:r>
            <a:r>
              <a:rPr lang="en-US" sz="1800" i="1" baseline="-25000" dirty="0"/>
              <a:t>M</a:t>
            </a:r>
            <a:r>
              <a:rPr lang="en-US" sz="1800" i="1" dirty="0"/>
              <a:t>L</a:t>
            </a:r>
            <a:r>
              <a:rPr lang="en-US" sz="1800" dirty="0">
                <a:sym typeface="Symbol" pitchFamily="18" charset="2"/>
              </a:rPr>
              <a:t></a:t>
            </a:r>
            <a:r>
              <a:rPr lang="en-US" sz="1800" dirty="0"/>
              <a:t>.</a:t>
            </a:r>
            <a:r>
              <a:rPr lang="en-US" sz="1800" i="1" dirty="0"/>
              <a:t> </a:t>
            </a:r>
            <a:r>
              <a:rPr lang="en-US" sz="1800" dirty="0"/>
              <a:t>These workers are pulled out of agriculture, so the labor used there shrinks from</a:t>
            </a:r>
            <a:r>
              <a:rPr lang="en-US" sz="1800" i="1" dirty="0"/>
              <a:t> </a:t>
            </a:r>
            <a:r>
              <a:rPr lang="en-US" sz="1800" dirty="0"/>
              <a:t>0</a:t>
            </a:r>
            <a:r>
              <a:rPr lang="en-US" sz="1800" i="1" baseline="-25000" dirty="0"/>
              <a:t>A</a:t>
            </a:r>
            <a:r>
              <a:rPr lang="en-US" sz="1800" i="1" dirty="0"/>
              <a:t>L to </a:t>
            </a:r>
            <a:r>
              <a:rPr lang="en-US" sz="1800" dirty="0"/>
              <a:t>0</a:t>
            </a:r>
            <a:r>
              <a:rPr lang="en-US" sz="1800" i="1" baseline="-25000" dirty="0"/>
              <a:t>A</a:t>
            </a:r>
            <a:r>
              <a:rPr lang="en-US" sz="1800" i="1" dirty="0"/>
              <a:t>L</a:t>
            </a:r>
            <a:r>
              <a:rPr lang="en-US" sz="1800" dirty="0">
                <a:sym typeface="Symbol" pitchFamily="18" charset="2"/>
              </a:rPr>
              <a:t> </a:t>
            </a:r>
            <a:r>
              <a:rPr lang="en-US" sz="1800" dirty="0"/>
              <a:t>.</a:t>
            </a:r>
            <a:r>
              <a:rPr lang="en-US" sz="1800" i="1" dirty="0"/>
              <a:t> </a:t>
            </a:r>
            <a:endParaRPr lang="en-US" sz="1800" dirty="0"/>
          </a:p>
        </p:txBody>
      </p:sp>
    </p:spTree>
    <p:extLst>
      <p:ext uri="{BB962C8B-B14F-4D97-AF65-F5344CB8AC3E}">
        <p14:creationId xmlns:p14="http://schemas.microsoft.com/office/powerpoint/2010/main" val="1516071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E53DE4-6DAC-4E03-B7E9-1AC40FE4A687}"/>
              </a:ext>
            </a:extLst>
          </p:cNvPr>
          <p:cNvSpPr>
            <a:spLocks noGrp="1"/>
          </p:cNvSpPr>
          <p:nvPr>
            <p:ph type="title"/>
          </p:nvPr>
        </p:nvSpPr>
        <p:spPr>
          <a:xfrm>
            <a:off x="457200" y="152510"/>
            <a:ext cx="8229600" cy="914400"/>
          </a:xfrm>
        </p:spPr>
        <p:txBody>
          <a:bodyPr>
            <a:noAutofit/>
          </a:bodyPr>
          <a:lstStyle/>
          <a:p>
            <a:r>
              <a:rPr lang="en-US" sz="2800" dirty="0"/>
              <a:t>Movement of Capital Between Countries:</a:t>
            </a:r>
            <a:br>
              <a:rPr lang="en-US" sz="2800" dirty="0"/>
            </a:br>
            <a:r>
              <a:rPr lang="en-US" sz="2800" dirty="0"/>
              <a:t>Foreign Direct Investment </a:t>
            </a:r>
            <a:endParaRPr lang="en-IN" sz="2800" dirty="0"/>
          </a:p>
        </p:txBody>
      </p:sp>
      <p:sp>
        <p:nvSpPr>
          <p:cNvPr id="5" name="Content Placeholder 4">
            <a:extLst>
              <a:ext uri="{FF2B5EF4-FFF2-40B4-BE49-F238E27FC236}">
                <a16:creationId xmlns:a16="http://schemas.microsoft.com/office/drawing/2014/main" id="{79173DA4-0779-49FA-B4C4-9CB5B81A8E8D}"/>
              </a:ext>
            </a:extLst>
          </p:cNvPr>
          <p:cNvSpPr>
            <a:spLocks noGrp="1"/>
          </p:cNvSpPr>
          <p:nvPr>
            <p:ph idx="1"/>
          </p:nvPr>
        </p:nvSpPr>
        <p:spPr>
          <a:xfrm>
            <a:off x="197634" y="1136823"/>
            <a:ext cx="8847512" cy="914400"/>
          </a:xfrm>
        </p:spPr>
        <p:txBody>
          <a:bodyPr>
            <a:normAutofit/>
          </a:bodyPr>
          <a:lstStyle/>
          <a:p>
            <a:pPr marL="0" indent="0">
              <a:buNone/>
            </a:pPr>
            <a:r>
              <a:rPr lang="en-US" sz="1800" dirty="0"/>
              <a:t>FDI in the Short Run: Specific-Factors Model - FIGURE 5-13 -  Increase in the Capital Stock in the Short Run</a:t>
            </a:r>
          </a:p>
        </p:txBody>
      </p:sp>
      <p:sp>
        <p:nvSpPr>
          <p:cNvPr id="6" name="Content Placeholder 5">
            <a:extLst>
              <a:ext uri="{FF2B5EF4-FFF2-40B4-BE49-F238E27FC236}">
                <a16:creationId xmlns:a16="http://schemas.microsoft.com/office/drawing/2014/main" id="{DB04AC84-D120-4D63-8C2C-9D369E0D205F}"/>
              </a:ext>
            </a:extLst>
          </p:cNvPr>
          <p:cNvSpPr>
            <a:spLocks noGrp="1"/>
          </p:cNvSpPr>
          <p:nvPr>
            <p:ph sz="quarter" idx="10"/>
          </p:nvPr>
        </p:nvSpPr>
        <p:spPr>
          <a:xfrm>
            <a:off x="296488" y="5538773"/>
            <a:ext cx="3666565" cy="1099312"/>
          </a:xfrm>
        </p:spPr>
        <p:txBody>
          <a:bodyPr>
            <a:normAutofit/>
          </a:bodyPr>
          <a:lstStyle/>
          <a:p>
            <a:pPr marL="0" indent="0" algn="just">
              <a:spcBef>
                <a:spcPct val="10000"/>
              </a:spcBef>
              <a:spcAft>
                <a:spcPct val="10000"/>
              </a:spcAft>
              <a:buNone/>
            </a:pPr>
            <a:r>
              <a:rPr lang="en-US" sz="1800" dirty="0"/>
              <a:t>In panel (b), with the inflow of capital into manufacturing, and the extra labor used in that sector, the output of manufacturing increases.</a:t>
            </a:r>
          </a:p>
        </p:txBody>
      </p:sp>
      <p:pic>
        <p:nvPicPr>
          <p:cNvPr id="14" name="Picture Placeholder 5" descr="Two graphs, a and b titled, Effect on labor allocation and wage and Effect on industry outputs, respectively. &quot;Graph, a. It plots wage, W versus total labor in the economy, L bar. The horizontal axis marks points, O subscript M, L, L prime, and O subscript A, from left to right. Here, L subscript M moves to the right and L subscript A moves to the left. The vertical axis marks points, W and W prime such that W is greater than the origin and W prime is greater than W. Two points, A and B are plotted on the graph. A negative slope labeled, P subscript M times M P L subscript M passes through point, A. The negative slope shifts upward to form a new negative slope labeled, P subscript M times M P L prime, subscript M that passes through point, B. A positive slope labeled, P subscript A times M P L subscript A passes through the two negative slopes intersecting the first at point, A and the second at point, B. Point, A corresponds to (L, W) and point, B corresponds to (L prime, W prime).&#10;Graph, b. &#10;It plots output of agriculture, Q subscript A versus output of manufacturing, Q subscript M. Two points, A and B are plotted on the graph. A concave downward curve representing Home P P F originates from a point that is far from the origin in the vertical axis. It falls at a point far from the origin in the horizontal axis passing through point, A. A tangent to the curve, representing relative price of manufactured goods, P subscript M over P subscript A, intersects the curve at point, A and slopes down. Due to F D I, the home P P F curve shifts upward. The shifted P P F curve originates from the same initial point as that of the original curve and passes through point, B and falls at a point in the horizontal axis that is farther from its original end point. A tangent to the curve, representing relative price of manufactured goods, P subscript M over P subscript A, intersects the curve at point, B and slopes down. ">
            <a:extLst>
              <a:ext uri="{FF2B5EF4-FFF2-40B4-BE49-F238E27FC236}">
                <a16:creationId xmlns:a16="http://schemas.microsoft.com/office/drawing/2014/main" id="{1FBA1552-BCBA-48F2-BDF8-F7C13DFF026B}"/>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197634" y="1764259"/>
            <a:ext cx="8587945" cy="3475005"/>
          </a:xfrm>
          <a:prstGeom prst="rect">
            <a:avLst/>
          </a:prstGeom>
        </p:spPr>
      </p:pic>
      <p:sp>
        <p:nvSpPr>
          <p:cNvPr id="9" name="Content Placeholder 8">
            <a:extLst>
              <a:ext uri="{FF2B5EF4-FFF2-40B4-BE49-F238E27FC236}">
                <a16:creationId xmlns:a16="http://schemas.microsoft.com/office/drawing/2014/main" id="{F4BE279B-7C1E-4563-9825-74103938CA47}"/>
              </a:ext>
            </a:extLst>
          </p:cNvPr>
          <p:cNvSpPr>
            <a:spLocks noGrp="1"/>
          </p:cNvSpPr>
          <p:nvPr>
            <p:ph sz="quarter" idx="13"/>
          </p:nvPr>
        </p:nvSpPr>
        <p:spPr>
          <a:xfrm>
            <a:off x="4114875" y="5363773"/>
            <a:ext cx="4893201" cy="1274312"/>
          </a:xfrm>
        </p:spPr>
        <p:txBody>
          <a:bodyPr>
            <a:noAutofit/>
          </a:bodyPr>
          <a:lstStyle/>
          <a:p>
            <a:pPr marL="0" indent="0" algn="just">
              <a:spcBef>
                <a:spcPct val="10000"/>
              </a:spcBef>
              <a:spcAft>
                <a:spcPct val="10000"/>
              </a:spcAft>
              <a:buNone/>
            </a:pPr>
            <a:r>
              <a:rPr lang="en-US" sz="1800" dirty="0"/>
              <a:t>Because labor has been drawn out of agriculture, the output of that sector falls. These changes in outputs are shown by the outward shift of the PPF (due to the increase in capital) and the movement from point A to point B.</a:t>
            </a:r>
          </a:p>
        </p:txBody>
      </p:sp>
    </p:spTree>
    <p:extLst>
      <p:ext uri="{BB962C8B-B14F-4D97-AF65-F5344CB8AC3E}">
        <p14:creationId xmlns:p14="http://schemas.microsoft.com/office/powerpoint/2010/main" val="1865225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04BC5D6-D858-4E11-A520-1AD8F7BF69BC}"/>
              </a:ext>
            </a:extLst>
          </p:cNvPr>
          <p:cNvSpPr txBox="1">
            <a:spLocks/>
          </p:cNvSpPr>
          <p:nvPr/>
        </p:nvSpPr>
        <p:spPr>
          <a:xfrm>
            <a:off x="628650" y="365126"/>
            <a:ext cx="7886700" cy="588603"/>
          </a:xfrm>
          <a:prstGeom prst="rect">
            <a:avLst/>
          </a:prstGeom>
        </p:spPr>
        <p:txBody>
          <a:bodyPr/>
          <a:lstStyle>
            <a:lvl1pPr algn="ctr" defTabSz="6858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US"/>
              <a:t>A Closer Look </a:t>
            </a:r>
            <a:endParaRPr lang="en-US" dirty="0"/>
          </a:p>
        </p:txBody>
      </p:sp>
      <p:pic>
        <p:nvPicPr>
          <p:cNvPr id="6" name="Picture 5">
            <a:extLst>
              <a:ext uri="{FF2B5EF4-FFF2-40B4-BE49-F238E27FC236}">
                <a16:creationId xmlns:a16="http://schemas.microsoft.com/office/drawing/2014/main" id="{FDAAEC7E-2797-40E8-A271-1F22B3D966B0}"/>
              </a:ext>
            </a:extLst>
          </p:cNvPr>
          <p:cNvPicPr>
            <a:picLocks noChangeAspect="1"/>
          </p:cNvPicPr>
          <p:nvPr/>
        </p:nvPicPr>
        <p:blipFill>
          <a:blip r:embed="rId2"/>
          <a:stretch>
            <a:fillRect/>
          </a:stretch>
        </p:blipFill>
        <p:spPr>
          <a:xfrm>
            <a:off x="298333" y="1087394"/>
            <a:ext cx="8547333" cy="5405479"/>
          </a:xfrm>
          <a:prstGeom prst="rect">
            <a:avLst/>
          </a:prstGeom>
        </p:spPr>
      </p:pic>
    </p:spTree>
    <p:extLst>
      <p:ext uri="{BB962C8B-B14F-4D97-AF65-F5344CB8AC3E}">
        <p14:creationId xmlns:p14="http://schemas.microsoft.com/office/powerpoint/2010/main" val="3004283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BCAE1FE-6565-4142-AE5E-B6B91A223CCE}"/>
              </a:ext>
            </a:extLst>
          </p:cNvPr>
          <p:cNvSpPr>
            <a:spLocks noGrp="1"/>
          </p:cNvSpPr>
          <p:nvPr>
            <p:ph type="title"/>
          </p:nvPr>
        </p:nvSpPr>
        <p:spPr>
          <a:xfrm>
            <a:off x="628650" y="266273"/>
            <a:ext cx="7886700" cy="675004"/>
          </a:xfrm>
        </p:spPr>
        <p:txBody>
          <a:bodyPr>
            <a:noAutofit/>
          </a:bodyPr>
          <a:lstStyle/>
          <a:p>
            <a:r>
              <a:rPr lang="en-US" sz="2800" dirty="0"/>
              <a:t>Movement of Capital Between Countries:</a:t>
            </a:r>
            <a:br>
              <a:rPr lang="en-US" sz="2800" dirty="0"/>
            </a:br>
            <a:r>
              <a:rPr lang="en-US" sz="2800" dirty="0"/>
              <a:t>Foreign Direct Investment </a:t>
            </a:r>
            <a:endParaRPr lang="en-IN" sz="2800" dirty="0"/>
          </a:p>
        </p:txBody>
      </p:sp>
      <p:sp>
        <p:nvSpPr>
          <p:cNvPr id="13" name="Content Placeholder 12">
            <a:extLst>
              <a:ext uri="{FF2B5EF4-FFF2-40B4-BE49-F238E27FC236}">
                <a16:creationId xmlns:a16="http://schemas.microsoft.com/office/drawing/2014/main" id="{F065F538-F39A-4F6D-A06D-BB78A80C7F01}"/>
              </a:ext>
            </a:extLst>
          </p:cNvPr>
          <p:cNvSpPr>
            <a:spLocks noGrp="1"/>
          </p:cNvSpPr>
          <p:nvPr>
            <p:ph idx="1"/>
          </p:nvPr>
        </p:nvSpPr>
        <p:spPr>
          <a:xfrm>
            <a:off x="356803" y="1253331"/>
            <a:ext cx="8552419" cy="4443134"/>
          </a:xfrm>
        </p:spPr>
        <p:txBody>
          <a:bodyPr>
            <a:noAutofit/>
          </a:bodyPr>
          <a:lstStyle/>
          <a:p>
            <a:pPr marL="0" indent="0" algn="just">
              <a:lnSpc>
                <a:spcPct val="120000"/>
              </a:lnSpc>
              <a:buNone/>
            </a:pPr>
            <a:r>
              <a:rPr lang="en-US" sz="2200" b="1" dirty="0"/>
              <a:t>FDI in the Short Run: Specific-Factors Model</a:t>
            </a:r>
          </a:p>
          <a:p>
            <a:pPr marL="0" indent="0" algn="just">
              <a:lnSpc>
                <a:spcPct val="120000"/>
              </a:lnSpc>
              <a:buNone/>
            </a:pPr>
            <a:r>
              <a:rPr lang="en-US" sz="2200" b="1" dirty="0"/>
              <a:t>Effect of FDI on the Wage</a:t>
            </a:r>
          </a:p>
          <a:p>
            <a:pPr algn="just">
              <a:lnSpc>
                <a:spcPct val="120000"/>
              </a:lnSpc>
            </a:pPr>
            <a:r>
              <a:rPr lang="en-US" sz="2200" dirty="0"/>
              <a:t>As a result of the shift in </a:t>
            </a:r>
            <a:r>
              <a:rPr lang="en-US" sz="2200" i="1" dirty="0"/>
              <a:t>P</a:t>
            </a:r>
            <a:r>
              <a:rPr lang="en-US" sz="2200" i="1" baseline="-25000" dirty="0"/>
              <a:t>M</a:t>
            </a:r>
            <a:r>
              <a:rPr lang="en-US" sz="2200" i="1" dirty="0"/>
              <a:t> • MPL</a:t>
            </a:r>
            <a:r>
              <a:rPr lang="en-US" sz="2200" i="1" baseline="-25000" dirty="0"/>
              <a:t>M</a:t>
            </a:r>
            <a:r>
              <a:rPr lang="en-US" sz="2200" dirty="0"/>
              <a:t>, the equilibrium </a:t>
            </a:r>
            <a:r>
              <a:rPr lang="en-US" sz="2200" i="1" dirty="0"/>
              <a:t>wage increases</a:t>
            </a:r>
            <a:r>
              <a:rPr lang="en-US" sz="2200" dirty="0"/>
              <a:t>, from </a:t>
            </a:r>
            <a:r>
              <a:rPr lang="en-US" sz="2200" i="1" dirty="0"/>
              <a:t>W</a:t>
            </a:r>
            <a:r>
              <a:rPr lang="en-US" sz="2200" dirty="0"/>
              <a:t> to </a:t>
            </a:r>
            <a:r>
              <a:rPr lang="en-US" sz="2200" i="1" dirty="0"/>
              <a:t>W′</a:t>
            </a:r>
            <a:r>
              <a:rPr lang="en-US" sz="2200" dirty="0"/>
              <a:t>. More workers are drawn into the manufacturing industry, and the labor used there increases.</a:t>
            </a:r>
          </a:p>
          <a:p>
            <a:pPr marL="0" indent="0" algn="just">
              <a:lnSpc>
                <a:spcPct val="120000"/>
              </a:lnSpc>
              <a:buNone/>
            </a:pPr>
            <a:r>
              <a:rPr lang="en-US" sz="2200" b="1" dirty="0"/>
              <a:t>Effect of FDI on the Industry Outputs</a:t>
            </a:r>
          </a:p>
          <a:p>
            <a:pPr algn="just">
              <a:lnSpc>
                <a:spcPct val="120000"/>
              </a:lnSpc>
            </a:pPr>
            <a:r>
              <a:rPr lang="en-US" sz="2200" dirty="0"/>
              <a:t>An FDI inflow and the shift in </a:t>
            </a:r>
            <a:r>
              <a:rPr lang="en-US" sz="2200" i="1" dirty="0"/>
              <a:t>P</a:t>
            </a:r>
            <a:r>
              <a:rPr lang="en-US" sz="2200" i="1" baseline="-25000" dirty="0"/>
              <a:t>M</a:t>
            </a:r>
            <a:r>
              <a:rPr lang="en-US" sz="2200" i="1" dirty="0"/>
              <a:t> • MPL</a:t>
            </a:r>
            <a:r>
              <a:rPr lang="en-US" sz="2200" i="1" baseline="-25000" dirty="0"/>
              <a:t>M</a:t>
            </a:r>
            <a:r>
              <a:rPr lang="en-US" sz="2200" i="1" dirty="0"/>
              <a:t> </a:t>
            </a:r>
            <a:r>
              <a:rPr lang="en-US" sz="2200" dirty="0"/>
              <a:t>will cause workers to be pulled out of agriculture, and since there is no change in the amount of land used there, </a:t>
            </a:r>
            <a:r>
              <a:rPr lang="en-US" sz="2200" i="1" dirty="0"/>
              <a:t>output of the agriculture industry must fall.</a:t>
            </a:r>
          </a:p>
          <a:p>
            <a:pPr algn="just">
              <a:lnSpc>
                <a:spcPct val="120000"/>
              </a:lnSpc>
            </a:pPr>
            <a:r>
              <a:rPr lang="en-US" sz="2200" dirty="0"/>
              <a:t>With an increase in the number of workers and capital used in manufacturing, </a:t>
            </a:r>
            <a:r>
              <a:rPr lang="en-US" sz="2200" i="1" dirty="0"/>
              <a:t>output in the manufacturing industry must rise.</a:t>
            </a:r>
          </a:p>
        </p:txBody>
      </p:sp>
    </p:spTree>
    <p:extLst>
      <p:ext uri="{BB962C8B-B14F-4D97-AF65-F5344CB8AC3E}">
        <p14:creationId xmlns:p14="http://schemas.microsoft.com/office/powerpoint/2010/main" val="2143433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BCAE1FE-6565-4142-AE5E-B6B91A223CCE}"/>
              </a:ext>
            </a:extLst>
          </p:cNvPr>
          <p:cNvSpPr>
            <a:spLocks noGrp="1"/>
          </p:cNvSpPr>
          <p:nvPr>
            <p:ph type="title"/>
          </p:nvPr>
        </p:nvSpPr>
        <p:spPr>
          <a:xfrm>
            <a:off x="628650" y="253916"/>
            <a:ext cx="7886700" cy="675004"/>
          </a:xfrm>
        </p:spPr>
        <p:txBody>
          <a:bodyPr>
            <a:noAutofit/>
          </a:bodyPr>
          <a:lstStyle/>
          <a:p>
            <a:r>
              <a:rPr lang="en-US" sz="2800" dirty="0">
                <a:solidFill>
                  <a:srgbClr val="000000"/>
                </a:solidFill>
              </a:rPr>
              <a:t>Movement of Capital Between Countries:</a:t>
            </a:r>
            <a:br>
              <a:rPr lang="en-US" sz="2800" dirty="0">
                <a:solidFill>
                  <a:srgbClr val="000000"/>
                </a:solidFill>
              </a:rPr>
            </a:br>
            <a:r>
              <a:rPr lang="en-US" sz="2800" dirty="0">
                <a:solidFill>
                  <a:srgbClr val="000000"/>
                </a:solidFill>
              </a:rPr>
              <a:t>Foreign Direct Investment</a:t>
            </a:r>
            <a:endParaRPr lang="en-IN" sz="3200" dirty="0"/>
          </a:p>
        </p:txBody>
      </p:sp>
      <p:sp>
        <p:nvSpPr>
          <p:cNvPr id="13" name="Content Placeholder 12">
            <a:extLst>
              <a:ext uri="{FF2B5EF4-FFF2-40B4-BE49-F238E27FC236}">
                <a16:creationId xmlns:a16="http://schemas.microsoft.com/office/drawing/2014/main" id="{F065F538-F39A-4F6D-A06D-BB78A80C7F01}"/>
              </a:ext>
            </a:extLst>
          </p:cNvPr>
          <p:cNvSpPr>
            <a:spLocks noGrp="1"/>
          </p:cNvSpPr>
          <p:nvPr>
            <p:ph idx="1"/>
          </p:nvPr>
        </p:nvSpPr>
        <p:spPr>
          <a:xfrm>
            <a:off x="266442" y="1224428"/>
            <a:ext cx="8611115" cy="4789714"/>
          </a:xfrm>
        </p:spPr>
        <p:txBody>
          <a:bodyPr>
            <a:noAutofit/>
          </a:bodyPr>
          <a:lstStyle/>
          <a:p>
            <a:pPr marL="0" indent="0" algn="just">
              <a:lnSpc>
                <a:spcPct val="120000"/>
              </a:lnSpc>
              <a:buFont typeface="Arial" panose="020B0604020202020204" pitchFamily="34" charset="0"/>
              <a:buNone/>
            </a:pPr>
            <a:r>
              <a:rPr lang="en-US" sz="2200" dirty="0"/>
              <a:t>FDI in the Short Run: Specific-Factors Model</a:t>
            </a:r>
          </a:p>
          <a:p>
            <a:pPr marL="0" indent="0" algn="just">
              <a:lnSpc>
                <a:spcPct val="120000"/>
              </a:lnSpc>
              <a:spcAft>
                <a:spcPct val="10000"/>
              </a:spcAft>
              <a:buFont typeface="Arial" panose="020B0604020202020204" pitchFamily="34" charset="0"/>
              <a:buNone/>
            </a:pPr>
            <a:r>
              <a:rPr lang="en-US" sz="2200" dirty="0"/>
              <a:t>Effect of FDI on the Rentals</a:t>
            </a:r>
          </a:p>
          <a:p>
            <a:pPr marL="342900" indent="-342900" algn="just">
              <a:lnSpc>
                <a:spcPct val="120000"/>
              </a:lnSpc>
              <a:buFont typeface="Arial" panose="020B0604020202020204" pitchFamily="34" charset="0"/>
              <a:buChar char="•"/>
            </a:pPr>
            <a:r>
              <a:rPr lang="en-US" sz="2200" dirty="0"/>
              <a:t>With regard to the rental on land, we know that with an inflow of FDI, fewer workers are employed in agriculture, and each acre of land cannot be cultivated as intensively.</a:t>
            </a:r>
          </a:p>
          <a:p>
            <a:pPr marL="342900" lvl="2" indent="-342900" algn="just">
              <a:lnSpc>
                <a:spcPct val="120000"/>
              </a:lnSpc>
              <a:spcBef>
                <a:spcPts val="750"/>
              </a:spcBef>
              <a:buFont typeface="Arial" panose="020B0604020202020204" pitchFamily="34" charset="0"/>
              <a:buChar char="•"/>
            </a:pPr>
            <a:r>
              <a:rPr lang="en-US" sz="2200" dirty="0"/>
              <a:t>The value of marginal product of land, R</a:t>
            </a:r>
            <a:r>
              <a:rPr lang="en-US" sz="2200" baseline="-25000" dirty="0"/>
              <a:t>T</a:t>
            </a:r>
            <a:r>
              <a:rPr lang="en-US" sz="2200" dirty="0"/>
              <a:t> = P</a:t>
            </a:r>
            <a:r>
              <a:rPr lang="en-US" sz="2200" baseline="-25000" dirty="0"/>
              <a:t>A</a:t>
            </a:r>
            <a:r>
              <a:rPr lang="en-US" sz="2200" dirty="0"/>
              <a:t> • MPT</a:t>
            </a:r>
            <a:r>
              <a:rPr lang="en-US" sz="2200" baseline="-25000" dirty="0"/>
              <a:t>A</a:t>
            </a:r>
            <a:r>
              <a:rPr lang="en-US" sz="2200" dirty="0"/>
              <a:t>, falls.</a:t>
            </a:r>
          </a:p>
          <a:p>
            <a:pPr marL="342900" lvl="2" indent="-342900" algn="just">
              <a:lnSpc>
                <a:spcPct val="120000"/>
              </a:lnSpc>
              <a:spcBef>
                <a:spcPts val="750"/>
              </a:spcBef>
              <a:buFont typeface="Arial" panose="020B0604020202020204" pitchFamily="34" charset="0"/>
              <a:buChar char="•"/>
            </a:pPr>
            <a:r>
              <a:rPr lang="en-US" sz="2200" dirty="0"/>
              <a:t>If MPT</a:t>
            </a:r>
            <a:r>
              <a:rPr lang="en-US" sz="2200" baseline="-25000" dirty="0"/>
              <a:t>A</a:t>
            </a:r>
            <a:r>
              <a:rPr lang="en-US" sz="2200" dirty="0"/>
              <a:t> falls and P</a:t>
            </a:r>
            <a:r>
              <a:rPr lang="en-US" sz="2200" baseline="-25000" dirty="0"/>
              <a:t>A</a:t>
            </a:r>
            <a:r>
              <a:rPr lang="en-US" sz="2200" dirty="0"/>
              <a:t> remains unchanged, then land rental must fall.</a:t>
            </a:r>
          </a:p>
          <a:p>
            <a:pPr marL="342900" lvl="1" indent="-342900" algn="just">
              <a:lnSpc>
                <a:spcPct val="120000"/>
              </a:lnSpc>
              <a:spcBef>
                <a:spcPts val="750"/>
              </a:spcBef>
              <a:spcAft>
                <a:spcPts val="1800"/>
              </a:spcAft>
              <a:buFont typeface="Arial" panose="020B0604020202020204" pitchFamily="34" charset="0"/>
              <a:buChar char="•"/>
            </a:pPr>
            <a:r>
              <a:rPr lang="en-US" sz="2200" dirty="0"/>
              <a:t>The rental on capital will also fall. </a:t>
            </a:r>
          </a:p>
        </p:txBody>
      </p:sp>
    </p:spTree>
    <p:extLst>
      <p:ext uri="{BB962C8B-B14F-4D97-AF65-F5344CB8AC3E}">
        <p14:creationId xmlns:p14="http://schemas.microsoft.com/office/powerpoint/2010/main" val="3726547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628650" y="365127"/>
            <a:ext cx="7886700" cy="716422"/>
          </a:xfrm>
        </p:spPr>
        <p:txBody>
          <a:bodyPr>
            <a:normAutofit/>
          </a:bodyPr>
          <a:lstStyle/>
          <a:p>
            <a:r>
              <a:rPr lang="en-US" dirty="0"/>
              <a:t>Introduction</a:t>
            </a:r>
          </a:p>
        </p:txBody>
      </p:sp>
      <p:sp>
        <p:nvSpPr>
          <p:cNvPr id="2" name="Content Placeholder 1">
            <a:extLst>
              <a:ext uri="{FF2B5EF4-FFF2-40B4-BE49-F238E27FC236}">
                <a16:creationId xmlns:a16="http://schemas.microsoft.com/office/drawing/2014/main" id="{D92A15B5-5563-4F0A-8A93-991C3B3CCF87}"/>
              </a:ext>
            </a:extLst>
          </p:cNvPr>
          <p:cNvSpPr>
            <a:spLocks noGrp="1"/>
          </p:cNvSpPr>
          <p:nvPr>
            <p:ph idx="1"/>
          </p:nvPr>
        </p:nvSpPr>
        <p:spPr>
          <a:xfrm>
            <a:off x="255331" y="1253331"/>
            <a:ext cx="8633337" cy="4351338"/>
          </a:xfrm>
        </p:spPr>
        <p:txBody>
          <a:bodyPr>
            <a:noAutofit/>
          </a:bodyPr>
          <a:lstStyle/>
          <a:p>
            <a:pPr marL="0" indent="0" algn="just">
              <a:spcAft>
                <a:spcPct val="15000"/>
              </a:spcAft>
              <a:buNone/>
            </a:pPr>
            <a:r>
              <a:rPr lang="en-US" sz="2200" dirty="0"/>
              <a:t>In this chapter, we will study the movement of labor across countries by explaining the case in which immigration leads to a fall in wages, as we normally expect.</a:t>
            </a:r>
          </a:p>
          <a:p>
            <a:pPr marL="447675" indent="-447675" algn="just">
              <a:spcAft>
                <a:spcPct val="15000"/>
              </a:spcAft>
              <a:buFont typeface="Arial" panose="020B0604020202020204" pitchFamily="34" charset="0"/>
              <a:buChar char="•"/>
            </a:pPr>
            <a:r>
              <a:rPr lang="en-US" sz="2200" dirty="0"/>
              <a:t>First, we use the specific-factors model, the short-run model introduced in Chapter 3, in which labor moves between industries.</a:t>
            </a:r>
          </a:p>
          <a:p>
            <a:pPr marL="447675" indent="-447675" algn="just">
              <a:spcAft>
                <a:spcPct val="10000"/>
              </a:spcAft>
              <a:buFont typeface="Arial" panose="020B0604020202020204" pitchFamily="34" charset="0"/>
              <a:buChar char="•"/>
            </a:pPr>
            <a:r>
              <a:rPr lang="en-US" sz="2200" dirty="0"/>
              <a:t>Next, we use the long-run </a:t>
            </a:r>
            <a:r>
              <a:rPr lang="en-US" sz="2200" dirty="0" err="1"/>
              <a:t>Heckscher</a:t>
            </a:r>
            <a:r>
              <a:rPr lang="en-US" sz="2200" dirty="0"/>
              <a:t>–Ohlin model, from Chapter 4, in which capital and land can also move between industries.</a:t>
            </a:r>
          </a:p>
          <a:p>
            <a:pPr marL="447675" indent="-447675" algn="just">
              <a:spcAft>
                <a:spcPct val="10000"/>
              </a:spcAft>
              <a:buFont typeface="Arial" panose="020B0604020202020204" pitchFamily="34" charset="0"/>
              <a:buChar char="•"/>
            </a:pPr>
            <a:r>
              <a:rPr lang="en-US" sz="2200" dirty="0"/>
              <a:t>In the long run, an increase in labor </a:t>
            </a:r>
            <a:r>
              <a:rPr lang="en-US" sz="2200" i="1" dirty="0"/>
              <a:t>will not </a:t>
            </a:r>
            <a:r>
              <a:rPr lang="en-US" sz="2200" dirty="0"/>
              <a:t>lower the wage, as industries have more time to respond to the inflow of workers.</a:t>
            </a:r>
          </a:p>
          <a:p>
            <a:pPr marL="447675" indent="-447675" algn="just"/>
            <a:r>
              <a:rPr lang="en-US" sz="2200" dirty="0"/>
              <a:t>After studying what happens in the short run and long run when labor moves across countries, we study the effects of foreign direct investment (FDI), the movement of capital across countries.</a:t>
            </a:r>
          </a:p>
          <a:p>
            <a:pPr marL="447675" indent="-447675" algn="just"/>
            <a:r>
              <a:rPr lang="en-US" sz="2200" dirty="0"/>
              <a:t>We conclude the chapter by discussing the gains to the source and destination countries, and to the world, from the movement of labor or capital between countries.</a:t>
            </a:r>
          </a:p>
          <a:p>
            <a:pPr marL="447675" indent="-447675">
              <a:spcAft>
                <a:spcPct val="10000"/>
              </a:spcAft>
              <a:buFont typeface="Arial" panose="020B0604020202020204" pitchFamily="34" charset="0"/>
              <a:buChar char="•"/>
            </a:pPr>
            <a:endParaRPr lang="en-US" b="0" dirty="0"/>
          </a:p>
        </p:txBody>
      </p:sp>
    </p:spTree>
    <p:extLst>
      <p:ext uri="{BB962C8B-B14F-4D97-AF65-F5344CB8AC3E}">
        <p14:creationId xmlns:p14="http://schemas.microsoft.com/office/powerpoint/2010/main" val="308865633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3D21E20-6CB7-4FCA-AD74-D1D4336363A5}"/>
              </a:ext>
            </a:extLst>
          </p:cNvPr>
          <p:cNvSpPr>
            <a:spLocks noGrp="1"/>
          </p:cNvSpPr>
          <p:nvPr>
            <p:ph type="title"/>
          </p:nvPr>
        </p:nvSpPr>
        <p:spPr/>
        <p:txBody>
          <a:bodyPr>
            <a:normAutofit/>
          </a:bodyPr>
          <a:lstStyle/>
          <a:p>
            <a:r>
              <a:rPr lang="en-US" dirty="0"/>
              <a:t>HEADLINES: The Myth of Asia’s Miracle</a:t>
            </a:r>
            <a:endParaRPr lang="en-IN" dirty="0"/>
          </a:p>
        </p:txBody>
      </p:sp>
      <p:sp>
        <p:nvSpPr>
          <p:cNvPr id="13" name="Content Placeholder 12">
            <a:extLst>
              <a:ext uri="{FF2B5EF4-FFF2-40B4-BE49-F238E27FC236}">
                <a16:creationId xmlns:a16="http://schemas.microsoft.com/office/drawing/2014/main" id="{5140EE91-274E-4EC0-9073-C38350C2CEA0}"/>
              </a:ext>
            </a:extLst>
          </p:cNvPr>
          <p:cNvSpPr>
            <a:spLocks noGrp="1"/>
          </p:cNvSpPr>
          <p:nvPr>
            <p:ph idx="1"/>
          </p:nvPr>
        </p:nvSpPr>
        <p:spPr>
          <a:xfrm>
            <a:off x="345217" y="1467279"/>
            <a:ext cx="8453566" cy="4884094"/>
          </a:xfrm>
        </p:spPr>
        <p:txBody>
          <a:bodyPr>
            <a:noAutofit/>
          </a:bodyPr>
          <a:lstStyle/>
          <a:p>
            <a:pPr marL="0" indent="0" algn="just">
              <a:lnSpc>
                <a:spcPct val="100000"/>
              </a:lnSpc>
              <a:spcBef>
                <a:spcPts val="0"/>
              </a:spcBef>
              <a:buNone/>
            </a:pPr>
            <a:r>
              <a:rPr lang="en-US" dirty="0"/>
              <a:t>Once upon a time, Western opinion leaders found themselves both impressed and frightened by the extraordinary growth rates achieved by a set of Eastern economies.</a:t>
            </a:r>
          </a:p>
          <a:p>
            <a:pPr marL="792163" lvl="1" indent="-342900" algn="just">
              <a:lnSpc>
                <a:spcPct val="100000"/>
              </a:lnSpc>
              <a:spcBef>
                <a:spcPts val="0"/>
              </a:spcBef>
              <a:buFont typeface="Arial" charset="0"/>
              <a:buChar char="•"/>
            </a:pPr>
            <a:r>
              <a:rPr lang="en-US" dirty="0"/>
              <a:t>These extraordinary growth rates seemed to call into question the dominance not only of Western power but also of Western ideology.</a:t>
            </a:r>
          </a:p>
          <a:p>
            <a:pPr marL="792163" lvl="1" indent="-342900" algn="just">
              <a:lnSpc>
                <a:spcPct val="100000"/>
              </a:lnSpc>
              <a:spcBef>
                <a:spcPts val="0"/>
              </a:spcBef>
              <a:buFont typeface="Arial" charset="0"/>
              <a:buChar char="•"/>
            </a:pPr>
            <a:r>
              <a:rPr lang="en-US" dirty="0"/>
              <a:t>The leaders of those nations did not share our faith in free markets or unlimited civil liberties.</a:t>
            </a:r>
          </a:p>
          <a:p>
            <a:pPr marL="792163" lvl="1" indent="-342900" algn="just">
              <a:lnSpc>
                <a:spcPct val="100000"/>
              </a:lnSpc>
              <a:spcBef>
                <a:spcPts val="0"/>
              </a:spcBef>
              <a:buFont typeface="Arial" charset="0"/>
              <a:buChar char="•"/>
            </a:pPr>
            <a:r>
              <a:rPr lang="en-US" dirty="0"/>
              <a:t>What time period are we referring to?</a:t>
            </a:r>
          </a:p>
          <a:p>
            <a:pPr marL="0" indent="0" algn="just">
              <a:lnSpc>
                <a:spcPct val="100000"/>
              </a:lnSpc>
              <a:spcBef>
                <a:spcPts val="0"/>
              </a:spcBef>
              <a:buNone/>
            </a:pPr>
            <a:r>
              <a:rPr lang="en-US" dirty="0"/>
              <a:t>We are referring to the 1960s and the economic growth of the Soviet Union and its satellite nations. Are there similarities to Asia’s economic growth?</a:t>
            </a:r>
          </a:p>
        </p:txBody>
      </p:sp>
    </p:spTree>
    <p:extLst>
      <p:ext uri="{BB962C8B-B14F-4D97-AF65-F5344CB8AC3E}">
        <p14:creationId xmlns:p14="http://schemas.microsoft.com/office/powerpoint/2010/main" val="3304036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3D21E20-6CB7-4FCA-AD74-D1D4336363A5}"/>
              </a:ext>
            </a:extLst>
          </p:cNvPr>
          <p:cNvSpPr>
            <a:spLocks noGrp="1"/>
          </p:cNvSpPr>
          <p:nvPr>
            <p:ph type="title"/>
          </p:nvPr>
        </p:nvSpPr>
        <p:spPr/>
        <p:txBody>
          <a:bodyPr>
            <a:normAutofit/>
          </a:bodyPr>
          <a:lstStyle/>
          <a:p>
            <a:r>
              <a:rPr lang="en-US" dirty="0"/>
              <a:t>Gains from Labor and Capital Flows</a:t>
            </a:r>
            <a:endParaRPr lang="en-IN" dirty="0"/>
          </a:p>
        </p:txBody>
      </p:sp>
      <p:sp>
        <p:nvSpPr>
          <p:cNvPr id="13" name="Content Placeholder 12">
            <a:extLst>
              <a:ext uri="{FF2B5EF4-FFF2-40B4-BE49-F238E27FC236}">
                <a16:creationId xmlns:a16="http://schemas.microsoft.com/office/drawing/2014/main" id="{5140EE91-274E-4EC0-9073-C38350C2CEA0}"/>
              </a:ext>
            </a:extLst>
          </p:cNvPr>
          <p:cNvSpPr>
            <a:spLocks noGrp="1"/>
          </p:cNvSpPr>
          <p:nvPr>
            <p:ph idx="1"/>
          </p:nvPr>
        </p:nvSpPr>
        <p:spPr>
          <a:xfrm>
            <a:off x="406999" y="1253331"/>
            <a:ext cx="8329999" cy="4351338"/>
          </a:xfrm>
        </p:spPr>
        <p:txBody>
          <a:bodyPr>
            <a:noAutofit/>
          </a:bodyPr>
          <a:lstStyle/>
          <a:p>
            <a:pPr algn="just"/>
            <a:r>
              <a:rPr lang="en-US" sz="2600" dirty="0"/>
              <a:t>Foreign investment and immigration are both controversial policy issues.</a:t>
            </a:r>
          </a:p>
          <a:p>
            <a:pPr algn="just"/>
            <a:r>
              <a:rPr lang="en-US" sz="2600" dirty="0"/>
              <a:t>Most countries have at some point in their development controlled FDI but later became open to foreign investment.</a:t>
            </a:r>
          </a:p>
          <a:p>
            <a:pPr algn="just"/>
            <a:r>
              <a:rPr lang="en-US" sz="2600" dirty="0"/>
              <a:t>Nearly all countries impose limits on immigration.</a:t>
            </a:r>
          </a:p>
        </p:txBody>
      </p:sp>
      <p:pic>
        <p:nvPicPr>
          <p:cNvPr id="3" name="Picture 2">
            <a:extLst>
              <a:ext uri="{FF2B5EF4-FFF2-40B4-BE49-F238E27FC236}">
                <a16:creationId xmlns:a16="http://schemas.microsoft.com/office/drawing/2014/main" id="{965FBDAB-9354-42D0-94F2-FA189C5C73B9}"/>
              </a:ext>
            </a:extLst>
          </p:cNvPr>
          <p:cNvPicPr>
            <a:picLocks noChangeAspect="1"/>
          </p:cNvPicPr>
          <p:nvPr/>
        </p:nvPicPr>
        <p:blipFill>
          <a:blip r:embed="rId2"/>
          <a:stretch>
            <a:fillRect/>
          </a:stretch>
        </p:blipFill>
        <p:spPr>
          <a:xfrm>
            <a:off x="741404" y="3818238"/>
            <a:ext cx="7773945" cy="2674635"/>
          </a:xfrm>
          <a:prstGeom prst="rect">
            <a:avLst/>
          </a:prstGeom>
        </p:spPr>
      </p:pic>
    </p:spTree>
    <p:extLst>
      <p:ext uri="{BB962C8B-B14F-4D97-AF65-F5344CB8AC3E}">
        <p14:creationId xmlns:p14="http://schemas.microsoft.com/office/powerpoint/2010/main" val="874915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3D21E20-6CB7-4FCA-AD74-D1D4336363A5}"/>
              </a:ext>
            </a:extLst>
          </p:cNvPr>
          <p:cNvSpPr>
            <a:spLocks noGrp="1"/>
          </p:cNvSpPr>
          <p:nvPr>
            <p:ph type="title"/>
          </p:nvPr>
        </p:nvSpPr>
        <p:spPr/>
        <p:txBody>
          <a:bodyPr>
            <a:normAutofit/>
          </a:bodyPr>
          <a:lstStyle/>
          <a:p>
            <a:r>
              <a:rPr lang="en-US" dirty="0"/>
              <a:t>Gains from Labor and Capital Flows </a:t>
            </a:r>
            <a:endParaRPr lang="en-IN" dirty="0"/>
          </a:p>
        </p:txBody>
      </p:sp>
      <p:sp>
        <p:nvSpPr>
          <p:cNvPr id="13" name="Content Placeholder 12">
            <a:extLst>
              <a:ext uri="{FF2B5EF4-FFF2-40B4-BE49-F238E27FC236}">
                <a16:creationId xmlns:a16="http://schemas.microsoft.com/office/drawing/2014/main" id="{5140EE91-274E-4EC0-9073-C38350C2CEA0}"/>
              </a:ext>
            </a:extLst>
          </p:cNvPr>
          <p:cNvSpPr>
            <a:spLocks noGrp="1"/>
          </p:cNvSpPr>
          <p:nvPr>
            <p:ph idx="1"/>
          </p:nvPr>
        </p:nvSpPr>
        <p:spPr>
          <a:xfrm>
            <a:off x="383059" y="1266569"/>
            <a:ext cx="8612660" cy="4800600"/>
          </a:xfrm>
        </p:spPr>
        <p:txBody>
          <a:bodyPr>
            <a:noAutofit/>
          </a:bodyPr>
          <a:lstStyle/>
          <a:p>
            <a:pPr marL="0" indent="0" algn="just">
              <a:buNone/>
            </a:pPr>
            <a:r>
              <a:rPr lang="en-US" sz="2800" b="1" dirty="0"/>
              <a:t>Gains from Immigration</a:t>
            </a:r>
          </a:p>
          <a:p>
            <a:pPr marL="0" indent="0" algn="just">
              <a:buNone/>
            </a:pPr>
            <a:r>
              <a:rPr lang="en-US" sz="2800" dirty="0"/>
              <a:t>Does immigration provide an overall gain to the host country, not including the gains to the immigrants themselves? Are there overall gains to the destination country, in the same way as we have found overall gains from trade?</a:t>
            </a:r>
          </a:p>
          <a:p>
            <a:pPr algn="just"/>
            <a:r>
              <a:rPr lang="en-US" sz="2800" dirty="0"/>
              <a:t>Immigration benefits the host country in the specific factors model.</a:t>
            </a:r>
          </a:p>
          <a:p>
            <a:pPr algn="just"/>
            <a:r>
              <a:rPr lang="en-US" sz="2800" dirty="0"/>
              <a:t>If we include the immigrant earnings with Foreign income, then we find that emigration benefits the Foreign country, too. The same argument can be made for FDI.</a:t>
            </a:r>
          </a:p>
        </p:txBody>
      </p:sp>
    </p:spTree>
    <p:extLst>
      <p:ext uri="{BB962C8B-B14F-4D97-AF65-F5344CB8AC3E}">
        <p14:creationId xmlns:p14="http://schemas.microsoft.com/office/powerpoint/2010/main" val="4286771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BA5DAE-F863-41CA-8197-EBB04D9C2EAD}"/>
              </a:ext>
            </a:extLst>
          </p:cNvPr>
          <p:cNvSpPr>
            <a:spLocks noGrp="1"/>
          </p:cNvSpPr>
          <p:nvPr>
            <p:ph type="title"/>
          </p:nvPr>
        </p:nvSpPr>
        <p:spPr>
          <a:xfrm>
            <a:off x="457200" y="152510"/>
            <a:ext cx="8229600" cy="914400"/>
          </a:xfrm>
        </p:spPr>
        <p:txBody>
          <a:bodyPr>
            <a:normAutofit/>
          </a:bodyPr>
          <a:lstStyle/>
          <a:p>
            <a:r>
              <a:rPr lang="en-US" dirty="0"/>
              <a:t>Gains from Labor and Capital Flows </a:t>
            </a:r>
            <a:endParaRPr lang="en-IN" dirty="0"/>
          </a:p>
        </p:txBody>
      </p:sp>
      <p:sp>
        <p:nvSpPr>
          <p:cNvPr id="5" name="Content Placeholder 4">
            <a:extLst>
              <a:ext uri="{FF2B5EF4-FFF2-40B4-BE49-F238E27FC236}">
                <a16:creationId xmlns:a16="http://schemas.microsoft.com/office/drawing/2014/main" id="{83DAE9AC-D0A0-401D-A76C-8782601F87EE}"/>
              </a:ext>
            </a:extLst>
          </p:cNvPr>
          <p:cNvSpPr>
            <a:spLocks noGrp="1"/>
          </p:cNvSpPr>
          <p:nvPr>
            <p:ph idx="1"/>
          </p:nvPr>
        </p:nvSpPr>
        <p:spPr>
          <a:xfrm>
            <a:off x="228600" y="994721"/>
            <a:ext cx="8229600" cy="914400"/>
          </a:xfrm>
        </p:spPr>
        <p:txBody>
          <a:bodyPr>
            <a:normAutofit/>
          </a:bodyPr>
          <a:lstStyle/>
          <a:p>
            <a:pPr marL="0" indent="0">
              <a:buNone/>
            </a:pPr>
            <a:r>
              <a:rPr lang="en-IN" sz="2000" dirty="0"/>
              <a:t>Gains from Immigration       -       FIGURE 5-16 World </a:t>
            </a:r>
            <a:r>
              <a:rPr lang="en-IN" sz="2000" dirty="0" err="1"/>
              <a:t>Labor</a:t>
            </a:r>
            <a:r>
              <a:rPr lang="en-IN" sz="2000" dirty="0"/>
              <a:t> Market</a:t>
            </a:r>
          </a:p>
        </p:txBody>
      </p:sp>
      <p:sp>
        <p:nvSpPr>
          <p:cNvPr id="6" name="Content Placeholder 5">
            <a:extLst>
              <a:ext uri="{FF2B5EF4-FFF2-40B4-BE49-F238E27FC236}">
                <a16:creationId xmlns:a16="http://schemas.microsoft.com/office/drawing/2014/main" id="{85081A26-AAF7-4804-BFC6-C77F208C34CE}"/>
              </a:ext>
            </a:extLst>
          </p:cNvPr>
          <p:cNvSpPr>
            <a:spLocks noGrp="1"/>
          </p:cNvSpPr>
          <p:nvPr>
            <p:ph sz="quarter" idx="10"/>
          </p:nvPr>
        </p:nvSpPr>
        <p:spPr>
          <a:xfrm>
            <a:off x="94536" y="4953108"/>
            <a:ext cx="8954927" cy="4261564"/>
          </a:xfrm>
        </p:spPr>
        <p:txBody>
          <a:bodyPr>
            <a:normAutofit/>
          </a:bodyPr>
          <a:lstStyle/>
          <a:p>
            <a:pPr marL="0" indent="0" algn="just">
              <a:buNone/>
            </a:pPr>
            <a:r>
              <a:rPr lang="en-US" sz="2000" dirty="0"/>
              <a:t>Initially, Home has 0L workers and Foreign has </a:t>
            </a:r>
            <a:r>
              <a:rPr lang="en-US" sz="2000" i="1" dirty="0"/>
              <a:t>0</a:t>
            </a:r>
            <a:r>
              <a:rPr lang="en-US" sz="2000" dirty="0"/>
              <a:t>*</a:t>
            </a:r>
            <a:r>
              <a:rPr lang="en-US" sz="2000" i="1" dirty="0"/>
              <a:t>L</a:t>
            </a:r>
            <a:r>
              <a:rPr lang="en-US" sz="2000" dirty="0"/>
              <a:t> workers. The Home wage is </a:t>
            </a:r>
            <a:r>
              <a:rPr lang="en-US" sz="2000" i="1" dirty="0"/>
              <a:t>W</a:t>
            </a:r>
            <a:r>
              <a:rPr lang="en-US" sz="2000" dirty="0"/>
              <a:t>, as determined at point </a:t>
            </a:r>
            <a:r>
              <a:rPr lang="en-US" sz="2000" i="1" dirty="0"/>
              <a:t>A</a:t>
            </a:r>
            <a:r>
              <a:rPr lang="en-US" sz="2000" dirty="0"/>
              <a:t>, which is higher than the Foreign wage </a:t>
            </a:r>
            <a:r>
              <a:rPr lang="en-US" sz="2000" i="1" dirty="0"/>
              <a:t>W</a:t>
            </a:r>
            <a:r>
              <a:rPr lang="en-US" sz="2000" dirty="0"/>
              <a:t>* at </a:t>
            </a:r>
            <a:r>
              <a:rPr lang="en-US" sz="2000" i="1" dirty="0"/>
              <a:t>A</a:t>
            </a:r>
            <a:r>
              <a:rPr lang="en-US" sz="2000" dirty="0"/>
              <a:t>*. Workers will move from Foreign to Home to receive higher wages. The equilibrium with full migration is at point </a:t>
            </a:r>
            <a:r>
              <a:rPr lang="en-US" sz="2000" i="1" dirty="0"/>
              <a:t>B</a:t>
            </a:r>
            <a:r>
              <a:rPr lang="en-US" sz="2000" dirty="0"/>
              <a:t>, where wages are equalized at </a:t>
            </a:r>
            <a:r>
              <a:rPr lang="en-US" sz="2000" i="1" dirty="0"/>
              <a:t>W</a:t>
            </a:r>
            <a:r>
              <a:rPr lang="en-US" sz="2000" dirty="0"/>
              <a:t>’. The gain to Home from migration is measured by triangle </a:t>
            </a:r>
            <a:r>
              <a:rPr lang="en-US" sz="2000" i="1" dirty="0"/>
              <a:t>ABC</a:t>
            </a:r>
            <a:r>
              <a:rPr lang="en-US" sz="2000" dirty="0"/>
              <a:t>, and the triangle </a:t>
            </a:r>
            <a:r>
              <a:rPr lang="en-US" sz="2000" i="1" dirty="0"/>
              <a:t>A*BC</a:t>
            </a:r>
            <a:r>
              <a:rPr lang="en-US" sz="2000" dirty="0"/>
              <a:t> represents the gain to Foreign.</a:t>
            </a:r>
          </a:p>
        </p:txBody>
      </p:sp>
      <p:pic>
        <p:nvPicPr>
          <p:cNvPr id="14" name="Picture Placeholder 4" descr="A line graph plots wage, W versus world amount of labor. The horizontal axis marks points, O, L, L prime, and O asterisk, from left to right. Here, L bar moves to the right and L bar asterisk moves to the left. The vertical axis marks points, W asterisk, W prime, and W such that W asterisk is greater than the origin, W prime is greater than W asterisk, and W is greater than W prime. Four points, A, B, C, and A asterisk are plotted on the graph. A negative slope representing, Home wage, passes through points, A and B. A positive slope representing, foreign wage passes through point A asterisk and intersects the slope representing home wage at point, B and rises up to a point greater than W. Dashed perpendiculars are dropped from the points, A, B, C and A asterisk to either axis. Point, A corresponds to (L, W). Point, B corresponds to (L prime, W prime). Point, C corresponds to (L, W prime). Point, A asterisk corresponds to (L, W asterisk). Two triangular areas formed between the slopes and the dashed perpendiculars, at the left side of the intersecting slopes are highlighted. The top area, formed by the triangle A C B, represents gains to home. The bottom area, formed by the triangle A asterisk C B, represents gains to foreign.">
            <a:extLst>
              <a:ext uri="{FF2B5EF4-FFF2-40B4-BE49-F238E27FC236}">
                <a16:creationId xmlns:a16="http://schemas.microsoft.com/office/drawing/2014/main" id="{2E8D804B-BB2F-4824-8DFC-72170D091A72}"/>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tretch>
            <a:fillRect/>
          </a:stretch>
        </p:blipFill>
        <p:spPr>
          <a:xfrm>
            <a:off x="228600" y="1433384"/>
            <a:ext cx="8686800" cy="3519724"/>
          </a:xfrm>
          <a:prstGeom prst="rect">
            <a:avLst/>
          </a:prstGeom>
        </p:spPr>
      </p:pic>
    </p:spTree>
    <p:extLst>
      <p:ext uri="{BB962C8B-B14F-4D97-AF65-F5344CB8AC3E}">
        <p14:creationId xmlns:p14="http://schemas.microsoft.com/office/powerpoint/2010/main" val="153879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0F734-6730-4525-85EA-7C46D0A3AA92}"/>
              </a:ext>
            </a:extLst>
          </p:cNvPr>
          <p:cNvSpPr>
            <a:spLocks noGrp="1"/>
          </p:cNvSpPr>
          <p:nvPr>
            <p:ph type="title"/>
          </p:nvPr>
        </p:nvSpPr>
        <p:spPr>
          <a:xfrm>
            <a:off x="195422" y="127796"/>
            <a:ext cx="8686800" cy="1143000"/>
          </a:xfrm>
        </p:spPr>
        <p:txBody>
          <a:bodyPr>
            <a:normAutofit/>
          </a:bodyPr>
          <a:lstStyle/>
          <a:p>
            <a:r>
              <a:rPr lang="en-IN" dirty="0"/>
              <a:t>APPLICATION: Immigrants and Their Remittances </a:t>
            </a:r>
          </a:p>
        </p:txBody>
      </p:sp>
      <p:sp>
        <p:nvSpPr>
          <p:cNvPr id="3" name="Content Placeholder 2">
            <a:extLst>
              <a:ext uri="{FF2B5EF4-FFF2-40B4-BE49-F238E27FC236}">
                <a16:creationId xmlns:a16="http://schemas.microsoft.com/office/drawing/2014/main" id="{F08C8BF2-012D-4539-975B-76ABD33D2409}"/>
              </a:ext>
            </a:extLst>
          </p:cNvPr>
          <p:cNvSpPr>
            <a:spLocks noGrp="1"/>
          </p:cNvSpPr>
          <p:nvPr>
            <p:ph idx="1"/>
          </p:nvPr>
        </p:nvSpPr>
        <p:spPr>
          <a:xfrm>
            <a:off x="261777" y="1189835"/>
            <a:ext cx="8795725" cy="2087769"/>
          </a:xfrm>
        </p:spPr>
        <p:txBody>
          <a:bodyPr>
            <a:normAutofit/>
          </a:bodyPr>
          <a:lstStyle/>
          <a:p>
            <a:pPr marL="0" indent="0" algn="just">
              <a:buNone/>
            </a:pPr>
            <a:r>
              <a:rPr lang="en-IN" sz="1800" b="1" dirty="0"/>
              <a:t>TABLE 5-4 </a:t>
            </a:r>
            <a:r>
              <a:rPr lang="en-US" sz="1800" dirty="0"/>
              <a:t>Remittances Between Major Regions of the World, 2017</a:t>
            </a:r>
          </a:p>
          <a:p>
            <a:pPr marL="0" indent="0" algn="just">
              <a:buNone/>
            </a:pPr>
            <a:r>
              <a:rPr lang="en-US" sz="1800" dirty="0"/>
              <a:t>Shown here are the remittances sent and received by regions of the world ($ billions, with larger values in bold). Emigrants from countries in Asia and in Europe who work in those same regions send a high value of remittances back home. In addition, Europe sends a high value of remittances to Asia and to Central and South America. The total value of remittances was $613 billion in 2017.</a:t>
            </a:r>
          </a:p>
        </p:txBody>
      </p:sp>
      <p:graphicFrame>
        <p:nvGraphicFramePr>
          <p:cNvPr id="12" name="Table 4">
            <a:extLst>
              <a:ext uri="{FF2B5EF4-FFF2-40B4-BE49-F238E27FC236}">
                <a16:creationId xmlns:a16="http://schemas.microsoft.com/office/drawing/2014/main" id="{60A18492-6561-4406-9D60-49617685D2DE}"/>
              </a:ext>
            </a:extLst>
          </p:cNvPr>
          <p:cNvGraphicFramePr>
            <a:graphicFrameLocks noGrp="1"/>
          </p:cNvGraphicFramePr>
          <p:nvPr>
            <p:ph type="tbl" sz="quarter" idx="14"/>
            <p:extLst>
              <p:ext uri="{D42A27DB-BD31-4B8C-83A1-F6EECF244321}">
                <p14:modId xmlns:p14="http://schemas.microsoft.com/office/powerpoint/2010/main" val="632622616"/>
              </p:ext>
            </p:extLst>
          </p:nvPr>
        </p:nvGraphicFramePr>
        <p:xfrm>
          <a:off x="435689" y="3049056"/>
          <a:ext cx="8272622" cy="3215640"/>
        </p:xfrm>
        <a:graphic>
          <a:graphicData uri="http://schemas.openxmlformats.org/drawingml/2006/table">
            <a:tbl>
              <a:tblPr firstRow="1" bandRow="1"/>
              <a:tblGrid>
                <a:gridCol w="872685">
                  <a:extLst>
                    <a:ext uri="{9D8B030D-6E8A-4147-A177-3AD203B41FA5}">
                      <a16:colId xmlns:a16="http://schemas.microsoft.com/office/drawing/2014/main" val="2048265508"/>
                    </a:ext>
                  </a:extLst>
                </a:gridCol>
                <a:gridCol w="1203242">
                  <a:extLst>
                    <a:ext uri="{9D8B030D-6E8A-4147-A177-3AD203B41FA5}">
                      <a16:colId xmlns:a16="http://schemas.microsoft.com/office/drawing/2014/main" val="811970922"/>
                    </a:ext>
                  </a:extLst>
                </a:gridCol>
                <a:gridCol w="1123026">
                  <a:extLst>
                    <a:ext uri="{9D8B030D-6E8A-4147-A177-3AD203B41FA5}">
                      <a16:colId xmlns:a16="http://schemas.microsoft.com/office/drawing/2014/main" val="1024910587"/>
                    </a:ext>
                  </a:extLst>
                </a:gridCol>
                <a:gridCol w="1123026">
                  <a:extLst>
                    <a:ext uri="{9D8B030D-6E8A-4147-A177-3AD203B41FA5}">
                      <a16:colId xmlns:a16="http://schemas.microsoft.com/office/drawing/2014/main" val="1421642522"/>
                    </a:ext>
                  </a:extLst>
                </a:gridCol>
                <a:gridCol w="1463943">
                  <a:extLst>
                    <a:ext uri="{9D8B030D-6E8A-4147-A177-3AD203B41FA5}">
                      <a16:colId xmlns:a16="http://schemas.microsoft.com/office/drawing/2014/main" val="1515255473"/>
                    </a:ext>
                  </a:extLst>
                </a:gridCol>
                <a:gridCol w="1363674">
                  <a:extLst>
                    <a:ext uri="{9D8B030D-6E8A-4147-A177-3AD203B41FA5}">
                      <a16:colId xmlns:a16="http://schemas.microsoft.com/office/drawing/2014/main" val="3226893011"/>
                    </a:ext>
                  </a:extLst>
                </a:gridCol>
                <a:gridCol w="1123026">
                  <a:extLst>
                    <a:ext uri="{9D8B030D-6E8A-4147-A177-3AD203B41FA5}">
                      <a16:colId xmlns:a16="http://schemas.microsoft.com/office/drawing/2014/main" val="3732737115"/>
                    </a:ext>
                  </a:extLst>
                </a:gridCol>
              </a:tblGrid>
              <a:tr h="370840">
                <a:tc>
                  <a:txBody>
                    <a:bodyPr/>
                    <a:lstStyle/>
                    <a:p>
                      <a:endParaRPr lang="en-US" sz="1300" b="1" dirty="0">
                        <a:latin typeface="Arial" panose="020B0604020202020204" pitchFamily="34" charset="0"/>
                        <a:cs typeface="Arial" panose="020B0604020202020204" pitchFamily="34" charset="0"/>
                      </a:endParaRPr>
                    </a:p>
                  </a:txBody>
                  <a:tcPr/>
                </a:tc>
                <a:tc>
                  <a:txBody>
                    <a:bodyPr/>
                    <a:lstStyle/>
                    <a:p>
                      <a:endParaRPr lang="en-US" sz="1300" b="1" dirty="0">
                        <a:latin typeface="Arial" panose="020B0604020202020204" pitchFamily="34" charset="0"/>
                        <a:cs typeface="Arial" panose="020B0604020202020204" pitchFamily="34" charset="0"/>
                      </a:endParaRPr>
                    </a:p>
                  </a:txBody>
                  <a:tcPr/>
                </a:tc>
                <a:tc>
                  <a:txBody>
                    <a:bodyPr/>
                    <a:lstStyle/>
                    <a:p>
                      <a:r>
                        <a:rPr lang="en-US" sz="1300" b="1" u="none" strike="noStrike" kern="1200" baseline="0" dirty="0">
                          <a:latin typeface="Arial" panose="020B0604020202020204" pitchFamily="34" charset="0"/>
                          <a:cs typeface="Arial" panose="020B0604020202020204" pitchFamily="34" charset="0"/>
                        </a:rPr>
                        <a:t>Receiving Country: </a:t>
                      </a:r>
                      <a:r>
                        <a:rPr lang="en-US" sz="1300" b="1" i="0" u="none" strike="noStrike" kern="1200" baseline="0" dirty="0">
                          <a:solidFill>
                            <a:schemeClr val="tx1"/>
                          </a:solidFill>
                          <a:latin typeface="Arial" panose="020B0604020202020204" pitchFamily="34" charset="0"/>
                          <a:ea typeface="+mn-ea"/>
                          <a:cs typeface="Arial" panose="020B0604020202020204" pitchFamily="34" charset="0"/>
                        </a:rPr>
                        <a:t>Africa</a:t>
                      </a:r>
                      <a:endParaRPr lang="en-US" sz="1300" b="1" dirty="0">
                        <a:latin typeface="Arial" panose="020B0604020202020204" pitchFamily="34" charset="0"/>
                        <a:cs typeface="Arial" panose="020B0604020202020204" pitchFamily="34" charset="0"/>
                      </a:endParaRPr>
                    </a:p>
                  </a:txBody>
                  <a:tcPr/>
                </a:tc>
                <a:tc>
                  <a:txBody>
                    <a:bodyPr/>
                    <a:lstStyle/>
                    <a:p>
                      <a:r>
                        <a:rPr lang="en-US" sz="1300" b="1" u="none" strike="noStrike" kern="1200" baseline="0" dirty="0">
                          <a:latin typeface="Arial" panose="020B0604020202020204" pitchFamily="34" charset="0"/>
                          <a:cs typeface="Arial" panose="020B0604020202020204" pitchFamily="34" charset="0"/>
                        </a:rPr>
                        <a:t>Receiving Country: </a:t>
                      </a:r>
                      <a:r>
                        <a:rPr lang="en-US" sz="1300" b="1" i="0" u="none" strike="noStrike" kern="1200" baseline="0" dirty="0">
                          <a:solidFill>
                            <a:schemeClr val="tx1"/>
                          </a:solidFill>
                          <a:latin typeface="Arial" panose="020B0604020202020204" pitchFamily="34" charset="0"/>
                          <a:ea typeface="+mn-ea"/>
                          <a:cs typeface="Arial" panose="020B0604020202020204" pitchFamily="34" charset="0"/>
                        </a:rPr>
                        <a:t>Asia</a:t>
                      </a:r>
                      <a:endParaRPr lang="en-US" sz="1300" b="1" dirty="0">
                        <a:latin typeface="Arial" panose="020B0604020202020204" pitchFamily="34" charset="0"/>
                        <a:cs typeface="Arial" panose="020B0604020202020204" pitchFamily="34" charset="0"/>
                      </a:endParaRPr>
                    </a:p>
                  </a:txBody>
                  <a:tcPr/>
                </a:tc>
                <a:tc>
                  <a:txBody>
                    <a:bodyPr/>
                    <a:lstStyle/>
                    <a:p>
                      <a:r>
                        <a:rPr lang="en-US" sz="1300" b="1" u="none" strike="noStrike" kern="1200" baseline="0" dirty="0">
                          <a:latin typeface="Arial" panose="020B0604020202020204" pitchFamily="34" charset="0"/>
                          <a:cs typeface="Arial" panose="020B0604020202020204" pitchFamily="34" charset="0"/>
                        </a:rPr>
                        <a:t>Receiving Country: </a:t>
                      </a:r>
                      <a:r>
                        <a:rPr lang="en-US" sz="1300" b="1" i="0" u="none" strike="noStrike" kern="1200" baseline="0" dirty="0">
                          <a:solidFill>
                            <a:schemeClr val="tx1"/>
                          </a:solidFill>
                          <a:latin typeface="Arial" panose="020B0604020202020204" pitchFamily="34" charset="0"/>
                          <a:ea typeface="+mn-ea"/>
                          <a:cs typeface="Arial" panose="020B0604020202020204" pitchFamily="34" charset="0"/>
                        </a:rPr>
                        <a:t>Central and South America</a:t>
                      </a:r>
                      <a:endParaRPr lang="en-US" sz="1300" b="1" dirty="0">
                        <a:latin typeface="Arial" panose="020B0604020202020204" pitchFamily="34" charset="0"/>
                        <a:cs typeface="Arial" panose="020B0604020202020204" pitchFamily="34" charset="0"/>
                      </a:endParaRPr>
                    </a:p>
                  </a:txBody>
                  <a:tcPr/>
                </a:tc>
                <a:tc>
                  <a:txBody>
                    <a:bodyPr/>
                    <a:lstStyle/>
                    <a:p>
                      <a:r>
                        <a:rPr lang="en-US" sz="1300" b="1" u="none" strike="noStrike" kern="1200" baseline="0" dirty="0">
                          <a:latin typeface="Arial" panose="020B0604020202020204" pitchFamily="34" charset="0"/>
                          <a:cs typeface="Arial" panose="020B0604020202020204" pitchFamily="34" charset="0"/>
                        </a:rPr>
                        <a:t>Receiving Country: </a:t>
                      </a:r>
                      <a:r>
                        <a:rPr lang="en-US" sz="1300" b="1" i="0" u="none" strike="noStrike" kern="1200" baseline="0" dirty="0">
                          <a:solidFill>
                            <a:schemeClr val="tx1"/>
                          </a:solidFill>
                          <a:latin typeface="Arial" panose="020B0604020202020204" pitchFamily="34" charset="0"/>
                          <a:ea typeface="+mn-ea"/>
                          <a:cs typeface="Arial" panose="020B0604020202020204" pitchFamily="34" charset="0"/>
                        </a:rPr>
                        <a:t>Europe</a:t>
                      </a:r>
                      <a:endParaRPr lang="en-US" sz="1300" b="1" dirty="0">
                        <a:latin typeface="Arial" panose="020B0604020202020204" pitchFamily="34" charset="0"/>
                        <a:cs typeface="Arial" panose="020B0604020202020204" pitchFamily="34" charset="0"/>
                      </a:endParaRPr>
                    </a:p>
                  </a:txBody>
                  <a:tcPr/>
                </a:tc>
                <a:tc>
                  <a:txBody>
                    <a:bodyPr/>
                    <a:lstStyle/>
                    <a:p>
                      <a:r>
                        <a:rPr lang="en-US" sz="1300" b="1" u="none" strike="noStrike" kern="1200" baseline="0" dirty="0">
                          <a:latin typeface="Arial" panose="020B0604020202020204" pitchFamily="34" charset="0"/>
                          <a:cs typeface="Arial" panose="020B0604020202020204" pitchFamily="34" charset="0"/>
                        </a:rPr>
                        <a:t>Receiving Country: </a:t>
                      </a:r>
                      <a:r>
                        <a:rPr lang="en-US" sz="1300" b="1" i="0" u="none" strike="noStrike" kern="1200" baseline="0" dirty="0">
                          <a:solidFill>
                            <a:schemeClr val="tx1"/>
                          </a:solidFill>
                          <a:latin typeface="Arial" panose="020B0604020202020204" pitchFamily="34" charset="0"/>
                          <a:ea typeface="+mn-ea"/>
                          <a:cs typeface="Arial" panose="020B0604020202020204" pitchFamily="34" charset="0"/>
                        </a:rPr>
                        <a:t>North America</a:t>
                      </a:r>
                      <a:endParaRPr lang="en-US" sz="13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59392127"/>
                  </a:ext>
                </a:extLst>
              </a:tr>
              <a:tr h="0">
                <a:tc>
                  <a:txBody>
                    <a:bodyPr/>
                    <a:lstStyle/>
                    <a:p>
                      <a:endParaRPr lang="en-US" sz="1300" b="1" dirty="0">
                        <a:latin typeface="Arial" panose="020B0604020202020204" pitchFamily="34" charset="0"/>
                        <a:cs typeface="Arial" panose="020B0604020202020204" pitchFamily="34" charset="0"/>
                      </a:endParaRPr>
                    </a:p>
                  </a:txBody>
                  <a:tcPr/>
                </a:tc>
                <a:tc>
                  <a:txBody>
                    <a:bodyPr/>
                    <a:lstStyle/>
                    <a:p>
                      <a:r>
                        <a:rPr lang="en-US" sz="1300" b="1" i="0" u="none" strike="noStrike" kern="1200" baseline="0" dirty="0">
                          <a:solidFill>
                            <a:schemeClr val="tx1"/>
                          </a:solidFill>
                          <a:latin typeface="Arial" panose="020B0604020202020204" pitchFamily="34" charset="0"/>
                          <a:ea typeface="+mn-ea"/>
                          <a:cs typeface="Arial" panose="020B0604020202020204" pitchFamily="34" charset="0"/>
                        </a:rPr>
                        <a:t>Africa</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0" i="0" u="none" strike="noStrike" kern="1200" baseline="0" dirty="0">
                          <a:solidFill>
                            <a:schemeClr val="tx1"/>
                          </a:solidFill>
                          <a:latin typeface="Arial" panose="020B0604020202020204" pitchFamily="34" charset="0"/>
                          <a:ea typeface="+mn-ea"/>
                          <a:cs typeface="Arial" panose="020B0604020202020204" pitchFamily="34" charset="0"/>
                        </a:rPr>
                        <a:t>12.8</a:t>
                      </a:r>
                      <a:endParaRPr lang="en-US" sz="1300" dirty="0">
                        <a:latin typeface="Arial" panose="020B0604020202020204" pitchFamily="34" charset="0"/>
                        <a:cs typeface="Arial" panose="020B0604020202020204" pitchFamily="34" charset="0"/>
                      </a:endParaRPr>
                    </a:p>
                  </a:txBody>
                  <a:tcPr/>
                </a:tc>
                <a:tc>
                  <a:txBody>
                    <a:bodyPr/>
                    <a:lstStyle/>
                    <a:p>
                      <a:pPr algn="ctr"/>
                      <a:r>
                        <a:rPr lang="en-US" sz="1300" b="0" i="0" u="none" strike="noStrike" kern="1200" baseline="0" dirty="0">
                          <a:solidFill>
                            <a:schemeClr val="tx1"/>
                          </a:solidFill>
                          <a:latin typeface="Arial" panose="020B0604020202020204" pitchFamily="34" charset="0"/>
                          <a:ea typeface="+mn-ea"/>
                          <a:cs typeface="Arial" panose="020B0604020202020204" pitchFamily="34" charset="0"/>
                        </a:rPr>
                        <a:t>2.3</a:t>
                      </a:r>
                      <a:endParaRPr lang="en-US" sz="1300" dirty="0">
                        <a:latin typeface="Arial" panose="020B0604020202020204" pitchFamily="34" charset="0"/>
                        <a:cs typeface="Arial" panose="020B0604020202020204" pitchFamily="34" charset="0"/>
                      </a:endParaRPr>
                    </a:p>
                  </a:txBody>
                  <a:tcPr/>
                </a:tc>
                <a:tc>
                  <a:txBody>
                    <a:bodyPr/>
                    <a:lstStyle/>
                    <a:p>
                      <a:pPr algn="ctr"/>
                      <a:r>
                        <a:rPr lang="en-US" sz="1300" b="0" i="0" u="none" strike="noStrike" kern="1200" baseline="0" dirty="0">
                          <a:solidFill>
                            <a:schemeClr val="tx1"/>
                          </a:solidFill>
                          <a:latin typeface="Arial" panose="020B0604020202020204" pitchFamily="34" charset="0"/>
                          <a:ea typeface="+mn-ea"/>
                          <a:cs typeface="Arial" panose="020B0604020202020204" pitchFamily="34" charset="0"/>
                        </a:rPr>
                        <a:t>0.0</a:t>
                      </a:r>
                      <a:endParaRPr lang="en-US" sz="1300" dirty="0">
                        <a:latin typeface="Arial" panose="020B0604020202020204" pitchFamily="34" charset="0"/>
                        <a:cs typeface="Arial" panose="020B0604020202020204" pitchFamily="34" charset="0"/>
                      </a:endParaRPr>
                    </a:p>
                  </a:txBody>
                  <a:tcPr/>
                </a:tc>
                <a:tc>
                  <a:txBody>
                    <a:bodyPr/>
                    <a:lstStyle/>
                    <a:p>
                      <a:pPr algn="ctr"/>
                      <a:r>
                        <a:rPr lang="en-US" sz="1300" b="0" i="0" u="none" strike="noStrike" kern="1200" baseline="0" dirty="0">
                          <a:solidFill>
                            <a:schemeClr val="tx1"/>
                          </a:solidFill>
                          <a:latin typeface="Arial" panose="020B0604020202020204" pitchFamily="34" charset="0"/>
                          <a:ea typeface="+mn-ea"/>
                          <a:cs typeface="Arial" panose="020B0604020202020204" pitchFamily="34" charset="0"/>
                        </a:rPr>
                        <a:t>2.8</a:t>
                      </a:r>
                      <a:endParaRPr lang="en-US" sz="1300" dirty="0">
                        <a:latin typeface="Arial" panose="020B0604020202020204" pitchFamily="34" charset="0"/>
                        <a:cs typeface="Arial" panose="020B0604020202020204" pitchFamily="34" charset="0"/>
                      </a:endParaRPr>
                    </a:p>
                  </a:txBody>
                  <a:tcPr/>
                </a:tc>
                <a:tc>
                  <a:txBody>
                    <a:bodyPr/>
                    <a:lstStyle/>
                    <a:p>
                      <a:pPr algn="ctr"/>
                      <a:r>
                        <a:rPr lang="en-US" sz="1300" b="0" i="0" u="none" strike="noStrike" kern="1200" baseline="0" dirty="0">
                          <a:solidFill>
                            <a:schemeClr val="tx1"/>
                          </a:solidFill>
                          <a:latin typeface="Arial" panose="020B0604020202020204" pitchFamily="34" charset="0"/>
                          <a:ea typeface="+mn-ea"/>
                          <a:cs typeface="Arial" panose="020B0604020202020204" pitchFamily="34" charset="0"/>
                        </a:rPr>
                        <a:t>0.2</a:t>
                      </a:r>
                      <a:endParaRPr lang="en-US" sz="13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52650431"/>
                  </a:ext>
                </a:extLst>
              </a:tr>
              <a:tr h="198120">
                <a:tc>
                  <a:txBody>
                    <a:bodyPr/>
                    <a:lstStyle/>
                    <a:p>
                      <a:endParaRPr lang="en-US" sz="1300" b="1" dirty="0">
                        <a:latin typeface="Arial" panose="020B0604020202020204" pitchFamily="34" charset="0"/>
                        <a:cs typeface="Arial" panose="020B0604020202020204" pitchFamily="34" charset="0"/>
                      </a:endParaRPr>
                    </a:p>
                  </a:txBody>
                  <a:tcPr/>
                </a:tc>
                <a:tc>
                  <a:txBody>
                    <a:bodyPr/>
                    <a:lstStyle/>
                    <a:p>
                      <a:r>
                        <a:rPr lang="en-US" sz="1300" b="1" i="0" u="none" strike="noStrike" kern="1200" baseline="0" dirty="0">
                          <a:solidFill>
                            <a:schemeClr val="tx1"/>
                          </a:solidFill>
                          <a:latin typeface="Arial" panose="020B0604020202020204" pitchFamily="34" charset="0"/>
                          <a:ea typeface="+mn-ea"/>
                          <a:cs typeface="Arial" panose="020B0604020202020204" pitchFamily="34" charset="0"/>
                        </a:rPr>
                        <a:t>Asia</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0" i="0" u="none" strike="noStrike" kern="1200" baseline="0" dirty="0">
                          <a:solidFill>
                            <a:schemeClr val="tx1"/>
                          </a:solidFill>
                          <a:latin typeface="Arial" panose="020B0604020202020204" pitchFamily="34" charset="0"/>
                          <a:ea typeface="+mn-ea"/>
                          <a:cs typeface="Arial" panose="020B0604020202020204" pitchFamily="34" charset="0"/>
                        </a:rPr>
                        <a:t>21.8</a:t>
                      </a:r>
                      <a:endParaRPr lang="en-US" sz="1300" b="0" dirty="0">
                        <a:latin typeface="Arial" panose="020B0604020202020204" pitchFamily="34" charset="0"/>
                        <a:cs typeface="Arial" panose="020B0604020202020204" pitchFamily="34" charset="0"/>
                      </a:endParaRPr>
                    </a:p>
                  </a:txBody>
                  <a:tcPr/>
                </a:tc>
                <a:tc>
                  <a:txBody>
                    <a:bodyPr/>
                    <a:lstStyle/>
                    <a:p>
                      <a:pPr algn="ctr"/>
                      <a:r>
                        <a:rPr lang="en-US" sz="1300" b="1" i="0" u="none" strike="noStrike" kern="1200" baseline="0" dirty="0">
                          <a:solidFill>
                            <a:schemeClr val="tx1"/>
                          </a:solidFill>
                          <a:latin typeface="Arial" panose="020B0604020202020204" pitchFamily="34" charset="0"/>
                          <a:ea typeface="+mn-ea"/>
                          <a:cs typeface="Arial" panose="020B0604020202020204" pitchFamily="34" charset="0"/>
                        </a:rPr>
                        <a:t>161.8</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0" i="0" u="none" strike="noStrike" kern="1200" baseline="0" dirty="0">
                          <a:solidFill>
                            <a:schemeClr val="tx1"/>
                          </a:solidFill>
                          <a:latin typeface="Arial" panose="020B0604020202020204" pitchFamily="34" charset="0"/>
                          <a:ea typeface="+mn-ea"/>
                          <a:cs typeface="Arial" panose="020B0604020202020204" pitchFamily="34" charset="0"/>
                        </a:rPr>
                        <a:t>1.1</a:t>
                      </a:r>
                      <a:endParaRPr lang="en-US" sz="1300" b="0" dirty="0">
                        <a:latin typeface="Arial" panose="020B0604020202020204" pitchFamily="34" charset="0"/>
                        <a:cs typeface="Arial" panose="020B0604020202020204" pitchFamily="34" charset="0"/>
                      </a:endParaRPr>
                    </a:p>
                  </a:txBody>
                  <a:tcPr/>
                </a:tc>
                <a:tc>
                  <a:txBody>
                    <a:bodyPr/>
                    <a:lstStyle/>
                    <a:p>
                      <a:pPr algn="ctr"/>
                      <a:r>
                        <a:rPr lang="en-US" sz="1300" b="0" i="0" u="none" strike="noStrike" kern="1200" baseline="0" dirty="0">
                          <a:solidFill>
                            <a:schemeClr val="tx1"/>
                          </a:solidFill>
                          <a:latin typeface="Arial" panose="020B0604020202020204" pitchFamily="34" charset="0"/>
                          <a:ea typeface="+mn-ea"/>
                          <a:cs typeface="Arial" panose="020B0604020202020204" pitchFamily="34" charset="0"/>
                        </a:rPr>
                        <a:t>15.4</a:t>
                      </a:r>
                      <a:endParaRPr lang="en-US" sz="1300" b="0" dirty="0">
                        <a:latin typeface="Arial" panose="020B0604020202020204" pitchFamily="34" charset="0"/>
                        <a:cs typeface="Arial" panose="020B0604020202020204" pitchFamily="34" charset="0"/>
                      </a:endParaRPr>
                    </a:p>
                  </a:txBody>
                  <a:tcPr/>
                </a:tc>
                <a:tc>
                  <a:txBody>
                    <a:bodyPr/>
                    <a:lstStyle/>
                    <a:p>
                      <a:pPr algn="ctr"/>
                      <a:r>
                        <a:rPr lang="en-US" sz="1300" b="0" i="0" u="none" strike="noStrike" kern="1200" baseline="0" dirty="0">
                          <a:solidFill>
                            <a:schemeClr val="tx1"/>
                          </a:solidFill>
                          <a:latin typeface="Arial" panose="020B0604020202020204" pitchFamily="34" charset="0"/>
                          <a:ea typeface="+mn-ea"/>
                          <a:cs typeface="Arial" panose="020B0604020202020204" pitchFamily="34" charset="0"/>
                        </a:rPr>
                        <a:t>1.3</a:t>
                      </a:r>
                      <a:endParaRPr lang="en-US" sz="13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12634509"/>
                  </a:ext>
                </a:extLst>
              </a:tr>
              <a:tr h="208280">
                <a:tc>
                  <a:txBody>
                    <a:bodyPr/>
                    <a:lstStyle/>
                    <a:p>
                      <a:r>
                        <a:rPr lang="en-US" sz="1300" b="1" i="0" u="none" strike="noStrike" kern="1200" baseline="0" dirty="0">
                          <a:solidFill>
                            <a:schemeClr val="tx1"/>
                          </a:solidFill>
                          <a:latin typeface="Arial" panose="020B0604020202020204" pitchFamily="34" charset="0"/>
                          <a:ea typeface="+mn-ea"/>
                          <a:cs typeface="Arial" panose="020B0604020202020204" pitchFamily="34" charset="0"/>
                        </a:rPr>
                        <a:t>Sending</a:t>
                      </a:r>
                    </a:p>
                    <a:p>
                      <a:r>
                        <a:rPr lang="en-US" sz="1300" b="1" i="0" u="none" strike="noStrike" kern="1200" baseline="0" dirty="0">
                          <a:solidFill>
                            <a:schemeClr val="tx1"/>
                          </a:solidFill>
                          <a:latin typeface="Arial" panose="020B0604020202020204" pitchFamily="34" charset="0"/>
                          <a:ea typeface="+mn-ea"/>
                          <a:cs typeface="Arial" panose="020B0604020202020204" pitchFamily="34" charset="0"/>
                        </a:rPr>
                        <a:t>Country</a:t>
                      </a:r>
                      <a:endParaRPr lang="en-US" sz="1300" b="1" dirty="0">
                        <a:latin typeface="Arial" panose="020B0604020202020204" pitchFamily="34" charset="0"/>
                        <a:cs typeface="Arial" panose="020B0604020202020204" pitchFamily="34" charset="0"/>
                      </a:endParaRPr>
                    </a:p>
                  </a:txBody>
                  <a:tcPr/>
                </a:tc>
                <a:tc>
                  <a:txBody>
                    <a:bodyPr/>
                    <a:lstStyle/>
                    <a:p>
                      <a:r>
                        <a:rPr lang="en-US" sz="1300" b="1" i="0" u="none" strike="noStrike" kern="1200" baseline="0" dirty="0">
                          <a:solidFill>
                            <a:schemeClr val="tx1"/>
                          </a:solidFill>
                          <a:latin typeface="Arial" panose="020B0604020202020204" pitchFamily="34" charset="0"/>
                          <a:ea typeface="+mn-ea"/>
                          <a:cs typeface="Arial" panose="020B0604020202020204" pitchFamily="34" charset="0"/>
                        </a:rPr>
                        <a:t>Central and South America</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0" i="0" u="none" strike="noStrike" kern="1200" baseline="0" dirty="0">
                          <a:solidFill>
                            <a:schemeClr val="tx1"/>
                          </a:solidFill>
                          <a:latin typeface="Arial" panose="020B0604020202020204" pitchFamily="34" charset="0"/>
                          <a:ea typeface="+mn-ea"/>
                          <a:cs typeface="Arial" panose="020B0604020202020204" pitchFamily="34" charset="0"/>
                        </a:rPr>
                        <a:t>0.1</a:t>
                      </a:r>
                      <a:endParaRPr lang="en-US" sz="1300" b="0" dirty="0">
                        <a:latin typeface="Arial" panose="020B0604020202020204" pitchFamily="34" charset="0"/>
                        <a:cs typeface="Arial" panose="020B0604020202020204" pitchFamily="34" charset="0"/>
                      </a:endParaRPr>
                    </a:p>
                  </a:txBody>
                  <a:tcPr/>
                </a:tc>
                <a:tc>
                  <a:txBody>
                    <a:bodyPr/>
                    <a:lstStyle/>
                    <a:p>
                      <a:pPr algn="ctr"/>
                      <a:r>
                        <a:rPr lang="en-US" sz="1300" b="0" i="0" u="none" strike="noStrike" kern="1200" baseline="0" dirty="0">
                          <a:solidFill>
                            <a:schemeClr val="tx1"/>
                          </a:solidFill>
                          <a:latin typeface="Arial" panose="020B0604020202020204" pitchFamily="34" charset="0"/>
                          <a:ea typeface="+mn-ea"/>
                          <a:cs typeface="Arial" panose="020B0604020202020204" pitchFamily="34" charset="0"/>
                        </a:rPr>
                        <a:t>1.5</a:t>
                      </a:r>
                      <a:endParaRPr lang="en-US" sz="1300" b="0" dirty="0">
                        <a:latin typeface="Arial" panose="020B0604020202020204" pitchFamily="34" charset="0"/>
                        <a:cs typeface="Arial" panose="020B0604020202020204" pitchFamily="34" charset="0"/>
                      </a:endParaRPr>
                    </a:p>
                  </a:txBody>
                  <a:tcPr/>
                </a:tc>
                <a:tc>
                  <a:txBody>
                    <a:bodyPr/>
                    <a:lstStyle/>
                    <a:p>
                      <a:pPr algn="ctr"/>
                      <a:r>
                        <a:rPr lang="en-US" sz="1300" b="0" i="0" u="none" strike="noStrike" kern="1200" baseline="0" dirty="0">
                          <a:solidFill>
                            <a:schemeClr val="tx1"/>
                          </a:solidFill>
                          <a:latin typeface="Arial" panose="020B0604020202020204" pitchFamily="34" charset="0"/>
                          <a:ea typeface="+mn-ea"/>
                          <a:cs typeface="Arial" panose="020B0604020202020204" pitchFamily="34" charset="0"/>
                        </a:rPr>
                        <a:t>9.1</a:t>
                      </a:r>
                      <a:endParaRPr lang="en-US" sz="1300" b="0" dirty="0">
                        <a:latin typeface="Arial" panose="020B0604020202020204" pitchFamily="34" charset="0"/>
                        <a:cs typeface="Arial" panose="020B0604020202020204" pitchFamily="34" charset="0"/>
                      </a:endParaRPr>
                    </a:p>
                  </a:txBody>
                  <a:tcPr/>
                </a:tc>
                <a:tc>
                  <a:txBody>
                    <a:bodyPr/>
                    <a:lstStyle/>
                    <a:p>
                      <a:pPr algn="ctr"/>
                      <a:r>
                        <a:rPr lang="en-US" sz="1300" b="0" i="0" u="none" strike="noStrike" kern="1200" baseline="0" dirty="0">
                          <a:solidFill>
                            <a:schemeClr val="tx1"/>
                          </a:solidFill>
                          <a:latin typeface="Arial" panose="020B0604020202020204" pitchFamily="34" charset="0"/>
                          <a:ea typeface="+mn-ea"/>
                          <a:cs typeface="Arial" panose="020B0604020202020204" pitchFamily="34" charset="0"/>
                        </a:rPr>
                        <a:t>5.7</a:t>
                      </a:r>
                      <a:endParaRPr lang="en-US" sz="1300" b="0" dirty="0">
                        <a:latin typeface="Arial" panose="020B0604020202020204" pitchFamily="34" charset="0"/>
                        <a:cs typeface="Arial" panose="020B0604020202020204" pitchFamily="34" charset="0"/>
                      </a:endParaRPr>
                    </a:p>
                  </a:txBody>
                  <a:tcPr/>
                </a:tc>
                <a:tc>
                  <a:txBody>
                    <a:bodyPr/>
                    <a:lstStyle/>
                    <a:p>
                      <a:pPr algn="ctr"/>
                      <a:r>
                        <a:rPr lang="en-US" sz="1300" b="0" i="0" u="none" strike="noStrike" kern="1200" baseline="0" dirty="0">
                          <a:solidFill>
                            <a:schemeClr val="tx1"/>
                          </a:solidFill>
                          <a:latin typeface="Arial" panose="020B0604020202020204" pitchFamily="34" charset="0"/>
                          <a:ea typeface="+mn-ea"/>
                          <a:cs typeface="Arial" panose="020B0604020202020204" pitchFamily="34" charset="0"/>
                        </a:rPr>
                        <a:t>2.8</a:t>
                      </a:r>
                      <a:endParaRPr lang="en-US" sz="13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23059252"/>
                  </a:ext>
                </a:extLst>
              </a:tr>
              <a:tr h="213360">
                <a:tc>
                  <a:txBody>
                    <a:bodyPr/>
                    <a:lstStyle/>
                    <a:p>
                      <a:endParaRPr lang="en-US" sz="1300" b="1" dirty="0">
                        <a:latin typeface="Arial" panose="020B0604020202020204" pitchFamily="34" charset="0"/>
                        <a:cs typeface="Arial" panose="020B0604020202020204" pitchFamily="34" charset="0"/>
                      </a:endParaRPr>
                    </a:p>
                  </a:txBody>
                  <a:tcPr/>
                </a:tc>
                <a:tc>
                  <a:txBody>
                    <a:bodyPr/>
                    <a:lstStyle/>
                    <a:p>
                      <a:r>
                        <a:rPr lang="en-US" sz="1300" b="1" i="0" u="none" strike="noStrike" kern="1200" baseline="0">
                          <a:solidFill>
                            <a:schemeClr val="tx1"/>
                          </a:solidFill>
                          <a:latin typeface="Arial" panose="020B0604020202020204" pitchFamily="34" charset="0"/>
                          <a:ea typeface="+mn-ea"/>
                          <a:cs typeface="Arial" panose="020B0604020202020204" pitchFamily="34" charset="0"/>
                        </a:rPr>
                        <a:t>Europe</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0" i="0" u="none" strike="noStrike" kern="1200" baseline="0" dirty="0">
                          <a:solidFill>
                            <a:schemeClr val="tx1"/>
                          </a:solidFill>
                          <a:latin typeface="Arial" panose="020B0604020202020204" pitchFamily="34" charset="0"/>
                          <a:ea typeface="+mn-ea"/>
                          <a:cs typeface="Arial" panose="020B0604020202020204" pitchFamily="34" charset="0"/>
                        </a:rPr>
                        <a:t>25.9</a:t>
                      </a:r>
                      <a:endParaRPr lang="en-US" sz="1300" b="0" dirty="0">
                        <a:latin typeface="Arial" panose="020B0604020202020204" pitchFamily="34" charset="0"/>
                        <a:cs typeface="Arial" panose="020B0604020202020204" pitchFamily="34" charset="0"/>
                      </a:endParaRPr>
                    </a:p>
                  </a:txBody>
                  <a:tcPr/>
                </a:tc>
                <a:tc>
                  <a:txBody>
                    <a:bodyPr/>
                    <a:lstStyle/>
                    <a:p>
                      <a:pPr algn="ctr"/>
                      <a:r>
                        <a:rPr lang="en-US" sz="1300" b="1" i="0" u="none" strike="noStrike" kern="1200" baseline="0" dirty="0">
                          <a:solidFill>
                            <a:schemeClr val="tx1"/>
                          </a:solidFill>
                          <a:latin typeface="Arial" panose="020B0604020202020204" pitchFamily="34" charset="0"/>
                          <a:ea typeface="+mn-ea"/>
                          <a:cs typeface="Arial" panose="020B0604020202020204" pitchFamily="34" charset="0"/>
                        </a:rPr>
                        <a:t>46.4</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0" i="0" u="none" strike="noStrike" kern="1200" baseline="0" dirty="0">
                          <a:solidFill>
                            <a:schemeClr val="tx1"/>
                          </a:solidFill>
                          <a:latin typeface="Arial" panose="020B0604020202020204" pitchFamily="34" charset="0"/>
                          <a:ea typeface="+mn-ea"/>
                          <a:cs typeface="Arial" panose="020B0604020202020204" pitchFamily="34" charset="0"/>
                        </a:rPr>
                        <a:t>7.9</a:t>
                      </a:r>
                      <a:endParaRPr lang="en-US" sz="1300" b="0" dirty="0">
                        <a:latin typeface="Arial" panose="020B0604020202020204" pitchFamily="34" charset="0"/>
                        <a:cs typeface="Arial" panose="020B0604020202020204" pitchFamily="34" charset="0"/>
                      </a:endParaRPr>
                    </a:p>
                  </a:txBody>
                  <a:tcPr/>
                </a:tc>
                <a:tc>
                  <a:txBody>
                    <a:bodyPr/>
                    <a:lstStyle/>
                    <a:p>
                      <a:pPr algn="ctr"/>
                      <a:r>
                        <a:rPr lang="en-US" sz="1300" b="1" i="0" u="none" strike="noStrike" kern="1200" baseline="0" dirty="0">
                          <a:solidFill>
                            <a:schemeClr val="tx1"/>
                          </a:solidFill>
                          <a:latin typeface="Arial" panose="020B0604020202020204" pitchFamily="34" charset="0"/>
                          <a:ea typeface="+mn-ea"/>
                          <a:cs typeface="Arial" panose="020B0604020202020204" pitchFamily="34" charset="0"/>
                        </a:rPr>
                        <a:t>97.2</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0" i="0" u="none" strike="noStrike" kern="1200" baseline="0" dirty="0">
                          <a:solidFill>
                            <a:schemeClr val="tx1"/>
                          </a:solidFill>
                          <a:latin typeface="Arial" panose="020B0604020202020204" pitchFamily="34" charset="0"/>
                          <a:ea typeface="+mn-ea"/>
                          <a:cs typeface="Arial" panose="020B0604020202020204" pitchFamily="34" charset="0"/>
                        </a:rPr>
                        <a:t>1.8</a:t>
                      </a:r>
                      <a:endParaRPr lang="en-US" sz="13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48749026"/>
                  </a:ext>
                </a:extLst>
              </a:tr>
              <a:tr h="152400">
                <a:tc>
                  <a:txBody>
                    <a:bodyPr/>
                    <a:lstStyle/>
                    <a:p>
                      <a:endParaRPr lang="en-US" sz="1300" b="1" dirty="0">
                        <a:latin typeface="Arial" panose="020B0604020202020204" pitchFamily="34" charset="0"/>
                        <a:cs typeface="Arial" panose="020B0604020202020204" pitchFamily="34" charset="0"/>
                      </a:endParaRPr>
                    </a:p>
                  </a:txBody>
                  <a:tcPr/>
                </a:tc>
                <a:tc>
                  <a:txBody>
                    <a:bodyPr/>
                    <a:lstStyle/>
                    <a:p>
                      <a:r>
                        <a:rPr lang="en-US" sz="1300" b="1" i="0" u="none" strike="noStrike" kern="1200" baseline="0">
                          <a:solidFill>
                            <a:schemeClr val="tx1"/>
                          </a:solidFill>
                          <a:latin typeface="Arial" panose="020B0604020202020204" pitchFamily="34" charset="0"/>
                          <a:ea typeface="+mn-ea"/>
                          <a:cs typeface="Arial" panose="020B0604020202020204" pitchFamily="34" charset="0"/>
                        </a:rPr>
                        <a:t>North America</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0" i="0" u="none" strike="noStrike" kern="1200" baseline="0" dirty="0">
                          <a:solidFill>
                            <a:schemeClr val="tx1"/>
                          </a:solidFill>
                          <a:latin typeface="Arial" panose="020B0604020202020204" pitchFamily="34" charset="0"/>
                          <a:ea typeface="+mn-ea"/>
                          <a:cs typeface="Arial" panose="020B0604020202020204" pitchFamily="34" charset="0"/>
                        </a:rPr>
                        <a:t>11.4</a:t>
                      </a:r>
                      <a:endParaRPr lang="en-US" sz="1300" b="0" dirty="0">
                        <a:latin typeface="Arial" panose="020B0604020202020204" pitchFamily="34" charset="0"/>
                        <a:cs typeface="Arial" panose="020B0604020202020204" pitchFamily="34" charset="0"/>
                      </a:endParaRPr>
                    </a:p>
                  </a:txBody>
                  <a:tcPr/>
                </a:tc>
                <a:tc>
                  <a:txBody>
                    <a:bodyPr/>
                    <a:lstStyle/>
                    <a:p>
                      <a:pPr algn="ctr"/>
                      <a:r>
                        <a:rPr lang="en-US" sz="1300" b="1" i="0" u="none" strike="noStrike" kern="1200" baseline="0" dirty="0">
                          <a:solidFill>
                            <a:schemeClr val="tx1"/>
                          </a:solidFill>
                          <a:latin typeface="Arial" panose="020B0604020202020204" pitchFamily="34" charset="0"/>
                          <a:ea typeface="+mn-ea"/>
                          <a:cs typeface="Arial" panose="020B0604020202020204" pitchFamily="34" charset="0"/>
                        </a:rPr>
                        <a:t>73.1</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1" i="0" u="none" strike="noStrike" kern="1200" baseline="0" dirty="0">
                          <a:solidFill>
                            <a:schemeClr val="tx1"/>
                          </a:solidFill>
                          <a:latin typeface="Arial" panose="020B0604020202020204" pitchFamily="34" charset="0"/>
                          <a:ea typeface="+mn-ea"/>
                          <a:cs typeface="Arial" panose="020B0604020202020204" pitchFamily="34" charset="0"/>
                        </a:rPr>
                        <a:t>63.9</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0" i="0" u="none" strike="noStrike" kern="1200" baseline="0" dirty="0">
                          <a:solidFill>
                            <a:schemeClr val="tx1"/>
                          </a:solidFill>
                          <a:latin typeface="Arial" panose="020B0604020202020204" pitchFamily="34" charset="0"/>
                          <a:ea typeface="+mn-ea"/>
                          <a:cs typeface="Arial" panose="020B0604020202020204" pitchFamily="34" charset="0"/>
                        </a:rPr>
                        <a:t>22.1</a:t>
                      </a:r>
                      <a:endParaRPr lang="en-US" sz="1300" b="0" dirty="0">
                        <a:latin typeface="Arial" panose="020B0604020202020204" pitchFamily="34" charset="0"/>
                        <a:cs typeface="Arial" panose="020B0604020202020204" pitchFamily="34" charset="0"/>
                      </a:endParaRPr>
                    </a:p>
                  </a:txBody>
                  <a:tcPr/>
                </a:tc>
                <a:tc>
                  <a:txBody>
                    <a:bodyPr/>
                    <a:lstStyle/>
                    <a:p>
                      <a:pPr algn="ctr"/>
                      <a:r>
                        <a:rPr lang="en-US" sz="1300" b="0" i="0" u="none" strike="noStrike" kern="1200" baseline="0" dirty="0">
                          <a:solidFill>
                            <a:schemeClr val="tx1"/>
                          </a:solidFill>
                          <a:latin typeface="Arial" panose="020B0604020202020204" pitchFamily="34" charset="0"/>
                          <a:ea typeface="+mn-ea"/>
                          <a:cs typeface="Arial" panose="020B0604020202020204" pitchFamily="34" charset="0"/>
                        </a:rPr>
                        <a:t>1.5</a:t>
                      </a:r>
                      <a:endParaRPr lang="en-US" sz="13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84940714"/>
                  </a:ext>
                </a:extLst>
              </a:tr>
              <a:tr h="162560">
                <a:tc>
                  <a:txBody>
                    <a:bodyPr/>
                    <a:lstStyle/>
                    <a:p>
                      <a:endParaRPr lang="en-US" sz="1300" b="1" dirty="0">
                        <a:latin typeface="Arial" panose="020B0604020202020204" pitchFamily="34" charset="0"/>
                        <a:cs typeface="Arial" panose="020B0604020202020204" pitchFamily="34" charset="0"/>
                      </a:endParaRPr>
                    </a:p>
                  </a:txBody>
                  <a:tcPr/>
                </a:tc>
                <a:tc>
                  <a:txBody>
                    <a:bodyPr/>
                    <a:lstStyle/>
                    <a:p>
                      <a:r>
                        <a:rPr lang="en-US" sz="1300" b="1" i="0" u="none" strike="noStrike" kern="1200" baseline="0" dirty="0">
                          <a:solidFill>
                            <a:schemeClr val="tx1"/>
                          </a:solidFill>
                          <a:latin typeface="Arial" panose="020B0604020202020204" pitchFamily="34" charset="0"/>
                          <a:ea typeface="+mn-ea"/>
                          <a:cs typeface="Arial" panose="020B0604020202020204" pitchFamily="34" charset="0"/>
                        </a:rPr>
                        <a:t>World</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1" i="0" u="none" strike="noStrike" kern="1200" baseline="0">
                          <a:solidFill>
                            <a:schemeClr val="tx1"/>
                          </a:solidFill>
                          <a:latin typeface="Arial" panose="020B0604020202020204" pitchFamily="34" charset="0"/>
                          <a:ea typeface="+mn-ea"/>
                          <a:cs typeface="Arial" panose="020B0604020202020204" pitchFamily="34" charset="0"/>
                        </a:rPr>
                        <a:t>72.8</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1" i="0" u="none" strike="noStrike" kern="1200" baseline="0" dirty="0">
                          <a:solidFill>
                            <a:schemeClr val="tx1"/>
                          </a:solidFill>
                          <a:latin typeface="Arial" panose="020B0604020202020204" pitchFamily="34" charset="0"/>
                          <a:ea typeface="+mn-ea"/>
                          <a:cs typeface="Arial" panose="020B0604020202020204" pitchFamily="34" charset="0"/>
                        </a:rPr>
                        <a:t>297.2</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1" i="0" u="none" strike="noStrike" kern="1200" baseline="0" dirty="0">
                          <a:solidFill>
                            <a:schemeClr val="tx1"/>
                          </a:solidFill>
                          <a:latin typeface="Arial" panose="020B0604020202020204" pitchFamily="34" charset="0"/>
                          <a:ea typeface="+mn-ea"/>
                          <a:cs typeface="Arial" panose="020B0604020202020204" pitchFamily="34" charset="0"/>
                        </a:rPr>
                        <a:t>82.2</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1" i="0" u="none" strike="noStrike" kern="1200" baseline="0" dirty="0">
                          <a:solidFill>
                            <a:schemeClr val="tx1"/>
                          </a:solidFill>
                          <a:latin typeface="Arial" panose="020B0604020202020204" pitchFamily="34" charset="0"/>
                          <a:ea typeface="+mn-ea"/>
                          <a:cs typeface="Arial" panose="020B0604020202020204" pitchFamily="34" charset="0"/>
                        </a:rPr>
                        <a:t>149.3</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0" i="0" u="none" strike="noStrike" kern="1200" baseline="0" dirty="0">
                          <a:solidFill>
                            <a:schemeClr val="tx1"/>
                          </a:solidFill>
                          <a:latin typeface="Arial" panose="020B0604020202020204" pitchFamily="34" charset="0"/>
                          <a:ea typeface="+mn-ea"/>
                          <a:cs typeface="Arial" panose="020B0604020202020204" pitchFamily="34" charset="0"/>
                        </a:rPr>
                        <a:t>8.0</a:t>
                      </a:r>
                      <a:endParaRPr lang="en-US" sz="13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77790628"/>
                  </a:ext>
                </a:extLst>
              </a:tr>
            </a:tbl>
          </a:graphicData>
        </a:graphic>
      </p:graphicFrame>
    </p:spTree>
    <p:extLst>
      <p:ext uri="{BB962C8B-B14F-4D97-AF65-F5344CB8AC3E}">
        <p14:creationId xmlns:p14="http://schemas.microsoft.com/office/powerpoint/2010/main" val="172745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F437-0771-41CC-8760-206A09756D32}"/>
              </a:ext>
            </a:extLst>
          </p:cNvPr>
          <p:cNvSpPr>
            <a:spLocks noGrp="1"/>
          </p:cNvSpPr>
          <p:nvPr>
            <p:ph type="title"/>
          </p:nvPr>
        </p:nvSpPr>
        <p:spPr>
          <a:xfrm>
            <a:off x="172994" y="22859"/>
            <a:ext cx="8798011" cy="1143000"/>
          </a:xfrm>
        </p:spPr>
        <p:txBody>
          <a:bodyPr>
            <a:normAutofit/>
          </a:bodyPr>
          <a:lstStyle/>
          <a:p>
            <a:r>
              <a:rPr lang="en-IN" dirty="0"/>
              <a:t>APPLICATION: Immigrants and Their Remittances</a:t>
            </a:r>
          </a:p>
        </p:txBody>
      </p:sp>
      <p:sp>
        <p:nvSpPr>
          <p:cNvPr id="3" name="Content Placeholder 2">
            <a:extLst>
              <a:ext uri="{FF2B5EF4-FFF2-40B4-BE49-F238E27FC236}">
                <a16:creationId xmlns:a16="http://schemas.microsoft.com/office/drawing/2014/main" id="{1F35D316-86A9-467E-BDCF-38C60E746840}"/>
              </a:ext>
            </a:extLst>
          </p:cNvPr>
          <p:cNvSpPr>
            <a:spLocks noGrp="1"/>
          </p:cNvSpPr>
          <p:nvPr>
            <p:ph idx="1"/>
          </p:nvPr>
        </p:nvSpPr>
        <p:spPr>
          <a:xfrm>
            <a:off x="172994" y="1165859"/>
            <a:ext cx="8798010" cy="914400"/>
          </a:xfrm>
        </p:spPr>
        <p:txBody>
          <a:bodyPr>
            <a:normAutofit/>
          </a:bodyPr>
          <a:lstStyle/>
          <a:p>
            <a:pPr marL="0" indent="0">
              <a:buNone/>
            </a:pPr>
            <a:r>
              <a:rPr lang="en-US" sz="1800" dirty="0"/>
              <a:t>The wages received by migrants are often returned to their families.</a:t>
            </a:r>
          </a:p>
          <a:p>
            <a:pPr marL="0" indent="0">
              <a:buNone/>
            </a:pPr>
            <a:r>
              <a:rPr lang="en-US" sz="1800" b="1" dirty="0"/>
              <a:t>TABLE 5-5 </a:t>
            </a:r>
            <a:r>
              <a:rPr lang="en-US" sz="1800" dirty="0"/>
              <a:t>Workers’ Remittances and Net Foreign Aid, 2017</a:t>
            </a:r>
          </a:p>
        </p:txBody>
      </p:sp>
      <p:sp>
        <p:nvSpPr>
          <p:cNvPr id="4" name="Content Placeholder 3">
            <a:extLst>
              <a:ext uri="{FF2B5EF4-FFF2-40B4-BE49-F238E27FC236}">
                <a16:creationId xmlns:a16="http://schemas.microsoft.com/office/drawing/2014/main" id="{7C7AC788-29A5-4589-9AE1-FF1E29623963}"/>
              </a:ext>
            </a:extLst>
          </p:cNvPr>
          <p:cNvSpPr>
            <a:spLocks noGrp="1"/>
          </p:cNvSpPr>
          <p:nvPr>
            <p:ph sz="quarter" idx="10"/>
          </p:nvPr>
        </p:nvSpPr>
        <p:spPr>
          <a:xfrm>
            <a:off x="6388764" y="1946190"/>
            <a:ext cx="2408924" cy="3545540"/>
          </a:xfrm>
        </p:spPr>
        <p:txBody>
          <a:bodyPr>
            <a:noAutofit/>
          </a:bodyPr>
          <a:lstStyle/>
          <a:p>
            <a:pPr marL="0" indent="0" algn="just">
              <a:buNone/>
            </a:pPr>
            <a:r>
              <a:rPr lang="en-US" sz="2000" dirty="0"/>
              <a:t>Shown here are the remittances received by various developing countries from their citizens working abroad. In nearly all cases, these remittances are much larger than the official aid received by the countries. An exception was Sudan, which was experiencing a humanitarian crisis, so aid was high.</a:t>
            </a:r>
          </a:p>
        </p:txBody>
      </p:sp>
      <p:graphicFrame>
        <p:nvGraphicFramePr>
          <p:cNvPr id="12" name="Table Placeholder 5">
            <a:extLst>
              <a:ext uri="{FF2B5EF4-FFF2-40B4-BE49-F238E27FC236}">
                <a16:creationId xmlns:a16="http://schemas.microsoft.com/office/drawing/2014/main" id="{74846805-BD79-4D05-9CCD-15AA0A11018B}"/>
              </a:ext>
            </a:extLst>
          </p:cNvPr>
          <p:cNvGraphicFramePr>
            <a:graphicFrameLocks noGrp="1"/>
          </p:cNvGraphicFramePr>
          <p:nvPr>
            <p:ph type="tbl" sz="quarter" idx="14"/>
            <p:extLst>
              <p:ext uri="{D42A27DB-BD31-4B8C-83A1-F6EECF244321}">
                <p14:modId xmlns:p14="http://schemas.microsoft.com/office/powerpoint/2010/main" val="3762068596"/>
              </p:ext>
            </p:extLst>
          </p:nvPr>
        </p:nvGraphicFramePr>
        <p:xfrm>
          <a:off x="265706" y="1946190"/>
          <a:ext cx="5949743" cy="4846320"/>
        </p:xfrm>
        <a:graphic>
          <a:graphicData uri="http://schemas.openxmlformats.org/drawingml/2006/table">
            <a:tbl>
              <a:tblPr firstRow="1" bandRow="1"/>
              <a:tblGrid>
                <a:gridCol w="1464240">
                  <a:extLst>
                    <a:ext uri="{9D8B030D-6E8A-4147-A177-3AD203B41FA5}">
                      <a16:colId xmlns:a16="http://schemas.microsoft.com/office/drawing/2014/main" val="4094428452"/>
                    </a:ext>
                  </a:extLst>
                </a:gridCol>
                <a:gridCol w="2582562">
                  <a:extLst>
                    <a:ext uri="{9D8B030D-6E8A-4147-A177-3AD203B41FA5}">
                      <a16:colId xmlns:a16="http://schemas.microsoft.com/office/drawing/2014/main" val="3323186623"/>
                    </a:ext>
                  </a:extLst>
                </a:gridCol>
                <a:gridCol w="1902941">
                  <a:extLst>
                    <a:ext uri="{9D8B030D-6E8A-4147-A177-3AD203B41FA5}">
                      <a16:colId xmlns:a16="http://schemas.microsoft.com/office/drawing/2014/main" val="1407220326"/>
                    </a:ext>
                  </a:extLst>
                </a:gridCol>
              </a:tblGrid>
              <a:tr h="370840">
                <a:tc>
                  <a:txBody>
                    <a:bodyPr/>
                    <a:lstStyle/>
                    <a:p>
                      <a:pPr algn="ctr"/>
                      <a:r>
                        <a:rPr lang="en-US" sz="1600" b="1" u="none" strike="noStrike" kern="1200" baseline="0" dirty="0">
                          <a:latin typeface="Arial" panose="020B0604020202020204" pitchFamily="34" charset="0"/>
                          <a:cs typeface="Arial" panose="020B0604020202020204" pitchFamily="34" charset="0"/>
                        </a:rPr>
                        <a:t>Country</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Remittances Received</a:t>
                      </a:r>
                    </a:p>
                    <a:p>
                      <a:pPr algn="ctr"/>
                      <a:r>
                        <a:rPr lang="en-US" sz="1600" b="1" u="none" strike="noStrike" kern="1200" baseline="0" dirty="0">
                          <a:latin typeface="Arial" panose="020B0604020202020204" pitchFamily="34" charset="0"/>
                          <a:cs typeface="Arial" panose="020B0604020202020204" pitchFamily="34" charset="0"/>
                        </a:rPr>
                        <a:t>($ billions)</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Net Aid Received</a:t>
                      </a:r>
                    </a:p>
                    <a:p>
                      <a:pPr algn="ctr"/>
                      <a:r>
                        <a:rPr lang="en-US" sz="1600" b="1" u="none" strike="noStrike" kern="1200" baseline="0" dirty="0">
                          <a:latin typeface="Arial" panose="020B0604020202020204" pitchFamily="34" charset="0"/>
                          <a:cs typeface="Arial" panose="020B0604020202020204" pitchFamily="34" charset="0"/>
                        </a:rPr>
                        <a:t>($ billions)</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383097"/>
                  </a:ext>
                </a:extLst>
              </a:tr>
              <a:tr h="152400">
                <a:tc>
                  <a:txBody>
                    <a:bodyPr/>
                    <a:lstStyle/>
                    <a:p>
                      <a:r>
                        <a:rPr lang="en-US" sz="1600" b="1" u="none" strike="noStrike" kern="1200" baseline="0" dirty="0">
                          <a:latin typeface="Arial" panose="020B0604020202020204" pitchFamily="34" charset="0"/>
                          <a:cs typeface="Arial" panose="020B0604020202020204" pitchFamily="34" charset="0"/>
                        </a:rPr>
                        <a:t>Albania</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1.5</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0.2</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08514533"/>
                  </a:ext>
                </a:extLst>
              </a:tr>
              <a:tr h="0">
                <a:tc>
                  <a:txBody>
                    <a:bodyPr/>
                    <a:lstStyle/>
                    <a:p>
                      <a:r>
                        <a:rPr lang="en-US" sz="1600" b="1" u="none" strike="noStrike" kern="1200" baseline="0" dirty="0">
                          <a:latin typeface="Arial" panose="020B0604020202020204" pitchFamily="34" charset="0"/>
                          <a:cs typeface="Arial" panose="020B0604020202020204" pitchFamily="34" charset="0"/>
                        </a:rPr>
                        <a:t>Bangladesh</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15.6</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3.7</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50859977"/>
                  </a:ext>
                </a:extLst>
              </a:tr>
              <a:tr h="137160">
                <a:tc>
                  <a:txBody>
                    <a:bodyPr/>
                    <a:lstStyle/>
                    <a:p>
                      <a:r>
                        <a:rPr lang="en-US" sz="1600" b="1" u="none" strike="noStrike" kern="1200" baseline="0" dirty="0">
                          <a:latin typeface="Arial" panose="020B0604020202020204" pitchFamily="34" charset="0"/>
                          <a:cs typeface="Arial" panose="020B0604020202020204" pitchFamily="34" charset="0"/>
                        </a:rPr>
                        <a:t>Colombia</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6.4</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0.8</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59705625"/>
                  </a:ext>
                </a:extLst>
              </a:tr>
              <a:tr h="0">
                <a:tc>
                  <a:txBody>
                    <a:bodyPr/>
                    <a:lstStyle/>
                    <a:p>
                      <a:r>
                        <a:rPr lang="en-US" sz="1600" b="1" u="none" strike="noStrike" kern="1200" baseline="0" dirty="0">
                          <a:latin typeface="Arial" panose="020B0604020202020204" pitchFamily="34" charset="0"/>
                          <a:cs typeface="Arial" panose="020B0604020202020204" pitchFamily="34" charset="0"/>
                        </a:rPr>
                        <a:t>Dominican Republic</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6.8</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0.1</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61618251"/>
                  </a:ext>
                </a:extLst>
              </a:tr>
              <a:tr h="198120">
                <a:tc>
                  <a:txBody>
                    <a:bodyPr/>
                    <a:lstStyle/>
                    <a:p>
                      <a:r>
                        <a:rPr lang="en-US" sz="1600" b="1" u="none" strike="noStrike" kern="1200" baseline="0" dirty="0">
                          <a:latin typeface="Arial" panose="020B0604020202020204" pitchFamily="34" charset="0"/>
                          <a:cs typeface="Arial" panose="020B0604020202020204" pitchFamily="34" charset="0"/>
                        </a:rPr>
                        <a:t>Guatemala</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8.5</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0.4</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71909518"/>
                  </a:ext>
                </a:extLst>
              </a:tr>
              <a:tr h="152400">
                <a:tc>
                  <a:txBody>
                    <a:bodyPr/>
                    <a:lstStyle/>
                    <a:p>
                      <a:r>
                        <a:rPr lang="en-US" sz="1600" b="1" u="none" strike="noStrike" kern="1200" baseline="0" dirty="0">
                          <a:latin typeface="Arial" panose="020B0604020202020204" pitchFamily="34" charset="0"/>
                          <a:cs typeface="Arial" panose="020B0604020202020204" pitchFamily="34" charset="0"/>
                        </a:rPr>
                        <a:t>India</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78.8</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3.1</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14572635"/>
                  </a:ext>
                </a:extLst>
              </a:tr>
              <a:tr h="0">
                <a:tc>
                  <a:txBody>
                    <a:bodyPr/>
                    <a:lstStyle/>
                    <a:p>
                      <a:r>
                        <a:rPr lang="en-US" sz="1600" b="1" u="none" strike="noStrike" kern="1200" baseline="0" dirty="0">
                          <a:latin typeface="Arial" panose="020B0604020202020204" pitchFamily="34" charset="0"/>
                          <a:cs typeface="Arial" panose="020B0604020202020204" pitchFamily="34" charset="0"/>
                        </a:rPr>
                        <a:t>Mexico</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35.6</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0.7</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66219508"/>
                  </a:ext>
                </a:extLst>
              </a:tr>
              <a:tr h="137160">
                <a:tc>
                  <a:txBody>
                    <a:bodyPr/>
                    <a:lstStyle/>
                    <a:p>
                      <a:r>
                        <a:rPr lang="en-US" sz="1600" b="1" u="none" strike="noStrike" kern="1200" baseline="0" dirty="0">
                          <a:latin typeface="Arial" panose="020B0604020202020204" pitchFamily="34" charset="0"/>
                          <a:cs typeface="Arial" panose="020B0604020202020204" pitchFamily="34" charset="0"/>
                        </a:rPr>
                        <a:t>Morocco</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6.9</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1.9</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82948127"/>
                  </a:ext>
                </a:extLst>
              </a:tr>
              <a:tr h="0">
                <a:tc>
                  <a:txBody>
                    <a:bodyPr/>
                    <a:lstStyle/>
                    <a:p>
                      <a:r>
                        <a:rPr lang="en-US" sz="1600" b="1" u="none" strike="noStrike" kern="1200" baseline="0" dirty="0">
                          <a:latin typeface="Arial" panose="020B0604020202020204" pitchFamily="34" charset="0"/>
                          <a:cs typeface="Arial" panose="020B0604020202020204" pitchFamily="34" charset="0"/>
                        </a:rPr>
                        <a:t>Nigeria</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22.0</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3.4</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5044628"/>
                  </a:ext>
                </a:extLst>
              </a:tr>
              <a:tr h="121920">
                <a:tc>
                  <a:txBody>
                    <a:bodyPr/>
                    <a:lstStyle/>
                    <a:p>
                      <a:r>
                        <a:rPr lang="en-US" sz="1600" b="1" u="none" strike="noStrike" kern="1200" baseline="0" dirty="0">
                          <a:latin typeface="Arial" panose="020B0604020202020204" pitchFamily="34" charset="0"/>
                          <a:cs typeface="Arial" panose="020B0604020202020204" pitchFamily="34" charset="0"/>
                        </a:rPr>
                        <a:t>Philippines</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32.8</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0.2</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06107505"/>
                  </a:ext>
                </a:extLst>
              </a:tr>
              <a:tr h="152400">
                <a:tc>
                  <a:txBody>
                    <a:bodyPr/>
                    <a:lstStyle/>
                    <a:p>
                      <a:r>
                        <a:rPr lang="en-US" sz="1600" b="1" u="none" strike="noStrike" kern="1200" baseline="0" dirty="0">
                          <a:latin typeface="Arial" panose="020B0604020202020204" pitchFamily="34" charset="0"/>
                          <a:cs typeface="Arial" panose="020B0604020202020204" pitchFamily="34" charset="0"/>
                        </a:rPr>
                        <a:t>Sudan</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0.4</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0.8</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94970541"/>
                  </a:ext>
                </a:extLst>
              </a:tr>
              <a:tr h="0">
                <a:tc>
                  <a:txBody>
                    <a:bodyPr/>
                    <a:lstStyle/>
                    <a:p>
                      <a:r>
                        <a:rPr lang="en-US" sz="1600" b="1" u="none" strike="noStrike" kern="1200" baseline="0" dirty="0">
                          <a:latin typeface="Arial" panose="020B0604020202020204" pitchFamily="34" charset="0"/>
                          <a:cs typeface="Arial" panose="020B0604020202020204" pitchFamily="34" charset="0"/>
                        </a:rPr>
                        <a:t>Vietnam</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15.9</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2.4</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28571282"/>
                  </a:ext>
                </a:extLst>
              </a:tr>
            </a:tbl>
          </a:graphicData>
        </a:graphic>
      </p:graphicFrame>
    </p:spTree>
    <p:extLst>
      <p:ext uri="{BB962C8B-B14F-4D97-AF65-F5344CB8AC3E}">
        <p14:creationId xmlns:p14="http://schemas.microsoft.com/office/powerpoint/2010/main" val="3180768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191C6-DB89-4D83-A2E9-67547EFAAF03}"/>
              </a:ext>
            </a:extLst>
          </p:cNvPr>
          <p:cNvSpPr>
            <a:spLocks noGrp="1"/>
          </p:cNvSpPr>
          <p:nvPr>
            <p:ph type="title"/>
          </p:nvPr>
        </p:nvSpPr>
        <p:spPr/>
        <p:txBody>
          <a:bodyPr>
            <a:normAutofit fontScale="90000"/>
          </a:bodyPr>
          <a:lstStyle/>
          <a:p>
            <a:br>
              <a:rPr lang="en-US" dirty="0"/>
            </a:br>
            <a:r>
              <a:rPr lang="en-US" dirty="0"/>
              <a:t>World GDP Before Migration</a:t>
            </a:r>
            <a:br>
              <a:rPr lang="en-US" dirty="0"/>
            </a:br>
            <a:endParaRPr lang="en-US" dirty="0"/>
          </a:p>
        </p:txBody>
      </p:sp>
      <p:pic>
        <p:nvPicPr>
          <p:cNvPr id="4" name="Picture 3" descr="A diagram of a foreign and foreign gross domestic product&#10;&#10;AI-generated content may be incorrect.">
            <a:extLst>
              <a:ext uri="{FF2B5EF4-FFF2-40B4-BE49-F238E27FC236}">
                <a16:creationId xmlns:a16="http://schemas.microsoft.com/office/drawing/2014/main" id="{24B205EF-F0ED-CBDB-0342-3B0493B39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 y="1241132"/>
            <a:ext cx="8854440" cy="5381576"/>
          </a:xfrm>
          <a:prstGeom prst="rect">
            <a:avLst/>
          </a:prstGeom>
        </p:spPr>
      </p:pic>
    </p:spTree>
    <p:extLst>
      <p:ext uri="{BB962C8B-B14F-4D97-AF65-F5344CB8AC3E}">
        <p14:creationId xmlns:p14="http://schemas.microsoft.com/office/powerpoint/2010/main" val="9822673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191C6-DB89-4D83-A2E9-67547EFAAF03}"/>
              </a:ext>
            </a:extLst>
          </p:cNvPr>
          <p:cNvSpPr>
            <a:spLocks noGrp="1"/>
          </p:cNvSpPr>
          <p:nvPr>
            <p:ph type="title"/>
          </p:nvPr>
        </p:nvSpPr>
        <p:spPr/>
        <p:txBody>
          <a:bodyPr>
            <a:normAutofit fontScale="90000"/>
          </a:bodyPr>
          <a:lstStyle/>
          <a:p>
            <a:br>
              <a:rPr lang="en-US" dirty="0"/>
            </a:br>
            <a:r>
              <a:rPr lang="en-US" dirty="0"/>
              <a:t>World GDP After Migration</a:t>
            </a:r>
            <a:br>
              <a:rPr lang="en-US" dirty="0"/>
            </a:br>
            <a:endParaRPr lang="en-US" dirty="0"/>
          </a:p>
        </p:txBody>
      </p:sp>
      <p:pic>
        <p:nvPicPr>
          <p:cNvPr id="3" name="Picture 2">
            <a:extLst>
              <a:ext uri="{FF2B5EF4-FFF2-40B4-BE49-F238E27FC236}">
                <a16:creationId xmlns:a16="http://schemas.microsoft.com/office/drawing/2014/main" id="{8EDC5C69-CE19-44B5-AB81-A096C7321EE9}"/>
              </a:ext>
            </a:extLst>
          </p:cNvPr>
          <p:cNvPicPr>
            <a:picLocks noChangeAspect="1"/>
          </p:cNvPicPr>
          <p:nvPr/>
        </p:nvPicPr>
        <p:blipFill>
          <a:blip r:embed="rId2"/>
          <a:stretch>
            <a:fillRect/>
          </a:stretch>
        </p:blipFill>
        <p:spPr>
          <a:xfrm>
            <a:off x="224076" y="1090820"/>
            <a:ext cx="8548394" cy="4694336"/>
          </a:xfrm>
          <a:prstGeom prst="rect">
            <a:avLst/>
          </a:prstGeom>
        </p:spPr>
      </p:pic>
      <p:sp>
        <p:nvSpPr>
          <p:cNvPr id="6" name="TextBox 5">
            <a:extLst>
              <a:ext uri="{FF2B5EF4-FFF2-40B4-BE49-F238E27FC236}">
                <a16:creationId xmlns:a16="http://schemas.microsoft.com/office/drawing/2014/main" id="{EDAEF83E-2955-463F-8702-435ABE7A3EBE}"/>
              </a:ext>
            </a:extLst>
          </p:cNvPr>
          <p:cNvSpPr txBox="1"/>
          <p:nvPr/>
        </p:nvSpPr>
        <p:spPr>
          <a:xfrm>
            <a:off x="371529" y="5785156"/>
            <a:ext cx="8400941" cy="923330"/>
          </a:xfrm>
          <a:prstGeom prst="rect">
            <a:avLst/>
          </a:prstGeom>
          <a:noFill/>
        </p:spPr>
        <p:txBody>
          <a:bodyPr wrap="square">
            <a:spAutoFit/>
          </a:bodyPr>
          <a:lstStyle/>
          <a:p>
            <a:pPr algn="just"/>
            <a:r>
              <a:rPr lang="en-US" b="1" dirty="0"/>
              <a:t>One thing to keep in mind is that GDP of a country is the value of output within the boundaries of the country.  Thus, when immigrants leave one country for another, what they produce is counted towards the GDP of the host country.</a:t>
            </a:r>
          </a:p>
        </p:txBody>
      </p:sp>
    </p:spTree>
    <p:extLst>
      <p:ext uri="{BB962C8B-B14F-4D97-AF65-F5344CB8AC3E}">
        <p14:creationId xmlns:p14="http://schemas.microsoft.com/office/powerpoint/2010/main" val="13354592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191C6-DB89-4D83-A2E9-67547EFAAF03}"/>
              </a:ext>
            </a:extLst>
          </p:cNvPr>
          <p:cNvSpPr>
            <a:spLocks noGrp="1"/>
          </p:cNvSpPr>
          <p:nvPr>
            <p:ph type="title"/>
          </p:nvPr>
        </p:nvSpPr>
        <p:spPr/>
        <p:txBody>
          <a:bodyPr>
            <a:normAutofit fontScale="90000"/>
          </a:bodyPr>
          <a:lstStyle/>
          <a:p>
            <a:br>
              <a:rPr lang="en-US" dirty="0"/>
            </a:br>
            <a:r>
              <a:rPr lang="en-US" dirty="0"/>
              <a:t>World Gains in GDP from Migration</a:t>
            </a:r>
            <a:br>
              <a:rPr lang="en-US" dirty="0"/>
            </a:br>
            <a:endParaRPr lang="en-US" dirty="0"/>
          </a:p>
        </p:txBody>
      </p:sp>
      <p:pic>
        <p:nvPicPr>
          <p:cNvPr id="4" name="Picture 3">
            <a:extLst>
              <a:ext uri="{FF2B5EF4-FFF2-40B4-BE49-F238E27FC236}">
                <a16:creationId xmlns:a16="http://schemas.microsoft.com/office/drawing/2014/main" id="{93139CE5-F55E-4539-A1C5-5CB4F094CD69}"/>
              </a:ext>
            </a:extLst>
          </p:cNvPr>
          <p:cNvPicPr>
            <a:picLocks noChangeAspect="1"/>
          </p:cNvPicPr>
          <p:nvPr/>
        </p:nvPicPr>
        <p:blipFill>
          <a:blip r:embed="rId2"/>
          <a:stretch>
            <a:fillRect/>
          </a:stretch>
        </p:blipFill>
        <p:spPr>
          <a:xfrm>
            <a:off x="308919" y="1235677"/>
            <a:ext cx="8538519" cy="5375188"/>
          </a:xfrm>
          <a:prstGeom prst="rect">
            <a:avLst/>
          </a:prstGeom>
        </p:spPr>
      </p:pic>
    </p:spTree>
    <p:extLst>
      <p:ext uri="{BB962C8B-B14F-4D97-AF65-F5344CB8AC3E}">
        <p14:creationId xmlns:p14="http://schemas.microsoft.com/office/powerpoint/2010/main" val="32997837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191C6-DB89-4D83-A2E9-67547EFAAF03}"/>
              </a:ext>
            </a:extLst>
          </p:cNvPr>
          <p:cNvSpPr>
            <a:spLocks noGrp="1"/>
          </p:cNvSpPr>
          <p:nvPr>
            <p:ph type="title"/>
          </p:nvPr>
        </p:nvSpPr>
        <p:spPr/>
        <p:txBody>
          <a:bodyPr>
            <a:normAutofit fontScale="90000"/>
          </a:bodyPr>
          <a:lstStyle/>
          <a:p>
            <a:br>
              <a:rPr lang="en-US" dirty="0"/>
            </a:br>
            <a:r>
              <a:rPr lang="en-US" dirty="0"/>
              <a:t>Gains from Migration</a:t>
            </a:r>
            <a:br>
              <a:rPr lang="en-US" dirty="0"/>
            </a:br>
            <a:endParaRPr lang="en-US" dirty="0"/>
          </a:p>
        </p:txBody>
      </p:sp>
      <p:pic>
        <p:nvPicPr>
          <p:cNvPr id="4" name="Picture 3">
            <a:extLst>
              <a:ext uri="{FF2B5EF4-FFF2-40B4-BE49-F238E27FC236}">
                <a16:creationId xmlns:a16="http://schemas.microsoft.com/office/drawing/2014/main" id="{5C5B3F09-C438-4771-B545-13FD323BE06B}"/>
              </a:ext>
            </a:extLst>
          </p:cNvPr>
          <p:cNvPicPr>
            <a:picLocks noChangeAspect="1"/>
          </p:cNvPicPr>
          <p:nvPr/>
        </p:nvPicPr>
        <p:blipFill>
          <a:blip r:embed="rId2"/>
          <a:stretch>
            <a:fillRect/>
          </a:stretch>
        </p:blipFill>
        <p:spPr>
          <a:xfrm>
            <a:off x="194619" y="1632421"/>
            <a:ext cx="8217244" cy="4102444"/>
          </a:xfrm>
          <a:prstGeom prst="rect">
            <a:avLst/>
          </a:prstGeom>
        </p:spPr>
      </p:pic>
      <p:sp>
        <p:nvSpPr>
          <p:cNvPr id="6" name="TextBox 5">
            <a:extLst>
              <a:ext uri="{FF2B5EF4-FFF2-40B4-BE49-F238E27FC236}">
                <a16:creationId xmlns:a16="http://schemas.microsoft.com/office/drawing/2014/main" id="{46AA380F-F1CA-4A1E-AB8B-08CAF32A24D2}"/>
              </a:ext>
            </a:extLst>
          </p:cNvPr>
          <p:cNvSpPr txBox="1"/>
          <p:nvPr/>
        </p:nvSpPr>
        <p:spPr>
          <a:xfrm>
            <a:off x="92676" y="5558817"/>
            <a:ext cx="8856705" cy="1200329"/>
          </a:xfrm>
          <a:prstGeom prst="rect">
            <a:avLst/>
          </a:prstGeom>
          <a:noFill/>
        </p:spPr>
        <p:txBody>
          <a:bodyPr wrap="square">
            <a:spAutoFit/>
          </a:bodyPr>
          <a:lstStyle/>
          <a:p>
            <a:pPr algn="just"/>
            <a:r>
              <a:rPr lang="en-US" b="1" dirty="0"/>
              <a:t>For example, when the first migrant leaves Foreign to Home, the GDP in the former country falls by W* whereas that in the latter increases by W.  The gain in world welfare due to the movement of the first migrant is equal to the difference between the Home and Foreign wages.</a:t>
            </a:r>
          </a:p>
        </p:txBody>
      </p:sp>
      <p:sp>
        <p:nvSpPr>
          <p:cNvPr id="8" name="TextBox 7">
            <a:extLst>
              <a:ext uri="{FF2B5EF4-FFF2-40B4-BE49-F238E27FC236}">
                <a16:creationId xmlns:a16="http://schemas.microsoft.com/office/drawing/2014/main" id="{938FEEA1-2DCE-41D9-96BC-55760E6B88EC}"/>
              </a:ext>
            </a:extLst>
          </p:cNvPr>
          <p:cNvSpPr txBox="1"/>
          <p:nvPr/>
        </p:nvSpPr>
        <p:spPr>
          <a:xfrm>
            <a:off x="194619" y="1063283"/>
            <a:ext cx="8384059" cy="646331"/>
          </a:xfrm>
          <a:prstGeom prst="rect">
            <a:avLst/>
          </a:prstGeom>
          <a:noFill/>
        </p:spPr>
        <p:txBody>
          <a:bodyPr wrap="square">
            <a:spAutoFit/>
          </a:bodyPr>
          <a:lstStyle/>
          <a:p>
            <a:r>
              <a:rPr lang="en-US" b="1" dirty="0"/>
              <a:t>World gains from migration is the area represented by triangle AA*B, which denotes the increase in the world GDP due to immigration. </a:t>
            </a:r>
          </a:p>
        </p:txBody>
      </p:sp>
    </p:spTree>
    <p:extLst>
      <p:ext uri="{BB962C8B-B14F-4D97-AF65-F5344CB8AC3E}">
        <p14:creationId xmlns:p14="http://schemas.microsoft.com/office/powerpoint/2010/main" val="2017030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224502-C381-4236-B9A4-7E644BBD85E1}"/>
              </a:ext>
            </a:extLst>
          </p:cNvPr>
          <p:cNvSpPr>
            <a:spLocks noGrp="1"/>
          </p:cNvSpPr>
          <p:nvPr>
            <p:ph type="title"/>
          </p:nvPr>
        </p:nvSpPr>
        <p:spPr>
          <a:xfrm>
            <a:off x="166816" y="148281"/>
            <a:ext cx="8810368" cy="969446"/>
          </a:xfrm>
        </p:spPr>
        <p:txBody>
          <a:bodyPr>
            <a:normAutofit/>
          </a:bodyPr>
          <a:lstStyle/>
          <a:p>
            <a:r>
              <a:rPr lang="en-US" sz="2800" dirty="0">
                <a:solidFill>
                  <a:srgbClr val="000000"/>
                </a:solidFill>
              </a:rPr>
              <a:t>Movement of Labor Between Countries: Migration </a:t>
            </a:r>
            <a:endParaRPr lang="en-IN" sz="2800" dirty="0"/>
          </a:p>
        </p:txBody>
      </p:sp>
      <p:sp>
        <p:nvSpPr>
          <p:cNvPr id="5" name="Content Placeholder 4">
            <a:extLst>
              <a:ext uri="{FF2B5EF4-FFF2-40B4-BE49-F238E27FC236}">
                <a16:creationId xmlns:a16="http://schemas.microsoft.com/office/drawing/2014/main" id="{33B0F814-8FD7-4CC9-A95E-37E6C8C0CE23}"/>
              </a:ext>
            </a:extLst>
          </p:cNvPr>
          <p:cNvSpPr>
            <a:spLocks noGrp="1"/>
          </p:cNvSpPr>
          <p:nvPr>
            <p:ph idx="1"/>
          </p:nvPr>
        </p:nvSpPr>
        <p:spPr>
          <a:xfrm>
            <a:off x="189726" y="1089174"/>
            <a:ext cx="8787457" cy="1282607"/>
          </a:xfrm>
        </p:spPr>
        <p:txBody>
          <a:bodyPr>
            <a:normAutofit/>
          </a:bodyPr>
          <a:lstStyle/>
          <a:p>
            <a:pPr marL="0" indent="0">
              <a:buNone/>
            </a:pPr>
            <a:r>
              <a:rPr lang="en-US" sz="1800" b="1" dirty="0">
                <a:latin typeface="Arial"/>
              </a:rPr>
              <a:t>Effects of Immigration in the Short Run: Specific-Factors Model</a:t>
            </a:r>
          </a:p>
          <a:p>
            <a:pPr marL="0" indent="0">
              <a:buNone/>
            </a:pPr>
            <a:r>
              <a:rPr lang="en-US" sz="1800" b="1" dirty="0">
                <a:latin typeface="Arial"/>
              </a:rPr>
              <a:t>Determining the Wage</a:t>
            </a:r>
          </a:p>
          <a:p>
            <a:pPr marL="0" indent="0">
              <a:buNone/>
            </a:pPr>
            <a:r>
              <a:rPr lang="en-US" sz="1600" b="1" dirty="0">
                <a:latin typeface="Arial"/>
              </a:rPr>
              <a:t>FIGURE 5-1 </a:t>
            </a:r>
            <a:r>
              <a:rPr lang="en-US" sz="1600" dirty="0">
                <a:latin typeface="Arial"/>
              </a:rPr>
              <a:t>Home Labor Market</a:t>
            </a:r>
          </a:p>
        </p:txBody>
      </p:sp>
      <p:pic>
        <p:nvPicPr>
          <p:cNvPr id="14" name="Picture Placeholder 5" descr="A line graph plots wage, W versus total labor in the economy, L bar. The vertical axis marks, W and the horizontal axis marks, O subscript M at the left, L at the middle, and O subscript A at the right. Point, A is plotted on the graph. The distance from O subscript M to O subscript A makes the total labor in the economy, L bar. L subscript M moves from the left to right and L subscript A moves from the right to left. An upward sloping line, P subscript A times M P L subscript A and a downward sloping line P subscript M times M P L subscript M intersect at point, A that corresponds to (L, W).">
            <a:extLst>
              <a:ext uri="{FF2B5EF4-FFF2-40B4-BE49-F238E27FC236}">
                <a16:creationId xmlns:a16="http://schemas.microsoft.com/office/drawing/2014/main" id="{A837673C-0553-4372-BF8F-7B53CD78A915}"/>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tretch>
            <a:fillRect/>
          </a:stretch>
        </p:blipFill>
        <p:spPr>
          <a:xfrm>
            <a:off x="157316" y="2162433"/>
            <a:ext cx="4576049" cy="4031890"/>
          </a:xfrm>
          <a:prstGeom prst="rect">
            <a:avLst/>
          </a:prstGeom>
        </p:spPr>
      </p:pic>
      <p:sp>
        <p:nvSpPr>
          <p:cNvPr id="9" name="Content Placeholder 8">
            <a:extLst>
              <a:ext uri="{FF2B5EF4-FFF2-40B4-BE49-F238E27FC236}">
                <a16:creationId xmlns:a16="http://schemas.microsoft.com/office/drawing/2014/main" id="{8027A93C-A898-463D-9410-1A72B7B28A48}"/>
              </a:ext>
            </a:extLst>
          </p:cNvPr>
          <p:cNvSpPr>
            <a:spLocks noGrp="1"/>
          </p:cNvSpPr>
          <p:nvPr>
            <p:ph sz="quarter" idx="13"/>
          </p:nvPr>
        </p:nvSpPr>
        <p:spPr>
          <a:xfrm>
            <a:off x="4733364" y="1475246"/>
            <a:ext cx="4220909" cy="4648098"/>
          </a:xfrm>
        </p:spPr>
        <p:txBody>
          <a:bodyPr>
            <a:noAutofit/>
          </a:bodyPr>
          <a:lstStyle/>
          <a:p>
            <a:pPr marL="0" indent="0">
              <a:lnSpc>
                <a:spcPct val="120000"/>
              </a:lnSpc>
              <a:spcBef>
                <a:spcPct val="10000"/>
              </a:spcBef>
              <a:spcAft>
                <a:spcPct val="10000"/>
              </a:spcAft>
              <a:buNone/>
            </a:pPr>
            <a:r>
              <a:rPr lang="en-US" sz="2000" dirty="0">
                <a:solidFill>
                  <a:prstClr val="black"/>
                </a:solidFill>
              </a:rPr>
              <a:t>The Home wage is determined at point </a:t>
            </a:r>
            <a:r>
              <a:rPr lang="en-US" sz="2000" i="1" dirty="0">
                <a:solidFill>
                  <a:prstClr val="black"/>
                </a:solidFill>
              </a:rPr>
              <a:t>A, </a:t>
            </a:r>
            <a:r>
              <a:rPr lang="en-US" sz="2000" dirty="0">
                <a:solidFill>
                  <a:prstClr val="black"/>
                </a:solidFill>
              </a:rPr>
              <a:t>the intersection of the marginal product of labor curves </a:t>
            </a:r>
            <a:r>
              <a:rPr lang="en-US" sz="2000" i="1" dirty="0">
                <a:solidFill>
                  <a:prstClr val="black"/>
                </a:solidFill>
              </a:rPr>
              <a:t>P</a:t>
            </a:r>
            <a:r>
              <a:rPr lang="en-US" sz="2000" i="1" baseline="-25000" dirty="0">
                <a:solidFill>
                  <a:prstClr val="black"/>
                </a:solidFill>
              </a:rPr>
              <a:t>M</a:t>
            </a:r>
            <a:r>
              <a:rPr lang="en-US" sz="2000" i="1" dirty="0">
                <a:solidFill>
                  <a:prstClr val="black"/>
                </a:solidFill>
              </a:rPr>
              <a:t> </a:t>
            </a:r>
            <a:r>
              <a:rPr lang="en-US" sz="2000" dirty="0">
                <a:solidFill>
                  <a:prstClr val="black"/>
                </a:solidFill>
              </a:rPr>
              <a:t>•</a:t>
            </a:r>
            <a:r>
              <a:rPr lang="en-US" sz="2000" i="1" dirty="0">
                <a:solidFill>
                  <a:prstClr val="black"/>
                </a:solidFill>
              </a:rPr>
              <a:t> MPL</a:t>
            </a:r>
            <a:r>
              <a:rPr lang="en-US" sz="2000" i="1" baseline="-25000" dirty="0">
                <a:solidFill>
                  <a:prstClr val="black"/>
                </a:solidFill>
              </a:rPr>
              <a:t>M</a:t>
            </a:r>
            <a:r>
              <a:rPr lang="en-US" sz="2000" i="1" dirty="0">
                <a:solidFill>
                  <a:prstClr val="black"/>
                </a:solidFill>
              </a:rPr>
              <a:t> </a:t>
            </a:r>
            <a:r>
              <a:rPr lang="en-US" sz="2000" dirty="0">
                <a:solidFill>
                  <a:prstClr val="black"/>
                </a:solidFill>
              </a:rPr>
              <a:t>and</a:t>
            </a:r>
            <a:r>
              <a:rPr lang="en-US" sz="2000" i="1" dirty="0">
                <a:solidFill>
                  <a:prstClr val="black"/>
                </a:solidFill>
              </a:rPr>
              <a:t> P</a:t>
            </a:r>
            <a:r>
              <a:rPr lang="en-US" sz="2000" i="1" baseline="-25000" dirty="0">
                <a:solidFill>
                  <a:prstClr val="black"/>
                </a:solidFill>
              </a:rPr>
              <a:t>A</a:t>
            </a:r>
            <a:r>
              <a:rPr lang="en-US" sz="2000" dirty="0">
                <a:solidFill>
                  <a:prstClr val="black"/>
                </a:solidFill>
              </a:rPr>
              <a:t> •</a:t>
            </a:r>
            <a:r>
              <a:rPr lang="en-US" sz="2000" i="1" dirty="0">
                <a:solidFill>
                  <a:prstClr val="black"/>
                </a:solidFill>
              </a:rPr>
              <a:t> MPL</a:t>
            </a:r>
            <a:r>
              <a:rPr lang="en-US" sz="2000" i="1" baseline="-25000" dirty="0">
                <a:solidFill>
                  <a:prstClr val="black"/>
                </a:solidFill>
              </a:rPr>
              <a:t>A</a:t>
            </a:r>
            <a:r>
              <a:rPr lang="en-US" sz="2000" dirty="0">
                <a:solidFill>
                  <a:prstClr val="black"/>
                </a:solidFill>
              </a:rPr>
              <a:t> in manufacturing and agriculture, respectively.</a:t>
            </a:r>
          </a:p>
          <a:p>
            <a:pPr marL="0" indent="0">
              <a:lnSpc>
                <a:spcPct val="120000"/>
              </a:lnSpc>
              <a:spcBef>
                <a:spcPct val="10000"/>
              </a:spcBef>
              <a:spcAft>
                <a:spcPct val="10000"/>
              </a:spcAft>
              <a:buNone/>
            </a:pPr>
            <a:r>
              <a:rPr lang="en-US" sz="2000" dirty="0">
                <a:solidFill>
                  <a:prstClr val="black"/>
                </a:solidFill>
              </a:rPr>
              <a:t>The amount of labor used in manufacturing is measured from left to right, starting at the origin 0</a:t>
            </a:r>
            <a:r>
              <a:rPr lang="en-US" sz="2000" i="1" baseline="-25000" dirty="0">
                <a:solidFill>
                  <a:prstClr val="black"/>
                </a:solidFill>
              </a:rPr>
              <a:t>M</a:t>
            </a:r>
            <a:r>
              <a:rPr lang="en-US" sz="2000" dirty="0">
                <a:solidFill>
                  <a:prstClr val="black"/>
                </a:solidFill>
              </a:rPr>
              <a:t>,</a:t>
            </a:r>
            <a:r>
              <a:rPr lang="en-US" sz="2000" i="1" dirty="0">
                <a:solidFill>
                  <a:prstClr val="black"/>
                </a:solidFill>
              </a:rPr>
              <a:t> </a:t>
            </a:r>
            <a:r>
              <a:rPr lang="en-US" sz="2000" dirty="0">
                <a:solidFill>
                  <a:prstClr val="black"/>
                </a:solidFill>
              </a:rPr>
              <a:t>and the amount of labor used in agriculture is measured from right to left, starting at the origin 0</a:t>
            </a:r>
            <a:r>
              <a:rPr lang="en-US" sz="2000" i="1" baseline="-25000" dirty="0">
                <a:solidFill>
                  <a:prstClr val="black"/>
                </a:solidFill>
              </a:rPr>
              <a:t>A</a:t>
            </a:r>
            <a:r>
              <a:rPr lang="en-US" sz="2000" dirty="0">
                <a:solidFill>
                  <a:prstClr val="black"/>
                </a:solidFill>
              </a:rPr>
              <a:t>.</a:t>
            </a:r>
            <a:r>
              <a:rPr lang="en-US" sz="2000" i="1" dirty="0">
                <a:solidFill>
                  <a:prstClr val="black"/>
                </a:solidFill>
              </a:rPr>
              <a:t> </a:t>
            </a:r>
            <a:r>
              <a:rPr lang="en-US" sz="2000" dirty="0">
                <a:solidFill>
                  <a:prstClr val="black"/>
                </a:solidFill>
              </a:rPr>
              <a:t>At point</a:t>
            </a:r>
            <a:r>
              <a:rPr lang="en-US" sz="2000" i="1" dirty="0">
                <a:solidFill>
                  <a:prstClr val="black"/>
                </a:solidFill>
              </a:rPr>
              <a:t> A, </a:t>
            </a:r>
            <a:r>
              <a:rPr lang="en-US" sz="2000" dirty="0">
                <a:solidFill>
                  <a:prstClr val="black"/>
                </a:solidFill>
              </a:rPr>
              <a:t>0</a:t>
            </a:r>
            <a:r>
              <a:rPr lang="en-US" sz="2000" i="1" baseline="-25000" dirty="0">
                <a:solidFill>
                  <a:prstClr val="black"/>
                </a:solidFill>
              </a:rPr>
              <a:t>M</a:t>
            </a:r>
            <a:r>
              <a:rPr lang="en-US" sz="2000" i="1" dirty="0">
                <a:solidFill>
                  <a:prstClr val="black"/>
                </a:solidFill>
              </a:rPr>
              <a:t>L</a:t>
            </a:r>
            <a:r>
              <a:rPr lang="en-US" sz="2000" dirty="0">
                <a:solidFill>
                  <a:prstClr val="black"/>
                </a:solidFill>
              </a:rPr>
              <a:t> units of labor are used in manufacturing and 0</a:t>
            </a:r>
            <a:r>
              <a:rPr lang="en-US" sz="2000" i="1" baseline="-25000" dirty="0">
                <a:solidFill>
                  <a:prstClr val="black"/>
                </a:solidFill>
              </a:rPr>
              <a:t>A</a:t>
            </a:r>
            <a:r>
              <a:rPr lang="en-US" sz="2000" i="1" dirty="0">
                <a:solidFill>
                  <a:prstClr val="black"/>
                </a:solidFill>
              </a:rPr>
              <a:t>L </a:t>
            </a:r>
            <a:r>
              <a:rPr lang="en-US" sz="2000" dirty="0">
                <a:solidFill>
                  <a:prstClr val="black"/>
                </a:solidFill>
              </a:rPr>
              <a:t>units of labor are used in agriculture</a:t>
            </a:r>
            <a:r>
              <a:rPr lang="en-US" sz="2000" b="0" dirty="0">
                <a:solidFill>
                  <a:prstClr val="black"/>
                </a:solidFill>
              </a:rPr>
              <a:t>.</a:t>
            </a:r>
          </a:p>
        </p:txBody>
      </p:sp>
      <p:pic>
        <p:nvPicPr>
          <p:cNvPr id="6" name="Picture 5"/>
          <p:cNvPicPr>
            <a:picLocks noChangeAspect="1"/>
          </p:cNvPicPr>
          <p:nvPr/>
        </p:nvPicPr>
        <p:blipFill>
          <a:blip r:embed="rId3"/>
          <a:stretch>
            <a:fillRect/>
          </a:stretch>
        </p:blipFill>
        <p:spPr>
          <a:xfrm>
            <a:off x="1147376" y="6123344"/>
            <a:ext cx="2438611" cy="676715"/>
          </a:xfrm>
          <a:prstGeom prst="rect">
            <a:avLst/>
          </a:prstGeom>
        </p:spPr>
      </p:pic>
    </p:spTree>
    <p:extLst>
      <p:ext uri="{BB962C8B-B14F-4D97-AF65-F5344CB8AC3E}">
        <p14:creationId xmlns:p14="http://schemas.microsoft.com/office/powerpoint/2010/main" val="15916296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191C6-DB89-4D83-A2E9-67547EFAAF03}"/>
              </a:ext>
            </a:extLst>
          </p:cNvPr>
          <p:cNvSpPr>
            <a:spLocks noGrp="1"/>
          </p:cNvSpPr>
          <p:nvPr>
            <p:ph type="title"/>
          </p:nvPr>
        </p:nvSpPr>
        <p:spPr>
          <a:xfrm>
            <a:off x="628650" y="365127"/>
            <a:ext cx="7886700" cy="388635"/>
          </a:xfrm>
        </p:spPr>
        <p:txBody>
          <a:bodyPr>
            <a:normAutofit fontScale="90000"/>
          </a:bodyPr>
          <a:lstStyle/>
          <a:p>
            <a:br>
              <a:rPr lang="en-US" dirty="0"/>
            </a:br>
            <a:r>
              <a:rPr lang="en-US" dirty="0"/>
              <a:t>Change in Home GDP in More Detail</a:t>
            </a:r>
            <a:br>
              <a:rPr lang="en-US" dirty="0"/>
            </a:br>
            <a:endParaRPr lang="en-US" dirty="0"/>
          </a:p>
        </p:txBody>
      </p:sp>
      <p:pic>
        <p:nvPicPr>
          <p:cNvPr id="4" name="Picture 3">
            <a:extLst>
              <a:ext uri="{FF2B5EF4-FFF2-40B4-BE49-F238E27FC236}">
                <a16:creationId xmlns:a16="http://schemas.microsoft.com/office/drawing/2014/main" id="{95A460E1-F5D0-41B8-92EA-05CDF243AFAE}"/>
              </a:ext>
            </a:extLst>
          </p:cNvPr>
          <p:cNvPicPr>
            <a:picLocks noChangeAspect="1"/>
          </p:cNvPicPr>
          <p:nvPr/>
        </p:nvPicPr>
        <p:blipFill>
          <a:blip r:embed="rId2"/>
          <a:stretch>
            <a:fillRect/>
          </a:stretch>
        </p:blipFill>
        <p:spPr>
          <a:xfrm>
            <a:off x="235131" y="1200968"/>
            <a:ext cx="8569235" cy="4903269"/>
          </a:xfrm>
          <a:prstGeom prst="rect">
            <a:avLst/>
          </a:prstGeom>
        </p:spPr>
      </p:pic>
    </p:spTree>
    <p:extLst>
      <p:ext uri="{BB962C8B-B14F-4D97-AF65-F5344CB8AC3E}">
        <p14:creationId xmlns:p14="http://schemas.microsoft.com/office/powerpoint/2010/main" val="27724697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191C6-DB89-4D83-A2E9-67547EFAAF03}"/>
              </a:ext>
            </a:extLst>
          </p:cNvPr>
          <p:cNvSpPr>
            <a:spLocks noGrp="1"/>
          </p:cNvSpPr>
          <p:nvPr>
            <p:ph type="title"/>
          </p:nvPr>
        </p:nvSpPr>
        <p:spPr>
          <a:xfrm>
            <a:off x="628650" y="365127"/>
            <a:ext cx="7886700" cy="388635"/>
          </a:xfrm>
        </p:spPr>
        <p:txBody>
          <a:bodyPr>
            <a:normAutofit fontScale="90000"/>
          </a:bodyPr>
          <a:lstStyle/>
          <a:p>
            <a:br>
              <a:rPr lang="en-US" dirty="0"/>
            </a:br>
            <a:r>
              <a:rPr lang="en-US" dirty="0"/>
              <a:t>Change in Foreign GDP in More Detail</a:t>
            </a:r>
            <a:br>
              <a:rPr lang="en-US" dirty="0"/>
            </a:br>
            <a:endParaRPr lang="en-US" dirty="0"/>
          </a:p>
        </p:txBody>
      </p:sp>
      <p:pic>
        <p:nvPicPr>
          <p:cNvPr id="3" name="Picture 2">
            <a:extLst>
              <a:ext uri="{FF2B5EF4-FFF2-40B4-BE49-F238E27FC236}">
                <a16:creationId xmlns:a16="http://schemas.microsoft.com/office/drawing/2014/main" id="{01B9A56C-982C-4543-9420-F5563F376272}"/>
              </a:ext>
            </a:extLst>
          </p:cNvPr>
          <p:cNvPicPr>
            <a:picLocks noChangeAspect="1"/>
          </p:cNvPicPr>
          <p:nvPr/>
        </p:nvPicPr>
        <p:blipFill>
          <a:blip r:embed="rId2"/>
          <a:stretch>
            <a:fillRect/>
          </a:stretch>
        </p:blipFill>
        <p:spPr>
          <a:xfrm>
            <a:off x="407575" y="1326227"/>
            <a:ext cx="8489290" cy="5166645"/>
          </a:xfrm>
          <a:prstGeom prst="rect">
            <a:avLst/>
          </a:prstGeom>
        </p:spPr>
      </p:pic>
    </p:spTree>
    <p:extLst>
      <p:ext uri="{BB962C8B-B14F-4D97-AF65-F5344CB8AC3E}">
        <p14:creationId xmlns:p14="http://schemas.microsoft.com/office/powerpoint/2010/main" val="1641938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AD11B-47CA-43C5-AE6D-2B929013681B}"/>
              </a:ext>
            </a:extLst>
          </p:cNvPr>
          <p:cNvSpPr>
            <a:spLocks noGrp="1"/>
          </p:cNvSpPr>
          <p:nvPr>
            <p:ph type="title"/>
          </p:nvPr>
        </p:nvSpPr>
        <p:spPr/>
        <p:txBody>
          <a:bodyPr/>
          <a:lstStyle/>
          <a:p>
            <a:r>
              <a:rPr lang="en-US" dirty="0"/>
              <a:t>Summary</a:t>
            </a:r>
          </a:p>
        </p:txBody>
      </p:sp>
      <p:sp>
        <p:nvSpPr>
          <p:cNvPr id="6" name="TextBox 5">
            <a:extLst>
              <a:ext uri="{FF2B5EF4-FFF2-40B4-BE49-F238E27FC236}">
                <a16:creationId xmlns:a16="http://schemas.microsoft.com/office/drawing/2014/main" id="{DEA5C2D2-DA48-4BB4-BFA5-FFA868B7D2A5}"/>
              </a:ext>
            </a:extLst>
          </p:cNvPr>
          <p:cNvSpPr txBox="1"/>
          <p:nvPr/>
        </p:nvSpPr>
        <p:spPr>
          <a:xfrm>
            <a:off x="469555" y="1620749"/>
            <a:ext cx="8365525" cy="2677656"/>
          </a:xfrm>
          <a:prstGeom prst="rect">
            <a:avLst/>
          </a:prstGeom>
          <a:noFill/>
        </p:spPr>
        <p:txBody>
          <a:bodyPr wrap="square">
            <a:spAutoFit/>
          </a:bodyPr>
          <a:lstStyle/>
          <a:p>
            <a:r>
              <a:rPr lang="en-US" sz="2400" b="1" dirty="0"/>
              <a:t>To summarize, we find that the earnings to capital owners at Home increases since there are more workers, which means that the marginal product of capital increases.</a:t>
            </a:r>
          </a:p>
          <a:p>
            <a:endParaRPr lang="en-US" sz="2400" b="1" dirty="0"/>
          </a:p>
          <a:p>
            <a:r>
              <a:rPr lang="en-US" sz="2400" b="1" dirty="0"/>
              <a:t>The earnings to capital owners in Foreign decreases since there are less workers, which means that the marginal product of capital decreases.</a:t>
            </a:r>
          </a:p>
        </p:txBody>
      </p:sp>
    </p:spTree>
    <p:extLst>
      <p:ext uri="{BB962C8B-B14F-4D97-AF65-F5344CB8AC3E}">
        <p14:creationId xmlns:p14="http://schemas.microsoft.com/office/powerpoint/2010/main" val="10904487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E1C48-5EA0-45D7-9852-D075310CB226}"/>
              </a:ext>
            </a:extLst>
          </p:cNvPr>
          <p:cNvSpPr>
            <a:spLocks noGrp="1"/>
          </p:cNvSpPr>
          <p:nvPr>
            <p:ph type="title"/>
          </p:nvPr>
        </p:nvSpPr>
        <p:spPr>
          <a:xfrm>
            <a:off x="628650" y="305597"/>
            <a:ext cx="7886700" cy="580103"/>
          </a:xfrm>
        </p:spPr>
        <p:txBody>
          <a:bodyPr>
            <a:normAutofit/>
          </a:bodyPr>
          <a:lstStyle/>
          <a:p>
            <a:r>
              <a:rPr lang="en-IN" dirty="0"/>
              <a:t>Conclusions</a:t>
            </a:r>
          </a:p>
        </p:txBody>
      </p:sp>
      <p:sp>
        <p:nvSpPr>
          <p:cNvPr id="12" name="Content Placeholder 11">
            <a:extLst>
              <a:ext uri="{FF2B5EF4-FFF2-40B4-BE49-F238E27FC236}">
                <a16:creationId xmlns:a16="http://schemas.microsoft.com/office/drawing/2014/main" id="{B5F026CE-E606-4BF4-88D8-EF2B4B2CD480}"/>
              </a:ext>
            </a:extLst>
          </p:cNvPr>
          <p:cNvSpPr>
            <a:spLocks noGrp="1"/>
          </p:cNvSpPr>
          <p:nvPr>
            <p:ph idx="1"/>
          </p:nvPr>
        </p:nvSpPr>
        <p:spPr>
          <a:xfrm>
            <a:off x="94917" y="1253331"/>
            <a:ext cx="8740164" cy="4937404"/>
          </a:xfrm>
        </p:spPr>
        <p:txBody>
          <a:bodyPr>
            <a:noAutofit/>
          </a:bodyPr>
          <a:lstStyle/>
          <a:p>
            <a:pPr marL="447675" indent="-447675" algn="just" eaLnBrk="1" hangingPunct="1">
              <a:lnSpc>
                <a:spcPct val="100000"/>
              </a:lnSpc>
              <a:spcAft>
                <a:spcPts val="1600"/>
              </a:spcAft>
              <a:buFont typeface="Arial" panose="020B0604020202020204" pitchFamily="34" charset="0"/>
              <a:buChar char="•"/>
              <a:defRPr/>
            </a:pPr>
            <a:r>
              <a:rPr lang="en-US" altLang="en-US" sz="2200" dirty="0">
                <a:solidFill>
                  <a:prstClr val="black"/>
                </a:solidFill>
                <a:ea typeface="ＭＳ Ｐゴシック" charset="0"/>
              </a:rPr>
              <a:t>Immigration, the movement of workers between countries, potentially affects the wages in the host country in which the workers arrive.</a:t>
            </a:r>
          </a:p>
          <a:p>
            <a:pPr marL="447675" indent="-447675" algn="just" eaLnBrk="1" hangingPunct="1">
              <a:lnSpc>
                <a:spcPct val="100000"/>
              </a:lnSpc>
              <a:spcAft>
                <a:spcPts val="1600"/>
              </a:spcAft>
              <a:buFont typeface="Arial" panose="020B0604020202020204" pitchFamily="34" charset="0"/>
              <a:buChar char="•"/>
              <a:defRPr/>
            </a:pPr>
            <a:r>
              <a:rPr lang="en-US" altLang="en-US" sz="2200" dirty="0">
                <a:solidFill>
                  <a:prstClr val="black"/>
                </a:solidFill>
                <a:ea typeface="ＭＳ Ｐゴシック" charset="0"/>
              </a:rPr>
              <a:t>In the short-run specific-factors model, a larger supply of workers due to immigration will lower wages. The arrival of immigrants is beneficial to owners of capital and land because as wages are reduced in the short run, rentals on capital and land will increase.</a:t>
            </a:r>
          </a:p>
          <a:p>
            <a:pPr marL="447675" indent="-447675" algn="just" eaLnBrk="1" hangingPunct="1">
              <a:lnSpc>
                <a:spcPct val="100000"/>
              </a:lnSpc>
              <a:spcAft>
                <a:spcPts val="1600"/>
              </a:spcAft>
              <a:buFont typeface="Arial" panose="020B0604020202020204" pitchFamily="34" charset="0"/>
              <a:buChar char="•"/>
              <a:defRPr/>
            </a:pPr>
            <a:r>
              <a:rPr lang="en-US" altLang="en-US" sz="2200" dirty="0">
                <a:solidFill>
                  <a:prstClr val="black"/>
                </a:solidFill>
                <a:ea typeface="ＭＳ Ｐゴシック" charset="0"/>
              </a:rPr>
              <a:t>In the long run, when capital can move between industries, the fall in wages will not occur. Industries that use labor intensively can expand and other industries contract, so that immigrants become employed without any fall in wages. This change in industry outputs is the main finding of the Rybczynski theorem.</a:t>
            </a:r>
          </a:p>
        </p:txBody>
      </p:sp>
    </p:spTree>
    <p:extLst>
      <p:ext uri="{BB962C8B-B14F-4D97-AF65-F5344CB8AC3E}">
        <p14:creationId xmlns:p14="http://schemas.microsoft.com/office/powerpoint/2010/main" val="36947253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E1C48-5EA0-45D7-9852-D075310CB226}"/>
              </a:ext>
            </a:extLst>
          </p:cNvPr>
          <p:cNvSpPr>
            <a:spLocks noGrp="1"/>
          </p:cNvSpPr>
          <p:nvPr>
            <p:ph type="title"/>
          </p:nvPr>
        </p:nvSpPr>
        <p:spPr>
          <a:xfrm>
            <a:off x="628650" y="365126"/>
            <a:ext cx="7886700" cy="588603"/>
          </a:xfrm>
        </p:spPr>
        <p:txBody>
          <a:bodyPr/>
          <a:lstStyle/>
          <a:p>
            <a:r>
              <a:rPr lang="en-IN" dirty="0"/>
              <a:t>Conclusions</a:t>
            </a:r>
          </a:p>
        </p:txBody>
      </p:sp>
      <p:sp>
        <p:nvSpPr>
          <p:cNvPr id="12" name="Content Placeholder 11">
            <a:extLst>
              <a:ext uri="{FF2B5EF4-FFF2-40B4-BE49-F238E27FC236}">
                <a16:creationId xmlns:a16="http://schemas.microsoft.com/office/drawing/2014/main" id="{B5F026CE-E606-4BF4-88D8-EF2B4B2CD480}"/>
              </a:ext>
            </a:extLst>
          </p:cNvPr>
          <p:cNvSpPr>
            <a:spLocks noGrp="1"/>
          </p:cNvSpPr>
          <p:nvPr>
            <p:ph idx="1"/>
          </p:nvPr>
        </p:nvSpPr>
        <p:spPr>
          <a:xfrm>
            <a:off x="186198" y="1206192"/>
            <a:ext cx="8505518" cy="5058684"/>
          </a:xfrm>
        </p:spPr>
        <p:txBody>
          <a:bodyPr>
            <a:noAutofit/>
          </a:bodyPr>
          <a:lstStyle/>
          <a:p>
            <a:pPr marL="447675" indent="-447675" algn="just" eaLnBrk="1" hangingPunct="1">
              <a:lnSpc>
                <a:spcPct val="100000"/>
              </a:lnSpc>
              <a:spcAft>
                <a:spcPts val="1600"/>
              </a:spcAft>
              <a:buFont typeface="Arial" panose="020B0604020202020204" pitchFamily="34" charset="0"/>
              <a:buChar char="•"/>
              <a:defRPr/>
            </a:pPr>
            <a:r>
              <a:rPr lang="en-US" altLang="en-US" sz="2200" dirty="0">
                <a:solidFill>
                  <a:prstClr val="black"/>
                </a:solidFill>
                <a:ea typeface="ＭＳ Ｐゴシック" charset="0"/>
              </a:rPr>
              <a:t>Foreign direct investment (FDI), the movement of capital between countries, has effects analogous to immigration.</a:t>
            </a:r>
          </a:p>
          <a:p>
            <a:pPr marL="447675" indent="-447675" algn="just" eaLnBrk="1" hangingPunct="1">
              <a:lnSpc>
                <a:spcPct val="100000"/>
              </a:lnSpc>
              <a:spcAft>
                <a:spcPts val="1600"/>
              </a:spcAft>
              <a:buFont typeface="Arial" panose="020B0604020202020204" pitchFamily="34" charset="0"/>
              <a:buChar char="•"/>
              <a:defRPr/>
            </a:pPr>
            <a:r>
              <a:rPr lang="en-US" altLang="en-US" sz="2200" dirty="0">
                <a:solidFill>
                  <a:prstClr val="black"/>
                </a:solidFill>
                <a:ea typeface="ＭＳ Ｐゴシック" charset="0"/>
              </a:rPr>
              <a:t>In the short run, the entry of foreign capital into a country will lower the rental on capital, raise wages, and lower the rental on land.</a:t>
            </a:r>
          </a:p>
          <a:p>
            <a:pPr marL="447675" indent="-447675" algn="just" eaLnBrk="1" hangingPunct="1">
              <a:lnSpc>
                <a:spcPct val="100000"/>
              </a:lnSpc>
              <a:spcAft>
                <a:spcPts val="1600"/>
              </a:spcAft>
              <a:buFont typeface="Arial" panose="020B0604020202020204" pitchFamily="34" charset="0"/>
              <a:buChar char="•"/>
              <a:defRPr/>
            </a:pPr>
            <a:r>
              <a:rPr lang="en-US" altLang="en-US" sz="2200" dirty="0">
                <a:solidFill>
                  <a:prstClr val="black"/>
                </a:solidFill>
                <a:ea typeface="ＭＳ Ｐゴシック" charset="0"/>
              </a:rPr>
              <a:t>In the long run, when capital and land can move between industries, these changes in the wage and rentals need not occur, as industry outputs adjust according to the Rybczynski theorem.</a:t>
            </a:r>
          </a:p>
          <a:p>
            <a:pPr marL="447675" indent="-447675" algn="just" eaLnBrk="1" hangingPunct="1">
              <a:lnSpc>
                <a:spcPct val="100000"/>
              </a:lnSpc>
              <a:spcAft>
                <a:spcPts val="1600"/>
              </a:spcAft>
              <a:buFont typeface="Arial" panose="020B0604020202020204" pitchFamily="34" charset="0"/>
              <a:buChar char="•"/>
              <a:defRPr/>
            </a:pPr>
            <a:r>
              <a:rPr lang="en-US" altLang="en-US" sz="2200" dirty="0">
                <a:solidFill>
                  <a:prstClr val="black"/>
                </a:solidFill>
                <a:ea typeface="ＭＳ Ｐゴシック" charset="0"/>
              </a:rPr>
              <a:t>Both immigration and FDI create world gains as labor and capital move from countries with low marginal products to countries with high marginal products</a:t>
            </a:r>
            <a:r>
              <a:rPr lang="en-US" altLang="en-US" sz="2200" b="0" dirty="0">
                <a:solidFill>
                  <a:prstClr val="black"/>
                </a:solidFill>
                <a:ea typeface="ＭＳ Ｐゴシック" charset="0"/>
              </a:rPr>
              <a:t>.</a:t>
            </a:r>
          </a:p>
        </p:txBody>
      </p:sp>
    </p:spTree>
    <p:extLst>
      <p:ext uri="{BB962C8B-B14F-4D97-AF65-F5344CB8AC3E}">
        <p14:creationId xmlns:p14="http://schemas.microsoft.com/office/powerpoint/2010/main" val="29407331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2F027-F81A-4D23-91E3-2177C2B03C41}"/>
              </a:ext>
            </a:extLst>
          </p:cNvPr>
          <p:cNvSpPr>
            <a:spLocks noGrp="1"/>
          </p:cNvSpPr>
          <p:nvPr>
            <p:ph type="title"/>
          </p:nvPr>
        </p:nvSpPr>
        <p:spPr>
          <a:xfrm>
            <a:off x="628650" y="365127"/>
            <a:ext cx="7886700" cy="706590"/>
          </a:xfrm>
        </p:spPr>
        <p:txBody>
          <a:bodyPr/>
          <a:lstStyle/>
          <a:p>
            <a:r>
              <a:rPr lang="en-IN" dirty="0"/>
              <a:t>KEY POINTS</a:t>
            </a:r>
          </a:p>
        </p:txBody>
      </p:sp>
      <p:sp>
        <p:nvSpPr>
          <p:cNvPr id="3" name="Content Placeholder 2">
            <a:extLst>
              <a:ext uri="{FF2B5EF4-FFF2-40B4-BE49-F238E27FC236}">
                <a16:creationId xmlns:a16="http://schemas.microsoft.com/office/drawing/2014/main" id="{8A697F47-B388-4863-A871-6ED21A24D1F2}"/>
              </a:ext>
            </a:extLst>
          </p:cNvPr>
          <p:cNvSpPr>
            <a:spLocks noGrp="1"/>
          </p:cNvSpPr>
          <p:nvPr>
            <p:ph idx="1"/>
          </p:nvPr>
        </p:nvSpPr>
        <p:spPr>
          <a:xfrm>
            <a:off x="147197" y="1437118"/>
            <a:ext cx="8627184" cy="5235532"/>
          </a:xfrm>
        </p:spPr>
        <p:txBody>
          <a:bodyPr>
            <a:normAutofit fontScale="85000" lnSpcReduction="20000"/>
          </a:bodyPr>
          <a:lstStyle/>
          <a:p>
            <a:pPr marL="514350" indent="-514350" algn="just">
              <a:lnSpc>
                <a:spcPct val="110000"/>
              </a:lnSpc>
              <a:buFont typeface="+mj-lt"/>
              <a:buAutoNum type="arabicPeriod"/>
            </a:pPr>
            <a:r>
              <a:rPr lang="en-US" sz="2800" dirty="0"/>
              <a:t>Holding the amount of capital and land fixed in both industries, as in the specific-factors model, immigration leads to a fall in wages. This was the case, for example, with the mass migration to the New World in the nineteenth century.</a:t>
            </a:r>
          </a:p>
          <a:p>
            <a:pPr marL="514350" indent="-514350" algn="just">
              <a:lnSpc>
                <a:spcPct val="110000"/>
              </a:lnSpc>
              <a:buFont typeface="+mj-lt"/>
              <a:buAutoNum type="arabicPeriod"/>
            </a:pPr>
            <a:endParaRPr lang="en-US" sz="2800" dirty="0"/>
          </a:p>
          <a:p>
            <a:pPr marL="514350" indent="-514350" algn="just">
              <a:lnSpc>
                <a:spcPct val="110000"/>
              </a:lnSpc>
              <a:buFont typeface="+mj-lt"/>
              <a:buAutoNum type="arabicPeriod"/>
            </a:pPr>
            <a:r>
              <a:rPr lang="en-US" sz="2800" dirty="0"/>
              <a:t>As wages fall because of immigration, the marginal products of the specific factors (capital and land) rise, and therefore their rentals also increase.</a:t>
            </a:r>
          </a:p>
          <a:p>
            <a:pPr marL="514350" indent="-514350" algn="just">
              <a:lnSpc>
                <a:spcPct val="110000"/>
              </a:lnSpc>
              <a:buFont typeface="+mj-lt"/>
              <a:buAutoNum type="arabicPeriod"/>
            </a:pPr>
            <a:endParaRPr lang="en-US" sz="2800" dirty="0"/>
          </a:p>
          <a:p>
            <a:pPr marL="514350" indent="-514350" algn="just">
              <a:lnSpc>
                <a:spcPct val="110000"/>
              </a:lnSpc>
              <a:buFont typeface="+mj-lt"/>
              <a:buAutoNum type="arabicPeriod"/>
            </a:pPr>
            <a:r>
              <a:rPr lang="en-US" sz="2800" dirty="0"/>
              <a:t>Fixing the amount of capital and land in a country is a reasonable assumption in the short run, but in the longer run, firms will move capital between industries, which will change the effect of immigration on wages and rentals.</a:t>
            </a:r>
          </a:p>
          <a:p>
            <a:pPr marL="514350" indent="-514350">
              <a:buFont typeface="+mj-lt"/>
              <a:buAutoNum type="arabicPeriod"/>
            </a:pPr>
            <a:endParaRPr lang="en-US" dirty="0"/>
          </a:p>
          <a:p>
            <a:pPr marL="514350" indent="-514350">
              <a:buFont typeface="+mj-lt"/>
              <a:buAutoNum type="arabicPeriod"/>
            </a:pPr>
            <a:endParaRPr lang="en-US" sz="2400" dirty="0"/>
          </a:p>
        </p:txBody>
      </p:sp>
    </p:spTree>
    <p:extLst>
      <p:ext uri="{BB962C8B-B14F-4D97-AF65-F5344CB8AC3E}">
        <p14:creationId xmlns:p14="http://schemas.microsoft.com/office/powerpoint/2010/main" val="34991291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2F027-F81A-4D23-91E3-2177C2B03C41}"/>
              </a:ext>
            </a:extLst>
          </p:cNvPr>
          <p:cNvSpPr>
            <a:spLocks noGrp="1"/>
          </p:cNvSpPr>
          <p:nvPr>
            <p:ph type="title"/>
          </p:nvPr>
        </p:nvSpPr>
        <p:spPr>
          <a:xfrm>
            <a:off x="628650" y="365127"/>
            <a:ext cx="7886700" cy="549274"/>
          </a:xfrm>
        </p:spPr>
        <p:txBody>
          <a:bodyPr/>
          <a:lstStyle/>
          <a:p>
            <a:r>
              <a:rPr lang="en-IN" dirty="0"/>
              <a:t>KEY POINTS</a:t>
            </a:r>
          </a:p>
        </p:txBody>
      </p:sp>
      <p:sp>
        <p:nvSpPr>
          <p:cNvPr id="3" name="Content Placeholder 2">
            <a:extLst>
              <a:ext uri="{FF2B5EF4-FFF2-40B4-BE49-F238E27FC236}">
                <a16:creationId xmlns:a16="http://schemas.microsoft.com/office/drawing/2014/main" id="{8A697F47-B388-4863-A871-6ED21A24D1F2}"/>
              </a:ext>
            </a:extLst>
          </p:cNvPr>
          <p:cNvSpPr>
            <a:spLocks noGrp="1"/>
          </p:cNvSpPr>
          <p:nvPr>
            <p:ph idx="1"/>
          </p:nvPr>
        </p:nvSpPr>
        <p:spPr>
          <a:xfrm>
            <a:off x="143547" y="1387293"/>
            <a:ext cx="8839815" cy="5312594"/>
          </a:xfrm>
        </p:spPr>
        <p:txBody>
          <a:bodyPr>
            <a:normAutofit fontScale="62500" lnSpcReduction="20000"/>
          </a:bodyPr>
          <a:lstStyle/>
          <a:p>
            <a:pPr marL="514350" indent="-514350" algn="just">
              <a:lnSpc>
                <a:spcPct val="120000"/>
              </a:lnSpc>
              <a:spcBef>
                <a:spcPts val="0"/>
              </a:spcBef>
              <a:buFont typeface="+mj-lt"/>
              <a:buAutoNum type="arabicPeriod" startAt="4"/>
            </a:pPr>
            <a:r>
              <a:rPr lang="en-US" sz="3500" dirty="0"/>
              <a:t>In a long-run model with two goods and two factors, both of which are perfectly mobile between the industries, additional labor from immigration will be absorbed entirely by the labor-intensive industry. Furthermore, the labor-intensive industry will also absorb additional capital and labor from the capital-intensive industry, so its capital–labor ratio does not change in the long run. Because the capital–labor ratio in each industry does not change, the wage and rentals remain the same as well. This results in what is known as factor price insensitivity.</a:t>
            </a:r>
          </a:p>
          <a:p>
            <a:pPr marL="514350" indent="-514350" algn="just">
              <a:lnSpc>
                <a:spcPct val="120000"/>
              </a:lnSpc>
              <a:spcBef>
                <a:spcPts val="0"/>
              </a:spcBef>
              <a:buFont typeface="+mj-lt"/>
              <a:buAutoNum type="arabicPeriod" startAt="4"/>
            </a:pPr>
            <a:endParaRPr lang="en-US" sz="3500" dirty="0"/>
          </a:p>
          <a:p>
            <a:pPr marL="514350" indent="-514350" algn="just">
              <a:lnSpc>
                <a:spcPct val="120000"/>
              </a:lnSpc>
              <a:spcBef>
                <a:spcPts val="0"/>
              </a:spcBef>
              <a:buFont typeface="+mj-lt"/>
              <a:buAutoNum type="arabicPeriod" startAt="4"/>
            </a:pPr>
            <a:r>
              <a:rPr lang="en-US" sz="3500" dirty="0"/>
              <a:t>According to the </a:t>
            </a:r>
            <a:r>
              <a:rPr lang="en-US" sz="3500" dirty="0" err="1"/>
              <a:t>Rybczynski</a:t>
            </a:r>
            <a:r>
              <a:rPr lang="en-US" sz="3500" dirty="0"/>
              <a:t> theorem, immigration will lead to an increase in output in the labor-intensive industry and a decrease in the output of the capital-intensive industry. This result is different from that of the short-run specific-factors model, in which immigration leads to increased output in both industries.</a:t>
            </a:r>
          </a:p>
          <a:p>
            <a:pPr marL="514350" indent="-514350">
              <a:buFont typeface="+mj-lt"/>
              <a:buAutoNum type="arabicPeriod" startAt="4"/>
            </a:pPr>
            <a:endParaRPr lang="en-US" sz="2400" dirty="0"/>
          </a:p>
        </p:txBody>
      </p:sp>
    </p:spTree>
    <p:extLst>
      <p:ext uri="{BB962C8B-B14F-4D97-AF65-F5344CB8AC3E}">
        <p14:creationId xmlns:p14="http://schemas.microsoft.com/office/powerpoint/2010/main" val="2076218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2F027-F81A-4D23-91E3-2177C2B03C41}"/>
              </a:ext>
            </a:extLst>
          </p:cNvPr>
          <p:cNvSpPr>
            <a:spLocks noGrp="1"/>
          </p:cNvSpPr>
          <p:nvPr>
            <p:ph type="title"/>
          </p:nvPr>
        </p:nvSpPr>
        <p:spPr>
          <a:xfrm>
            <a:off x="628650" y="348784"/>
            <a:ext cx="7886700" cy="706590"/>
          </a:xfrm>
        </p:spPr>
        <p:txBody>
          <a:bodyPr/>
          <a:lstStyle/>
          <a:p>
            <a:r>
              <a:rPr lang="en-IN" dirty="0"/>
              <a:t>KEY POINTS</a:t>
            </a:r>
          </a:p>
        </p:txBody>
      </p:sp>
      <p:sp>
        <p:nvSpPr>
          <p:cNvPr id="3" name="Content Placeholder 2">
            <a:extLst>
              <a:ext uri="{FF2B5EF4-FFF2-40B4-BE49-F238E27FC236}">
                <a16:creationId xmlns:a16="http://schemas.microsoft.com/office/drawing/2014/main" id="{8A697F47-B388-4863-A871-6ED21A24D1F2}"/>
              </a:ext>
            </a:extLst>
          </p:cNvPr>
          <p:cNvSpPr>
            <a:spLocks noGrp="1"/>
          </p:cNvSpPr>
          <p:nvPr>
            <p:ph idx="1"/>
          </p:nvPr>
        </p:nvSpPr>
        <p:spPr>
          <a:xfrm>
            <a:off x="199415" y="1055374"/>
            <a:ext cx="8745170" cy="5292929"/>
          </a:xfrm>
        </p:spPr>
        <p:txBody>
          <a:bodyPr>
            <a:normAutofit fontScale="92500" lnSpcReduction="10000"/>
          </a:bodyPr>
          <a:lstStyle/>
          <a:p>
            <a:pPr marL="514350" indent="-514350" algn="just">
              <a:buFont typeface="+mj-lt"/>
              <a:buAutoNum type="arabicPeriod" startAt="6"/>
            </a:pPr>
            <a:r>
              <a:rPr lang="en-US" sz="2400" dirty="0"/>
              <a:t>Besides trade in goods and the movement of labor, another way that countries interact with one another is through investment. When a company owns property, plant, or equipment in another country, it is called foreign direct investment, or FDI.</a:t>
            </a:r>
          </a:p>
          <a:p>
            <a:pPr marL="514350" indent="-514350" algn="just">
              <a:buFont typeface="+mj-lt"/>
              <a:buAutoNum type="arabicPeriod" startAt="6"/>
            </a:pPr>
            <a:endParaRPr lang="en-US" dirty="0"/>
          </a:p>
          <a:p>
            <a:pPr marL="514350" indent="-514350" algn="just">
              <a:buFont typeface="+mj-lt"/>
              <a:buAutoNum type="arabicPeriod" startAt="6"/>
            </a:pPr>
            <a:r>
              <a:rPr lang="en-US" dirty="0"/>
              <a:t>In the short run, FDI lowers the rentals on capital and land and raises wages. In the long run, the extra capital can be absorbed in the capital-intensive industry without any change in the wage or rental.</a:t>
            </a:r>
          </a:p>
          <a:p>
            <a:pPr marL="514350" indent="-514350" algn="just">
              <a:buFont typeface="+mj-lt"/>
              <a:buAutoNum type="arabicPeriod" startAt="6"/>
            </a:pPr>
            <a:endParaRPr lang="en-US" dirty="0"/>
          </a:p>
          <a:p>
            <a:pPr marL="514350" indent="-514350" algn="just">
              <a:buFont typeface="+mj-lt"/>
              <a:buAutoNum type="arabicPeriod" startAt="6"/>
            </a:pPr>
            <a:r>
              <a:rPr lang="en-US" dirty="0"/>
              <a:t>According to the </a:t>
            </a:r>
            <a:r>
              <a:rPr lang="en-US" dirty="0" err="1"/>
              <a:t>Rybczynski</a:t>
            </a:r>
            <a:r>
              <a:rPr lang="en-US" dirty="0"/>
              <a:t> theorem, FDI will lead to an increase in the output of the capital-intensive industry and a decrease in the output of the labor-intensive industry.</a:t>
            </a:r>
          </a:p>
          <a:p>
            <a:pPr marL="514350" indent="-514350" algn="just">
              <a:buFont typeface="+mj-lt"/>
              <a:buAutoNum type="arabicPeriod" startAt="6"/>
            </a:pPr>
            <a:endParaRPr lang="en-US" dirty="0"/>
          </a:p>
          <a:p>
            <a:pPr marL="514350" indent="-514350" algn="just">
              <a:buFont typeface="+mj-lt"/>
              <a:buAutoNum type="arabicPeriod" startAt="6"/>
            </a:pPr>
            <a:r>
              <a:rPr lang="en-US" dirty="0"/>
              <a:t>The movement of capital and labor generates overall gains for both the source and host countries, provided that the income of the emigrants is included in the source country’s welfare. Hence, there are global gains from immigration and FDI.</a:t>
            </a:r>
          </a:p>
          <a:p>
            <a:pPr marL="514350" indent="-514350">
              <a:buFont typeface="+mj-lt"/>
              <a:buAutoNum type="arabicPeriod" startAt="6"/>
            </a:pPr>
            <a:endParaRPr lang="en-US" dirty="0"/>
          </a:p>
          <a:p>
            <a:pPr marL="514350" indent="-514350">
              <a:buFont typeface="+mj-lt"/>
              <a:buAutoNum type="arabicPeriod" startAt="6"/>
            </a:pPr>
            <a:endParaRPr lang="en-US" dirty="0"/>
          </a:p>
          <a:p>
            <a:pPr marL="514350" indent="-514350">
              <a:buFont typeface="+mj-lt"/>
              <a:buAutoNum type="arabicPeriod" startAt="6"/>
            </a:pPr>
            <a:endParaRPr lang="en-US" sz="2400" dirty="0"/>
          </a:p>
        </p:txBody>
      </p:sp>
    </p:spTree>
    <p:extLst>
      <p:ext uri="{BB962C8B-B14F-4D97-AF65-F5344CB8AC3E}">
        <p14:creationId xmlns:p14="http://schemas.microsoft.com/office/powerpoint/2010/main" val="41335939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AF80D5-3061-4076-BA26-CB15C3103BB4}"/>
              </a:ext>
            </a:extLst>
          </p:cNvPr>
          <p:cNvPicPr>
            <a:picLocks noChangeAspect="1"/>
          </p:cNvPicPr>
          <p:nvPr/>
        </p:nvPicPr>
        <p:blipFill>
          <a:blip r:embed="rId2"/>
          <a:stretch>
            <a:fillRect/>
          </a:stretch>
        </p:blipFill>
        <p:spPr>
          <a:xfrm>
            <a:off x="84992" y="259739"/>
            <a:ext cx="8906608" cy="6199676"/>
          </a:xfrm>
          <a:prstGeom prst="rect">
            <a:avLst/>
          </a:prstGeom>
        </p:spPr>
      </p:pic>
    </p:spTree>
    <p:extLst>
      <p:ext uri="{BB962C8B-B14F-4D97-AF65-F5344CB8AC3E}">
        <p14:creationId xmlns:p14="http://schemas.microsoft.com/office/powerpoint/2010/main" val="2972558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224502-C381-4236-B9A4-7E644BBD85E1}"/>
              </a:ext>
            </a:extLst>
          </p:cNvPr>
          <p:cNvSpPr>
            <a:spLocks noGrp="1"/>
          </p:cNvSpPr>
          <p:nvPr>
            <p:ph type="title"/>
          </p:nvPr>
        </p:nvSpPr>
        <p:spPr>
          <a:xfrm>
            <a:off x="280219" y="29097"/>
            <a:ext cx="8686800" cy="1143000"/>
          </a:xfrm>
        </p:spPr>
        <p:txBody>
          <a:bodyPr>
            <a:normAutofit/>
          </a:bodyPr>
          <a:lstStyle/>
          <a:p>
            <a:r>
              <a:rPr lang="en-US" sz="2800" dirty="0">
                <a:solidFill>
                  <a:srgbClr val="000000"/>
                </a:solidFill>
              </a:rPr>
              <a:t>Movement of Labor Between Countries: Migration</a:t>
            </a:r>
            <a:endParaRPr lang="en-IN" sz="2800" dirty="0">
              <a:solidFill>
                <a:srgbClr val="000000"/>
              </a:solidFill>
            </a:endParaRPr>
          </a:p>
        </p:txBody>
      </p:sp>
      <p:sp>
        <p:nvSpPr>
          <p:cNvPr id="5" name="Content Placeholder 4">
            <a:extLst>
              <a:ext uri="{FF2B5EF4-FFF2-40B4-BE49-F238E27FC236}">
                <a16:creationId xmlns:a16="http://schemas.microsoft.com/office/drawing/2014/main" id="{33B0F814-8FD7-4CC9-A95E-37E6C8C0CE23}"/>
              </a:ext>
            </a:extLst>
          </p:cNvPr>
          <p:cNvSpPr>
            <a:spLocks noGrp="1"/>
          </p:cNvSpPr>
          <p:nvPr>
            <p:ph idx="1"/>
          </p:nvPr>
        </p:nvSpPr>
        <p:spPr>
          <a:xfrm>
            <a:off x="196645" y="1094522"/>
            <a:ext cx="8853948" cy="1282607"/>
          </a:xfrm>
        </p:spPr>
        <p:txBody>
          <a:bodyPr>
            <a:normAutofit/>
          </a:bodyPr>
          <a:lstStyle/>
          <a:p>
            <a:pPr marL="0" indent="0">
              <a:buNone/>
            </a:pPr>
            <a:r>
              <a:rPr lang="en-US" sz="1800" b="1" dirty="0">
                <a:latin typeface="Arial"/>
              </a:rPr>
              <a:t>Effects of Immigration in the Short Run: Specific-Factors Model</a:t>
            </a:r>
          </a:p>
          <a:p>
            <a:pPr marL="0" indent="0">
              <a:buNone/>
            </a:pPr>
            <a:r>
              <a:rPr lang="en-US" sz="1800" b="1" dirty="0">
                <a:latin typeface="Arial"/>
              </a:rPr>
              <a:t>Effect of Immigration on the Wage in Home</a:t>
            </a:r>
          </a:p>
          <a:p>
            <a:pPr marL="0" indent="0">
              <a:buNone/>
            </a:pPr>
            <a:r>
              <a:rPr lang="en-US" sz="1600" b="1" dirty="0">
                <a:latin typeface="Arial"/>
              </a:rPr>
              <a:t>FIGURE 5-2 </a:t>
            </a:r>
            <a:r>
              <a:rPr lang="en-US" sz="1600" dirty="0">
                <a:latin typeface="Arial"/>
              </a:rPr>
              <a:t>Increase in Home Labor</a:t>
            </a:r>
          </a:p>
        </p:txBody>
      </p:sp>
      <p:pic>
        <p:nvPicPr>
          <p:cNvPr id="11" name="Picture Placeholder 4" descr="&quot;A line graph plotting wage, W versus L bar shows the increase in home labor due to immigration. &#10;The vertical axis is marked, W and W prime, from top to bottom. The horizontal axis is marked, O subscript M, L, and L prime. Along the horizontal axis, L subscript M moves rightward and L subscript A moves leftward. Two points, A and B are plotted on the graph. An upward slope, P subscript A times M P L subscript A intersects with a downward slope, P subscript M times M P L subscript M at point A, whose coordinates are (L, W). P subscript A times M P L subscript A shifts by a value of delta L. The shifted line is labeled, start expression P subscript A times M P L subscript A end expression prime. This intersects the downward slope, P subscript M times M P L subscript M at point, B, whose coordinates are (L prime, W prime). A line, running parallel to the vertical axis labeled, O subscript A, intersects the lines, P subscript A times M P L subscript A and start expression P subscript A times M P L subscript A end expression prime. This line is shifted right by a value of delta L to form a new vertical line labeled, O prime subscript A. The shifted values, formed by the upward slope and the vertical line, amounting to delta L, denote the increase in home labor due to immigration. The distance from O subscript M to O prime subscript A makes L bar. ">
            <a:extLst>
              <a:ext uri="{FF2B5EF4-FFF2-40B4-BE49-F238E27FC236}">
                <a16:creationId xmlns:a16="http://schemas.microsoft.com/office/drawing/2014/main" id="{5BE7876D-25E7-4FAF-BB71-84A4B6FEC4EB}"/>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tretch>
            <a:fillRect/>
          </a:stretch>
        </p:blipFill>
        <p:spPr>
          <a:xfrm>
            <a:off x="127819" y="2063578"/>
            <a:ext cx="4788310" cy="4691184"/>
          </a:xfrm>
          <a:prstGeom prst="rect">
            <a:avLst/>
          </a:prstGeom>
        </p:spPr>
      </p:pic>
      <p:sp>
        <p:nvSpPr>
          <p:cNvPr id="9" name="Content Placeholder 8">
            <a:extLst>
              <a:ext uri="{FF2B5EF4-FFF2-40B4-BE49-F238E27FC236}">
                <a16:creationId xmlns:a16="http://schemas.microsoft.com/office/drawing/2014/main" id="{8027A93C-A898-463D-9410-1A72B7B28A48}"/>
              </a:ext>
            </a:extLst>
          </p:cNvPr>
          <p:cNvSpPr>
            <a:spLocks noGrp="1"/>
          </p:cNvSpPr>
          <p:nvPr>
            <p:ph sz="quarter" idx="13"/>
          </p:nvPr>
        </p:nvSpPr>
        <p:spPr>
          <a:xfrm>
            <a:off x="4896465" y="1735825"/>
            <a:ext cx="4050890" cy="3707093"/>
          </a:xfrm>
        </p:spPr>
        <p:txBody>
          <a:bodyPr>
            <a:noAutofit/>
          </a:bodyPr>
          <a:lstStyle/>
          <a:p>
            <a:pPr marL="0" indent="0" algn="just">
              <a:lnSpc>
                <a:spcPct val="120000"/>
              </a:lnSpc>
              <a:spcBef>
                <a:spcPct val="10000"/>
              </a:spcBef>
              <a:spcAft>
                <a:spcPct val="10000"/>
              </a:spcAft>
              <a:buNone/>
            </a:pPr>
            <a:r>
              <a:rPr lang="en-US" sz="2000" dirty="0"/>
              <a:t>When the amount of labor at Home increases by the amount </a:t>
            </a:r>
            <a:r>
              <a:rPr lang="en-US" sz="2000" dirty="0">
                <a:sym typeface="Symbol" pitchFamily="18" charset="2"/>
              </a:rPr>
              <a:t></a:t>
            </a:r>
            <a:r>
              <a:rPr lang="en-US" sz="2000" i="1" dirty="0"/>
              <a:t>L,</a:t>
            </a:r>
            <a:r>
              <a:rPr lang="en-US" sz="2000" dirty="0"/>
              <a:t> the origin for agriculture shifts to the right by that amount, from 0</a:t>
            </a:r>
            <a:r>
              <a:rPr lang="en-US" sz="2000" i="1" baseline="-25000" dirty="0"/>
              <a:t>A</a:t>
            </a:r>
            <a:r>
              <a:rPr lang="en-US" sz="2000" dirty="0"/>
              <a:t> </a:t>
            </a:r>
            <a:r>
              <a:rPr lang="en-US" sz="2000" i="1" dirty="0"/>
              <a:t>to </a:t>
            </a:r>
            <a:r>
              <a:rPr lang="en-US" sz="2000" dirty="0"/>
              <a:t>0</a:t>
            </a:r>
            <a:r>
              <a:rPr lang="en-US" sz="2000" i="1" baseline="-25000" dirty="0"/>
              <a:t>A</a:t>
            </a:r>
            <a:r>
              <a:rPr lang="en-US" sz="2000" i="1" dirty="0">
                <a:sym typeface="Symbol" pitchFamily="18" charset="2"/>
              </a:rPr>
              <a:t></a:t>
            </a:r>
            <a:r>
              <a:rPr lang="en-US" sz="2000" dirty="0"/>
              <a:t>.</a:t>
            </a:r>
            <a:r>
              <a:rPr lang="en-US" sz="2000" i="1" dirty="0"/>
              <a:t>  </a:t>
            </a:r>
          </a:p>
          <a:p>
            <a:pPr marL="0" indent="0" algn="just">
              <a:lnSpc>
                <a:spcPct val="120000"/>
              </a:lnSpc>
              <a:spcBef>
                <a:spcPct val="10000"/>
              </a:spcBef>
              <a:spcAft>
                <a:spcPct val="10000"/>
              </a:spcAft>
              <a:buNone/>
            </a:pPr>
            <a:r>
              <a:rPr lang="en-US" sz="2000" dirty="0"/>
              <a:t>The marginal product of labor curve in agriculture also shifts right by the amount </a:t>
            </a:r>
            <a:r>
              <a:rPr lang="en-US" sz="2000" dirty="0">
                <a:sym typeface="Symbol" pitchFamily="18" charset="2"/>
              </a:rPr>
              <a:t></a:t>
            </a:r>
            <a:r>
              <a:rPr lang="en-US" sz="2000" i="1" dirty="0"/>
              <a:t>L.</a:t>
            </a:r>
          </a:p>
          <a:p>
            <a:pPr marL="0" indent="0" algn="just">
              <a:lnSpc>
                <a:spcPct val="120000"/>
              </a:lnSpc>
              <a:spcBef>
                <a:spcPct val="10000"/>
              </a:spcBef>
              <a:spcAft>
                <a:spcPct val="10000"/>
              </a:spcAft>
              <a:buNone/>
            </a:pPr>
            <a:r>
              <a:rPr lang="en-US" sz="2000" dirty="0"/>
              <a:t>Equilibrium in the Home labor market is now at point </a:t>
            </a:r>
            <a:r>
              <a:rPr lang="en-US" sz="2000" i="1" dirty="0"/>
              <a:t>B:</a:t>
            </a:r>
            <a:r>
              <a:rPr lang="en-US" sz="2000" dirty="0"/>
              <a:t> wages have fallen to </a:t>
            </a:r>
            <a:r>
              <a:rPr lang="en-US" sz="2000" i="1" dirty="0"/>
              <a:t>W</a:t>
            </a:r>
            <a:r>
              <a:rPr lang="en-US" sz="2000" i="1" dirty="0">
                <a:sym typeface="Symbol" pitchFamily="18" charset="2"/>
              </a:rPr>
              <a:t></a:t>
            </a:r>
            <a:r>
              <a:rPr lang="en-US" sz="2000" dirty="0"/>
              <a:t> and the amount of labor has increased in manufacturing (to 0</a:t>
            </a:r>
            <a:r>
              <a:rPr lang="en-US" sz="2000" i="1" baseline="-25000" dirty="0"/>
              <a:t>M</a:t>
            </a:r>
            <a:r>
              <a:rPr lang="en-US" sz="2000" i="1" dirty="0"/>
              <a:t>L</a:t>
            </a:r>
            <a:r>
              <a:rPr lang="en-US" sz="2000" i="1" dirty="0">
                <a:sym typeface="Symbol" pitchFamily="18" charset="2"/>
              </a:rPr>
              <a:t></a:t>
            </a:r>
            <a:r>
              <a:rPr lang="en-US" sz="2000" dirty="0"/>
              <a:t>) and in agriculture (to</a:t>
            </a:r>
            <a:r>
              <a:rPr lang="en-US" sz="2000" i="1" dirty="0"/>
              <a:t> </a:t>
            </a:r>
            <a:r>
              <a:rPr lang="en-US" sz="2000" dirty="0"/>
              <a:t>0</a:t>
            </a:r>
            <a:r>
              <a:rPr lang="en-US" sz="2000" i="1" dirty="0">
                <a:sym typeface="Symbol" pitchFamily="18" charset="2"/>
              </a:rPr>
              <a:t></a:t>
            </a:r>
            <a:r>
              <a:rPr lang="en-US" sz="2000" i="1" baseline="-25000" dirty="0"/>
              <a:t>A</a:t>
            </a:r>
            <a:r>
              <a:rPr lang="en-US" sz="2000" i="1" dirty="0"/>
              <a:t>L</a:t>
            </a:r>
            <a:r>
              <a:rPr lang="en-US" sz="2000" i="1" dirty="0">
                <a:sym typeface="Symbol" pitchFamily="18" charset="2"/>
              </a:rPr>
              <a:t></a:t>
            </a:r>
            <a:r>
              <a:rPr lang="en-US" sz="2000" dirty="0"/>
              <a:t>).</a:t>
            </a:r>
          </a:p>
        </p:txBody>
      </p:sp>
    </p:spTree>
    <p:extLst>
      <p:ext uri="{BB962C8B-B14F-4D97-AF65-F5344CB8AC3E}">
        <p14:creationId xmlns:p14="http://schemas.microsoft.com/office/powerpoint/2010/main" val="1737647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88603"/>
          </a:xfrm>
        </p:spPr>
        <p:txBody>
          <a:bodyPr/>
          <a:lstStyle/>
          <a:p>
            <a:r>
              <a:rPr lang="en-US" dirty="0"/>
              <a:t>A Closer Look </a:t>
            </a:r>
          </a:p>
        </p:txBody>
      </p:sp>
      <p:pic>
        <p:nvPicPr>
          <p:cNvPr id="5" name="Picture 4"/>
          <p:cNvPicPr>
            <a:picLocks noChangeAspect="1"/>
          </p:cNvPicPr>
          <p:nvPr/>
        </p:nvPicPr>
        <p:blipFill>
          <a:blip r:embed="rId2"/>
          <a:stretch>
            <a:fillRect/>
          </a:stretch>
        </p:blipFill>
        <p:spPr>
          <a:xfrm>
            <a:off x="403122" y="1206724"/>
            <a:ext cx="8406581" cy="5184243"/>
          </a:xfrm>
          <a:prstGeom prst="rect">
            <a:avLst/>
          </a:prstGeom>
        </p:spPr>
      </p:pic>
    </p:spTree>
    <p:extLst>
      <p:ext uri="{BB962C8B-B14F-4D97-AF65-F5344CB8AC3E}">
        <p14:creationId xmlns:p14="http://schemas.microsoft.com/office/powerpoint/2010/main" val="2938618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3F110-0438-438D-BA3D-491D8CB618AC}"/>
              </a:ext>
            </a:extLst>
          </p:cNvPr>
          <p:cNvSpPr>
            <a:spLocks noGrp="1"/>
          </p:cNvSpPr>
          <p:nvPr>
            <p:ph type="title"/>
          </p:nvPr>
        </p:nvSpPr>
        <p:spPr>
          <a:xfrm>
            <a:off x="457200" y="152510"/>
            <a:ext cx="8229600" cy="922528"/>
          </a:xfrm>
        </p:spPr>
        <p:txBody>
          <a:bodyPr vert="horz" lIns="91440" tIns="45720" rIns="91440" bIns="45720" rtlCol="0" anchor="ctr">
            <a:normAutofit/>
          </a:bodyPr>
          <a:lstStyle/>
          <a:p>
            <a:r>
              <a:rPr lang="en-US" sz="2800" dirty="0">
                <a:solidFill>
                  <a:srgbClr val="000000"/>
                </a:solidFill>
              </a:rPr>
              <a:t>APPLICATION: Immigration to the New World</a:t>
            </a:r>
            <a:endParaRPr lang="en-IN" sz="2800" dirty="0">
              <a:solidFill>
                <a:srgbClr val="000000"/>
              </a:solidFill>
            </a:endParaRPr>
          </a:p>
        </p:txBody>
      </p:sp>
      <p:sp>
        <p:nvSpPr>
          <p:cNvPr id="3" name="Content Placeholder 2">
            <a:extLst>
              <a:ext uri="{FF2B5EF4-FFF2-40B4-BE49-F238E27FC236}">
                <a16:creationId xmlns:a16="http://schemas.microsoft.com/office/drawing/2014/main" id="{F3845064-498A-4241-9EF0-ED72873A165E}"/>
              </a:ext>
            </a:extLst>
          </p:cNvPr>
          <p:cNvSpPr>
            <a:spLocks noGrp="1"/>
          </p:cNvSpPr>
          <p:nvPr>
            <p:ph idx="1"/>
          </p:nvPr>
        </p:nvSpPr>
        <p:spPr>
          <a:xfrm>
            <a:off x="378541" y="1298587"/>
            <a:ext cx="8229600" cy="521561"/>
          </a:xfrm>
        </p:spPr>
        <p:txBody>
          <a:bodyPr>
            <a:normAutofit/>
          </a:bodyPr>
          <a:lstStyle/>
          <a:p>
            <a:pPr marL="0" indent="0">
              <a:buNone/>
            </a:pPr>
            <a:r>
              <a:rPr lang="en-IN" sz="2000" b="1" dirty="0"/>
              <a:t>FIGURE 5-3 </a:t>
            </a:r>
            <a:r>
              <a:rPr lang="en-US" sz="2000" dirty="0"/>
              <a:t>Wages in Europe and the New World</a:t>
            </a:r>
          </a:p>
        </p:txBody>
      </p:sp>
      <p:sp>
        <p:nvSpPr>
          <p:cNvPr id="4" name="Content Placeholder 3">
            <a:extLst>
              <a:ext uri="{FF2B5EF4-FFF2-40B4-BE49-F238E27FC236}">
                <a16:creationId xmlns:a16="http://schemas.microsoft.com/office/drawing/2014/main" id="{E8D08ED2-16AA-4407-92C2-08B0AEB98062}"/>
              </a:ext>
            </a:extLst>
          </p:cNvPr>
          <p:cNvSpPr>
            <a:spLocks noGrp="1"/>
          </p:cNvSpPr>
          <p:nvPr>
            <p:ph sz="quarter" idx="10"/>
          </p:nvPr>
        </p:nvSpPr>
        <p:spPr>
          <a:xfrm>
            <a:off x="311074" y="5352509"/>
            <a:ext cx="5656729" cy="1371599"/>
          </a:xfrm>
        </p:spPr>
        <p:txBody>
          <a:bodyPr>
            <a:normAutofit/>
          </a:bodyPr>
          <a:lstStyle/>
          <a:p>
            <a:pPr marL="0" indent="0">
              <a:spcBef>
                <a:spcPct val="10000"/>
              </a:spcBef>
              <a:spcAft>
                <a:spcPct val="10000"/>
              </a:spcAft>
              <a:buNone/>
            </a:pPr>
            <a:r>
              <a:rPr lang="en-US" sz="2000" dirty="0"/>
              <a:t>Migration also slowed the growth of wages in the New World relative to what they would have been without migration and allowed for slightly faster growth of wages in Europe.</a:t>
            </a:r>
          </a:p>
        </p:txBody>
      </p:sp>
      <p:pic>
        <p:nvPicPr>
          <p:cNvPr id="12" name="Picture Placeholder 11" descr="A line graph plotting real wage index versus years shows average real wages in Europe and the New World. The vertical axis is marked from 0 through 200 in increments of 20. The horizontal axis is marked, 1870-79, 1880-89, 1890-99, and 1900-13. The graph plots two pairs of lines, one dotted and the other solid, at the top and bottom. &#10;In the pair at the top, the dotted line representing the New World real wage without migration is above the solid line accompanying it. The solid line represents, New World real wage, actual. Here, the dotted line rises from 118 in 1870-79 and reaches 198 in 1900-13, whereas the solid line rises from 120 to 140 for the same years. The trend of the line representing, New World real wage without migration shows a steady increase, whereas, the trend of the line representing New World real wage, actual shows a steady increase till 1895, but increases slowly after that.&#10;In the pair at the bottom, the solid line representing European real wage, actual is above the dotted line representing European real wage without migration. Here, both the lines rise from 40 in 1870-79; the solid line rises above the dotted line, reaching 58 in 1900-13, whereas the dotted line reaches 56 in the same year. Both the lines show a slow and steady increase.">
            <a:extLst>
              <a:ext uri="{FF2B5EF4-FFF2-40B4-BE49-F238E27FC236}">
                <a16:creationId xmlns:a16="http://schemas.microsoft.com/office/drawing/2014/main" id="{01292D5F-3E4E-4C1E-BC49-09CBC1139CFC}"/>
              </a:ext>
            </a:extLst>
          </p:cNvPr>
          <p:cNvPicPr>
            <a:picLocks noGrp="1" noChangeAspect="1"/>
          </p:cNvPicPr>
          <p:nvPr>
            <p:ph type="pic" sz="quarter" idx="11"/>
          </p:nvPr>
        </p:nvPicPr>
        <p:blipFill>
          <a:blip r:embed="rId2"/>
          <a:stretch>
            <a:fillRect/>
          </a:stretch>
        </p:blipFill>
        <p:spPr>
          <a:xfrm>
            <a:off x="378541" y="1750142"/>
            <a:ext cx="5273185" cy="3441290"/>
          </a:xfrm>
          <a:prstGeom prst="rect">
            <a:avLst/>
          </a:prstGeom>
        </p:spPr>
      </p:pic>
      <p:sp>
        <p:nvSpPr>
          <p:cNvPr id="7" name="Content Placeholder 6">
            <a:extLst>
              <a:ext uri="{FF2B5EF4-FFF2-40B4-BE49-F238E27FC236}">
                <a16:creationId xmlns:a16="http://schemas.microsoft.com/office/drawing/2014/main" id="{000B4818-66AF-4180-B6E5-832AA9DECF6F}"/>
              </a:ext>
            </a:extLst>
          </p:cNvPr>
          <p:cNvSpPr>
            <a:spLocks noGrp="1"/>
          </p:cNvSpPr>
          <p:nvPr>
            <p:ph sz="quarter" idx="13"/>
          </p:nvPr>
        </p:nvSpPr>
        <p:spPr>
          <a:xfrm>
            <a:off x="5827381" y="1456587"/>
            <a:ext cx="3193051" cy="3783107"/>
          </a:xfrm>
        </p:spPr>
        <p:txBody>
          <a:bodyPr>
            <a:noAutofit/>
          </a:bodyPr>
          <a:lstStyle/>
          <a:p>
            <a:pPr marL="0" indent="0">
              <a:lnSpc>
                <a:spcPct val="120000"/>
              </a:lnSpc>
              <a:buNone/>
            </a:pPr>
            <a:r>
              <a:rPr lang="en-US" sz="2200" dirty="0"/>
              <a:t>Large-scale migration from Europe to the New World in America and Australia closed the wage gap between the two locations. In 1870 wages in the New World were almost three times as high as wages in Europe, whereas in 1910 they were about twice as high</a:t>
            </a:r>
            <a:r>
              <a:rPr lang="en-US" sz="2200" b="0" dirty="0"/>
              <a:t>.</a:t>
            </a:r>
          </a:p>
        </p:txBody>
      </p:sp>
    </p:spTree>
    <p:extLst>
      <p:ext uri="{BB962C8B-B14F-4D97-AF65-F5344CB8AC3E}">
        <p14:creationId xmlns:p14="http://schemas.microsoft.com/office/powerpoint/2010/main" val="3764669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B7332-575F-F24B-837D-A9C755EA6526}"/>
              </a:ext>
            </a:extLst>
          </p:cNvPr>
          <p:cNvSpPr>
            <a:spLocks noGrp="1"/>
          </p:cNvSpPr>
          <p:nvPr>
            <p:ph type="title"/>
          </p:nvPr>
        </p:nvSpPr>
        <p:spPr>
          <a:xfrm>
            <a:off x="257258" y="167419"/>
            <a:ext cx="8884508" cy="775416"/>
          </a:xfrm>
        </p:spPr>
        <p:txBody>
          <a:bodyPr>
            <a:noAutofit/>
          </a:bodyPr>
          <a:lstStyle/>
          <a:p>
            <a:r>
              <a:rPr lang="en-US" sz="2800" dirty="0">
                <a:solidFill>
                  <a:srgbClr val="000000"/>
                </a:solidFill>
              </a:rPr>
              <a:t>Movement of Labor Between Countries: Migration </a:t>
            </a:r>
          </a:p>
        </p:txBody>
      </p:sp>
      <p:sp>
        <p:nvSpPr>
          <p:cNvPr id="3" name="Content Placeholder 2">
            <a:extLst>
              <a:ext uri="{FF2B5EF4-FFF2-40B4-BE49-F238E27FC236}">
                <a16:creationId xmlns:a16="http://schemas.microsoft.com/office/drawing/2014/main" id="{53E1BD61-149B-49C4-9E47-06A134A9605B}"/>
              </a:ext>
            </a:extLst>
          </p:cNvPr>
          <p:cNvSpPr>
            <a:spLocks noGrp="1"/>
          </p:cNvSpPr>
          <p:nvPr>
            <p:ph idx="1"/>
          </p:nvPr>
        </p:nvSpPr>
        <p:spPr>
          <a:xfrm>
            <a:off x="412340" y="1253331"/>
            <a:ext cx="8574344" cy="4351338"/>
          </a:xfrm>
        </p:spPr>
        <p:txBody>
          <a:bodyPr>
            <a:noAutofit/>
          </a:bodyPr>
          <a:lstStyle/>
          <a:p>
            <a:pPr marL="0" indent="0" algn="just">
              <a:lnSpc>
                <a:spcPct val="120000"/>
              </a:lnSpc>
              <a:buNone/>
            </a:pPr>
            <a:r>
              <a:rPr lang="en-US" dirty="0"/>
              <a:t>Other Effects of Immigration in the Short Run</a:t>
            </a:r>
          </a:p>
          <a:p>
            <a:pPr marL="0" indent="0" algn="just">
              <a:lnSpc>
                <a:spcPct val="120000"/>
              </a:lnSpc>
              <a:buNone/>
            </a:pPr>
            <a:r>
              <a:rPr lang="en-US" dirty="0"/>
              <a:t>Rentals on Capital and Land</a:t>
            </a:r>
            <a:endParaRPr lang="en-IN" dirty="0"/>
          </a:p>
          <a:p>
            <a:pPr marL="342900" indent="-342900" algn="just">
              <a:lnSpc>
                <a:spcPct val="120000"/>
              </a:lnSpc>
              <a:buFont typeface="Arial" pitchFamily="34" charset="0"/>
              <a:buChar char="•"/>
              <a:defRPr/>
            </a:pPr>
            <a:r>
              <a:rPr lang="en-US" dirty="0"/>
              <a:t>The United States and Europe have both welcomed foreign workers in specific industries: agriculture and high-tech.</a:t>
            </a:r>
          </a:p>
          <a:p>
            <a:pPr marL="342900" indent="-342900" algn="just">
              <a:lnSpc>
                <a:spcPct val="120000"/>
              </a:lnSpc>
              <a:buFont typeface="Arial" pitchFamily="34" charset="0"/>
              <a:buChar char="•"/>
              <a:defRPr/>
            </a:pPr>
            <a:r>
              <a:rPr lang="en-US" dirty="0"/>
              <a:t>They do this even though those foreign workers compete with domestic workers in those industries.</a:t>
            </a:r>
          </a:p>
          <a:p>
            <a:pPr marL="342900" indent="-342900" algn="just">
              <a:lnSpc>
                <a:spcPct val="120000"/>
              </a:lnSpc>
              <a:buFont typeface="Arial" pitchFamily="34" charset="0"/>
              <a:buChar char="•"/>
              <a:defRPr/>
            </a:pPr>
            <a:r>
              <a:rPr lang="en-US" dirty="0"/>
              <a:t>Therefore, there must be benefits to the industries.</a:t>
            </a:r>
          </a:p>
          <a:p>
            <a:pPr marL="342900" indent="-342900" algn="just">
              <a:lnSpc>
                <a:spcPct val="120000"/>
              </a:lnSpc>
              <a:spcAft>
                <a:spcPts val="1800"/>
              </a:spcAft>
              <a:buFont typeface="Arial" pitchFamily="34" charset="0"/>
              <a:buChar char="•"/>
              <a:defRPr/>
            </a:pPr>
            <a:r>
              <a:rPr lang="en-US" dirty="0"/>
              <a:t>We can measure these potential benefits by the payments to capital and land, which we refer to as “rentals.”</a:t>
            </a:r>
          </a:p>
        </p:txBody>
      </p:sp>
    </p:spTree>
    <p:extLst>
      <p:ext uri="{BB962C8B-B14F-4D97-AF65-F5344CB8AC3E}">
        <p14:creationId xmlns:p14="http://schemas.microsoft.com/office/powerpoint/2010/main" val="136219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B7332-575F-F24B-837D-A9C755EA6526}"/>
              </a:ext>
            </a:extLst>
          </p:cNvPr>
          <p:cNvSpPr>
            <a:spLocks noGrp="1"/>
          </p:cNvSpPr>
          <p:nvPr>
            <p:ph type="title"/>
          </p:nvPr>
        </p:nvSpPr>
        <p:spPr>
          <a:xfrm>
            <a:off x="-18202" y="210422"/>
            <a:ext cx="9162202" cy="795080"/>
          </a:xfrm>
        </p:spPr>
        <p:txBody>
          <a:bodyPr>
            <a:noAutofit/>
          </a:bodyPr>
          <a:lstStyle/>
          <a:p>
            <a:r>
              <a:rPr lang="en-US" sz="2800" dirty="0">
                <a:solidFill>
                  <a:srgbClr val="000000"/>
                </a:solidFill>
              </a:rPr>
              <a:t> Movement of Labor Between Countries: Migration </a:t>
            </a:r>
          </a:p>
        </p:txBody>
      </p:sp>
      <p:sp>
        <p:nvSpPr>
          <p:cNvPr id="3" name="Content Placeholder 2">
            <a:extLst>
              <a:ext uri="{FF2B5EF4-FFF2-40B4-BE49-F238E27FC236}">
                <a16:creationId xmlns:a16="http://schemas.microsoft.com/office/drawing/2014/main" id="{53E1BD61-149B-49C4-9E47-06A134A9605B}"/>
              </a:ext>
            </a:extLst>
          </p:cNvPr>
          <p:cNvSpPr>
            <a:spLocks noGrp="1"/>
          </p:cNvSpPr>
          <p:nvPr>
            <p:ph idx="1"/>
          </p:nvPr>
        </p:nvSpPr>
        <p:spPr>
          <a:xfrm>
            <a:off x="520494" y="1501160"/>
            <a:ext cx="8456357" cy="4351338"/>
          </a:xfrm>
        </p:spPr>
        <p:txBody>
          <a:bodyPr>
            <a:noAutofit/>
          </a:bodyPr>
          <a:lstStyle/>
          <a:p>
            <a:pPr marL="0" indent="0" algn="just">
              <a:lnSpc>
                <a:spcPct val="120000"/>
              </a:lnSpc>
              <a:buNone/>
            </a:pPr>
            <a:r>
              <a:rPr lang="en-US" sz="2400" dirty="0"/>
              <a:t>Other Effects of Immigration in the Short Run</a:t>
            </a:r>
          </a:p>
          <a:p>
            <a:pPr marL="0" indent="0" algn="just">
              <a:lnSpc>
                <a:spcPct val="120000"/>
              </a:lnSpc>
              <a:buNone/>
            </a:pPr>
            <a:r>
              <a:rPr lang="en-US" sz="2400" dirty="0"/>
              <a:t>Rentals on Capital and Land</a:t>
            </a:r>
          </a:p>
          <a:p>
            <a:pPr algn="just">
              <a:lnSpc>
                <a:spcPct val="120000"/>
              </a:lnSpc>
            </a:pPr>
            <a:r>
              <a:rPr lang="en-US" dirty="0"/>
              <a:t>Under the first method for computing the rentals, we take the revenue earned in either manufacturing or agriculture and subtract the payments to labor.</a:t>
            </a:r>
          </a:p>
          <a:p>
            <a:pPr algn="just">
              <a:lnSpc>
                <a:spcPct val="120000"/>
              </a:lnSpc>
            </a:pPr>
            <a:r>
              <a:rPr lang="en-US" dirty="0"/>
              <a:t>If wages fall, then there is more left over as earnings of capital and land, so these rentals are higher.</a:t>
            </a:r>
          </a:p>
        </p:txBody>
      </p:sp>
    </p:spTree>
    <p:extLst>
      <p:ext uri="{BB962C8B-B14F-4D97-AF65-F5344CB8AC3E}">
        <p14:creationId xmlns:p14="http://schemas.microsoft.com/office/powerpoint/2010/main" val="21601209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w:document xmlns:w="http://schemas.openxmlformats.org/wordprocessingml/2006/main">
  <RequestId>1c599c5f-6bbf-4584-aa50-3e904cf8d057</RequestId>
  <RequestDate>9/12/2021 11:29:28 AM</RequestDate>
</w:document>
</file>

<file path=customXml/itemProps1.xml><?xml version="1.0" encoding="utf-8"?>
<ds:datastoreItem xmlns:ds="http://schemas.openxmlformats.org/officeDocument/2006/customXml" ds:itemID="{BBE47F00-FC26-4A08-A4F2-0548BECA508A}">
  <ds:schemaRefs>
    <ds:schemaRef ds:uri="http://schemas.openxmlformats.org/wordprocessingml/2006/main"/>
  </ds:schemaRefs>
</ds:datastoreItem>
</file>

<file path=docProps/app.xml><?xml version="1.0" encoding="utf-8"?>
<Properties xmlns="http://schemas.openxmlformats.org/officeDocument/2006/extended-properties" xmlns:vt="http://schemas.openxmlformats.org/officeDocument/2006/docPropsVTypes">
  <Template/>
  <TotalTime>9230</TotalTime>
  <Words>4157</Words>
  <Application>Microsoft Office PowerPoint</Application>
  <PresentationFormat>On-screen Show (4:3)</PresentationFormat>
  <Paragraphs>295</Paragraphs>
  <Slides>48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ＭＳ Ｐゴシック</vt:lpstr>
      <vt:lpstr>Arial</vt:lpstr>
      <vt:lpstr>Arial Rounded MT Bold</vt:lpstr>
      <vt:lpstr>Calibri</vt:lpstr>
      <vt:lpstr>Cambria Math</vt:lpstr>
      <vt:lpstr>Symbol</vt:lpstr>
      <vt:lpstr>Office Theme</vt:lpstr>
      <vt:lpstr>PowerPoint Presentation</vt:lpstr>
      <vt:lpstr>Questions to Consider</vt:lpstr>
      <vt:lpstr>Introduction</vt:lpstr>
      <vt:lpstr>Movement of Labor Between Countries: Migration </vt:lpstr>
      <vt:lpstr>Movement of Labor Between Countries: Migration</vt:lpstr>
      <vt:lpstr>A Closer Look </vt:lpstr>
      <vt:lpstr>APPLICATION: Immigration to the New World</vt:lpstr>
      <vt:lpstr>Movement of Labor Between Countries: Migration </vt:lpstr>
      <vt:lpstr> Movement of Labor Between Countries: Migration </vt:lpstr>
      <vt:lpstr>Movement of Labor Between Countries: Migration </vt:lpstr>
      <vt:lpstr>Movement of Labor Between Countries: Migration </vt:lpstr>
      <vt:lpstr>Movement of Labor Between Countries: Migration </vt:lpstr>
      <vt:lpstr>Movement of Labor Between Countries: Migration</vt:lpstr>
      <vt:lpstr>Movement of Labor Between Countries: Migration</vt:lpstr>
      <vt:lpstr>A Closer Look </vt:lpstr>
      <vt:lpstr>Movement of Labor Between Countries: Migration</vt:lpstr>
      <vt:lpstr>Movement of Labor Between Countries: Migration </vt:lpstr>
      <vt:lpstr>Movement of Labor Between Countries: Migration </vt:lpstr>
      <vt:lpstr>A Closer Look</vt:lpstr>
      <vt:lpstr>Movement of Labor Between Countries: Migration </vt:lpstr>
      <vt:lpstr> Movement of Labor Between Countries: Migration </vt:lpstr>
      <vt:lpstr>Movement of Labor Between Countries: Migration </vt:lpstr>
      <vt:lpstr>Movement of Capital Between Countries: Foreign Direct Investment</vt:lpstr>
      <vt:lpstr>Movement of Capital Between Countries: Foreign Direct Investment </vt:lpstr>
      <vt:lpstr>Movement of Capital Between Countries: Foreign Direct Investment </vt:lpstr>
      <vt:lpstr>Movement of Capital Between Countries: Foreign Direct Investment </vt:lpstr>
      <vt:lpstr>PowerPoint Presentation</vt:lpstr>
      <vt:lpstr>Movement of Capital Between Countries: Foreign Direct Investment </vt:lpstr>
      <vt:lpstr>Movement of Capital Between Countries: Foreign Direct Investment</vt:lpstr>
      <vt:lpstr>HEADLINES: The Myth of Asia’s Miracle</vt:lpstr>
      <vt:lpstr>Gains from Labor and Capital Flows</vt:lpstr>
      <vt:lpstr>Gains from Labor and Capital Flows </vt:lpstr>
      <vt:lpstr>Gains from Labor and Capital Flows </vt:lpstr>
      <vt:lpstr>APPLICATION: Immigrants and Their Remittances </vt:lpstr>
      <vt:lpstr>APPLICATION: Immigrants and Their Remittances</vt:lpstr>
      <vt:lpstr> World GDP Before Migration </vt:lpstr>
      <vt:lpstr> World GDP After Migration </vt:lpstr>
      <vt:lpstr> World Gains in GDP from Migration </vt:lpstr>
      <vt:lpstr> Gains from Migration </vt:lpstr>
      <vt:lpstr> Change in Home GDP in More Detail </vt:lpstr>
      <vt:lpstr> Change in Foreign GDP in More Detail </vt:lpstr>
      <vt:lpstr>Summary</vt:lpstr>
      <vt:lpstr>Conclusions</vt:lpstr>
      <vt:lpstr>Conclusions</vt:lpstr>
      <vt:lpstr>KEY POINTS</vt:lpstr>
      <vt:lpstr>KEY POINTS</vt:lpstr>
      <vt:lpstr>KEY POINTS</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 Movement of Labor and Capital Between Countries</dc:title>
  <dc:creator>Dennis McCornac</dc:creator>
  <cp:lastModifiedBy>Dennis McCornac</cp:lastModifiedBy>
  <cp:revision>464</cp:revision>
  <cp:lastPrinted>2020-05-01T19:11:31Z</cp:lastPrinted>
  <dcterms:created xsi:type="dcterms:W3CDTF">2014-04-06T21:35:48Z</dcterms:created>
  <dcterms:modified xsi:type="dcterms:W3CDTF">2025-10-18T06:17:48Z</dcterms:modified>
</cp:coreProperties>
</file>