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2"/>
  </p:sldMasterIdLst>
  <p:notesMasterIdLst>
    <p:notesMasterId r:id="rId51"/>
  </p:notesMasterIdLst>
  <p:handoutMasterIdLst>
    <p:handoutMasterId r:id="rId52"/>
  </p:handoutMasterIdLst>
  <p:sldIdLst>
    <p:sldId id="450" r:id="rId3"/>
    <p:sldId id="350" r:id="rId4"/>
    <p:sldId id="351" r:id="rId5"/>
    <p:sldId id="352" r:id="rId6"/>
    <p:sldId id="459" r:id="rId7"/>
    <p:sldId id="421" r:id="rId8"/>
    <p:sldId id="452" r:id="rId9"/>
    <p:sldId id="460" r:id="rId10"/>
    <p:sldId id="422" r:id="rId11"/>
    <p:sldId id="356" r:id="rId12"/>
    <p:sldId id="423" r:id="rId13"/>
    <p:sldId id="424" r:id="rId14"/>
    <p:sldId id="453" r:id="rId15"/>
    <p:sldId id="426" r:id="rId16"/>
    <p:sldId id="455" r:id="rId17"/>
    <p:sldId id="454" r:id="rId18"/>
    <p:sldId id="428" r:id="rId19"/>
    <p:sldId id="456" r:id="rId20"/>
    <p:sldId id="457" r:id="rId21"/>
    <p:sldId id="430" r:id="rId22"/>
    <p:sldId id="461" r:id="rId23"/>
    <p:sldId id="462" r:id="rId24"/>
    <p:sldId id="365" r:id="rId25"/>
    <p:sldId id="366" r:id="rId26"/>
    <p:sldId id="367" r:id="rId27"/>
    <p:sldId id="368" r:id="rId28"/>
    <p:sldId id="431" r:id="rId29"/>
    <p:sldId id="370" r:id="rId30"/>
    <p:sldId id="383" r:id="rId31"/>
    <p:sldId id="441" r:id="rId32"/>
    <p:sldId id="442" r:id="rId33"/>
    <p:sldId id="466" r:id="rId34"/>
    <p:sldId id="468" r:id="rId35"/>
    <p:sldId id="469" r:id="rId36"/>
    <p:sldId id="470" r:id="rId37"/>
    <p:sldId id="443" r:id="rId38"/>
    <p:sldId id="444" r:id="rId39"/>
    <p:sldId id="463" r:id="rId40"/>
    <p:sldId id="464" r:id="rId41"/>
    <p:sldId id="389" r:id="rId42"/>
    <p:sldId id="465" r:id="rId43"/>
    <p:sldId id="390" r:id="rId44"/>
    <p:sldId id="449" r:id="rId45"/>
    <p:sldId id="400" r:id="rId46"/>
    <p:sldId id="401" r:id="rId47"/>
    <p:sldId id="402" r:id="rId48"/>
    <p:sldId id="405" r:id="rId49"/>
    <p:sldId id="4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WM" initials="SWM [4]" lastIdx="1" clrIdx="6"/>
  <p:cmAuthor id="1" name="Jennifer Baker" initials="JB" lastIdx="1" clrIdx="0"/>
  <p:cmAuthor id="8" name="SWM" initials="SWM [5]" lastIdx="1" clrIdx="7"/>
  <p:cmAuthor id="2" name="Hauk, William" initials="HW" lastIdx="8" clrIdx="1"/>
  <p:cmAuthor id="9" name="SWM" initials="SWM [6]" lastIdx="1" clrIdx="8"/>
  <p:cmAuthor id="3" name="Mingzhi Xu" initials="MX" lastIdx="3" clrIdx="2"/>
  <p:cmAuthor id="10" name="Ramazani, Reza" initials="RR" lastIdx="71" clrIdx="9">
    <p:extLst>
      <p:ext uri="{19B8F6BF-5375-455C-9EA6-DF929625EA0E}">
        <p15:presenceInfo xmlns:p15="http://schemas.microsoft.com/office/powerpoint/2012/main" userId="Ramazani, Reza" providerId="None"/>
      </p:ext>
    </p:extLst>
  </p:cmAuthor>
  <p:cmAuthor id="4" name="SWM" initials="SWM" lastIdx="1" clrIdx="3"/>
  <p:cmAuthor id="11" name="PC" initials="P" lastIdx="16" clrIdx="10">
    <p:extLst>
      <p:ext uri="{19B8F6BF-5375-455C-9EA6-DF929625EA0E}">
        <p15:presenceInfo xmlns:p15="http://schemas.microsoft.com/office/powerpoint/2012/main" userId="PC" providerId="None"/>
      </p:ext>
    </p:extLst>
  </p:cmAuthor>
  <p:cmAuthor id="5" name="SWM" initials="SWM [2]" lastIdx="1" clrIdx="4"/>
  <p:cmAuthor id="12" name="Copyeditor" initials="CE" lastIdx="15" clrIdx="11">
    <p:extLst>
      <p:ext uri="{19B8F6BF-5375-455C-9EA6-DF929625EA0E}">
        <p15:presenceInfo xmlns:p15="http://schemas.microsoft.com/office/powerpoint/2012/main" userId="Copyeditor" providerId="None"/>
      </p:ext>
    </p:extLst>
  </p:cmAuthor>
  <p:cmAuthor id="6" name="SWM" initials="SWM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23232"/>
    <a:srgbClr val="414141"/>
    <a:srgbClr val="474747"/>
    <a:srgbClr val="515151"/>
    <a:srgbClr val="6A1441"/>
    <a:srgbClr val="66143F"/>
    <a:srgbClr val="6D1543"/>
    <a:srgbClr val="63133D"/>
    <a:srgbClr val="2D4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2593" autoAdjust="0"/>
  </p:normalViewPr>
  <p:slideViewPr>
    <p:cSldViewPr snapToGrid="0">
      <p:cViewPr varScale="1">
        <p:scale>
          <a:sx n="85" d="100"/>
          <a:sy n="85" d="100"/>
        </p:scale>
        <p:origin x="1248" y="53"/>
      </p:cViewPr>
      <p:guideLst>
        <p:guide orient="horz" pos="2160"/>
        <p:guide pos="2880"/>
      </p:guideLst>
    </p:cSldViewPr>
  </p:slideViewPr>
  <p:outlineViewPr>
    <p:cViewPr>
      <p:scale>
        <a:sx n="33" d="100"/>
        <a:sy n="33" d="100"/>
      </p:scale>
      <p:origin x="0" y="-9240"/>
    </p:cViewPr>
  </p:outlineViewPr>
  <p:notesTextViewPr>
    <p:cViewPr>
      <p:scale>
        <a:sx n="1" d="1"/>
        <a:sy n="1" d="1"/>
      </p:scale>
      <p:origin x="0" y="0"/>
    </p:cViewPr>
  </p:notesTextViewPr>
  <p:sorterViewPr>
    <p:cViewPr>
      <p:scale>
        <a:sx n="100" d="100"/>
        <a:sy n="100" d="100"/>
      </p:scale>
      <p:origin x="0" y="-15580"/>
    </p:cViewPr>
  </p:sorterViewPr>
  <p:notesViewPr>
    <p:cSldViewPr snapToGrid="0">
      <p:cViewPr varScale="1">
        <p:scale>
          <a:sx n="42" d="100"/>
          <a:sy n="42" d="100"/>
        </p:scale>
        <p:origin x="28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08760" y="182880"/>
            <a:ext cx="3672840" cy="579120"/>
          </a:xfrm>
          <a:prstGeom prst="rect">
            <a:avLst/>
          </a:prstGeom>
        </p:spPr>
        <p:txBody>
          <a:bodyPr vert="horz" lIns="91440" tIns="45720" rIns="91440" bIns="45720" rtlCol="0"/>
          <a:lstStyle>
            <a:lvl1pPr algn="l">
              <a:defRPr sz="1200"/>
            </a:lvl1pPr>
          </a:lstStyle>
          <a:p>
            <a:pPr algn="ctr"/>
            <a:r>
              <a:rPr lang="en-US" sz="1600" b="1" dirty="0"/>
              <a:t>Chapter 4 - Trade and Resources: </a:t>
            </a:r>
          </a:p>
          <a:p>
            <a:pPr algn="ctr"/>
            <a:r>
              <a:rPr lang="en-US" sz="1600" b="1" dirty="0"/>
              <a:t>The Heckscher–Ohlin Model</a:t>
            </a:r>
          </a:p>
          <a:p>
            <a:endParaRPr lang="en-US" dirty="0"/>
          </a:p>
        </p:txBody>
      </p:sp>
      <p:sp>
        <p:nvSpPr>
          <p:cNvPr id="6" name="TextBox 5">
            <a:extLst>
              <a:ext uri="{FF2B5EF4-FFF2-40B4-BE49-F238E27FC236}">
                <a16:creationId xmlns:a16="http://schemas.microsoft.com/office/drawing/2014/main" id="{5224EFEC-2D63-429A-83C3-529DD7A7504E}"/>
              </a:ext>
            </a:extLst>
          </p:cNvPr>
          <p:cNvSpPr txBox="1"/>
          <p:nvPr/>
        </p:nvSpPr>
        <p:spPr>
          <a:xfrm>
            <a:off x="3291840" y="8507194"/>
            <a:ext cx="565482" cy="338554"/>
          </a:xfrm>
          <a:prstGeom prst="rect">
            <a:avLst/>
          </a:prstGeom>
          <a:noFill/>
        </p:spPr>
        <p:txBody>
          <a:bodyPr wrap="square" rtlCol="0">
            <a:spAutoFit/>
          </a:bodyPr>
          <a:lstStyle/>
          <a:p>
            <a:fld id="{2D5CB2EA-F257-499A-9C34-EE6CD0F1D964}" type="slidenum">
              <a:rPr lang="en-US" sz="1600" b="1" smtClean="0"/>
              <a:t>‹#›</a:t>
            </a:fld>
            <a:endParaRPr lang="en-US" sz="1600" b="1" dirty="0"/>
          </a:p>
        </p:txBody>
      </p:sp>
    </p:spTree>
    <p:extLst>
      <p:ext uri="{BB962C8B-B14F-4D97-AF65-F5344CB8AC3E}">
        <p14:creationId xmlns:p14="http://schemas.microsoft.com/office/powerpoint/2010/main" val="3033472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DB7AB-8332-4113-A0CE-B034A58717D6}" type="datetimeFigureOut">
              <a:rPr lang="en-US" smtClean="0"/>
              <a:t>12/8/2024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E90E9-943E-4074-BE1C-401CE0D4D3B2}" type="slidenum">
              <a:rPr lang="en-US" smtClean="0"/>
              <a:t>‹#›</a:t>
            </a:fld>
            <a:endParaRPr lang="en-US"/>
          </a:p>
        </p:txBody>
      </p:sp>
    </p:spTree>
    <p:extLst>
      <p:ext uri="{BB962C8B-B14F-4D97-AF65-F5344CB8AC3E}">
        <p14:creationId xmlns:p14="http://schemas.microsoft.com/office/powerpoint/2010/main" val="1610597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E90E9-943E-4074-BE1C-401CE0D4D3B2}" type="slidenum">
              <a:rPr lang="en-US" smtClean="0"/>
              <a:t>10</a:t>
            </a:fld>
            <a:endParaRPr lang="en-US"/>
          </a:p>
        </p:txBody>
      </p:sp>
    </p:spTree>
    <p:extLst>
      <p:ext uri="{BB962C8B-B14F-4D97-AF65-F5344CB8AC3E}">
        <p14:creationId xmlns:p14="http://schemas.microsoft.com/office/powerpoint/2010/main" val="317204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mn-lt"/>
              </a:rPr>
              <a:t>.</a:t>
            </a:r>
            <a:endParaRPr lang="en-US" altLang="en-US" sz="1200" dirty="0">
              <a:solidFill>
                <a:srgbClr val="3D68AF"/>
              </a:solidFill>
              <a:latin typeface="+mn-lt"/>
            </a:endParaRPr>
          </a:p>
        </p:txBody>
      </p:sp>
      <p:sp>
        <p:nvSpPr>
          <p:cNvPr id="4" name="Slide Number Placeholder 3"/>
          <p:cNvSpPr>
            <a:spLocks noGrp="1"/>
          </p:cNvSpPr>
          <p:nvPr>
            <p:ph type="sldNum" sz="quarter" idx="5"/>
          </p:nvPr>
        </p:nvSpPr>
        <p:spPr/>
        <p:txBody>
          <a:bodyPr/>
          <a:lstStyle/>
          <a:p>
            <a:fld id="{7BEE90E9-943E-4074-BE1C-401CE0D4D3B2}" type="slidenum">
              <a:rPr lang="en-US" smtClean="0"/>
              <a:t>20</a:t>
            </a:fld>
            <a:endParaRPr lang="en-US"/>
          </a:p>
        </p:txBody>
      </p:sp>
    </p:spTree>
    <p:extLst>
      <p:ext uri="{BB962C8B-B14F-4D97-AF65-F5344CB8AC3E}">
        <p14:creationId xmlns:p14="http://schemas.microsoft.com/office/powerpoint/2010/main" val="50432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E90E9-943E-4074-BE1C-401CE0D4D3B2}" type="slidenum">
              <a:rPr lang="en-US" smtClean="0"/>
              <a:t>23</a:t>
            </a:fld>
            <a:endParaRPr lang="en-US"/>
          </a:p>
        </p:txBody>
      </p:sp>
    </p:spTree>
    <p:extLst>
      <p:ext uri="{BB962C8B-B14F-4D97-AF65-F5344CB8AC3E}">
        <p14:creationId xmlns:p14="http://schemas.microsoft.com/office/powerpoint/2010/main" val="397867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EE90E9-943E-4074-BE1C-401CE0D4D3B2}" type="slidenum">
              <a:rPr lang="en-US" smtClean="0"/>
              <a:t>24</a:t>
            </a:fld>
            <a:endParaRPr lang="en-US"/>
          </a:p>
        </p:txBody>
      </p:sp>
    </p:spTree>
    <p:extLst>
      <p:ext uri="{BB962C8B-B14F-4D97-AF65-F5344CB8AC3E}">
        <p14:creationId xmlns:p14="http://schemas.microsoft.com/office/powerpoint/2010/main" val="63400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EE90E9-943E-4074-BE1C-401CE0D4D3B2}" type="slidenum">
              <a:rPr lang="en-US" smtClean="0"/>
              <a:t>25</a:t>
            </a:fld>
            <a:endParaRPr lang="en-US"/>
          </a:p>
        </p:txBody>
      </p:sp>
    </p:spTree>
    <p:extLst>
      <p:ext uri="{BB962C8B-B14F-4D97-AF65-F5344CB8AC3E}">
        <p14:creationId xmlns:p14="http://schemas.microsoft.com/office/powerpoint/2010/main" val="7855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fld id="{DD1D91C1-BEC9-4BE8-A2D2-B1C71520F55B}" type="slidenum">
              <a:rPr lang="en-US" altLang="en-US" sz="1200" b="0" smtClean="0"/>
              <a:pPr eaLnBrk="1" hangingPunct="1"/>
              <a:t>39</a:t>
            </a:fld>
            <a:endParaRPr lang="en-US"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74221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fld id="{DD1D91C1-BEC9-4BE8-A2D2-B1C71520F55B}" type="slidenum">
              <a:rPr lang="en-US" altLang="en-US" sz="1200" b="0" smtClean="0"/>
              <a:pPr eaLnBrk="1" hangingPunct="1"/>
              <a:t>40</a:t>
            </a:fld>
            <a:endParaRPr lang="en-US"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5583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fld id="{DD1D91C1-BEC9-4BE8-A2D2-B1C71520F55B}" type="slidenum">
              <a:rPr lang="en-US" altLang="en-US" sz="1200" b="0" smtClean="0"/>
              <a:pPr eaLnBrk="1" hangingPunct="1"/>
              <a:t>41</a:t>
            </a:fld>
            <a:endParaRPr lang="en-US"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69866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fld id="{DD1D91C1-BEC9-4BE8-A2D2-B1C71520F55B}" type="slidenum">
              <a:rPr lang="en-US" altLang="en-US" sz="1200" b="0" smtClean="0"/>
              <a:pPr eaLnBrk="1" hangingPunct="1"/>
              <a:t>42</a:t>
            </a:fld>
            <a:endParaRPr lang="en-US"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12800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073" y="-143054"/>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450850" indent="-450850">
              <a:spcBef>
                <a:spcPts val="624"/>
              </a:spcBef>
              <a:defRPr/>
            </a:lvl1pPr>
            <a:lvl2pPr marL="900113" indent="-442913">
              <a:spcBef>
                <a:spcPts val="624"/>
              </a:spcBef>
              <a:defRPr sz="2600"/>
            </a:lvl2pPr>
            <a:lvl3pPr marL="1255713" indent="-341313">
              <a:spcBef>
                <a:spcPts val="624"/>
              </a:spcBef>
              <a:defRPr sz="24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3F1F8FCD-E16F-E941-BD48-60499D651933}"/>
              </a:ext>
            </a:extLst>
          </p:cNvPr>
          <p:cNvCxnSpPr/>
          <p:nvPr/>
        </p:nvCxnSpPr>
        <p:spPr>
          <a:xfrm>
            <a:off x="0" y="999946"/>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74025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600201"/>
            <a:ext cx="8229600" cy="2535072"/>
          </a:xfrm>
        </p:spPr>
        <p:txBody>
          <a:bodyPr/>
          <a:lstStyle>
            <a:lvl1pPr marL="450850" indent="-450850">
              <a:spcBef>
                <a:spcPts val="624"/>
              </a:spcBef>
              <a:defRPr/>
            </a:lvl1pPr>
            <a:lvl2pPr marL="900113" indent="-442913">
              <a:spcBef>
                <a:spcPts val="624"/>
              </a:spcBef>
              <a:defRPr sz="2600"/>
            </a:lvl2pPr>
            <a:lvl3pPr marL="1255713" indent="-341313">
              <a:spcBef>
                <a:spcPts val="624"/>
              </a:spcBef>
              <a:defRPr sz="24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3F1F8FCD-E16F-E941-BD48-60499D651933}"/>
              </a:ext>
            </a:extLst>
          </p:cNvPr>
          <p:cNvCxnSpPr/>
          <p:nvPr userDrawn="1"/>
        </p:nvCxnSpPr>
        <p:spPr>
          <a:xfrm>
            <a:off x="0" y="999947"/>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1A308420-D552-4753-97E3-BBE649C05346}"/>
              </a:ext>
            </a:extLst>
          </p:cNvPr>
          <p:cNvSpPr>
            <a:spLocks noGrp="1"/>
          </p:cNvSpPr>
          <p:nvPr>
            <p:ph sz="quarter" idx="10"/>
          </p:nvPr>
        </p:nvSpPr>
        <p:spPr>
          <a:xfrm>
            <a:off x="457200" y="4325938"/>
            <a:ext cx="8229600" cy="2093912"/>
          </a:xfrm>
        </p:spPr>
        <p:txBody>
          <a:bodyPr/>
          <a:lstStyle>
            <a:lvl1pPr marL="450850" indent="-450850">
              <a:defRPr/>
            </a:lvl1pPr>
            <a:lvl2pPr marL="900113" indent="-442913">
              <a:defRPr sz="2600"/>
            </a:lvl2pPr>
            <a:lvl3pPr marL="1255713" indent="-341313">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Picture Placeholder 6">
            <a:extLst>
              <a:ext uri="{FF2B5EF4-FFF2-40B4-BE49-F238E27FC236}">
                <a16:creationId xmlns:a16="http://schemas.microsoft.com/office/drawing/2014/main" id="{34A5BA65-B36A-4C89-9BD0-7A2C8F489202}"/>
              </a:ext>
            </a:extLst>
          </p:cNvPr>
          <p:cNvSpPr>
            <a:spLocks noGrp="1"/>
          </p:cNvSpPr>
          <p:nvPr>
            <p:ph type="pic" sz="quarter" idx="11"/>
          </p:nvPr>
        </p:nvSpPr>
        <p:spPr>
          <a:xfrm>
            <a:off x="5896426" y="3167845"/>
            <a:ext cx="914400" cy="914400"/>
          </a:xfrm>
        </p:spPr>
        <p:txBody>
          <a:bodyPr/>
          <a:lstStyle/>
          <a:p>
            <a:endParaRPr lang="en-IN"/>
          </a:p>
        </p:txBody>
      </p:sp>
      <p:sp>
        <p:nvSpPr>
          <p:cNvPr id="13" name="Picture Placeholder 12">
            <a:extLst>
              <a:ext uri="{FF2B5EF4-FFF2-40B4-BE49-F238E27FC236}">
                <a16:creationId xmlns:a16="http://schemas.microsoft.com/office/drawing/2014/main" id="{D36B6CC3-E073-4236-8DF1-D8B1F165E464}"/>
              </a:ext>
            </a:extLst>
          </p:cNvPr>
          <p:cNvSpPr>
            <a:spLocks noGrp="1"/>
          </p:cNvSpPr>
          <p:nvPr>
            <p:ph type="pic" sz="quarter" idx="12"/>
          </p:nvPr>
        </p:nvSpPr>
        <p:spPr>
          <a:xfrm>
            <a:off x="7162800" y="3161022"/>
            <a:ext cx="914400" cy="914400"/>
          </a:xfrm>
        </p:spPr>
        <p:txBody>
          <a:bodyPr/>
          <a:lstStyle/>
          <a:p>
            <a:endParaRPr lang="en-IN"/>
          </a:p>
        </p:txBody>
      </p:sp>
      <p:sp>
        <p:nvSpPr>
          <p:cNvPr id="16" name="Content Placeholder 15">
            <a:extLst>
              <a:ext uri="{FF2B5EF4-FFF2-40B4-BE49-F238E27FC236}">
                <a16:creationId xmlns:a16="http://schemas.microsoft.com/office/drawing/2014/main" id="{1C3617B9-7E7C-46E0-BCF2-7D0D1C7EB037}"/>
              </a:ext>
            </a:extLst>
          </p:cNvPr>
          <p:cNvSpPr>
            <a:spLocks noGrp="1"/>
          </p:cNvSpPr>
          <p:nvPr>
            <p:ph sz="quarter" idx="13"/>
          </p:nvPr>
        </p:nvSpPr>
        <p:spPr>
          <a:xfrm>
            <a:off x="4967288" y="5607050"/>
            <a:ext cx="1843087" cy="80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a:extLst>
              <a:ext uri="{FF2B5EF4-FFF2-40B4-BE49-F238E27FC236}">
                <a16:creationId xmlns:a16="http://schemas.microsoft.com/office/drawing/2014/main" id="{C56CC46D-F37A-4D89-B8CC-D165A2AA0898}"/>
              </a:ext>
            </a:extLst>
          </p:cNvPr>
          <p:cNvSpPr>
            <a:spLocks noGrp="1"/>
          </p:cNvSpPr>
          <p:nvPr>
            <p:ph sz="quarter" idx="14"/>
          </p:nvPr>
        </p:nvSpPr>
        <p:spPr>
          <a:xfrm>
            <a:off x="7162800" y="5562600"/>
            <a:ext cx="1524000" cy="88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0" name="Table Placeholder 19">
            <a:extLst>
              <a:ext uri="{FF2B5EF4-FFF2-40B4-BE49-F238E27FC236}">
                <a16:creationId xmlns:a16="http://schemas.microsoft.com/office/drawing/2014/main" id="{ADEDF798-01C7-42DF-9C71-6115B8A30D14}"/>
              </a:ext>
            </a:extLst>
          </p:cNvPr>
          <p:cNvSpPr>
            <a:spLocks noGrp="1"/>
          </p:cNvSpPr>
          <p:nvPr>
            <p:ph type="tbl" sz="quarter" idx="15"/>
          </p:nvPr>
        </p:nvSpPr>
        <p:spPr>
          <a:xfrm>
            <a:off x="5895975" y="4749800"/>
            <a:ext cx="1131888" cy="666750"/>
          </a:xfrm>
        </p:spPr>
        <p:txBody>
          <a:bodyPr/>
          <a:lstStyle/>
          <a:p>
            <a:endParaRPr lang="en-IN"/>
          </a:p>
        </p:txBody>
      </p:sp>
      <p:sp>
        <p:nvSpPr>
          <p:cNvPr id="22" name="Content Placeholder 21">
            <a:extLst>
              <a:ext uri="{FF2B5EF4-FFF2-40B4-BE49-F238E27FC236}">
                <a16:creationId xmlns:a16="http://schemas.microsoft.com/office/drawing/2014/main" id="{B6DEA504-A686-4A85-99C6-4B502F88EEB9}"/>
              </a:ext>
            </a:extLst>
          </p:cNvPr>
          <p:cNvSpPr>
            <a:spLocks noGrp="1"/>
          </p:cNvSpPr>
          <p:nvPr>
            <p:ph sz="quarter" idx="16"/>
          </p:nvPr>
        </p:nvSpPr>
        <p:spPr>
          <a:xfrm>
            <a:off x="7329488" y="4705350"/>
            <a:ext cx="1131887" cy="81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Content Placeholder 23">
            <a:extLst>
              <a:ext uri="{FF2B5EF4-FFF2-40B4-BE49-F238E27FC236}">
                <a16:creationId xmlns:a16="http://schemas.microsoft.com/office/drawing/2014/main" id="{9BFEB5DD-E38F-4010-AF96-B45388F50377}"/>
              </a:ext>
            </a:extLst>
          </p:cNvPr>
          <p:cNvSpPr>
            <a:spLocks noGrp="1"/>
          </p:cNvSpPr>
          <p:nvPr>
            <p:ph sz="quarter" idx="17"/>
          </p:nvPr>
        </p:nvSpPr>
        <p:spPr>
          <a:xfrm>
            <a:off x="8312150" y="3429000"/>
            <a:ext cx="558800" cy="86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6" name="Content Placeholder 25">
            <a:extLst>
              <a:ext uri="{FF2B5EF4-FFF2-40B4-BE49-F238E27FC236}">
                <a16:creationId xmlns:a16="http://schemas.microsoft.com/office/drawing/2014/main" id="{DF7B2E13-05C1-4556-A4EF-EA95F05E10AB}"/>
              </a:ext>
            </a:extLst>
          </p:cNvPr>
          <p:cNvSpPr>
            <a:spLocks noGrp="1"/>
          </p:cNvSpPr>
          <p:nvPr>
            <p:ph sz="quarter" idx="18"/>
          </p:nvPr>
        </p:nvSpPr>
        <p:spPr>
          <a:xfrm>
            <a:off x="8461375" y="4676775"/>
            <a:ext cx="682625" cy="88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4195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cxnSp>
        <p:nvCxnSpPr>
          <p:cNvPr id="12" name="Straight Connector 11">
            <a:extLst>
              <a:ext uri="{FF2B5EF4-FFF2-40B4-BE49-F238E27FC236}">
                <a16:creationId xmlns:a16="http://schemas.microsoft.com/office/drawing/2014/main" id="{8BD0E833-9B7E-7B4B-BB68-CBAF3F569E05}"/>
              </a:ext>
            </a:extLst>
          </p:cNvPr>
          <p:cNvCxnSpPr/>
          <p:nvPr/>
        </p:nvCxnSpPr>
        <p:spPr>
          <a:xfrm>
            <a:off x="0" y="1101547"/>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3" name="Slide Number Placeholder 5">
            <a:extLst>
              <a:ext uri="{FF2B5EF4-FFF2-40B4-BE49-F238E27FC236}">
                <a16:creationId xmlns:a16="http://schemas.microsoft.com/office/drawing/2014/main" id="{F3830D2F-0034-8347-8FD3-285503D9CD90}"/>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376122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457200" y="2362200"/>
            <a:ext cx="8229600" cy="3763963"/>
          </a:xfrm>
        </p:spPr>
        <p:txBody>
          <a:bodyPr>
            <a:normAutofit/>
          </a:bodyPr>
          <a:lstStyle>
            <a:lvl1pPr marL="514350" indent="-514350">
              <a:buFont typeface="+mj-lt"/>
              <a:buAutoNum type="alphaLcPeriod"/>
              <a:defRPr sz="2800" b="0"/>
            </a:lvl1pPr>
            <a:lvl2pPr marL="914400" indent="-457200">
              <a:buFont typeface="+mj-lt"/>
              <a:buAutoNum type="alphaLcPeriod"/>
              <a:defRPr sz="2400"/>
            </a:lvl2pPr>
            <a:lvl3pPr marL="1371600" indent="-457200">
              <a:buFont typeface="+mj-lt"/>
              <a:buAutoNum type="alphaLcPeriod"/>
              <a:defRPr sz="2000"/>
            </a:lvl3pPr>
            <a:lvl4pPr marL="1714500" indent="-342900">
              <a:buFont typeface="+mj-lt"/>
              <a:buAutoNum type="alphaLcPeriod"/>
              <a:defRPr sz="1800"/>
            </a:lvl4pPr>
            <a:lvl5pPr marL="2171700" indent="-342900">
              <a:buFont typeface="+mj-lt"/>
              <a:buAutoNum type="alphaL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98433848-A846-744E-B946-326CC16C2C19}"/>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6" name="Footer Placeholder 4">
            <a:extLst>
              <a:ext uri="{FF2B5EF4-FFF2-40B4-BE49-F238E27FC236}">
                <a16:creationId xmlns:a16="http://schemas.microsoft.com/office/drawing/2014/main" id="{74EF8F2C-C0EE-1549-B53B-14B612714A95}"/>
              </a:ext>
            </a:extLst>
          </p:cNvPr>
          <p:cNvSpPr txBox="1">
            <a:spLocks/>
          </p:cNvSpPr>
          <p:nvPr/>
        </p:nvSpPr>
        <p:spPr>
          <a:xfrm>
            <a:off x="2775003" y="647915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Worth Publishers</a:t>
            </a:r>
            <a:br>
              <a:rPr lang="en-US" dirty="0"/>
            </a:br>
            <a:r>
              <a:rPr lang="en-US" dirty="0"/>
              <a:t>International Economics, 5e  |  Feenstra/Taylor</a:t>
            </a:r>
          </a:p>
        </p:txBody>
      </p:sp>
    </p:spTree>
    <p:extLst>
      <p:ext uri="{BB962C8B-B14F-4D97-AF65-F5344CB8AC3E}">
        <p14:creationId xmlns:p14="http://schemas.microsoft.com/office/powerpoint/2010/main" val="44990841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chemeClr val="accent1">
                <a:lumMod val="45000"/>
                <a:lumOff val="55000"/>
              </a:schemeClr>
            </a:gs>
            <a:gs pos="99000">
              <a:srgbClr val="87D8F7"/>
            </a:gs>
            <a:gs pos="99000">
              <a:srgbClr val="00B0F0"/>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478981" y="6519446"/>
            <a:ext cx="595035" cy="276999"/>
          </a:xfrm>
          <a:prstGeom prst="rect">
            <a:avLst/>
          </a:prstGeom>
          <a:noFill/>
        </p:spPr>
        <p:txBody>
          <a:bodyPr wrap="none" rtlCol="0">
            <a:spAutoFit/>
          </a:bodyPr>
          <a:lstStyle/>
          <a:p>
            <a:r>
              <a:rPr lang="en-US" sz="1200" b="1" dirty="0"/>
              <a:t>4 - </a:t>
            </a:r>
            <a:fld id="{3BA566B4-5A9F-4340-B380-5A3AC03E64F3}" type="slidenum">
              <a:rPr lang="en-US" sz="1200" b="1" smtClean="0"/>
              <a:t>‹#›</a:t>
            </a:fld>
            <a:endParaRPr lang="en-US" sz="1200" b="1" dirty="0"/>
          </a:p>
        </p:txBody>
      </p:sp>
    </p:spTree>
    <p:extLst>
      <p:ext uri="{BB962C8B-B14F-4D97-AF65-F5344CB8AC3E}">
        <p14:creationId xmlns:p14="http://schemas.microsoft.com/office/powerpoint/2010/main" val="2694999837"/>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702" r:id="rId3"/>
    <p:sldLayoutId id="2147483703" r:id="rId4"/>
  </p:sldLayoutIdLst>
  <p:hf hdr="0" dt="0"/>
  <p:txStyles>
    <p:titleStyle>
      <a:lvl1pPr algn="ctr" defTabSz="914400" rtl="0" eaLnBrk="1" latinLnBrk="0" hangingPunct="1">
        <a:spcBef>
          <a:spcPct val="0"/>
        </a:spcBef>
        <a:buNone/>
        <a:defRPr sz="3200" b="1" kern="1200">
          <a:solidFill>
            <a:schemeClr val="tx1"/>
          </a:solidFill>
          <a:latin typeface="Bookman Old Style" panose="02050604050505020204" pitchFamily="18" charset="0"/>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2800" b="1" kern="1200">
          <a:solidFill>
            <a:schemeClr val="tx1"/>
          </a:solidFill>
          <a:latin typeface="Bookman Old Style" panose="02050604050505020204" pitchFamily="18" charset="0"/>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2pPr>
      <a:lvl3pPr marL="1143000" indent="-228600" algn="just" defTabSz="914400" rtl="0" eaLnBrk="1" latinLnBrk="0" hangingPunct="1">
        <a:spcBef>
          <a:spcPct val="20000"/>
        </a:spcBef>
        <a:buFont typeface="Arial" panose="020B0604020202020204" pitchFamily="34" charset="0"/>
        <a:buChar char="•"/>
        <a:defRPr sz="2000" b="1" kern="1200">
          <a:solidFill>
            <a:schemeClr val="tx1"/>
          </a:solidFill>
          <a:latin typeface="Bookman Old Style" panose="02050604050505020204" pitchFamily="18" charset="0"/>
          <a:ea typeface="+mn-ea"/>
          <a:cs typeface="+mn-cs"/>
        </a:defRPr>
      </a:lvl3pPr>
      <a:lvl4pPr marL="16002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Bookman Old Style" panose="02050604050505020204" pitchFamily="18" charset="0"/>
          <a:ea typeface="+mn-ea"/>
          <a:cs typeface="+mn-cs"/>
        </a:defRPr>
      </a:lvl4pPr>
      <a:lvl5pPr marL="2057400" indent="-228600" algn="just" defTabSz="914400" rtl="0" eaLnBrk="1" latinLnBrk="0" hangingPunct="1">
        <a:spcBef>
          <a:spcPct val="20000"/>
        </a:spcBef>
        <a:buFont typeface="Arial" panose="020B0604020202020204" pitchFamily="34" charset="0"/>
        <a:buChar char="»"/>
        <a:defRPr sz="1800" b="1"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lidetodoc.com/chapter-five-factor-endowments-and-the-heckscherohlin-theory/"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348343"/>
            <a:ext cx="8229600" cy="892540"/>
          </a:xfrm>
        </p:spPr>
        <p:txBody>
          <a:bodyPr>
            <a:normAutofit fontScale="90000"/>
          </a:bodyPr>
          <a:lstStyle/>
          <a:p>
            <a:pPr lvl="0">
              <a:defRPr/>
            </a:pPr>
            <a:r>
              <a:rPr lang="en-US" sz="3600" dirty="0">
                <a:solidFill>
                  <a:srgbClr val="FF0000"/>
                </a:solidFill>
                <a:latin typeface="Arial"/>
                <a:ea typeface="+mn-ea"/>
                <a:cs typeface="+mn-cs"/>
              </a:rPr>
              <a:t>ECON 243 – International Trade</a:t>
            </a:r>
            <a:br>
              <a:rPr lang="en-US" sz="3600" dirty="0">
                <a:solidFill>
                  <a:srgbClr val="FF0000"/>
                </a:solidFill>
                <a:latin typeface="Arial"/>
                <a:ea typeface="+mn-ea"/>
                <a:cs typeface="+mn-cs"/>
              </a:rPr>
            </a:br>
            <a:endParaRPr lang="en-US" dirty="0"/>
          </a:p>
        </p:txBody>
      </p:sp>
      <p:sp>
        <p:nvSpPr>
          <p:cNvPr id="3" name="Rectangle 2"/>
          <p:cNvSpPr/>
          <p:nvPr/>
        </p:nvSpPr>
        <p:spPr>
          <a:xfrm>
            <a:off x="-816429" y="1240883"/>
            <a:ext cx="10809514" cy="1200329"/>
          </a:xfrm>
          <a:prstGeom prst="rect">
            <a:avLst/>
          </a:prstGeom>
        </p:spPr>
        <p:txBody>
          <a:bodyPr wrap="square">
            <a:spAutoFit/>
          </a:bodyPr>
          <a:lstStyle/>
          <a:p>
            <a:pPr algn="ctr"/>
            <a:r>
              <a:rPr lang="en-US" altLang="en-US" sz="3600" b="1" dirty="0">
                <a:solidFill>
                  <a:srgbClr val="0000FF"/>
                </a:solidFill>
              </a:rPr>
              <a:t>Chapter 4 - Trade and Resources: </a:t>
            </a:r>
            <a:br>
              <a:rPr lang="en-US" altLang="en-US" sz="3600" b="1" dirty="0">
                <a:solidFill>
                  <a:srgbClr val="0000FF"/>
                </a:solidFill>
              </a:rPr>
            </a:br>
            <a:r>
              <a:rPr lang="en-US" altLang="en-US" sz="3600" b="1" dirty="0">
                <a:solidFill>
                  <a:srgbClr val="0000FF"/>
                </a:solidFill>
              </a:rPr>
              <a:t>The </a:t>
            </a:r>
            <a:r>
              <a:rPr lang="en-US" altLang="en-US" sz="3600" b="1" dirty="0" err="1">
                <a:solidFill>
                  <a:srgbClr val="0000FF"/>
                </a:solidFill>
              </a:rPr>
              <a:t>Heckscher</a:t>
            </a:r>
            <a:r>
              <a:rPr lang="en-US" altLang="en-US" sz="3600" b="1" dirty="0">
                <a:solidFill>
                  <a:srgbClr val="0000FF"/>
                </a:solidFill>
              </a:rPr>
              <a:t>–Ohlin Model</a:t>
            </a:r>
            <a:endParaRPr lang="en-US" sz="3600" b="1" dirty="0">
              <a:solidFill>
                <a:srgbClr val="0000FF"/>
              </a:solidFill>
            </a:endParaRPr>
          </a:p>
        </p:txBody>
      </p:sp>
      <p:pic>
        <p:nvPicPr>
          <p:cNvPr id="4" name="Picture 3"/>
          <p:cNvPicPr>
            <a:picLocks noChangeAspect="1"/>
          </p:cNvPicPr>
          <p:nvPr/>
        </p:nvPicPr>
        <p:blipFill>
          <a:blip r:embed="rId2"/>
          <a:stretch>
            <a:fillRect/>
          </a:stretch>
        </p:blipFill>
        <p:spPr>
          <a:xfrm>
            <a:off x="152400" y="2579915"/>
            <a:ext cx="8871857" cy="4278086"/>
          </a:xfrm>
          <a:prstGeom prst="rect">
            <a:avLst/>
          </a:prstGeom>
        </p:spPr>
      </p:pic>
    </p:spTree>
    <p:extLst>
      <p:ext uri="{BB962C8B-B14F-4D97-AF65-F5344CB8AC3E}">
        <p14:creationId xmlns:p14="http://schemas.microsoft.com/office/powerpoint/2010/main" val="133288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7CEA-8AF4-A549-8DED-170A17EA5094}"/>
              </a:ext>
            </a:extLst>
          </p:cNvPr>
          <p:cNvSpPr>
            <a:spLocks noGrp="1"/>
          </p:cNvSpPr>
          <p:nvPr>
            <p:ph type="title"/>
          </p:nvPr>
        </p:nvSpPr>
        <p:spPr/>
        <p:txBody>
          <a:bodyPr>
            <a:normAutofit/>
          </a:bodyPr>
          <a:lstStyle/>
          <a:p>
            <a:r>
              <a:rPr lang="en-US" dirty="0"/>
              <a:t>APPLICATION: </a:t>
            </a:r>
            <a:r>
              <a:rPr lang="en-US" altLang="en-US" dirty="0"/>
              <a:t>Are Factor Intensities the Same Across Countries?</a:t>
            </a:r>
            <a:endParaRPr lang="en-US" dirty="0"/>
          </a:p>
        </p:txBody>
      </p:sp>
      <p:sp>
        <p:nvSpPr>
          <p:cNvPr id="3" name="Content Placeholder 2">
            <a:extLst>
              <a:ext uri="{FF2B5EF4-FFF2-40B4-BE49-F238E27FC236}">
                <a16:creationId xmlns:a16="http://schemas.microsoft.com/office/drawing/2014/main" id="{B6640394-B2B2-4842-B2AA-EDB6FE990D09}"/>
              </a:ext>
            </a:extLst>
          </p:cNvPr>
          <p:cNvSpPr>
            <a:spLocks noGrp="1"/>
          </p:cNvSpPr>
          <p:nvPr>
            <p:ph idx="1"/>
          </p:nvPr>
        </p:nvSpPr>
        <p:spPr>
          <a:xfrm>
            <a:off x="252966" y="1631422"/>
            <a:ext cx="4918802" cy="1510745"/>
          </a:xfrm>
        </p:spPr>
        <p:txBody>
          <a:bodyPr>
            <a:normAutofit lnSpcReduction="10000"/>
          </a:bodyPr>
          <a:lstStyle/>
          <a:p>
            <a:pPr marL="339725" indent="-339725"/>
            <a:r>
              <a:rPr lang="en-US" altLang="en-US" sz="2000" dirty="0"/>
              <a:t>While much of the footwear in the world is produced in developing nations, the United States retains a small number of shoe factories.</a:t>
            </a:r>
          </a:p>
        </p:txBody>
      </p:sp>
      <p:pic>
        <p:nvPicPr>
          <p:cNvPr id="14" name="Picture Placeholder 5" descr="A photo of New Balance Factory behind a car parking area.">
            <a:extLst>
              <a:ext uri="{FF2B5EF4-FFF2-40B4-BE49-F238E27FC236}">
                <a16:creationId xmlns:a16="http://schemas.microsoft.com/office/drawing/2014/main" id="{727E6ED3-A9C0-41A2-B456-3EB64827B88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5440964" y="1243569"/>
            <a:ext cx="3245836" cy="2060637"/>
          </a:xfrm>
          <a:prstGeom prst="rect">
            <a:avLst/>
          </a:prstGeom>
        </p:spPr>
      </p:pic>
      <p:sp>
        <p:nvSpPr>
          <p:cNvPr id="4" name="Content Placeholder 3">
            <a:extLst>
              <a:ext uri="{FF2B5EF4-FFF2-40B4-BE49-F238E27FC236}">
                <a16:creationId xmlns:a16="http://schemas.microsoft.com/office/drawing/2014/main" id="{D6C7D38F-F4DB-4139-B5ED-28F828473AC0}"/>
              </a:ext>
            </a:extLst>
          </p:cNvPr>
          <p:cNvSpPr>
            <a:spLocks noGrp="1"/>
          </p:cNvSpPr>
          <p:nvPr>
            <p:ph sz="quarter" idx="10"/>
          </p:nvPr>
        </p:nvSpPr>
        <p:spPr>
          <a:xfrm>
            <a:off x="0" y="3466245"/>
            <a:ext cx="8942439" cy="2774122"/>
          </a:xfrm>
        </p:spPr>
        <p:txBody>
          <a:bodyPr>
            <a:noAutofit/>
          </a:bodyPr>
          <a:lstStyle/>
          <a:p>
            <a:pPr marL="342900" indent="-342900" eaLnBrk="1" hangingPunct="1">
              <a:spcBef>
                <a:spcPts val="624"/>
              </a:spcBef>
              <a:buFont typeface="Arial" panose="020B0604020202020204" pitchFamily="34" charset="0"/>
              <a:buChar char="•"/>
            </a:pPr>
            <a:r>
              <a:rPr lang="en-US" altLang="en-US" sz="2200" dirty="0">
                <a:latin typeface="+mn-lt"/>
              </a:rPr>
              <a:t>In India, the sewing machine used to produce footwear is cheaper than the computer used in a call center. Footwear production in India is labor-intensive as compared with the call center, which is the opposite of what holds in the United States.</a:t>
            </a:r>
          </a:p>
          <a:p>
            <a:pPr marL="342900" indent="-342900" eaLnBrk="1" hangingPunct="1">
              <a:spcBef>
                <a:spcPts val="624"/>
              </a:spcBef>
              <a:buFont typeface="Arial" panose="020B0604020202020204" pitchFamily="34" charset="0"/>
              <a:buChar char="•"/>
            </a:pPr>
            <a:r>
              <a:rPr lang="en-US" altLang="en-US" sz="2200" dirty="0">
                <a:latin typeface="+mn-lt"/>
              </a:rPr>
              <a:t>This example illustrates a </a:t>
            </a:r>
            <a:r>
              <a:rPr lang="en-US" altLang="en-US" sz="2200" dirty="0">
                <a:solidFill>
                  <a:srgbClr val="0000FF"/>
                </a:solidFill>
                <a:latin typeface="+mn-lt"/>
              </a:rPr>
              <a:t>reversal of factor intensities </a:t>
            </a:r>
            <a:r>
              <a:rPr lang="en-US" altLang="en-US" sz="2200" dirty="0">
                <a:latin typeface="+mn-lt"/>
              </a:rPr>
              <a:t>between the two countries.</a:t>
            </a:r>
          </a:p>
          <a:p>
            <a:pPr marL="342900" indent="-342900" eaLnBrk="1" hangingPunct="1">
              <a:spcBef>
                <a:spcPts val="624"/>
              </a:spcBef>
              <a:buFont typeface="Arial" panose="020B0604020202020204" pitchFamily="34" charset="0"/>
              <a:buChar char="•"/>
            </a:pPr>
            <a:r>
              <a:rPr lang="en-US" altLang="en-US" sz="2200" dirty="0">
                <a:latin typeface="+mn-lt"/>
              </a:rPr>
              <a:t>In the United States, agriculture is capital-intensive. In many developing countries, it is labor-intensive.</a:t>
            </a:r>
            <a:endParaRPr lang="en-US" altLang="en-US" sz="2200" dirty="0">
              <a:solidFill>
                <a:srgbClr val="356A41"/>
              </a:solidFill>
              <a:latin typeface="+mn-lt"/>
            </a:endParaRPr>
          </a:p>
        </p:txBody>
      </p:sp>
    </p:spTree>
    <p:extLst>
      <p:ext uri="{BB962C8B-B14F-4D97-AF65-F5344CB8AC3E}">
        <p14:creationId xmlns:p14="http://schemas.microsoft.com/office/powerpoint/2010/main" val="26137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103237" y="995353"/>
            <a:ext cx="8912944" cy="1204778"/>
          </a:xfrm>
        </p:spPr>
        <p:txBody>
          <a:bodyPr>
            <a:normAutofit/>
          </a:bodyPr>
          <a:lstStyle/>
          <a:p>
            <a:pPr marL="0" indent="0">
              <a:buNone/>
            </a:pPr>
            <a:r>
              <a:rPr lang="en-US" sz="2000" dirty="0"/>
              <a:t>No-Trade Equilibrium - </a:t>
            </a:r>
            <a:r>
              <a:rPr lang="en-US" altLang="en-US" sz="2000" dirty="0"/>
              <a:t>Production Possibilities Frontiers, Indifference Curves, and No-Trade Equilibrium Price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1572802" y="1687540"/>
            <a:ext cx="6602854" cy="544383"/>
          </a:xfrm>
        </p:spPr>
        <p:txBody>
          <a:bodyPr>
            <a:normAutofit/>
          </a:bodyPr>
          <a:lstStyle/>
          <a:p>
            <a:pPr marL="0" indent="0">
              <a:buNone/>
            </a:pPr>
            <a:r>
              <a:rPr lang="en-US" sz="1600" dirty="0"/>
              <a:t>FIGURE 4-2 </a:t>
            </a:r>
            <a:r>
              <a:rPr lang="en-IN" sz="1600" dirty="0"/>
              <a:t> </a:t>
            </a:r>
            <a:r>
              <a:rPr lang="en-US" sz="1600" dirty="0"/>
              <a:t>No-Trade Equilibria in Home and Foreign</a:t>
            </a:r>
            <a:endParaRPr lang="en-US" sz="2000" dirty="0"/>
          </a:p>
        </p:txBody>
      </p:sp>
      <p:pic>
        <p:nvPicPr>
          <p:cNvPr id="11" name="Picture Placeholder 5" descr="Two graphs, a and b, show output of shoes versus output of computers in home; and output of shoes, versus output of computers, in foreign. &quot;Graph a. &#10;A point marked along the horizontal axis is labeled Q subscript C 1 and a point marked along the vertical axis is labeled Q subscript S 1. A concave downward curve labeled Home P P F starts slightly above the point Q subscript S 1 on the vertical axis, and slopes downward. It reaches slightly toward the right of the point Q subscript C 1 on the horizontal axis. A negative sloping curve labeled relative price of computers, slope equals (P subscript C over P subscript S) power A touches the concave downward curve at a point A. The point, A is marked on the graph at ( Q subscript C 1 and Q subscript S 1). Dotted perpendiculars are dropped from the point toward either axis. A concave upward curve labeled U is plotted in the graph just above the negative sloping curve. Both the concave downward curve and the concave upward curve; and the negative sloping curve meet at point A.&#10;Graph b. &#10;A point marked along the horizontal axis is labeled Q asterisk subscript C 1 and a point marked along the vertical axis is labeled Q asterisk subscript S 1. A concave downward curve labeled Foreign P P F starts slightly above the point Q asterisk subscript S 1 on the vertical axis, and slopes downward. It reaches slightly toward the right of the point Q asterisk subscript C 1 on the horizontal axis. A negative sloping curve labeled relative price of computers, slope equals (P asterisk subscript C over P asterisk subscript S) power A asterisk touches the concave downward curve at a point Asterisk. The point, A is marked on the graph at (Q asterisk subscript C 1 and Q asterisk subscript S 1). Dotted perpendiculars are dropped from the point toward either axis. &quot;">
            <a:extLst>
              <a:ext uri="{FF2B5EF4-FFF2-40B4-BE49-F238E27FC236}">
                <a16:creationId xmlns:a16="http://schemas.microsoft.com/office/drawing/2014/main" id="{05CCA226-4304-44AE-9AB2-108181135A3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451299" y="2031788"/>
            <a:ext cx="8216819" cy="3637533"/>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103238" y="5669321"/>
            <a:ext cx="8912944" cy="1076958"/>
          </a:xfrm>
        </p:spPr>
        <p:txBody>
          <a:bodyPr>
            <a:normAutofit fontScale="92500" lnSpcReduction="20000"/>
          </a:bodyPr>
          <a:lstStyle/>
          <a:p>
            <a:pPr marL="0" indent="0">
              <a:buNone/>
            </a:pPr>
            <a:r>
              <a:rPr lang="en-US" altLang="en-US" sz="1900" dirty="0"/>
              <a:t>The</a:t>
            </a:r>
            <a:r>
              <a:rPr lang="es-ES" altLang="en-US" sz="1900" dirty="0"/>
              <a:t> Home </a:t>
            </a:r>
            <a:r>
              <a:rPr lang="en-US" altLang="en-US" sz="1900" dirty="0"/>
              <a:t>production possibilities frontier (PPF) is shown in panel (a), and the Foreign PPF is shown in panel (b). </a:t>
            </a:r>
          </a:p>
          <a:p>
            <a:pPr marL="0" indent="0">
              <a:buNone/>
            </a:pPr>
            <a:r>
              <a:rPr lang="en-US" altLang="en-US" sz="1900" dirty="0"/>
              <a:t>Because Home is capital-abundant and computers are capital-intensive, the Home PPF is skewed toward computers.</a:t>
            </a:r>
          </a:p>
          <a:p>
            <a:pPr marL="0" indent="0">
              <a:buNone/>
            </a:pPr>
            <a:endParaRPr lang="en-US" altLang="en-US" sz="1600" b="0" dirty="0">
              <a:latin typeface="+mn-lt"/>
            </a:endParaRPr>
          </a:p>
        </p:txBody>
      </p:sp>
      <p:sp>
        <p:nvSpPr>
          <p:cNvPr id="8" name="Title 1">
            <a:extLst>
              <a:ext uri="{FF2B5EF4-FFF2-40B4-BE49-F238E27FC236}">
                <a16:creationId xmlns:a16="http://schemas.microsoft.com/office/drawing/2014/main" id="{341136FC-4AF5-4DE5-8348-3BE9A89373B6}"/>
              </a:ext>
            </a:extLst>
          </p:cNvPr>
          <p:cNvSpPr txBox="1">
            <a:spLocks/>
          </p:cNvSpPr>
          <p:nvPr/>
        </p:nvSpPr>
        <p:spPr>
          <a:xfrm>
            <a:off x="457200" y="137652"/>
            <a:ext cx="8229600" cy="8259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Bookman Old Style" panose="02050604050505020204" pitchFamily="18" charset="0"/>
                <a:ea typeface="+mj-ea"/>
                <a:cs typeface="+mj-cs"/>
              </a:defRPr>
            </a:lvl1pPr>
          </a:lstStyle>
          <a:p>
            <a:r>
              <a:rPr lang="en-US" altLang="en-US" sz="3600" dirty="0" err="1"/>
              <a:t>Heckscher</a:t>
            </a:r>
            <a:r>
              <a:rPr lang="en-US" altLang="en-US" sz="3600" dirty="0"/>
              <a:t>–Ohlin Model</a:t>
            </a:r>
            <a:endParaRPr lang="en-IN" sz="3600" dirty="0"/>
          </a:p>
        </p:txBody>
      </p:sp>
    </p:spTree>
    <p:extLst>
      <p:ext uri="{BB962C8B-B14F-4D97-AF65-F5344CB8AC3E}">
        <p14:creationId xmlns:p14="http://schemas.microsoft.com/office/powerpoint/2010/main" val="270382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 </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86032" y="1055199"/>
            <a:ext cx="8971935" cy="691072"/>
          </a:xfrm>
        </p:spPr>
        <p:txBody>
          <a:bodyPr>
            <a:normAutofit lnSpcReduction="10000"/>
          </a:bodyPr>
          <a:lstStyle/>
          <a:p>
            <a:pPr marL="0" indent="0">
              <a:buNone/>
            </a:pPr>
            <a:r>
              <a:rPr lang="en-US" sz="2000" dirty="0"/>
              <a:t>No-Trade Equilibrium - </a:t>
            </a:r>
            <a:r>
              <a:rPr lang="en-US" altLang="en-US" sz="2000" dirty="0"/>
              <a:t>Production Possibilities Frontiers, Indifference Curves, and No-Trade Equilibrium Price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1391265" y="1746271"/>
            <a:ext cx="8229600" cy="544383"/>
          </a:xfrm>
        </p:spPr>
        <p:txBody>
          <a:bodyPr>
            <a:normAutofit/>
          </a:bodyPr>
          <a:lstStyle/>
          <a:p>
            <a:pPr marL="0" indent="0">
              <a:buNone/>
            </a:pPr>
            <a:r>
              <a:rPr lang="en-US" sz="1600" dirty="0"/>
              <a:t>FIGURE 4-2  No-Trade Equilibria in Home and Foreign</a:t>
            </a:r>
          </a:p>
        </p:txBody>
      </p:sp>
      <p:pic>
        <p:nvPicPr>
          <p:cNvPr id="11" name="Picture Placeholder 5" descr="Two graphs, a and b, show output of shoes versus output of computers in home; and output of shoes, versus output of computers, in foreign. &quot;Graph a. &#10;A point marked along the horizontal axis is labeled Q subscript C 1 and a point marked along the vertical axis is labeled Q subscript S 1. A concave downward curve labeled Home P P F starts slightly above the point Q subscript S 1 on the vertical axis, and slopes downward. It reaches slightly toward the right of the point Q subscript C 1 on the horizontal axis. A negative sloping curve labeled relative price of computers, slope equals (P subscript C over P subscript S) power A touches the concave downward curve at a point A. The point, A is marked on the graph at ( Q subscript C 1 and Q subscript S 1). Dotted perpendiculars are dropped from the point toward either axis. A concave upward curve labeled U is plotted in the graph just above the negative sloping curve. Both the concave downward curve and the concave upward curve; and the negative sloping curve meet at point A.&#10;Graph b. &#10;A point marked along the horizontal axis is labeled Q asterisk subscript C 1 and a point marked along the vertical axis is labeled Q asterisk subscript S 1. A concave downward curve labeled Foreign P P F starts slightly above the point Q asterisk subscript S 1 on the vertical axis, and slopes downward. It reaches slightly toward the right of the point Q asterisk subscript C 1 on the horizontal axis. A negative sloping curve labeled relative price of computers, slope equals (P asterisk subscript C over P asterisk subscript S) power A asterisk touches the concave downward curve at a point Asterisk. The point, A is marked on the graph at (Q asterisk subscript C 1 and Q asterisk subscript S 1). Dotted perpendiculars are dropped from the point toward either axis. &quot;">
            <a:extLst>
              <a:ext uri="{FF2B5EF4-FFF2-40B4-BE49-F238E27FC236}">
                <a16:creationId xmlns:a16="http://schemas.microsoft.com/office/drawing/2014/main" id="{05CCA226-4304-44AE-9AB2-108181135A3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457200" y="2035277"/>
            <a:ext cx="8303341" cy="3599251"/>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93406" y="5634528"/>
            <a:ext cx="9050594" cy="885825"/>
          </a:xfrm>
        </p:spPr>
        <p:txBody>
          <a:bodyPr>
            <a:noAutofit/>
          </a:bodyPr>
          <a:lstStyle/>
          <a:p>
            <a:pPr>
              <a:spcBef>
                <a:spcPct val="10000"/>
              </a:spcBef>
              <a:spcAft>
                <a:spcPct val="10000"/>
              </a:spcAft>
            </a:pPr>
            <a:r>
              <a:rPr lang="en-US" altLang="en-US" sz="1800" dirty="0"/>
              <a:t>Home preferences are summarized by the indifference curve, </a:t>
            </a:r>
            <a:r>
              <a:rPr lang="en-US" altLang="en-US" sz="1800" i="1" dirty="0"/>
              <a:t>U.</a:t>
            </a:r>
          </a:p>
          <a:p>
            <a:pPr>
              <a:spcBef>
                <a:spcPct val="10000"/>
              </a:spcBef>
              <a:spcAft>
                <a:spcPct val="10000"/>
              </a:spcAft>
            </a:pPr>
            <a:r>
              <a:rPr lang="en-US" altLang="en-US" sz="1800" dirty="0"/>
              <a:t>The Home no-trade (or autarky)</a:t>
            </a:r>
            <a:r>
              <a:rPr lang="en-US" altLang="en-US" sz="1800" i="1" dirty="0"/>
              <a:t> </a:t>
            </a:r>
            <a:r>
              <a:rPr lang="en-US" altLang="en-US" sz="1800" dirty="0"/>
              <a:t>equilibrium is at point </a:t>
            </a:r>
            <a:r>
              <a:rPr lang="en-US" altLang="en-US" sz="1800" i="1" dirty="0"/>
              <a:t>A.</a:t>
            </a:r>
          </a:p>
          <a:p>
            <a:pPr>
              <a:spcBef>
                <a:spcPct val="10000"/>
              </a:spcBef>
              <a:spcAft>
                <a:spcPct val="10000"/>
              </a:spcAft>
            </a:pPr>
            <a:r>
              <a:rPr lang="en-US" altLang="en-US" sz="1800" dirty="0"/>
              <a:t>The flat slope indicates a low relative price of computers, </a:t>
            </a:r>
            <a:r>
              <a:rPr lang="en-US" altLang="en-US" sz="1800" i="1" dirty="0"/>
              <a:t>(P</a:t>
            </a:r>
            <a:r>
              <a:rPr lang="en-US" altLang="en-US" sz="1800" i="1" baseline="-25000" dirty="0"/>
              <a:t>C</a:t>
            </a:r>
            <a:r>
              <a:rPr lang="bg-BG" altLang="en-US" sz="1800" i="1" dirty="0"/>
              <a:t>/</a:t>
            </a:r>
            <a:r>
              <a:rPr lang="en-US" altLang="en-US" sz="1800" i="1" dirty="0"/>
              <a:t>P</a:t>
            </a:r>
            <a:r>
              <a:rPr lang="en-US" altLang="en-US" sz="1800" i="1" baseline="-25000" dirty="0"/>
              <a:t>S</a:t>
            </a:r>
            <a:r>
              <a:rPr lang="en-US" altLang="en-US" sz="1800" i="1" dirty="0"/>
              <a:t>)</a:t>
            </a:r>
            <a:r>
              <a:rPr lang="en-US" altLang="en-US" sz="1800" i="1" baseline="30000" dirty="0"/>
              <a:t>A</a:t>
            </a:r>
            <a:r>
              <a:rPr lang="en-US" altLang="en-US" sz="1800" i="1" dirty="0"/>
              <a:t>.</a:t>
            </a:r>
          </a:p>
          <a:p>
            <a:pPr>
              <a:spcBef>
                <a:spcPct val="10000"/>
              </a:spcBef>
              <a:spcAft>
                <a:spcPct val="10000"/>
              </a:spcAft>
            </a:pPr>
            <a:endParaRPr lang="en-US" altLang="en-US" sz="2000" i="1" dirty="0">
              <a:latin typeface="+mn-lt"/>
            </a:endParaRPr>
          </a:p>
        </p:txBody>
      </p:sp>
    </p:spTree>
    <p:extLst>
      <p:ext uri="{BB962C8B-B14F-4D97-AF65-F5344CB8AC3E}">
        <p14:creationId xmlns:p14="http://schemas.microsoft.com/office/powerpoint/2010/main" val="189448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 </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86032" y="1114376"/>
            <a:ext cx="8971935" cy="691072"/>
          </a:xfrm>
        </p:spPr>
        <p:txBody>
          <a:bodyPr>
            <a:normAutofit lnSpcReduction="10000"/>
          </a:bodyPr>
          <a:lstStyle/>
          <a:p>
            <a:pPr marL="0" indent="0">
              <a:buNone/>
            </a:pPr>
            <a:r>
              <a:rPr lang="en-US" sz="2000" dirty="0"/>
              <a:t>No-Trade Equilibrium - </a:t>
            </a:r>
            <a:r>
              <a:rPr lang="en-US" altLang="en-US" sz="2000" dirty="0"/>
              <a:t>Production Possibilities Frontiers, Indifference Curves, and No-Trade Equilibrium Price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1381432" y="1745096"/>
            <a:ext cx="8229600" cy="544383"/>
          </a:xfrm>
        </p:spPr>
        <p:txBody>
          <a:bodyPr>
            <a:normAutofit/>
          </a:bodyPr>
          <a:lstStyle/>
          <a:p>
            <a:pPr marL="0" indent="0">
              <a:buNone/>
            </a:pPr>
            <a:r>
              <a:rPr lang="en-US" sz="1600" dirty="0"/>
              <a:t>FIGURE 4-2 - No-Trade Equilibria in Home and Foreign</a:t>
            </a:r>
          </a:p>
        </p:txBody>
      </p:sp>
      <p:pic>
        <p:nvPicPr>
          <p:cNvPr id="11" name="Picture Placeholder 5" descr="Two graphs, a and b, show output of shoes versus output of computers in home; and output of shoes, versus output of computers, in foreign. &quot;Graph a. &#10;A point marked along the horizontal axis is labeled Q subscript C 1 and a point marked along the vertical axis is labeled Q subscript S 1. A concave downward curve labeled Home P P F starts slightly above the point Q subscript S 1 on the vertical axis, and slopes downward. It reaches slightly toward the right of the point Q subscript C 1 on the horizontal axis. A negative sloping curve labeled relative price of computers, slope equals (P subscript C over P subscript S) power A touches the concave downward curve at a point A. The point, A is marked on the graph at ( Q subscript C 1 and Q subscript S 1). Dotted perpendiculars are dropped from the point toward either axis. A concave upward curve labeled U is plotted in the graph just above the negative sloping curve. Both the concave downward curve and the concave upward curve; and the negative sloping curve meet at point A.&#10;Graph b. &#10;A point marked along the horizontal axis is labeled Q asterisk subscript C 1 and a point marked along the vertical axis is labeled Q asterisk subscript S 1. A concave downward curve labeled Foreign P P F starts slightly above the point Q asterisk subscript S 1 on the vertical axis, and slopes downward. It reaches slightly toward the right of the point Q asterisk subscript C 1 on the horizontal axis. A negative sloping curve labeled relative price of computers, slope equals (P asterisk subscript C over P asterisk subscript S) power A asterisk touches the concave downward curve at a point Asterisk. The point, A is marked on the graph at (Q asterisk subscript C 1 and Q asterisk subscript S 1). Dotted perpendiculars are dropped from the point toward either axis. &quot;">
            <a:extLst>
              <a:ext uri="{FF2B5EF4-FFF2-40B4-BE49-F238E27FC236}">
                <a16:creationId xmlns:a16="http://schemas.microsoft.com/office/drawing/2014/main" id="{05CCA226-4304-44AE-9AB2-108181135A3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368708" y="2077535"/>
            <a:ext cx="8303341" cy="3192320"/>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4919" y="5390350"/>
            <a:ext cx="9050594" cy="885825"/>
          </a:xfrm>
        </p:spPr>
        <p:txBody>
          <a:bodyPr>
            <a:noAutofit/>
          </a:bodyPr>
          <a:lstStyle/>
          <a:p>
            <a:r>
              <a:rPr lang="en-US" altLang="en-US" sz="1600" dirty="0"/>
              <a:t>Foreign is labor-abundant and shoes are labor-intensive, so the Foreign PPF is skewed toward shoes. Foreign preferences are summarized by the indifference curve, </a:t>
            </a:r>
            <a:r>
              <a:rPr lang="en-US" altLang="en-US" sz="1600" i="1" dirty="0"/>
              <a:t>U*.</a:t>
            </a:r>
          </a:p>
          <a:p>
            <a:r>
              <a:rPr lang="en-US" altLang="en-US" sz="1600" dirty="0"/>
              <a:t>The Foreign no-trade equilibrium is at</a:t>
            </a:r>
            <a:r>
              <a:rPr lang="en-US" altLang="en-US" sz="1600" i="1" dirty="0"/>
              <a:t> </a:t>
            </a:r>
            <a:r>
              <a:rPr lang="en-US" altLang="en-US" sz="1600" dirty="0"/>
              <a:t>point </a:t>
            </a:r>
            <a:r>
              <a:rPr lang="en-US" altLang="en-US" sz="1600" i="1" dirty="0"/>
              <a:t>A*, </a:t>
            </a:r>
            <a:r>
              <a:rPr lang="en-US" altLang="en-US" sz="1600" dirty="0"/>
              <a:t>with a higher relative price of computers, as indicated by the steeper slope of </a:t>
            </a:r>
            <a:r>
              <a:rPr lang="en-US" altLang="en-US" sz="1600" i="1" dirty="0"/>
              <a:t>(P*</a:t>
            </a:r>
            <a:r>
              <a:rPr lang="es-ES" altLang="en-US" sz="1600" i="1" baseline="-25000" dirty="0"/>
              <a:t>C</a:t>
            </a:r>
            <a:r>
              <a:rPr lang="bg-BG" altLang="en-US" sz="1600" i="1" dirty="0"/>
              <a:t>/</a:t>
            </a:r>
            <a:r>
              <a:rPr lang="es-ES" altLang="en-US" sz="1600" i="1" dirty="0"/>
              <a:t>P*</a:t>
            </a:r>
            <a:r>
              <a:rPr lang="es-ES" altLang="en-US" sz="1600" i="1" baseline="-25000" dirty="0"/>
              <a:t>S</a:t>
            </a:r>
            <a:r>
              <a:rPr lang="es-ES" altLang="en-US" sz="1600" i="1" dirty="0"/>
              <a:t>)</a:t>
            </a:r>
            <a:r>
              <a:rPr lang="es-ES" altLang="en-US" sz="1600" i="1" baseline="30000" dirty="0"/>
              <a:t>A</a:t>
            </a:r>
            <a:r>
              <a:rPr lang="es-ES" altLang="en-US" sz="1600" i="1" dirty="0"/>
              <a:t>*.</a:t>
            </a:r>
            <a:endParaRPr lang="en-US" altLang="en-US" sz="1600" i="1" dirty="0"/>
          </a:p>
          <a:p>
            <a:pPr>
              <a:spcBef>
                <a:spcPct val="10000"/>
              </a:spcBef>
              <a:spcAft>
                <a:spcPct val="10000"/>
              </a:spcAft>
            </a:pPr>
            <a:endParaRPr lang="en-US" altLang="en-US" sz="2000" i="1" dirty="0">
              <a:latin typeface="+mn-lt"/>
            </a:endParaRPr>
          </a:p>
        </p:txBody>
      </p:sp>
    </p:spTree>
    <p:extLst>
      <p:ext uri="{BB962C8B-B14F-4D97-AF65-F5344CB8AC3E}">
        <p14:creationId xmlns:p14="http://schemas.microsoft.com/office/powerpoint/2010/main" val="382718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530940" y="1013654"/>
            <a:ext cx="8229600" cy="793864"/>
          </a:xfrm>
        </p:spPr>
        <p:txBody>
          <a:bodyPr>
            <a:normAutofit/>
          </a:bodyPr>
          <a:lstStyle/>
          <a:p>
            <a:pPr marL="0" indent="0">
              <a:buNone/>
            </a:pPr>
            <a:r>
              <a:rPr lang="en-US" sz="2000" dirty="0"/>
              <a:t>No-Trade Equilibrium to Home Equilibrium with Free Trade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1022423" y="1359977"/>
            <a:ext cx="8229600" cy="544383"/>
          </a:xfrm>
        </p:spPr>
        <p:txBody>
          <a:bodyPr>
            <a:normAutofit/>
          </a:bodyPr>
          <a:lstStyle/>
          <a:p>
            <a:pPr marL="0" indent="0">
              <a:buNone/>
            </a:pPr>
            <a:r>
              <a:rPr lang="en-US" sz="1600" dirty="0"/>
              <a:t>FIGURE 4-3 - International Free-Trade Equilibrium in Home</a:t>
            </a:r>
          </a:p>
        </p:txBody>
      </p:sp>
      <p:pic>
        <p:nvPicPr>
          <p:cNvPr id="10" name="Picture Placeholder 4" descr="Two graphs, a and b, show output of shoes versus output of computers in home country and relative price of computers versus quantity of computers in the international market, respectively. &quot;Graph a plots output of shoes, Q subscript S, versus output of computers, Q subscript C. Two points, Q subscript C 3 and Q subscript C 2, representing computer exports, are marked along the horizontal axis, such that Q subscript C 3 is less than Q subscript C 2. Two points, Q subscript S 3 and Q subscript S 2, representing shoe imports, are marked along the vertical axis, such that Q subscript S 3 is greater than Q subscript S 2. &#10;Two points, C and B are plotted on the graph. Here, C representing home consumption, lies at (Q subscript C 3, Q subscript S 3) and B, representing home production, lies at (Q subscript C 2, Q subscript S 2). A concave down decreasing curve starts from a point slightly below Q subscript S 3, passes through B, and ends at a point slightly a little to the right of Q subscript C 2. A negative slope, representing world price line slope, passes through the points C and B. The slope of the line equals start fraction P subscript C over P subscript S end fraction whole superscript W. Dashed perpendiculars are dropped from the points C and B to either axis. The triangular area, thus formed, between the negative slope and the dashed perpendiculars, is highlighted. A point, A, is marked on the concave down decreasing curve, such that it lies inside the triangular area.&#10;Graph b plots relative price of computers, P subscript C over P subscript S, versus quantity of computers. A positive curve on the graph, representing home export supply curve for computers, passes through two points, A and D, on the graph. Here, A equals (start fraction P subscript C over P subscript S end fraction power A , 0) and D equals (start fraction P subscript C over P subscript S end fraction power W, Q asterisk subscript C 2 minus Q asterisk subscript C 3).&quot;">
            <a:extLst>
              <a:ext uri="{FF2B5EF4-FFF2-40B4-BE49-F238E27FC236}">
                <a16:creationId xmlns:a16="http://schemas.microsoft.com/office/drawing/2014/main" id="{56307EDD-9C36-4C0A-9220-54D93FC0849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99884" y="1667776"/>
            <a:ext cx="8386916" cy="3619293"/>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162231" y="5383911"/>
            <a:ext cx="4404851" cy="1050176"/>
          </a:xfrm>
        </p:spPr>
        <p:txBody>
          <a:bodyPr>
            <a:noAutofit/>
          </a:bodyPr>
          <a:lstStyle/>
          <a:p>
            <a:pPr marL="0" indent="0" eaLnBrk="1" hangingPunct="1">
              <a:spcBef>
                <a:spcPct val="10000"/>
              </a:spcBef>
              <a:spcAft>
                <a:spcPct val="10000"/>
              </a:spcAft>
              <a:buNone/>
            </a:pPr>
            <a:r>
              <a:rPr lang="es-ES" altLang="en-US" sz="1600" dirty="0">
                <a:latin typeface="+mn-lt"/>
              </a:rPr>
              <a:t>At </a:t>
            </a:r>
            <a:r>
              <a:rPr lang="en-US" altLang="en-US" sz="1600" dirty="0">
                <a:latin typeface="+mn-lt"/>
              </a:rPr>
              <a:t>the</a:t>
            </a:r>
            <a:r>
              <a:rPr lang="es-ES" altLang="en-US" sz="1600" dirty="0">
                <a:latin typeface="+mn-lt"/>
              </a:rPr>
              <a:t> </a:t>
            </a:r>
            <a:r>
              <a:rPr lang="en-US" altLang="en-US" sz="1600" dirty="0">
                <a:latin typeface="+mn-lt"/>
              </a:rPr>
              <a:t>free-trade world relative price of computers,</a:t>
            </a:r>
            <a:r>
              <a:rPr lang="en-US" altLang="en-US" sz="1600" i="1" dirty="0">
                <a:latin typeface="+mn-lt"/>
              </a:rPr>
              <a:t> </a:t>
            </a:r>
            <a:r>
              <a:rPr lang="en-US" altLang="en-US" sz="1600" dirty="0">
                <a:latin typeface="+mn-lt"/>
              </a:rPr>
              <a:t>(</a:t>
            </a:r>
            <a:r>
              <a:rPr lang="en-US" altLang="en-US" sz="1600" i="1" dirty="0">
                <a:latin typeface="+mn-lt"/>
              </a:rPr>
              <a:t>P</a:t>
            </a:r>
            <a:r>
              <a:rPr lang="en-US" altLang="en-US" sz="1600" i="1" baseline="-25000" dirty="0">
                <a:latin typeface="+mn-lt"/>
              </a:rPr>
              <a:t>C</a:t>
            </a:r>
            <a:r>
              <a:rPr lang="bg-BG" altLang="en-US" sz="1600" i="1" dirty="0">
                <a:latin typeface="+mn-lt"/>
              </a:rPr>
              <a:t>/</a:t>
            </a:r>
            <a:r>
              <a:rPr lang="en-US" altLang="en-US" sz="1600" i="1" dirty="0">
                <a:latin typeface="+mn-lt"/>
              </a:rPr>
              <a:t>P</a:t>
            </a:r>
            <a:r>
              <a:rPr lang="en-US" altLang="en-US" sz="1600" i="1" baseline="-25000" dirty="0">
                <a:latin typeface="+mn-lt"/>
              </a:rPr>
              <a:t>S</a:t>
            </a:r>
            <a:r>
              <a:rPr lang="en-US" altLang="en-US" sz="1600" dirty="0">
                <a:latin typeface="+mn-lt"/>
              </a:rPr>
              <a:t>)</a:t>
            </a:r>
            <a:r>
              <a:rPr lang="en-US" altLang="en-US" sz="1600" i="1" baseline="30000" dirty="0">
                <a:latin typeface="+mn-lt"/>
              </a:rPr>
              <a:t>W</a:t>
            </a:r>
            <a:r>
              <a:rPr lang="en-US" altLang="en-US" sz="1600" i="1" dirty="0">
                <a:latin typeface="+mn-lt"/>
              </a:rPr>
              <a:t>, </a:t>
            </a:r>
            <a:r>
              <a:rPr lang="en-US" altLang="en-US" sz="1600" dirty="0">
                <a:latin typeface="+mn-lt"/>
              </a:rPr>
              <a:t>Home</a:t>
            </a:r>
            <a:r>
              <a:rPr lang="en-US" altLang="en-US" sz="1600" i="1" dirty="0">
                <a:latin typeface="+mn-lt"/>
              </a:rPr>
              <a:t> </a:t>
            </a:r>
            <a:r>
              <a:rPr lang="en-US" altLang="en-US" sz="1600" dirty="0">
                <a:latin typeface="+mn-lt"/>
              </a:rPr>
              <a:t>produces at point </a:t>
            </a:r>
            <a:r>
              <a:rPr lang="en-US" altLang="en-US" sz="1600" i="1" dirty="0">
                <a:latin typeface="+mn-lt"/>
              </a:rPr>
              <a:t>B </a:t>
            </a:r>
            <a:r>
              <a:rPr lang="en-US" altLang="en-US" sz="1600" dirty="0">
                <a:latin typeface="+mn-lt"/>
              </a:rPr>
              <a:t>in panel (a) and consumes at point </a:t>
            </a:r>
            <a:r>
              <a:rPr lang="en-US" altLang="en-US" sz="1600" i="1" dirty="0">
                <a:latin typeface="+mn-lt"/>
              </a:rPr>
              <a:t>C,</a:t>
            </a:r>
            <a:r>
              <a:rPr lang="en-US" altLang="en-US" sz="1600" dirty="0">
                <a:latin typeface="+mn-lt"/>
              </a:rPr>
              <a:t>  exporting computers and importing shoes. Point </a:t>
            </a:r>
            <a:r>
              <a:rPr lang="en-US" altLang="en-US" sz="1600" i="1" dirty="0">
                <a:latin typeface="+mn-lt"/>
              </a:rPr>
              <a:t>A </a:t>
            </a:r>
            <a:r>
              <a:rPr lang="en-US" altLang="en-US" sz="1600" dirty="0">
                <a:latin typeface="+mn-lt"/>
              </a:rPr>
              <a:t>is the no-trade equilibrium.</a:t>
            </a:r>
          </a:p>
        </p:txBody>
      </p:sp>
      <p:sp>
        <p:nvSpPr>
          <p:cNvPr id="8" name="Content Placeholder 7">
            <a:extLst>
              <a:ext uri="{FF2B5EF4-FFF2-40B4-BE49-F238E27FC236}">
                <a16:creationId xmlns:a16="http://schemas.microsoft.com/office/drawing/2014/main" id="{44F937DD-200E-4078-930D-4571368C9B32}"/>
              </a:ext>
            </a:extLst>
          </p:cNvPr>
          <p:cNvSpPr>
            <a:spLocks noGrp="1"/>
          </p:cNvSpPr>
          <p:nvPr>
            <p:ph sz="quarter" idx="14"/>
          </p:nvPr>
        </p:nvSpPr>
        <p:spPr>
          <a:xfrm>
            <a:off x="4724401" y="5392321"/>
            <a:ext cx="4114799" cy="1059874"/>
          </a:xfrm>
        </p:spPr>
        <p:txBody>
          <a:bodyPr>
            <a:noAutofit/>
          </a:bodyPr>
          <a:lstStyle/>
          <a:p>
            <a:pPr marL="0" indent="0" eaLnBrk="1" hangingPunct="1">
              <a:spcBef>
                <a:spcPct val="10000"/>
              </a:spcBef>
              <a:spcAft>
                <a:spcPct val="10000"/>
              </a:spcAft>
              <a:buNone/>
            </a:pPr>
            <a:r>
              <a:rPr lang="en-US" altLang="en-US" sz="1600" dirty="0">
                <a:latin typeface="+mn-lt"/>
              </a:rPr>
              <a:t>The “trade triangle” has a base equal to the Home exports of computers (the difference between the amount produced and the amount consumed with trade, </a:t>
            </a:r>
            <a:r>
              <a:rPr lang="en-US" altLang="en-US" sz="1600" i="1" dirty="0">
                <a:latin typeface="+mn-lt"/>
              </a:rPr>
              <a:t>Q</a:t>
            </a:r>
            <a:r>
              <a:rPr lang="en-US" altLang="en-US" sz="1600" i="1" baseline="-25000" dirty="0">
                <a:latin typeface="+mn-lt"/>
              </a:rPr>
              <a:t>C</a:t>
            </a:r>
            <a:r>
              <a:rPr lang="en-US" altLang="en-US" sz="1600" baseline="-25000" dirty="0">
                <a:latin typeface="+mn-lt"/>
              </a:rPr>
              <a:t>2</a:t>
            </a:r>
            <a:r>
              <a:rPr lang="en-US" altLang="en-US" sz="1600" i="1" dirty="0">
                <a:latin typeface="+mn-lt"/>
              </a:rPr>
              <a:t> − Q</a:t>
            </a:r>
            <a:r>
              <a:rPr lang="en-US" altLang="en-US" sz="1600" i="1" baseline="-25000" dirty="0">
                <a:latin typeface="+mn-lt"/>
              </a:rPr>
              <a:t>C</a:t>
            </a:r>
            <a:r>
              <a:rPr lang="en-US" altLang="en-US" sz="1600" baseline="-25000" dirty="0">
                <a:latin typeface="+mn-lt"/>
              </a:rPr>
              <a:t>3</a:t>
            </a:r>
            <a:r>
              <a:rPr lang="en-US" altLang="en-US" sz="1600" dirty="0">
                <a:latin typeface="+mn-lt"/>
              </a:rPr>
              <a:t>)</a:t>
            </a:r>
            <a:r>
              <a:rPr lang="en-US" altLang="en-US" sz="1600" i="1" dirty="0">
                <a:latin typeface="+mn-lt"/>
              </a:rPr>
              <a:t>.</a:t>
            </a:r>
            <a:endParaRPr lang="en-US" altLang="en-US" sz="1600" dirty="0">
              <a:latin typeface="+mn-lt"/>
            </a:endParaRPr>
          </a:p>
        </p:txBody>
      </p:sp>
    </p:spTree>
    <p:extLst>
      <p:ext uri="{BB962C8B-B14F-4D97-AF65-F5344CB8AC3E}">
        <p14:creationId xmlns:p14="http://schemas.microsoft.com/office/powerpoint/2010/main" val="395712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452284" y="1009434"/>
            <a:ext cx="8229600" cy="793864"/>
          </a:xfrm>
        </p:spPr>
        <p:txBody>
          <a:bodyPr>
            <a:normAutofit/>
          </a:bodyPr>
          <a:lstStyle/>
          <a:p>
            <a:pPr marL="0" indent="0">
              <a:buNone/>
            </a:pPr>
            <a:r>
              <a:rPr lang="en-US" sz="2000" dirty="0"/>
              <a:t>No-Trade Equilibrium to Home Equilibrium with Free Trade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1128053" y="1383611"/>
            <a:ext cx="8229600" cy="544383"/>
          </a:xfrm>
        </p:spPr>
        <p:txBody>
          <a:bodyPr>
            <a:normAutofit/>
          </a:bodyPr>
          <a:lstStyle/>
          <a:p>
            <a:pPr marL="0" indent="0">
              <a:buNone/>
            </a:pPr>
            <a:r>
              <a:rPr lang="en-US" sz="1600" dirty="0"/>
              <a:t>FIGURE 4-3 - International Free-Trade Equilibrium in Home</a:t>
            </a:r>
          </a:p>
        </p:txBody>
      </p:sp>
      <p:pic>
        <p:nvPicPr>
          <p:cNvPr id="10" name="Picture Placeholder 4" descr="Two graphs, a and b, show output of shoes versus output of computers in home country and relative price of computers versus quantity of computers in the international market, respectively. &quot;Graph a plots output of shoes, Q subscript S, versus output of computers, Q subscript C. Two points, Q subscript C 3 and Q subscript C 2, representing computer exports, are marked along the horizontal axis, such that Q subscript C 3 is less than Q subscript C 2. Two points, Q subscript S 3 and Q subscript S 2, representing shoe imports, are marked along the vertical axis, such that Q subscript S 3 is greater than Q subscript S 2. &#10;Two points, C and B are plotted on the graph. Here, C representing home consumption, lies at (Q subscript C 3, Q subscript S 3) and B, representing home production, lies at (Q subscript C 2, Q subscript S 2). A concave down decreasing curve starts from a point slightly below Q subscript S 3, passes through B, and ends at a point slightly a little to the right of Q subscript C 2. A negative slope, representing world price line slope, passes through the points C and B. The slope of the line equals start fraction P subscript C over P subscript S end fraction whole superscript W. Dashed perpendiculars are dropped from the points C and B to either axis. The triangular area, thus formed, between the negative slope and the dashed perpendiculars, is highlighted. A point, A, is marked on the concave down decreasing curve, such that it lies inside the triangular area.&#10;Graph b plots relative price of computers, P subscript C over P subscript S, versus quantity of computers. A positive curve on the graph, representing home export supply curve for computers, passes through two points, A and D, on the graph. Here, A equals (start fraction P subscript C over P subscript S end fraction power A , 0) and D equals (start fraction P subscript C over P subscript S end fraction power W, Q asterisk subscript C 2 minus Q asterisk subscript C 3).&quot;">
            <a:extLst>
              <a:ext uri="{FF2B5EF4-FFF2-40B4-BE49-F238E27FC236}">
                <a16:creationId xmlns:a16="http://schemas.microsoft.com/office/drawing/2014/main" id="{56307EDD-9C36-4C0A-9220-54D93FC0849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452284" y="1803299"/>
            <a:ext cx="8386916" cy="3682026"/>
          </a:xfrm>
          <a:prstGeom prst="rect">
            <a:avLst/>
          </a:prstGeom>
        </p:spPr>
      </p:pic>
      <p:sp>
        <p:nvSpPr>
          <p:cNvPr id="11"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226139" y="5485324"/>
            <a:ext cx="4114800" cy="1050176"/>
          </a:xfrm>
        </p:spPr>
        <p:txBody>
          <a:bodyPr>
            <a:noAutofit/>
          </a:bodyPr>
          <a:lstStyle/>
          <a:p>
            <a:pPr marL="0" indent="0" eaLnBrk="1" hangingPunct="1">
              <a:spcBef>
                <a:spcPct val="10000"/>
              </a:spcBef>
              <a:spcAft>
                <a:spcPct val="10000"/>
              </a:spcAft>
              <a:buNone/>
            </a:pPr>
            <a:r>
              <a:rPr lang="en-US" altLang="en-US" sz="1600" dirty="0">
                <a:latin typeface="+mn-lt"/>
              </a:rPr>
              <a:t>The height of this triangle is the Home imports of shoes (the difference between the amount consumed of shoes and the amount produced with trade, Q</a:t>
            </a:r>
            <a:r>
              <a:rPr lang="en-US" altLang="en-US" sz="1600" baseline="-25000" dirty="0">
                <a:latin typeface="+mn-lt"/>
              </a:rPr>
              <a:t>S3</a:t>
            </a:r>
            <a:r>
              <a:rPr lang="en-US" altLang="en-US" sz="1600" dirty="0">
                <a:latin typeface="+mn-lt"/>
              </a:rPr>
              <a:t> − Q</a:t>
            </a:r>
            <a:r>
              <a:rPr lang="en-US" altLang="en-US" sz="1600" baseline="-25000" dirty="0">
                <a:latin typeface="+mn-lt"/>
              </a:rPr>
              <a:t>S2</a:t>
            </a:r>
            <a:r>
              <a:rPr lang="en-US" altLang="en-US" sz="1600" dirty="0">
                <a:latin typeface="+mn-lt"/>
              </a:rPr>
              <a:t>).</a:t>
            </a:r>
          </a:p>
        </p:txBody>
      </p:sp>
      <p:sp>
        <p:nvSpPr>
          <p:cNvPr id="12" name="Content Placeholder 7">
            <a:extLst>
              <a:ext uri="{FF2B5EF4-FFF2-40B4-BE49-F238E27FC236}">
                <a16:creationId xmlns:a16="http://schemas.microsoft.com/office/drawing/2014/main" id="{44F937DD-200E-4078-930D-4571368C9B32}"/>
              </a:ext>
            </a:extLst>
          </p:cNvPr>
          <p:cNvSpPr>
            <a:spLocks noGrp="1"/>
          </p:cNvSpPr>
          <p:nvPr>
            <p:ph sz="quarter" idx="14"/>
          </p:nvPr>
        </p:nvSpPr>
        <p:spPr>
          <a:xfrm>
            <a:off x="4724401" y="5393274"/>
            <a:ext cx="4114799" cy="885825"/>
          </a:xfrm>
        </p:spPr>
        <p:txBody>
          <a:bodyPr>
            <a:noAutofit/>
          </a:bodyPr>
          <a:lstStyle/>
          <a:p>
            <a:pPr marL="0" indent="0">
              <a:spcBef>
                <a:spcPct val="10000"/>
              </a:spcBef>
              <a:spcAft>
                <a:spcPct val="10000"/>
              </a:spcAft>
              <a:buNone/>
            </a:pPr>
            <a:r>
              <a:rPr lang="en-US" altLang="en-US" sz="1600" dirty="0">
                <a:latin typeface="+mn-lt"/>
              </a:rPr>
              <a:t>In</a:t>
            </a:r>
            <a:r>
              <a:rPr lang="en-US" altLang="en-US" sz="1400" b="0" dirty="0">
                <a:latin typeface="+mn-lt"/>
              </a:rPr>
              <a:t> </a:t>
            </a:r>
            <a:r>
              <a:rPr lang="en-US" altLang="en-US" sz="1600" dirty="0">
                <a:latin typeface="+mn-lt"/>
              </a:rPr>
              <a:t>panel (b), we show Home exports of computers equal to zero at the no-trade relative price, (P</a:t>
            </a:r>
            <a:r>
              <a:rPr lang="en-US" altLang="en-US" sz="1600" baseline="-25000" dirty="0">
                <a:latin typeface="+mn-lt"/>
              </a:rPr>
              <a:t>C</a:t>
            </a:r>
            <a:r>
              <a:rPr lang="bg-BG" altLang="en-US" sz="1600" dirty="0">
                <a:latin typeface="+mn-lt"/>
              </a:rPr>
              <a:t>/</a:t>
            </a:r>
            <a:r>
              <a:rPr lang="en-US" altLang="en-US" sz="1600" dirty="0">
                <a:latin typeface="+mn-lt"/>
              </a:rPr>
              <a:t>P</a:t>
            </a:r>
            <a:r>
              <a:rPr lang="en-US" altLang="en-US" sz="1600" baseline="-25000" dirty="0">
                <a:latin typeface="+mn-lt"/>
              </a:rPr>
              <a:t>S</a:t>
            </a:r>
            <a:r>
              <a:rPr lang="en-US" altLang="en-US" sz="1600" dirty="0">
                <a:latin typeface="+mn-lt"/>
              </a:rPr>
              <a:t>)</a:t>
            </a:r>
            <a:r>
              <a:rPr lang="en-US" altLang="en-US" sz="1600" baseline="30000" dirty="0">
                <a:latin typeface="+mn-lt"/>
              </a:rPr>
              <a:t>A</a:t>
            </a:r>
            <a:r>
              <a:rPr lang="en-US" altLang="en-US" sz="1600" dirty="0">
                <a:latin typeface="+mn-lt"/>
              </a:rPr>
              <a:t>,  and equal to (Q</a:t>
            </a:r>
            <a:r>
              <a:rPr lang="en-US" altLang="en-US" sz="1600" baseline="-25000" dirty="0">
                <a:latin typeface="+mn-lt"/>
              </a:rPr>
              <a:t>C2</a:t>
            </a:r>
            <a:r>
              <a:rPr lang="en-US" altLang="en-US" sz="1600" dirty="0">
                <a:latin typeface="+mn-lt"/>
              </a:rPr>
              <a:t> − Q</a:t>
            </a:r>
            <a:r>
              <a:rPr lang="en-US" altLang="en-US" sz="1600" baseline="-25000" dirty="0">
                <a:latin typeface="+mn-lt"/>
              </a:rPr>
              <a:t>C3</a:t>
            </a:r>
            <a:r>
              <a:rPr lang="en-US" altLang="en-US" sz="1600" dirty="0">
                <a:latin typeface="+mn-lt"/>
              </a:rPr>
              <a:t>) at the free-trade relative price</a:t>
            </a:r>
            <a:r>
              <a:rPr lang="es-ES" altLang="en-US" sz="1600" dirty="0">
                <a:latin typeface="+mn-lt"/>
              </a:rPr>
              <a:t>, (P</a:t>
            </a:r>
            <a:r>
              <a:rPr lang="es-ES" altLang="en-US" sz="1600" baseline="-25000" dirty="0">
                <a:latin typeface="+mn-lt"/>
              </a:rPr>
              <a:t>C</a:t>
            </a:r>
            <a:r>
              <a:rPr lang="es-ES" altLang="en-US" sz="1600" dirty="0">
                <a:latin typeface="+mn-lt"/>
              </a:rPr>
              <a:t>/P</a:t>
            </a:r>
            <a:r>
              <a:rPr lang="es-ES" altLang="en-US" sz="1600" baseline="-25000" dirty="0">
                <a:latin typeface="+mn-lt"/>
              </a:rPr>
              <a:t>S</a:t>
            </a:r>
            <a:r>
              <a:rPr lang="es-ES" altLang="en-US" sz="1600" dirty="0">
                <a:latin typeface="+mn-lt"/>
              </a:rPr>
              <a:t>)</a:t>
            </a:r>
            <a:r>
              <a:rPr lang="es-ES" altLang="en-US" sz="1600" baseline="30000" dirty="0">
                <a:latin typeface="+mn-lt"/>
              </a:rPr>
              <a:t>W</a:t>
            </a:r>
            <a:r>
              <a:rPr lang="es-ES" altLang="en-US" sz="1600" dirty="0">
                <a:latin typeface="+mn-lt"/>
              </a:rPr>
              <a:t>.</a:t>
            </a:r>
            <a:endParaRPr lang="en-US" altLang="en-US" sz="1600" dirty="0">
              <a:latin typeface="+mn-lt"/>
            </a:endParaRPr>
          </a:p>
        </p:txBody>
      </p:sp>
    </p:spTree>
    <p:extLst>
      <p:ext uri="{BB962C8B-B14F-4D97-AF65-F5344CB8AC3E}">
        <p14:creationId xmlns:p14="http://schemas.microsoft.com/office/powerpoint/2010/main" val="300093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a:t>
            </a:r>
          </a:p>
        </p:txBody>
      </p:sp>
      <p:pic>
        <p:nvPicPr>
          <p:cNvPr id="3" name="Picture 2"/>
          <p:cNvPicPr>
            <a:picLocks noChangeAspect="1"/>
          </p:cNvPicPr>
          <p:nvPr/>
        </p:nvPicPr>
        <p:blipFill>
          <a:blip r:embed="rId2"/>
          <a:stretch>
            <a:fillRect/>
          </a:stretch>
        </p:blipFill>
        <p:spPr>
          <a:xfrm>
            <a:off x="377588" y="1170273"/>
            <a:ext cx="8388823" cy="5255241"/>
          </a:xfrm>
          <a:prstGeom prst="rect">
            <a:avLst/>
          </a:prstGeom>
        </p:spPr>
      </p:pic>
    </p:spTree>
    <p:extLst>
      <p:ext uri="{BB962C8B-B14F-4D97-AF65-F5344CB8AC3E}">
        <p14:creationId xmlns:p14="http://schemas.microsoft.com/office/powerpoint/2010/main" val="105228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201562" y="1021442"/>
            <a:ext cx="8922774" cy="505351"/>
          </a:xfrm>
        </p:spPr>
        <p:txBody>
          <a:bodyPr>
            <a:normAutofit/>
          </a:bodyPr>
          <a:lstStyle/>
          <a:p>
            <a:pPr marL="0" indent="0">
              <a:buNone/>
            </a:pPr>
            <a:r>
              <a:rPr lang="en-US" sz="2000" dirty="0"/>
              <a:t>No-Trade Equilibrium to Foreign Equilibrium with Free Trade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548149" y="1412805"/>
            <a:ext cx="8229600" cy="544383"/>
          </a:xfrm>
        </p:spPr>
        <p:txBody>
          <a:bodyPr>
            <a:normAutofit/>
          </a:bodyPr>
          <a:lstStyle/>
          <a:p>
            <a:pPr marL="0" indent="0">
              <a:buNone/>
            </a:pPr>
            <a:r>
              <a:rPr lang="en-US" sz="1600" dirty="0"/>
              <a:t>FIGURE 4-4 - International Free-Trade Equilibrium in Foreign</a:t>
            </a:r>
          </a:p>
        </p:txBody>
      </p:sp>
      <p:pic>
        <p:nvPicPr>
          <p:cNvPr id="11" name="Picture Placeholder 5" descr="Two graphs, a and b, show output of shoes versus output of computers in a foreign country and relative price of computers versus quantity of computers in the international market, respectively. Graph a plots output of shoes, Q asterisk subscript S, versus output of computers, Q asterisk subscript C. Two points, Q asterisk subscript C 2 and Q asterisk subscript C 3, representing computer imports, are marked along the horizontal axis, such that Q asterisk subscript C 2 is less than Q asterisk subscript C 3. Two points, Q asterisk subscript S 2 and Q asterisk subscript S 3, representing shoe exports, are marked along the vertical axis, such that Q asterisk subscript S 2 is greater than Q asterisk subscript S 3. Two points, B asterisk and C asterisk, are plotted on the graph. Here, B asterisk, representing foreign production, lies at (Q asterisk subscript C 2, Q asterisk subscript S 2) and C asterisk, representing foreign consumption, lies at (Q asterisk subscript C 3, Q asterisk subscript S 3). A concave down decreasing curve starts from a point above Q asterisk subscript S 2, passes through B asterisk, and ends at a point at little to the left of Q asterisk subscript C 3. A negative slope, representing world price line slope, passes through the points B asterisk and C asterisk. The slope of the line equals start fraction P subscript C over P subscript S end fraction asterisk. Dashed perpendiculars are dropped from the points B asterisk and C asterisk to either axis. The triangular area, thus formed, between the negative slope and the dashed perpendiculars, is highlighted. A point A asterisk is marked on the concave down decreasing curve, such that it lies inside the triangular region.&#10;Graph b plots relative price of computers, P subscript C over P subscript S, versus quantity of computers. A negative curve on the graph, representing foreign import demand curve for computers, passes through two points, A asterisk and D asterisk, on the graph. Here, A asterisk equals (start fraction P asterisk subscript C over P asterisk subscript S end fraction power A asterisk, 0) and D asterisk equals (start fraction P asterisk subscript C over P asterisk subscript S end fraction power W, Q asterisk subscript C 3 minus Q asterisk subscript C 2).">
            <a:extLst>
              <a:ext uri="{FF2B5EF4-FFF2-40B4-BE49-F238E27FC236}">
                <a16:creationId xmlns:a16="http://schemas.microsoft.com/office/drawing/2014/main" id="{299BD09A-5E0D-4EBA-BE9D-F7DED337C61D}"/>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312174" y="1776685"/>
            <a:ext cx="8374626" cy="3524138"/>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142566" y="5319358"/>
            <a:ext cx="4350775" cy="1153851"/>
          </a:xfrm>
        </p:spPr>
        <p:txBody>
          <a:bodyPr>
            <a:noAutofit/>
          </a:bodyPr>
          <a:lstStyle/>
          <a:p>
            <a:pPr marL="0" indent="0" eaLnBrk="1" hangingPunct="1">
              <a:spcBef>
                <a:spcPct val="10000"/>
              </a:spcBef>
              <a:spcAft>
                <a:spcPct val="10000"/>
              </a:spcAft>
              <a:buNone/>
            </a:pPr>
            <a:r>
              <a:rPr lang="en-US" altLang="en-US" sz="1600" dirty="0">
                <a:latin typeface="+mn-lt"/>
              </a:rPr>
              <a:t>At the free-trade world relative price of computers,</a:t>
            </a:r>
            <a:r>
              <a:rPr lang="es-ES" altLang="en-US" sz="1600" dirty="0">
                <a:latin typeface="+mn-lt"/>
              </a:rPr>
              <a:t> (P</a:t>
            </a:r>
            <a:r>
              <a:rPr lang="es-ES" altLang="en-US" sz="1600" baseline="-25000" dirty="0">
                <a:latin typeface="+mn-lt"/>
              </a:rPr>
              <a:t>C</a:t>
            </a:r>
            <a:r>
              <a:rPr lang="es-ES" altLang="en-US" sz="1600" dirty="0">
                <a:latin typeface="+mn-lt"/>
              </a:rPr>
              <a:t>/P</a:t>
            </a:r>
            <a:r>
              <a:rPr lang="es-ES" altLang="en-US" sz="1600" baseline="-25000" dirty="0">
                <a:latin typeface="+mn-lt"/>
              </a:rPr>
              <a:t>S</a:t>
            </a:r>
            <a:r>
              <a:rPr lang="es-ES" altLang="en-US" sz="1600" dirty="0">
                <a:latin typeface="+mn-lt"/>
              </a:rPr>
              <a:t>)</a:t>
            </a:r>
            <a:r>
              <a:rPr lang="es-ES" altLang="en-US" sz="1600" baseline="30000" dirty="0">
                <a:latin typeface="+mn-lt"/>
              </a:rPr>
              <a:t>W</a:t>
            </a:r>
            <a:r>
              <a:rPr lang="en-US" altLang="en-US" sz="1600" dirty="0">
                <a:latin typeface="+mn-lt"/>
              </a:rPr>
              <a:t>, Foreign produces at point B* in panel (a) and consumes at point C*, importing computers and exporting shoes. Point A* is the no-trade equilibrium.</a:t>
            </a:r>
          </a:p>
        </p:txBody>
      </p:sp>
      <p:sp>
        <p:nvSpPr>
          <p:cNvPr id="8" name="Content Placeholder 7">
            <a:extLst>
              <a:ext uri="{FF2B5EF4-FFF2-40B4-BE49-F238E27FC236}">
                <a16:creationId xmlns:a16="http://schemas.microsoft.com/office/drawing/2014/main" id="{44F937DD-200E-4078-930D-4571368C9B32}"/>
              </a:ext>
            </a:extLst>
          </p:cNvPr>
          <p:cNvSpPr>
            <a:spLocks noGrp="1"/>
          </p:cNvSpPr>
          <p:nvPr>
            <p:ph sz="quarter" idx="14"/>
          </p:nvPr>
        </p:nvSpPr>
        <p:spPr>
          <a:xfrm>
            <a:off x="4662949" y="5365591"/>
            <a:ext cx="4114799" cy="1061384"/>
          </a:xfrm>
        </p:spPr>
        <p:txBody>
          <a:bodyPr>
            <a:noAutofit/>
          </a:bodyPr>
          <a:lstStyle/>
          <a:p>
            <a:pPr marL="0" indent="0">
              <a:spcBef>
                <a:spcPct val="10000"/>
              </a:spcBef>
              <a:spcAft>
                <a:spcPct val="10000"/>
              </a:spcAft>
              <a:buNone/>
            </a:pPr>
            <a:r>
              <a:rPr lang="en-US" altLang="en-US" sz="1600" dirty="0">
                <a:latin typeface="+mn-lt"/>
              </a:rPr>
              <a:t>The “trade triangle” has a base equal to Foreign imports of computers (the difference between the consumption of computers and the amount produced with trade, Q*</a:t>
            </a:r>
            <a:r>
              <a:rPr lang="en-US" altLang="en-US" sz="1600" baseline="-25000" dirty="0">
                <a:latin typeface="+mn-lt"/>
              </a:rPr>
              <a:t>C3</a:t>
            </a:r>
            <a:r>
              <a:rPr lang="en-US" altLang="en-US" sz="1600" dirty="0">
                <a:latin typeface="+mn-lt"/>
              </a:rPr>
              <a:t> − Q*</a:t>
            </a:r>
            <a:r>
              <a:rPr lang="en-US" altLang="en-US" sz="1600" baseline="-25000" dirty="0">
                <a:latin typeface="+mn-lt"/>
              </a:rPr>
              <a:t>C2</a:t>
            </a:r>
            <a:r>
              <a:rPr lang="en-US" altLang="en-US" sz="1600" dirty="0">
                <a:latin typeface="+mn-lt"/>
              </a:rPr>
              <a:t>).</a:t>
            </a:r>
          </a:p>
        </p:txBody>
      </p:sp>
    </p:spTree>
    <p:extLst>
      <p:ext uri="{BB962C8B-B14F-4D97-AF65-F5344CB8AC3E}">
        <p14:creationId xmlns:p14="http://schemas.microsoft.com/office/powerpoint/2010/main" val="65171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221226" y="1026642"/>
            <a:ext cx="8922774" cy="505351"/>
          </a:xfrm>
        </p:spPr>
        <p:txBody>
          <a:bodyPr>
            <a:normAutofit/>
          </a:bodyPr>
          <a:lstStyle/>
          <a:p>
            <a:pPr marL="0" indent="0">
              <a:buNone/>
            </a:pPr>
            <a:r>
              <a:rPr lang="en-US" sz="2000" dirty="0"/>
              <a:t>No-Trade Equilibrium to Foreign Equilibrium with Free Trade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457200" y="1401500"/>
            <a:ext cx="8229600" cy="544383"/>
          </a:xfrm>
        </p:spPr>
        <p:txBody>
          <a:bodyPr>
            <a:normAutofit/>
          </a:bodyPr>
          <a:lstStyle/>
          <a:p>
            <a:pPr marL="0" indent="0">
              <a:buNone/>
            </a:pPr>
            <a:r>
              <a:rPr lang="en-US" sz="1600" dirty="0"/>
              <a:t>FIGURE 4-4 - International Free-Trade Equilibrium in Foreign</a:t>
            </a:r>
          </a:p>
        </p:txBody>
      </p:sp>
      <p:pic>
        <p:nvPicPr>
          <p:cNvPr id="11" name="Picture Placeholder 5" descr="Two graphs, a and b, show output of shoes versus output of computers in a foreign country and relative price of computers versus quantity of computers in the international market, respectively. Graph a plots output of shoes, Q asterisk subscript S, versus output of computers, Q asterisk subscript C. Two points, Q asterisk subscript C 2 and Q asterisk subscript C 3, representing computer imports, are marked along the horizontal axis, such that Q asterisk subscript C 2 is less than Q asterisk subscript C 3. Two points, Q asterisk subscript S 2 and Q asterisk subscript S 3, representing shoe exports, are marked along the vertical axis, such that Q asterisk subscript S 2 is greater than Q asterisk subscript S 3. Two points, B asterisk and C asterisk, are plotted on the graph. Here, B asterisk, representing foreign production, lies at (Q asterisk subscript C 2, Q asterisk subscript S 2) and C asterisk, representing foreign consumption, lies at (Q asterisk subscript C 3, Q asterisk subscript S 3). A concave down decreasing curve starts from a point above Q asterisk subscript S 2, passes through B asterisk, and ends at a point at little to the left of Q asterisk subscript C 3. A negative slope, representing world price line slope, passes through the points B asterisk and C asterisk. The slope of the line equals start fraction P subscript C over P subscript S end fraction asterisk. Dashed perpendiculars are dropped from the points B asterisk and C asterisk to either axis. The triangular area, thus formed, between the negative slope and the dashed perpendiculars, is highlighted. A point A asterisk is marked on the concave down decreasing curve, such that it lies inside the triangular region.&#10;Graph b plots relative price of computers, P subscript C over P subscript S, versus quantity of computers. A negative curve on the graph, representing foreign import demand curve for computers, passes through two points, A asterisk and D asterisk, on the graph. Here, A asterisk equals (start fraction P asterisk subscript C over P asterisk subscript S end fraction power A asterisk, 0) and D asterisk equals (start fraction P asterisk subscript C over P asterisk subscript S end fraction power W, Q asterisk subscript C 3 minus Q asterisk subscript C 2).">
            <a:extLst>
              <a:ext uri="{FF2B5EF4-FFF2-40B4-BE49-F238E27FC236}">
                <a16:creationId xmlns:a16="http://schemas.microsoft.com/office/drawing/2014/main" id="{299BD09A-5E0D-4EBA-BE9D-F7DED337C61D}"/>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01386" y="1734497"/>
            <a:ext cx="8458199" cy="3594990"/>
          </a:xfrm>
          <a:prstGeom prst="rect">
            <a:avLst/>
          </a:prstGeom>
        </p:spPr>
      </p:pic>
      <p:sp>
        <p:nvSpPr>
          <p:cNvPr id="7" name="Content Placeholder 6">
            <a:extLst>
              <a:ext uri="{FF2B5EF4-FFF2-40B4-BE49-F238E27FC236}">
                <a16:creationId xmlns:a16="http://schemas.microsoft.com/office/drawing/2014/main" id="{C99DDF85-1197-4389-8996-3D56369DF95D}"/>
              </a:ext>
            </a:extLst>
          </p:cNvPr>
          <p:cNvSpPr>
            <a:spLocks noGrp="1"/>
          </p:cNvSpPr>
          <p:nvPr>
            <p:ph sz="quarter" idx="13"/>
          </p:nvPr>
        </p:nvSpPr>
        <p:spPr>
          <a:xfrm>
            <a:off x="221226" y="5531991"/>
            <a:ext cx="4209260" cy="1153851"/>
          </a:xfrm>
        </p:spPr>
        <p:txBody>
          <a:bodyPr>
            <a:noAutofit/>
          </a:bodyPr>
          <a:lstStyle/>
          <a:p>
            <a:pPr marL="0" indent="0">
              <a:spcBef>
                <a:spcPct val="10000"/>
              </a:spcBef>
              <a:spcAft>
                <a:spcPct val="10000"/>
              </a:spcAft>
              <a:buNone/>
            </a:pPr>
            <a:r>
              <a:rPr lang="en-US" altLang="en-US" sz="1600" dirty="0">
                <a:latin typeface="+mn-lt"/>
              </a:rPr>
              <a:t>The height of this triangle is Foreign exports of shoes (the difference between the production of shoes and the amount  consumed with trade, Q*</a:t>
            </a:r>
            <a:r>
              <a:rPr lang="en-US" altLang="en-US" sz="1600" baseline="-25000" dirty="0">
                <a:latin typeface="+mn-lt"/>
              </a:rPr>
              <a:t>S2</a:t>
            </a:r>
            <a:r>
              <a:rPr lang="en-US" altLang="en-US" sz="1600" dirty="0">
                <a:latin typeface="+mn-lt"/>
              </a:rPr>
              <a:t> − Q*</a:t>
            </a:r>
            <a:r>
              <a:rPr lang="en-US" altLang="en-US" sz="1600" baseline="-25000" dirty="0">
                <a:latin typeface="+mn-lt"/>
              </a:rPr>
              <a:t>S3</a:t>
            </a:r>
            <a:r>
              <a:rPr lang="en-US" altLang="en-US" sz="1600" dirty="0">
                <a:latin typeface="+mn-lt"/>
              </a:rPr>
              <a:t>).</a:t>
            </a:r>
          </a:p>
        </p:txBody>
      </p:sp>
      <p:sp>
        <p:nvSpPr>
          <p:cNvPr id="8" name="Content Placeholder 7">
            <a:extLst>
              <a:ext uri="{FF2B5EF4-FFF2-40B4-BE49-F238E27FC236}">
                <a16:creationId xmlns:a16="http://schemas.microsoft.com/office/drawing/2014/main" id="{44F937DD-200E-4078-930D-4571368C9B32}"/>
              </a:ext>
            </a:extLst>
          </p:cNvPr>
          <p:cNvSpPr>
            <a:spLocks noGrp="1"/>
          </p:cNvSpPr>
          <p:nvPr>
            <p:ph sz="quarter" idx="14"/>
          </p:nvPr>
        </p:nvSpPr>
        <p:spPr>
          <a:xfrm>
            <a:off x="4430485" y="5505707"/>
            <a:ext cx="4209260" cy="1061384"/>
          </a:xfrm>
        </p:spPr>
        <p:txBody>
          <a:bodyPr>
            <a:noAutofit/>
          </a:bodyPr>
          <a:lstStyle/>
          <a:p>
            <a:pPr marL="0" indent="0">
              <a:spcBef>
                <a:spcPct val="10000"/>
              </a:spcBef>
              <a:spcAft>
                <a:spcPct val="10000"/>
              </a:spcAft>
              <a:buNone/>
            </a:pPr>
            <a:r>
              <a:rPr lang="en-US" altLang="en-US" sz="1600" dirty="0">
                <a:latin typeface="+mn-lt"/>
              </a:rPr>
              <a:t>In panel (b), we show Foreign imports of computers equal to zero at the no-trade relative price, (P*C</a:t>
            </a:r>
            <a:r>
              <a:rPr lang="bg-BG" altLang="en-US" sz="1600" dirty="0">
                <a:latin typeface="+mn-lt"/>
              </a:rPr>
              <a:t>/</a:t>
            </a:r>
            <a:r>
              <a:rPr lang="en-US" altLang="en-US" sz="1600" dirty="0">
                <a:latin typeface="+mn-lt"/>
              </a:rPr>
              <a:t>P*S)A*, and equal to (Q*</a:t>
            </a:r>
            <a:r>
              <a:rPr lang="en-US" altLang="en-US" sz="1600" baseline="-25000" dirty="0">
                <a:latin typeface="+mn-lt"/>
              </a:rPr>
              <a:t>C3</a:t>
            </a:r>
            <a:r>
              <a:rPr lang="en-US" altLang="en-US" sz="1600" dirty="0">
                <a:latin typeface="+mn-lt"/>
              </a:rPr>
              <a:t> − Q*</a:t>
            </a:r>
            <a:r>
              <a:rPr lang="en-US" altLang="en-US" sz="1600" baseline="-25000" dirty="0">
                <a:latin typeface="+mn-lt"/>
              </a:rPr>
              <a:t>C2 </a:t>
            </a:r>
            <a:r>
              <a:rPr lang="en-US" altLang="en-US" sz="1600" dirty="0">
                <a:latin typeface="+mn-lt"/>
              </a:rPr>
              <a:t>) at the free-trade relative price, </a:t>
            </a:r>
            <a:r>
              <a:rPr lang="es-ES" altLang="en-US" sz="1600" dirty="0">
                <a:latin typeface="+mn-lt"/>
              </a:rPr>
              <a:t>(P</a:t>
            </a:r>
            <a:r>
              <a:rPr lang="es-ES" altLang="en-US" sz="1600" baseline="-25000" dirty="0">
                <a:latin typeface="+mn-lt"/>
              </a:rPr>
              <a:t>C</a:t>
            </a:r>
            <a:r>
              <a:rPr lang="es-ES" altLang="en-US" sz="1600" dirty="0">
                <a:latin typeface="+mn-lt"/>
              </a:rPr>
              <a:t>/P</a:t>
            </a:r>
            <a:r>
              <a:rPr lang="es-ES" altLang="en-US" sz="1600" baseline="-25000" dirty="0">
                <a:latin typeface="+mn-lt"/>
              </a:rPr>
              <a:t>S</a:t>
            </a:r>
            <a:r>
              <a:rPr lang="es-ES" altLang="en-US" sz="1600" dirty="0">
                <a:latin typeface="+mn-lt"/>
              </a:rPr>
              <a:t>)</a:t>
            </a:r>
            <a:r>
              <a:rPr lang="es-ES" altLang="en-US" sz="1600" baseline="30000" dirty="0">
                <a:latin typeface="+mn-lt"/>
              </a:rPr>
              <a:t>W</a:t>
            </a:r>
            <a:endParaRPr lang="en-US" altLang="en-US" sz="1600" dirty="0">
              <a:latin typeface="+mn-lt"/>
            </a:endParaRPr>
          </a:p>
        </p:txBody>
      </p:sp>
    </p:spTree>
    <p:extLst>
      <p:ext uri="{BB962C8B-B14F-4D97-AF65-F5344CB8AC3E}">
        <p14:creationId xmlns:p14="http://schemas.microsoft.com/office/powerpoint/2010/main" val="366878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a:t>
            </a:r>
          </a:p>
        </p:txBody>
      </p:sp>
      <p:pic>
        <p:nvPicPr>
          <p:cNvPr id="4" name="Picture 3"/>
          <p:cNvPicPr>
            <a:picLocks noChangeAspect="1"/>
          </p:cNvPicPr>
          <p:nvPr/>
        </p:nvPicPr>
        <p:blipFill>
          <a:blip r:embed="rId2"/>
          <a:stretch>
            <a:fillRect/>
          </a:stretch>
        </p:blipFill>
        <p:spPr>
          <a:xfrm>
            <a:off x="272001" y="1151038"/>
            <a:ext cx="8637221" cy="5543765"/>
          </a:xfrm>
          <a:prstGeom prst="rect">
            <a:avLst/>
          </a:prstGeom>
        </p:spPr>
      </p:pic>
    </p:spTree>
    <p:extLst>
      <p:ext uri="{BB962C8B-B14F-4D97-AF65-F5344CB8AC3E}">
        <p14:creationId xmlns:p14="http://schemas.microsoft.com/office/powerpoint/2010/main" val="155958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1081-6CB1-094C-BBF8-C40BB7F8491A}"/>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59B4451E-CD14-1540-B03B-CB2657490E24}"/>
              </a:ext>
            </a:extLst>
          </p:cNvPr>
          <p:cNvSpPr>
            <a:spLocks noGrp="1"/>
          </p:cNvSpPr>
          <p:nvPr>
            <p:ph idx="1"/>
          </p:nvPr>
        </p:nvSpPr>
        <p:spPr/>
        <p:txBody>
          <a:bodyPr/>
          <a:lstStyle/>
          <a:p>
            <a:pPr marL="457200" indent="-457200" fontAlgn="t">
              <a:spcAft>
                <a:spcPts val="600"/>
              </a:spcAft>
              <a:buFont typeface="+mj-lt"/>
              <a:buAutoNum type="arabicPeriod"/>
            </a:pPr>
            <a:r>
              <a:rPr lang="en-US" dirty="0"/>
              <a:t>Why does the United States export agricultural products and airplanes? </a:t>
            </a:r>
          </a:p>
          <a:p>
            <a:pPr marL="457200" indent="-457200" fontAlgn="t">
              <a:spcAft>
                <a:spcPts val="600"/>
              </a:spcAft>
              <a:buFont typeface="+mj-lt"/>
              <a:buAutoNum type="arabicPeriod"/>
            </a:pPr>
            <a:r>
              <a:rPr lang="en-US" dirty="0"/>
              <a:t>What country has the most capital (i.e., factories) as compared with its GDP?</a:t>
            </a:r>
          </a:p>
          <a:p>
            <a:pPr marL="457200" indent="-457200" fontAlgn="t">
              <a:spcAft>
                <a:spcPts val="600"/>
              </a:spcAft>
              <a:buFont typeface="+mj-lt"/>
              <a:buAutoNum type="arabicPeriod"/>
            </a:pPr>
            <a:r>
              <a:rPr lang="en-US" dirty="0"/>
              <a:t>How does trade affect the earnings of labor and capital?</a:t>
            </a:r>
          </a:p>
        </p:txBody>
      </p:sp>
    </p:spTree>
    <p:extLst>
      <p:ext uri="{BB962C8B-B14F-4D97-AF65-F5344CB8AC3E}">
        <p14:creationId xmlns:p14="http://schemas.microsoft.com/office/powerpoint/2010/main" val="398178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0EF-593F-4620-BD63-68ECEEE840E4}"/>
              </a:ext>
            </a:extLst>
          </p:cNvPr>
          <p:cNvSpPr>
            <a:spLocks noGrp="1"/>
          </p:cNvSpPr>
          <p:nvPr>
            <p:ph type="title"/>
          </p:nvPr>
        </p:nvSpPr>
        <p:spPr/>
        <p:txBody>
          <a:bodyPr>
            <a:normAutofit/>
          </a:bodyPr>
          <a:lstStyle/>
          <a:p>
            <a:r>
              <a:rPr lang="en-US" altLang="en-US" sz="3600" dirty="0" err="1"/>
              <a:t>Heckscher</a:t>
            </a:r>
            <a:r>
              <a:rPr lang="en-US" altLang="en-US" sz="3600" dirty="0"/>
              <a:t>–Ohlin Model </a:t>
            </a:r>
            <a:endParaRPr lang="en-IN" sz="3600" dirty="0"/>
          </a:p>
        </p:txBody>
      </p:sp>
      <p:sp>
        <p:nvSpPr>
          <p:cNvPr id="3" name="Content Placeholder 2">
            <a:extLst>
              <a:ext uri="{FF2B5EF4-FFF2-40B4-BE49-F238E27FC236}">
                <a16:creationId xmlns:a16="http://schemas.microsoft.com/office/drawing/2014/main" id="{06B2CF8B-E6B7-4C4D-8E09-BA3F468B7DAB}"/>
              </a:ext>
            </a:extLst>
          </p:cNvPr>
          <p:cNvSpPr>
            <a:spLocks noGrp="1"/>
          </p:cNvSpPr>
          <p:nvPr>
            <p:ph idx="1"/>
          </p:nvPr>
        </p:nvSpPr>
        <p:spPr>
          <a:xfrm>
            <a:off x="304800" y="981952"/>
            <a:ext cx="8667135" cy="793864"/>
          </a:xfrm>
        </p:spPr>
        <p:txBody>
          <a:bodyPr>
            <a:normAutofit/>
          </a:bodyPr>
          <a:lstStyle/>
          <a:p>
            <a:pPr marL="0" indent="0">
              <a:buNone/>
            </a:pPr>
            <a:r>
              <a:rPr lang="en-US" sz="2000" dirty="0"/>
              <a:t>Free Trade Equilibrium  - Equilibrium Price with Free Trade</a:t>
            </a:r>
          </a:p>
        </p:txBody>
      </p:sp>
      <p:sp>
        <p:nvSpPr>
          <p:cNvPr id="4" name="Content Placeholder 3">
            <a:extLst>
              <a:ext uri="{FF2B5EF4-FFF2-40B4-BE49-F238E27FC236}">
                <a16:creationId xmlns:a16="http://schemas.microsoft.com/office/drawing/2014/main" id="{26A58738-46F7-434D-A56A-FB641A30E448}"/>
              </a:ext>
            </a:extLst>
          </p:cNvPr>
          <p:cNvSpPr>
            <a:spLocks noGrp="1"/>
          </p:cNvSpPr>
          <p:nvPr>
            <p:ph sz="quarter" idx="10"/>
          </p:nvPr>
        </p:nvSpPr>
        <p:spPr>
          <a:xfrm>
            <a:off x="589840" y="2873192"/>
            <a:ext cx="8387542" cy="467750"/>
          </a:xfrm>
        </p:spPr>
        <p:txBody>
          <a:bodyPr>
            <a:normAutofit/>
          </a:bodyPr>
          <a:lstStyle/>
          <a:p>
            <a:pPr marL="0" indent="0">
              <a:buNone/>
            </a:pPr>
            <a:r>
              <a:rPr lang="en-US" sz="1600" dirty="0"/>
              <a:t>FIGURE 4-5 Determination of the Free-Trade World Equilibrium Price</a:t>
            </a:r>
          </a:p>
        </p:txBody>
      </p:sp>
      <p:pic>
        <p:nvPicPr>
          <p:cNvPr id="14" name="Picture Placeholder 4" descr="A graph plots relative price of computers, P subscript C over P subscript S versus quantity of computers. In the graph, a point, Q superscript W equals ( Q subscript C 2 minus Q subscript C 3) equals (Q asterisk subscript C 3 minus Q asterisk subscript C 2) is marked along the horizontal axis. Three points marked along the vertical axis from the top to the bottom are as follows. (P asterisk subscript C over P asterisk subscript S) power A asterisk; (P subscript C over P subscript S) power W; and (P subscript C over P subscript S) power A. &#10;A point D is plotted on the graph. It lies at (Q superscript W, P subscript C over P subscript S power W.) &#10;A negative slope, representing foreign imports, starts from the point (P asterisk subscript C over P asterisk subscript S) power A asterisk on the vertical axis, passes through the point D, and reaches rightward, much beyond the point Q superscript W on the horizontal axis. &#10;A positive slope, representing home exports, begins from the point (P subscript C over P subscript S) power A on the vertical axis, passes through point D, such that it intersects the negative slope at point D; and then moves upward. It reaches almost at the same distance, corresponding to the end point of the negative slope. &#10;Dotted perpendiculars are dropped from the point D to either axis. &#10;(The intersection of positive and the negative slopes appears as if an, &quot;&quot;X,&quot;&quot; pattern on the graph.)&quot;">
            <a:extLst>
              <a:ext uri="{FF2B5EF4-FFF2-40B4-BE49-F238E27FC236}">
                <a16:creationId xmlns:a16="http://schemas.microsoft.com/office/drawing/2014/main" id="{22283B25-ABBA-4026-8BB6-083A4E2E5F7F}"/>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782395" y="3302347"/>
            <a:ext cx="7579209" cy="3264310"/>
          </a:xfrm>
          <a:prstGeom prst="rect">
            <a:avLst/>
          </a:prstGeom>
        </p:spPr>
      </p:pic>
      <p:sp>
        <p:nvSpPr>
          <p:cNvPr id="13" name="Content Placeholder 12">
            <a:extLst>
              <a:ext uri="{FF2B5EF4-FFF2-40B4-BE49-F238E27FC236}">
                <a16:creationId xmlns:a16="http://schemas.microsoft.com/office/drawing/2014/main" id="{E30585B9-B12F-4E51-9255-87568E083EF5}"/>
              </a:ext>
            </a:extLst>
          </p:cNvPr>
          <p:cNvSpPr>
            <a:spLocks noGrp="1"/>
          </p:cNvSpPr>
          <p:nvPr>
            <p:ph sz="quarter" idx="13"/>
          </p:nvPr>
        </p:nvSpPr>
        <p:spPr>
          <a:xfrm>
            <a:off x="172065" y="1398765"/>
            <a:ext cx="8613057" cy="1539932"/>
          </a:xfrm>
        </p:spPr>
        <p:txBody>
          <a:bodyPr>
            <a:normAutofit fontScale="92500" lnSpcReduction="20000"/>
          </a:bodyPr>
          <a:lstStyle/>
          <a:p>
            <a:pPr>
              <a:spcBef>
                <a:spcPct val="10000"/>
              </a:spcBef>
              <a:spcAft>
                <a:spcPct val="10000"/>
              </a:spcAft>
            </a:pPr>
            <a:r>
              <a:rPr lang="en-US" altLang="en-US" sz="1800" dirty="0">
                <a:latin typeface="+mn-lt"/>
              </a:rPr>
              <a:t>The world relative price of computers in the free-trade equilibrium is determined at the intersection of the Home export supply and Foreign import demand, at point </a:t>
            </a:r>
            <a:r>
              <a:rPr lang="en-US" altLang="en-US" sz="1800" i="1" dirty="0">
                <a:latin typeface="+mn-lt"/>
              </a:rPr>
              <a:t>D.</a:t>
            </a:r>
          </a:p>
          <a:p>
            <a:pPr>
              <a:spcBef>
                <a:spcPct val="10000"/>
              </a:spcBef>
              <a:spcAft>
                <a:spcPct val="10000"/>
              </a:spcAft>
            </a:pPr>
            <a:r>
              <a:rPr lang="en-US" altLang="en-US" sz="1800" dirty="0">
                <a:latin typeface="+mn-lt"/>
              </a:rPr>
              <a:t>At this relative price, the quantity</a:t>
            </a:r>
            <a:r>
              <a:rPr lang="en-US" altLang="en-US" sz="1800" i="1" dirty="0">
                <a:latin typeface="+mn-lt"/>
              </a:rPr>
              <a:t> </a:t>
            </a:r>
            <a:r>
              <a:rPr lang="en-US" altLang="en-US" sz="1800" dirty="0">
                <a:latin typeface="+mn-lt"/>
              </a:rPr>
              <a:t>of computers that Home wants to export, (</a:t>
            </a:r>
            <a:r>
              <a:rPr lang="en-US" altLang="en-US" sz="1800" i="1" dirty="0">
                <a:latin typeface="+mn-lt"/>
              </a:rPr>
              <a:t>Q</a:t>
            </a:r>
            <a:r>
              <a:rPr lang="en-US" altLang="en-US" sz="1800" i="1" baseline="-25000" dirty="0">
                <a:latin typeface="+mn-lt"/>
              </a:rPr>
              <a:t>C</a:t>
            </a:r>
            <a:r>
              <a:rPr lang="en-US" altLang="en-US" sz="1800" baseline="-25000" dirty="0">
                <a:latin typeface="+mn-lt"/>
              </a:rPr>
              <a:t>2</a:t>
            </a:r>
            <a:r>
              <a:rPr lang="en-US" altLang="en-US" sz="1800" i="1" dirty="0">
                <a:latin typeface="+mn-lt"/>
              </a:rPr>
              <a:t> − Q</a:t>
            </a:r>
            <a:r>
              <a:rPr lang="en-US" altLang="en-US" sz="1800" i="1" baseline="-25000" dirty="0">
                <a:latin typeface="+mn-lt"/>
              </a:rPr>
              <a:t>C</a:t>
            </a:r>
            <a:r>
              <a:rPr lang="en-US" altLang="en-US" sz="1800" baseline="-25000" dirty="0">
                <a:latin typeface="+mn-lt"/>
              </a:rPr>
              <a:t>3</a:t>
            </a:r>
            <a:r>
              <a:rPr lang="en-US" altLang="en-US" sz="1800" dirty="0">
                <a:latin typeface="+mn-lt"/>
              </a:rPr>
              <a:t>)</a:t>
            </a:r>
            <a:r>
              <a:rPr lang="en-US" altLang="en-US" sz="1800" i="1" dirty="0">
                <a:latin typeface="+mn-lt"/>
              </a:rPr>
              <a:t>, </a:t>
            </a:r>
            <a:r>
              <a:rPr lang="en-US" altLang="en-US" sz="1800" dirty="0">
                <a:latin typeface="+mn-lt"/>
              </a:rPr>
              <a:t>just equals the quantity of</a:t>
            </a:r>
            <a:r>
              <a:rPr lang="en-US" altLang="en-US" sz="1800" i="1" dirty="0">
                <a:latin typeface="+mn-lt"/>
              </a:rPr>
              <a:t> </a:t>
            </a:r>
            <a:r>
              <a:rPr lang="en-US" altLang="en-US" sz="1800" dirty="0">
                <a:latin typeface="+mn-lt"/>
              </a:rPr>
              <a:t>computers that Foreign wants to import, </a:t>
            </a:r>
            <a:r>
              <a:rPr lang="es-ES" altLang="en-US" sz="1800" dirty="0">
                <a:latin typeface="+mn-lt"/>
              </a:rPr>
              <a:t>(</a:t>
            </a:r>
            <a:r>
              <a:rPr lang="es-ES" altLang="en-US" sz="1800" i="1" dirty="0">
                <a:latin typeface="+mn-lt"/>
              </a:rPr>
              <a:t>Q*</a:t>
            </a:r>
            <a:r>
              <a:rPr lang="es-ES" altLang="en-US" sz="1800" i="1" baseline="-25000" dirty="0">
                <a:latin typeface="+mn-lt"/>
              </a:rPr>
              <a:t>C</a:t>
            </a:r>
            <a:r>
              <a:rPr lang="es-ES" altLang="en-US" sz="1800" baseline="-25000" dirty="0">
                <a:latin typeface="+mn-lt"/>
              </a:rPr>
              <a:t>3</a:t>
            </a:r>
            <a:r>
              <a:rPr lang="es-ES" altLang="en-US" sz="1800" i="1" dirty="0">
                <a:latin typeface="+mn-lt"/>
              </a:rPr>
              <a:t> − Q*</a:t>
            </a:r>
            <a:r>
              <a:rPr lang="es-ES" altLang="en-US" sz="1800" i="1" baseline="-25000" dirty="0">
                <a:latin typeface="+mn-lt"/>
              </a:rPr>
              <a:t>C</a:t>
            </a:r>
            <a:r>
              <a:rPr lang="es-ES" altLang="en-US" sz="1800" baseline="-25000" dirty="0">
                <a:latin typeface="+mn-lt"/>
              </a:rPr>
              <a:t>2</a:t>
            </a:r>
            <a:r>
              <a:rPr lang="es-ES" altLang="en-US" sz="1800" dirty="0">
                <a:latin typeface="+mn-lt"/>
              </a:rPr>
              <a:t>)</a:t>
            </a:r>
            <a:r>
              <a:rPr lang="es-ES" altLang="en-US" sz="1800" i="1" dirty="0">
                <a:latin typeface="+mn-lt"/>
              </a:rPr>
              <a:t>.</a:t>
            </a:r>
            <a:endParaRPr lang="en-US" altLang="en-US" sz="1800" i="1" dirty="0">
              <a:latin typeface="+mn-lt"/>
            </a:endParaRPr>
          </a:p>
        </p:txBody>
      </p:sp>
    </p:spTree>
    <p:extLst>
      <p:ext uri="{BB962C8B-B14F-4D97-AF65-F5344CB8AC3E}">
        <p14:creationId xmlns:p14="http://schemas.microsoft.com/office/powerpoint/2010/main" val="206882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8682-3FDE-4874-850D-0E718375D6D0}"/>
              </a:ext>
            </a:extLst>
          </p:cNvPr>
          <p:cNvSpPr>
            <a:spLocks noGrp="1"/>
          </p:cNvSpPr>
          <p:nvPr>
            <p:ph type="title"/>
          </p:nvPr>
        </p:nvSpPr>
        <p:spPr/>
        <p:txBody>
          <a:bodyPr/>
          <a:lstStyle/>
          <a:p>
            <a:r>
              <a:rPr lang="en-US" dirty="0"/>
              <a:t>A Closer Look</a:t>
            </a:r>
          </a:p>
        </p:txBody>
      </p:sp>
      <p:pic>
        <p:nvPicPr>
          <p:cNvPr id="3" name="Picture 2">
            <a:extLst>
              <a:ext uri="{FF2B5EF4-FFF2-40B4-BE49-F238E27FC236}">
                <a16:creationId xmlns:a16="http://schemas.microsoft.com/office/drawing/2014/main" id="{B4D6ED56-892B-4D11-9ECA-116CBE5F913D}"/>
              </a:ext>
            </a:extLst>
          </p:cNvPr>
          <p:cNvPicPr>
            <a:picLocks noChangeAspect="1"/>
          </p:cNvPicPr>
          <p:nvPr/>
        </p:nvPicPr>
        <p:blipFill>
          <a:blip r:embed="rId2"/>
          <a:stretch>
            <a:fillRect/>
          </a:stretch>
        </p:blipFill>
        <p:spPr>
          <a:xfrm>
            <a:off x="457200" y="1132025"/>
            <a:ext cx="8229599" cy="5388605"/>
          </a:xfrm>
          <a:prstGeom prst="rect">
            <a:avLst/>
          </a:prstGeom>
        </p:spPr>
      </p:pic>
    </p:spTree>
    <p:extLst>
      <p:ext uri="{BB962C8B-B14F-4D97-AF65-F5344CB8AC3E}">
        <p14:creationId xmlns:p14="http://schemas.microsoft.com/office/powerpoint/2010/main" val="224447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3DCC-3868-497C-BC04-396868C92D3E}"/>
              </a:ext>
            </a:extLst>
          </p:cNvPr>
          <p:cNvSpPr>
            <a:spLocks noGrp="1"/>
          </p:cNvSpPr>
          <p:nvPr>
            <p:ph type="title"/>
          </p:nvPr>
        </p:nvSpPr>
        <p:spPr/>
        <p:txBody>
          <a:bodyPr/>
          <a:lstStyle/>
          <a:p>
            <a:r>
              <a:rPr lang="en-US" dirty="0"/>
              <a:t>The Heckscher–Ohlin Model</a:t>
            </a:r>
          </a:p>
        </p:txBody>
      </p:sp>
      <p:sp>
        <p:nvSpPr>
          <p:cNvPr id="7" name="TextBox 6">
            <a:extLst>
              <a:ext uri="{FF2B5EF4-FFF2-40B4-BE49-F238E27FC236}">
                <a16:creationId xmlns:a16="http://schemas.microsoft.com/office/drawing/2014/main" id="{4E21AD49-E0CB-489D-AF1F-D6E4DA470313}"/>
              </a:ext>
            </a:extLst>
          </p:cNvPr>
          <p:cNvSpPr txBox="1"/>
          <p:nvPr/>
        </p:nvSpPr>
        <p:spPr>
          <a:xfrm>
            <a:off x="1007076" y="6587081"/>
            <a:ext cx="4584356" cy="338554"/>
          </a:xfrm>
          <a:prstGeom prst="rect">
            <a:avLst/>
          </a:prstGeom>
          <a:noFill/>
        </p:spPr>
        <p:txBody>
          <a:bodyPr wrap="square">
            <a:spAutoFit/>
          </a:bodyPr>
          <a:lstStyle/>
          <a:p>
            <a:r>
              <a:rPr lang="en-US" sz="800" dirty="0">
                <a:hlinkClick r:id="rId2"/>
              </a:rPr>
              <a:t>https://slidetodoc.com/chapter-five-factor-endowments-and-the-heckscherohlin-theory/</a:t>
            </a:r>
            <a:endParaRPr lang="en-US" sz="800" dirty="0"/>
          </a:p>
          <a:p>
            <a:endParaRPr lang="en-US" sz="800" dirty="0"/>
          </a:p>
        </p:txBody>
      </p:sp>
      <p:pic>
        <p:nvPicPr>
          <p:cNvPr id="8" name="Picture 7">
            <a:extLst>
              <a:ext uri="{FF2B5EF4-FFF2-40B4-BE49-F238E27FC236}">
                <a16:creationId xmlns:a16="http://schemas.microsoft.com/office/drawing/2014/main" id="{36994121-38FA-4734-84AE-781BB4121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2" y="1193160"/>
            <a:ext cx="8925354" cy="5302233"/>
          </a:xfrm>
          <a:prstGeom prst="rect">
            <a:avLst/>
          </a:prstGeom>
        </p:spPr>
      </p:pic>
    </p:spTree>
    <p:extLst>
      <p:ext uri="{BB962C8B-B14F-4D97-AF65-F5344CB8AC3E}">
        <p14:creationId xmlns:p14="http://schemas.microsoft.com/office/powerpoint/2010/main" val="335191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602A-82AC-B24E-A19F-F4B730D626EB}"/>
              </a:ext>
            </a:extLst>
          </p:cNvPr>
          <p:cNvSpPr>
            <a:spLocks noGrp="1"/>
          </p:cNvSpPr>
          <p:nvPr>
            <p:ph type="title"/>
          </p:nvPr>
        </p:nvSpPr>
        <p:spPr/>
        <p:txBody>
          <a:bodyPr>
            <a:normAutofit/>
          </a:bodyPr>
          <a:lstStyle/>
          <a:p>
            <a:r>
              <a:rPr lang="en-US" altLang="en-US" sz="3600" dirty="0" err="1"/>
              <a:t>Heckscher</a:t>
            </a:r>
            <a:r>
              <a:rPr lang="en-US" altLang="en-US" sz="3600" dirty="0"/>
              <a:t>–Ohlin Theorem</a:t>
            </a:r>
            <a:endParaRPr lang="en-US" sz="3600" dirty="0"/>
          </a:p>
        </p:txBody>
      </p:sp>
      <p:sp>
        <p:nvSpPr>
          <p:cNvPr id="3" name="Content Placeholder 2">
            <a:extLst>
              <a:ext uri="{FF2B5EF4-FFF2-40B4-BE49-F238E27FC236}">
                <a16:creationId xmlns:a16="http://schemas.microsoft.com/office/drawing/2014/main" id="{97A3CD6E-8383-9647-8080-61BBA853B4A2}"/>
              </a:ext>
            </a:extLst>
          </p:cNvPr>
          <p:cNvSpPr>
            <a:spLocks noGrp="1"/>
          </p:cNvSpPr>
          <p:nvPr>
            <p:ph idx="1"/>
          </p:nvPr>
        </p:nvSpPr>
        <p:spPr>
          <a:xfrm>
            <a:off x="174969" y="1259791"/>
            <a:ext cx="8627807" cy="4782663"/>
          </a:xfrm>
        </p:spPr>
        <p:txBody>
          <a:bodyPr>
            <a:normAutofit/>
          </a:bodyPr>
          <a:lstStyle/>
          <a:p>
            <a:r>
              <a:rPr lang="en-US" sz="2400" dirty="0"/>
              <a:t>Free Trade Equilibrium</a:t>
            </a:r>
          </a:p>
          <a:p>
            <a:r>
              <a:rPr lang="en-US" sz="2400" dirty="0"/>
              <a:t>Pattern of Trade</a:t>
            </a:r>
          </a:p>
          <a:p>
            <a:pPr lvl="1"/>
            <a:r>
              <a:rPr lang="en-US" sz="2400" dirty="0"/>
              <a:t>Home exports computers, the good that uses intensively the factor of production (capital) found in abundance at Home.</a:t>
            </a:r>
          </a:p>
          <a:p>
            <a:pPr lvl="1"/>
            <a:r>
              <a:rPr lang="en-US" sz="2400" dirty="0"/>
              <a:t>Foreign exports shoes, the good that uses intensively the factor of production (labor) found in abundance there.</a:t>
            </a:r>
          </a:p>
          <a:p>
            <a:pPr lvl="1"/>
            <a:r>
              <a:rPr lang="en-US" sz="2400" dirty="0"/>
              <a:t>This important result is called the </a:t>
            </a:r>
            <a:r>
              <a:rPr lang="en-US" sz="2400" b="1" dirty="0"/>
              <a:t>Heckscher–Ohlin theorem.</a:t>
            </a:r>
          </a:p>
        </p:txBody>
      </p:sp>
    </p:spTree>
    <p:extLst>
      <p:ext uri="{BB962C8B-B14F-4D97-AF65-F5344CB8AC3E}">
        <p14:creationId xmlns:p14="http://schemas.microsoft.com/office/powerpoint/2010/main" val="219245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602A-82AC-B24E-A19F-F4B730D626EB}"/>
              </a:ext>
            </a:extLst>
          </p:cNvPr>
          <p:cNvSpPr>
            <a:spLocks noGrp="1"/>
          </p:cNvSpPr>
          <p:nvPr>
            <p:ph type="title"/>
          </p:nvPr>
        </p:nvSpPr>
        <p:spPr>
          <a:xfrm>
            <a:off x="248200" y="-93627"/>
            <a:ext cx="8723869" cy="1143000"/>
          </a:xfrm>
        </p:spPr>
        <p:txBody>
          <a:bodyPr>
            <a:normAutofit/>
          </a:bodyPr>
          <a:lstStyle/>
          <a:p>
            <a:r>
              <a:rPr lang="en-US" altLang="en-US" sz="2800" dirty="0"/>
              <a:t>Heckscher–Ohlin Theorem Assumptions</a:t>
            </a:r>
            <a:br>
              <a:rPr lang="en-US" altLang="en-US" sz="2800" dirty="0"/>
            </a:br>
            <a:r>
              <a:rPr lang="en-US" altLang="en-US" sz="2800" dirty="0"/>
              <a:t>Once Again</a:t>
            </a:r>
            <a:endParaRPr lang="en-US" sz="2800" dirty="0"/>
          </a:p>
        </p:txBody>
      </p:sp>
      <p:sp>
        <p:nvSpPr>
          <p:cNvPr id="3" name="Content Placeholder 2">
            <a:extLst>
              <a:ext uri="{FF2B5EF4-FFF2-40B4-BE49-F238E27FC236}">
                <a16:creationId xmlns:a16="http://schemas.microsoft.com/office/drawing/2014/main" id="{97A3CD6E-8383-9647-8080-61BBA853B4A2}"/>
              </a:ext>
            </a:extLst>
          </p:cNvPr>
          <p:cNvSpPr>
            <a:spLocks noGrp="1"/>
          </p:cNvSpPr>
          <p:nvPr>
            <p:ph idx="1"/>
          </p:nvPr>
        </p:nvSpPr>
        <p:spPr>
          <a:xfrm>
            <a:off x="0" y="1138083"/>
            <a:ext cx="8947355" cy="4525963"/>
          </a:xfrm>
        </p:spPr>
        <p:txBody>
          <a:bodyPr>
            <a:noAutofit/>
          </a:bodyPr>
          <a:lstStyle/>
          <a:p>
            <a:r>
              <a:rPr lang="en-US" altLang="en-US" sz="2400" b="1" dirty="0">
                <a:solidFill>
                  <a:srgbClr val="0000FF"/>
                </a:solidFill>
              </a:rPr>
              <a:t>Assumption 1</a:t>
            </a:r>
            <a:r>
              <a:rPr lang="en-US" altLang="en-US" sz="2400" b="1" dirty="0"/>
              <a:t>:</a:t>
            </a:r>
            <a:r>
              <a:rPr lang="en-US" altLang="en-US" sz="2400" dirty="0"/>
              <a:t> Labor and capital flow freely between the industries.</a:t>
            </a:r>
          </a:p>
          <a:p>
            <a:r>
              <a:rPr lang="en-US" altLang="en-US" sz="2400" dirty="0">
                <a:solidFill>
                  <a:srgbClr val="0000FF"/>
                </a:solidFill>
              </a:rPr>
              <a:t>Assumption 2</a:t>
            </a:r>
            <a:r>
              <a:rPr lang="en-US" altLang="en-US" sz="2400" b="1" dirty="0"/>
              <a:t>:</a:t>
            </a:r>
            <a:r>
              <a:rPr lang="en-US" altLang="en-US" sz="2400" dirty="0"/>
              <a:t> The production of shoes is labor-intensive as compared with computer production, which is capital-intensive.</a:t>
            </a:r>
          </a:p>
          <a:p>
            <a:r>
              <a:rPr lang="en-US" altLang="en-US" sz="2400" dirty="0">
                <a:solidFill>
                  <a:srgbClr val="0000FF"/>
                </a:solidFill>
              </a:rPr>
              <a:t>Assumption 3</a:t>
            </a:r>
            <a:r>
              <a:rPr lang="en-US" altLang="en-US" sz="2400" b="1" dirty="0"/>
              <a:t>:</a:t>
            </a:r>
            <a:r>
              <a:rPr lang="en-US" altLang="en-US" sz="2400" dirty="0"/>
              <a:t> The amounts of labor and capital found in the two countries differ, with labor abundant in Foreign and capital abundant in Home.</a:t>
            </a:r>
          </a:p>
          <a:p>
            <a:r>
              <a:rPr lang="en-US" altLang="en-US" sz="2400" dirty="0">
                <a:solidFill>
                  <a:srgbClr val="0000FF"/>
                </a:solidFill>
              </a:rPr>
              <a:t>Assumption 4</a:t>
            </a:r>
            <a:r>
              <a:rPr lang="en-US" altLang="en-US" sz="2400" b="1" dirty="0"/>
              <a:t>:</a:t>
            </a:r>
            <a:r>
              <a:rPr lang="en-US" altLang="en-US" sz="2400" dirty="0"/>
              <a:t> There is free international trade in goods.</a:t>
            </a:r>
          </a:p>
          <a:p>
            <a:r>
              <a:rPr lang="en-US" altLang="en-US" sz="2400" dirty="0">
                <a:solidFill>
                  <a:srgbClr val="0000FF"/>
                </a:solidFill>
              </a:rPr>
              <a:t>Assumption 5</a:t>
            </a:r>
            <a:r>
              <a:rPr lang="en-US" altLang="en-US" sz="2400" dirty="0"/>
              <a:t>:</a:t>
            </a:r>
            <a:r>
              <a:rPr lang="en-US" altLang="en-US" sz="2400" dirty="0">
                <a:solidFill>
                  <a:srgbClr val="0000FF"/>
                </a:solidFill>
              </a:rPr>
              <a:t> </a:t>
            </a:r>
            <a:r>
              <a:rPr lang="en-US" altLang="en-US" sz="2400" dirty="0"/>
              <a:t>The technologies for producing shoes and computers are the same across countries.</a:t>
            </a:r>
          </a:p>
          <a:p>
            <a:r>
              <a:rPr lang="en-US" altLang="en-US" sz="2400" dirty="0">
                <a:solidFill>
                  <a:srgbClr val="0000FF"/>
                </a:solidFill>
              </a:rPr>
              <a:t>Assumption 6</a:t>
            </a:r>
            <a:r>
              <a:rPr lang="en-US" altLang="en-US" sz="2400" b="1" dirty="0"/>
              <a:t>: </a:t>
            </a:r>
            <a:r>
              <a:rPr lang="en-US" altLang="en-US" sz="2400" dirty="0"/>
              <a:t>Tastes are the same across countries.</a:t>
            </a:r>
          </a:p>
        </p:txBody>
      </p:sp>
    </p:spTree>
    <p:extLst>
      <p:ext uri="{BB962C8B-B14F-4D97-AF65-F5344CB8AC3E}">
        <p14:creationId xmlns:p14="http://schemas.microsoft.com/office/powerpoint/2010/main" val="198873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602A-82AC-B24E-A19F-F4B730D626EB}"/>
              </a:ext>
            </a:extLst>
          </p:cNvPr>
          <p:cNvSpPr>
            <a:spLocks noGrp="1"/>
          </p:cNvSpPr>
          <p:nvPr>
            <p:ph type="title"/>
          </p:nvPr>
        </p:nvSpPr>
        <p:spPr>
          <a:xfrm>
            <a:off x="374073" y="0"/>
            <a:ext cx="8229600" cy="999946"/>
          </a:xfrm>
        </p:spPr>
        <p:txBody>
          <a:bodyPr>
            <a:normAutofit/>
          </a:bodyPr>
          <a:lstStyle/>
          <a:p>
            <a:r>
              <a:rPr lang="en-US" altLang="en-US" sz="3600" dirty="0"/>
              <a:t>Conclusions from Assumptions</a:t>
            </a:r>
            <a:endParaRPr lang="en-US" sz="3600" dirty="0"/>
          </a:p>
        </p:txBody>
      </p:sp>
      <p:sp>
        <p:nvSpPr>
          <p:cNvPr id="3" name="Content Placeholder 2">
            <a:extLst>
              <a:ext uri="{FF2B5EF4-FFF2-40B4-BE49-F238E27FC236}">
                <a16:creationId xmlns:a16="http://schemas.microsoft.com/office/drawing/2014/main" id="{97A3CD6E-8383-9647-8080-61BBA853B4A2}"/>
              </a:ext>
            </a:extLst>
          </p:cNvPr>
          <p:cNvSpPr>
            <a:spLocks noGrp="1"/>
          </p:cNvSpPr>
          <p:nvPr>
            <p:ph idx="1"/>
          </p:nvPr>
        </p:nvSpPr>
        <p:spPr>
          <a:xfrm>
            <a:off x="0" y="1205995"/>
            <a:ext cx="8796967" cy="5549135"/>
          </a:xfrm>
        </p:spPr>
        <p:txBody>
          <a:bodyPr>
            <a:noAutofit/>
          </a:bodyPr>
          <a:lstStyle/>
          <a:p>
            <a:pPr marL="0" indent="0">
              <a:lnSpc>
                <a:spcPct val="120000"/>
              </a:lnSpc>
              <a:buNone/>
            </a:pPr>
            <a:r>
              <a:rPr lang="en-US" altLang="en-US" sz="2400" dirty="0"/>
              <a:t>   </a:t>
            </a:r>
            <a:r>
              <a:rPr lang="en-US" altLang="en-US" sz="2400" dirty="0" err="1"/>
              <a:t>Heckscher</a:t>
            </a:r>
            <a:r>
              <a:rPr lang="en-US" altLang="en-US" sz="2400" dirty="0"/>
              <a:t>–Ohlin Theorem</a:t>
            </a:r>
          </a:p>
          <a:p>
            <a:pPr lvl="1">
              <a:lnSpc>
                <a:spcPct val="120000"/>
              </a:lnSpc>
              <a:buFont typeface="Arial" panose="020B0604020202020204" pitchFamily="34" charset="0"/>
              <a:buChar char="•"/>
            </a:pPr>
            <a:r>
              <a:rPr lang="en-US" altLang="en-US" sz="2200" dirty="0"/>
              <a:t>When Home opens to trade, its relative price of computers rises from the no-trade equilibrium relative price </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C</a:t>
            </a:r>
            <a:r>
              <a:rPr lang="bg-BG" altLang="en-US" sz="2200" dirty="0">
                <a:solidFill>
                  <a:prstClr val="black"/>
                </a:solidFill>
                <a:latin typeface="Arial" panose="020B0604020202020204" pitchFamily="34" charset="0"/>
              </a:rPr>
              <a:t>/</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S</a:t>
            </a:r>
            <a:r>
              <a:rPr lang="en-US" altLang="en-US" sz="2200" dirty="0">
                <a:solidFill>
                  <a:prstClr val="black"/>
                </a:solidFill>
                <a:latin typeface="Arial" panose="020B0604020202020204" pitchFamily="34" charset="0"/>
              </a:rPr>
              <a:t>)</a:t>
            </a:r>
            <a:r>
              <a:rPr lang="en-US" altLang="en-US" sz="2200" baseline="30000" dirty="0">
                <a:solidFill>
                  <a:prstClr val="black"/>
                </a:solidFill>
                <a:latin typeface="Arial" panose="020B0604020202020204" pitchFamily="34" charset="0"/>
              </a:rPr>
              <a:t>A  </a:t>
            </a:r>
            <a:r>
              <a:rPr lang="en-US" altLang="en-US" sz="2200" dirty="0"/>
              <a:t> to the free-trade equilibrium price </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C</a:t>
            </a:r>
            <a:r>
              <a:rPr lang="en-US" altLang="en-US" sz="2200" dirty="0">
                <a:solidFill>
                  <a:prstClr val="black"/>
                </a:solidFill>
                <a:latin typeface="Arial" panose="020B0604020202020204" pitchFamily="34" charset="0"/>
              </a:rPr>
              <a:t> /P</a:t>
            </a:r>
            <a:r>
              <a:rPr lang="en-US" altLang="en-US" sz="2200" baseline="-25000" dirty="0">
                <a:solidFill>
                  <a:prstClr val="black"/>
                </a:solidFill>
                <a:latin typeface="Arial" panose="020B0604020202020204" pitchFamily="34" charset="0"/>
              </a:rPr>
              <a:t>S</a:t>
            </a:r>
            <a:r>
              <a:rPr lang="en-US" altLang="en-US" sz="2200" dirty="0">
                <a:solidFill>
                  <a:prstClr val="black"/>
                </a:solidFill>
                <a:latin typeface="Arial" panose="020B0604020202020204" pitchFamily="34" charset="0"/>
              </a:rPr>
              <a:t>)</a:t>
            </a:r>
            <a:r>
              <a:rPr lang="en-US" altLang="en-US" sz="2200" baseline="30000" dirty="0">
                <a:solidFill>
                  <a:prstClr val="black"/>
                </a:solidFill>
                <a:latin typeface="Arial" panose="020B0604020202020204" pitchFamily="34" charset="0"/>
              </a:rPr>
              <a:t>W</a:t>
            </a:r>
            <a:r>
              <a:rPr lang="en-US" altLang="en-US" sz="2200" dirty="0"/>
              <a:t>, giving Home firms an incentive to export computers.</a:t>
            </a:r>
          </a:p>
          <a:p>
            <a:pPr lvl="1">
              <a:lnSpc>
                <a:spcPct val="120000"/>
              </a:lnSpc>
              <a:buFont typeface="Arial" panose="020B0604020202020204" pitchFamily="34" charset="0"/>
              <a:buChar char="•"/>
            </a:pPr>
            <a:r>
              <a:rPr lang="en-US" altLang="en-US" sz="2200" dirty="0"/>
              <a:t>Similarly, when Foreign opens to trade, its relative price of computers falls from the no-trade equilibrium price </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C</a:t>
            </a:r>
            <a:r>
              <a:rPr lang="bg-BG" altLang="en-US" sz="2200" dirty="0">
                <a:solidFill>
                  <a:prstClr val="black"/>
                </a:solidFill>
                <a:latin typeface="Arial" panose="020B0604020202020204" pitchFamily="34" charset="0"/>
              </a:rPr>
              <a:t>/</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S</a:t>
            </a:r>
            <a:r>
              <a:rPr lang="en-US" altLang="en-US" sz="2200" dirty="0">
                <a:solidFill>
                  <a:prstClr val="black"/>
                </a:solidFill>
                <a:latin typeface="Arial" panose="020B0604020202020204" pitchFamily="34" charset="0"/>
              </a:rPr>
              <a:t>)</a:t>
            </a:r>
            <a:r>
              <a:rPr lang="en-US" altLang="en-US" sz="2200" baseline="30000" dirty="0">
                <a:solidFill>
                  <a:prstClr val="black"/>
                </a:solidFill>
                <a:latin typeface="Arial" panose="020B0604020202020204" pitchFamily="34" charset="0"/>
              </a:rPr>
              <a:t>A</a:t>
            </a:r>
            <a:r>
              <a:rPr lang="en-US" altLang="en-US" sz="2200" dirty="0">
                <a:solidFill>
                  <a:prstClr val="black"/>
                </a:solidFill>
                <a:latin typeface="Arial" panose="020B0604020202020204" pitchFamily="34" charset="0"/>
              </a:rPr>
              <a:t>*</a:t>
            </a:r>
            <a:r>
              <a:rPr lang="en-US" altLang="en-US" sz="2200" dirty="0"/>
              <a:t> to the trade equilibrium price </a:t>
            </a:r>
            <a:r>
              <a:rPr lang="en-US" altLang="en-US" sz="2200" dirty="0">
                <a:solidFill>
                  <a:prstClr val="black"/>
                </a:solidFill>
                <a:latin typeface="Arial" panose="020B0604020202020204" pitchFamily="34" charset="0"/>
              </a:rPr>
              <a:t>(P</a:t>
            </a:r>
            <a:r>
              <a:rPr lang="en-US" altLang="en-US" sz="2200" baseline="-25000" dirty="0">
                <a:solidFill>
                  <a:prstClr val="black"/>
                </a:solidFill>
                <a:latin typeface="Arial" panose="020B0604020202020204" pitchFamily="34" charset="0"/>
              </a:rPr>
              <a:t>C</a:t>
            </a:r>
            <a:r>
              <a:rPr lang="en-US" altLang="en-US" sz="2200" dirty="0">
                <a:solidFill>
                  <a:prstClr val="black"/>
                </a:solidFill>
                <a:latin typeface="Arial" panose="020B0604020202020204" pitchFamily="34" charset="0"/>
              </a:rPr>
              <a:t> /P</a:t>
            </a:r>
            <a:r>
              <a:rPr lang="en-US" altLang="en-US" sz="2200" baseline="-25000" dirty="0">
                <a:solidFill>
                  <a:prstClr val="black"/>
                </a:solidFill>
                <a:latin typeface="Arial" panose="020B0604020202020204" pitchFamily="34" charset="0"/>
              </a:rPr>
              <a:t>S</a:t>
            </a:r>
            <a:r>
              <a:rPr lang="en-US" altLang="en-US" sz="2200" dirty="0">
                <a:solidFill>
                  <a:prstClr val="black"/>
                </a:solidFill>
                <a:latin typeface="Arial" panose="020B0604020202020204" pitchFamily="34" charset="0"/>
              </a:rPr>
              <a:t>)</a:t>
            </a:r>
            <a:r>
              <a:rPr lang="en-US" altLang="en-US" sz="2200" baseline="30000" dirty="0">
                <a:solidFill>
                  <a:prstClr val="black"/>
                </a:solidFill>
                <a:latin typeface="Arial" panose="020B0604020202020204" pitchFamily="34" charset="0"/>
              </a:rPr>
              <a:t>W</a:t>
            </a:r>
            <a:r>
              <a:rPr lang="en-US" altLang="en-US" sz="2200" dirty="0"/>
              <a:t> , encouraging Foreign consumers to import computers from Home.</a:t>
            </a:r>
          </a:p>
        </p:txBody>
      </p:sp>
    </p:spTree>
    <p:extLst>
      <p:ext uri="{BB962C8B-B14F-4D97-AF65-F5344CB8AC3E}">
        <p14:creationId xmlns:p14="http://schemas.microsoft.com/office/powerpoint/2010/main" val="165528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E5A-0B1B-D349-AB25-82352A347CDC}"/>
              </a:ext>
            </a:extLst>
          </p:cNvPr>
          <p:cNvSpPr>
            <a:spLocks noGrp="1"/>
          </p:cNvSpPr>
          <p:nvPr>
            <p:ph type="title"/>
          </p:nvPr>
        </p:nvSpPr>
        <p:spPr/>
        <p:txBody>
          <a:bodyPr/>
          <a:lstStyle/>
          <a:p>
            <a:r>
              <a:rPr lang="en-US" altLang="en-US" dirty="0">
                <a:solidFill>
                  <a:srgbClr val="000000"/>
                </a:solidFill>
              </a:rPr>
              <a:t>Testing the Heckscher–Ohlin Model </a:t>
            </a:r>
            <a:endParaRPr lang="en-US" dirty="0"/>
          </a:p>
        </p:txBody>
      </p:sp>
      <p:sp>
        <p:nvSpPr>
          <p:cNvPr id="4" name="Content Placeholder 3">
            <a:extLst>
              <a:ext uri="{FF2B5EF4-FFF2-40B4-BE49-F238E27FC236}">
                <a16:creationId xmlns:a16="http://schemas.microsoft.com/office/drawing/2014/main" id="{20A72CA4-4277-A44E-B1C8-007E89B0C306}"/>
              </a:ext>
            </a:extLst>
          </p:cNvPr>
          <p:cNvSpPr>
            <a:spLocks noGrp="1"/>
          </p:cNvSpPr>
          <p:nvPr>
            <p:ph idx="1"/>
          </p:nvPr>
        </p:nvSpPr>
        <p:spPr>
          <a:xfrm>
            <a:off x="0" y="999946"/>
            <a:ext cx="8775290" cy="4525963"/>
          </a:xfrm>
        </p:spPr>
        <p:txBody>
          <a:bodyPr>
            <a:noAutofit/>
          </a:bodyPr>
          <a:lstStyle/>
          <a:p>
            <a:pPr>
              <a:lnSpc>
                <a:spcPct val="120000"/>
              </a:lnSpc>
            </a:pPr>
            <a:r>
              <a:rPr lang="en-US" altLang="en-US" sz="1800" dirty="0"/>
              <a:t>The first test of the Heckscher–Ohlin theorem was performed by economist Wassily Leontief in 1953 using data for the United States from 1947.</a:t>
            </a:r>
          </a:p>
          <a:p>
            <a:pPr>
              <a:lnSpc>
                <a:spcPct val="120000"/>
              </a:lnSpc>
            </a:pPr>
            <a:r>
              <a:rPr lang="en-US" altLang="en-US" sz="1800" dirty="0"/>
              <a:t>Leontief supposed correctly that in 1947 the United States was abundant in capital relative to the rest of the world.</a:t>
            </a:r>
          </a:p>
          <a:p>
            <a:pPr marL="1085850" lvl="1" indent="-342900">
              <a:lnSpc>
                <a:spcPct val="120000"/>
              </a:lnSpc>
              <a:buFont typeface="Courier New" charset="0"/>
              <a:buChar char="o"/>
            </a:pPr>
            <a:r>
              <a:rPr lang="en-US" altLang="en-US" sz="1800" b="1" dirty="0"/>
              <a:t>Leontief assumed that U.S. and foreign technologies were the same due to the limited data on foreign technology, which is consistent with H–O theorem.</a:t>
            </a:r>
          </a:p>
          <a:p>
            <a:pPr>
              <a:lnSpc>
                <a:spcPct val="120000"/>
              </a:lnSpc>
            </a:pPr>
            <a:r>
              <a:rPr lang="en-US" altLang="en-US" sz="1800" dirty="0"/>
              <a:t>Thus, from the Heckscher–Ohlin theorem, Leontief expected that the United States would export capital-intensive goods and import labor-intensive goods.</a:t>
            </a:r>
          </a:p>
          <a:p>
            <a:pPr>
              <a:lnSpc>
                <a:spcPct val="120000"/>
              </a:lnSpc>
            </a:pPr>
            <a:r>
              <a:rPr lang="en-US" altLang="en-US" sz="1800" dirty="0"/>
              <a:t>What Leontief actually found, however, was just the opposite: the capital–labor ratio for U.S. imports was </a:t>
            </a:r>
            <a:r>
              <a:rPr lang="en-US" altLang="en-US" sz="1800" i="1" dirty="0"/>
              <a:t>higher </a:t>
            </a:r>
            <a:r>
              <a:rPr lang="en-US" altLang="en-US" sz="1800" dirty="0"/>
              <a:t>than the capital–labor ratio found for U.S. exports. </a:t>
            </a:r>
          </a:p>
          <a:p>
            <a:pPr>
              <a:lnSpc>
                <a:spcPct val="120000"/>
              </a:lnSpc>
            </a:pPr>
            <a:r>
              <a:rPr lang="en-US" altLang="en-US" sz="1800" dirty="0"/>
              <a:t>This finding contradicted the Heckscher–Ohlin theorem and came to be called Leontief’s paradox.</a:t>
            </a:r>
          </a:p>
        </p:txBody>
      </p:sp>
    </p:spTree>
    <p:extLst>
      <p:ext uri="{BB962C8B-B14F-4D97-AF65-F5344CB8AC3E}">
        <p14:creationId xmlns:p14="http://schemas.microsoft.com/office/powerpoint/2010/main" val="362986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FBFE1F-E6DC-44DE-A686-84AC5E4E5559}"/>
              </a:ext>
            </a:extLst>
          </p:cNvPr>
          <p:cNvSpPr>
            <a:spLocks noGrp="1"/>
          </p:cNvSpPr>
          <p:nvPr>
            <p:ph type="title"/>
          </p:nvPr>
        </p:nvSpPr>
        <p:spPr/>
        <p:txBody>
          <a:bodyPr/>
          <a:lstStyle/>
          <a:p>
            <a:r>
              <a:rPr lang="en-US" altLang="en-US" dirty="0">
                <a:solidFill>
                  <a:srgbClr val="000000"/>
                </a:solidFill>
              </a:rPr>
              <a:t>Testing the </a:t>
            </a:r>
            <a:r>
              <a:rPr lang="en-US" altLang="en-US" dirty="0" err="1">
                <a:solidFill>
                  <a:srgbClr val="000000"/>
                </a:solidFill>
              </a:rPr>
              <a:t>Heckscher</a:t>
            </a:r>
            <a:r>
              <a:rPr lang="en-US" altLang="en-US" dirty="0">
                <a:solidFill>
                  <a:srgbClr val="000000"/>
                </a:solidFill>
              </a:rPr>
              <a:t>–Ohlin Model</a:t>
            </a:r>
            <a:endParaRPr lang="en-IN" dirty="0"/>
          </a:p>
        </p:txBody>
      </p:sp>
      <p:sp>
        <p:nvSpPr>
          <p:cNvPr id="5" name="Content Placeholder 4">
            <a:extLst>
              <a:ext uri="{FF2B5EF4-FFF2-40B4-BE49-F238E27FC236}">
                <a16:creationId xmlns:a16="http://schemas.microsoft.com/office/drawing/2014/main" id="{0E1FDD04-1D41-45FB-9489-D85D43E3F9FB}"/>
              </a:ext>
            </a:extLst>
          </p:cNvPr>
          <p:cNvSpPr>
            <a:spLocks noGrp="1"/>
          </p:cNvSpPr>
          <p:nvPr>
            <p:ph idx="1"/>
          </p:nvPr>
        </p:nvSpPr>
        <p:spPr>
          <a:xfrm>
            <a:off x="457200" y="1143000"/>
            <a:ext cx="3898669" cy="557521"/>
          </a:xfrm>
        </p:spPr>
        <p:txBody>
          <a:bodyPr>
            <a:normAutofit/>
          </a:bodyPr>
          <a:lstStyle/>
          <a:p>
            <a:pPr marL="0" indent="0">
              <a:buNone/>
            </a:pPr>
            <a:r>
              <a:rPr lang="en-IN" sz="2000" dirty="0"/>
              <a:t>TABLE 4-1  Leontief’s Test</a:t>
            </a:r>
          </a:p>
        </p:txBody>
      </p:sp>
      <p:sp>
        <p:nvSpPr>
          <p:cNvPr id="6" name="Content Placeholder 5">
            <a:extLst>
              <a:ext uri="{FF2B5EF4-FFF2-40B4-BE49-F238E27FC236}">
                <a16:creationId xmlns:a16="http://schemas.microsoft.com/office/drawing/2014/main" id="{75938E6C-295F-44E0-ACB7-EAA892388C01}"/>
              </a:ext>
            </a:extLst>
          </p:cNvPr>
          <p:cNvSpPr>
            <a:spLocks noGrp="1"/>
          </p:cNvSpPr>
          <p:nvPr>
            <p:ph sz="quarter" idx="10"/>
          </p:nvPr>
        </p:nvSpPr>
        <p:spPr>
          <a:xfrm>
            <a:off x="457200" y="1629735"/>
            <a:ext cx="8229600" cy="1925227"/>
          </a:xfrm>
        </p:spPr>
        <p:txBody>
          <a:bodyPr>
            <a:normAutofit fontScale="85000" lnSpcReduction="20000"/>
          </a:bodyPr>
          <a:lstStyle/>
          <a:p>
            <a:pPr marL="0" indent="0">
              <a:lnSpc>
                <a:spcPct val="120000"/>
              </a:lnSpc>
              <a:buNone/>
            </a:pPr>
            <a:r>
              <a:rPr lang="en-US" altLang="en-US" sz="2400" dirty="0">
                <a:latin typeface="+mn-lt"/>
              </a:rPr>
              <a:t>Leontief used the numbers in this table to test the Heckscher–Ohlin theorem. Each column shows the amount of capital or labor needed to produce $1 million worth of exports from, or imports into, the United States in 1947. As shown in the last row, the capital–labor ratio for exports was less than the capital–labor ratio for imports, which is a paradoxical finding.</a:t>
            </a:r>
          </a:p>
        </p:txBody>
      </p:sp>
      <p:graphicFrame>
        <p:nvGraphicFramePr>
          <p:cNvPr id="13" name="Table Placeholder 12" descr="The table focuses on the Heckscher–Ohlin theorem. Each column shows the amount of capital or labor needed to produce $1 million worth of exports from, or imports into, the United States in 1947. As shown in the last row, the capital–labor ratio for exports was less than the capital–labor ratio for imports, which is a paradoxical finding.&#10;">
            <a:extLst>
              <a:ext uri="{FF2B5EF4-FFF2-40B4-BE49-F238E27FC236}">
                <a16:creationId xmlns:a16="http://schemas.microsoft.com/office/drawing/2014/main" id="{7FF77BDF-5996-464B-9C13-D10991340559}"/>
              </a:ext>
            </a:extLst>
          </p:cNvPr>
          <p:cNvGraphicFramePr>
            <a:graphicFrameLocks noGrp="1"/>
          </p:cNvGraphicFramePr>
          <p:nvPr>
            <p:ph type="tbl" sz="quarter" idx="15"/>
            <p:extLst>
              <p:ext uri="{D42A27DB-BD31-4B8C-83A1-F6EECF244321}">
                <p14:modId xmlns:p14="http://schemas.microsoft.com/office/powerpoint/2010/main" val="1113465947"/>
              </p:ext>
            </p:extLst>
          </p:nvPr>
        </p:nvGraphicFramePr>
        <p:xfrm>
          <a:off x="543698" y="4003589"/>
          <a:ext cx="8143102" cy="2097988"/>
        </p:xfrm>
        <a:graphic>
          <a:graphicData uri="http://schemas.openxmlformats.org/drawingml/2006/table">
            <a:tbl>
              <a:tblPr firstRow="1" firstCol="1" bandRow="1">
                <a:tableStyleId>{5940675A-B579-460E-94D1-54222C63F5DA}</a:tableStyleId>
              </a:tblPr>
              <a:tblGrid>
                <a:gridCol w="2490124">
                  <a:extLst>
                    <a:ext uri="{9D8B030D-6E8A-4147-A177-3AD203B41FA5}">
                      <a16:colId xmlns:a16="http://schemas.microsoft.com/office/drawing/2014/main" val="20000"/>
                    </a:ext>
                  </a:extLst>
                </a:gridCol>
                <a:gridCol w="2938611">
                  <a:extLst>
                    <a:ext uri="{9D8B030D-6E8A-4147-A177-3AD203B41FA5}">
                      <a16:colId xmlns:a16="http://schemas.microsoft.com/office/drawing/2014/main" val="20001"/>
                    </a:ext>
                  </a:extLst>
                </a:gridCol>
                <a:gridCol w="2714367">
                  <a:extLst>
                    <a:ext uri="{9D8B030D-6E8A-4147-A177-3AD203B41FA5}">
                      <a16:colId xmlns:a16="http://schemas.microsoft.com/office/drawing/2014/main" val="20002"/>
                    </a:ext>
                  </a:extLst>
                </a:gridCol>
              </a:tblGrid>
              <a:tr h="644540">
                <a:tc>
                  <a:txBody>
                    <a:bodyPr/>
                    <a:lstStyle/>
                    <a:p>
                      <a:endParaRPr lang="en-US" dirty="0"/>
                    </a:p>
                  </a:txBody>
                  <a:tcPr/>
                </a:tc>
                <a:tc>
                  <a:txBody>
                    <a:bodyPr/>
                    <a:lstStyle/>
                    <a:p>
                      <a:pPr algn="ctr"/>
                      <a:r>
                        <a:rPr lang="en-US" b="1" dirty="0"/>
                        <a:t>Exports</a:t>
                      </a:r>
                    </a:p>
                  </a:txBody>
                  <a:tcPr/>
                </a:tc>
                <a:tc>
                  <a:txBody>
                    <a:bodyPr/>
                    <a:lstStyle/>
                    <a:p>
                      <a:pPr algn="ctr"/>
                      <a:r>
                        <a:rPr lang="en-US" b="1" dirty="0"/>
                        <a:t>Imports</a:t>
                      </a:r>
                    </a:p>
                  </a:txBody>
                  <a:tcPr/>
                </a:tc>
                <a:extLst>
                  <a:ext uri="{0D108BD9-81ED-4DB2-BD59-A6C34878D82A}">
                    <a16:rowId xmlns:a16="http://schemas.microsoft.com/office/drawing/2014/main" val="10000"/>
                  </a:ext>
                </a:extLst>
              </a:tr>
              <a:tr h="406684">
                <a:tc>
                  <a:txBody>
                    <a:bodyPr/>
                    <a:lstStyle/>
                    <a:p>
                      <a:r>
                        <a:rPr lang="en-US" dirty="0"/>
                        <a:t>Capital ($ millions)</a:t>
                      </a:r>
                    </a:p>
                  </a:txBody>
                  <a:tcPr/>
                </a:tc>
                <a:tc>
                  <a:txBody>
                    <a:bodyPr/>
                    <a:lstStyle/>
                    <a:p>
                      <a:pPr algn="ctr"/>
                      <a:r>
                        <a:rPr lang="en-US" dirty="0"/>
                        <a:t>2.55</a:t>
                      </a:r>
                    </a:p>
                  </a:txBody>
                  <a:tcPr/>
                </a:tc>
                <a:tc>
                  <a:txBody>
                    <a:bodyPr/>
                    <a:lstStyle/>
                    <a:p>
                      <a:pPr algn="ctr"/>
                      <a:r>
                        <a:rPr lang="en-US" dirty="0"/>
                        <a:t>3.1</a:t>
                      </a:r>
                    </a:p>
                  </a:txBody>
                  <a:tcPr/>
                </a:tc>
                <a:extLst>
                  <a:ext uri="{0D108BD9-81ED-4DB2-BD59-A6C34878D82A}">
                    <a16:rowId xmlns:a16="http://schemas.microsoft.com/office/drawing/2014/main" val="10001"/>
                  </a:ext>
                </a:extLst>
              </a:tr>
              <a:tr h="406684">
                <a:tc>
                  <a:txBody>
                    <a:bodyPr/>
                    <a:lstStyle/>
                    <a:p>
                      <a:r>
                        <a:rPr lang="en-US" dirty="0"/>
                        <a:t>Labor (person-years)</a:t>
                      </a:r>
                    </a:p>
                  </a:txBody>
                  <a:tcPr/>
                </a:tc>
                <a:tc>
                  <a:txBody>
                    <a:bodyPr/>
                    <a:lstStyle/>
                    <a:p>
                      <a:pPr algn="ctr"/>
                      <a:r>
                        <a:rPr lang="en-US" dirty="0"/>
                        <a:t>182</a:t>
                      </a:r>
                    </a:p>
                  </a:txBody>
                  <a:tcPr/>
                </a:tc>
                <a:tc>
                  <a:txBody>
                    <a:bodyPr/>
                    <a:lstStyle/>
                    <a:p>
                      <a:pPr algn="ctr"/>
                      <a:r>
                        <a:rPr lang="en-US" dirty="0"/>
                        <a:t>170</a:t>
                      </a:r>
                    </a:p>
                  </a:txBody>
                  <a:tcPr/>
                </a:tc>
                <a:extLst>
                  <a:ext uri="{0D108BD9-81ED-4DB2-BD59-A6C34878D82A}">
                    <a16:rowId xmlns:a16="http://schemas.microsoft.com/office/drawing/2014/main" val="10002"/>
                  </a:ext>
                </a:extLst>
              </a:tr>
              <a:tr h="580957">
                <a:tc>
                  <a:txBody>
                    <a:bodyPr/>
                    <a:lstStyle/>
                    <a:p>
                      <a:r>
                        <a:rPr lang="en-US" dirty="0"/>
                        <a:t>Capital/labor ($/person)</a:t>
                      </a:r>
                    </a:p>
                  </a:txBody>
                  <a:tcPr/>
                </a:tc>
                <a:tc>
                  <a:txBody>
                    <a:bodyPr/>
                    <a:lstStyle/>
                    <a:p>
                      <a:pPr algn="ctr"/>
                      <a:r>
                        <a:rPr lang="en-US" dirty="0"/>
                        <a:t>14,000</a:t>
                      </a:r>
                    </a:p>
                  </a:txBody>
                  <a:tcPr/>
                </a:tc>
                <a:tc>
                  <a:txBody>
                    <a:bodyPr/>
                    <a:lstStyle/>
                    <a:p>
                      <a:pPr algn="ctr"/>
                      <a:r>
                        <a:rPr lang="en-US" dirty="0"/>
                        <a:t>18,200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131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E5A-0B1B-D349-AB25-82352A347CDC}"/>
              </a:ext>
            </a:extLst>
          </p:cNvPr>
          <p:cNvSpPr>
            <a:spLocks noGrp="1"/>
          </p:cNvSpPr>
          <p:nvPr>
            <p:ph type="title"/>
          </p:nvPr>
        </p:nvSpPr>
        <p:spPr/>
        <p:txBody>
          <a:bodyPr/>
          <a:lstStyle/>
          <a:p>
            <a:r>
              <a:rPr lang="en-US" altLang="en-US" dirty="0"/>
              <a:t>Testing the Heckscher–Ohlin Model </a:t>
            </a:r>
            <a:endParaRPr lang="en-US" dirty="0"/>
          </a:p>
        </p:txBody>
      </p:sp>
      <p:sp>
        <p:nvSpPr>
          <p:cNvPr id="3" name="Content Placeholder 2">
            <a:extLst>
              <a:ext uri="{FF2B5EF4-FFF2-40B4-BE49-F238E27FC236}">
                <a16:creationId xmlns:a16="http://schemas.microsoft.com/office/drawing/2014/main" id="{0874837C-14CE-0B46-B777-1AA562686830}"/>
              </a:ext>
            </a:extLst>
          </p:cNvPr>
          <p:cNvSpPr>
            <a:spLocks noGrp="1"/>
          </p:cNvSpPr>
          <p:nvPr>
            <p:ph idx="1"/>
          </p:nvPr>
        </p:nvSpPr>
        <p:spPr>
          <a:xfrm>
            <a:off x="142567" y="999946"/>
            <a:ext cx="8893277" cy="4525963"/>
          </a:xfrm>
        </p:spPr>
        <p:txBody>
          <a:bodyPr>
            <a:noAutofit/>
          </a:bodyPr>
          <a:lstStyle/>
          <a:p>
            <a:pPr marL="0" indent="0">
              <a:lnSpc>
                <a:spcPct val="120000"/>
              </a:lnSpc>
              <a:buNone/>
            </a:pPr>
            <a:r>
              <a:rPr lang="en-US" altLang="en-US" sz="2000" dirty="0"/>
              <a:t>Leontief’s Paradox</a:t>
            </a:r>
          </a:p>
          <a:p>
            <a:pPr>
              <a:lnSpc>
                <a:spcPct val="120000"/>
              </a:lnSpc>
            </a:pPr>
            <a:r>
              <a:rPr lang="en-US" altLang="en-US" sz="2000" dirty="0"/>
              <a:t>Explanations</a:t>
            </a:r>
          </a:p>
          <a:p>
            <a:pPr lvl="1">
              <a:lnSpc>
                <a:spcPct val="120000"/>
              </a:lnSpc>
            </a:pPr>
            <a:r>
              <a:rPr lang="en-US" altLang="en-US" sz="1800" dirty="0"/>
              <a:t>U.S. and foreign technologies are not the same, in contrast to what the H–O theorem and Leontief assumed.</a:t>
            </a:r>
          </a:p>
          <a:p>
            <a:pPr lvl="1">
              <a:lnSpc>
                <a:spcPct val="120000"/>
              </a:lnSpc>
            </a:pPr>
            <a:r>
              <a:rPr lang="en-US" altLang="en-US" sz="1800" dirty="0"/>
              <a:t>By focusing only on labor and capital, Leontief ignored land abundance in the United States.</a:t>
            </a:r>
          </a:p>
          <a:p>
            <a:pPr lvl="1">
              <a:lnSpc>
                <a:spcPct val="120000"/>
              </a:lnSpc>
            </a:pPr>
            <a:r>
              <a:rPr lang="en-US" altLang="en-US" sz="1800" dirty="0"/>
              <a:t>Leontief should have distinguished between high-skilled and low-skilled labor (because it would not be surprising to find that U.S. exports are intensive in high-skilled labor).</a:t>
            </a:r>
          </a:p>
          <a:p>
            <a:pPr lvl="1">
              <a:lnSpc>
                <a:spcPct val="120000"/>
              </a:lnSpc>
            </a:pPr>
            <a:r>
              <a:rPr lang="en-US" altLang="en-US" sz="1800" dirty="0"/>
              <a:t>The data for 1947 may be unusual because World War II had ended just two years earlier, and so trade patterns may have been unusual.</a:t>
            </a:r>
          </a:p>
          <a:p>
            <a:pPr lvl="1">
              <a:lnSpc>
                <a:spcPct val="120000"/>
              </a:lnSpc>
            </a:pPr>
            <a:r>
              <a:rPr lang="en-US" altLang="en-US" sz="1800" dirty="0"/>
              <a:t>Because of import tariffs between countries, the United States was not engaged in completely free trade, as the Heckscher–Ohlin theorem assumes.</a:t>
            </a:r>
          </a:p>
        </p:txBody>
      </p:sp>
    </p:spTree>
    <p:extLst>
      <p:ext uri="{BB962C8B-B14F-4D97-AF65-F5344CB8AC3E}">
        <p14:creationId xmlns:p14="http://schemas.microsoft.com/office/powerpoint/2010/main" val="306103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1E5A-0B1B-D349-AB25-82352A347CDC}"/>
              </a:ext>
            </a:extLst>
          </p:cNvPr>
          <p:cNvSpPr>
            <a:spLocks noGrp="1"/>
          </p:cNvSpPr>
          <p:nvPr>
            <p:ph type="title"/>
          </p:nvPr>
        </p:nvSpPr>
        <p:spPr/>
        <p:txBody>
          <a:bodyPr>
            <a:normAutofit fontScale="90000"/>
          </a:bodyPr>
          <a:lstStyle/>
          <a:p>
            <a:r>
              <a:rPr lang="en-US" altLang="en-US" sz="3600" dirty="0"/>
              <a:t>Testing the </a:t>
            </a:r>
            <a:r>
              <a:rPr lang="en-US" altLang="en-US" sz="3600" dirty="0" err="1"/>
              <a:t>Heckscher</a:t>
            </a:r>
            <a:r>
              <a:rPr lang="en-US" altLang="en-US" sz="3600" dirty="0"/>
              <a:t>–Ohlin Model</a:t>
            </a:r>
            <a:endParaRPr lang="en-US" sz="3600" dirty="0"/>
          </a:p>
        </p:txBody>
      </p:sp>
      <p:sp>
        <p:nvSpPr>
          <p:cNvPr id="3" name="Content Placeholder 2">
            <a:extLst>
              <a:ext uri="{FF2B5EF4-FFF2-40B4-BE49-F238E27FC236}">
                <a16:creationId xmlns:a16="http://schemas.microsoft.com/office/drawing/2014/main" id="{0874837C-14CE-0B46-B777-1AA562686830}"/>
              </a:ext>
            </a:extLst>
          </p:cNvPr>
          <p:cNvSpPr>
            <a:spLocks noGrp="1"/>
          </p:cNvSpPr>
          <p:nvPr>
            <p:ph idx="1"/>
          </p:nvPr>
        </p:nvSpPr>
        <p:spPr>
          <a:xfrm>
            <a:off x="157497" y="1104733"/>
            <a:ext cx="8662751" cy="5380704"/>
          </a:xfrm>
        </p:spPr>
        <p:txBody>
          <a:bodyPr>
            <a:noAutofit/>
          </a:bodyPr>
          <a:lstStyle/>
          <a:p>
            <a:pPr marL="0" indent="0">
              <a:spcBef>
                <a:spcPts val="0"/>
              </a:spcBef>
              <a:buNone/>
            </a:pPr>
            <a:r>
              <a:rPr lang="en-US" altLang="en-US" sz="2100" dirty="0"/>
              <a:t>Leontief’s Paradox Once Again</a:t>
            </a:r>
          </a:p>
          <a:p>
            <a:pPr marL="0" indent="0">
              <a:spcBef>
                <a:spcPts val="0"/>
              </a:spcBef>
              <a:buNone/>
            </a:pPr>
            <a:endParaRPr lang="en-US" altLang="en-US" sz="2100" dirty="0"/>
          </a:p>
          <a:p>
            <a:pPr>
              <a:spcBef>
                <a:spcPts val="0"/>
              </a:spcBef>
            </a:pPr>
            <a:r>
              <a:rPr lang="en-US" altLang="en-US" sz="2100" b="1" dirty="0"/>
              <a:t>Capital Abundance:</a:t>
            </a:r>
            <a:r>
              <a:rPr lang="en-US" altLang="en-US" sz="2100" dirty="0"/>
              <a:t> It is hard to estimate the U.S. share of capital stock in the postwar years. But given the devastation of the capital stock in Europe and Japan due to World War II, we can presume that the U.S. share of world capital was more than 37%. That estimate means that the U.S. share of world capital exceeds the U.S. share of world GDP, so that the U.S. was abundant in capital in 1947.</a:t>
            </a:r>
          </a:p>
          <a:p>
            <a:pPr>
              <a:spcBef>
                <a:spcPts val="0"/>
              </a:spcBef>
            </a:pPr>
            <a:r>
              <a:rPr lang="en-US" altLang="en-US" sz="2100" b="1" dirty="0"/>
              <a:t>Labor Abundance:</a:t>
            </a:r>
            <a:r>
              <a:rPr lang="en-US" altLang="en-US" sz="2100" dirty="0"/>
              <a:t> If we do not correct labor for productivity differences across countries, then the population of each country is a rough measure of its labor force. The U.S. share of population for the sample of 30 countries in 1947 was very small. This estimate of labor abundance is much less than the U.S. share of GDP, which means the United States was scarce in labor.</a:t>
            </a:r>
          </a:p>
        </p:txBody>
      </p:sp>
    </p:spTree>
    <p:extLst>
      <p:ext uri="{BB962C8B-B14F-4D97-AF65-F5344CB8AC3E}">
        <p14:creationId xmlns:p14="http://schemas.microsoft.com/office/powerpoint/2010/main" val="116303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E56-C967-5F49-94F6-5CEDDC487B46}"/>
              </a:ext>
            </a:extLst>
          </p:cNvPr>
          <p:cNvSpPr>
            <a:spLocks noGrp="1"/>
          </p:cNvSpPr>
          <p:nvPr>
            <p:ph type="title"/>
          </p:nvPr>
        </p:nvSpPr>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ACFEDFD6-72BE-7141-8C9E-53AF8ABF9A6E}"/>
              </a:ext>
            </a:extLst>
          </p:cNvPr>
          <p:cNvSpPr>
            <a:spLocks noGrp="1"/>
          </p:cNvSpPr>
          <p:nvPr>
            <p:ph idx="1"/>
          </p:nvPr>
        </p:nvSpPr>
        <p:spPr>
          <a:xfrm>
            <a:off x="112815" y="1166018"/>
            <a:ext cx="8759336" cy="4525963"/>
          </a:xfrm>
        </p:spPr>
        <p:txBody>
          <a:bodyPr>
            <a:noAutofit/>
          </a:bodyPr>
          <a:lstStyle/>
          <a:p>
            <a:pPr>
              <a:lnSpc>
                <a:spcPct val="120000"/>
              </a:lnSpc>
            </a:pPr>
            <a:r>
              <a:rPr lang="en-US" altLang="en-US" sz="2200" dirty="0"/>
              <a:t>In this chapter, we outline the </a:t>
            </a:r>
            <a:r>
              <a:rPr lang="en-US" altLang="en-US" sz="2200" dirty="0">
                <a:solidFill>
                  <a:srgbClr val="0000FF"/>
                </a:solidFill>
              </a:rPr>
              <a:t>Heckscher–Ohlin (HO) model</a:t>
            </a:r>
            <a:r>
              <a:rPr lang="en-US" altLang="en-US" sz="2200" dirty="0"/>
              <a:t>, a model that assumes that trade occurs because countries have different resources</a:t>
            </a:r>
            <a:r>
              <a:rPr lang="en-US" sz="2200" dirty="0"/>
              <a:t>. </a:t>
            </a:r>
          </a:p>
          <a:p>
            <a:pPr>
              <a:lnSpc>
                <a:spcPct val="120000"/>
              </a:lnSpc>
            </a:pPr>
            <a:r>
              <a:rPr lang="en-US" sz="2200" dirty="0"/>
              <a:t>Canada has a large amount of land and therefore exports agricultural and forestry products, as well as petroleum.</a:t>
            </a:r>
          </a:p>
          <a:p>
            <a:pPr>
              <a:lnSpc>
                <a:spcPct val="120000"/>
              </a:lnSpc>
            </a:pPr>
            <a:r>
              <a:rPr lang="en-US" sz="2200" dirty="0"/>
              <a:t>The United States, Western Europe, and Japan have many highly skilled workers and much capital, and these countries export sophisticated services and manufactured goods.</a:t>
            </a:r>
          </a:p>
          <a:p>
            <a:pPr>
              <a:lnSpc>
                <a:spcPct val="120000"/>
              </a:lnSpc>
            </a:pPr>
            <a:r>
              <a:rPr lang="en-US" sz="2200" dirty="0"/>
              <a:t>Asian countries have a large number of workers and moderate but growing amounts of capital, and they export less sophisticated manufactured goods.</a:t>
            </a:r>
            <a:endParaRPr lang="en-US" altLang="en-US" sz="2200" dirty="0"/>
          </a:p>
        </p:txBody>
      </p:sp>
    </p:spTree>
    <p:extLst>
      <p:ext uri="{BB962C8B-B14F-4D97-AF65-F5344CB8AC3E}">
        <p14:creationId xmlns:p14="http://schemas.microsoft.com/office/powerpoint/2010/main" val="247089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C04E4-A3D6-4CE8-AC02-A0C492FD597C}"/>
              </a:ext>
            </a:extLst>
          </p:cNvPr>
          <p:cNvSpPr>
            <a:spLocks noGrp="1"/>
          </p:cNvSpPr>
          <p:nvPr>
            <p:ph type="title"/>
          </p:nvPr>
        </p:nvSpPr>
        <p:spPr/>
        <p:txBody>
          <a:bodyPr/>
          <a:lstStyle/>
          <a:p>
            <a:r>
              <a:rPr lang="en-US" dirty="0"/>
              <a:t>Effects of Trade on Factor Prices </a:t>
            </a:r>
            <a:endParaRPr lang="en-IN" dirty="0"/>
          </a:p>
        </p:txBody>
      </p:sp>
      <p:sp>
        <p:nvSpPr>
          <p:cNvPr id="5" name="Content Placeholder 4">
            <a:extLst>
              <a:ext uri="{FF2B5EF4-FFF2-40B4-BE49-F238E27FC236}">
                <a16:creationId xmlns:a16="http://schemas.microsoft.com/office/drawing/2014/main" id="{45E60A67-19B3-4EE8-A994-5F27C14CA30E}"/>
              </a:ext>
            </a:extLst>
          </p:cNvPr>
          <p:cNvSpPr>
            <a:spLocks noGrp="1"/>
          </p:cNvSpPr>
          <p:nvPr>
            <p:ph idx="1"/>
          </p:nvPr>
        </p:nvSpPr>
        <p:spPr>
          <a:xfrm>
            <a:off x="98854" y="1064342"/>
            <a:ext cx="9045146" cy="1209501"/>
          </a:xfrm>
        </p:spPr>
        <p:txBody>
          <a:bodyPr>
            <a:normAutofit/>
          </a:bodyPr>
          <a:lstStyle/>
          <a:p>
            <a:pPr marL="0" indent="0">
              <a:buNone/>
            </a:pPr>
            <a:r>
              <a:rPr lang="en-US" sz="1800" dirty="0"/>
              <a:t>Effect of Trade on the Wage and Rental of Home - Economy-Wide Relative Demand for Labor - FIGURE 4-11 Determination of Home Wage/Rental</a:t>
            </a:r>
          </a:p>
        </p:txBody>
      </p:sp>
      <p:pic>
        <p:nvPicPr>
          <p:cNvPr id="7" name="Picture Placeholder 6" descr="A line graph plots wage per rental versus labor per capital. A point on the vertical axis, marked approximately at the middle, is labeled W per R. A vertical line, L bar per K bar is marked almost at the center of the horizontal axis. Three parallel negative curves are plotted on the graph. The curve labeled L subscript S per K subscript S, lies above the curve for economy-wide relative demand for labor, R D. This curve lies above the curve labeled L subscript C per K subscript C. The curves intersect the vertical line, L bar per K bar at three different points. The point of intersection by the curve labeled economy-wide relative demand for labor, R D is labeled A. Dotted horizontal lines from the point A meet the vertical axis at W over R.&#10;An equation to derive an economy-wide relative demand for labor.  The equation reads as follows. Start fraction L bar over K bar end fraction equals start fraction L subscript C plus L subscript S over K bar end fraction equals start fraction L subscript C over K subscript C end fraction times open parenthesis start fraction K subscript C over K bar end fraction close parenthesis plus start fraction L subscript S over K subscript S times open parenthesis start fraction K subscript S over K bar end fraction close parenthesis. The L H S element in the equation, L bar over K bar denotes relative supply. The last element in the R H S of the equation, start fraction L subscript C over K subscript C end fraction times open parenthesis start fraction K subscript C over K bar end fraction close parenthesis plus start fraction L subscript S over K subscript S times open parenthesis start fraction K subscript S over K bar end fraction close parenthesis denotes relative demand.">
            <a:extLst>
              <a:ext uri="{FF2B5EF4-FFF2-40B4-BE49-F238E27FC236}">
                <a16:creationId xmlns:a16="http://schemas.microsoft.com/office/drawing/2014/main" id="{DDEC67FB-6387-4AE3-B2EA-BC245FCFB0B5}"/>
              </a:ext>
            </a:extLst>
          </p:cNvPr>
          <p:cNvPicPr>
            <a:picLocks noGrp="1" noChangeAspect="1"/>
          </p:cNvPicPr>
          <p:nvPr>
            <p:ph type="pic" sz="quarter" idx="11"/>
          </p:nvPr>
        </p:nvPicPr>
        <p:blipFill>
          <a:blip r:embed="rId2"/>
          <a:stretch>
            <a:fillRect/>
          </a:stretch>
        </p:blipFill>
        <p:spPr>
          <a:xfrm>
            <a:off x="226676" y="1818968"/>
            <a:ext cx="4173793" cy="4804254"/>
          </a:xfrm>
          <a:prstGeom prst="rect">
            <a:avLst/>
          </a:prstGeom>
        </p:spPr>
      </p:pic>
      <p:sp>
        <p:nvSpPr>
          <p:cNvPr id="6" name="Content Placeholder 5">
            <a:extLst>
              <a:ext uri="{FF2B5EF4-FFF2-40B4-BE49-F238E27FC236}">
                <a16:creationId xmlns:a16="http://schemas.microsoft.com/office/drawing/2014/main" id="{2E02CB6E-189F-404E-A223-0AFFB6014C9D}"/>
              </a:ext>
            </a:extLst>
          </p:cNvPr>
          <p:cNvSpPr>
            <a:spLocks noGrp="1"/>
          </p:cNvSpPr>
          <p:nvPr>
            <p:ph sz="quarter" idx="10"/>
          </p:nvPr>
        </p:nvSpPr>
        <p:spPr>
          <a:xfrm>
            <a:off x="4528291" y="1851521"/>
            <a:ext cx="4350506" cy="4313770"/>
          </a:xfrm>
        </p:spPr>
        <p:txBody>
          <a:bodyPr>
            <a:noAutofit/>
          </a:bodyPr>
          <a:lstStyle/>
          <a:p>
            <a:pPr marL="0" indent="0" eaLnBrk="1" hangingPunct="1">
              <a:spcBef>
                <a:spcPct val="10000"/>
              </a:spcBef>
              <a:spcAft>
                <a:spcPct val="10000"/>
              </a:spcAft>
              <a:buNone/>
            </a:pPr>
            <a:r>
              <a:rPr lang="en-US" altLang="en-US" sz="2000" dirty="0">
                <a:latin typeface="+mn-lt"/>
              </a:rPr>
              <a:t>The economy-wide relative demand for labor, </a:t>
            </a:r>
            <a:r>
              <a:rPr lang="en-US" altLang="en-US" sz="2000" i="1" dirty="0">
                <a:latin typeface="+mn-lt"/>
              </a:rPr>
              <a:t>RD</a:t>
            </a:r>
            <a:r>
              <a:rPr lang="en-US" altLang="en-US" sz="2000" dirty="0">
                <a:latin typeface="+mn-lt"/>
              </a:rPr>
              <a:t>, is an average of the </a:t>
            </a:r>
            <a:r>
              <a:rPr lang="en-US" altLang="en-US" sz="2000" i="1" dirty="0">
                <a:latin typeface="+mn-lt"/>
              </a:rPr>
              <a:t>L</a:t>
            </a:r>
            <a:r>
              <a:rPr lang="en-US" altLang="en-US" sz="2000" i="1" baseline="-25000" dirty="0">
                <a:latin typeface="+mn-lt"/>
              </a:rPr>
              <a:t>C</a:t>
            </a:r>
            <a:r>
              <a:rPr lang="bg-BG" altLang="en-US" sz="2000" i="1" dirty="0">
                <a:latin typeface="+mn-lt"/>
              </a:rPr>
              <a:t>/</a:t>
            </a:r>
            <a:r>
              <a:rPr lang="en-US" altLang="en-US" sz="2000" i="1" dirty="0">
                <a:latin typeface="+mn-lt"/>
              </a:rPr>
              <a:t>K</a:t>
            </a:r>
            <a:r>
              <a:rPr lang="en-US" altLang="en-US" sz="2000" i="1" baseline="-25000" dirty="0">
                <a:latin typeface="+mn-lt"/>
              </a:rPr>
              <a:t>C</a:t>
            </a:r>
            <a:r>
              <a:rPr lang="en-US" altLang="en-US" sz="2000" i="1" dirty="0">
                <a:latin typeface="+mn-lt"/>
              </a:rPr>
              <a:t> </a:t>
            </a:r>
            <a:r>
              <a:rPr lang="en-US" altLang="en-US" sz="2000" dirty="0">
                <a:latin typeface="+mn-lt"/>
              </a:rPr>
              <a:t>and</a:t>
            </a:r>
            <a:r>
              <a:rPr lang="en-US" altLang="en-US" sz="2000" i="1" dirty="0">
                <a:latin typeface="+mn-lt"/>
              </a:rPr>
              <a:t> L</a:t>
            </a:r>
            <a:r>
              <a:rPr lang="en-US" altLang="en-US" sz="2000" i="1" baseline="-25000" dirty="0">
                <a:latin typeface="+mn-lt"/>
              </a:rPr>
              <a:t>S</a:t>
            </a:r>
            <a:r>
              <a:rPr lang="bg-BG" altLang="en-US" sz="2000" i="1" dirty="0">
                <a:latin typeface="+mn-lt"/>
              </a:rPr>
              <a:t>/</a:t>
            </a:r>
            <a:r>
              <a:rPr lang="en-US" altLang="en-US" sz="2000" i="1" dirty="0">
                <a:latin typeface="+mn-lt"/>
              </a:rPr>
              <a:t>K</a:t>
            </a:r>
            <a:r>
              <a:rPr lang="en-US" altLang="en-US" sz="2000" i="1" baseline="-25000" dirty="0">
                <a:latin typeface="+mn-lt"/>
              </a:rPr>
              <a:t>S</a:t>
            </a:r>
            <a:r>
              <a:rPr lang="en-US" altLang="en-US" sz="2000" i="1" dirty="0">
                <a:latin typeface="+mn-lt"/>
              </a:rPr>
              <a:t> </a:t>
            </a:r>
            <a:r>
              <a:rPr lang="en-US" altLang="en-US" sz="2000" dirty="0">
                <a:latin typeface="+mn-lt"/>
              </a:rPr>
              <a:t>curves and lies between these curves</a:t>
            </a:r>
            <a:r>
              <a:rPr lang="en-US" altLang="en-US" sz="2000" i="1" dirty="0">
                <a:latin typeface="+mn-lt"/>
              </a:rPr>
              <a:t>. </a:t>
            </a:r>
          </a:p>
          <a:p>
            <a:pPr marL="0" indent="0" eaLnBrk="1" hangingPunct="1">
              <a:spcBef>
                <a:spcPct val="10000"/>
              </a:spcBef>
              <a:spcAft>
                <a:spcPct val="10000"/>
              </a:spcAft>
              <a:buNone/>
            </a:pPr>
            <a:r>
              <a:rPr lang="en-US" altLang="en-US" sz="2000" dirty="0">
                <a:latin typeface="+mn-lt"/>
              </a:rPr>
              <a:t>The relative supply, </a:t>
            </a:r>
            <a:r>
              <a:rPr lang="en-US" altLang="en-US" sz="2000" i="1" dirty="0">
                <a:latin typeface="+mn-lt"/>
              </a:rPr>
              <a:t>L/K, </a:t>
            </a:r>
            <a:r>
              <a:rPr lang="en-US" altLang="en-US" sz="2000" dirty="0">
                <a:latin typeface="+mn-lt"/>
              </a:rPr>
              <a:t>is shown by a vertical line</a:t>
            </a:r>
            <a:r>
              <a:rPr lang="en-US" altLang="en-US" sz="2000" i="1" dirty="0">
                <a:latin typeface="+mn-lt"/>
              </a:rPr>
              <a:t> </a:t>
            </a:r>
            <a:r>
              <a:rPr lang="en-US" altLang="en-US" sz="2000" dirty="0">
                <a:latin typeface="+mn-lt"/>
              </a:rPr>
              <a:t>because the total amount of resources in Home is fixed. </a:t>
            </a:r>
          </a:p>
          <a:p>
            <a:pPr marL="0" indent="0" eaLnBrk="1" hangingPunct="1">
              <a:spcBef>
                <a:spcPct val="10000"/>
              </a:spcBef>
              <a:spcAft>
                <a:spcPct val="10000"/>
              </a:spcAft>
              <a:buNone/>
            </a:pPr>
            <a:r>
              <a:rPr lang="en-US" altLang="en-US" sz="2000" dirty="0">
                <a:latin typeface="+mn-lt"/>
              </a:rPr>
              <a:t>The equilibrium point </a:t>
            </a:r>
            <a:r>
              <a:rPr lang="en-US" altLang="en-US" sz="2000" i="1" dirty="0">
                <a:latin typeface="+mn-lt"/>
              </a:rPr>
              <a:t>A, </a:t>
            </a:r>
            <a:r>
              <a:rPr lang="en-US" altLang="en-US" sz="2000" dirty="0">
                <a:latin typeface="+mn-lt"/>
              </a:rPr>
              <a:t>at which relative demand </a:t>
            </a:r>
            <a:r>
              <a:rPr lang="en-US" altLang="en-US" sz="2000" i="1" dirty="0">
                <a:latin typeface="+mn-lt"/>
              </a:rPr>
              <a:t>RD </a:t>
            </a:r>
            <a:r>
              <a:rPr lang="en-US" altLang="en-US" sz="2000" dirty="0">
                <a:latin typeface="+mn-lt"/>
              </a:rPr>
              <a:t>intersects relative supply </a:t>
            </a:r>
            <a:r>
              <a:rPr lang="en-US" altLang="en-US" sz="2000" i="1" dirty="0">
                <a:latin typeface="+mn-lt"/>
              </a:rPr>
              <a:t>L/K, </a:t>
            </a:r>
            <a:r>
              <a:rPr lang="en-US" altLang="en-US" sz="2000" dirty="0">
                <a:latin typeface="+mn-lt"/>
              </a:rPr>
              <a:t>determines the wage</a:t>
            </a:r>
            <a:r>
              <a:rPr lang="en-US" altLang="en-US" sz="2000" i="1" dirty="0">
                <a:latin typeface="+mn-lt"/>
              </a:rPr>
              <a:t> </a:t>
            </a:r>
            <a:r>
              <a:rPr lang="en-US" altLang="en-US" sz="2000" dirty="0">
                <a:latin typeface="+mn-lt"/>
              </a:rPr>
              <a:t>relative to the rental, </a:t>
            </a:r>
            <a:r>
              <a:rPr lang="en-US" altLang="en-US" sz="2000" i="1" dirty="0">
                <a:latin typeface="+mn-lt"/>
              </a:rPr>
              <a:t>W/R.</a:t>
            </a:r>
            <a:endParaRPr lang="en-US" altLang="en-US" sz="2000" dirty="0">
              <a:latin typeface="+mn-lt"/>
            </a:endParaRPr>
          </a:p>
        </p:txBody>
      </p:sp>
    </p:spTree>
    <p:extLst>
      <p:ext uri="{BB962C8B-B14F-4D97-AF65-F5344CB8AC3E}">
        <p14:creationId xmlns:p14="http://schemas.microsoft.com/office/powerpoint/2010/main" val="3071923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C04E4-A3D6-4CE8-AC02-A0C492FD597C}"/>
              </a:ext>
            </a:extLst>
          </p:cNvPr>
          <p:cNvSpPr>
            <a:spLocks noGrp="1"/>
          </p:cNvSpPr>
          <p:nvPr>
            <p:ph type="title"/>
          </p:nvPr>
        </p:nvSpPr>
        <p:spPr>
          <a:xfrm>
            <a:off x="457200" y="0"/>
            <a:ext cx="8229600" cy="951470"/>
          </a:xfrm>
        </p:spPr>
        <p:txBody>
          <a:bodyPr/>
          <a:lstStyle/>
          <a:p>
            <a:r>
              <a:rPr lang="en-US" dirty="0"/>
              <a:t>Effects of Trade on Factor Prices </a:t>
            </a:r>
            <a:endParaRPr lang="en-IN" dirty="0"/>
          </a:p>
        </p:txBody>
      </p:sp>
      <p:sp>
        <p:nvSpPr>
          <p:cNvPr id="5" name="Content Placeholder 4">
            <a:extLst>
              <a:ext uri="{FF2B5EF4-FFF2-40B4-BE49-F238E27FC236}">
                <a16:creationId xmlns:a16="http://schemas.microsoft.com/office/drawing/2014/main" id="{45E60A67-19B3-4EE8-A994-5F27C14CA30E}"/>
              </a:ext>
            </a:extLst>
          </p:cNvPr>
          <p:cNvSpPr>
            <a:spLocks noGrp="1"/>
          </p:cNvSpPr>
          <p:nvPr>
            <p:ph idx="1"/>
          </p:nvPr>
        </p:nvSpPr>
        <p:spPr>
          <a:xfrm>
            <a:off x="78658" y="1065626"/>
            <a:ext cx="8986684" cy="1209501"/>
          </a:xfrm>
        </p:spPr>
        <p:txBody>
          <a:bodyPr>
            <a:normAutofit/>
          </a:bodyPr>
          <a:lstStyle/>
          <a:p>
            <a:pPr marL="0" indent="0">
              <a:buNone/>
            </a:pPr>
            <a:r>
              <a:rPr lang="en-US" sz="1800" dirty="0"/>
              <a:t>Effect of Trade on the Wage and Rental of Home - Increase in the Relative Price of Computers -FIGURE 4-12 Increase in the Price of Computers</a:t>
            </a:r>
          </a:p>
        </p:txBody>
      </p:sp>
      <p:pic>
        <p:nvPicPr>
          <p:cNvPr id="8" name="Picture Placeholder 5" descr="&quot;A graph plots output of shoes, Q subscript S versus output of computers, Q subscript C. Two points, Q subscript C 1 and Q subscript C 2 are marked along the horizontal axis, such that Q subscript C 1 is less than Q subscript C 2. Two points, Q subscript S 1 and Q subscript S 2 are marked along the vertical axis, such that Q subscript S 1 is greater than Q subscript S 2. The graph plots two negative sloping curves, labeled slope equals (P subscript C over P subscript S) power A; and (P subscript C over P subscript S) power W, respectively. Both the curves intersect each other at a point, that lies approximately in- between Q subscript S 1 and Q subscript S 2 on the vertical axis and in between Q subscript C 1 and Q subscript C 2 on the horizontal axis and Q subscript S 1 and Q subscript S 2 on the vertical axis. A concave downward curve is plotted on the graph. It touches the negative sloping curve, (P subscript C over P subscript S) power W at two points A and B, respectively. Dashed perpendiculars are dropped from A ( Q subscript C 1, Q subscript S 1) and B ( Q subscript C 2, Q subscript S 2).">
            <a:extLst>
              <a:ext uri="{FF2B5EF4-FFF2-40B4-BE49-F238E27FC236}">
                <a16:creationId xmlns:a16="http://schemas.microsoft.com/office/drawing/2014/main" id="{05F445DC-B381-4AB4-9F8F-93C0482B4F3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83577" y="2014708"/>
            <a:ext cx="4852488" cy="4619943"/>
          </a:xfrm>
          <a:prstGeom prst="rect">
            <a:avLst/>
          </a:prstGeom>
        </p:spPr>
      </p:pic>
      <p:sp>
        <p:nvSpPr>
          <p:cNvPr id="6" name="Content Placeholder 5">
            <a:extLst>
              <a:ext uri="{FF2B5EF4-FFF2-40B4-BE49-F238E27FC236}">
                <a16:creationId xmlns:a16="http://schemas.microsoft.com/office/drawing/2014/main" id="{2E02CB6E-189F-404E-A223-0AFFB6014C9D}"/>
              </a:ext>
            </a:extLst>
          </p:cNvPr>
          <p:cNvSpPr>
            <a:spLocks noGrp="1"/>
          </p:cNvSpPr>
          <p:nvPr>
            <p:ph sz="quarter" idx="10"/>
          </p:nvPr>
        </p:nvSpPr>
        <p:spPr>
          <a:xfrm>
            <a:off x="4936065" y="1879711"/>
            <a:ext cx="3981796" cy="3610148"/>
          </a:xfrm>
        </p:spPr>
        <p:txBody>
          <a:bodyPr>
            <a:noAutofit/>
          </a:bodyPr>
          <a:lstStyle/>
          <a:p>
            <a:pPr marL="0" indent="0" eaLnBrk="1" hangingPunct="1">
              <a:spcBef>
                <a:spcPct val="10000"/>
              </a:spcBef>
              <a:spcAft>
                <a:spcPct val="10000"/>
              </a:spcAft>
              <a:buNone/>
            </a:pPr>
            <a:r>
              <a:rPr lang="en-US" altLang="en-US" sz="2000" dirty="0">
                <a:latin typeface="+mn-lt"/>
              </a:rPr>
              <a:t>Initially, Home is at a no-trade equilibrium at point </a:t>
            </a:r>
            <a:r>
              <a:rPr lang="en-US" altLang="en-US" sz="2000" i="1" dirty="0">
                <a:latin typeface="+mn-lt"/>
              </a:rPr>
              <a:t>A </a:t>
            </a:r>
            <a:r>
              <a:rPr lang="en-US" altLang="en-US" sz="2000" dirty="0">
                <a:latin typeface="+mn-lt"/>
              </a:rPr>
              <a:t>with a</a:t>
            </a:r>
            <a:r>
              <a:rPr lang="en-US" altLang="en-US" sz="2000" i="1" dirty="0">
                <a:latin typeface="+mn-lt"/>
              </a:rPr>
              <a:t> </a:t>
            </a:r>
            <a:r>
              <a:rPr lang="en-US" altLang="en-US" sz="2000" dirty="0">
                <a:latin typeface="+mn-lt"/>
              </a:rPr>
              <a:t>relative price of computers of (</a:t>
            </a:r>
            <a:r>
              <a:rPr lang="en-US" altLang="en-US" sz="2000" i="1" dirty="0">
                <a:latin typeface="+mn-lt"/>
              </a:rPr>
              <a:t>P</a:t>
            </a:r>
            <a:r>
              <a:rPr lang="en-US" altLang="en-US" sz="2000" i="1" baseline="-25000" dirty="0">
                <a:latin typeface="+mn-lt"/>
              </a:rPr>
              <a:t>C</a:t>
            </a:r>
            <a:r>
              <a:rPr lang="bg-BG" altLang="en-US" sz="2000" i="1" dirty="0">
                <a:latin typeface="+mn-lt"/>
              </a:rPr>
              <a:t>/</a:t>
            </a:r>
            <a:r>
              <a:rPr lang="en-US" altLang="en-US" sz="2000" i="1" dirty="0">
                <a:latin typeface="+mn-lt"/>
              </a:rPr>
              <a:t>P</a:t>
            </a:r>
            <a:r>
              <a:rPr lang="en-US" altLang="en-US" sz="2000" i="1" baseline="-25000" dirty="0">
                <a:latin typeface="+mn-lt"/>
              </a:rPr>
              <a:t>S</a:t>
            </a:r>
            <a:r>
              <a:rPr lang="en-US" altLang="en-US" sz="2000" dirty="0">
                <a:latin typeface="+mn-lt"/>
              </a:rPr>
              <a:t>)</a:t>
            </a:r>
            <a:r>
              <a:rPr lang="en-US" altLang="en-US" sz="2000" i="1" baseline="30000" dirty="0">
                <a:latin typeface="+mn-lt"/>
              </a:rPr>
              <a:t>A</a:t>
            </a:r>
            <a:r>
              <a:rPr lang="en-US" altLang="en-US" sz="2000" i="1" dirty="0">
                <a:latin typeface="+mn-lt"/>
              </a:rPr>
              <a:t>. </a:t>
            </a:r>
          </a:p>
          <a:p>
            <a:pPr marL="0" indent="0" eaLnBrk="1" hangingPunct="1">
              <a:spcBef>
                <a:spcPct val="10000"/>
              </a:spcBef>
              <a:spcAft>
                <a:spcPct val="10000"/>
              </a:spcAft>
              <a:buNone/>
            </a:pPr>
            <a:r>
              <a:rPr lang="en-US" altLang="en-US" sz="2000" dirty="0">
                <a:latin typeface="+mn-lt"/>
              </a:rPr>
              <a:t>An increase in the relative price of computers to the world price, as illustrated by the steeper world price line, (</a:t>
            </a:r>
            <a:r>
              <a:rPr lang="en-US" altLang="en-US" sz="2000" i="1" dirty="0">
                <a:latin typeface="+mn-lt"/>
              </a:rPr>
              <a:t>P</a:t>
            </a:r>
            <a:r>
              <a:rPr lang="en-US" altLang="en-US" sz="2000" i="1" baseline="-25000" dirty="0">
                <a:latin typeface="+mn-lt"/>
              </a:rPr>
              <a:t>C</a:t>
            </a:r>
            <a:r>
              <a:rPr lang="bg-BG" altLang="en-US" sz="2000" i="1" dirty="0">
                <a:latin typeface="+mn-lt"/>
              </a:rPr>
              <a:t>/</a:t>
            </a:r>
            <a:r>
              <a:rPr lang="en-US" altLang="en-US" sz="2000" i="1" dirty="0">
                <a:latin typeface="+mn-lt"/>
              </a:rPr>
              <a:t>P</a:t>
            </a:r>
            <a:r>
              <a:rPr lang="en-US" altLang="en-US" sz="2000" i="1" baseline="-25000" dirty="0">
                <a:latin typeface="+mn-lt"/>
              </a:rPr>
              <a:t>S</a:t>
            </a:r>
            <a:r>
              <a:rPr lang="en-US" altLang="en-US" sz="2000" dirty="0">
                <a:latin typeface="+mn-lt"/>
              </a:rPr>
              <a:t>)</a:t>
            </a:r>
            <a:r>
              <a:rPr lang="en-US" altLang="en-US" sz="2000" i="1" baseline="30000" dirty="0">
                <a:latin typeface="+mn-lt"/>
              </a:rPr>
              <a:t>W</a:t>
            </a:r>
            <a:r>
              <a:rPr lang="en-US" altLang="en-US" sz="2000" i="1" dirty="0">
                <a:latin typeface="+mn-lt"/>
              </a:rPr>
              <a:t>, </a:t>
            </a:r>
            <a:r>
              <a:rPr lang="en-US" altLang="en-US" sz="2000" dirty="0">
                <a:latin typeface="+mn-lt"/>
              </a:rPr>
              <a:t>shifts production from point </a:t>
            </a:r>
            <a:r>
              <a:rPr lang="en-US" altLang="en-US" sz="2000" i="1" dirty="0">
                <a:latin typeface="+mn-lt"/>
              </a:rPr>
              <a:t>A </a:t>
            </a:r>
            <a:r>
              <a:rPr lang="en-US" altLang="en-US" sz="2000" dirty="0">
                <a:latin typeface="+mn-lt"/>
              </a:rPr>
              <a:t>to</a:t>
            </a:r>
            <a:r>
              <a:rPr lang="en-US" altLang="en-US" sz="2000" i="1" dirty="0">
                <a:latin typeface="+mn-lt"/>
              </a:rPr>
              <a:t> B.</a:t>
            </a:r>
          </a:p>
          <a:p>
            <a:pPr marL="0" indent="0" eaLnBrk="1" hangingPunct="1">
              <a:spcBef>
                <a:spcPct val="10000"/>
              </a:spcBef>
              <a:spcAft>
                <a:spcPct val="10000"/>
              </a:spcAft>
              <a:buNone/>
            </a:pPr>
            <a:r>
              <a:rPr lang="en-US" altLang="en-US" sz="2000" dirty="0">
                <a:latin typeface="+mn-lt"/>
              </a:rPr>
              <a:t>At point </a:t>
            </a:r>
            <a:r>
              <a:rPr lang="en-US" altLang="en-US" sz="2000" i="1" dirty="0">
                <a:latin typeface="+mn-lt"/>
              </a:rPr>
              <a:t>B, </a:t>
            </a:r>
            <a:r>
              <a:rPr lang="en-US" altLang="en-US" sz="2000" dirty="0">
                <a:latin typeface="+mn-lt"/>
              </a:rPr>
              <a:t>there</a:t>
            </a:r>
            <a:r>
              <a:rPr lang="en-US" altLang="en-US" sz="2000" i="1" dirty="0">
                <a:latin typeface="+mn-lt"/>
              </a:rPr>
              <a:t> </a:t>
            </a:r>
            <a:r>
              <a:rPr lang="en-US" altLang="en-US" sz="2000" dirty="0">
                <a:latin typeface="+mn-lt"/>
              </a:rPr>
              <a:t>is a higher output of computers and a lower output of shoes, </a:t>
            </a:r>
            <a:r>
              <a:rPr lang="en-US" altLang="en-US" sz="2000" i="1" dirty="0">
                <a:latin typeface="+mn-lt"/>
              </a:rPr>
              <a:t>Q</a:t>
            </a:r>
            <a:r>
              <a:rPr lang="en-US" altLang="en-US" sz="2000" i="1" baseline="-25000" dirty="0">
                <a:latin typeface="+mn-lt"/>
              </a:rPr>
              <a:t>C</a:t>
            </a:r>
            <a:r>
              <a:rPr lang="en-US" altLang="en-US" sz="2000" baseline="-25000" dirty="0">
                <a:latin typeface="+mn-lt"/>
              </a:rPr>
              <a:t>2</a:t>
            </a:r>
            <a:r>
              <a:rPr lang="en-US" altLang="en-US" sz="2000" i="1" dirty="0">
                <a:latin typeface="+mn-lt"/>
              </a:rPr>
              <a:t> &gt; Q</a:t>
            </a:r>
            <a:r>
              <a:rPr lang="en-US" altLang="en-US" sz="2000" i="1" baseline="-25000" dirty="0">
                <a:latin typeface="+mn-lt"/>
              </a:rPr>
              <a:t>C</a:t>
            </a:r>
            <a:r>
              <a:rPr lang="en-US" altLang="en-US" sz="2000" baseline="-25000" dirty="0">
                <a:latin typeface="+mn-lt"/>
              </a:rPr>
              <a:t>1</a:t>
            </a:r>
            <a:r>
              <a:rPr lang="en-US" altLang="en-US" sz="2000" i="1" dirty="0">
                <a:latin typeface="+mn-lt"/>
              </a:rPr>
              <a:t> </a:t>
            </a:r>
            <a:r>
              <a:rPr lang="en-US" altLang="en-US" sz="2000" dirty="0">
                <a:latin typeface="+mn-lt"/>
              </a:rPr>
              <a:t>and</a:t>
            </a:r>
            <a:r>
              <a:rPr lang="en-US" altLang="en-US" sz="2000" i="1" dirty="0">
                <a:latin typeface="+mn-lt"/>
              </a:rPr>
              <a:t> Q</a:t>
            </a:r>
            <a:r>
              <a:rPr lang="en-US" altLang="en-US" sz="2000" i="1" baseline="-25000" dirty="0">
                <a:latin typeface="+mn-lt"/>
              </a:rPr>
              <a:t>S</a:t>
            </a:r>
            <a:r>
              <a:rPr lang="en-US" altLang="en-US" sz="2000" baseline="-25000" dirty="0">
                <a:latin typeface="+mn-lt"/>
              </a:rPr>
              <a:t>2</a:t>
            </a:r>
            <a:r>
              <a:rPr lang="en-US" altLang="en-US" sz="2000" i="1" dirty="0">
                <a:latin typeface="+mn-lt"/>
              </a:rPr>
              <a:t> &lt; Q</a:t>
            </a:r>
            <a:r>
              <a:rPr lang="en-US" altLang="en-US" sz="2000" i="1" baseline="-25000" dirty="0">
                <a:latin typeface="+mn-lt"/>
              </a:rPr>
              <a:t>S</a:t>
            </a:r>
            <a:r>
              <a:rPr lang="en-US" altLang="en-US" sz="2000" baseline="-25000" dirty="0">
                <a:latin typeface="+mn-lt"/>
              </a:rPr>
              <a:t>1</a:t>
            </a:r>
            <a:r>
              <a:rPr lang="en-US" altLang="en-US" sz="2000" i="1" dirty="0">
                <a:latin typeface="+mn-lt"/>
              </a:rPr>
              <a:t>.</a:t>
            </a:r>
            <a:endParaRPr lang="en-US" altLang="en-US" sz="2000" dirty="0">
              <a:latin typeface="+mn-lt"/>
            </a:endParaRPr>
          </a:p>
        </p:txBody>
      </p:sp>
    </p:spTree>
    <p:extLst>
      <p:ext uri="{BB962C8B-B14F-4D97-AF65-F5344CB8AC3E}">
        <p14:creationId xmlns:p14="http://schemas.microsoft.com/office/powerpoint/2010/main" val="235250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2ACC-45B2-4FB0-88C9-E2E5A3814E75}"/>
              </a:ext>
            </a:extLst>
          </p:cNvPr>
          <p:cNvSpPr>
            <a:spLocks noGrp="1"/>
          </p:cNvSpPr>
          <p:nvPr>
            <p:ph type="title"/>
          </p:nvPr>
        </p:nvSpPr>
        <p:spPr/>
        <p:txBody>
          <a:bodyPr/>
          <a:lstStyle/>
          <a:p>
            <a:r>
              <a:rPr lang="en-US" dirty="0"/>
              <a:t>Relative Demand</a:t>
            </a:r>
          </a:p>
        </p:txBody>
      </p:sp>
      <p:sp>
        <p:nvSpPr>
          <p:cNvPr id="3" name="Rectangle 2">
            <a:extLst>
              <a:ext uri="{FF2B5EF4-FFF2-40B4-BE49-F238E27FC236}">
                <a16:creationId xmlns:a16="http://schemas.microsoft.com/office/drawing/2014/main" id="{AB50E89E-2966-429F-AA92-1A1630D70360}"/>
              </a:ext>
            </a:extLst>
          </p:cNvPr>
          <p:cNvSpPr>
            <a:spLocks noChangeArrowheads="1"/>
          </p:cNvSpPr>
          <p:nvPr/>
        </p:nvSpPr>
        <p:spPr bwMode="auto">
          <a:xfrm>
            <a:off x="296562" y="1306396"/>
            <a:ext cx="82296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relative demand for labor is a weighted-average of the labor/capital ratio in each industry.</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13">
            <a:extLst>
              <a:ext uri="{FF2B5EF4-FFF2-40B4-BE49-F238E27FC236}">
                <a16:creationId xmlns:a16="http://schemas.microsoft.com/office/drawing/2014/main" id="{31C278FF-C646-4850-889D-E9585DABE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7" y="2414392"/>
            <a:ext cx="7920681" cy="4132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2564FA1D-70AA-4C6E-B55E-D1670A07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65589"/>
            <a:ext cx="4176122" cy="1518036"/>
          </a:xfrm>
          <a:prstGeom prst="rect">
            <a:avLst/>
          </a:prstGeom>
        </p:spPr>
      </p:pic>
    </p:spTree>
    <p:extLst>
      <p:ext uri="{BB962C8B-B14F-4D97-AF65-F5344CB8AC3E}">
        <p14:creationId xmlns:p14="http://schemas.microsoft.com/office/powerpoint/2010/main" val="102105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6BE50E-C8E6-49C3-8A03-2B5B159F1B2C}"/>
              </a:ext>
            </a:extLst>
          </p:cNvPr>
          <p:cNvSpPr>
            <a:spLocks noChangeArrowheads="1"/>
          </p:cNvSpPr>
          <p:nvPr/>
        </p:nvSpPr>
        <p:spPr bwMode="auto">
          <a:xfrm>
            <a:off x="259492" y="1066468"/>
            <a:ext cx="876094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Notice that the relative supply curve depends on the total amount of factor resources in the economy and not on the relative wages, so it is represented by a vertical line.</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equilibrium relative wage at Home is determined by the intersection of the relative supply and relative demand curves</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14">
            <a:extLst>
              <a:ext uri="{FF2B5EF4-FFF2-40B4-BE49-F238E27FC236}">
                <a16:creationId xmlns:a16="http://schemas.microsoft.com/office/drawing/2014/main" id="{785A9CDB-9931-45F4-ACAB-CE521ABAD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78" y="2829697"/>
            <a:ext cx="7895967" cy="38647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2EF8815-637B-4A5C-AC60-554D4D9796B2}"/>
              </a:ext>
            </a:extLst>
          </p:cNvPr>
          <p:cNvSpPr>
            <a:spLocks noGrp="1"/>
          </p:cNvSpPr>
          <p:nvPr>
            <p:ph type="title"/>
          </p:nvPr>
        </p:nvSpPr>
        <p:spPr>
          <a:xfrm>
            <a:off x="457200" y="163513"/>
            <a:ext cx="8229600" cy="902955"/>
          </a:xfrm>
        </p:spPr>
        <p:txBody>
          <a:bodyPr/>
          <a:lstStyle/>
          <a:p>
            <a:r>
              <a:rPr lang="en-US" dirty="0"/>
              <a:t>Relative Demand (with Supply) </a:t>
            </a:r>
          </a:p>
        </p:txBody>
      </p:sp>
    </p:spTree>
    <p:extLst>
      <p:ext uri="{BB962C8B-B14F-4D97-AF65-F5344CB8AC3E}">
        <p14:creationId xmlns:p14="http://schemas.microsoft.com/office/powerpoint/2010/main" val="1041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52A9-AB7D-4978-9735-D0CD216C9997}"/>
              </a:ext>
            </a:extLst>
          </p:cNvPr>
          <p:cNvSpPr>
            <a:spLocks noGrp="1"/>
          </p:cNvSpPr>
          <p:nvPr>
            <p:ph type="title"/>
          </p:nvPr>
        </p:nvSpPr>
        <p:spPr>
          <a:xfrm>
            <a:off x="580767" y="422824"/>
            <a:ext cx="8229600" cy="619159"/>
          </a:xfrm>
        </p:spPr>
        <p:txBody>
          <a:bodyPr>
            <a:normAutofit fontScale="90000"/>
          </a:bodyPr>
          <a:lstStyle/>
          <a:p>
            <a:r>
              <a:rPr kumimoji="0" lang="en-US" altLang="en-US"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Changes in Home wage/rental</a:t>
            </a:r>
            <a:br>
              <a:rPr kumimoji="0" lang="en-US" altLang="en-US"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graphicFrame>
        <p:nvGraphicFramePr>
          <p:cNvPr id="3" name="Object 2">
            <a:extLst>
              <a:ext uri="{FF2B5EF4-FFF2-40B4-BE49-F238E27FC236}">
                <a16:creationId xmlns:a16="http://schemas.microsoft.com/office/drawing/2014/main" id="{6064106F-AF67-4622-917E-0C69282A8B7C}"/>
              </a:ext>
            </a:extLst>
          </p:cNvPr>
          <p:cNvGraphicFramePr>
            <a:graphicFrameLocks noChangeAspect="1"/>
          </p:cNvGraphicFramePr>
          <p:nvPr>
            <p:extLst>
              <p:ext uri="{D42A27DB-BD31-4B8C-83A1-F6EECF244321}">
                <p14:modId xmlns:p14="http://schemas.microsoft.com/office/powerpoint/2010/main" val="3563431855"/>
              </p:ext>
            </p:extLst>
          </p:nvPr>
        </p:nvGraphicFramePr>
        <p:xfrm>
          <a:off x="1940012" y="1888783"/>
          <a:ext cx="926756" cy="1477051"/>
        </p:xfrm>
        <a:graphic>
          <a:graphicData uri="http://schemas.openxmlformats.org/presentationml/2006/ole">
            <mc:AlternateContent xmlns:mc="http://schemas.openxmlformats.org/markup-compatibility/2006">
              <mc:Choice xmlns:v="urn:schemas-microsoft-com:vml" Requires="v">
                <p:oleObj spid="_x0000_s1032" name="Equation" r:id="rId3" imgW="317362" imgH="748975" progId="Equation.DSMT4">
                  <p:embed/>
                </p:oleObj>
              </mc:Choice>
              <mc:Fallback>
                <p:oleObj name="Equation" r:id="rId3" imgW="317362" imgH="748975"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012" y="1888783"/>
                        <a:ext cx="926756" cy="1477051"/>
                      </a:xfrm>
                      <a:prstGeom prst="rect">
                        <a:avLst/>
                      </a:prstGeom>
                      <a:noFill/>
                    </p:spPr>
                  </p:pic>
                </p:oleObj>
              </mc:Fallback>
            </mc:AlternateContent>
          </a:graphicData>
        </a:graphic>
      </p:graphicFrame>
      <p:pic>
        <p:nvPicPr>
          <p:cNvPr id="8193" name="Picture 16">
            <a:extLst>
              <a:ext uri="{FF2B5EF4-FFF2-40B4-BE49-F238E27FC236}">
                <a16:creationId xmlns:a16="http://schemas.microsoft.com/office/drawing/2014/main" id="{311CD2A0-9120-4409-9A0B-E318C3C54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36" y="3429000"/>
            <a:ext cx="7724208" cy="3211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3B01A4-1254-43B4-9FAD-53EAF3E7FFB1}"/>
              </a:ext>
            </a:extLst>
          </p:cNvPr>
          <p:cNvSpPr>
            <a:spLocks noChangeArrowheads="1"/>
          </p:cNvSpPr>
          <p:nvPr/>
        </p:nvSpPr>
        <p:spPr bwMode="auto">
          <a:xfrm>
            <a:off x="234778" y="918321"/>
            <a:ext cx="8674443" cy="194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Changes in Home wage/rental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Because of free trade, Home faces a higher relative price of computers.  Home will increase computer production at the expense of shoe production.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implies that</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45BE28E4-0C3D-4A62-A376-02CDF0880DF0}"/>
              </a:ext>
            </a:extLst>
          </p:cNvPr>
          <p:cNvSpPr>
            <a:spLocks noChangeArrowheads="1"/>
          </p:cNvSpPr>
          <p:nvPr/>
        </p:nvSpPr>
        <p:spPr bwMode="auto">
          <a:xfrm>
            <a:off x="2866768" y="2066187"/>
            <a:ext cx="60424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since capital has shifted to the computer industry.  This implies the following in the diagram</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E840589-5140-412E-975E-6BD467E651FE}"/>
              </a:ext>
            </a:extLst>
          </p:cNvPr>
          <p:cNvSpPr>
            <a:spLocks noChangeArrowheads="1"/>
          </p:cNvSpPr>
          <p:nvPr/>
        </p:nvSpPr>
        <p:spPr bwMode="auto">
          <a:xfrm>
            <a:off x="3599214" y="2627308"/>
            <a:ext cx="50897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Thus, it implies that wage/rental decline.</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lower wage/rental induces an increase in the number of workers hired per unit of capital in each industry, shown by the movement along the relative demand curves. </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121C1C5F-1A5A-4E82-BF9E-5B79C67700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0149" y="4428579"/>
            <a:ext cx="2360218" cy="1021097"/>
          </a:xfrm>
          <a:prstGeom prst="rect">
            <a:avLst/>
          </a:prstGeom>
        </p:spPr>
      </p:pic>
    </p:spTree>
    <p:extLst>
      <p:ext uri="{BB962C8B-B14F-4D97-AF65-F5344CB8AC3E}">
        <p14:creationId xmlns:p14="http://schemas.microsoft.com/office/powerpoint/2010/main" val="2048605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FFB3-A5BD-4EAC-AEC2-CECA4F1DAF5C}"/>
              </a:ext>
            </a:extLst>
          </p:cNvPr>
          <p:cNvSpPr>
            <a:spLocks noGrp="1"/>
          </p:cNvSpPr>
          <p:nvPr>
            <p:ph type="title"/>
          </p:nvPr>
        </p:nvSpPr>
        <p:spPr/>
        <p:txBody>
          <a:bodyPr/>
          <a:lstStyle/>
          <a:p>
            <a:r>
              <a:rPr lang="en-US" dirty="0"/>
              <a:t>Changes in Labor/Capital Ratio</a:t>
            </a:r>
          </a:p>
        </p:txBody>
      </p:sp>
      <p:sp>
        <p:nvSpPr>
          <p:cNvPr id="3" name="Rectangle 2">
            <a:extLst>
              <a:ext uri="{FF2B5EF4-FFF2-40B4-BE49-F238E27FC236}">
                <a16:creationId xmlns:a16="http://schemas.microsoft.com/office/drawing/2014/main" id="{41CD6632-682C-4918-A009-FC4F22CB743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7">
            <a:extLst>
              <a:ext uri="{FF2B5EF4-FFF2-40B4-BE49-F238E27FC236}">
                <a16:creationId xmlns:a16="http://schemas.microsoft.com/office/drawing/2014/main" id="{F66F55FC-A52D-4B83-917F-BCD6B996F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62" y="2178703"/>
            <a:ext cx="7883611" cy="454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9437AB-D0C7-4581-B97A-41127D69BB78}"/>
              </a:ext>
            </a:extLst>
          </p:cNvPr>
          <p:cNvSpPr>
            <a:spLocks noChangeArrowheads="1"/>
          </p:cNvSpPr>
          <p:nvPr/>
        </p:nvSpPr>
        <p:spPr bwMode="auto">
          <a:xfrm>
            <a:off x="223257" y="1206169"/>
            <a:ext cx="86241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Thus, the increase in the relative price of computers resulting from free trade leads to a rise in the labor/capital ratio in both industries</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861ED0E0-CF03-42C8-869C-1E591EA8E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684" y="2178703"/>
            <a:ext cx="4176122" cy="1518036"/>
          </a:xfrm>
          <a:prstGeom prst="rect">
            <a:avLst/>
          </a:prstGeom>
        </p:spPr>
      </p:pic>
    </p:spTree>
    <p:extLst>
      <p:ext uri="{BB962C8B-B14F-4D97-AF65-F5344CB8AC3E}">
        <p14:creationId xmlns:p14="http://schemas.microsoft.com/office/powerpoint/2010/main" val="267343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C04E4-A3D6-4CE8-AC02-A0C492FD597C}"/>
              </a:ext>
            </a:extLst>
          </p:cNvPr>
          <p:cNvSpPr>
            <a:spLocks noGrp="1"/>
          </p:cNvSpPr>
          <p:nvPr>
            <p:ph type="title"/>
          </p:nvPr>
        </p:nvSpPr>
        <p:spPr>
          <a:xfrm>
            <a:off x="111211" y="0"/>
            <a:ext cx="8921578" cy="1143000"/>
          </a:xfrm>
        </p:spPr>
        <p:txBody>
          <a:bodyPr>
            <a:normAutofit/>
          </a:bodyPr>
          <a:lstStyle/>
          <a:p>
            <a:r>
              <a:rPr lang="en-US" sz="2800" dirty="0"/>
              <a:t>Effects of Trade on Factor Prices Once Again</a:t>
            </a:r>
            <a:endParaRPr lang="en-IN" sz="2800" dirty="0"/>
          </a:p>
        </p:txBody>
      </p:sp>
      <p:sp>
        <p:nvSpPr>
          <p:cNvPr id="5" name="Content Placeholder 4">
            <a:extLst>
              <a:ext uri="{FF2B5EF4-FFF2-40B4-BE49-F238E27FC236}">
                <a16:creationId xmlns:a16="http://schemas.microsoft.com/office/drawing/2014/main" id="{45E60A67-19B3-4EE8-A994-5F27C14CA30E}"/>
              </a:ext>
            </a:extLst>
          </p:cNvPr>
          <p:cNvSpPr>
            <a:spLocks noGrp="1"/>
          </p:cNvSpPr>
          <p:nvPr>
            <p:ph idx="1"/>
          </p:nvPr>
        </p:nvSpPr>
        <p:spPr>
          <a:xfrm>
            <a:off x="111211" y="994606"/>
            <a:ext cx="8811562" cy="1479478"/>
          </a:xfrm>
        </p:spPr>
        <p:txBody>
          <a:bodyPr>
            <a:normAutofit/>
          </a:bodyPr>
          <a:lstStyle/>
          <a:p>
            <a:pPr marL="0" indent="0">
              <a:lnSpc>
                <a:spcPct val="120000"/>
              </a:lnSpc>
              <a:buNone/>
            </a:pPr>
            <a:r>
              <a:rPr lang="en-US" sz="1800" dirty="0"/>
              <a:t>Effect of Trade on the Wage and Rental of Home - Increase in the Relative Price of Computers – </a:t>
            </a:r>
          </a:p>
          <a:p>
            <a:pPr marL="0" indent="0">
              <a:lnSpc>
                <a:spcPct val="120000"/>
              </a:lnSpc>
              <a:buNone/>
            </a:pPr>
            <a:r>
              <a:rPr lang="en-US" sz="1800" dirty="0"/>
              <a:t>FIGURE 4-13 Effect of a Higher Relative Price of Computers on Wage/Rental</a:t>
            </a:r>
          </a:p>
        </p:txBody>
      </p:sp>
      <p:pic>
        <p:nvPicPr>
          <p:cNvPr id="9" name="Picture Placeholder 4" descr="A line graph plots wage per rental versus labor per capital. The points marked along the horizontal axis are as follows: (L subscript C over L subscript C) subscript 1; and (L subscript C over K subscript C) subscript 2. The former is smaller than the latter. These points are followed by a vertical line labeled L bar over K bar. Thereafter, the horizontal axis marks two more points: (L subscript S over K subscript S) subscript 1 and (L subscript S over K subscript S) subscript 2.&#10;The following points are marked along the vertical axis, such that the former is greater than the latter: (W per R) subscript 1; (W per R) subscript 2. &#10;The graph plots four parallel negative sloping curves, from the topmost to the bottom-most: L subscript S over K subscript S, R D subscript 1, R D subscript 2, L subscript C over K subscript C.&#10;The four curves intersect the vertical line labeled L bar over K bar at different points.&#10;The curves R D subscript 1 and R D subscript 2 intersect the vertical line L bar over K bar at the points A and B respectively. &#10;Dotted perpendiculars are drawn from A and B to either axis. &#10;A label pointing at the distance between the second and the third curve from the top reads: 1. An increase in the relative price of computers shifts the relative demand curve from R D 1 to R D 2. &#10;Another label pointing at the gap between the two points along the vertical axis reads: The relative wage decreases from (W per R )1 to (W per R) 2.&#10;A label, pointing at the gap between the points, (L subscript S over K subscript S) subscript 1 and (L subscript S over K subscript S) subscript 2, along the horizontal axis reads: 3. At the new relative wage, the labor–capital ratio in each industry increases.&quot;">
            <a:extLst>
              <a:ext uri="{FF2B5EF4-FFF2-40B4-BE49-F238E27FC236}">
                <a16:creationId xmlns:a16="http://schemas.microsoft.com/office/drawing/2014/main" id="{F250311A-6097-4562-8FB5-2EFB5E715FB6}"/>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21227" y="2474084"/>
            <a:ext cx="5276335" cy="4177244"/>
          </a:xfrm>
          <a:prstGeom prst="rect">
            <a:avLst/>
          </a:prstGeom>
        </p:spPr>
      </p:pic>
      <p:sp>
        <p:nvSpPr>
          <p:cNvPr id="6" name="Content Placeholder 5">
            <a:extLst>
              <a:ext uri="{FF2B5EF4-FFF2-40B4-BE49-F238E27FC236}">
                <a16:creationId xmlns:a16="http://schemas.microsoft.com/office/drawing/2014/main" id="{2E02CB6E-189F-404E-A223-0AFFB6014C9D}"/>
              </a:ext>
            </a:extLst>
          </p:cNvPr>
          <p:cNvSpPr>
            <a:spLocks noGrp="1"/>
          </p:cNvSpPr>
          <p:nvPr>
            <p:ph sz="quarter" idx="10"/>
          </p:nvPr>
        </p:nvSpPr>
        <p:spPr>
          <a:xfrm>
            <a:off x="5607578" y="2253246"/>
            <a:ext cx="3315195" cy="3610148"/>
          </a:xfrm>
        </p:spPr>
        <p:txBody>
          <a:bodyPr>
            <a:noAutofit/>
          </a:bodyPr>
          <a:lstStyle/>
          <a:p>
            <a:pPr marL="0" indent="0" eaLnBrk="1" hangingPunct="1">
              <a:spcBef>
                <a:spcPct val="10000"/>
              </a:spcBef>
              <a:spcAft>
                <a:spcPct val="10000"/>
              </a:spcAft>
              <a:buNone/>
            </a:pPr>
            <a:r>
              <a:rPr lang="en-US" altLang="en-US" sz="2000" dirty="0">
                <a:latin typeface="+mn-lt"/>
              </a:rPr>
              <a:t>An increase in the relative price of computers shifts the economy-wide relative demand for labor, </a:t>
            </a:r>
            <a:r>
              <a:rPr lang="en-US" altLang="en-US" sz="2000" i="1" dirty="0">
                <a:latin typeface="+mn-lt"/>
              </a:rPr>
              <a:t>RD</a:t>
            </a:r>
            <a:r>
              <a:rPr lang="en-US" altLang="en-US" sz="2000" baseline="-25000" dirty="0">
                <a:latin typeface="+mn-lt"/>
              </a:rPr>
              <a:t>1</a:t>
            </a:r>
            <a:r>
              <a:rPr lang="en-US" altLang="en-US" sz="2000" i="1" dirty="0">
                <a:latin typeface="+mn-lt"/>
              </a:rPr>
              <a:t>, </a:t>
            </a:r>
            <a:r>
              <a:rPr lang="en-US" altLang="en-US" sz="2000" dirty="0">
                <a:latin typeface="+mn-lt"/>
              </a:rPr>
              <a:t>toward the relative</a:t>
            </a:r>
            <a:r>
              <a:rPr lang="en-US" altLang="en-US" sz="2000" i="1" dirty="0">
                <a:latin typeface="+mn-lt"/>
              </a:rPr>
              <a:t> </a:t>
            </a:r>
            <a:r>
              <a:rPr lang="en-US" altLang="en-US" sz="2000" dirty="0">
                <a:latin typeface="+mn-lt"/>
              </a:rPr>
              <a:t>demand for labor in the computer industry, </a:t>
            </a:r>
            <a:r>
              <a:rPr lang="en-US" altLang="en-US" sz="2000" i="1" dirty="0">
                <a:latin typeface="+mn-lt"/>
              </a:rPr>
              <a:t>L</a:t>
            </a:r>
            <a:r>
              <a:rPr lang="en-US" altLang="en-US" sz="2000" i="1" baseline="-25000" dirty="0">
                <a:latin typeface="+mn-lt"/>
              </a:rPr>
              <a:t>C</a:t>
            </a:r>
            <a:r>
              <a:rPr lang="en-US" altLang="en-US" sz="2000" i="1" dirty="0">
                <a:latin typeface="+mn-lt"/>
              </a:rPr>
              <a:t>/K</a:t>
            </a:r>
            <a:r>
              <a:rPr lang="en-US" altLang="en-US" sz="2000" i="1" baseline="-25000" dirty="0">
                <a:latin typeface="+mn-lt"/>
              </a:rPr>
              <a:t>C</a:t>
            </a:r>
            <a:r>
              <a:rPr lang="en-US" altLang="en-US" sz="2000" i="1" dirty="0">
                <a:latin typeface="+mn-lt"/>
              </a:rPr>
              <a:t>. </a:t>
            </a:r>
            <a:r>
              <a:rPr lang="en-US" altLang="en-US" sz="2000" dirty="0">
                <a:latin typeface="+mn-lt"/>
              </a:rPr>
              <a:t>The new relative demand curve, </a:t>
            </a:r>
            <a:r>
              <a:rPr lang="en-US" altLang="en-US" sz="2000" i="1" dirty="0">
                <a:latin typeface="+mn-lt"/>
              </a:rPr>
              <a:t>RD</a:t>
            </a:r>
            <a:r>
              <a:rPr lang="en-US" altLang="en-US" sz="2000" baseline="-25000" dirty="0">
                <a:latin typeface="+mn-lt"/>
              </a:rPr>
              <a:t>2</a:t>
            </a:r>
            <a:r>
              <a:rPr lang="en-US" altLang="en-US" sz="2000" i="1" dirty="0">
                <a:latin typeface="+mn-lt"/>
              </a:rPr>
              <a:t>, </a:t>
            </a:r>
            <a:r>
              <a:rPr lang="en-US" altLang="en-US" sz="2000" dirty="0">
                <a:latin typeface="+mn-lt"/>
              </a:rPr>
              <a:t>intersects the relative supply curve for labor at a lower relative wage, (</a:t>
            </a:r>
            <a:r>
              <a:rPr lang="en-US" altLang="en-US" sz="2000" i="1" dirty="0">
                <a:latin typeface="+mn-lt"/>
              </a:rPr>
              <a:t>W/R)</a:t>
            </a:r>
            <a:r>
              <a:rPr lang="en-US" altLang="en-US" sz="2000" baseline="-25000" dirty="0">
                <a:latin typeface="+mn-lt"/>
              </a:rPr>
              <a:t>2</a:t>
            </a:r>
            <a:r>
              <a:rPr lang="en-US" altLang="en-US" sz="2000" i="1" dirty="0">
                <a:latin typeface="+mn-lt"/>
              </a:rPr>
              <a:t>.</a:t>
            </a:r>
          </a:p>
        </p:txBody>
      </p:sp>
    </p:spTree>
    <p:extLst>
      <p:ext uri="{BB962C8B-B14F-4D97-AF65-F5344CB8AC3E}">
        <p14:creationId xmlns:p14="http://schemas.microsoft.com/office/powerpoint/2010/main" val="2133626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8BA6-FBEE-4832-9DF3-2A05FF29B3B1}"/>
              </a:ext>
            </a:extLst>
          </p:cNvPr>
          <p:cNvSpPr>
            <a:spLocks noGrp="1"/>
          </p:cNvSpPr>
          <p:nvPr>
            <p:ph type="title"/>
          </p:nvPr>
        </p:nvSpPr>
        <p:spPr/>
        <p:txBody>
          <a:bodyPr/>
          <a:lstStyle/>
          <a:p>
            <a:r>
              <a:rPr lang="en-US" dirty="0"/>
              <a:t>Effects of Trade on Factor Prices </a:t>
            </a:r>
            <a:endParaRPr lang="en-IN" dirty="0"/>
          </a:p>
        </p:txBody>
      </p:sp>
      <p:pic>
        <p:nvPicPr>
          <p:cNvPr id="11" name="Picture Placeholder 4" descr="A line graph plots wage per rental versus labor per capital. The points marked along the horizontal axis are as follows: (L subscript C over L subscript C) subscript 1; and (L subscript C over K subscript C) subscript 2. The former is smaller than the latter. These points are followed by a vertical line labeled L bar over K bar. Thereafter, the horizontal axis marks two more points: (L subscript S over K subscript S) subscript 1 and (L subscript S over K subscript S) subscript 2.&#10;The following points are marked along the vertical axis, such that the former is greater than the latter: (W per R) subscript 1; (W per R) subscript 2. &#10;The graph plots four parallel negative sloping curves, from the topmost to the bottom-most: L subscript S over K subscript S, R D subscript 1, R D subscript 2, L subscript C over K subscript C.&#10;The four curves intersect the vertical line labeled L bar over K bar at different points.&#10;The curves R D subscript 1 and R D subscript 2 intersect the vertical line L bar over K bar at the points A and B respectively. &#10;Dotted perpendiculars are drawn from A and B to either axis. &#10;A label pointing at the distance between the second and the third curve from the top reads: 1. An increase in the relative price of computers shifts the relative demand curve from R D 1 to R D 2. &#10;Another label pointing at the gap between the two points along the vertical axis reads: The relative wage decreases from (W per R )1 to (W per R) 2.&#10;A label, pointing at the gap between the points, (L subscript S over K subscript S) subscript 1 and (L subscript S over K subscript S) subscript 2, along the horizontal axis reads: 3. At the new relative wage, the labor–capital ratio in each industry increases.&quot;">
            <a:extLst>
              <a:ext uri="{FF2B5EF4-FFF2-40B4-BE49-F238E27FC236}">
                <a16:creationId xmlns:a16="http://schemas.microsoft.com/office/drawing/2014/main" id="{F313D612-CCC6-427D-A577-CE8CCA23033A}"/>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232669" y="2137606"/>
            <a:ext cx="4678545" cy="4460902"/>
          </a:xfrm>
          <a:prstGeom prst="rect">
            <a:avLst/>
          </a:prstGeom>
        </p:spPr>
      </p:pic>
      <p:sp>
        <p:nvSpPr>
          <p:cNvPr id="4" name="Content Placeholder 3">
            <a:extLst>
              <a:ext uri="{FF2B5EF4-FFF2-40B4-BE49-F238E27FC236}">
                <a16:creationId xmlns:a16="http://schemas.microsoft.com/office/drawing/2014/main" id="{23B99F06-4BFD-46BE-97CD-F8ED6026D267}"/>
              </a:ext>
            </a:extLst>
          </p:cNvPr>
          <p:cNvSpPr>
            <a:spLocks noGrp="1"/>
          </p:cNvSpPr>
          <p:nvPr>
            <p:ph sz="quarter" idx="10"/>
          </p:nvPr>
        </p:nvSpPr>
        <p:spPr>
          <a:xfrm>
            <a:off x="5032671" y="1660092"/>
            <a:ext cx="4011559" cy="2649713"/>
          </a:xfrm>
        </p:spPr>
        <p:txBody>
          <a:bodyPr>
            <a:noAutofit/>
          </a:bodyPr>
          <a:lstStyle/>
          <a:p>
            <a:pPr marL="0" indent="0" eaLnBrk="1" hangingPunct="1">
              <a:spcBef>
                <a:spcPct val="10000"/>
              </a:spcBef>
              <a:spcAft>
                <a:spcPct val="10000"/>
              </a:spcAft>
              <a:buNone/>
            </a:pPr>
            <a:r>
              <a:rPr lang="en-US" altLang="en-US" sz="2000" dirty="0">
                <a:latin typeface="+mn-lt"/>
              </a:rPr>
              <a:t>As a result,</a:t>
            </a:r>
            <a:r>
              <a:rPr lang="en-US" altLang="en-US" sz="2000" i="1" dirty="0">
                <a:latin typeface="+mn-lt"/>
              </a:rPr>
              <a:t> </a:t>
            </a:r>
            <a:r>
              <a:rPr lang="en-US" altLang="en-US" sz="2000" dirty="0">
                <a:latin typeface="+mn-lt"/>
              </a:rPr>
              <a:t>the wage relative to the rental falls from (</a:t>
            </a:r>
            <a:r>
              <a:rPr lang="en-US" altLang="en-US" sz="2000" i="1" dirty="0">
                <a:latin typeface="+mn-lt"/>
              </a:rPr>
              <a:t>W/R)</a:t>
            </a:r>
            <a:r>
              <a:rPr lang="en-US" altLang="en-US" sz="2000" baseline="-25000" dirty="0">
                <a:latin typeface="+mn-lt"/>
              </a:rPr>
              <a:t>1</a:t>
            </a:r>
            <a:r>
              <a:rPr lang="en-US" altLang="en-US" sz="2000" i="1" dirty="0">
                <a:latin typeface="+mn-lt"/>
              </a:rPr>
              <a:t> </a:t>
            </a:r>
            <a:r>
              <a:rPr lang="en-US" altLang="en-US" sz="2000" dirty="0">
                <a:latin typeface="+mn-lt"/>
              </a:rPr>
              <a:t>to (</a:t>
            </a:r>
            <a:r>
              <a:rPr lang="en-US" altLang="en-US" sz="2000" i="1" dirty="0">
                <a:latin typeface="+mn-lt"/>
              </a:rPr>
              <a:t>W/R)</a:t>
            </a:r>
            <a:r>
              <a:rPr lang="en-US" altLang="en-US" sz="2000" baseline="-25000" dirty="0">
                <a:latin typeface="+mn-lt"/>
              </a:rPr>
              <a:t>2</a:t>
            </a:r>
            <a:r>
              <a:rPr lang="en-US" altLang="en-US" sz="2000" i="1" dirty="0">
                <a:latin typeface="+mn-lt"/>
              </a:rPr>
              <a:t>.</a:t>
            </a:r>
          </a:p>
          <a:p>
            <a:pPr marL="0" indent="0" eaLnBrk="1" hangingPunct="1">
              <a:spcBef>
                <a:spcPct val="10000"/>
              </a:spcBef>
              <a:spcAft>
                <a:spcPct val="10000"/>
              </a:spcAft>
              <a:buNone/>
            </a:pPr>
            <a:r>
              <a:rPr lang="en-US" altLang="en-US" sz="2000" dirty="0">
                <a:latin typeface="+mn-lt"/>
              </a:rPr>
              <a:t>The lower relative wage causes both industries to increase their labor–capital ratios, as illustrated by the increase in both </a:t>
            </a:r>
            <a:r>
              <a:rPr lang="en-US" altLang="en-US" sz="2000" i="1" dirty="0">
                <a:latin typeface="+mn-lt"/>
              </a:rPr>
              <a:t>L</a:t>
            </a:r>
            <a:r>
              <a:rPr lang="en-US" altLang="en-US" sz="2000" i="1" baseline="-25000" dirty="0">
                <a:latin typeface="+mn-lt"/>
              </a:rPr>
              <a:t>C</a:t>
            </a:r>
            <a:r>
              <a:rPr lang="en-US" altLang="en-US" sz="2000" i="1" dirty="0">
                <a:latin typeface="+mn-lt"/>
              </a:rPr>
              <a:t>/K</a:t>
            </a:r>
            <a:r>
              <a:rPr lang="en-US" altLang="en-US" sz="2000" i="1" baseline="-25000" dirty="0">
                <a:latin typeface="+mn-lt"/>
              </a:rPr>
              <a:t>C</a:t>
            </a:r>
            <a:r>
              <a:rPr lang="en-US" altLang="en-US" sz="2000" i="1" dirty="0">
                <a:latin typeface="+mn-lt"/>
              </a:rPr>
              <a:t> </a:t>
            </a:r>
            <a:r>
              <a:rPr lang="en-US" altLang="en-US" sz="2000" dirty="0">
                <a:latin typeface="+mn-lt"/>
              </a:rPr>
              <a:t>and </a:t>
            </a:r>
            <a:r>
              <a:rPr lang="en-US" altLang="en-US" sz="2000" i="1" dirty="0">
                <a:latin typeface="+mn-lt"/>
              </a:rPr>
              <a:t>L</a:t>
            </a:r>
            <a:r>
              <a:rPr lang="en-US" altLang="en-US" sz="2000" i="1" baseline="-25000" dirty="0">
                <a:latin typeface="+mn-lt"/>
              </a:rPr>
              <a:t>S</a:t>
            </a:r>
            <a:r>
              <a:rPr lang="en-US" altLang="en-US" sz="2000" i="1" dirty="0">
                <a:latin typeface="+mn-lt"/>
              </a:rPr>
              <a:t>/K</a:t>
            </a:r>
            <a:r>
              <a:rPr lang="en-US" altLang="en-US" sz="2000" i="1" baseline="-25000" dirty="0">
                <a:latin typeface="+mn-lt"/>
              </a:rPr>
              <a:t>S</a:t>
            </a:r>
            <a:r>
              <a:rPr lang="en-US" altLang="en-US" sz="2000" i="1" dirty="0">
                <a:latin typeface="+mn-lt"/>
              </a:rPr>
              <a:t> </a:t>
            </a:r>
            <a:r>
              <a:rPr lang="en-US" altLang="en-US" sz="2000" dirty="0">
                <a:latin typeface="+mn-lt"/>
              </a:rPr>
              <a:t>at the new relative wage.</a:t>
            </a:r>
          </a:p>
        </p:txBody>
      </p:sp>
      <p:pic>
        <p:nvPicPr>
          <p:cNvPr id="12" name="Picture Placeholder 12" descr="An equation for relative supply and relative demand shows that if there is no change in the relative supply, the relative demand also cannot change. The equation reads, &quot;&quot; Start fraction L bar over K bar end fraction equals start fraction L subscript C over K subscript C end fraction times open parenthesis start fraction K subscript C over K bar end fraction close parenthesis plus start fraction L subscript S over K subscript S end fraction times open parenthesis start fraction K subscript S over K bar end fraction close parenthesis.&#10;The L H S is labeled, &quot;&quot;relative supply; no change.&quot;&quot;&#10;The R H S is labeled, &quot;&quot;relative demand; no change in total.">
            <a:extLst>
              <a:ext uri="{FF2B5EF4-FFF2-40B4-BE49-F238E27FC236}">
                <a16:creationId xmlns:a16="http://schemas.microsoft.com/office/drawing/2014/main" id="{F733E1D7-9B6B-45D6-8046-A0066D2943B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5137754" y="4826897"/>
            <a:ext cx="3456037" cy="1750221"/>
          </a:xfrm>
          <a:prstGeom prst="rect">
            <a:avLst/>
          </a:prstGeom>
        </p:spPr>
      </p:pic>
      <p:sp>
        <p:nvSpPr>
          <p:cNvPr id="7" name="Content Placeholder 4">
            <a:extLst>
              <a:ext uri="{FF2B5EF4-FFF2-40B4-BE49-F238E27FC236}">
                <a16:creationId xmlns:a16="http://schemas.microsoft.com/office/drawing/2014/main" id="{78B3AE0D-3CD8-48B0-B8E6-4F13181AB62D}"/>
              </a:ext>
            </a:extLst>
          </p:cNvPr>
          <p:cNvSpPr txBox="1">
            <a:spLocks/>
          </p:cNvSpPr>
          <p:nvPr/>
        </p:nvSpPr>
        <p:spPr>
          <a:xfrm>
            <a:off x="111211" y="994606"/>
            <a:ext cx="8811562" cy="1479478"/>
          </a:xfrm>
          <a:prstGeom prst="rect">
            <a:avLst/>
          </a:prstGeom>
        </p:spPr>
        <p:txBody>
          <a:bodyPr vert="horz" lIns="91440" tIns="45720" rIns="91440" bIns="45720" rtlCol="0">
            <a:normAutofit/>
          </a:bodyPr>
          <a:lstStyle>
            <a:lvl1pPr marL="450850" indent="-450850" algn="just" defTabSz="914400" rtl="0" eaLnBrk="1" latinLnBrk="0" hangingPunct="1">
              <a:spcBef>
                <a:spcPts val="624"/>
              </a:spcBef>
              <a:buFont typeface="Arial" panose="020B0604020202020204" pitchFamily="34" charset="0"/>
              <a:buChar char="•"/>
              <a:defRPr sz="2800" b="1" kern="1200">
                <a:solidFill>
                  <a:schemeClr val="tx1"/>
                </a:solidFill>
                <a:latin typeface="Bookman Old Style" panose="02050604050505020204" pitchFamily="18" charset="0"/>
                <a:ea typeface="+mn-ea"/>
                <a:cs typeface="+mn-cs"/>
              </a:defRPr>
            </a:lvl1pPr>
            <a:lvl2pPr marL="900113" indent="-442913" algn="just" defTabSz="914400" rtl="0" eaLnBrk="1" latinLnBrk="0" hangingPunct="1">
              <a:spcBef>
                <a:spcPts val="624"/>
              </a:spcBef>
              <a:buFont typeface="Arial" panose="020B0604020202020204" pitchFamily="34" charset="0"/>
              <a:buChar char="–"/>
              <a:defRPr sz="2600" b="1" kern="1200">
                <a:solidFill>
                  <a:schemeClr val="tx1"/>
                </a:solidFill>
                <a:latin typeface="Bookman Old Style" panose="02050604050505020204" pitchFamily="18" charset="0"/>
                <a:ea typeface="+mn-ea"/>
                <a:cs typeface="+mn-cs"/>
              </a:defRPr>
            </a:lvl2pPr>
            <a:lvl3pPr marL="1255713" indent="-341313" algn="just" defTabSz="914400" rtl="0" eaLnBrk="1" latinLnBrk="0" hangingPunct="1">
              <a:spcBef>
                <a:spcPts val="624"/>
              </a:spcBef>
              <a:buFont typeface="Arial" panose="020B0604020202020204" pitchFamily="34" charset="0"/>
              <a:buChar char="•"/>
              <a:defRPr sz="2400" b="1" kern="1200">
                <a:solidFill>
                  <a:schemeClr val="tx1"/>
                </a:solidFill>
                <a:latin typeface="Bookman Old Style" panose="02050604050505020204" pitchFamily="18" charset="0"/>
                <a:ea typeface="+mn-ea"/>
                <a:cs typeface="+mn-cs"/>
              </a:defRPr>
            </a:lvl3pPr>
            <a:lvl4pPr marL="1600200" indent="-228600" algn="just" defTabSz="914400" rtl="0" eaLnBrk="1" latinLnBrk="0" hangingPunct="1">
              <a:spcBef>
                <a:spcPts val="624"/>
              </a:spcBef>
              <a:buFont typeface="Arial" panose="020B0604020202020204" pitchFamily="34" charset="0"/>
              <a:buChar char="–"/>
              <a:defRPr sz="1800" b="1" kern="1200">
                <a:solidFill>
                  <a:schemeClr val="tx1"/>
                </a:solidFill>
                <a:latin typeface="Bookman Old Style" panose="02050604050505020204" pitchFamily="18" charset="0"/>
                <a:ea typeface="+mn-ea"/>
                <a:cs typeface="+mn-cs"/>
              </a:defRPr>
            </a:lvl4pPr>
            <a:lvl5pPr marL="2057400" indent="-228600" algn="just" defTabSz="914400" rtl="0" eaLnBrk="1" latinLnBrk="0" hangingPunct="1">
              <a:spcBef>
                <a:spcPts val="624"/>
              </a:spcBef>
              <a:buFont typeface="Arial" panose="020B0604020202020204" pitchFamily="34" charset="0"/>
              <a:buChar char="»"/>
              <a:defRPr sz="1800" b="1"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a:t>Effect of Trade on the Wage and Rental of Home - Increase in the Relative Price of Computers - FIGURE 4-13 Effect of a Higher Relative Price of Computers on Wage/Rental</a:t>
            </a:r>
            <a:endParaRPr lang="en-US" sz="1800" dirty="0"/>
          </a:p>
        </p:txBody>
      </p:sp>
    </p:spTree>
    <p:extLst>
      <p:ext uri="{BB962C8B-B14F-4D97-AF65-F5344CB8AC3E}">
        <p14:creationId xmlns:p14="http://schemas.microsoft.com/office/powerpoint/2010/main" val="2001810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89B5-645A-4CD5-856E-B4DC2D87ED3F}"/>
              </a:ext>
            </a:extLst>
          </p:cNvPr>
          <p:cNvSpPr>
            <a:spLocks noGrp="1"/>
          </p:cNvSpPr>
          <p:nvPr>
            <p:ph type="title"/>
          </p:nvPr>
        </p:nvSpPr>
        <p:spPr/>
        <p:txBody>
          <a:bodyPr/>
          <a:lstStyle/>
          <a:p>
            <a:r>
              <a:rPr lang="en-US" dirty="0"/>
              <a:t>A Closer Look</a:t>
            </a:r>
          </a:p>
        </p:txBody>
      </p:sp>
      <p:pic>
        <p:nvPicPr>
          <p:cNvPr id="3" name="Picture Placeholder 12" descr="An equation for relative supply and relative demand shows that if there is no change in the relative supply, the relative demand also cannot change. The equation reads, &quot;&quot; Start fraction L bar over K bar end fraction equals start fraction L subscript C over K subscript C end fraction times open parenthesis start fraction K subscript C over K bar end fraction close parenthesis plus start fraction L subscript S over K subscript S end fraction times open parenthesis start fraction K subscript S over K bar end fraction close parenthesis.&#10;The L H S is labeled, &quot;&quot;relative supply; no change.&quot;&quot;&#10;The R H S is labeled, &quot;&quot;relative demand; no change in total.">
            <a:extLst>
              <a:ext uri="{FF2B5EF4-FFF2-40B4-BE49-F238E27FC236}">
                <a16:creationId xmlns:a16="http://schemas.microsoft.com/office/drawing/2014/main" id="{68742BE0-21C6-4FA3-AEDE-D45E4D893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553" y="1841156"/>
            <a:ext cx="3876167" cy="3908059"/>
          </a:xfrm>
          <a:prstGeom prst="rect">
            <a:avLst/>
          </a:prstGeom>
        </p:spPr>
      </p:pic>
      <p:pic>
        <p:nvPicPr>
          <p:cNvPr id="4" name="Picture 3">
            <a:extLst>
              <a:ext uri="{FF2B5EF4-FFF2-40B4-BE49-F238E27FC236}">
                <a16:creationId xmlns:a16="http://schemas.microsoft.com/office/drawing/2014/main" id="{D985282D-E0BD-4C0B-B256-498BC11651AE}"/>
              </a:ext>
            </a:extLst>
          </p:cNvPr>
          <p:cNvPicPr>
            <a:picLocks noChangeAspect="1"/>
          </p:cNvPicPr>
          <p:nvPr/>
        </p:nvPicPr>
        <p:blipFill>
          <a:blip r:embed="rId3"/>
          <a:stretch>
            <a:fillRect/>
          </a:stretch>
        </p:blipFill>
        <p:spPr>
          <a:xfrm>
            <a:off x="278565" y="1532238"/>
            <a:ext cx="4840988" cy="5136183"/>
          </a:xfrm>
          <a:prstGeom prst="rect">
            <a:avLst/>
          </a:prstGeom>
        </p:spPr>
      </p:pic>
    </p:spTree>
    <p:extLst>
      <p:ext uri="{BB962C8B-B14F-4D97-AF65-F5344CB8AC3E}">
        <p14:creationId xmlns:p14="http://schemas.microsoft.com/office/powerpoint/2010/main" val="387969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3"/>
          <p:cNvSpPr>
            <a:spLocks noGrp="1" noChangeArrowheads="1"/>
          </p:cNvSpPr>
          <p:nvPr>
            <p:ph type="title"/>
          </p:nvPr>
        </p:nvSpPr>
        <p:spPr>
          <a:xfrm>
            <a:off x="0" y="163197"/>
            <a:ext cx="8989540" cy="1143000"/>
          </a:xfrm>
        </p:spPr>
        <p:txBody>
          <a:bodyPr>
            <a:normAutofit/>
          </a:bodyPr>
          <a:lstStyle/>
          <a:p>
            <a:r>
              <a:rPr lang="en-US" altLang="en-US" dirty="0"/>
              <a:t>Effects of Trade on Factor Prices (Home)  </a:t>
            </a:r>
          </a:p>
        </p:txBody>
      </p:sp>
      <p:sp>
        <p:nvSpPr>
          <p:cNvPr id="11" name="Rectangle 5">
            <a:extLst>
              <a:ext uri="{FF2B5EF4-FFF2-40B4-BE49-F238E27FC236}">
                <a16:creationId xmlns:a16="http://schemas.microsoft.com/office/drawing/2014/main" id="{FC9E1478-7425-8F48-B20C-129E4A698CCF}"/>
              </a:ext>
            </a:extLst>
          </p:cNvPr>
          <p:cNvSpPr>
            <a:spLocks noChangeArrowheads="1"/>
          </p:cNvSpPr>
          <p:nvPr/>
        </p:nvSpPr>
        <p:spPr bwMode="auto">
          <a:xfrm>
            <a:off x="154459" y="1256587"/>
            <a:ext cx="8340811"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endParaRPr lang="en-US" altLang="en-US" sz="2200" dirty="0"/>
          </a:p>
          <a:p>
            <a:pPr eaLnBrk="1" hangingPunct="1">
              <a:spcBef>
                <a:spcPct val="20000"/>
              </a:spcBef>
            </a:pPr>
            <a:endParaRPr lang="en-US" altLang="en-US" sz="2200" dirty="0"/>
          </a:p>
          <a:p>
            <a:pPr eaLnBrk="1" hangingPunct="1">
              <a:spcBef>
                <a:spcPct val="20000"/>
              </a:spcBef>
            </a:pPr>
            <a:endParaRPr lang="en-US" altLang="en-US" sz="2200" dirty="0"/>
          </a:p>
        </p:txBody>
      </p:sp>
      <p:sp>
        <p:nvSpPr>
          <p:cNvPr id="12" name="Rectangle 6">
            <a:extLst>
              <a:ext uri="{FF2B5EF4-FFF2-40B4-BE49-F238E27FC236}">
                <a16:creationId xmlns:a16="http://schemas.microsoft.com/office/drawing/2014/main" id="{76CF435F-B7E8-2A46-AE44-408E97B3B38E}"/>
              </a:ext>
            </a:extLst>
          </p:cNvPr>
          <p:cNvSpPr>
            <a:spLocks noChangeArrowheads="1"/>
          </p:cNvSpPr>
          <p:nvPr/>
        </p:nvSpPr>
        <p:spPr bwMode="auto">
          <a:xfrm>
            <a:off x="351351" y="1424624"/>
            <a:ext cx="7947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800" dirty="0"/>
              <a:t>Change in the Real Rental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DEFB45F-CF8A-0B43-971D-769338ABB999}"/>
                  </a:ext>
                </a:extLst>
              </p:cNvPr>
              <p:cNvSpPr txBox="1"/>
              <p:nvPr/>
            </p:nvSpPr>
            <p:spPr>
              <a:xfrm>
                <a:off x="966561" y="2441120"/>
                <a:ext cx="733181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𝑅</m:t>
                      </m:r>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𝐶</m:t>
                          </m:r>
                        </m:sub>
                      </m:sSub>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 </m:t>
                      </m:r>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𝑀𝑃𝐾</m:t>
                          </m:r>
                        </m:e>
                        <m:sub>
                          <m:r>
                            <a:rPr lang="en-US" sz="3200" b="0" i="1" smtClean="0">
                              <a:solidFill>
                                <a:schemeClr val="tx1"/>
                              </a:solidFill>
                              <a:latin typeface="Cambria Math" panose="02040503050406030204" pitchFamily="18" charset="0"/>
                              <a:ea typeface="Cambria Math" panose="02040503050406030204" pitchFamily="18" charset="0"/>
                            </a:rPr>
                            <m:t>𝐶</m:t>
                          </m:r>
                        </m:sub>
                      </m:sSub>
                      <m:r>
                        <a:rPr lang="en-US" sz="3200" b="0" i="1" smtClean="0">
                          <a:solidFill>
                            <a:schemeClr val="tx1"/>
                          </a:solidFill>
                          <a:latin typeface="Cambria Math" panose="02040503050406030204" pitchFamily="18" charset="0"/>
                          <a:ea typeface="Cambria Math" panose="02040503050406030204" pitchFamily="18" charset="0"/>
                        </a:rPr>
                        <m:t> </m:t>
                      </m:r>
                      <m:r>
                        <a:rPr lang="en-US" sz="3200" b="0" i="0" smtClean="0">
                          <a:solidFill>
                            <a:schemeClr val="tx1"/>
                          </a:solidFill>
                          <a:latin typeface="Cambria Math" panose="02040503050406030204" pitchFamily="18" charset="0"/>
                          <a:ea typeface="Cambria Math" panose="02040503050406030204" pitchFamily="18" charset="0"/>
                        </a:rPr>
                        <m:t>     </m:t>
                      </m:r>
                      <m:r>
                        <m:rPr>
                          <m:sty m:val="p"/>
                        </m:rPr>
                        <a:rPr lang="en-US" sz="3200" b="0" i="0" smtClean="0">
                          <a:solidFill>
                            <a:schemeClr val="tx1"/>
                          </a:solidFill>
                          <a:latin typeface="Cambria Math" panose="02040503050406030204" pitchFamily="18" charset="0"/>
                          <a:ea typeface="Cambria Math" panose="02040503050406030204" pitchFamily="18" charset="0"/>
                        </a:rPr>
                        <m:t>and</m:t>
                      </m:r>
                      <m:r>
                        <a:rPr lang="en-US" sz="3200" b="0" i="0"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𝑅</m:t>
                      </m:r>
                      <m:r>
                        <a:rPr lang="en-US" sz="3200" b="0" i="1" smtClean="0">
                          <a:solidFill>
                            <a:schemeClr val="tx1"/>
                          </a:solidFill>
                          <a:latin typeface="Cambria Math" panose="02040503050406030204" pitchFamily="18" charset="0"/>
                          <a:ea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𝑆</m:t>
                          </m:r>
                        </m:sub>
                      </m:sSub>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ea typeface="Cambria Math" panose="02040503050406030204" pitchFamily="18" charset="0"/>
                        </a:rPr>
                        <m:t>∙ </m:t>
                      </m:r>
                      <m:sSub>
                        <m:sSubPr>
                          <m:ctrlPr>
                            <a:rPr lang="en-US" sz="3200" i="1">
                              <a:solidFill>
                                <a:schemeClr val="tx1"/>
                              </a:solidFill>
                              <a:latin typeface="Cambria Math" panose="02040503050406030204" pitchFamily="18" charset="0"/>
                              <a:ea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𝑀𝑃𝐾</m:t>
                          </m:r>
                        </m:e>
                        <m:sub>
                          <m:r>
                            <a:rPr lang="en-US" sz="3200" b="0" i="1" smtClean="0">
                              <a:solidFill>
                                <a:schemeClr val="tx1"/>
                              </a:solidFill>
                              <a:latin typeface="Cambria Math" panose="02040503050406030204" pitchFamily="18" charset="0"/>
                              <a:ea typeface="Cambria Math" panose="02040503050406030204" pitchFamily="18" charset="0"/>
                            </a:rPr>
                            <m:t>𝑆</m:t>
                          </m:r>
                        </m:sub>
                      </m:sSub>
                    </m:oMath>
                  </m:oMathPara>
                </a14:m>
                <a:endParaRPr lang="en-US" sz="3200" dirty="0">
                  <a:solidFill>
                    <a:schemeClr val="tx1"/>
                  </a:solidFill>
                </a:endParaRPr>
              </a:p>
            </p:txBody>
          </p:sp>
        </mc:Choice>
        <mc:Fallback xmlns="">
          <p:sp>
            <p:nvSpPr>
              <p:cNvPr id="13" name="TextBox 12">
                <a:extLst>
                  <a:ext uri="{FF2B5EF4-FFF2-40B4-BE49-F238E27FC236}">
                    <a16:creationId xmlns:a16="http://schemas.microsoft.com/office/drawing/2014/main" id="{7DEFB45F-CF8A-0B43-971D-769338ABB999}"/>
                  </a:ext>
                </a:extLst>
              </p:cNvPr>
              <p:cNvSpPr txBox="1">
                <a:spLocks noRot="1" noChangeAspect="1" noMove="1" noResize="1" noEditPoints="1" noAdjustHandles="1" noChangeArrowheads="1" noChangeShapeType="1" noTextEdit="1"/>
              </p:cNvSpPr>
              <p:nvPr/>
            </p:nvSpPr>
            <p:spPr>
              <a:xfrm>
                <a:off x="966561" y="2441120"/>
                <a:ext cx="7331815"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6EB98C-03D9-2C4F-AD96-98632047F7D5}"/>
                  </a:ext>
                </a:extLst>
              </p:cNvPr>
              <p:cNvSpPr txBox="1"/>
              <p:nvPr/>
            </p:nvSpPr>
            <p:spPr>
              <a:xfrm>
                <a:off x="858207" y="5108970"/>
                <a:ext cx="7194435" cy="492443"/>
              </a:xfrm>
              <a:prstGeom prst="rect">
                <a:avLst/>
              </a:prstGeom>
              <a:noFill/>
            </p:spPr>
            <p:txBody>
              <a:bodyPr wrap="square" lIns="0" tIns="0" rIns="0" bIns="0" rtlCol="0">
                <a:spAutoFit/>
              </a:bodyPr>
              <a:lstStyle/>
              <a:p>
                <a14:m>
                  <m:oMath xmlns:m="http://schemas.openxmlformats.org/officeDocument/2006/math">
                    <m:sSub>
                      <m:sSubPr>
                        <m:ctrlPr>
                          <a:rPr lang="en-US" sz="3200" i="1" smtClean="0">
                            <a:solidFill>
                              <a:schemeClr val="tx1"/>
                            </a:solidFill>
                            <a:latin typeface="Cambria Math" panose="02040503050406030204" pitchFamily="18" charset="0"/>
                            <a:ea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𝑀𝑃𝐾</m:t>
                        </m:r>
                      </m:e>
                      <m:sub>
                        <m:r>
                          <a:rPr lang="en-US" sz="3200" i="1">
                            <a:solidFill>
                              <a:schemeClr val="tx1"/>
                            </a:solidFill>
                            <a:latin typeface="Cambria Math" panose="02040503050406030204" pitchFamily="18" charset="0"/>
                            <a:ea typeface="Cambria Math" panose="02040503050406030204" pitchFamily="18" charset="0"/>
                          </a:rPr>
                          <m:t>𝐶</m:t>
                        </m:r>
                      </m:sub>
                    </m:sSub>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𝑅</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𝐶</m:t>
                        </m:r>
                      </m:sub>
                    </m:sSub>
                    <m:r>
                      <a:rPr lang="en-US" sz="3200" b="0" i="1" smtClean="0">
                        <a:solidFill>
                          <a:schemeClr val="tx1"/>
                        </a:solidFill>
                        <a:latin typeface="Cambria Math" panose="02040503050406030204" pitchFamily="18" charset="0"/>
                        <a:ea typeface="Cambria Math" panose="02040503050406030204" pitchFamily="18" charset="0"/>
                      </a:rPr>
                      <m:t>↑</m:t>
                    </m:r>
                    <m:r>
                      <a:rPr lang="en-US" sz="3200" b="0" i="0" smtClean="0">
                        <a:solidFill>
                          <a:schemeClr val="tx1"/>
                        </a:solidFill>
                        <a:latin typeface="Cambria Math" panose="02040503050406030204" pitchFamily="18" charset="0"/>
                        <a:ea typeface="Cambria Math" panose="02040503050406030204" pitchFamily="18" charset="0"/>
                      </a:rPr>
                      <m:t>   </m:t>
                    </m:r>
                    <m:r>
                      <m:rPr>
                        <m:sty m:val="p"/>
                      </m:rPr>
                      <a:rPr lang="en-US" sz="3200" b="0" i="0" smtClean="0">
                        <a:solidFill>
                          <a:schemeClr val="tx1"/>
                        </a:solidFill>
                        <a:latin typeface="Cambria Math" panose="02040503050406030204" pitchFamily="18" charset="0"/>
                        <a:ea typeface="Cambria Math" panose="02040503050406030204" pitchFamily="18" charset="0"/>
                      </a:rPr>
                      <m:t>and</m:t>
                    </m:r>
                    <m:r>
                      <a:rPr lang="en-US" sz="3200" b="0" i="0" smtClean="0">
                        <a:solidFill>
                          <a:schemeClr val="tx1"/>
                        </a:solidFill>
                        <a:latin typeface="Cambria Math" panose="02040503050406030204" pitchFamily="18" charset="0"/>
                        <a:ea typeface="Cambria Math" panose="02040503050406030204" pitchFamily="18" charset="0"/>
                      </a:rPr>
                      <m:t>      </m:t>
                    </m:r>
                    <m:sSub>
                      <m:sSubPr>
                        <m:ctrlPr>
                          <a:rPr lang="en-US" sz="3200" b="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𝑀𝑃𝐾</m:t>
                        </m:r>
                      </m:e>
                      <m:sub>
                        <m:r>
                          <a:rPr lang="en-US" sz="3200" b="0" i="1" smtClean="0">
                            <a:solidFill>
                              <a:schemeClr val="tx1"/>
                            </a:solidFill>
                            <a:latin typeface="Cambria Math" panose="02040503050406030204" pitchFamily="18" charset="0"/>
                            <a:ea typeface="Cambria Math" panose="02040503050406030204" pitchFamily="18" charset="0"/>
                          </a:rPr>
                          <m:t>𝑠</m:t>
                        </m:r>
                      </m:sub>
                    </m:sSub>
                    <m:r>
                      <a:rPr lang="en-US" sz="3200" b="0" i="1" smtClean="0">
                        <a:solidFill>
                          <a:schemeClr val="tx1"/>
                        </a:solidFill>
                        <a:latin typeface="Cambria Math" panose="02040503050406030204" pitchFamily="18" charset="0"/>
                        <a:ea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𝑅</m:t>
                        </m:r>
                        <m:r>
                          <a:rPr lang="en-US" sz="3200" b="0" i="1" smtClean="0">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𝑆</m:t>
                        </m:r>
                      </m:sub>
                    </m:sSub>
                  </m:oMath>
                </a14:m>
                <a:r>
                  <a:rPr lang="en-US" sz="3200" dirty="0">
                    <a:solidFill>
                      <a:schemeClr val="tx1"/>
                    </a:solidFill>
                    <a:ea typeface="Cambria Math" panose="02040503050406030204" pitchFamily="18" charset="0"/>
                  </a:rPr>
                  <a:t> </a:t>
                </a:r>
                <a14:m>
                  <m:oMath xmlns:m="http://schemas.openxmlformats.org/officeDocument/2006/math">
                    <m:r>
                      <a:rPr lang="en-US" sz="3200" i="1">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xmlns="">
          <p:sp>
            <p:nvSpPr>
              <p:cNvPr id="15" name="TextBox 14">
                <a:extLst>
                  <a:ext uri="{FF2B5EF4-FFF2-40B4-BE49-F238E27FC236}">
                    <a16:creationId xmlns:a16="http://schemas.microsoft.com/office/drawing/2014/main" id="{BC6EB98C-03D9-2C4F-AD96-98632047F7D5}"/>
                  </a:ext>
                </a:extLst>
              </p:cNvPr>
              <p:cNvSpPr txBox="1">
                <a:spLocks noRot="1" noChangeAspect="1" noMove="1" noResize="1" noEditPoints="1" noAdjustHandles="1" noChangeArrowheads="1" noChangeShapeType="1" noTextEdit="1"/>
              </p:cNvSpPr>
              <p:nvPr/>
            </p:nvSpPr>
            <p:spPr>
              <a:xfrm>
                <a:off x="858207" y="5108970"/>
                <a:ext cx="7194435"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6EC8C95-3EE7-42F6-BCC3-8157910A16D1}"/>
                  </a:ext>
                </a:extLst>
              </p:cNvPr>
              <p:cNvSpPr txBox="1"/>
              <p:nvPr/>
            </p:nvSpPr>
            <p:spPr>
              <a:xfrm>
                <a:off x="154459" y="3130333"/>
                <a:ext cx="8835081" cy="1569660"/>
              </a:xfrm>
              <a:prstGeom prst="rect">
                <a:avLst/>
              </a:prstGeom>
              <a:noFill/>
            </p:spPr>
            <p:txBody>
              <a:bodyPr wrap="square">
                <a:spAutoFit/>
              </a:bodyPr>
              <a:lstStyle/>
              <a:p>
                <a:pPr algn="just"/>
                <a:r>
                  <a:rPr lang="en-US" sz="2400" b="1" dirty="0"/>
                  <a:t>Because the labor/capital ratio increases in both industries, the marginal product of capital also increases in both shoes and computers.  Thus, we get that </a:t>
                </a:r>
                <a14:m>
                  <m:oMath xmlns:m="http://schemas.openxmlformats.org/officeDocument/2006/math">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𝑀𝑃𝐾</m:t>
                        </m:r>
                      </m:e>
                      <m:sub>
                        <m:r>
                          <a:rPr lang="en-US" sz="2400" i="1">
                            <a:solidFill>
                              <a:schemeClr val="tx1"/>
                            </a:solidFill>
                            <a:latin typeface="Cambria Math" panose="02040503050406030204" pitchFamily="18" charset="0"/>
                            <a:ea typeface="Cambria Math" panose="02040503050406030204" pitchFamily="18" charset="0"/>
                          </a:rPr>
                          <m:t>𝐶</m:t>
                        </m:r>
                      </m:sub>
                    </m:sSub>
                  </m:oMath>
                </a14:m>
                <a:r>
                  <a:rPr lang="en-US" sz="2400" b="1" dirty="0"/>
                  <a:t>  and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𝑀𝑃𝐾</m:t>
                        </m:r>
                      </m:e>
                      <m:sub>
                        <m:r>
                          <a:rPr lang="en-US" sz="2400" i="1">
                            <a:latin typeface="Cambria Math" panose="02040503050406030204" pitchFamily="18" charset="0"/>
                            <a:ea typeface="Cambria Math" panose="02040503050406030204" pitchFamily="18" charset="0"/>
                          </a:rPr>
                          <m:t>𝑠</m:t>
                        </m:r>
                      </m:sub>
                    </m:sSub>
                  </m:oMath>
                </a14:m>
                <a:r>
                  <a:rPr lang="en-US" sz="2400" b="1" dirty="0"/>
                  <a:t>  increase.  Capital owners are made better off!</a:t>
                </a:r>
              </a:p>
            </p:txBody>
          </p:sp>
        </mc:Choice>
        <mc:Fallback xmlns="">
          <p:sp>
            <p:nvSpPr>
              <p:cNvPr id="20" name="TextBox 19">
                <a:extLst>
                  <a:ext uri="{FF2B5EF4-FFF2-40B4-BE49-F238E27FC236}">
                    <a16:creationId xmlns:a16="http://schemas.microsoft.com/office/drawing/2014/main" id="{06EC8C95-3EE7-42F6-BCC3-8157910A16D1}"/>
                  </a:ext>
                </a:extLst>
              </p:cNvPr>
              <p:cNvSpPr txBox="1">
                <a:spLocks noRot="1" noChangeAspect="1" noMove="1" noResize="1" noEditPoints="1" noAdjustHandles="1" noChangeArrowheads="1" noChangeShapeType="1" noTextEdit="1"/>
              </p:cNvSpPr>
              <p:nvPr/>
            </p:nvSpPr>
            <p:spPr>
              <a:xfrm>
                <a:off x="154459" y="3130333"/>
                <a:ext cx="8835081" cy="1569660"/>
              </a:xfrm>
              <a:prstGeom prst="rect">
                <a:avLst/>
              </a:prstGeom>
              <a:blipFill>
                <a:blip r:embed="rId5"/>
                <a:stretch>
                  <a:fillRect l="-1034" t="-2724" r="-1034" b="-8560"/>
                </a:stretch>
              </a:blipFill>
            </p:spPr>
            <p:txBody>
              <a:bodyPr/>
              <a:lstStyle/>
              <a:p>
                <a:r>
                  <a:rPr lang="en-US">
                    <a:noFill/>
                  </a:rPr>
                  <a:t> </a:t>
                </a:r>
              </a:p>
            </p:txBody>
          </p:sp>
        </mc:Fallback>
      </mc:AlternateContent>
    </p:spTree>
    <p:extLst>
      <p:ext uri="{BB962C8B-B14F-4D97-AF65-F5344CB8AC3E}">
        <p14:creationId xmlns:p14="http://schemas.microsoft.com/office/powerpoint/2010/main" val="1553100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E56-C967-5F49-94F6-5CEDDC487B46}"/>
              </a:ext>
            </a:extLst>
          </p:cNvPr>
          <p:cNvSpPr>
            <a:spLocks noGrp="1"/>
          </p:cNvSpPr>
          <p:nvPr>
            <p:ph type="title"/>
          </p:nvPr>
        </p:nvSpPr>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ACFEDFD6-72BE-7141-8C9E-53AF8ABF9A6E}"/>
              </a:ext>
            </a:extLst>
          </p:cNvPr>
          <p:cNvSpPr>
            <a:spLocks noGrp="1"/>
          </p:cNvSpPr>
          <p:nvPr>
            <p:ph idx="1"/>
          </p:nvPr>
        </p:nvSpPr>
        <p:spPr>
          <a:xfrm>
            <a:off x="91945" y="1359309"/>
            <a:ext cx="8854347" cy="5498691"/>
          </a:xfrm>
        </p:spPr>
        <p:txBody>
          <a:bodyPr>
            <a:normAutofit fontScale="92500" lnSpcReduction="20000"/>
          </a:bodyPr>
          <a:lstStyle/>
          <a:p>
            <a:r>
              <a:rPr lang="en-US" altLang="en-US" sz="2300" dirty="0"/>
              <a:t>Our first goal is to describe the Heckscher–Ohlin (HO) model of trade.</a:t>
            </a:r>
          </a:p>
          <a:p>
            <a:pPr lvl="1"/>
            <a:r>
              <a:rPr lang="en-US" altLang="en-US" sz="2300" dirty="0">
                <a:solidFill>
                  <a:srgbClr val="0000FF"/>
                </a:solidFill>
              </a:rPr>
              <a:t>The specific-factors model that we studied in the previous chapter was a short-run model because </a:t>
            </a:r>
            <a:r>
              <a:rPr lang="en-US" altLang="en-US" sz="2300" i="1" dirty="0">
                <a:solidFill>
                  <a:srgbClr val="0000FF"/>
                </a:solidFill>
              </a:rPr>
              <a:t>capital and land could not move between the two industries</a:t>
            </a:r>
            <a:r>
              <a:rPr lang="en-US" altLang="en-US" sz="2300" dirty="0">
                <a:solidFill>
                  <a:srgbClr val="0000FF"/>
                </a:solidFill>
              </a:rPr>
              <a:t>. </a:t>
            </a:r>
          </a:p>
          <a:p>
            <a:pPr lvl="1"/>
            <a:r>
              <a:rPr lang="en-US" altLang="en-US" sz="2300" dirty="0">
                <a:solidFill>
                  <a:srgbClr val="0000FF"/>
                </a:solidFill>
              </a:rPr>
              <a:t>In contrast, the HO model is a long-run model because </a:t>
            </a:r>
            <a:r>
              <a:rPr lang="en-US" altLang="en-US" sz="2300" i="1" dirty="0">
                <a:solidFill>
                  <a:srgbClr val="0000FF"/>
                </a:solidFill>
              </a:rPr>
              <a:t>all factors of production can move between the industries</a:t>
            </a:r>
            <a:r>
              <a:rPr lang="en-US" altLang="en-US" sz="2300" dirty="0">
                <a:solidFill>
                  <a:srgbClr val="0000FF"/>
                </a:solidFill>
              </a:rPr>
              <a:t>.</a:t>
            </a:r>
          </a:p>
          <a:p>
            <a:pPr>
              <a:lnSpc>
                <a:spcPct val="120000"/>
              </a:lnSpc>
            </a:pPr>
            <a:r>
              <a:rPr lang="en-US" altLang="en-US" sz="2300" dirty="0"/>
              <a:t>Our second goal is to examine the empirical evidence on the </a:t>
            </a:r>
            <a:r>
              <a:rPr lang="en-US" altLang="en-US" sz="2300" dirty="0" err="1"/>
              <a:t>Heckscher</a:t>
            </a:r>
            <a:r>
              <a:rPr lang="en-US" altLang="en-US" sz="2300" dirty="0"/>
              <a:t>–Ohlin model. To obtain better predictions, we extend the model:</a:t>
            </a:r>
          </a:p>
          <a:p>
            <a:pPr lvl="1">
              <a:lnSpc>
                <a:spcPct val="120000"/>
              </a:lnSpc>
              <a:buFont typeface="Arial" pitchFamily="34" charset="0"/>
              <a:buChar char="•"/>
            </a:pPr>
            <a:r>
              <a:rPr lang="en-US" altLang="en-US" sz="2300" dirty="0">
                <a:solidFill>
                  <a:srgbClr val="0000FF"/>
                </a:solidFill>
              </a:rPr>
              <a:t>By allowing for more than two factors of production</a:t>
            </a:r>
          </a:p>
          <a:p>
            <a:pPr lvl="1">
              <a:lnSpc>
                <a:spcPct val="120000"/>
              </a:lnSpc>
              <a:buFont typeface="Arial" pitchFamily="34" charset="0"/>
              <a:buChar char="•"/>
            </a:pPr>
            <a:r>
              <a:rPr lang="en-US" altLang="en-US" sz="2300" dirty="0">
                <a:solidFill>
                  <a:srgbClr val="0000FF"/>
                </a:solidFill>
              </a:rPr>
              <a:t>By also allowing countries to differ in their technologies, as in the </a:t>
            </a:r>
            <a:r>
              <a:rPr lang="en-US" altLang="en-US" sz="2300" dirty="0" err="1">
                <a:solidFill>
                  <a:srgbClr val="0000FF"/>
                </a:solidFill>
              </a:rPr>
              <a:t>Ricardian</a:t>
            </a:r>
            <a:r>
              <a:rPr lang="en-US" altLang="en-US" sz="2300" dirty="0">
                <a:solidFill>
                  <a:srgbClr val="0000FF"/>
                </a:solidFill>
              </a:rPr>
              <a:t> model</a:t>
            </a:r>
          </a:p>
          <a:p>
            <a:pPr>
              <a:lnSpc>
                <a:spcPct val="120000"/>
              </a:lnSpc>
            </a:pPr>
            <a:r>
              <a:rPr lang="en-US" altLang="en-US" sz="2300" b="0" dirty="0"/>
              <a:t>.</a:t>
            </a:r>
          </a:p>
          <a:p>
            <a:pPr lvl="1"/>
            <a:endParaRPr lang="en-US" altLang="en-US" dirty="0"/>
          </a:p>
        </p:txBody>
      </p:sp>
    </p:spTree>
    <p:extLst>
      <p:ext uri="{BB962C8B-B14F-4D97-AF65-F5344CB8AC3E}">
        <p14:creationId xmlns:p14="http://schemas.microsoft.com/office/powerpoint/2010/main" val="812151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3"/>
          <p:cNvSpPr>
            <a:spLocks noGrp="1" noChangeArrowheads="1"/>
          </p:cNvSpPr>
          <p:nvPr>
            <p:ph type="title"/>
          </p:nvPr>
        </p:nvSpPr>
        <p:spPr>
          <a:xfrm>
            <a:off x="1" y="163197"/>
            <a:ext cx="9020430" cy="919066"/>
          </a:xfrm>
        </p:spPr>
        <p:txBody>
          <a:bodyPr>
            <a:normAutofit/>
          </a:bodyPr>
          <a:lstStyle/>
          <a:p>
            <a:r>
              <a:rPr lang="en-US" altLang="en-US" dirty="0"/>
              <a:t>Effects of Trade on Factor Prices (Home)</a:t>
            </a:r>
          </a:p>
        </p:txBody>
      </p:sp>
      <p:sp>
        <p:nvSpPr>
          <p:cNvPr id="16" name="Rectangle 6">
            <a:extLst>
              <a:ext uri="{FF2B5EF4-FFF2-40B4-BE49-F238E27FC236}">
                <a16:creationId xmlns:a16="http://schemas.microsoft.com/office/drawing/2014/main" id="{D31759D3-556F-8F4B-B9EE-C39457039A57}"/>
              </a:ext>
            </a:extLst>
          </p:cNvPr>
          <p:cNvSpPr>
            <a:spLocks noChangeArrowheads="1"/>
          </p:cNvSpPr>
          <p:nvPr/>
        </p:nvSpPr>
        <p:spPr bwMode="auto">
          <a:xfrm>
            <a:off x="457200" y="1481766"/>
            <a:ext cx="7947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800" dirty="0"/>
              <a:t>Change in the Real Wage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188EA21-60BF-0D46-BF61-3B4C03729C96}"/>
                  </a:ext>
                </a:extLst>
              </p:cNvPr>
              <p:cNvSpPr txBox="1"/>
              <p:nvPr/>
            </p:nvSpPr>
            <p:spPr>
              <a:xfrm>
                <a:off x="1139004" y="2226101"/>
                <a:ext cx="579722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𝑊</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𝐶</m:t>
                          </m:r>
                        </m:sub>
                      </m:sSub>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 </m:t>
                      </m:r>
                      <m:sSub>
                        <m:sSubPr>
                          <m:ctrlPr>
                            <a:rPr lang="en-US" sz="2800" b="0" i="1" smtClean="0">
                              <a:solidFill>
                                <a:schemeClr val="tx1"/>
                              </a:solidFill>
                              <a:latin typeface="Cambria Math" panose="02040503050406030204" pitchFamily="18" charset="0"/>
                              <a:ea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𝑀𝑃𝐿</m:t>
                          </m:r>
                        </m:e>
                        <m:sub>
                          <m:r>
                            <a:rPr lang="en-US" sz="2800" b="0" i="1" smtClean="0">
                              <a:solidFill>
                                <a:schemeClr val="tx1"/>
                              </a:solidFill>
                              <a:latin typeface="Cambria Math" panose="02040503050406030204" pitchFamily="18" charset="0"/>
                              <a:ea typeface="Cambria Math" panose="02040503050406030204" pitchFamily="18" charset="0"/>
                            </a:rPr>
                            <m:t>𝐶</m:t>
                          </m:r>
                        </m:sub>
                      </m:sSub>
                      <m:r>
                        <a:rPr lang="en-US" sz="2800" b="0" i="1" smtClean="0">
                          <a:solidFill>
                            <a:schemeClr val="tx1"/>
                          </a:solidFill>
                          <a:latin typeface="Cambria Math" panose="02040503050406030204" pitchFamily="18" charset="0"/>
                          <a:ea typeface="Cambria Math" panose="02040503050406030204" pitchFamily="18" charset="0"/>
                        </a:rPr>
                        <m:t> </m:t>
                      </m:r>
                      <m:r>
                        <m:rPr>
                          <m:sty m:val="p"/>
                        </m:rPr>
                        <a:rPr lang="en-US" sz="2800" b="0" i="0" smtClean="0">
                          <a:solidFill>
                            <a:schemeClr val="tx1"/>
                          </a:solidFill>
                          <a:latin typeface="Cambria Math" panose="02040503050406030204" pitchFamily="18" charset="0"/>
                          <a:ea typeface="Cambria Math" panose="02040503050406030204" pitchFamily="18" charset="0"/>
                        </a:rPr>
                        <m:t>and</m:t>
                      </m:r>
                      <m:r>
                        <a:rPr lang="en-US" sz="2800" b="0" i="0"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𝑊</m:t>
                      </m:r>
                      <m:r>
                        <a:rPr lang="en-US" sz="2800" b="0" i="1" smtClean="0">
                          <a:solidFill>
                            <a:schemeClr val="tx1"/>
                          </a:solidFill>
                          <a:latin typeface="Cambria Math" panose="02040503050406030204" pitchFamily="18" charset="0"/>
                          <a:ea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𝑆</m:t>
                          </m:r>
                        </m:sub>
                      </m:sSub>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 </m:t>
                      </m:r>
                      <m:sSub>
                        <m:sSubPr>
                          <m:ctrlPr>
                            <a:rPr lang="en-US" sz="2800" i="1">
                              <a:solidFill>
                                <a:schemeClr val="tx1"/>
                              </a:solidFill>
                              <a:latin typeface="Cambria Math" panose="02040503050406030204" pitchFamily="18" charset="0"/>
                              <a:ea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𝑀𝑃</m:t>
                          </m:r>
                          <m:r>
                            <a:rPr lang="en-US" sz="2800" b="0" i="1" smtClean="0">
                              <a:solidFill>
                                <a:schemeClr val="tx1"/>
                              </a:solidFill>
                              <a:latin typeface="Cambria Math" panose="02040503050406030204" pitchFamily="18" charset="0"/>
                              <a:ea typeface="Cambria Math" panose="02040503050406030204" pitchFamily="18" charset="0"/>
                            </a:rPr>
                            <m:t>𝐿</m:t>
                          </m:r>
                        </m:e>
                        <m:sub>
                          <m:r>
                            <a:rPr lang="en-US" sz="2800" b="0" i="1" smtClean="0">
                              <a:solidFill>
                                <a:schemeClr val="tx1"/>
                              </a:solidFill>
                              <a:latin typeface="Cambria Math" panose="02040503050406030204" pitchFamily="18" charset="0"/>
                              <a:ea typeface="Cambria Math" panose="02040503050406030204" pitchFamily="18" charset="0"/>
                            </a:rPr>
                            <m:t>𝑆</m:t>
                          </m:r>
                        </m:sub>
                      </m:sSub>
                    </m:oMath>
                  </m:oMathPara>
                </a14:m>
                <a:endParaRPr lang="en-US" sz="2800" dirty="0">
                  <a:solidFill>
                    <a:schemeClr val="tx1"/>
                  </a:solidFill>
                </a:endParaRPr>
              </a:p>
            </p:txBody>
          </p:sp>
        </mc:Choice>
        <mc:Fallback xmlns="">
          <p:sp>
            <p:nvSpPr>
              <p:cNvPr id="17" name="TextBox 16">
                <a:extLst>
                  <a:ext uri="{FF2B5EF4-FFF2-40B4-BE49-F238E27FC236}">
                    <a16:creationId xmlns:a16="http://schemas.microsoft.com/office/drawing/2014/main" id="{C188EA21-60BF-0D46-BF61-3B4C03729C96}"/>
                  </a:ext>
                </a:extLst>
              </p:cNvPr>
              <p:cNvSpPr txBox="1">
                <a:spLocks noRot="1" noChangeAspect="1" noMove="1" noResize="1" noEditPoints="1" noAdjustHandles="1" noChangeArrowheads="1" noChangeShapeType="1" noTextEdit="1"/>
              </p:cNvSpPr>
              <p:nvPr/>
            </p:nvSpPr>
            <p:spPr>
              <a:xfrm>
                <a:off x="1139004" y="2226101"/>
                <a:ext cx="5797228"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73F46CA-B271-DB42-80EB-F89D91D09938}"/>
                  </a:ext>
                </a:extLst>
              </p:cNvPr>
              <p:cNvSpPr txBox="1"/>
              <p:nvPr/>
            </p:nvSpPr>
            <p:spPr>
              <a:xfrm>
                <a:off x="1389675" y="4945347"/>
                <a:ext cx="5744265" cy="430887"/>
              </a:xfrm>
              <a:prstGeom prst="rect">
                <a:avLst/>
              </a:prstGeom>
              <a:noFill/>
            </p:spPr>
            <p:txBody>
              <a:bodyPr wrap="none" lIns="0" tIns="0" rIns="0" bIns="0" rtlCol="0">
                <a:spAutoFit/>
              </a:bodyPr>
              <a:lstStyle/>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𝑀𝑃𝐿</m:t>
                        </m:r>
                      </m:e>
                      <m:sub>
                        <m:r>
                          <a:rPr lang="en-US" sz="2800" i="1">
                            <a:latin typeface="Cambria Math" panose="02040503050406030204" pitchFamily="18" charset="0"/>
                          </a:rPr>
                          <m:t>𝐶</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r>
                          <a:rPr lang="en-US" sz="2800" i="1">
                            <a:latin typeface="Cambria Math" panose="02040503050406030204" pitchFamily="18" charset="0"/>
                          </a:rPr>
                          <m:t>/</m:t>
                        </m:r>
                        <m:r>
                          <a:rPr lang="en-US" sz="2800" i="1">
                            <a:latin typeface="Cambria Math" panose="02040503050406030204" pitchFamily="18" charset="0"/>
                          </a:rPr>
                          <m:t>𝑃</m:t>
                        </m:r>
                      </m:e>
                      <m:sub>
                        <m:r>
                          <a:rPr lang="en-US" sz="2800" i="1">
                            <a:latin typeface="Cambria Math" panose="02040503050406030204" pitchFamily="18" charset="0"/>
                          </a:rPr>
                          <m:t>𝐶</m:t>
                        </m:r>
                      </m:sub>
                    </m:sSub>
                    <m:r>
                      <a:rPr lang="en-US" sz="2800" i="1">
                        <a:latin typeface="Cambria Math" panose="02040503050406030204" pitchFamily="18" charset="0"/>
                      </a:rPr>
                      <m:t>↓</m:t>
                    </m:r>
                    <m:r>
                      <m:rPr>
                        <m:sty m:val="p"/>
                      </m:rPr>
                      <a:rPr lang="en-US" sz="2800" i="1">
                        <a:latin typeface="Cambria Math" panose="02040503050406030204" pitchFamily="18" charset="0"/>
                      </a:rPr>
                      <m:t>and</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𝑀𝑃𝐿</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r>
                          <a:rPr lang="en-US" sz="2800" i="1">
                            <a:latin typeface="Cambria Math" panose="02040503050406030204" pitchFamily="18" charset="0"/>
                          </a:rPr>
                          <m:t>/</m:t>
                        </m:r>
                        <m:r>
                          <a:rPr lang="en-US" sz="2800" i="1">
                            <a:latin typeface="Cambria Math" panose="02040503050406030204" pitchFamily="18" charset="0"/>
                          </a:rPr>
                          <m:t>𝑃</m:t>
                        </m:r>
                      </m:e>
                      <m:sub>
                        <m:r>
                          <a:rPr lang="en-US" sz="2800" i="1">
                            <a:latin typeface="Cambria Math" panose="02040503050406030204" pitchFamily="18" charset="0"/>
                          </a:rPr>
                          <m:t>𝑆</m:t>
                        </m:r>
                      </m:sub>
                    </m:sSub>
                  </m:oMath>
                </a14:m>
                <a:r>
                  <a:rPr lang="en-US" sz="2800" i="1" dirty="0">
                    <a:latin typeface="Cambria Math" panose="02040503050406030204" pitchFamily="18" charset="0"/>
                  </a:rPr>
                  <a:t> </a:t>
                </a:r>
                <a14:m>
                  <m:oMath xmlns:m="http://schemas.openxmlformats.org/officeDocument/2006/math">
                    <m:r>
                      <a:rPr lang="en-US" sz="2800" i="1">
                        <a:latin typeface="Cambria Math" panose="02040503050406030204" pitchFamily="18" charset="0"/>
                      </a:rPr>
                      <m:t>↓</m:t>
                    </m:r>
                  </m:oMath>
                </a14:m>
                <a:endParaRPr lang="en-US" sz="280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E73F46CA-B271-DB42-80EB-F89D91D09938}"/>
                  </a:ext>
                </a:extLst>
              </p:cNvPr>
              <p:cNvSpPr txBox="1">
                <a:spLocks noRot="1" noChangeAspect="1" noMove="1" noResize="1" noEditPoints="1" noAdjustHandles="1" noChangeArrowheads="1" noChangeShapeType="1" noTextEdit="1"/>
              </p:cNvSpPr>
              <p:nvPr/>
            </p:nvSpPr>
            <p:spPr>
              <a:xfrm>
                <a:off x="1389675" y="4945347"/>
                <a:ext cx="5744265"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595AA36-AA73-4164-8B75-CD94214100BD}"/>
                  </a:ext>
                </a:extLst>
              </p:cNvPr>
              <p:cNvSpPr txBox="1"/>
              <p:nvPr/>
            </p:nvSpPr>
            <p:spPr>
              <a:xfrm>
                <a:off x="225511" y="2990528"/>
                <a:ext cx="8692978" cy="1621278"/>
              </a:xfrm>
              <a:prstGeom prst="rect">
                <a:avLst/>
              </a:prstGeom>
              <a:noFill/>
            </p:spPr>
            <p:txBody>
              <a:bodyPr wrap="square">
                <a:spAutoFit/>
              </a:bodyPr>
              <a:lstStyle/>
              <a:p>
                <a:pPr algn="just"/>
                <a:r>
                  <a:rPr lang="en-US" sz="2400" b="1" dirty="0"/>
                  <a:t>An increase in the labor/capital ratio (more labor per unit of capital) will lead to a decrease in the marginal product of labor in both industries.  Thus, we get that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𝑀𝑃𝐿</m:t>
                        </m:r>
                      </m:e>
                      <m:sub>
                        <m:r>
                          <a:rPr lang="en-US" sz="2400" i="1">
                            <a:latin typeface="Cambria Math" panose="02040503050406030204" pitchFamily="18" charset="0"/>
                          </a:rPr>
                          <m:t>𝐶</m:t>
                        </m:r>
                      </m:sub>
                    </m:sSub>
                  </m:oMath>
                </a14:m>
                <a:r>
                  <a:rPr lang="en-US" sz="2400" b="1"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𝑀𝑃𝐿</m:t>
                        </m:r>
                      </m:e>
                      <m:sub>
                        <m:r>
                          <a:rPr lang="en-US" sz="2400" i="1">
                            <a:latin typeface="Cambria Math" panose="02040503050406030204" pitchFamily="18" charset="0"/>
                          </a:rPr>
                          <m:t>𝑠</m:t>
                        </m:r>
                      </m:sub>
                    </m:sSub>
                  </m:oMath>
                </a14:m>
                <a:r>
                  <a:rPr lang="en-US" sz="2400" b="1" dirty="0"/>
                  <a:t>  decrease.  Home’s labor is  worse off!</a:t>
                </a:r>
              </a:p>
            </p:txBody>
          </p:sp>
        </mc:Choice>
        <mc:Fallback xmlns="">
          <p:sp>
            <p:nvSpPr>
              <p:cNvPr id="21" name="TextBox 20">
                <a:extLst>
                  <a:ext uri="{FF2B5EF4-FFF2-40B4-BE49-F238E27FC236}">
                    <a16:creationId xmlns:a16="http://schemas.microsoft.com/office/drawing/2014/main" id="{9595AA36-AA73-4164-8B75-CD94214100BD}"/>
                  </a:ext>
                </a:extLst>
              </p:cNvPr>
              <p:cNvSpPr txBox="1">
                <a:spLocks noRot="1" noChangeAspect="1" noMove="1" noResize="1" noEditPoints="1" noAdjustHandles="1" noChangeArrowheads="1" noChangeShapeType="1" noTextEdit="1"/>
              </p:cNvSpPr>
              <p:nvPr/>
            </p:nvSpPr>
            <p:spPr>
              <a:xfrm>
                <a:off x="225511" y="2990528"/>
                <a:ext cx="8692978" cy="1621278"/>
              </a:xfrm>
              <a:prstGeom prst="rect">
                <a:avLst/>
              </a:prstGeom>
              <a:blipFill>
                <a:blip r:embed="rId5"/>
                <a:stretch>
                  <a:fillRect l="-1122" t="-2632" r="-1052" b="-4887"/>
                </a:stretch>
              </a:blipFill>
            </p:spPr>
            <p:txBody>
              <a:bodyPr/>
              <a:lstStyle/>
              <a:p>
                <a:r>
                  <a:rPr lang="en-US">
                    <a:noFill/>
                  </a:rPr>
                  <a:t> </a:t>
                </a:r>
              </a:p>
            </p:txBody>
          </p:sp>
        </mc:Fallback>
      </mc:AlternateContent>
    </p:spTree>
    <p:extLst>
      <p:ext uri="{BB962C8B-B14F-4D97-AF65-F5344CB8AC3E}">
        <p14:creationId xmlns:p14="http://schemas.microsoft.com/office/powerpoint/2010/main" val="409674886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3"/>
          <p:cNvSpPr>
            <a:spLocks noGrp="1" noChangeArrowheads="1"/>
          </p:cNvSpPr>
          <p:nvPr>
            <p:ph type="title"/>
          </p:nvPr>
        </p:nvSpPr>
        <p:spPr>
          <a:xfrm>
            <a:off x="1" y="163197"/>
            <a:ext cx="9020430" cy="919066"/>
          </a:xfrm>
        </p:spPr>
        <p:txBody>
          <a:bodyPr>
            <a:normAutofit fontScale="90000"/>
          </a:bodyPr>
          <a:lstStyle/>
          <a:p>
            <a:r>
              <a:rPr lang="en-US" altLang="en-US" dirty="0"/>
              <a:t>Effects of Trade on Factor Prices (Foreign)</a:t>
            </a:r>
          </a:p>
        </p:txBody>
      </p:sp>
      <p:sp>
        <p:nvSpPr>
          <p:cNvPr id="16" name="Rectangle 6">
            <a:extLst>
              <a:ext uri="{FF2B5EF4-FFF2-40B4-BE49-F238E27FC236}">
                <a16:creationId xmlns:a16="http://schemas.microsoft.com/office/drawing/2014/main" id="{D31759D3-556F-8F4B-B9EE-C39457039A57}"/>
              </a:ext>
            </a:extLst>
          </p:cNvPr>
          <p:cNvSpPr>
            <a:spLocks noChangeArrowheads="1"/>
          </p:cNvSpPr>
          <p:nvPr/>
        </p:nvSpPr>
        <p:spPr bwMode="auto">
          <a:xfrm>
            <a:off x="163727" y="1673516"/>
            <a:ext cx="86929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just" eaLnBrk="1" hangingPunct="1">
              <a:spcBef>
                <a:spcPct val="10000"/>
              </a:spcBef>
              <a:spcAft>
                <a:spcPct val="10000"/>
              </a:spcAft>
            </a:pPr>
            <a:r>
              <a:rPr lang="en-US" sz="2400" dirty="0">
                <a:effectLst/>
                <a:latin typeface="+mn-lt"/>
                <a:ea typeface="Calibri" panose="020F0502020204030204" pitchFamily="34" charset="0"/>
                <a:cs typeface="Times New Roman" panose="02020603050405020304" pitchFamily="18" charset="0"/>
              </a:rPr>
              <a:t>We get the opposite result in Foreign.  By opening to trade, Foreign experiences a fall in the real rental of capital and a rise in real wages.  This means that labor in Foreign is better off with free trade and the capital owners are worse off.</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73F46CA-B271-DB42-80EB-F89D91D09938}"/>
                  </a:ext>
                </a:extLst>
              </p:cNvPr>
              <p:cNvSpPr txBox="1"/>
              <p:nvPr/>
            </p:nvSpPr>
            <p:spPr>
              <a:xfrm>
                <a:off x="1402032" y="4214988"/>
                <a:ext cx="5501442" cy="430887"/>
              </a:xfrm>
              <a:prstGeom prst="rect">
                <a:avLst/>
              </a:prstGeom>
              <a:noFill/>
            </p:spPr>
            <p:txBody>
              <a:bodyPr wrap="none" lIns="0" tIns="0" rIns="0" bIns="0"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𝑀𝑃𝐿</m:t>
                        </m:r>
                      </m:e>
                      <m:sub>
                        <m:r>
                          <a:rPr lang="en-US" sz="2800" i="1">
                            <a:latin typeface="Cambria Math" panose="02040503050406030204" pitchFamily="18" charset="0"/>
                          </a:rPr>
                          <m:t>𝐶</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r>
                          <a:rPr lang="en-US" sz="2800" i="1">
                            <a:latin typeface="Cambria Math" panose="02040503050406030204" pitchFamily="18" charset="0"/>
                          </a:rPr>
                          <m:t>/</m:t>
                        </m:r>
                        <m:r>
                          <a:rPr lang="en-US" sz="2800" i="1">
                            <a:latin typeface="Cambria Math" panose="02040503050406030204" pitchFamily="18" charset="0"/>
                          </a:rPr>
                          <m:t>𝑃</m:t>
                        </m:r>
                      </m:e>
                      <m:sub>
                        <m:r>
                          <a:rPr lang="en-US" sz="2800" i="1">
                            <a:latin typeface="Cambria Math" panose="02040503050406030204" pitchFamily="18" charset="0"/>
                          </a:rPr>
                          <m:t>𝐶</m:t>
                        </m:r>
                      </m:sub>
                    </m:sSub>
                    <m:r>
                      <a:rPr lang="en-US" sz="2800" b="0" i="1" smtClean="0">
                        <a:latin typeface="Cambria Math" panose="02040503050406030204" pitchFamily="18" charset="0"/>
                      </a:rPr>
                      <m:t>   </m:t>
                    </m:r>
                    <m:r>
                      <m:rPr>
                        <m:sty m:val="p"/>
                      </m:rPr>
                      <a:rPr lang="en-US" sz="2800" i="1">
                        <a:latin typeface="Cambria Math" panose="02040503050406030204" pitchFamily="18" charset="0"/>
                      </a:rPr>
                      <m:t>and</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𝑀𝑃𝐿</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r>
                          <a:rPr lang="en-US" sz="2800" i="1">
                            <a:latin typeface="Cambria Math" panose="02040503050406030204" pitchFamily="18" charset="0"/>
                          </a:rPr>
                          <m:t>/</m:t>
                        </m:r>
                        <m:r>
                          <a:rPr lang="en-US" sz="2800" i="1">
                            <a:latin typeface="Cambria Math" panose="02040503050406030204" pitchFamily="18" charset="0"/>
                          </a:rPr>
                          <m:t>𝑃</m:t>
                        </m:r>
                      </m:e>
                      <m:sub>
                        <m:r>
                          <a:rPr lang="en-US" sz="2800" i="1">
                            <a:latin typeface="Cambria Math" panose="02040503050406030204" pitchFamily="18" charset="0"/>
                          </a:rPr>
                          <m:t>𝑆</m:t>
                        </m:r>
                      </m:sub>
                    </m:sSub>
                  </m:oMath>
                </a14:m>
                <a:r>
                  <a:rPr lang="en-US" sz="2800" i="1" dirty="0">
                    <a:latin typeface="Cambria Math" panose="02040503050406030204" pitchFamily="18" charset="0"/>
                  </a:rPr>
                  <a:t> </a:t>
                </a:r>
              </a:p>
            </p:txBody>
          </p:sp>
        </mc:Choice>
        <mc:Fallback>
          <p:sp>
            <p:nvSpPr>
              <p:cNvPr id="18" name="TextBox 17">
                <a:extLst>
                  <a:ext uri="{FF2B5EF4-FFF2-40B4-BE49-F238E27FC236}">
                    <a16:creationId xmlns:a16="http://schemas.microsoft.com/office/drawing/2014/main" id="{E73F46CA-B271-DB42-80EB-F89D91D09938}"/>
                  </a:ext>
                </a:extLst>
              </p:cNvPr>
              <p:cNvSpPr txBox="1">
                <a:spLocks noRot="1" noChangeAspect="1" noMove="1" noResize="1" noEditPoints="1" noAdjustHandles="1" noChangeArrowheads="1" noChangeShapeType="1" noTextEdit="1"/>
              </p:cNvSpPr>
              <p:nvPr/>
            </p:nvSpPr>
            <p:spPr>
              <a:xfrm>
                <a:off x="1402032" y="4214988"/>
                <a:ext cx="5501442" cy="430887"/>
              </a:xfrm>
              <a:prstGeom prst="rect">
                <a:avLst/>
              </a:prstGeom>
              <a:blipFill>
                <a:blip r:embed="rId3"/>
                <a:stretch>
                  <a:fillRect/>
                </a:stretch>
              </a:blipFill>
            </p:spPr>
            <p:txBody>
              <a:bodyPr/>
              <a:lstStyle/>
              <a:p>
                <a:r>
                  <a:rPr lang="en-US">
                    <a:noFill/>
                  </a:rPr>
                  <a:t> </a:t>
                </a:r>
              </a:p>
            </p:txBody>
          </p:sp>
        </mc:Fallback>
      </mc:AlternateContent>
      <p:sp>
        <p:nvSpPr>
          <p:cNvPr id="2" name="Arrow: Up 1">
            <a:extLst>
              <a:ext uri="{FF2B5EF4-FFF2-40B4-BE49-F238E27FC236}">
                <a16:creationId xmlns:a16="http://schemas.microsoft.com/office/drawing/2014/main" id="{DCF04BB9-E05B-413A-8F55-34BE92E045F3}"/>
              </a:ext>
            </a:extLst>
          </p:cNvPr>
          <p:cNvSpPr/>
          <p:nvPr/>
        </p:nvSpPr>
        <p:spPr>
          <a:xfrm>
            <a:off x="3695191" y="4214988"/>
            <a:ext cx="123774" cy="4308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7E0731D-A803-4CB0-B138-F0806EFF44B3}"/>
              </a:ext>
            </a:extLst>
          </p:cNvPr>
          <p:cNvPicPr>
            <a:picLocks noChangeAspect="1"/>
          </p:cNvPicPr>
          <p:nvPr/>
        </p:nvPicPr>
        <p:blipFill>
          <a:blip r:embed="rId4"/>
          <a:stretch>
            <a:fillRect/>
          </a:stretch>
        </p:blipFill>
        <p:spPr>
          <a:xfrm>
            <a:off x="6720578" y="4201615"/>
            <a:ext cx="182896" cy="463336"/>
          </a:xfrm>
          <a:prstGeom prst="rect">
            <a:avLst/>
          </a:prstGeom>
        </p:spPr>
      </p:pic>
    </p:spTree>
    <p:extLst>
      <p:ext uri="{BB962C8B-B14F-4D97-AF65-F5344CB8AC3E}">
        <p14:creationId xmlns:p14="http://schemas.microsoft.com/office/powerpoint/2010/main" val="137011227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3"/>
          <p:cNvSpPr>
            <a:spLocks noGrp="1" noChangeArrowheads="1"/>
          </p:cNvSpPr>
          <p:nvPr>
            <p:ph type="title"/>
          </p:nvPr>
        </p:nvSpPr>
        <p:spPr>
          <a:xfrm>
            <a:off x="457200" y="163197"/>
            <a:ext cx="8229600" cy="1143000"/>
          </a:xfrm>
        </p:spPr>
        <p:txBody>
          <a:bodyPr>
            <a:normAutofit/>
          </a:bodyPr>
          <a:lstStyle/>
          <a:p>
            <a:r>
              <a:rPr lang="en-US" altLang="en-US" dirty="0"/>
              <a:t>Effects of Trade on Factor Prices </a:t>
            </a:r>
          </a:p>
        </p:txBody>
      </p:sp>
      <p:sp>
        <p:nvSpPr>
          <p:cNvPr id="10" name="Rectangle 5">
            <a:extLst>
              <a:ext uri="{FF2B5EF4-FFF2-40B4-BE49-F238E27FC236}">
                <a16:creationId xmlns:a16="http://schemas.microsoft.com/office/drawing/2014/main" id="{866EF320-C770-EA48-A103-0C753A2ED4FB}"/>
              </a:ext>
            </a:extLst>
          </p:cNvPr>
          <p:cNvSpPr>
            <a:spLocks noChangeArrowheads="1"/>
          </p:cNvSpPr>
          <p:nvPr/>
        </p:nvSpPr>
        <p:spPr bwMode="auto">
          <a:xfrm>
            <a:off x="135490" y="1253151"/>
            <a:ext cx="8367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800" dirty="0"/>
              <a:t>Determination of the Real Wage and Real Rental</a:t>
            </a:r>
          </a:p>
        </p:txBody>
      </p:sp>
      <p:sp>
        <p:nvSpPr>
          <p:cNvPr id="14" name="Rectangle 6">
            <a:extLst>
              <a:ext uri="{FF2B5EF4-FFF2-40B4-BE49-F238E27FC236}">
                <a16:creationId xmlns:a16="http://schemas.microsoft.com/office/drawing/2014/main" id="{0EECFAE2-E56D-5247-B2B1-B09E747F643C}"/>
              </a:ext>
            </a:extLst>
          </p:cNvPr>
          <p:cNvSpPr>
            <a:spLocks noChangeArrowheads="1"/>
          </p:cNvSpPr>
          <p:nvPr/>
        </p:nvSpPr>
        <p:spPr bwMode="auto">
          <a:xfrm>
            <a:off x="555587" y="1857839"/>
            <a:ext cx="7947025" cy="463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just" eaLnBrk="1" hangingPunct="1">
              <a:spcBef>
                <a:spcPct val="10000"/>
              </a:spcBef>
              <a:spcAft>
                <a:spcPct val="10000"/>
              </a:spcAft>
            </a:pPr>
            <a:r>
              <a:rPr lang="en-US" altLang="en-US" sz="2200" dirty="0" err="1"/>
              <a:t>Stolper</a:t>
            </a:r>
            <a:r>
              <a:rPr lang="en-US" altLang="en-US" sz="2200" dirty="0"/>
              <a:t>–Samuelson Theorem</a:t>
            </a:r>
          </a:p>
          <a:p>
            <a:pPr marL="342900" indent="-342900" algn="just" eaLnBrk="1" hangingPunct="1">
              <a:spcBef>
                <a:spcPct val="10000"/>
              </a:spcBef>
              <a:spcAft>
                <a:spcPct val="10000"/>
              </a:spcAft>
              <a:buFont typeface="Arial" panose="020B0604020202020204" pitchFamily="34" charset="0"/>
              <a:buChar char="•"/>
            </a:pPr>
            <a:r>
              <a:rPr lang="en-US" altLang="en-US" sz="2400" dirty="0">
                <a:latin typeface="+mn-lt"/>
              </a:rPr>
              <a:t>In the long run, when all factors are mobile, an increase in the relative price of a good will increase the real earnings of the factor used intensively in the production of that good and decrease the real earnings of the other factor.</a:t>
            </a:r>
          </a:p>
          <a:p>
            <a:pPr marL="342900" indent="-342900" algn="just" eaLnBrk="1" hangingPunct="1">
              <a:spcBef>
                <a:spcPct val="10000"/>
              </a:spcBef>
              <a:spcAft>
                <a:spcPct val="10000"/>
              </a:spcAft>
              <a:buFont typeface="Arial" panose="020B0604020202020204" pitchFamily="34" charset="0"/>
              <a:buChar char="•"/>
            </a:pPr>
            <a:r>
              <a:rPr lang="en-US" altLang="en-US" sz="2400" dirty="0">
                <a:latin typeface="+mn-lt"/>
              </a:rPr>
              <a:t>For our example, the </a:t>
            </a:r>
            <a:r>
              <a:rPr lang="en-US" altLang="en-US" sz="2400" dirty="0" err="1">
                <a:solidFill>
                  <a:srgbClr val="0000FF"/>
                </a:solidFill>
                <a:latin typeface="+mn-lt"/>
              </a:rPr>
              <a:t>Stolper</a:t>
            </a:r>
            <a:r>
              <a:rPr lang="en-US" altLang="en-US" sz="2400" dirty="0">
                <a:solidFill>
                  <a:srgbClr val="0000FF"/>
                </a:solidFill>
                <a:latin typeface="+mn-lt"/>
              </a:rPr>
              <a:t>–Samuelson theorem </a:t>
            </a:r>
            <a:r>
              <a:rPr lang="en-US" altLang="en-US" sz="2400" dirty="0">
                <a:latin typeface="+mn-lt"/>
              </a:rPr>
              <a:t>predicts that when Home opens to trade and faces a higher relative price of computers, the real rental on capital in Home rises and the real wage in Home falls. In Foreign, the changes in real factor prices are just the reverse.</a:t>
            </a:r>
          </a:p>
        </p:txBody>
      </p:sp>
    </p:spTree>
    <p:extLst>
      <p:ext uri="{BB962C8B-B14F-4D97-AF65-F5344CB8AC3E}">
        <p14:creationId xmlns:p14="http://schemas.microsoft.com/office/powerpoint/2010/main" val="177716112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9DA0-CFE5-4FE5-BEDC-0EECA426DD37}"/>
              </a:ext>
            </a:extLst>
          </p:cNvPr>
          <p:cNvSpPr>
            <a:spLocks noGrp="1"/>
          </p:cNvSpPr>
          <p:nvPr>
            <p:ph type="title"/>
          </p:nvPr>
        </p:nvSpPr>
        <p:spPr/>
        <p:txBody>
          <a:bodyPr/>
          <a:lstStyle/>
          <a:p>
            <a:r>
              <a:rPr lang="en-US" dirty="0"/>
              <a:t>Effects of Trade on Factor Prices </a:t>
            </a:r>
            <a:endParaRPr lang="en-IN" dirty="0"/>
          </a:p>
        </p:txBody>
      </p:sp>
      <p:sp>
        <p:nvSpPr>
          <p:cNvPr id="3" name="Content Placeholder 2">
            <a:extLst>
              <a:ext uri="{FF2B5EF4-FFF2-40B4-BE49-F238E27FC236}">
                <a16:creationId xmlns:a16="http://schemas.microsoft.com/office/drawing/2014/main" id="{3A368097-168F-40A6-AE0A-87CDCD63CF75}"/>
              </a:ext>
            </a:extLst>
          </p:cNvPr>
          <p:cNvSpPr>
            <a:spLocks noGrp="1"/>
          </p:cNvSpPr>
          <p:nvPr>
            <p:ph idx="1"/>
          </p:nvPr>
        </p:nvSpPr>
        <p:spPr>
          <a:xfrm>
            <a:off x="290136" y="1057304"/>
            <a:ext cx="8229600" cy="1523194"/>
          </a:xfrm>
        </p:spPr>
        <p:txBody>
          <a:bodyPr>
            <a:normAutofit/>
          </a:bodyPr>
          <a:lstStyle/>
          <a:p>
            <a:pPr marL="0" indent="0">
              <a:spcBef>
                <a:spcPts val="0"/>
              </a:spcBef>
              <a:buNone/>
            </a:pPr>
            <a:r>
              <a:rPr lang="en-US" sz="2000" dirty="0"/>
              <a:t>General Equation for the Long-Run Change in Factor Prices </a:t>
            </a:r>
          </a:p>
          <a:p>
            <a:pPr marL="0" indent="0">
              <a:spcBef>
                <a:spcPts val="0"/>
              </a:spcBef>
              <a:buNone/>
            </a:pPr>
            <a:r>
              <a:rPr lang="en-US" sz="2000" i="1" dirty="0"/>
              <a:t>The long-run results of a change in factor prices can be summarized in the following equation:</a:t>
            </a:r>
          </a:p>
        </p:txBody>
      </p:sp>
      <p:sp>
        <p:nvSpPr>
          <p:cNvPr id="7" name="Content Placeholder 6">
            <a:extLst>
              <a:ext uri="{FF2B5EF4-FFF2-40B4-BE49-F238E27FC236}">
                <a16:creationId xmlns:a16="http://schemas.microsoft.com/office/drawing/2014/main" id="{3D547462-7D31-4787-A31E-CF43CFA31EF3}"/>
              </a:ext>
            </a:extLst>
          </p:cNvPr>
          <p:cNvSpPr>
            <a:spLocks noGrp="1"/>
          </p:cNvSpPr>
          <p:nvPr>
            <p:ph sz="quarter" idx="13"/>
          </p:nvPr>
        </p:nvSpPr>
        <p:spPr>
          <a:xfrm>
            <a:off x="187822" y="3006050"/>
            <a:ext cx="8773298" cy="1006388"/>
          </a:xfrm>
        </p:spPr>
        <p:txBody>
          <a:bodyPr>
            <a:noAutofit/>
          </a:bodyPr>
          <a:lstStyle/>
          <a:p>
            <a:pPr marL="0" indent="0">
              <a:spcBef>
                <a:spcPts val="0"/>
              </a:spcBef>
              <a:buNone/>
            </a:pPr>
            <a:r>
              <a:rPr lang="en-US" altLang="en-US" sz="2000" dirty="0">
                <a:latin typeface="+mn-lt"/>
              </a:rPr>
              <a:t>The relationship between the changes in product prices to changes in factor prices is called the “magnification effect” because it shows how changes in the prices of goods have a </a:t>
            </a:r>
            <a:r>
              <a:rPr lang="en-US" altLang="en-US" sz="2000" i="1" dirty="0">
                <a:latin typeface="+mn-lt"/>
              </a:rPr>
              <a:t>magnified effect </a:t>
            </a:r>
            <a:r>
              <a:rPr lang="en-US" altLang="en-US" sz="2000" dirty="0">
                <a:latin typeface="+mn-lt"/>
              </a:rPr>
              <a:t>on the earnings of factors.</a:t>
            </a:r>
          </a:p>
        </p:txBody>
      </p:sp>
      <p:sp>
        <p:nvSpPr>
          <p:cNvPr id="5" name="Rectangle 2">
            <a:extLst>
              <a:ext uri="{FF2B5EF4-FFF2-40B4-BE49-F238E27FC236}">
                <a16:creationId xmlns:a16="http://schemas.microsoft.com/office/drawing/2014/main" id="{07DAB144-E299-4B46-883E-5415211267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187720A-FF1F-4809-B7C6-8644C09C5D14}"/>
              </a:ext>
            </a:extLst>
          </p:cNvPr>
          <p:cNvPicPr>
            <a:picLocks noChangeAspect="1"/>
          </p:cNvPicPr>
          <p:nvPr/>
        </p:nvPicPr>
        <p:blipFill>
          <a:blip r:embed="rId2"/>
          <a:stretch>
            <a:fillRect/>
          </a:stretch>
        </p:blipFill>
        <p:spPr>
          <a:xfrm>
            <a:off x="442248" y="2173885"/>
            <a:ext cx="3765970" cy="740473"/>
          </a:xfrm>
          <a:prstGeom prst="rect">
            <a:avLst/>
          </a:prstGeom>
        </p:spPr>
      </p:pic>
      <p:sp>
        <p:nvSpPr>
          <p:cNvPr id="14" name="TextBox 13">
            <a:extLst>
              <a:ext uri="{FF2B5EF4-FFF2-40B4-BE49-F238E27FC236}">
                <a16:creationId xmlns:a16="http://schemas.microsoft.com/office/drawing/2014/main" id="{EF01ABFB-6286-4F12-A93A-46CA09878E38}"/>
              </a:ext>
            </a:extLst>
          </p:cNvPr>
          <p:cNvSpPr txBox="1"/>
          <p:nvPr/>
        </p:nvSpPr>
        <p:spPr>
          <a:xfrm>
            <a:off x="4360330" y="2291831"/>
            <a:ext cx="4766310" cy="369332"/>
          </a:xfrm>
          <a:prstGeom prst="rect">
            <a:avLst/>
          </a:prstGeom>
          <a:noFill/>
        </p:spPr>
        <p:txBody>
          <a:bodyPr wrap="square">
            <a:spAutoFit/>
          </a:bodyPr>
          <a:lstStyle/>
          <a:p>
            <a:r>
              <a:rPr lang="en-US" b="1" dirty="0"/>
              <a:t>For an increase in the price of computers </a:t>
            </a:r>
          </a:p>
        </p:txBody>
      </p:sp>
      <p:pic>
        <p:nvPicPr>
          <p:cNvPr id="16" name="Picture 15">
            <a:extLst>
              <a:ext uri="{FF2B5EF4-FFF2-40B4-BE49-F238E27FC236}">
                <a16:creationId xmlns:a16="http://schemas.microsoft.com/office/drawing/2014/main" id="{EE1589F3-578B-455F-99DE-8D5A84943617}"/>
              </a:ext>
            </a:extLst>
          </p:cNvPr>
          <p:cNvPicPr>
            <a:picLocks noChangeAspect="1"/>
          </p:cNvPicPr>
          <p:nvPr/>
        </p:nvPicPr>
        <p:blipFill>
          <a:blip r:embed="rId3"/>
          <a:stretch>
            <a:fillRect/>
          </a:stretch>
        </p:blipFill>
        <p:spPr>
          <a:xfrm>
            <a:off x="290136" y="4437990"/>
            <a:ext cx="4070194" cy="797202"/>
          </a:xfrm>
          <a:prstGeom prst="rect">
            <a:avLst/>
          </a:prstGeom>
        </p:spPr>
      </p:pic>
      <p:sp>
        <p:nvSpPr>
          <p:cNvPr id="19" name="TextBox 18">
            <a:extLst>
              <a:ext uri="{FF2B5EF4-FFF2-40B4-BE49-F238E27FC236}">
                <a16:creationId xmlns:a16="http://schemas.microsoft.com/office/drawing/2014/main" id="{3CB40E16-62D6-4334-93E2-B82D60C59A3B}"/>
              </a:ext>
            </a:extLst>
          </p:cNvPr>
          <p:cNvSpPr txBox="1"/>
          <p:nvPr/>
        </p:nvSpPr>
        <p:spPr>
          <a:xfrm>
            <a:off x="4360330" y="4543101"/>
            <a:ext cx="4766310" cy="369332"/>
          </a:xfrm>
          <a:prstGeom prst="rect">
            <a:avLst/>
          </a:prstGeom>
          <a:noFill/>
        </p:spPr>
        <p:txBody>
          <a:bodyPr wrap="square">
            <a:spAutoFit/>
          </a:bodyPr>
          <a:lstStyle/>
          <a:p>
            <a:r>
              <a:rPr lang="en-US" b="1" dirty="0"/>
              <a:t>For a decrease in the price of computers </a:t>
            </a:r>
          </a:p>
        </p:txBody>
      </p:sp>
      <p:sp>
        <p:nvSpPr>
          <p:cNvPr id="26" name="TextBox 25">
            <a:extLst>
              <a:ext uri="{FF2B5EF4-FFF2-40B4-BE49-F238E27FC236}">
                <a16:creationId xmlns:a16="http://schemas.microsoft.com/office/drawing/2014/main" id="{9ECD3A26-9B96-4474-B6FA-6A51B4FA2F57}"/>
              </a:ext>
            </a:extLst>
          </p:cNvPr>
          <p:cNvSpPr txBox="1"/>
          <p:nvPr/>
        </p:nvSpPr>
        <p:spPr>
          <a:xfrm>
            <a:off x="4360330" y="5800696"/>
            <a:ext cx="4766310" cy="369332"/>
          </a:xfrm>
          <a:prstGeom prst="rect">
            <a:avLst/>
          </a:prstGeom>
          <a:noFill/>
        </p:spPr>
        <p:txBody>
          <a:bodyPr wrap="square">
            <a:spAutoFit/>
          </a:bodyPr>
          <a:lstStyle/>
          <a:p>
            <a:r>
              <a:rPr lang="en-US" b="1" dirty="0"/>
              <a:t>For an increase in the price of shoes</a:t>
            </a:r>
          </a:p>
        </p:txBody>
      </p:sp>
      <p:pic>
        <p:nvPicPr>
          <p:cNvPr id="30" name="Picture 29">
            <a:extLst>
              <a:ext uri="{FF2B5EF4-FFF2-40B4-BE49-F238E27FC236}">
                <a16:creationId xmlns:a16="http://schemas.microsoft.com/office/drawing/2014/main" id="{B5DAC69A-32CD-4B6B-942E-2D43B6B8B594}"/>
              </a:ext>
            </a:extLst>
          </p:cNvPr>
          <p:cNvPicPr>
            <a:picLocks noChangeAspect="1"/>
          </p:cNvPicPr>
          <p:nvPr/>
        </p:nvPicPr>
        <p:blipFill>
          <a:blip r:embed="rId4"/>
          <a:stretch>
            <a:fillRect/>
          </a:stretch>
        </p:blipFill>
        <p:spPr>
          <a:xfrm>
            <a:off x="290137" y="5661512"/>
            <a:ext cx="4070194" cy="797202"/>
          </a:xfrm>
          <a:prstGeom prst="rect">
            <a:avLst/>
          </a:prstGeom>
        </p:spPr>
      </p:pic>
    </p:spTree>
    <p:extLst>
      <p:ext uri="{BB962C8B-B14F-4D97-AF65-F5344CB8AC3E}">
        <p14:creationId xmlns:p14="http://schemas.microsoft.com/office/powerpoint/2010/main" val="228877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ABB4-A6F3-2B45-B724-5B167F9D164D}"/>
              </a:ext>
            </a:extLst>
          </p:cNvPr>
          <p:cNvSpPr>
            <a:spLocks noGrp="1"/>
          </p:cNvSpPr>
          <p:nvPr>
            <p:ph type="title"/>
          </p:nvPr>
        </p:nvSpPr>
        <p:spPr/>
        <p:txBody>
          <a:bodyPr>
            <a:normAutofit/>
          </a:bodyPr>
          <a:lstStyle/>
          <a:p>
            <a:r>
              <a:rPr lang="en-US" sz="3600" dirty="0"/>
              <a:t>Conclusions</a:t>
            </a:r>
          </a:p>
        </p:txBody>
      </p:sp>
      <p:sp>
        <p:nvSpPr>
          <p:cNvPr id="3" name="Content Placeholder 2">
            <a:extLst>
              <a:ext uri="{FF2B5EF4-FFF2-40B4-BE49-F238E27FC236}">
                <a16:creationId xmlns:a16="http://schemas.microsoft.com/office/drawing/2014/main" id="{3523C8A0-98C9-FE4B-8AAB-9C5BCB89A97A}"/>
              </a:ext>
            </a:extLst>
          </p:cNvPr>
          <p:cNvSpPr>
            <a:spLocks noGrp="1"/>
          </p:cNvSpPr>
          <p:nvPr>
            <p:ph idx="1"/>
          </p:nvPr>
        </p:nvSpPr>
        <p:spPr>
          <a:xfrm>
            <a:off x="0" y="1210011"/>
            <a:ext cx="8946292" cy="5213555"/>
          </a:xfrm>
        </p:spPr>
        <p:txBody>
          <a:bodyPr>
            <a:noAutofit/>
          </a:bodyPr>
          <a:lstStyle/>
          <a:p>
            <a:pPr>
              <a:lnSpc>
                <a:spcPct val="120000"/>
              </a:lnSpc>
              <a:spcBef>
                <a:spcPts val="0"/>
              </a:spcBef>
              <a:defRPr/>
            </a:pPr>
            <a:r>
              <a:rPr lang="en-US" altLang="en-US" sz="2000" dirty="0">
                <a:solidFill>
                  <a:prstClr val="black"/>
                </a:solidFill>
                <a:ea typeface="ＭＳ Ｐゴシック" charset="0"/>
              </a:rPr>
              <a:t>The Heckscher</a:t>
            </a:r>
            <a:r>
              <a:rPr lang="en-US" sz="2000" dirty="0">
                <a:solidFill>
                  <a:prstClr val="black"/>
                </a:solidFill>
                <a:cs typeface="Arial" charset="0"/>
              </a:rPr>
              <a:t>–</a:t>
            </a:r>
            <a:r>
              <a:rPr lang="en-US" altLang="en-US" sz="2000" dirty="0">
                <a:solidFill>
                  <a:prstClr val="black"/>
                </a:solidFill>
                <a:ea typeface="ＭＳ Ｐゴシック" charset="0"/>
              </a:rPr>
              <a:t>Ohlin model isolates the effect of different factor endowments across countries and determines the impact of these differences on trade patterns, relative prices of goods between countries, and factor returns.</a:t>
            </a:r>
          </a:p>
          <a:p>
            <a:pPr>
              <a:lnSpc>
                <a:spcPct val="120000"/>
              </a:lnSpc>
              <a:spcBef>
                <a:spcPts val="0"/>
              </a:spcBef>
              <a:defRPr/>
            </a:pPr>
            <a:r>
              <a:rPr lang="en-US" altLang="en-US" sz="2000" dirty="0">
                <a:solidFill>
                  <a:prstClr val="black"/>
                </a:solidFill>
                <a:ea typeface="ＭＳ Ｐゴシック" charset="0"/>
              </a:rPr>
              <a:t>The Heckscher‒Ohlin model predicts that countries export goods that use their abundant factor intensively.</a:t>
            </a:r>
          </a:p>
          <a:p>
            <a:pPr>
              <a:lnSpc>
                <a:spcPct val="120000"/>
              </a:lnSpc>
              <a:spcBef>
                <a:spcPts val="0"/>
              </a:spcBef>
              <a:defRPr/>
            </a:pPr>
            <a:r>
              <a:rPr lang="en-US" altLang="en-US" sz="2000" dirty="0">
                <a:solidFill>
                  <a:prstClr val="black"/>
                </a:solidFill>
                <a:ea typeface="ＭＳ Ｐゴシック" charset="0"/>
              </a:rPr>
              <a:t>Leontief paradoxically found that the exports from the United States were relatively labor-intensive. This paradox was explained with later research showing that the United States was abundant in effective labor, as measured by productivity, in 1947.</a:t>
            </a:r>
          </a:p>
          <a:p>
            <a:pPr>
              <a:lnSpc>
                <a:spcPct val="120000"/>
              </a:lnSpc>
              <a:spcBef>
                <a:spcPts val="0"/>
              </a:spcBef>
              <a:defRPr/>
            </a:pPr>
            <a:r>
              <a:rPr lang="en-US" altLang="en-US" sz="2000" dirty="0">
                <a:solidFill>
                  <a:prstClr val="black"/>
                </a:solidFill>
                <a:ea typeface="ＭＳ Ｐゴシック" charset="0"/>
              </a:rPr>
              <a:t>Adjusting factors of production for their productivity also explains the changing abundancy and scarcity of arable land in the United States and of R&amp;D scientists in China.</a:t>
            </a:r>
          </a:p>
        </p:txBody>
      </p:sp>
    </p:spTree>
    <p:extLst>
      <p:ext uri="{BB962C8B-B14F-4D97-AF65-F5344CB8AC3E}">
        <p14:creationId xmlns:p14="http://schemas.microsoft.com/office/powerpoint/2010/main" val="2539074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ABB4-A6F3-2B45-B724-5B167F9D164D}"/>
              </a:ext>
            </a:extLst>
          </p:cNvPr>
          <p:cNvSpPr>
            <a:spLocks noGrp="1"/>
          </p:cNvSpPr>
          <p:nvPr>
            <p:ph type="title"/>
          </p:nvPr>
        </p:nvSpPr>
        <p:spPr>
          <a:xfrm>
            <a:off x="374073" y="185350"/>
            <a:ext cx="8229600" cy="814595"/>
          </a:xfrm>
        </p:spPr>
        <p:txBody>
          <a:bodyPr/>
          <a:lstStyle/>
          <a:p>
            <a:r>
              <a:rPr lang="en-US" dirty="0"/>
              <a:t>Conclusions</a:t>
            </a:r>
          </a:p>
        </p:txBody>
      </p:sp>
      <p:sp>
        <p:nvSpPr>
          <p:cNvPr id="3" name="Content Placeholder 2">
            <a:extLst>
              <a:ext uri="{FF2B5EF4-FFF2-40B4-BE49-F238E27FC236}">
                <a16:creationId xmlns:a16="http://schemas.microsoft.com/office/drawing/2014/main" id="{3523C8A0-98C9-FE4B-8AAB-9C5BCB89A97A}"/>
              </a:ext>
            </a:extLst>
          </p:cNvPr>
          <p:cNvSpPr>
            <a:spLocks noGrp="1"/>
          </p:cNvSpPr>
          <p:nvPr>
            <p:ph idx="1"/>
          </p:nvPr>
        </p:nvSpPr>
        <p:spPr>
          <a:xfrm>
            <a:off x="238149" y="1405283"/>
            <a:ext cx="8658716" cy="4810432"/>
          </a:xfrm>
        </p:spPr>
        <p:txBody>
          <a:bodyPr>
            <a:normAutofit fontScale="70000" lnSpcReduction="20000"/>
          </a:bodyPr>
          <a:lstStyle/>
          <a:p>
            <a:pPr>
              <a:lnSpc>
                <a:spcPct val="120000"/>
              </a:lnSpc>
              <a:defRPr/>
            </a:pPr>
            <a:r>
              <a:rPr lang="en-US" altLang="en-US" dirty="0">
                <a:solidFill>
                  <a:prstClr val="black"/>
                </a:solidFill>
                <a:ea typeface="ＭＳ Ｐゴシック" charset="0"/>
              </a:rPr>
              <a:t>When firms have differentiated products and increasing returns to scale, the potential exists for gains from trade above and beyond those under perfect competition.</a:t>
            </a:r>
          </a:p>
          <a:p>
            <a:pPr>
              <a:lnSpc>
                <a:spcPct val="120000"/>
              </a:lnSpc>
              <a:defRPr/>
            </a:pPr>
            <a:r>
              <a:rPr lang="en-US" altLang="en-US" dirty="0">
                <a:solidFill>
                  <a:prstClr val="black"/>
                </a:solidFill>
                <a:ea typeface="ＭＳ Ｐゴシック" charset="0"/>
              </a:rPr>
              <a:t>By focusing on the factor intensities among goods (i.e., the relative amount of labor and capital used in production), the Heckscher‒Ohlin (HO) model also explains who gains and who loses from the opening of trade.</a:t>
            </a:r>
          </a:p>
          <a:p>
            <a:pPr>
              <a:lnSpc>
                <a:spcPct val="120000"/>
              </a:lnSpc>
              <a:defRPr/>
            </a:pPr>
            <a:r>
              <a:rPr lang="en-US" altLang="en-US" dirty="0">
                <a:solidFill>
                  <a:prstClr val="black"/>
                </a:solidFill>
                <a:ea typeface="ＭＳ Ｐゴシック" charset="0"/>
              </a:rPr>
              <a:t>The HO model predicts real gains for the factor used intensively in the export good, whose relative price goes up with the opening of trade, and real losses for the other factor.</a:t>
            </a:r>
          </a:p>
          <a:p>
            <a:pPr>
              <a:lnSpc>
                <a:spcPct val="120000"/>
              </a:lnSpc>
              <a:defRPr/>
            </a:pPr>
            <a:r>
              <a:rPr lang="en-US" altLang="en-US" dirty="0">
                <a:solidFill>
                  <a:prstClr val="black"/>
                </a:solidFill>
                <a:ea typeface="ＭＳ Ｐゴシック" charset="0"/>
              </a:rPr>
              <a:t>Having just two factors, both of which are fully mobile between the industries, leads to a clear prediction about who gains and who loses from trade in the long run</a:t>
            </a:r>
            <a:r>
              <a:rPr lang="en-US" altLang="en-US" b="0" dirty="0">
                <a:solidFill>
                  <a:prstClr val="black"/>
                </a:solidFill>
                <a:ea typeface="ＭＳ Ｐゴシック" charset="0"/>
              </a:rPr>
              <a:t>.</a:t>
            </a:r>
          </a:p>
        </p:txBody>
      </p:sp>
    </p:spTree>
    <p:extLst>
      <p:ext uri="{BB962C8B-B14F-4D97-AF65-F5344CB8AC3E}">
        <p14:creationId xmlns:p14="http://schemas.microsoft.com/office/powerpoint/2010/main" val="4167950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FE77-AB5F-F245-9F8E-B9247CB55EDF}"/>
              </a:ext>
            </a:extLst>
          </p:cNvPr>
          <p:cNvSpPr>
            <a:spLocks noGrp="1"/>
          </p:cNvSpPr>
          <p:nvPr>
            <p:ph type="title"/>
          </p:nvPr>
        </p:nvSpPr>
        <p:spPr>
          <a:xfrm>
            <a:off x="374073" y="86496"/>
            <a:ext cx="8229600" cy="913449"/>
          </a:xfrm>
        </p:spPr>
        <p:txBody>
          <a:bodyPr>
            <a:normAutofit/>
          </a:bodyPr>
          <a:lstStyle/>
          <a:p>
            <a:r>
              <a:rPr lang="en-US" dirty="0"/>
              <a:t>KEY POINTS</a:t>
            </a:r>
          </a:p>
        </p:txBody>
      </p:sp>
      <p:sp>
        <p:nvSpPr>
          <p:cNvPr id="3" name="Content Placeholder 2">
            <a:extLst>
              <a:ext uri="{FF2B5EF4-FFF2-40B4-BE49-F238E27FC236}">
                <a16:creationId xmlns:a16="http://schemas.microsoft.com/office/drawing/2014/main" id="{B71819B2-84F2-40A1-8CE7-F1DEAAB13337}"/>
              </a:ext>
            </a:extLst>
          </p:cNvPr>
          <p:cNvSpPr>
            <a:spLocks noGrp="1"/>
          </p:cNvSpPr>
          <p:nvPr>
            <p:ph idx="1"/>
          </p:nvPr>
        </p:nvSpPr>
        <p:spPr>
          <a:xfrm>
            <a:off x="132735" y="1285567"/>
            <a:ext cx="8814620" cy="5302046"/>
          </a:xfrm>
        </p:spPr>
        <p:txBody>
          <a:bodyPr>
            <a:normAutofit fontScale="77500" lnSpcReduction="20000"/>
          </a:bodyPr>
          <a:lstStyle/>
          <a:p>
            <a:pPr marL="514350" indent="-514350">
              <a:buFont typeface="+mj-lt"/>
              <a:buAutoNum type="arabicPeriod"/>
            </a:pPr>
            <a:r>
              <a:rPr lang="en-US" altLang="en-US" sz="3100" dirty="0">
                <a:latin typeface="+mn-lt"/>
              </a:rPr>
              <a:t>In the Heckscher–Ohlin model, we assume that the technologies are the same across countries and that countries trade because the available resources (labor, capital, and land) differ across countries.</a:t>
            </a:r>
          </a:p>
          <a:p>
            <a:pPr marL="514350" indent="-514350">
              <a:buFont typeface="+mj-lt"/>
              <a:buAutoNum type="arabicPeriod"/>
            </a:pPr>
            <a:endParaRPr lang="en-US" altLang="en-US" sz="3100" dirty="0">
              <a:latin typeface="+mn-lt"/>
            </a:endParaRPr>
          </a:p>
          <a:p>
            <a:pPr marL="514350" indent="-514350">
              <a:buFont typeface="+mj-lt"/>
              <a:buAutoNum type="arabicPeriod"/>
            </a:pPr>
            <a:r>
              <a:rPr lang="en-US" altLang="en-US" sz="3100" dirty="0">
                <a:latin typeface="+mn-lt"/>
              </a:rPr>
              <a:t>Unlike the short-run specific-factors model, in which capital and land resources cannot move between industries, the </a:t>
            </a:r>
            <a:r>
              <a:rPr lang="en-US" altLang="en-US" sz="3100" dirty="0" err="1">
                <a:latin typeface="+mn-lt"/>
              </a:rPr>
              <a:t>Heckscher</a:t>
            </a:r>
            <a:r>
              <a:rPr lang="en-US" altLang="en-US" sz="3100" dirty="0">
                <a:latin typeface="+mn-lt"/>
              </a:rPr>
              <a:t>–Ohlin model is a long-run framework that assumes that labor, capital, and other resources can move freely between the industries.</a:t>
            </a:r>
          </a:p>
          <a:p>
            <a:pPr marL="514350" indent="-514350">
              <a:buFont typeface="+mj-lt"/>
              <a:buAutoNum type="arabicPeriod"/>
            </a:pPr>
            <a:endParaRPr lang="en-US" altLang="en-US" sz="3100" dirty="0">
              <a:latin typeface="+mn-lt"/>
            </a:endParaRPr>
          </a:p>
          <a:p>
            <a:pPr marL="514350" indent="-514350">
              <a:buFont typeface="+mj-lt"/>
              <a:buAutoNum type="arabicPeriod"/>
            </a:pPr>
            <a:r>
              <a:rPr lang="en-US" altLang="en-US" sz="3100" dirty="0">
                <a:latin typeface="+mn-lt"/>
              </a:rPr>
              <a:t>With two goods, two factors, and two countries, the </a:t>
            </a:r>
            <a:r>
              <a:rPr lang="en-US" altLang="en-US" sz="3100" dirty="0" err="1">
                <a:latin typeface="+mn-lt"/>
              </a:rPr>
              <a:t>Heckscher</a:t>
            </a:r>
            <a:r>
              <a:rPr lang="en-US" altLang="en-US" sz="3100" dirty="0">
                <a:latin typeface="+mn-lt"/>
              </a:rPr>
              <a:t>–Ohlin model predicts that a country will export the good that uses its abundant factor intensively and import the other good.</a:t>
            </a:r>
          </a:p>
          <a:p>
            <a:pPr marL="514350" indent="-514350">
              <a:buFont typeface="+mj-lt"/>
              <a:buAutoNum type="arabicPeriod"/>
            </a:pPr>
            <a:endParaRPr lang="en-US" altLang="en-US" b="0" dirty="0"/>
          </a:p>
          <a:p>
            <a:pPr marL="514350" indent="-514350">
              <a:buFont typeface="+mj-lt"/>
              <a:buAutoNum type="arabicPeriod"/>
            </a:pPr>
            <a:endParaRPr lang="en-US" altLang="en-US" sz="2800" b="0" dirty="0">
              <a:latin typeface="+mn-lt"/>
            </a:endParaRPr>
          </a:p>
        </p:txBody>
      </p:sp>
    </p:spTree>
    <p:extLst>
      <p:ext uri="{BB962C8B-B14F-4D97-AF65-F5344CB8AC3E}">
        <p14:creationId xmlns:p14="http://schemas.microsoft.com/office/powerpoint/2010/main" val="327294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FE77-AB5F-F245-9F8E-B9247CB55EDF}"/>
              </a:ext>
            </a:extLst>
          </p:cNvPr>
          <p:cNvSpPr>
            <a:spLocks noGrp="1"/>
          </p:cNvSpPr>
          <p:nvPr>
            <p:ph type="title"/>
          </p:nvPr>
        </p:nvSpPr>
        <p:spPr>
          <a:xfrm>
            <a:off x="374073" y="0"/>
            <a:ext cx="8229600" cy="999946"/>
          </a:xfrm>
        </p:spPr>
        <p:txBody>
          <a:bodyPr>
            <a:normAutofit/>
          </a:bodyPr>
          <a:lstStyle/>
          <a:p>
            <a:r>
              <a:rPr lang="en-US" dirty="0"/>
              <a:t>KEY POINTS</a:t>
            </a:r>
          </a:p>
        </p:txBody>
      </p:sp>
      <p:sp>
        <p:nvSpPr>
          <p:cNvPr id="3" name="Content Placeholder 2">
            <a:extLst>
              <a:ext uri="{FF2B5EF4-FFF2-40B4-BE49-F238E27FC236}">
                <a16:creationId xmlns:a16="http://schemas.microsoft.com/office/drawing/2014/main" id="{CCB06E27-3DED-4353-9B1E-60F4F01814C8}"/>
              </a:ext>
            </a:extLst>
          </p:cNvPr>
          <p:cNvSpPr>
            <a:spLocks noGrp="1"/>
          </p:cNvSpPr>
          <p:nvPr>
            <p:ph idx="1"/>
          </p:nvPr>
        </p:nvSpPr>
        <p:spPr>
          <a:xfrm>
            <a:off x="172064" y="1462548"/>
            <a:ext cx="8637639" cy="4967749"/>
          </a:xfrm>
        </p:spPr>
        <p:txBody>
          <a:bodyPr>
            <a:normAutofit fontScale="85000" lnSpcReduction="20000"/>
          </a:bodyPr>
          <a:lstStyle/>
          <a:p>
            <a:pPr marL="514350" indent="-514350">
              <a:buFont typeface="+mj-lt"/>
              <a:buAutoNum type="arabicPeriod" startAt="4"/>
            </a:pPr>
            <a:r>
              <a:rPr lang="en-US" altLang="en-US" sz="2800" dirty="0">
                <a:latin typeface="+mn-lt"/>
              </a:rPr>
              <a:t>The first test of the Heckscher–Ohlin model was made by Leontief using U.S. data for 1947. He found that U.S. exports were less capital-intensive and more labor-intensive than U.S. imports. This was a paradoxical finding because the United States was abundant in capital.</a:t>
            </a:r>
          </a:p>
          <a:p>
            <a:pPr marL="514350" indent="-514350">
              <a:buFont typeface="+mj-lt"/>
              <a:buAutoNum type="arabicPeriod" startAt="4"/>
            </a:pPr>
            <a:endParaRPr lang="en-US" altLang="en-US" sz="2800" dirty="0">
              <a:latin typeface="+mn-lt"/>
            </a:endParaRPr>
          </a:p>
          <a:p>
            <a:pPr marL="514350" indent="-514350">
              <a:buFont typeface="+mj-lt"/>
              <a:buAutoNum type="arabicPeriod" startAt="4"/>
            </a:pPr>
            <a:r>
              <a:rPr lang="en-US" altLang="en-US" dirty="0">
                <a:latin typeface="+mn-lt"/>
              </a:rPr>
              <a:t>The assumption of identical technologies used in the </a:t>
            </a:r>
            <a:r>
              <a:rPr lang="en-US" altLang="en-US" dirty="0" err="1">
                <a:latin typeface="+mn-lt"/>
              </a:rPr>
              <a:t>Heckscher</a:t>
            </a:r>
            <a:r>
              <a:rPr lang="en-US" altLang="en-US" dirty="0">
                <a:latin typeface="+mn-lt"/>
              </a:rPr>
              <a:t>–Ohlin model does not hold in practice. Current research has extended the empirical tests of the </a:t>
            </a:r>
            <a:r>
              <a:rPr lang="en-US" altLang="en-US" dirty="0" err="1">
                <a:latin typeface="+mn-lt"/>
              </a:rPr>
              <a:t>Heckscher</a:t>
            </a:r>
            <a:r>
              <a:rPr lang="en-US" altLang="en-US" dirty="0">
                <a:latin typeface="+mn-lt"/>
              </a:rPr>
              <a:t>–Ohlin model to allow for many factors and countries, along with differing productivities of factors across countries. When we allow for different productivities of labor in 1947, we find that the United States is abundant in effective—or skilled—labor, which explains the Leontief paradox.</a:t>
            </a:r>
          </a:p>
          <a:p>
            <a:pPr marL="514350" indent="-514350">
              <a:buFont typeface="+mj-lt"/>
              <a:buAutoNum type="arabicPeriod" startAt="4"/>
            </a:pPr>
            <a:endParaRPr lang="en-US" altLang="en-US" b="0" dirty="0"/>
          </a:p>
          <a:p>
            <a:pPr marL="514350" indent="-514350">
              <a:buFont typeface="+mj-lt"/>
              <a:buAutoNum type="arabicPeriod" startAt="4"/>
            </a:pPr>
            <a:endParaRPr lang="en-US" altLang="en-US" sz="2800" b="0" dirty="0">
              <a:latin typeface="+mn-lt"/>
            </a:endParaRPr>
          </a:p>
        </p:txBody>
      </p:sp>
    </p:spTree>
    <p:extLst>
      <p:ext uri="{BB962C8B-B14F-4D97-AF65-F5344CB8AC3E}">
        <p14:creationId xmlns:p14="http://schemas.microsoft.com/office/powerpoint/2010/main" val="1662206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FE77-AB5F-F245-9F8E-B9247CB55EDF}"/>
              </a:ext>
            </a:extLst>
          </p:cNvPr>
          <p:cNvSpPr>
            <a:spLocks noGrp="1"/>
          </p:cNvSpPr>
          <p:nvPr>
            <p:ph type="title"/>
          </p:nvPr>
        </p:nvSpPr>
        <p:spPr>
          <a:xfrm>
            <a:off x="374073" y="0"/>
            <a:ext cx="8229600" cy="999946"/>
          </a:xfrm>
        </p:spPr>
        <p:txBody>
          <a:bodyPr>
            <a:normAutofit/>
          </a:bodyPr>
          <a:lstStyle/>
          <a:p>
            <a:r>
              <a:rPr lang="en-US" dirty="0"/>
              <a:t>KEY POINTS</a:t>
            </a:r>
          </a:p>
        </p:txBody>
      </p:sp>
      <p:sp>
        <p:nvSpPr>
          <p:cNvPr id="3" name="Content Placeholder 2">
            <a:extLst>
              <a:ext uri="{FF2B5EF4-FFF2-40B4-BE49-F238E27FC236}">
                <a16:creationId xmlns:a16="http://schemas.microsoft.com/office/drawing/2014/main" id="{C4EAF2C0-B2FC-4561-987B-8789ED06BB54}"/>
              </a:ext>
            </a:extLst>
          </p:cNvPr>
          <p:cNvSpPr>
            <a:spLocks noGrp="1"/>
          </p:cNvSpPr>
          <p:nvPr>
            <p:ph idx="1"/>
          </p:nvPr>
        </p:nvSpPr>
        <p:spPr>
          <a:xfrm>
            <a:off x="162232" y="1216742"/>
            <a:ext cx="8667136" cy="4800600"/>
          </a:xfrm>
        </p:spPr>
        <p:txBody>
          <a:bodyPr>
            <a:noAutofit/>
          </a:bodyPr>
          <a:lstStyle/>
          <a:p>
            <a:pPr marL="514350" indent="-514350">
              <a:buFont typeface="+mj-lt"/>
              <a:buAutoNum type="arabicPeriod" startAt="6"/>
            </a:pPr>
            <a:r>
              <a:rPr lang="en-US" altLang="en-US" sz="2400" dirty="0">
                <a:latin typeface="+mn-lt"/>
              </a:rPr>
              <a:t>According to the </a:t>
            </a:r>
            <a:r>
              <a:rPr lang="en-US" altLang="en-US" sz="2400" dirty="0" err="1">
                <a:latin typeface="+mn-lt"/>
              </a:rPr>
              <a:t>Stolper</a:t>
            </a:r>
            <a:r>
              <a:rPr lang="en-US" altLang="en-US" sz="2400" dirty="0">
                <a:latin typeface="+mn-lt"/>
              </a:rPr>
              <a:t>–Samuelson theorem, an increase in the relative price of a good will cause the real earnings of labor and capital to move in opposite directions: the factor used intensively in the industry whose relative price goes up will find its earnings increased, and the real earnings of the other factor will fall.</a:t>
            </a:r>
          </a:p>
          <a:p>
            <a:pPr marL="514350" indent="-514350">
              <a:buFont typeface="+mj-lt"/>
              <a:buAutoNum type="arabicPeriod" startAt="6"/>
            </a:pPr>
            <a:endParaRPr lang="en-US" altLang="en-US" sz="2400" dirty="0">
              <a:latin typeface="+mn-lt"/>
            </a:endParaRPr>
          </a:p>
          <a:p>
            <a:pPr marL="514350" indent="-514350">
              <a:buFont typeface="+mj-lt"/>
              <a:buAutoNum type="arabicPeriod" startAt="6"/>
            </a:pPr>
            <a:r>
              <a:rPr lang="en-US" altLang="en-US" sz="2400" dirty="0">
                <a:latin typeface="+mn-lt"/>
              </a:rPr>
              <a:t>Putting together the Heckscher–Ohlin theorem and the </a:t>
            </a:r>
            <a:r>
              <a:rPr lang="en-US" altLang="en-US" sz="2400" dirty="0" err="1">
                <a:latin typeface="+mn-lt"/>
              </a:rPr>
              <a:t>Stolper</a:t>
            </a:r>
            <a:r>
              <a:rPr lang="en-US" altLang="en-US" sz="2400" dirty="0">
                <a:latin typeface="+mn-lt"/>
              </a:rPr>
              <a:t>–Samuelson theorem, we conclude that a country’s abundant factor gains from the opening of trade (because the relative price of exports goes up), and its scarce factor loses from the opening of trade.</a:t>
            </a:r>
          </a:p>
        </p:txBody>
      </p:sp>
    </p:spTree>
    <p:extLst>
      <p:ext uri="{BB962C8B-B14F-4D97-AF65-F5344CB8AC3E}">
        <p14:creationId xmlns:p14="http://schemas.microsoft.com/office/powerpoint/2010/main" val="16174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45F-CFC8-4896-BCE3-39DC42F9A73E}"/>
              </a:ext>
            </a:extLst>
          </p:cNvPr>
          <p:cNvSpPr>
            <a:spLocks noGrp="1"/>
          </p:cNvSpPr>
          <p:nvPr>
            <p:ph type="title"/>
          </p:nvPr>
        </p:nvSpPr>
        <p:spPr/>
        <p:txBody>
          <a:bodyPr/>
          <a:lstStyle/>
          <a:p>
            <a:r>
              <a:rPr lang="en-US" dirty="0"/>
              <a:t>Introduction</a:t>
            </a:r>
          </a:p>
        </p:txBody>
      </p:sp>
      <p:sp>
        <p:nvSpPr>
          <p:cNvPr id="4" name="TextBox 3">
            <a:extLst>
              <a:ext uri="{FF2B5EF4-FFF2-40B4-BE49-F238E27FC236}">
                <a16:creationId xmlns:a16="http://schemas.microsoft.com/office/drawing/2014/main" id="{99FD1A89-F6E8-4EC0-BCC3-9AFFFBB25565}"/>
              </a:ext>
            </a:extLst>
          </p:cNvPr>
          <p:cNvSpPr txBox="1"/>
          <p:nvPr/>
        </p:nvSpPr>
        <p:spPr>
          <a:xfrm>
            <a:off x="284203" y="1663901"/>
            <a:ext cx="8402597" cy="4031873"/>
          </a:xfrm>
          <a:prstGeom prst="rect">
            <a:avLst/>
          </a:prstGeom>
          <a:noFill/>
        </p:spPr>
        <p:txBody>
          <a:bodyPr wrap="square">
            <a:spAutoFit/>
          </a:bodyPr>
          <a:lstStyle/>
          <a:p>
            <a:pPr marL="450850" marR="0" lvl="0" indent="-450850" algn="just" defTabSz="914400" rtl="0" eaLnBrk="1" fontAlgn="auto" latinLnBrk="0" hangingPunct="1">
              <a:lnSpc>
                <a:spcPct val="120000"/>
              </a:lnSpc>
              <a:spcBef>
                <a:spcPts val="624"/>
              </a:spcBef>
              <a:spcAft>
                <a:spcPts val="0"/>
              </a:spcAft>
              <a:buClrTx/>
              <a:buSzTx/>
              <a:buFont typeface="Arial" panose="020B0604020202020204" pitchFamily="34" charset="0"/>
              <a:buChar char="•"/>
              <a:tabLst/>
              <a:defRPr/>
            </a:pPr>
            <a:r>
              <a:rPr kumimoji="0" lang="en-US" altLang="en-US" sz="23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Both of these extensions make the predictions from the Heckscher–Ohlin model match more closely the trade patterns in the world economy today.</a:t>
            </a:r>
          </a:p>
          <a:p>
            <a:pPr marL="450850" marR="0" lvl="0" indent="-450850" algn="just" defTabSz="914400" rtl="0" eaLnBrk="1" fontAlgn="auto" latinLnBrk="0" hangingPunct="1">
              <a:lnSpc>
                <a:spcPct val="120000"/>
              </a:lnSpc>
              <a:spcBef>
                <a:spcPts val="624"/>
              </a:spcBef>
              <a:spcAft>
                <a:spcPts val="0"/>
              </a:spcAft>
              <a:buClrTx/>
              <a:buSzTx/>
              <a:buFont typeface="Arial" panose="020B0604020202020204" pitchFamily="34" charset="0"/>
              <a:buChar char="•"/>
              <a:tabLst/>
              <a:defRPr/>
            </a:pPr>
            <a:endParaRPr kumimoji="0" lang="en-US" altLang="en-US" sz="23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0850" marR="0" lvl="0" indent="-450850" algn="just" defTabSz="914400" rtl="0" eaLnBrk="1" fontAlgn="auto" latinLnBrk="0" hangingPunct="1">
              <a:lnSpc>
                <a:spcPct val="120000"/>
              </a:lnSpc>
              <a:spcBef>
                <a:spcPts val="624"/>
              </a:spcBef>
              <a:spcAft>
                <a:spcPts val="0"/>
              </a:spcAft>
              <a:buClrTx/>
              <a:buSzTx/>
              <a:buFont typeface="Arial" panose="020B0604020202020204" pitchFamily="34" charset="0"/>
              <a:buChar char="•"/>
              <a:tabLst/>
              <a:defRPr/>
            </a:pPr>
            <a:r>
              <a:rPr kumimoji="0" lang="en-US" altLang="en-US" sz="23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The third goal of the chapter is to investigate how the opening of trade between two countries affects the payments to labor and to capital in each of them</a:t>
            </a:r>
            <a:endParaRPr lang="en-US" b="1" dirty="0"/>
          </a:p>
        </p:txBody>
      </p:sp>
    </p:spTree>
    <p:extLst>
      <p:ext uri="{BB962C8B-B14F-4D97-AF65-F5344CB8AC3E}">
        <p14:creationId xmlns:p14="http://schemas.microsoft.com/office/powerpoint/2010/main" val="381719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5521C-4172-49AB-9805-72BDC5B0CF9A}"/>
              </a:ext>
            </a:extLst>
          </p:cNvPr>
          <p:cNvSpPr>
            <a:spLocks noGrp="1"/>
          </p:cNvSpPr>
          <p:nvPr>
            <p:ph type="title"/>
          </p:nvPr>
        </p:nvSpPr>
        <p:spPr/>
        <p:txBody>
          <a:bodyPr>
            <a:normAutofit/>
          </a:bodyPr>
          <a:lstStyle/>
          <a:p>
            <a:r>
              <a:rPr lang="en-US" altLang="en-US" sz="3600" dirty="0" err="1"/>
              <a:t>Heckscher</a:t>
            </a:r>
            <a:r>
              <a:rPr lang="en-US" altLang="en-US" sz="3600" dirty="0"/>
              <a:t>–Ohlin Model </a:t>
            </a:r>
            <a:endParaRPr lang="en-IN" sz="3600" dirty="0"/>
          </a:p>
        </p:txBody>
      </p:sp>
      <p:sp>
        <p:nvSpPr>
          <p:cNvPr id="5" name="Content Placeholder 4">
            <a:extLst>
              <a:ext uri="{FF2B5EF4-FFF2-40B4-BE49-F238E27FC236}">
                <a16:creationId xmlns:a16="http://schemas.microsoft.com/office/drawing/2014/main" id="{E09B7ECA-CE65-420C-A8C9-4CB3B36FD687}"/>
              </a:ext>
            </a:extLst>
          </p:cNvPr>
          <p:cNvSpPr>
            <a:spLocks noGrp="1"/>
          </p:cNvSpPr>
          <p:nvPr>
            <p:ph idx="1"/>
          </p:nvPr>
        </p:nvSpPr>
        <p:spPr>
          <a:xfrm>
            <a:off x="-98854" y="1007077"/>
            <a:ext cx="9144000" cy="1872048"/>
          </a:xfrm>
        </p:spPr>
        <p:txBody>
          <a:bodyPr>
            <a:noAutofit/>
          </a:bodyPr>
          <a:lstStyle/>
          <a:p>
            <a:pPr marL="0" indent="0">
              <a:buNone/>
            </a:pPr>
            <a:r>
              <a:rPr lang="en-US" altLang="en-US" sz="2400" dirty="0">
                <a:latin typeface="+mn-lt"/>
              </a:rPr>
              <a:t>     We define: </a:t>
            </a:r>
          </a:p>
          <a:p>
            <a:pPr marL="461963" indent="0">
              <a:spcAft>
                <a:spcPts val="1200"/>
              </a:spcAft>
              <a:buNone/>
            </a:pPr>
            <a:r>
              <a:rPr lang="en-US" altLang="en-US" sz="2000" i="1" dirty="0"/>
              <a:t>L</a:t>
            </a:r>
            <a:r>
              <a:rPr lang="en-US" altLang="en-US" sz="2000" i="1" baseline="-25000" dirty="0"/>
              <a:t>S</a:t>
            </a:r>
            <a:r>
              <a:rPr lang="en-US" altLang="en-US" sz="2000" i="1" dirty="0"/>
              <a:t> is amount of labor in shoes, L</a:t>
            </a:r>
            <a:r>
              <a:rPr lang="en-US" altLang="en-US" sz="2000" i="1" baseline="-25000" dirty="0"/>
              <a:t>C</a:t>
            </a:r>
            <a:r>
              <a:rPr lang="en-US" altLang="en-US" sz="2000" i="1" dirty="0"/>
              <a:t> is amount of labor in computers. </a:t>
            </a:r>
          </a:p>
          <a:p>
            <a:pPr marL="461963" indent="0">
              <a:spcAft>
                <a:spcPts val="1200"/>
              </a:spcAft>
              <a:buNone/>
            </a:pPr>
            <a:r>
              <a:rPr lang="en-US" altLang="en-US" sz="2000" i="1" dirty="0"/>
              <a:t>K</a:t>
            </a:r>
            <a:r>
              <a:rPr lang="en-US" altLang="en-US" sz="2000" i="1" baseline="-25000" dirty="0"/>
              <a:t>S</a:t>
            </a:r>
            <a:r>
              <a:rPr lang="en-US" altLang="en-US" sz="2000" i="1" dirty="0"/>
              <a:t> is amount of capital in shoes, K</a:t>
            </a:r>
            <a:r>
              <a:rPr lang="en-US" altLang="en-US" sz="2000" i="1" baseline="-25000" dirty="0"/>
              <a:t>C</a:t>
            </a:r>
            <a:r>
              <a:rPr lang="en-US" altLang="en-US" sz="2000" i="1" dirty="0"/>
              <a:t> is amount of capital in computers. </a:t>
            </a:r>
          </a:p>
          <a:p>
            <a:pPr marL="461963" indent="0">
              <a:spcAft>
                <a:spcPts val="1200"/>
              </a:spcAft>
              <a:buNone/>
            </a:pPr>
            <a:r>
              <a:rPr lang="en-US" altLang="en-US" sz="2000" i="1" dirty="0"/>
              <a:t>L</a:t>
            </a:r>
            <a:r>
              <a:rPr lang="en-US" altLang="en-US" sz="2000" i="1" baseline="-25000" dirty="0"/>
              <a:t>S</a:t>
            </a:r>
            <a:r>
              <a:rPr lang="en-US" altLang="en-US" sz="2000" i="1" dirty="0"/>
              <a:t>/K</a:t>
            </a:r>
            <a:r>
              <a:rPr lang="en-US" altLang="en-US" sz="2000" i="1" baseline="-25000" dirty="0"/>
              <a:t>S</a:t>
            </a:r>
            <a:r>
              <a:rPr lang="en-US" altLang="en-US" sz="2000" i="1" dirty="0"/>
              <a:t>    is labor/capital ratio in shoes</a:t>
            </a:r>
          </a:p>
          <a:p>
            <a:pPr marL="461963" indent="0">
              <a:spcAft>
                <a:spcPts val="1200"/>
              </a:spcAft>
              <a:buNone/>
            </a:pPr>
            <a:r>
              <a:rPr lang="en-US" altLang="en-US" sz="2000" i="1" dirty="0"/>
              <a:t>L</a:t>
            </a:r>
            <a:r>
              <a:rPr lang="en-US" altLang="en-US" sz="2000" i="1" baseline="-25000" dirty="0"/>
              <a:t>C</a:t>
            </a:r>
            <a:r>
              <a:rPr lang="en-US" altLang="en-US" sz="2000" i="1" dirty="0"/>
              <a:t>/K</a:t>
            </a:r>
            <a:r>
              <a:rPr lang="en-US" altLang="en-US" sz="2000" i="1" baseline="-25000" dirty="0"/>
              <a:t>C</a:t>
            </a:r>
            <a:r>
              <a:rPr lang="en-US" altLang="en-US" sz="2000" i="1" dirty="0"/>
              <a:t>   is labor/capital ratio in computers</a:t>
            </a:r>
            <a:r>
              <a:rPr lang="en-US" altLang="en-US" sz="2000" dirty="0">
                <a:latin typeface="+mn-lt"/>
              </a:rPr>
              <a:t> </a:t>
            </a:r>
          </a:p>
          <a:p>
            <a:pPr marL="0" indent="0">
              <a:buNone/>
            </a:pPr>
            <a:r>
              <a:rPr lang="en-US" altLang="en-US" sz="2400" dirty="0">
                <a:latin typeface="+mn-lt"/>
              </a:rPr>
              <a:t>          Assumptions of the </a:t>
            </a:r>
            <a:r>
              <a:rPr lang="en-US" altLang="en-US" sz="2400" dirty="0" err="1">
                <a:latin typeface="+mn-lt"/>
              </a:rPr>
              <a:t>Heckscher</a:t>
            </a:r>
            <a:r>
              <a:rPr lang="en-US" altLang="en-US" sz="2400" dirty="0">
                <a:latin typeface="+mn-lt"/>
              </a:rPr>
              <a:t>–Ohlin Model</a:t>
            </a:r>
          </a:p>
          <a:p>
            <a:pPr marL="461963" indent="0">
              <a:spcAft>
                <a:spcPts val="1200"/>
              </a:spcAft>
              <a:buNone/>
            </a:pPr>
            <a:r>
              <a:rPr lang="en-US" altLang="en-US" sz="2000" dirty="0">
                <a:solidFill>
                  <a:srgbClr val="0000FF"/>
                </a:solidFill>
                <a:latin typeface="+mn-lt"/>
              </a:rPr>
              <a:t>Assumption 1: </a:t>
            </a:r>
            <a:r>
              <a:rPr lang="en-US" altLang="en-US" sz="2000" i="1" dirty="0">
                <a:latin typeface="+mn-lt"/>
              </a:rPr>
              <a:t>Both factors, labor and capital, can move freely between the industries.</a:t>
            </a:r>
          </a:p>
          <a:p>
            <a:pPr marL="461963" indent="0">
              <a:spcAft>
                <a:spcPts val="1200"/>
              </a:spcAft>
              <a:buNone/>
            </a:pPr>
            <a:r>
              <a:rPr lang="en-US" altLang="en-US" sz="2000" dirty="0">
                <a:solidFill>
                  <a:srgbClr val="0000FF"/>
                </a:solidFill>
                <a:latin typeface="+mn-lt"/>
              </a:rPr>
              <a:t>Assumption 2</a:t>
            </a:r>
            <a:r>
              <a:rPr lang="en-US" altLang="en-US" sz="2000" i="1" dirty="0">
                <a:latin typeface="+mn-lt"/>
              </a:rPr>
              <a:t>: Shoe production is labor-intensive; that is, it requires more labor per unit of capital to produce shoes than computers, so </a:t>
            </a:r>
          </a:p>
          <a:p>
            <a:pPr marL="461963" indent="0">
              <a:spcAft>
                <a:spcPts val="1200"/>
              </a:spcAft>
              <a:buNone/>
            </a:pPr>
            <a:r>
              <a:rPr lang="en-US" altLang="en-US" b="0" i="1" dirty="0">
                <a:latin typeface="+mn-lt"/>
              </a:rPr>
              <a:t>                               L</a:t>
            </a:r>
            <a:r>
              <a:rPr lang="en-US" altLang="en-US" b="0" i="1" baseline="-25000" dirty="0">
                <a:latin typeface="+mn-lt"/>
              </a:rPr>
              <a:t>S</a:t>
            </a:r>
            <a:r>
              <a:rPr lang="en-US" altLang="en-US" b="0" i="1" dirty="0">
                <a:latin typeface="+mn-lt"/>
              </a:rPr>
              <a:t>/K</a:t>
            </a:r>
            <a:r>
              <a:rPr lang="en-US" altLang="en-US" b="0" i="1" baseline="-25000" dirty="0">
                <a:latin typeface="+mn-lt"/>
              </a:rPr>
              <a:t>S</a:t>
            </a:r>
            <a:r>
              <a:rPr lang="en-US" altLang="en-US" b="0" i="1" dirty="0">
                <a:latin typeface="+mn-lt"/>
              </a:rPr>
              <a:t> &gt; L</a:t>
            </a:r>
            <a:r>
              <a:rPr lang="en-US" altLang="en-US" b="0" i="1" baseline="-25000" dirty="0">
                <a:latin typeface="+mn-lt"/>
              </a:rPr>
              <a:t>C</a:t>
            </a:r>
            <a:r>
              <a:rPr lang="en-US" altLang="en-US" b="0" i="1" dirty="0">
                <a:latin typeface="+mn-lt"/>
              </a:rPr>
              <a:t>/K</a:t>
            </a:r>
            <a:r>
              <a:rPr lang="en-US" altLang="en-US" b="0" i="1" baseline="-25000" dirty="0">
                <a:latin typeface="+mn-lt"/>
              </a:rPr>
              <a:t>C</a:t>
            </a:r>
            <a:r>
              <a:rPr lang="en-US" altLang="en-US" b="0" i="1" dirty="0">
                <a:latin typeface="+mn-lt"/>
              </a:rPr>
              <a:t> .</a:t>
            </a:r>
          </a:p>
          <a:p>
            <a:pPr marL="461963" indent="0">
              <a:spcAft>
                <a:spcPts val="1200"/>
              </a:spcAft>
              <a:buNone/>
            </a:pPr>
            <a:endParaRPr lang="en-US" altLang="en-US" sz="2000" b="0" i="1" dirty="0">
              <a:latin typeface="+mn-lt"/>
            </a:endParaRPr>
          </a:p>
          <a:p>
            <a:pPr marL="461963" indent="0" eaLnBrk="1" hangingPunct="1">
              <a:spcAft>
                <a:spcPts val="1200"/>
              </a:spcAft>
              <a:buNone/>
            </a:pPr>
            <a:endParaRPr lang="en-US" altLang="en-US" sz="2400" b="0" i="1" dirty="0">
              <a:latin typeface="+mn-lt"/>
            </a:endParaRPr>
          </a:p>
        </p:txBody>
      </p:sp>
    </p:spTree>
    <p:extLst>
      <p:ext uri="{BB962C8B-B14F-4D97-AF65-F5344CB8AC3E}">
        <p14:creationId xmlns:p14="http://schemas.microsoft.com/office/powerpoint/2010/main" val="258126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5521C-4172-49AB-9805-72BDC5B0CF9A}"/>
              </a:ext>
            </a:extLst>
          </p:cNvPr>
          <p:cNvSpPr>
            <a:spLocks noGrp="1"/>
          </p:cNvSpPr>
          <p:nvPr>
            <p:ph type="title"/>
          </p:nvPr>
        </p:nvSpPr>
        <p:spPr/>
        <p:txBody>
          <a:bodyPr>
            <a:normAutofit/>
          </a:bodyPr>
          <a:lstStyle/>
          <a:p>
            <a:r>
              <a:rPr lang="en-US" altLang="en-US" sz="3600" dirty="0" err="1"/>
              <a:t>Heckscher</a:t>
            </a:r>
            <a:r>
              <a:rPr lang="en-US" altLang="en-US" sz="3600" dirty="0"/>
              <a:t>–Ohlin Model </a:t>
            </a:r>
            <a:endParaRPr lang="en-IN" sz="3600" dirty="0"/>
          </a:p>
        </p:txBody>
      </p:sp>
      <p:sp>
        <p:nvSpPr>
          <p:cNvPr id="6" name="Content Placeholder 5">
            <a:extLst>
              <a:ext uri="{FF2B5EF4-FFF2-40B4-BE49-F238E27FC236}">
                <a16:creationId xmlns:a16="http://schemas.microsoft.com/office/drawing/2014/main" id="{8066A2D6-DE5F-4020-AEEB-36334C14D0B2}"/>
              </a:ext>
            </a:extLst>
          </p:cNvPr>
          <p:cNvSpPr>
            <a:spLocks noGrp="1"/>
          </p:cNvSpPr>
          <p:nvPr>
            <p:ph sz="quarter" idx="10"/>
          </p:nvPr>
        </p:nvSpPr>
        <p:spPr>
          <a:xfrm>
            <a:off x="228600" y="1077207"/>
            <a:ext cx="8915400" cy="2093912"/>
          </a:xfrm>
        </p:spPr>
        <p:txBody>
          <a:bodyPr>
            <a:normAutofit/>
          </a:bodyPr>
          <a:lstStyle/>
          <a:p>
            <a:pPr marL="0" indent="0" eaLnBrk="1" hangingPunct="1">
              <a:spcBef>
                <a:spcPct val="10000"/>
              </a:spcBef>
              <a:spcAft>
                <a:spcPct val="10000"/>
              </a:spcAft>
              <a:buNone/>
            </a:pPr>
            <a:r>
              <a:rPr lang="en-US" altLang="en-US" sz="2000" dirty="0">
                <a:latin typeface="+mn-lt"/>
              </a:rPr>
              <a:t>Labor Intensity of Each Industry </a:t>
            </a:r>
          </a:p>
          <a:p>
            <a:pPr marL="0" indent="0" eaLnBrk="1" hangingPunct="1">
              <a:spcBef>
                <a:spcPct val="10000"/>
              </a:spcBef>
              <a:spcAft>
                <a:spcPct val="10000"/>
              </a:spcAft>
              <a:buNone/>
            </a:pPr>
            <a:r>
              <a:rPr lang="en-US" altLang="en-US" sz="2000" b="0" dirty="0">
                <a:latin typeface="+mn-lt"/>
              </a:rPr>
              <a:t>Shoe production being more labor-intensive than computers implies: </a:t>
            </a:r>
          </a:p>
          <a:p>
            <a:pPr marL="0" indent="0" algn="ctr" eaLnBrk="1" hangingPunct="1">
              <a:spcBef>
                <a:spcPct val="10000"/>
              </a:spcBef>
              <a:spcAft>
                <a:spcPct val="10000"/>
              </a:spcAft>
              <a:buNone/>
            </a:pPr>
            <a:r>
              <a:rPr lang="en-US" altLang="en-US" sz="2400" b="0" i="1" dirty="0">
                <a:latin typeface="+mn-lt"/>
              </a:rPr>
              <a:t>L</a:t>
            </a:r>
            <a:r>
              <a:rPr lang="en-US" altLang="en-US" sz="2400" b="0" i="1" baseline="-25000" dirty="0">
                <a:latin typeface="+mn-lt"/>
              </a:rPr>
              <a:t>S</a:t>
            </a:r>
            <a:r>
              <a:rPr lang="en-US" altLang="en-US" sz="2400" b="0" i="1" dirty="0">
                <a:latin typeface="+mn-lt"/>
              </a:rPr>
              <a:t>/K</a:t>
            </a:r>
            <a:r>
              <a:rPr lang="en-US" altLang="en-US" sz="2400" b="0" i="1" baseline="-25000" dirty="0">
                <a:latin typeface="+mn-lt"/>
              </a:rPr>
              <a:t>S</a:t>
            </a:r>
            <a:r>
              <a:rPr lang="en-US" altLang="en-US" sz="2400" b="0" i="1" dirty="0">
                <a:latin typeface="+mn-lt"/>
              </a:rPr>
              <a:t> &gt; L</a:t>
            </a:r>
            <a:r>
              <a:rPr lang="en-US" altLang="en-US" sz="2400" b="0" i="1" baseline="-25000" dirty="0">
                <a:latin typeface="+mn-lt"/>
              </a:rPr>
              <a:t>C</a:t>
            </a:r>
            <a:r>
              <a:rPr lang="en-US" altLang="en-US" sz="2400" b="0" i="1" dirty="0">
                <a:latin typeface="+mn-lt"/>
              </a:rPr>
              <a:t>/K</a:t>
            </a:r>
            <a:r>
              <a:rPr lang="en-US" altLang="en-US" sz="2400" b="0" i="1" baseline="-25000" dirty="0">
                <a:latin typeface="+mn-lt"/>
              </a:rPr>
              <a:t>C</a:t>
            </a:r>
            <a:r>
              <a:rPr lang="en-US" altLang="en-US" sz="2400" b="0" i="1" dirty="0">
                <a:latin typeface="+mn-lt"/>
              </a:rPr>
              <a:t> </a:t>
            </a:r>
          </a:p>
          <a:p>
            <a:pPr marL="0" indent="0" eaLnBrk="1" hangingPunct="1">
              <a:spcBef>
                <a:spcPct val="10000"/>
              </a:spcBef>
              <a:spcAft>
                <a:spcPct val="10000"/>
              </a:spcAft>
              <a:buNone/>
            </a:pPr>
            <a:r>
              <a:rPr lang="en-US" altLang="en-US" sz="2000" b="0" dirty="0">
                <a:latin typeface="+mn-lt"/>
              </a:rPr>
              <a:t>These two curves slope down just like regular demand curves, but in this case, they are </a:t>
            </a:r>
            <a:r>
              <a:rPr lang="en-US" altLang="en-US" sz="2000" b="0" i="1" dirty="0">
                <a:latin typeface="+mn-lt"/>
              </a:rPr>
              <a:t>relative </a:t>
            </a:r>
            <a:r>
              <a:rPr lang="en-US" altLang="en-US" sz="2000" b="0" dirty="0">
                <a:latin typeface="+mn-lt"/>
              </a:rPr>
              <a:t>demand</a:t>
            </a:r>
            <a:r>
              <a:rPr lang="en-US" altLang="en-US" sz="2000" b="0" i="1" dirty="0">
                <a:latin typeface="+mn-lt"/>
              </a:rPr>
              <a:t> </a:t>
            </a:r>
            <a:r>
              <a:rPr lang="en-US" altLang="en-US" sz="2000" b="0" dirty="0">
                <a:latin typeface="+mn-lt"/>
              </a:rPr>
              <a:t>curves for labor.</a:t>
            </a:r>
          </a:p>
        </p:txBody>
      </p:sp>
      <p:sp>
        <p:nvSpPr>
          <p:cNvPr id="9" name="Content Placeholder 8">
            <a:extLst>
              <a:ext uri="{FF2B5EF4-FFF2-40B4-BE49-F238E27FC236}">
                <a16:creationId xmlns:a16="http://schemas.microsoft.com/office/drawing/2014/main" id="{F2543AF3-2803-40BC-99D4-4AC618254856}"/>
              </a:ext>
            </a:extLst>
          </p:cNvPr>
          <p:cNvSpPr>
            <a:spLocks noGrp="1"/>
          </p:cNvSpPr>
          <p:nvPr>
            <p:ph sz="quarter" idx="13"/>
          </p:nvPr>
        </p:nvSpPr>
        <p:spPr>
          <a:xfrm>
            <a:off x="3533019" y="2902862"/>
            <a:ext cx="1560905" cy="486864"/>
          </a:xfrm>
        </p:spPr>
        <p:txBody>
          <a:bodyPr>
            <a:normAutofit/>
          </a:bodyPr>
          <a:lstStyle/>
          <a:p>
            <a:pPr marL="0" indent="0">
              <a:buNone/>
            </a:pPr>
            <a:r>
              <a:rPr lang="en-IN" sz="1600" dirty="0"/>
              <a:t>FIGURE 4-1</a:t>
            </a:r>
          </a:p>
        </p:txBody>
      </p:sp>
      <p:pic>
        <p:nvPicPr>
          <p:cNvPr id="13" name="Picture Placeholder 4" descr="A line graph plots wage per rental versus labor per capital in each industry. Two parallel negative curves are plotted on the graph. The curve for relative demand for labor in shoes, L subscript S per K subscript S, lies above the curve for relative demand for labor in computers, L subscript C per K subscript C.">
            <a:extLst>
              <a:ext uri="{FF2B5EF4-FFF2-40B4-BE49-F238E27FC236}">
                <a16:creationId xmlns:a16="http://schemas.microsoft.com/office/drawing/2014/main" id="{4841D937-D417-4B60-9842-B46CD224443C}"/>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1187948" y="3340076"/>
            <a:ext cx="6768104" cy="3181810"/>
          </a:xfrm>
          <a:prstGeom prst="rect">
            <a:avLst/>
          </a:prstGeom>
        </p:spPr>
      </p:pic>
    </p:spTree>
    <p:extLst>
      <p:ext uri="{BB962C8B-B14F-4D97-AF65-F5344CB8AC3E}">
        <p14:creationId xmlns:p14="http://schemas.microsoft.com/office/powerpoint/2010/main" val="416106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6D58-0C74-4DE2-A22F-4A0EC331C1D9}"/>
              </a:ext>
            </a:extLst>
          </p:cNvPr>
          <p:cNvSpPr>
            <a:spLocks noGrp="1"/>
          </p:cNvSpPr>
          <p:nvPr>
            <p:ph type="title"/>
          </p:nvPr>
        </p:nvSpPr>
        <p:spPr/>
        <p:txBody>
          <a:bodyPr/>
          <a:lstStyle/>
          <a:p>
            <a:r>
              <a:rPr lang="en-US" dirty="0"/>
              <a:t>Relative Labor Demand</a:t>
            </a:r>
          </a:p>
        </p:txBody>
      </p:sp>
      <p:pic>
        <p:nvPicPr>
          <p:cNvPr id="3" name="Picture 2">
            <a:extLst>
              <a:ext uri="{FF2B5EF4-FFF2-40B4-BE49-F238E27FC236}">
                <a16:creationId xmlns:a16="http://schemas.microsoft.com/office/drawing/2014/main" id="{C5A8AE37-7BF4-489A-B9E2-F974B6EB3AD1}"/>
              </a:ext>
            </a:extLst>
          </p:cNvPr>
          <p:cNvPicPr>
            <a:picLocks noChangeAspect="1"/>
          </p:cNvPicPr>
          <p:nvPr/>
        </p:nvPicPr>
        <p:blipFill>
          <a:blip r:embed="rId2"/>
          <a:stretch>
            <a:fillRect/>
          </a:stretch>
        </p:blipFill>
        <p:spPr>
          <a:xfrm>
            <a:off x="222422" y="1643448"/>
            <a:ext cx="8464378" cy="4955059"/>
          </a:xfrm>
          <a:prstGeom prst="rect">
            <a:avLst/>
          </a:prstGeom>
        </p:spPr>
      </p:pic>
    </p:spTree>
    <p:extLst>
      <p:ext uri="{BB962C8B-B14F-4D97-AF65-F5344CB8AC3E}">
        <p14:creationId xmlns:p14="http://schemas.microsoft.com/office/powerpoint/2010/main" val="186463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36FC-4AF5-4DE5-8348-3BE9A89373B6}"/>
              </a:ext>
            </a:extLst>
          </p:cNvPr>
          <p:cNvSpPr>
            <a:spLocks noGrp="1"/>
          </p:cNvSpPr>
          <p:nvPr>
            <p:ph type="title"/>
          </p:nvPr>
        </p:nvSpPr>
        <p:spPr/>
        <p:txBody>
          <a:bodyPr>
            <a:normAutofit/>
          </a:bodyPr>
          <a:lstStyle/>
          <a:p>
            <a:r>
              <a:rPr lang="en-US" altLang="en-US" sz="3600" dirty="0" err="1"/>
              <a:t>Heckscher</a:t>
            </a:r>
            <a:r>
              <a:rPr lang="en-US" altLang="en-US" sz="3600" dirty="0"/>
              <a:t>–Ohlin Model</a:t>
            </a:r>
            <a:endParaRPr lang="en-IN" sz="3600" dirty="0"/>
          </a:p>
        </p:txBody>
      </p:sp>
      <p:sp>
        <p:nvSpPr>
          <p:cNvPr id="3" name="Content Placeholder 2">
            <a:extLst>
              <a:ext uri="{FF2B5EF4-FFF2-40B4-BE49-F238E27FC236}">
                <a16:creationId xmlns:a16="http://schemas.microsoft.com/office/drawing/2014/main" id="{B6C3B63C-4A8B-416E-BA43-CBCC4004EFB7}"/>
              </a:ext>
            </a:extLst>
          </p:cNvPr>
          <p:cNvSpPr>
            <a:spLocks noGrp="1"/>
          </p:cNvSpPr>
          <p:nvPr>
            <p:ph idx="1"/>
          </p:nvPr>
        </p:nvSpPr>
        <p:spPr>
          <a:xfrm>
            <a:off x="66470" y="1066481"/>
            <a:ext cx="8824452" cy="1143000"/>
          </a:xfrm>
        </p:spPr>
        <p:txBody>
          <a:bodyPr>
            <a:normAutofit/>
          </a:bodyPr>
          <a:lstStyle/>
          <a:p>
            <a:pPr marL="0" indent="0">
              <a:buNone/>
            </a:pPr>
            <a:r>
              <a:rPr lang="en-US" altLang="en-US" sz="2400" dirty="0">
                <a:solidFill>
                  <a:schemeClr val="tx1"/>
                </a:solidFill>
              </a:rPr>
              <a:t>Assumptions of the Heckscher–Ohlin Model</a:t>
            </a:r>
          </a:p>
          <a:p>
            <a:pPr marL="339725" indent="-339725">
              <a:spcBef>
                <a:spcPct val="10000"/>
              </a:spcBef>
              <a:spcAft>
                <a:spcPts val="1200"/>
              </a:spcAft>
            </a:pPr>
            <a:r>
              <a:rPr lang="en-US" altLang="en-US" sz="2000" dirty="0">
                <a:solidFill>
                  <a:srgbClr val="0000FF"/>
                </a:solidFill>
              </a:rPr>
              <a:t>Assumption 3</a:t>
            </a:r>
            <a:r>
              <a:rPr lang="en-US" altLang="en-US" sz="2000" dirty="0">
                <a:solidFill>
                  <a:schemeClr val="tx1"/>
                </a:solidFill>
              </a:rPr>
              <a:t>: Foreign is labor-abundant, by which we mean that the labor–capital ratio in Foreign exceeds that in Home,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D77E44-710E-4929-9F26-F76B1FB2365A}"/>
                  </a:ext>
                </a:extLst>
              </p:cNvPr>
              <p:cNvSpPr>
                <a:spLocks noGrp="1"/>
              </p:cNvSpPr>
              <p:nvPr>
                <p:ph sz="quarter" idx="10"/>
              </p:nvPr>
            </p:nvSpPr>
            <p:spPr>
              <a:xfrm>
                <a:off x="3056090" y="2350446"/>
                <a:ext cx="3563630" cy="749859"/>
              </a:xfrm>
            </p:spPr>
            <p:txBody>
              <a:bodyPr>
                <a:normAutofit/>
              </a:bodyPr>
              <a:lstStyle/>
              <a:p>
                <a:pPr marL="0" indent="0">
                  <a:buNone/>
                </a:pPr>
                <a14:m>
                  <m:oMath xmlns:m="http://schemas.openxmlformats.org/officeDocument/2006/math">
                    <m:sSup>
                      <m:sSupPr>
                        <m:ctrlPr>
                          <a:rPr lang="en-US" altLang="en-US" sz="2400" i="1" smtClean="0">
                            <a:solidFill>
                              <a:schemeClr val="tx1"/>
                            </a:solidFill>
                            <a:latin typeface="Cambria Math" panose="02040503050406030204" pitchFamily="18" charset="0"/>
                          </a:rPr>
                        </m:ctrlPr>
                      </m:sSupPr>
                      <m:e>
                        <m:acc>
                          <m:accPr>
                            <m:chr m:val="̅"/>
                            <m:ctrlPr>
                              <a:rPr lang="en-US" altLang="en-US" sz="2400" i="1">
                                <a:solidFill>
                                  <a:schemeClr val="tx1"/>
                                </a:solidFill>
                                <a:latin typeface="Cambria Math" panose="02040503050406030204" pitchFamily="18" charset="0"/>
                              </a:rPr>
                            </m:ctrlPr>
                          </m:accPr>
                          <m:e>
                            <m:r>
                              <a:rPr lang="en-US" altLang="en-US" sz="2400" b="1" i="1">
                                <a:solidFill>
                                  <a:schemeClr val="tx1"/>
                                </a:solidFill>
                                <a:latin typeface="Cambria Math" panose="02040503050406030204" pitchFamily="18" charset="0"/>
                              </a:rPr>
                              <m:t>𝑳</m:t>
                            </m:r>
                          </m:e>
                        </m:acc>
                      </m:e>
                      <m:sup>
                        <m:r>
                          <a:rPr lang="en-US" altLang="en-US" sz="2400" b="1" i="1">
                            <a:solidFill>
                              <a:schemeClr val="tx1"/>
                            </a:solidFill>
                            <a:latin typeface="Cambria Math" panose="02040503050406030204" pitchFamily="18" charset="0"/>
                          </a:rPr>
                          <m:t>∗</m:t>
                        </m:r>
                      </m:sup>
                    </m:sSup>
                  </m:oMath>
                </a14:m>
                <a:r>
                  <a:rPr lang="en-US" altLang="en-US" sz="2400" dirty="0">
                    <a:solidFill>
                      <a:schemeClr val="tx1"/>
                    </a:solidFill>
                  </a:rPr>
                  <a:t>/</a:t>
                </a:r>
                <a14:m>
                  <m:oMath xmlns:m="http://schemas.openxmlformats.org/officeDocument/2006/math">
                    <m:sSup>
                      <m:sSupPr>
                        <m:ctrlPr>
                          <a:rPr lang="en-US" altLang="en-US" sz="2400" i="1">
                            <a:solidFill>
                              <a:schemeClr val="tx1"/>
                            </a:solidFill>
                            <a:latin typeface="Cambria Math" panose="02040503050406030204" pitchFamily="18" charset="0"/>
                          </a:rPr>
                        </m:ctrlPr>
                      </m:sSupPr>
                      <m:e>
                        <m:acc>
                          <m:accPr>
                            <m:chr m:val="̅"/>
                            <m:ctrlPr>
                              <a:rPr lang="en-US" altLang="en-US" sz="2400" i="1">
                                <a:solidFill>
                                  <a:schemeClr val="tx1"/>
                                </a:solidFill>
                                <a:latin typeface="Cambria Math" panose="02040503050406030204" pitchFamily="18" charset="0"/>
                              </a:rPr>
                            </m:ctrlPr>
                          </m:accPr>
                          <m:e>
                            <m:r>
                              <a:rPr lang="en-US" altLang="en-US" sz="2400" b="1" i="1">
                                <a:solidFill>
                                  <a:schemeClr val="tx1"/>
                                </a:solidFill>
                                <a:latin typeface="Cambria Math" panose="02040503050406030204" pitchFamily="18" charset="0"/>
                              </a:rPr>
                              <m:t>𝑲</m:t>
                            </m:r>
                          </m:e>
                        </m:acc>
                      </m:e>
                      <m:sup>
                        <m:r>
                          <a:rPr lang="en-US" altLang="en-US" sz="2400" b="1" i="1">
                            <a:solidFill>
                              <a:schemeClr val="tx1"/>
                            </a:solidFill>
                            <a:latin typeface="Cambria Math" panose="02040503050406030204" pitchFamily="18" charset="0"/>
                          </a:rPr>
                          <m:t>∗</m:t>
                        </m:r>
                      </m:sup>
                    </m:sSup>
                    <m:r>
                      <a:rPr lang="en-US" altLang="en-US" sz="2400" b="1" i="1">
                        <a:solidFill>
                          <a:schemeClr val="tx1"/>
                        </a:solidFill>
                        <a:latin typeface="Cambria Math" panose="02040503050406030204" pitchFamily="18" charset="0"/>
                      </a:rPr>
                      <m:t>&gt; </m:t>
                    </m:r>
                    <m:acc>
                      <m:accPr>
                        <m:chr m:val="̅"/>
                        <m:ctrlPr>
                          <a:rPr lang="en-US" altLang="en-US" sz="2400" i="1">
                            <a:solidFill>
                              <a:schemeClr val="tx1"/>
                            </a:solidFill>
                            <a:latin typeface="Cambria Math" panose="02040503050406030204" pitchFamily="18" charset="0"/>
                          </a:rPr>
                        </m:ctrlPr>
                      </m:accPr>
                      <m:e>
                        <m:r>
                          <a:rPr lang="en-US" altLang="en-US" sz="2400" b="1" i="1">
                            <a:solidFill>
                              <a:schemeClr val="tx1"/>
                            </a:solidFill>
                            <a:latin typeface="Cambria Math" panose="02040503050406030204" pitchFamily="18" charset="0"/>
                          </a:rPr>
                          <m:t>𝑳</m:t>
                        </m:r>
                      </m:e>
                    </m:acc>
                    <m:r>
                      <a:rPr lang="en-US" altLang="en-US" sz="2400" b="1" i="1">
                        <a:solidFill>
                          <a:schemeClr val="tx1"/>
                        </a:solidFill>
                        <a:latin typeface="Cambria Math" panose="02040503050406030204" pitchFamily="18" charset="0"/>
                      </a:rPr>
                      <m:t>/</m:t>
                    </m:r>
                    <m:acc>
                      <m:accPr>
                        <m:chr m:val="̅"/>
                        <m:ctrlPr>
                          <a:rPr lang="en-US" altLang="en-US" sz="2400" i="1">
                            <a:solidFill>
                              <a:schemeClr val="tx1"/>
                            </a:solidFill>
                            <a:latin typeface="Cambria Math" panose="02040503050406030204" pitchFamily="18" charset="0"/>
                          </a:rPr>
                        </m:ctrlPr>
                      </m:accPr>
                      <m:e>
                        <m:r>
                          <a:rPr lang="en-US" altLang="en-US" sz="2400" b="1" i="1">
                            <a:solidFill>
                              <a:schemeClr val="tx1"/>
                            </a:solidFill>
                            <a:latin typeface="Cambria Math" panose="02040503050406030204" pitchFamily="18" charset="0"/>
                          </a:rPr>
                          <m:t>𝑲</m:t>
                        </m:r>
                      </m:e>
                    </m:acc>
                  </m:oMath>
                </a14:m>
                <a:endParaRPr lang="en-IN" sz="2400" dirty="0"/>
              </a:p>
            </p:txBody>
          </p:sp>
        </mc:Choice>
        <mc:Fallback xmlns="">
          <p:sp>
            <p:nvSpPr>
              <p:cNvPr id="4" name="Content Placeholder 3">
                <a:extLst>
                  <a:ext uri="{FF2B5EF4-FFF2-40B4-BE49-F238E27FC236}">
                    <a16:creationId xmlns:a16="http://schemas.microsoft.com/office/drawing/2014/main" id="{01D77E44-710E-4929-9F26-F76B1FB2365A}"/>
                  </a:ext>
                </a:extLst>
              </p:cNvPr>
              <p:cNvSpPr>
                <a:spLocks noGrp="1" noRot="1" noChangeAspect="1" noMove="1" noResize="1" noEditPoints="1" noAdjustHandles="1" noChangeArrowheads="1" noChangeShapeType="1" noTextEdit="1"/>
              </p:cNvSpPr>
              <p:nvPr>
                <p:ph sz="quarter" idx="10"/>
              </p:nvPr>
            </p:nvSpPr>
            <p:spPr>
              <a:xfrm>
                <a:off x="3056090" y="2350446"/>
                <a:ext cx="3563630" cy="749859"/>
              </a:xfrm>
              <a:blipFill>
                <a:blip r:embed="rId2"/>
                <a:stretch>
                  <a:fillRect l="-342" t="-6504"/>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F311A8A2-5821-469F-8E4E-C3C1493346FF}"/>
              </a:ext>
            </a:extLst>
          </p:cNvPr>
          <p:cNvSpPr>
            <a:spLocks noGrp="1"/>
          </p:cNvSpPr>
          <p:nvPr>
            <p:ph sz="quarter" idx="13"/>
          </p:nvPr>
        </p:nvSpPr>
        <p:spPr>
          <a:xfrm>
            <a:off x="364938" y="2858785"/>
            <a:ext cx="8229600" cy="423862"/>
          </a:xfrm>
        </p:spPr>
        <p:txBody>
          <a:bodyPr>
            <a:normAutofit/>
          </a:bodyPr>
          <a:lstStyle/>
          <a:p>
            <a:pPr marL="0" indent="0">
              <a:buNone/>
            </a:pPr>
            <a:r>
              <a:rPr lang="en-US" altLang="en-US" sz="2000" dirty="0">
                <a:solidFill>
                  <a:schemeClr val="tx1"/>
                </a:solidFill>
              </a:rPr>
              <a:t>Equivalently, Home is capital-abundant, so that</a:t>
            </a:r>
            <a:endParaRPr lang="en-IN" sz="2000"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ED91367-6FD0-4E7F-8F4E-2EE4BF123F6F}"/>
                  </a:ext>
                </a:extLst>
              </p:cNvPr>
              <p:cNvSpPr>
                <a:spLocks noGrp="1"/>
              </p:cNvSpPr>
              <p:nvPr>
                <p:ph sz="quarter" idx="14"/>
              </p:nvPr>
            </p:nvSpPr>
            <p:spPr>
              <a:xfrm>
                <a:off x="6972537" y="2806950"/>
                <a:ext cx="1806525" cy="749858"/>
              </a:xfrm>
            </p:spPr>
            <p:txBody>
              <a:bodyPr>
                <a:normAutofit/>
              </a:bodyPr>
              <a:lstStyle/>
              <a:p>
                <a:pPr marL="0" indent="0">
                  <a:spcBef>
                    <a:spcPct val="10000"/>
                  </a:spcBef>
                  <a:spcAft>
                    <a:spcPts val="1200"/>
                  </a:spcAft>
                  <a:buNone/>
                </a:pPr>
                <a14:m>
                  <m:oMath xmlns:m="http://schemas.openxmlformats.org/officeDocument/2006/math">
                    <m:acc>
                      <m:accPr>
                        <m:chr m:val="̅"/>
                        <m:ctrlPr>
                          <a:rPr lang="en-US" altLang="en-US" sz="2000" i="1">
                            <a:latin typeface="Cambria Math" panose="02040503050406030204" pitchFamily="18" charset="0"/>
                          </a:rPr>
                        </m:ctrlPr>
                      </m:accPr>
                      <m:e>
                        <m:r>
                          <a:rPr lang="en-US" altLang="en-US" sz="2000" b="1" i="1">
                            <a:latin typeface="Cambria Math" panose="02040503050406030204" pitchFamily="18" charset="0"/>
                          </a:rPr>
                          <m:t>𝑲</m:t>
                        </m:r>
                      </m:e>
                    </m:acc>
                    <m:r>
                      <a:rPr lang="en-US" altLang="en-US" sz="2000" b="1"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b="1" i="1">
                            <a:latin typeface="Cambria Math" panose="02040503050406030204" pitchFamily="18" charset="0"/>
                          </a:rPr>
                          <m:t>𝑳</m:t>
                        </m:r>
                      </m:e>
                    </m:acc>
                  </m:oMath>
                </a14:m>
                <a:r>
                  <a:rPr lang="en-US" altLang="en-US" sz="2000" dirty="0"/>
                  <a:t> &gt; </a:t>
                </a:r>
                <a14:m>
                  <m:oMath xmlns:m="http://schemas.openxmlformats.org/officeDocument/2006/math">
                    <m:sSup>
                      <m:sSupPr>
                        <m:ctrlPr>
                          <a:rPr lang="en-US" altLang="en-US" sz="2000" i="1">
                            <a:latin typeface="Cambria Math" panose="02040503050406030204" pitchFamily="18" charset="0"/>
                          </a:rPr>
                        </m:ctrlPr>
                      </m:sSupPr>
                      <m:e>
                        <m:acc>
                          <m:accPr>
                            <m:chr m:val="̅"/>
                            <m:ctrlPr>
                              <a:rPr lang="en-US" altLang="en-US" sz="2000" i="1">
                                <a:latin typeface="Cambria Math" panose="02040503050406030204" pitchFamily="18" charset="0"/>
                              </a:rPr>
                            </m:ctrlPr>
                          </m:accPr>
                          <m:e>
                            <m:r>
                              <a:rPr lang="en-US" altLang="en-US" sz="2000" b="1" i="1">
                                <a:latin typeface="Cambria Math" panose="02040503050406030204" pitchFamily="18" charset="0"/>
                              </a:rPr>
                              <m:t>𝑲</m:t>
                            </m:r>
                          </m:e>
                        </m:acc>
                      </m:e>
                      <m:sup>
                        <m:r>
                          <a:rPr lang="en-US" altLang="en-US" sz="2000" b="1" i="1">
                            <a:latin typeface="Cambria Math" panose="02040503050406030204" pitchFamily="18" charset="0"/>
                          </a:rPr>
                          <m:t>∗</m:t>
                        </m:r>
                      </m:sup>
                    </m:sSup>
                  </m:oMath>
                </a14:m>
                <a:r>
                  <a:rPr lang="en-US" altLang="en-US" sz="2000" dirty="0"/>
                  <a:t>/</a:t>
                </a:r>
                <a14:m>
                  <m:oMath xmlns:m="http://schemas.openxmlformats.org/officeDocument/2006/math">
                    <m:sSup>
                      <m:sSupPr>
                        <m:ctrlPr>
                          <a:rPr lang="en-US" altLang="en-US" sz="2000" i="1">
                            <a:latin typeface="Cambria Math" panose="02040503050406030204" pitchFamily="18" charset="0"/>
                          </a:rPr>
                        </m:ctrlPr>
                      </m:sSupPr>
                      <m:e>
                        <m:acc>
                          <m:accPr>
                            <m:chr m:val="̅"/>
                            <m:ctrlPr>
                              <a:rPr lang="en-US" altLang="en-US" sz="2000" i="1">
                                <a:latin typeface="Cambria Math" panose="02040503050406030204" pitchFamily="18" charset="0"/>
                              </a:rPr>
                            </m:ctrlPr>
                          </m:accPr>
                          <m:e>
                            <m:r>
                              <a:rPr lang="en-US" altLang="en-US" sz="2000" b="1" i="1">
                                <a:latin typeface="Cambria Math" panose="02040503050406030204" pitchFamily="18" charset="0"/>
                              </a:rPr>
                              <m:t>𝑳</m:t>
                            </m:r>
                          </m:e>
                        </m:acc>
                      </m:e>
                      <m:sup>
                        <m:r>
                          <a:rPr lang="en-US" altLang="en-US" sz="2000" b="1" i="1">
                            <a:latin typeface="Cambria Math" panose="02040503050406030204" pitchFamily="18" charset="0"/>
                          </a:rPr>
                          <m:t>∗</m:t>
                        </m:r>
                      </m:sup>
                    </m:sSup>
                  </m:oMath>
                </a14:m>
                <a:r>
                  <a:rPr lang="en-US" altLang="en-US" sz="2000" b="0" dirty="0"/>
                  <a:t>.</a:t>
                </a:r>
              </a:p>
            </p:txBody>
          </p:sp>
        </mc:Choice>
        <mc:Fallback xmlns="">
          <p:sp>
            <p:nvSpPr>
              <p:cNvPr id="8" name="Content Placeholder 7">
                <a:extLst>
                  <a:ext uri="{FF2B5EF4-FFF2-40B4-BE49-F238E27FC236}">
                    <a16:creationId xmlns:a16="http://schemas.microsoft.com/office/drawing/2014/main" id="{8ED91367-6FD0-4E7F-8F4E-2EE4BF123F6F}"/>
                  </a:ext>
                </a:extLst>
              </p:cNvPr>
              <p:cNvSpPr>
                <a:spLocks noGrp="1" noRot="1" noChangeAspect="1" noMove="1" noResize="1" noEditPoints="1" noAdjustHandles="1" noChangeArrowheads="1" noChangeShapeType="1" noTextEdit="1"/>
              </p:cNvSpPr>
              <p:nvPr>
                <p:ph sz="quarter" idx="14"/>
              </p:nvPr>
            </p:nvSpPr>
            <p:spPr>
              <a:xfrm>
                <a:off x="6972537" y="2806950"/>
                <a:ext cx="1806525" cy="749858"/>
              </a:xfrm>
              <a:blipFill>
                <a:blip r:embed="rId3"/>
                <a:stretch>
                  <a:fillRect t="-4065" r="-7095"/>
                </a:stretch>
              </a:blipFill>
            </p:spPr>
            <p:txBody>
              <a:bodyPr/>
              <a:lstStyle/>
              <a:p>
                <a:r>
                  <a:rPr lang="en-US">
                    <a:noFill/>
                  </a:rPr>
                  <a:t> </a:t>
                </a:r>
              </a:p>
            </p:txBody>
          </p:sp>
        </mc:Fallback>
      </mc:AlternateContent>
      <p:sp>
        <p:nvSpPr>
          <p:cNvPr id="10" name="Content Placeholder 9">
            <a:extLst>
              <a:ext uri="{FF2B5EF4-FFF2-40B4-BE49-F238E27FC236}">
                <a16:creationId xmlns:a16="http://schemas.microsoft.com/office/drawing/2014/main" id="{4D30039E-D90E-42C3-AB78-AEAD613A125C}"/>
              </a:ext>
            </a:extLst>
          </p:cNvPr>
          <p:cNvSpPr>
            <a:spLocks noGrp="1"/>
          </p:cNvSpPr>
          <p:nvPr>
            <p:ph sz="quarter" idx="16"/>
          </p:nvPr>
        </p:nvSpPr>
        <p:spPr>
          <a:xfrm>
            <a:off x="0" y="3357258"/>
            <a:ext cx="8890922" cy="2790674"/>
          </a:xfrm>
        </p:spPr>
        <p:txBody>
          <a:bodyPr>
            <a:noAutofit/>
          </a:bodyPr>
          <a:lstStyle/>
          <a:p>
            <a:pPr>
              <a:lnSpc>
                <a:spcPct val="120000"/>
              </a:lnSpc>
              <a:spcBef>
                <a:spcPts val="624"/>
              </a:spcBef>
            </a:pPr>
            <a:r>
              <a:rPr lang="en-US" altLang="en-US" sz="2000" dirty="0">
                <a:solidFill>
                  <a:srgbClr val="0000FF"/>
                </a:solidFill>
              </a:rPr>
              <a:t>Assumption 4</a:t>
            </a:r>
            <a:r>
              <a:rPr lang="en-US" altLang="en-US" sz="2000" dirty="0">
                <a:solidFill>
                  <a:schemeClr val="tx1"/>
                </a:solidFill>
              </a:rPr>
              <a:t>: The final outputs, shoes and computers, can be traded freely (i.e., without any restrictions) between nations, but labor and capital do not move between countries. </a:t>
            </a:r>
          </a:p>
          <a:p>
            <a:pPr>
              <a:lnSpc>
                <a:spcPct val="120000"/>
              </a:lnSpc>
              <a:spcBef>
                <a:spcPts val="624"/>
              </a:spcBef>
            </a:pPr>
            <a:r>
              <a:rPr lang="en-US" altLang="en-US" sz="2000" dirty="0">
                <a:solidFill>
                  <a:srgbClr val="0000FF"/>
                </a:solidFill>
              </a:rPr>
              <a:t>Assumption 5</a:t>
            </a:r>
            <a:r>
              <a:rPr lang="en-US" altLang="en-US" sz="2000" dirty="0">
                <a:solidFill>
                  <a:schemeClr val="tx1"/>
                </a:solidFill>
              </a:rPr>
              <a:t>: The technologies used to produce the two goods are identical across the countries.</a:t>
            </a:r>
          </a:p>
          <a:p>
            <a:pPr>
              <a:lnSpc>
                <a:spcPct val="120000"/>
              </a:lnSpc>
              <a:spcBef>
                <a:spcPts val="624"/>
              </a:spcBef>
            </a:pPr>
            <a:r>
              <a:rPr lang="en-US" altLang="en-US" sz="2000" dirty="0">
                <a:solidFill>
                  <a:srgbClr val="0000FF"/>
                </a:solidFill>
              </a:rPr>
              <a:t>Assumption 6</a:t>
            </a:r>
            <a:r>
              <a:rPr lang="en-US" altLang="en-US" sz="2000" dirty="0">
                <a:solidFill>
                  <a:schemeClr val="tx1"/>
                </a:solidFill>
              </a:rPr>
              <a:t>: Consumer tastes are the same across countries, and preferences for computers and shoes do not vary with a country’s level of income</a:t>
            </a:r>
            <a:r>
              <a:rPr lang="en-US" altLang="en-US" sz="2000" b="0" dirty="0">
                <a:solidFill>
                  <a:schemeClr val="tx1"/>
                </a:solidFill>
              </a:rPr>
              <a:t>.</a:t>
            </a:r>
            <a:endParaRPr lang="en-US" altLang="en-US" sz="2000" dirty="0">
              <a:solidFill>
                <a:schemeClr val="tx1"/>
              </a:solidFill>
            </a:endParaRPr>
          </a:p>
        </p:txBody>
      </p:sp>
    </p:spTree>
    <p:extLst>
      <p:ext uri="{BB962C8B-B14F-4D97-AF65-F5344CB8AC3E}">
        <p14:creationId xmlns:p14="http://schemas.microsoft.com/office/powerpoint/2010/main" val="542522681"/>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F8A0D5D4-E85B-2245-800C-61B94CBA43A4}" vid="{797AA461-1B33-F847-AA4A-B4021220E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211D0787-6739-45DC-B409-C8684240E402}">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5981</TotalTime>
  <Words>4103</Words>
  <Application>Microsoft Office PowerPoint</Application>
  <PresentationFormat>On-screen Show (4:3)</PresentationFormat>
  <Paragraphs>245</Paragraphs>
  <Slides>48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Bookman Old Style</vt:lpstr>
      <vt:lpstr>Calibri</vt:lpstr>
      <vt:lpstr>Cambria Math</vt:lpstr>
      <vt:lpstr>Courier New</vt:lpstr>
      <vt:lpstr>FEENSTRA</vt:lpstr>
      <vt:lpstr>Equation</vt:lpstr>
      <vt:lpstr>ECON 243 – International Trade </vt:lpstr>
      <vt:lpstr>Questions to Consider</vt:lpstr>
      <vt:lpstr>Introduction</vt:lpstr>
      <vt:lpstr>Introduction</vt:lpstr>
      <vt:lpstr>Introduction</vt:lpstr>
      <vt:lpstr>Heckscher–Ohlin Model </vt:lpstr>
      <vt:lpstr>Heckscher–Ohlin Model </vt:lpstr>
      <vt:lpstr>Relative Labor Demand</vt:lpstr>
      <vt:lpstr>Heckscher–Ohlin Model</vt:lpstr>
      <vt:lpstr>APPLICATION: Are Factor Intensities the Same Across Countries?</vt:lpstr>
      <vt:lpstr>PowerPoint Presentation</vt:lpstr>
      <vt:lpstr>Heckscher–Ohlin Model </vt:lpstr>
      <vt:lpstr>Heckscher–Ohlin Model </vt:lpstr>
      <vt:lpstr>Heckscher–Ohlin Model</vt:lpstr>
      <vt:lpstr>Heckscher–Ohlin Model</vt:lpstr>
      <vt:lpstr>A Closer Look</vt:lpstr>
      <vt:lpstr>Heckscher–Ohlin Model</vt:lpstr>
      <vt:lpstr>Heckscher–Ohlin Model</vt:lpstr>
      <vt:lpstr>A Closer Look</vt:lpstr>
      <vt:lpstr>Heckscher–Ohlin Model </vt:lpstr>
      <vt:lpstr>A Closer Look</vt:lpstr>
      <vt:lpstr>The Heckscher–Ohlin Model</vt:lpstr>
      <vt:lpstr>Heckscher–Ohlin Theorem</vt:lpstr>
      <vt:lpstr>Heckscher–Ohlin Theorem Assumptions Once Again</vt:lpstr>
      <vt:lpstr>Conclusions from Assumptions</vt:lpstr>
      <vt:lpstr>Testing the Heckscher–Ohlin Model </vt:lpstr>
      <vt:lpstr>Testing the Heckscher–Ohlin Model</vt:lpstr>
      <vt:lpstr>Testing the Heckscher–Ohlin Model </vt:lpstr>
      <vt:lpstr>Testing the Heckscher–Ohlin Model</vt:lpstr>
      <vt:lpstr>Effects of Trade on Factor Prices </vt:lpstr>
      <vt:lpstr>Effects of Trade on Factor Prices </vt:lpstr>
      <vt:lpstr>Relative Demand</vt:lpstr>
      <vt:lpstr>Relative Demand (with Supply) </vt:lpstr>
      <vt:lpstr>Changes in Home wage/rental </vt:lpstr>
      <vt:lpstr>Changes in Labor/Capital Ratio</vt:lpstr>
      <vt:lpstr>Effects of Trade on Factor Prices Once Again</vt:lpstr>
      <vt:lpstr>Effects of Trade on Factor Prices </vt:lpstr>
      <vt:lpstr>A Closer Look</vt:lpstr>
      <vt:lpstr>Effects of Trade on Factor Prices (Home)  </vt:lpstr>
      <vt:lpstr>Effects of Trade on Factor Prices (Home)</vt:lpstr>
      <vt:lpstr>Effects of Trade on Factor Prices (Foreign)</vt:lpstr>
      <vt:lpstr>Effects of Trade on Factor Prices </vt:lpstr>
      <vt:lpstr>Effects of Trade on Factor Prices </vt:lpstr>
      <vt:lpstr>Conclusions</vt:lpstr>
      <vt:lpstr>Conclusions</vt:lpstr>
      <vt:lpstr>KEY POINTS</vt:lpstr>
      <vt:lpstr>KEY POINTS</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Trade and Resources: The Heckscher-Olin Model</dc:title>
  <dc:subject/>
  <dc:creator>Dennis Charles McCornac</dc:creator>
  <cp:keywords/>
  <dc:description/>
  <cp:lastModifiedBy>Dennis Charles McCornac</cp:lastModifiedBy>
  <cp:revision>473</cp:revision>
  <dcterms:created xsi:type="dcterms:W3CDTF">2014-04-02T22:56:30Z</dcterms:created>
  <dcterms:modified xsi:type="dcterms:W3CDTF">2024-12-08T11:33:02Z</dcterms:modified>
  <cp:category/>
</cp:coreProperties>
</file>