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2"/>
  </p:sldMasterIdLst>
  <p:notesMasterIdLst>
    <p:notesMasterId r:id="rId51"/>
  </p:notesMasterIdLst>
  <p:handoutMasterIdLst>
    <p:handoutMasterId r:id="rId52"/>
  </p:handoutMasterIdLst>
  <p:sldIdLst>
    <p:sldId id="412" r:id="rId3"/>
    <p:sldId id="333" r:id="rId4"/>
    <p:sldId id="335" r:id="rId5"/>
    <p:sldId id="336" r:id="rId6"/>
    <p:sldId id="337" r:id="rId7"/>
    <p:sldId id="416" r:id="rId8"/>
    <p:sldId id="417" r:id="rId9"/>
    <p:sldId id="397" r:id="rId10"/>
    <p:sldId id="398" r:id="rId11"/>
    <p:sldId id="399" r:id="rId12"/>
    <p:sldId id="413" r:id="rId13"/>
    <p:sldId id="418" r:id="rId14"/>
    <p:sldId id="342" r:id="rId15"/>
    <p:sldId id="343" r:id="rId16"/>
    <p:sldId id="400" r:id="rId17"/>
    <p:sldId id="349" r:id="rId18"/>
    <p:sldId id="402" r:id="rId19"/>
    <p:sldId id="414" r:id="rId20"/>
    <p:sldId id="351" r:id="rId21"/>
    <p:sldId id="403" r:id="rId22"/>
    <p:sldId id="428" r:id="rId23"/>
    <p:sldId id="434" r:id="rId24"/>
    <p:sldId id="353" r:id="rId25"/>
    <p:sldId id="355" r:id="rId26"/>
    <p:sldId id="360" r:id="rId27"/>
    <p:sldId id="361" r:id="rId28"/>
    <p:sldId id="408" r:id="rId29"/>
    <p:sldId id="363" r:id="rId30"/>
    <p:sldId id="364" r:id="rId31"/>
    <p:sldId id="365" r:id="rId32"/>
    <p:sldId id="366" r:id="rId33"/>
    <p:sldId id="367" r:id="rId34"/>
    <p:sldId id="425" r:id="rId35"/>
    <p:sldId id="426" r:id="rId36"/>
    <p:sldId id="427" r:id="rId37"/>
    <p:sldId id="368" r:id="rId38"/>
    <p:sldId id="415" r:id="rId39"/>
    <p:sldId id="420" r:id="rId40"/>
    <p:sldId id="422" r:id="rId41"/>
    <p:sldId id="421" r:id="rId42"/>
    <p:sldId id="423" r:id="rId43"/>
    <p:sldId id="430" r:id="rId44"/>
    <p:sldId id="431" r:id="rId45"/>
    <p:sldId id="432" r:id="rId46"/>
    <p:sldId id="429" r:id="rId47"/>
    <p:sldId id="376" r:id="rId48"/>
    <p:sldId id="377" r:id="rId49"/>
    <p:sldId id="37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olan, Edgar" initials="DE" lastIdx="7" clrIdx="6">
    <p:extLst>
      <p:ext uri="{19B8F6BF-5375-455C-9EA6-DF929625EA0E}">
        <p15:presenceInfo xmlns:p15="http://schemas.microsoft.com/office/powerpoint/2012/main" userId="S-1-5-21-4250845945-3731851581-3800177176-16931" providerId="AD"/>
      </p:ext>
    </p:extLst>
  </p:cmAuthor>
  <p:cmAuthor id="1" name="Jennifer Baker" initials="JB" lastIdx="4" clrIdx="0"/>
  <p:cmAuthor id="8" name="Ramazani, Reza" initials="RR" lastIdx="56" clrIdx="7">
    <p:extLst>
      <p:ext uri="{19B8F6BF-5375-455C-9EA6-DF929625EA0E}">
        <p15:presenceInfo xmlns:p15="http://schemas.microsoft.com/office/powerpoint/2012/main" userId="Ramazani, Reza" providerId="None"/>
      </p:ext>
    </p:extLst>
  </p:cmAuthor>
  <p:cmAuthor id="2" name="Hauk, William" initials="HW" lastIdx="8" clrIdx="1"/>
  <p:cmAuthor id="9" name="PC" initials="P" lastIdx="7" clrIdx="8">
    <p:extLst>
      <p:ext uri="{19B8F6BF-5375-455C-9EA6-DF929625EA0E}">
        <p15:presenceInfo xmlns:p15="http://schemas.microsoft.com/office/powerpoint/2012/main" userId="PC" providerId="None"/>
      </p:ext>
    </p:extLst>
  </p:cmAuthor>
  <p:cmAuthor id="3" name="Mingzhi Xu" initials="MX" lastIdx="2" clrIdx="2"/>
  <p:cmAuthor id="10" name="Copyeditor" initials="CE" lastIdx="4" clrIdx="9">
    <p:extLst>
      <p:ext uri="{19B8F6BF-5375-455C-9EA6-DF929625EA0E}">
        <p15:presenceInfo xmlns:p15="http://schemas.microsoft.com/office/powerpoint/2012/main" userId="Copyeditor" providerId="None"/>
      </p:ext>
    </p:extLst>
  </p:cmAuthor>
  <p:cmAuthor id="4" name="Microsoft Office User" initials="Office" lastIdx="1" clrIdx="3"/>
  <p:cmAuthor id="5" name="Microsoft Office User" initials="Office [2]" lastIdx="1" clrIdx="4"/>
  <p:cmAuthor id="6" name="Microsoft Office User" initials="Office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F3F3F"/>
    <a:srgbClr val="792D2B"/>
    <a:srgbClr val="6D1543"/>
    <a:srgbClr val="672B4F"/>
    <a:srgbClr val="491F38"/>
    <a:srgbClr val="5C2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93" autoAdjust="0"/>
  </p:normalViewPr>
  <p:slideViewPr>
    <p:cSldViewPr snapToGrid="0">
      <p:cViewPr varScale="1">
        <p:scale>
          <a:sx n="67" d="100"/>
          <a:sy n="67" d="100"/>
        </p:scale>
        <p:origin x="75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203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1940" y="228600"/>
            <a:ext cx="6507480" cy="338554"/>
          </a:xfrm>
          <a:prstGeom prst="rect">
            <a:avLst/>
          </a:prstGeom>
        </p:spPr>
        <p:txBody>
          <a:bodyPr vert="horz" lIns="91440" tIns="45720" rIns="91440" bIns="45720" rtlCol="0"/>
          <a:lstStyle>
            <a:lvl1pPr algn="l">
              <a:defRPr sz="1200"/>
            </a:lvl1pPr>
          </a:lstStyle>
          <a:p>
            <a:pPr algn="ctr"/>
            <a:r>
              <a:rPr lang="en-US" sz="1600" b="1" dirty="0"/>
              <a:t>Chapter 3 - Gains and Losses from Trade in the Specific-Factors Model</a:t>
            </a:r>
          </a:p>
          <a:p>
            <a:endParaRPr lang="en-US" dirty="0"/>
          </a:p>
        </p:txBody>
      </p:sp>
      <p:sp>
        <p:nvSpPr>
          <p:cNvPr id="6" name="TextBox 5">
            <a:extLst>
              <a:ext uri="{FF2B5EF4-FFF2-40B4-BE49-F238E27FC236}">
                <a16:creationId xmlns:a16="http://schemas.microsoft.com/office/drawing/2014/main" id="{2C8852A7-0138-4E13-8377-BAC2878AEAF3}"/>
              </a:ext>
            </a:extLst>
          </p:cNvPr>
          <p:cNvSpPr txBox="1"/>
          <p:nvPr/>
        </p:nvSpPr>
        <p:spPr>
          <a:xfrm>
            <a:off x="2941332" y="8576846"/>
            <a:ext cx="975336" cy="338554"/>
          </a:xfrm>
          <a:prstGeom prst="rect">
            <a:avLst/>
          </a:prstGeom>
          <a:noFill/>
        </p:spPr>
        <p:txBody>
          <a:bodyPr wrap="square" rtlCol="0">
            <a:spAutoFit/>
          </a:bodyPr>
          <a:lstStyle/>
          <a:p>
            <a:pPr algn="ctr"/>
            <a:fld id="{53CD5CC8-9832-4A67-BAE4-BF148270F394}" type="slidenum">
              <a:rPr lang="en-US" sz="1600" b="1" smtClean="0"/>
              <a:pPr algn="ctr"/>
              <a:t>‹#›</a:t>
            </a:fld>
            <a:endParaRPr lang="en-US" sz="1600" b="1" dirty="0"/>
          </a:p>
        </p:txBody>
      </p:sp>
    </p:spTree>
    <p:extLst>
      <p:ext uri="{BB962C8B-B14F-4D97-AF65-F5344CB8AC3E}">
        <p14:creationId xmlns:p14="http://schemas.microsoft.com/office/powerpoint/2010/main" val="2842538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BBBBE-F656-4C94-A562-B71F08EA7B56}" type="datetimeFigureOut">
              <a:rPr lang="en-US" smtClean="0"/>
              <a:t>1/20/2023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EDC10-673E-4DA0-A9A3-29D693D3CF68}" type="slidenum">
              <a:rPr lang="en-US" smtClean="0"/>
              <a:t>‹#›</a:t>
            </a:fld>
            <a:endParaRPr lang="en-US"/>
          </a:p>
        </p:txBody>
      </p:sp>
    </p:spTree>
    <p:extLst>
      <p:ext uri="{BB962C8B-B14F-4D97-AF65-F5344CB8AC3E}">
        <p14:creationId xmlns:p14="http://schemas.microsoft.com/office/powerpoint/2010/main" val="21589543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DC10-673E-4DA0-A9A3-29D693D3CF68}" type="slidenum">
              <a:rPr lang="en-US" smtClean="0"/>
              <a:t>1</a:t>
            </a:fld>
            <a:endParaRPr lang="en-US"/>
          </a:p>
        </p:txBody>
      </p:sp>
    </p:spTree>
    <p:extLst>
      <p:ext uri="{BB962C8B-B14F-4D97-AF65-F5344CB8AC3E}">
        <p14:creationId xmlns:p14="http://schemas.microsoft.com/office/powerpoint/2010/main" val="62428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DC10-673E-4DA0-A9A3-29D693D3CF68}" type="slidenum">
              <a:rPr lang="en-US" smtClean="0"/>
              <a:t>16</a:t>
            </a:fld>
            <a:endParaRPr lang="en-US"/>
          </a:p>
        </p:txBody>
      </p:sp>
    </p:spTree>
    <p:extLst>
      <p:ext uri="{BB962C8B-B14F-4D97-AF65-F5344CB8AC3E}">
        <p14:creationId xmlns:p14="http://schemas.microsoft.com/office/powerpoint/2010/main" val="248713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DC10-673E-4DA0-A9A3-29D693D3CF68}" type="slidenum">
              <a:rPr lang="en-US" smtClean="0"/>
              <a:t>19</a:t>
            </a:fld>
            <a:endParaRPr lang="en-US"/>
          </a:p>
        </p:txBody>
      </p:sp>
    </p:spTree>
    <p:extLst>
      <p:ext uri="{BB962C8B-B14F-4D97-AF65-F5344CB8AC3E}">
        <p14:creationId xmlns:p14="http://schemas.microsoft.com/office/powerpoint/2010/main" val="227923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DC10-673E-4DA0-A9A3-29D693D3CF68}" type="slidenum">
              <a:rPr lang="en-US" smtClean="0"/>
              <a:t>23</a:t>
            </a:fld>
            <a:endParaRPr lang="en-US"/>
          </a:p>
        </p:txBody>
      </p:sp>
    </p:spTree>
    <p:extLst>
      <p:ext uri="{BB962C8B-B14F-4D97-AF65-F5344CB8AC3E}">
        <p14:creationId xmlns:p14="http://schemas.microsoft.com/office/powerpoint/2010/main" val="420313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DC10-673E-4DA0-A9A3-29D693D3CF68}" type="slidenum">
              <a:rPr lang="en-US" smtClean="0"/>
              <a:t>24</a:t>
            </a:fld>
            <a:endParaRPr lang="en-US"/>
          </a:p>
        </p:txBody>
      </p:sp>
    </p:spTree>
    <p:extLst>
      <p:ext uri="{BB962C8B-B14F-4D97-AF65-F5344CB8AC3E}">
        <p14:creationId xmlns:p14="http://schemas.microsoft.com/office/powerpoint/2010/main" val="188090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848"/>
            <a:ext cx="8229600" cy="1143000"/>
          </a:xfr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650112"/>
            <a:ext cx="8229600" cy="2180230"/>
          </a:xfrm>
        </p:spPr>
        <p:txBody>
          <a:bodyPr/>
          <a:lstStyle>
            <a:lvl1pPr marL="450850" indent="-450850">
              <a:spcBef>
                <a:spcPts val="624"/>
              </a:spcBef>
              <a:defRPr b="1"/>
            </a:lvl1pPr>
            <a:lvl2pPr marL="900113" indent="-442913">
              <a:spcBef>
                <a:spcPts val="624"/>
              </a:spcBef>
              <a:defRPr sz="2600" b="1"/>
            </a:lvl2pPr>
            <a:lvl3pPr marL="1255713" indent="-341313">
              <a:spcBef>
                <a:spcPts val="624"/>
              </a:spcBef>
              <a:defRPr sz="2400" b="1"/>
            </a:lvl3pPr>
            <a:lvl4pPr>
              <a:spcBef>
                <a:spcPts val="624"/>
              </a:spcBef>
              <a:defRPr b="1"/>
            </a:lvl4pPr>
            <a:lvl5pPr>
              <a:spcBef>
                <a:spcPts val="624"/>
              </a:spcBef>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Picture Placeholder 4">
            <a:extLst>
              <a:ext uri="{FF2B5EF4-FFF2-40B4-BE49-F238E27FC236}">
                <a16:creationId xmlns:a16="http://schemas.microsoft.com/office/drawing/2014/main" id="{11ED86F7-CDFD-4D3B-AF37-7EAF51796DBA}"/>
              </a:ext>
            </a:extLst>
          </p:cNvPr>
          <p:cNvSpPr>
            <a:spLocks noGrp="1"/>
          </p:cNvSpPr>
          <p:nvPr>
            <p:ph type="pic" sz="quarter" idx="10"/>
          </p:nvPr>
        </p:nvSpPr>
        <p:spPr>
          <a:xfrm>
            <a:off x="5759450" y="3179763"/>
            <a:ext cx="1023938" cy="955675"/>
          </a:xfrm>
        </p:spPr>
        <p:txBody>
          <a:bodyPr/>
          <a:lstStyle/>
          <a:p>
            <a:endParaRPr lang="en-IN"/>
          </a:p>
        </p:txBody>
      </p:sp>
      <p:sp>
        <p:nvSpPr>
          <p:cNvPr id="7" name="Picture Placeholder 6">
            <a:extLst>
              <a:ext uri="{FF2B5EF4-FFF2-40B4-BE49-F238E27FC236}">
                <a16:creationId xmlns:a16="http://schemas.microsoft.com/office/drawing/2014/main" id="{01E659FE-5E78-4BA4-9216-33F16787A5DD}"/>
              </a:ext>
            </a:extLst>
          </p:cNvPr>
          <p:cNvSpPr>
            <a:spLocks noGrp="1"/>
          </p:cNvSpPr>
          <p:nvPr>
            <p:ph type="pic" sz="quarter" idx="11"/>
          </p:nvPr>
        </p:nvSpPr>
        <p:spPr>
          <a:xfrm>
            <a:off x="7000875" y="3151188"/>
            <a:ext cx="887413" cy="933450"/>
          </a:xfrm>
        </p:spPr>
        <p:txBody>
          <a:bodyPr/>
          <a:lstStyle/>
          <a:p>
            <a:endParaRPr lang="en-IN"/>
          </a:p>
        </p:txBody>
      </p:sp>
      <p:sp>
        <p:nvSpPr>
          <p:cNvPr id="13" name="Content Placeholder 12">
            <a:extLst>
              <a:ext uri="{FF2B5EF4-FFF2-40B4-BE49-F238E27FC236}">
                <a16:creationId xmlns:a16="http://schemas.microsoft.com/office/drawing/2014/main" id="{40634E83-1EE9-4372-AF81-7743618D9AD9}"/>
              </a:ext>
            </a:extLst>
          </p:cNvPr>
          <p:cNvSpPr>
            <a:spLocks noGrp="1"/>
          </p:cNvSpPr>
          <p:nvPr>
            <p:ph sz="quarter" idx="12"/>
          </p:nvPr>
        </p:nvSpPr>
        <p:spPr>
          <a:xfrm>
            <a:off x="457200" y="4084638"/>
            <a:ext cx="8229600" cy="2076450"/>
          </a:xfrm>
        </p:spPr>
        <p:txBody>
          <a:bodyPr/>
          <a:lstStyle>
            <a:lvl1pPr marL="450850" indent="-450850">
              <a:defRPr/>
            </a:lvl1pPr>
            <a:lvl2pPr marL="900113" indent="-442913">
              <a:defRPr sz="2600"/>
            </a:lvl2pPr>
            <a:lvl3pPr marL="1255713" indent="-341313">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a:extLst>
              <a:ext uri="{FF2B5EF4-FFF2-40B4-BE49-F238E27FC236}">
                <a16:creationId xmlns:a16="http://schemas.microsoft.com/office/drawing/2014/main" id="{0174F274-CDA1-47F2-98FE-6BA5EEF943F7}"/>
              </a:ext>
            </a:extLst>
          </p:cNvPr>
          <p:cNvSpPr>
            <a:spLocks noGrp="1"/>
          </p:cNvSpPr>
          <p:nvPr>
            <p:ph sz="quarter" idx="13"/>
          </p:nvPr>
        </p:nvSpPr>
        <p:spPr>
          <a:xfrm>
            <a:off x="4313238" y="5705475"/>
            <a:ext cx="2687637" cy="45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Table Placeholder 17">
            <a:extLst>
              <a:ext uri="{FF2B5EF4-FFF2-40B4-BE49-F238E27FC236}">
                <a16:creationId xmlns:a16="http://schemas.microsoft.com/office/drawing/2014/main" id="{8B0C107B-632F-4690-9C8E-FC8D03FEDD93}"/>
              </a:ext>
            </a:extLst>
          </p:cNvPr>
          <p:cNvSpPr>
            <a:spLocks noGrp="1"/>
          </p:cNvSpPr>
          <p:nvPr>
            <p:ph type="tbl" sz="quarter" idx="14"/>
          </p:nvPr>
        </p:nvSpPr>
        <p:spPr>
          <a:xfrm>
            <a:off x="7888288" y="4859338"/>
            <a:ext cx="798512" cy="846137"/>
          </a:xfrm>
        </p:spPr>
        <p:txBody>
          <a:bodyPr/>
          <a:lstStyle/>
          <a:p>
            <a:endParaRPr lang="en-IN"/>
          </a:p>
        </p:txBody>
      </p:sp>
      <p:sp>
        <p:nvSpPr>
          <p:cNvPr id="20" name="Content Placeholder 19">
            <a:extLst>
              <a:ext uri="{FF2B5EF4-FFF2-40B4-BE49-F238E27FC236}">
                <a16:creationId xmlns:a16="http://schemas.microsoft.com/office/drawing/2014/main" id="{75C9ED24-F664-4674-B6AA-B79E51A8CBF3}"/>
              </a:ext>
            </a:extLst>
          </p:cNvPr>
          <p:cNvSpPr>
            <a:spLocks noGrp="1"/>
          </p:cNvSpPr>
          <p:nvPr>
            <p:ph sz="quarter" idx="15"/>
          </p:nvPr>
        </p:nvSpPr>
        <p:spPr>
          <a:xfrm>
            <a:off x="7124700" y="5705475"/>
            <a:ext cx="1868488" cy="45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2E348EBD-04AD-4010-98F7-3EDD1892ED22}"/>
              </a:ext>
            </a:extLst>
          </p:cNvPr>
          <p:cNvSpPr>
            <a:spLocks noGrp="1"/>
          </p:cNvSpPr>
          <p:nvPr>
            <p:ph sz="quarter" idx="16"/>
          </p:nvPr>
        </p:nvSpPr>
        <p:spPr>
          <a:xfrm>
            <a:off x="8243888" y="3548063"/>
            <a:ext cx="900112" cy="10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48982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marL="450850" indent="-450850">
              <a:spcBef>
                <a:spcPts val="624"/>
              </a:spcBef>
              <a:defRPr b="1"/>
            </a:lvl1pPr>
            <a:lvl2pPr marL="900113" indent="-442913">
              <a:spcBef>
                <a:spcPts val="624"/>
              </a:spcBef>
              <a:defRPr sz="2600" b="1"/>
            </a:lvl2pPr>
            <a:lvl3pPr marL="1255713" indent="-341313">
              <a:spcBef>
                <a:spcPts val="624"/>
              </a:spcBef>
              <a:defRPr sz="2400" b="1"/>
            </a:lvl3pPr>
            <a:lvl4pPr>
              <a:spcBef>
                <a:spcPts val="624"/>
              </a:spcBef>
              <a:defRPr b="1"/>
            </a:lvl4pPr>
            <a:lvl5pPr>
              <a:spcBef>
                <a:spcPts val="624"/>
              </a:spcBef>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309117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373A546-7ED3-7342-A5BF-DCA561DD7E8D}"/>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142263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13" name="Slide Number Placeholder 5">
            <a:extLst>
              <a:ext uri="{FF2B5EF4-FFF2-40B4-BE49-F238E27FC236}">
                <a16:creationId xmlns:a16="http://schemas.microsoft.com/office/drawing/2014/main" id="{F3830D2F-0034-8347-8FD3-285503D9CD90}"/>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411327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457200" y="2362200"/>
            <a:ext cx="8229600" cy="3763963"/>
          </a:xfrm>
        </p:spPr>
        <p:txBody>
          <a:bodyPr>
            <a:normAutofit/>
          </a:bodyPr>
          <a:lstStyle>
            <a:lvl1pPr marL="514350" indent="-514350">
              <a:buFont typeface="+mj-lt"/>
              <a:buAutoNum type="alphaLcPeriod"/>
              <a:defRPr sz="2800" b="1"/>
            </a:lvl1pPr>
            <a:lvl2pPr marL="914400" indent="-457200">
              <a:buFont typeface="+mj-lt"/>
              <a:buAutoNum type="alphaLcPeriod"/>
              <a:defRPr sz="2400" b="1"/>
            </a:lvl2pPr>
            <a:lvl3pPr marL="1371600" indent="-457200">
              <a:buFont typeface="+mj-lt"/>
              <a:buAutoNum type="alphaLcPeriod"/>
              <a:defRPr sz="2000" b="1"/>
            </a:lvl3pPr>
            <a:lvl4pPr marL="1714500" indent="-342900">
              <a:buFont typeface="+mj-lt"/>
              <a:buAutoNum type="alphaLcPeriod"/>
              <a:defRPr sz="1800" b="1"/>
            </a:lvl4pPr>
            <a:lvl5pPr marL="2171700" indent="-342900">
              <a:buFont typeface="+mj-lt"/>
              <a:buAutoNum type="alphaLcPeriod"/>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8433848-A846-744E-B946-326CC16C2C19}"/>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2858608983"/>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99000">
              <a:srgbClr val="FF0000"/>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317699C-2A7E-4B77-A731-00B264829B1D}"/>
              </a:ext>
            </a:extLst>
          </p:cNvPr>
          <p:cNvCxnSpPr>
            <a:cxnSpLocks/>
          </p:cNvCxnSpPr>
          <p:nvPr userDrawn="1"/>
        </p:nvCxnSpPr>
        <p:spPr>
          <a:xfrm>
            <a:off x="104868" y="1074738"/>
            <a:ext cx="893826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F8DAEC-F247-4F4F-B8C0-7201A91C4AB0}"/>
              </a:ext>
            </a:extLst>
          </p:cNvPr>
          <p:cNvSpPr txBox="1"/>
          <p:nvPr userDrawn="1"/>
        </p:nvSpPr>
        <p:spPr>
          <a:xfrm>
            <a:off x="8309610" y="6492242"/>
            <a:ext cx="733518" cy="276999"/>
          </a:xfrm>
          <a:prstGeom prst="rect">
            <a:avLst/>
          </a:prstGeom>
          <a:noFill/>
        </p:spPr>
        <p:txBody>
          <a:bodyPr wrap="square" rtlCol="0">
            <a:spAutoFit/>
          </a:bodyPr>
          <a:lstStyle/>
          <a:p>
            <a:r>
              <a:rPr lang="en-US" sz="1200" b="0" dirty="0">
                <a:latin typeface="Amasis MT Pro Black" panose="020B0604020202020204" pitchFamily="18" charset="0"/>
              </a:rPr>
              <a:t>3- </a:t>
            </a:r>
            <a:fld id="{F382854E-7D70-44F0-8CB5-A07F3ADE1891}" type="slidenum">
              <a:rPr lang="en-US" sz="1200" b="0" smtClean="0">
                <a:latin typeface="Amasis MT Pro Black" panose="020B0604020202020204" pitchFamily="18" charset="0"/>
              </a:rPr>
              <a:t>‹#›</a:t>
            </a:fld>
            <a:endParaRPr lang="en-US" sz="1200" b="0" dirty="0">
              <a:latin typeface="Amasis MT Pro Black" panose="020B0604020202020204" pitchFamily="18" charset="0"/>
            </a:endParaRPr>
          </a:p>
        </p:txBody>
      </p:sp>
    </p:spTree>
    <p:extLst>
      <p:ext uri="{BB962C8B-B14F-4D97-AF65-F5344CB8AC3E}">
        <p14:creationId xmlns:p14="http://schemas.microsoft.com/office/powerpoint/2010/main" val="125040338"/>
      </p:ext>
    </p:extLst>
  </p:cSld>
  <p:clrMap bg1="lt1" tx1="dk1" bg2="lt2" tx2="dk2" accent1="accent1" accent2="accent2" accent3="accent3" accent4="accent4" accent5="accent5" accent6="accent6" hlink="hlink" folHlink="folHlink"/>
  <p:sldLayoutIdLst>
    <p:sldLayoutId id="2147483702" r:id="rId1"/>
    <p:sldLayoutId id="2147483698" r:id="rId2"/>
    <p:sldLayoutId id="2147483699" r:id="rId3"/>
    <p:sldLayoutId id="2147483700" r:id="rId4"/>
    <p:sldLayoutId id="2147483701" r:id="rId5"/>
  </p:sldLayoutIdLst>
  <p:hf hd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18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F9A9-FF8C-4205-A3FD-7B04E9F4010E}"/>
              </a:ext>
            </a:extLst>
          </p:cNvPr>
          <p:cNvSpPr>
            <a:spLocks noGrp="1"/>
          </p:cNvSpPr>
          <p:nvPr>
            <p:ph type="title"/>
          </p:nvPr>
        </p:nvSpPr>
        <p:spPr/>
        <p:txBody>
          <a:bodyPr/>
          <a:lstStyle/>
          <a:p>
            <a:pPr marL="0" marR="0" lvl="0" indent="0" algn="ctr" defTabSz="914400" rtl="0" eaLnBrk="1" fontAlgn="auto" latinLnBrk="0" hangingPunct="1">
              <a:lnSpc>
                <a:spcPct val="100000"/>
              </a:lnSpc>
              <a:spcBef>
                <a:spcPct val="0"/>
              </a:spcBef>
              <a:spcAft>
                <a:spcPts val="0"/>
              </a:spcAft>
              <a:tabLst/>
              <a:defRPr/>
            </a:pPr>
            <a:r>
              <a:rPr kumimoji="0" lang="en-US" sz="3600" b="1" i="0" u="none" strike="noStrike" kern="1200" cap="none" spc="0" normalizeH="0" baseline="0" noProof="0" dirty="0">
                <a:ln>
                  <a:noFill/>
                </a:ln>
                <a:solidFill>
                  <a:srgbClr val="FF0000"/>
                </a:solidFill>
                <a:effectLst/>
                <a:uLnTx/>
                <a:uFillTx/>
                <a:latin typeface="Arial"/>
                <a:ea typeface="+mn-ea"/>
                <a:cs typeface="+mn-cs"/>
              </a:rPr>
              <a:t>ECON 243 – International Trade</a:t>
            </a:r>
            <a:br>
              <a:rPr kumimoji="0" lang="en-US" sz="3600" b="1" i="0" u="none" strike="noStrike" kern="1200" cap="none" spc="0" normalizeH="0" baseline="0" noProof="0" dirty="0">
                <a:ln>
                  <a:noFill/>
                </a:ln>
                <a:solidFill>
                  <a:srgbClr val="FF0000"/>
                </a:solidFill>
                <a:effectLst/>
                <a:uLnTx/>
                <a:uFillTx/>
                <a:latin typeface="Arial"/>
                <a:ea typeface="+mn-ea"/>
                <a:cs typeface="+mn-cs"/>
              </a:rPr>
            </a:br>
            <a:endParaRPr lang="en-US" dirty="0"/>
          </a:p>
        </p:txBody>
      </p:sp>
      <p:pic>
        <p:nvPicPr>
          <p:cNvPr id="4" name="Picture 3">
            <a:extLst>
              <a:ext uri="{FF2B5EF4-FFF2-40B4-BE49-F238E27FC236}">
                <a16:creationId xmlns:a16="http://schemas.microsoft.com/office/drawing/2014/main" id="{8BE5C069-D7CC-4B31-90F4-8D3806366E81}"/>
              </a:ext>
            </a:extLst>
          </p:cNvPr>
          <p:cNvPicPr>
            <a:picLocks noChangeAspect="1"/>
          </p:cNvPicPr>
          <p:nvPr/>
        </p:nvPicPr>
        <p:blipFill>
          <a:blip r:embed="rId3"/>
          <a:stretch>
            <a:fillRect/>
          </a:stretch>
        </p:blipFill>
        <p:spPr>
          <a:xfrm>
            <a:off x="1125284" y="6390017"/>
            <a:ext cx="6893431" cy="386690"/>
          </a:xfrm>
          <a:prstGeom prst="rect">
            <a:avLst/>
          </a:prstGeom>
        </p:spPr>
      </p:pic>
      <p:sp>
        <p:nvSpPr>
          <p:cNvPr id="6" name="TextBox 5">
            <a:extLst>
              <a:ext uri="{FF2B5EF4-FFF2-40B4-BE49-F238E27FC236}">
                <a16:creationId xmlns:a16="http://schemas.microsoft.com/office/drawing/2014/main" id="{D7286254-1D81-41D6-B00F-3CDE13DB711B}"/>
              </a:ext>
            </a:extLst>
          </p:cNvPr>
          <p:cNvSpPr txBox="1"/>
          <p:nvPr/>
        </p:nvSpPr>
        <p:spPr>
          <a:xfrm>
            <a:off x="457200" y="1235543"/>
            <a:ext cx="8451273" cy="1200329"/>
          </a:xfrm>
          <a:prstGeom prst="rect">
            <a:avLst/>
          </a:prstGeom>
          <a:noFill/>
        </p:spPr>
        <p:txBody>
          <a:bodyPr wrap="square">
            <a:spAutoFit/>
          </a:bodyPr>
          <a:lstStyle/>
          <a:p>
            <a:pPr algn="ctr"/>
            <a:r>
              <a:rPr lang="en-US" sz="3600" b="1" dirty="0"/>
              <a:t>Chapter 3 - Gains and Losses from Trade in the Specific-Factors Model</a:t>
            </a:r>
          </a:p>
        </p:txBody>
      </p:sp>
      <p:sp>
        <p:nvSpPr>
          <p:cNvPr id="11" name="TextBox 10">
            <a:extLst>
              <a:ext uri="{FF2B5EF4-FFF2-40B4-BE49-F238E27FC236}">
                <a16:creationId xmlns:a16="http://schemas.microsoft.com/office/drawing/2014/main" id="{4FC09E84-D721-4747-95CD-EA047EDA2442}"/>
              </a:ext>
            </a:extLst>
          </p:cNvPr>
          <p:cNvSpPr txBox="1"/>
          <p:nvPr/>
        </p:nvSpPr>
        <p:spPr>
          <a:xfrm>
            <a:off x="8245534" y="6342657"/>
            <a:ext cx="548640" cy="369332"/>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CAD801FE-E2A4-48D1-B7DB-4C2C99CD8A2D}"/>
              </a:ext>
            </a:extLst>
          </p:cNvPr>
          <p:cNvPicPr>
            <a:picLocks noChangeAspect="1"/>
          </p:cNvPicPr>
          <p:nvPr/>
        </p:nvPicPr>
        <p:blipFill>
          <a:blip r:embed="rId4"/>
          <a:stretch>
            <a:fillRect/>
          </a:stretch>
        </p:blipFill>
        <p:spPr>
          <a:xfrm>
            <a:off x="761999" y="2579514"/>
            <a:ext cx="7620000" cy="3619500"/>
          </a:xfrm>
          <a:prstGeom prst="rect">
            <a:avLst/>
          </a:prstGeom>
        </p:spPr>
      </p:pic>
    </p:spTree>
    <p:extLst>
      <p:ext uri="{BB962C8B-B14F-4D97-AF65-F5344CB8AC3E}">
        <p14:creationId xmlns:p14="http://schemas.microsoft.com/office/powerpoint/2010/main" val="118835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8A74-3E5C-4188-88F6-86B792FA5D8E}"/>
              </a:ext>
            </a:extLst>
          </p:cNvPr>
          <p:cNvSpPr>
            <a:spLocks noGrp="1"/>
          </p:cNvSpPr>
          <p:nvPr>
            <p:ph type="title"/>
          </p:nvPr>
        </p:nvSpPr>
        <p:spPr/>
        <p:txBody>
          <a:bodyPr>
            <a:normAutofit/>
          </a:bodyPr>
          <a:lstStyle/>
          <a:p>
            <a:r>
              <a:rPr lang="en-US" sz="3600" dirty="0"/>
              <a:t>Specific-Factors Model</a:t>
            </a:r>
            <a:endParaRPr lang="en-IN" sz="3600" dirty="0"/>
          </a:p>
        </p:txBody>
      </p:sp>
      <p:sp>
        <p:nvSpPr>
          <p:cNvPr id="3" name="Content Placeholder 2">
            <a:extLst>
              <a:ext uri="{FF2B5EF4-FFF2-40B4-BE49-F238E27FC236}">
                <a16:creationId xmlns:a16="http://schemas.microsoft.com/office/drawing/2014/main" id="{F049B49F-92B0-4E55-B6FF-2070B9C1179F}"/>
              </a:ext>
            </a:extLst>
          </p:cNvPr>
          <p:cNvSpPr>
            <a:spLocks noGrp="1"/>
          </p:cNvSpPr>
          <p:nvPr>
            <p:ph idx="1"/>
          </p:nvPr>
        </p:nvSpPr>
        <p:spPr>
          <a:xfrm>
            <a:off x="228600" y="1161858"/>
            <a:ext cx="8229600" cy="1095374"/>
          </a:xfrm>
        </p:spPr>
        <p:txBody>
          <a:bodyPr>
            <a:normAutofit/>
          </a:bodyPr>
          <a:lstStyle/>
          <a:p>
            <a:pPr marL="0" indent="0">
              <a:buNone/>
            </a:pPr>
            <a:r>
              <a:rPr lang="en-US" altLang="en-US" sz="2000" dirty="0"/>
              <a:t>The Home Country Opportunity Cost and Prices</a:t>
            </a:r>
          </a:p>
        </p:txBody>
      </p:sp>
      <p:sp>
        <p:nvSpPr>
          <p:cNvPr id="6" name="Content Placeholder 5">
            <a:extLst>
              <a:ext uri="{FF2B5EF4-FFF2-40B4-BE49-F238E27FC236}">
                <a16:creationId xmlns:a16="http://schemas.microsoft.com/office/drawing/2014/main" id="{B6EF0270-0361-4E7D-BA70-9DE9821D435A}"/>
              </a:ext>
            </a:extLst>
          </p:cNvPr>
          <p:cNvSpPr>
            <a:spLocks noGrp="1"/>
          </p:cNvSpPr>
          <p:nvPr>
            <p:ph sz="quarter" idx="12"/>
          </p:nvPr>
        </p:nvSpPr>
        <p:spPr>
          <a:xfrm>
            <a:off x="3722298" y="1498485"/>
            <a:ext cx="1699404" cy="470109"/>
          </a:xfrm>
        </p:spPr>
        <p:txBody>
          <a:bodyPr>
            <a:normAutofit/>
          </a:bodyPr>
          <a:lstStyle/>
          <a:p>
            <a:pPr marL="0" indent="0">
              <a:buNone/>
            </a:pPr>
            <a:r>
              <a:rPr lang="en-IN" sz="1600" dirty="0"/>
              <a:t>FIGURE 3-3</a:t>
            </a:r>
          </a:p>
        </p:txBody>
      </p:sp>
      <p:pic>
        <p:nvPicPr>
          <p:cNvPr id="10" name="Picture Placeholder 5" descr="A graph plots agriculture output, Q subscript A versus manufacturing output, Q subscript M. It displays two upward open curves, a downward open curve, and two negative slopes of varying steepness. From top to bottom, the upward open curves that represent gains from trade are numbered, U subscript 2 and U subscript 1. A slope with higher decreasing steepness and curve U subscript 2 meet at point C. Curves, U 1 and the downward open curve that represent P P F intersect each other at point A through which another slope passes. The first slope meets the P P F curve at point B. The slope of the first line is equal to negative P subscript M over P subscript A. The slope of the second line is equal to negative start fraction P subscript M over P subscript A end fraction to the power W. ">
            <a:extLst>
              <a:ext uri="{FF2B5EF4-FFF2-40B4-BE49-F238E27FC236}">
                <a16:creationId xmlns:a16="http://schemas.microsoft.com/office/drawing/2014/main" id="{958DA15A-9033-4B40-9786-B9E5AE3BF71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74345" y="1748790"/>
            <a:ext cx="7738110" cy="2851979"/>
          </a:xfrm>
          <a:prstGeom prst="rect">
            <a:avLst/>
          </a:prstGeom>
        </p:spPr>
      </p:pic>
      <p:sp>
        <p:nvSpPr>
          <p:cNvPr id="7" name="Content Placeholder 6">
            <a:extLst>
              <a:ext uri="{FF2B5EF4-FFF2-40B4-BE49-F238E27FC236}">
                <a16:creationId xmlns:a16="http://schemas.microsoft.com/office/drawing/2014/main" id="{0F14859A-98D5-4661-BDFC-82DEDC3AA1CD}"/>
              </a:ext>
            </a:extLst>
          </p:cNvPr>
          <p:cNvSpPr>
            <a:spLocks noGrp="1"/>
          </p:cNvSpPr>
          <p:nvPr>
            <p:ph sz="quarter" idx="13"/>
          </p:nvPr>
        </p:nvSpPr>
        <p:spPr>
          <a:xfrm>
            <a:off x="257175" y="4670081"/>
            <a:ext cx="8629650" cy="1978703"/>
          </a:xfrm>
        </p:spPr>
        <p:txBody>
          <a:bodyPr>
            <a:noAutofit/>
          </a:bodyPr>
          <a:lstStyle/>
          <a:p>
            <a:pPr marL="0" indent="0" algn="just" eaLnBrk="1" hangingPunct="1">
              <a:spcBef>
                <a:spcPct val="10000"/>
              </a:spcBef>
              <a:spcAft>
                <a:spcPct val="10000"/>
              </a:spcAft>
              <a:buNone/>
            </a:pPr>
            <a:r>
              <a:rPr lang="en-US" altLang="en-US" sz="1600" dirty="0">
                <a:latin typeface="+mn-lt"/>
              </a:rPr>
              <a:t>In the absence of international trade, the economy produces and consumes at point </a:t>
            </a:r>
            <a:r>
              <a:rPr lang="en-US" altLang="en-US" sz="1600" i="1" dirty="0">
                <a:latin typeface="+mn-lt"/>
              </a:rPr>
              <a:t>A</a:t>
            </a:r>
            <a:r>
              <a:rPr lang="en-US" altLang="en-US" sz="1600" dirty="0">
                <a:latin typeface="+mn-lt"/>
              </a:rPr>
              <a:t>.</a:t>
            </a:r>
          </a:p>
          <a:p>
            <a:pPr marL="0" indent="0" algn="just" eaLnBrk="1" hangingPunct="1">
              <a:spcBef>
                <a:spcPct val="10000"/>
              </a:spcBef>
              <a:spcAft>
                <a:spcPct val="10000"/>
              </a:spcAft>
              <a:buNone/>
            </a:pPr>
            <a:r>
              <a:rPr lang="en-US" altLang="en-US" sz="1600" dirty="0">
                <a:latin typeface="+mn-lt"/>
              </a:rPr>
              <a:t>The relative price of manufactures, </a:t>
            </a:r>
            <a:r>
              <a:rPr lang="en-US" altLang="en-US" sz="1600" i="1" dirty="0">
                <a:latin typeface="+mn-lt"/>
              </a:rPr>
              <a:t>P</a:t>
            </a:r>
            <a:r>
              <a:rPr lang="en-US" altLang="en-US" sz="1600" i="1" baseline="-25000" dirty="0">
                <a:latin typeface="+mn-lt"/>
              </a:rPr>
              <a:t>M</a:t>
            </a:r>
            <a:r>
              <a:rPr lang="en-US" altLang="en-US" sz="1600" dirty="0">
                <a:latin typeface="+mn-lt"/>
              </a:rPr>
              <a:t>/</a:t>
            </a:r>
            <a:r>
              <a:rPr lang="en-US" altLang="en-US" sz="1600" i="1" dirty="0">
                <a:latin typeface="+mn-lt"/>
              </a:rPr>
              <a:t>P</a:t>
            </a:r>
            <a:r>
              <a:rPr lang="en-US" altLang="en-US" sz="1600" i="1" baseline="-25000" dirty="0">
                <a:latin typeface="+mn-lt"/>
              </a:rPr>
              <a:t>A</a:t>
            </a:r>
            <a:r>
              <a:rPr lang="en-US" altLang="en-US" sz="1600" dirty="0">
                <a:latin typeface="+mn-lt"/>
              </a:rPr>
              <a:t>, is the slope of the line tangent to the PPF and indifference curve </a:t>
            </a:r>
            <a:r>
              <a:rPr lang="en-US" altLang="en-US" sz="1600" i="1" dirty="0">
                <a:latin typeface="+mn-lt"/>
              </a:rPr>
              <a:t>U</a:t>
            </a:r>
            <a:r>
              <a:rPr lang="en-US" altLang="en-US" sz="1600" baseline="-25000" dirty="0">
                <a:latin typeface="+mn-lt"/>
              </a:rPr>
              <a:t>1</a:t>
            </a:r>
            <a:r>
              <a:rPr lang="en-US" altLang="en-US" sz="1600" dirty="0">
                <a:latin typeface="+mn-lt"/>
              </a:rPr>
              <a:t>, at point </a:t>
            </a:r>
            <a:r>
              <a:rPr lang="en-US" altLang="en-US" sz="1600" i="1" dirty="0">
                <a:latin typeface="+mn-lt"/>
              </a:rPr>
              <a:t>A</a:t>
            </a:r>
            <a:r>
              <a:rPr lang="en-US" altLang="en-US" sz="1600" dirty="0">
                <a:latin typeface="+mn-lt"/>
              </a:rPr>
              <a:t>.</a:t>
            </a:r>
          </a:p>
          <a:p>
            <a:pPr marL="0" indent="0" algn="just" eaLnBrk="1" hangingPunct="1">
              <a:spcBef>
                <a:spcPct val="10000"/>
              </a:spcBef>
              <a:spcAft>
                <a:spcPct val="10000"/>
              </a:spcAft>
              <a:buNone/>
            </a:pPr>
            <a:r>
              <a:rPr lang="en-US" altLang="en-US" sz="1600" dirty="0">
                <a:latin typeface="+mn-lt"/>
              </a:rPr>
              <a:t>With international trade, the economy is able to produce at point </a:t>
            </a:r>
            <a:r>
              <a:rPr lang="en-US" altLang="en-US" sz="1600" i="1" dirty="0">
                <a:latin typeface="+mn-lt"/>
              </a:rPr>
              <a:t>B</a:t>
            </a:r>
            <a:r>
              <a:rPr lang="en-US" altLang="en-US" sz="1600" dirty="0">
                <a:latin typeface="+mn-lt"/>
              </a:rPr>
              <a:t> and consume at point </a:t>
            </a:r>
            <a:r>
              <a:rPr lang="en-US" altLang="en-US" sz="1600" i="1" dirty="0">
                <a:latin typeface="+mn-lt"/>
              </a:rPr>
              <a:t>C</a:t>
            </a:r>
            <a:r>
              <a:rPr lang="en-US" altLang="en-US" sz="1600" dirty="0">
                <a:latin typeface="+mn-lt"/>
              </a:rPr>
              <a:t>.</a:t>
            </a:r>
          </a:p>
          <a:p>
            <a:pPr marL="0" indent="0" algn="just" eaLnBrk="1" hangingPunct="1">
              <a:spcBef>
                <a:spcPct val="10000"/>
              </a:spcBef>
              <a:spcAft>
                <a:spcPct val="10000"/>
              </a:spcAft>
              <a:buNone/>
            </a:pPr>
            <a:r>
              <a:rPr lang="en-US" altLang="en-US" sz="1600" dirty="0">
                <a:latin typeface="+mn-lt"/>
              </a:rPr>
              <a:t>The world relative price of manufactures, (</a:t>
            </a:r>
            <a:r>
              <a:rPr lang="en-US" altLang="en-US" sz="1600" i="1" dirty="0">
                <a:latin typeface="+mn-lt"/>
              </a:rPr>
              <a:t>P</a:t>
            </a:r>
            <a:r>
              <a:rPr lang="en-US" altLang="en-US" sz="1600" i="1" baseline="-25000" dirty="0">
                <a:latin typeface="+mn-lt"/>
              </a:rPr>
              <a:t>M</a:t>
            </a:r>
            <a:r>
              <a:rPr lang="en-US" altLang="en-US" sz="1600" dirty="0">
                <a:latin typeface="+mn-lt"/>
              </a:rPr>
              <a:t>/</a:t>
            </a:r>
            <a:r>
              <a:rPr lang="en-US" altLang="en-US" sz="1600" i="1" dirty="0">
                <a:latin typeface="+mn-lt"/>
              </a:rPr>
              <a:t>P</a:t>
            </a:r>
            <a:r>
              <a:rPr lang="en-US" altLang="en-US" sz="1600" i="1" baseline="-25000" dirty="0">
                <a:latin typeface="+mn-lt"/>
              </a:rPr>
              <a:t>A</a:t>
            </a:r>
            <a:r>
              <a:rPr lang="en-US" altLang="en-US" sz="1600" dirty="0">
                <a:latin typeface="+mn-lt"/>
              </a:rPr>
              <a:t>)</a:t>
            </a:r>
            <a:r>
              <a:rPr lang="en-US" altLang="en-US" sz="1600" i="1" baseline="30000" dirty="0">
                <a:latin typeface="+mn-lt"/>
              </a:rPr>
              <a:t>W</a:t>
            </a:r>
            <a:r>
              <a:rPr lang="en-US" altLang="en-US" sz="1600" dirty="0">
                <a:latin typeface="+mn-lt"/>
              </a:rPr>
              <a:t>, is the slope of the line </a:t>
            </a:r>
            <a:r>
              <a:rPr lang="en-US" altLang="en-US" sz="1600" i="1" dirty="0">
                <a:latin typeface="+mn-lt"/>
              </a:rPr>
              <a:t>BC</a:t>
            </a:r>
            <a:r>
              <a:rPr lang="en-US" altLang="en-US" sz="1600" dirty="0">
                <a:latin typeface="+mn-lt"/>
              </a:rPr>
              <a:t>.</a:t>
            </a:r>
          </a:p>
          <a:p>
            <a:pPr marL="0" indent="0" algn="just" eaLnBrk="1" hangingPunct="1">
              <a:spcBef>
                <a:spcPct val="10000"/>
              </a:spcBef>
              <a:spcAft>
                <a:spcPct val="10000"/>
              </a:spcAft>
              <a:buNone/>
            </a:pPr>
            <a:r>
              <a:rPr lang="en-US" altLang="en-US" sz="1600" dirty="0">
                <a:latin typeface="+mn-lt"/>
              </a:rPr>
              <a:t>The rise in utility from </a:t>
            </a:r>
            <a:r>
              <a:rPr lang="en-US" altLang="en-US" sz="1600" i="1" dirty="0">
                <a:latin typeface="+mn-lt"/>
              </a:rPr>
              <a:t>U</a:t>
            </a:r>
            <a:r>
              <a:rPr lang="en-US" altLang="en-US" sz="1600" baseline="-25000" dirty="0">
                <a:latin typeface="+mn-lt"/>
              </a:rPr>
              <a:t>1</a:t>
            </a:r>
            <a:r>
              <a:rPr lang="en-US" altLang="en-US" sz="1600" dirty="0">
                <a:latin typeface="+mn-lt"/>
              </a:rPr>
              <a:t> to </a:t>
            </a:r>
            <a:r>
              <a:rPr lang="en-US" altLang="en-US" sz="1600" i="1" dirty="0">
                <a:latin typeface="+mn-lt"/>
              </a:rPr>
              <a:t>U</a:t>
            </a:r>
            <a:r>
              <a:rPr lang="en-US" altLang="en-US" sz="1600" baseline="-25000" dirty="0">
                <a:latin typeface="+mn-lt"/>
              </a:rPr>
              <a:t>2</a:t>
            </a:r>
            <a:r>
              <a:rPr lang="en-US" altLang="en-US" sz="1600" dirty="0">
                <a:latin typeface="+mn-lt"/>
              </a:rPr>
              <a:t> is a measure of the gains from trade for the economy.</a:t>
            </a:r>
          </a:p>
        </p:txBody>
      </p:sp>
    </p:spTree>
    <p:extLst>
      <p:ext uri="{BB962C8B-B14F-4D97-AF65-F5344CB8AC3E}">
        <p14:creationId xmlns:p14="http://schemas.microsoft.com/office/powerpoint/2010/main" val="88070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71E0-217F-4708-B76E-6C89B5477EC4}"/>
              </a:ext>
            </a:extLst>
          </p:cNvPr>
          <p:cNvSpPr>
            <a:spLocks noGrp="1"/>
          </p:cNvSpPr>
          <p:nvPr>
            <p:ph type="title"/>
          </p:nvPr>
        </p:nvSpPr>
        <p:spPr>
          <a:xfrm>
            <a:off x="457199" y="300357"/>
            <a:ext cx="8229600" cy="636903"/>
          </a:xfrm>
        </p:spPr>
        <p:txBody>
          <a:bodyPr/>
          <a:lstStyle/>
          <a:p>
            <a:r>
              <a:rPr lang="en-US" dirty="0"/>
              <a:t>A Closer Look</a:t>
            </a:r>
          </a:p>
        </p:txBody>
      </p:sp>
      <p:pic>
        <p:nvPicPr>
          <p:cNvPr id="3" name="Picture 2">
            <a:extLst>
              <a:ext uri="{FF2B5EF4-FFF2-40B4-BE49-F238E27FC236}">
                <a16:creationId xmlns:a16="http://schemas.microsoft.com/office/drawing/2014/main" id="{6C8B2A5A-3282-4C38-8DEC-C96836F54A18}"/>
              </a:ext>
            </a:extLst>
          </p:cNvPr>
          <p:cNvPicPr>
            <a:picLocks noChangeAspect="1"/>
          </p:cNvPicPr>
          <p:nvPr/>
        </p:nvPicPr>
        <p:blipFill>
          <a:blip r:embed="rId2"/>
          <a:stretch>
            <a:fillRect/>
          </a:stretch>
        </p:blipFill>
        <p:spPr>
          <a:xfrm>
            <a:off x="137160" y="1143000"/>
            <a:ext cx="8869679" cy="5246370"/>
          </a:xfrm>
          <a:prstGeom prst="rect">
            <a:avLst/>
          </a:prstGeom>
        </p:spPr>
      </p:pic>
    </p:spTree>
    <p:extLst>
      <p:ext uri="{BB962C8B-B14F-4D97-AF65-F5344CB8AC3E}">
        <p14:creationId xmlns:p14="http://schemas.microsoft.com/office/powerpoint/2010/main" val="40475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968D-3E5C-4ADB-8CF3-3154656241A7}"/>
              </a:ext>
            </a:extLst>
          </p:cNvPr>
          <p:cNvSpPr>
            <a:spLocks noGrp="1"/>
          </p:cNvSpPr>
          <p:nvPr>
            <p:ph type="title"/>
          </p:nvPr>
        </p:nvSpPr>
        <p:spPr/>
        <p:txBody>
          <a:bodyPr/>
          <a:lstStyle/>
          <a:p>
            <a:r>
              <a:rPr lang="en-US" dirty="0"/>
              <a:t>An Even Closer Look</a:t>
            </a:r>
          </a:p>
        </p:txBody>
      </p:sp>
      <p:sp>
        <p:nvSpPr>
          <p:cNvPr id="7" name="TextBox 6">
            <a:extLst>
              <a:ext uri="{FF2B5EF4-FFF2-40B4-BE49-F238E27FC236}">
                <a16:creationId xmlns:a16="http://schemas.microsoft.com/office/drawing/2014/main" id="{52FE9AB1-8CA7-4C37-96DA-BB9A31531A97}"/>
              </a:ext>
            </a:extLst>
          </p:cNvPr>
          <p:cNvSpPr txBox="1"/>
          <p:nvPr/>
        </p:nvSpPr>
        <p:spPr>
          <a:xfrm>
            <a:off x="4194810" y="6286500"/>
            <a:ext cx="1405890"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5590AC0B-7FDA-441B-8B84-80E661183873}"/>
              </a:ext>
            </a:extLst>
          </p:cNvPr>
          <p:cNvSpPr txBox="1"/>
          <p:nvPr/>
        </p:nvSpPr>
        <p:spPr>
          <a:xfrm>
            <a:off x="385010" y="5892017"/>
            <a:ext cx="8758990" cy="736355"/>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B is the production bundle and C is the consumption bundle under free trade.  In contrast to the Ricardian model, specialization is incomplete.</a:t>
            </a:r>
          </a:p>
        </p:txBody>
      </p:sp>
      <p:pic>
        <p:nvPicPr>
          <p:cNvPr id="5" name="Picture 4" descr="Diagram&#10;&#10;Description automatically generated">
            <a:extLst>
              <a:ext uri="{FF2B5EF4-FFF2-40B4-BE49-F238E27FC236}">
                <a16:creationId xmlns:a16="http://schemas.microsoft.com/office/drawing/2014/main" id="{51587DEF-2491-453D-8AB2-E0447C7EA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3387"/>
            <a:ext cx="8229600" cy="4371440"/>
          </a:xfrm>
          <a:prstGeom prst="rect">
            <a:avLst/>
          </a:prstGeom>
        </p:spPr>
      </p:pic>
    </p:spTree>
    <p:extLst>
      <p:ext uri="{BB962C8B-B14F-4D97-AF65-F5344CB8AC3E}">
        <p14:creationId xmlns:p14="http://schemas.microsoft.com/office/powerpoint/2010/main" val="220501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819-0453-7A4E-B406-A08A14D9BEF2}"/>
              </a:ext>
            </a:extLst>
          </p:cNvPr>
          <p:cNvSpPr>
            <a:spLocks noGrp="1"/>
          </p:cNvSpPr>
          <p:nvPr>
            <p:ph type="title"/>
          </p:nvPr>
        </p:nvSpPr>
        <p:spPr/>
        <p:txBody>
          <a:bodyPr>
            <a:normAutofit/>
          </a:bodyPr>
          <a:lstStyle/>
          <a:p>
            <a:r>
              <a:rPr lang="en-US" sz="3600" dirty="0"/>
              <a:t>Specific-Factors Model</a:t>
            </a:r>
          </a:p>
        </p:txBody>
      </p:sp>
      <p:sp>
        <p:nvSpPr>
          <p:cNvPr id="3" name="Content Placeholder 2">
            <a:extLst>
              <a:ext uri="{FF2B5EF4-FFF2-40B4-BE49-F238E27FC236}">
                <a16:creationId xmlns:a16="http://schemas.microsoft.com/office/drawing/2014/main" id="{36A0739B-62F8-7347-8350-0B494E98CE9F}"/>
              </a:ext>
            </a:extLst>
          </p:cNvPr>
          <p:cNvSpPr>
            <a:spLocks noGrp="1"/>
          </p:cNvSpPr>
          <p:nvPr>
            <p:ph idx="1"/>
          </p:nvPr>
        </p:nvSpPr>
        <p:spPr>
          <a:xfrm>
            <a:off x="288985" y="1336688"/>
            <a:ext cx="8229600" cy="1828799"/>
          </a:xfrm>
        </p:spPr>
        <p:txBody>
          <a:bodyPr>
            <a:normAutofit/>
          </a:bodyPr>
          <a:lstStyle/>
          <a:p>
            <a:pPr algn="just"/>
            <a:r>
              <a:rPr lang="en-US" altLang="en-US" dirty="0"/>
              <a:t>The Home and The Foreign Country</a:t>
            </a:r>
          </a:p>
          <a:p>
            <a:pPr lvl="1" algn="just"/>
            <a:r>
              <a:rPr lang="en-US" altLang="en-US" dirty="0"/>
              <a:t>Let us assume that the Home no-trade relative price of manufacturing is lower than the Foreign relative price.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04BA00C2-EE41-4E51-8344-84C2DFAB8571}"/>
                  </a:ext>
                </a:extLst>
              </p:cNvPr>
              <p:cNvSpPr>
                <a:spLocks noGrp="1"/>
              </p:cNvSpPr>
              <p:nvPr>
                <p:ph sz="quarter" idx="12"/>
              </p:nvPr>
            </p:nvSpPr>
            <p:spPr>
              <a:xfrm>
                <a:off x="309336" y="3178413"/>
                <a:ext cx="8548914" cy="501174"/>
              </a:xfrm>
            </p:spPr>
            <p:txBody>
              <a:bodyPr>
                <a:noAutofit/>
              </a:bodyPr>
              <a:lstStyle/>
              <a:p>
                <a:pPr marL="0" indent="0">
                  <a:buNone/>
                </a:pPr>
                <a14:m>
                  <m:oMath xmlns:m="http://schemas.openxmlformats.org/officeDocument/2006/math">
                    <m:d>
                      <m:dPr>
                        <m:ctrlPr>
                          <a:rPr lang="en-US" sz="3200" i="1" smtClean="0">
                            <a:solidFill>
                              <a:srgbClr val="0070C0"/>
                            </a:solidFill>
                            <a:latin typeface="Cambria Math" panose="02040503050406030204" pitchFamily="18" charset="0"/>
                          </a:rPr>
                        </m:ctrlPr>
                      </m:dPr>
                      <m:e>
                        <m:f>
                          <m:fPr>
                            <m:type m:val="lin"/>
                            <m:ctrlPr>
                              <a:rPr lang="en-US" sz="3200" i="1">
                                <a:solidFill>
                                  <a:srgbClr val="0070C0"/>
                                </a:solidFill>
                                <a:latin typeface="Cambria Math" panose="02040503050406030204" pitchFamily="18" charset="0"/>
                              </a:rPr>
                            </m:ctrlPr>
                          </m:fPr>
                          <m:num>
                            <m:sSub>
                              <m:sSubPr>
                                <m:ctrlPr>
                                  <a:rPr lang="en-US" sz="3200" i="1">
                                    <a:solidFill>
                                      <a:srgbClr val="0070C0"/>
                                    </a:solidFill>
                                    <a:latin typeface="Cambria Math" panose="02040503050406030204" pitchFamily="18" charset="0"/>
                                  </a:rPr>
                                </m:ctrlPr>
                              </m:sSubPr>
                              <m:e>
                                <m:r>
                                  <a:rPr lang="en-US" sz="3200" i="1">
                                    <a:solidFill>
                                      <a:srgbClr val="0070C0"/>
                                    </a:solidFill>
                                    <a:latin typeface="Cambria Math" panose="02040503050406030204" pitchFamily="18" charset="0"/>
                                  </a:rPr>
                                  <m:t>𝑃</m:t>
                                </m:r>
                              </m:e>
                              <m:sub>
                                <m:r>
                                  <a:rPr lang="en-US" sz="3200" i="1">
                                    <a:solidFill>
                                      <a:srgbClr val="0070C0"/>
                                    </a:solidFill>
                                    <a:latin typeface="Cambria Math" panose="02040503050406030204" pitchFamily="18" charset="0"/>
                                  </a:rPr>
                                  <m:t>𝑀</m:t>
                                </m:r>
                              </m:sub>
                            </m:sSub>
                          </m:num>
                          <m:den>
                            <m:sSub>
                              <m:sSubPr>
                                <m:ctrlPr>
                                  <a:rPr lang="en-US" sz="3200" i="1">
                                    <a:solidFill>
                                      <a:srgbClr val="0070C0"/>
                                    </a:solidFill>
                                    <a:latin typeface="Cambria Math" panose="02040503050406030204" pitchFamily="18" charset="0"/>
                                  </a:rPr>
                                </m:ctrlPr>
                              </m:sSubPr>
                              <m:e>
                                <m:r>
                                  <a:rPr lang="en-US" sz="3200" i="1">
                                    <a:solidFill>
                                      <a:srgbClr val="0070C0"/>
                                    </a:solidFill>
                                    <a:latin typeface="Cambria Math" panose="02040503050406030204" pitchFamily="18" charset="0"/>
                                  </a:rPr>
                                  <m:t>𝑃</m:t>
                                </m:r>
                              </m:e>
                              <m:sub>
                                <m:r>
                                  <a:rPr lang="en-US" sz="3200" i="1">
                                    <a:solidFill>
                                      <a:srgbClr val="0070C0"/>
                                    </a:solidFill>
                                    <a:latin typeface="Cambria Math" panose="02040503050406030204" pitchFamily="18" charset="0"/>
                                  </a:rPr>
                                  <m:t>𝐴</m:t>
                                </m:r>
                              </m:sub>
                            </m:sSub>
                          </m:den>
                        </m:f>
                      </m:e>
                    </m:d>
                    <m:r>
                      <a:rPr lang="en-US" sz="3200" i="1">
                        <a:solidFill>
                          <a:srgbClr val="0070C0"/>
                        </a:solidFill>
                        <a:latin typeface="Cambria Math" panose="02040503050406030204" pitchFamily="18" charset="0"/>
                        <a:ea typeface="Cambria Math" panose="02040503050406030204" pitchFamily="18" charset="0"/>
                      </a:rPr>
                      <m:t>&lt; </m:t>
                    </m:r>
                    <m:d>
                      <m:dPr>
                        <m:ctrlPr>
                          <a:rPr lang="en-US" sz="3200" i="1">
                            <a:solidFill>
                              <a:srgbClr val="0070C0"/>
                            </a:solidFill>
                            <a:latin typeface="Cambria Math" panose="02040503050406030204" pitchFamily="18" charset="0"/>
                            <a:ea typeface="Cambria Math" panose="02040503050406030204" pitchFamily="18" charset="0"/>
                          </a:rPr>
                        </m:ctrlPr>
                      </m:dPr>
                      <m:e>
                        <m:f>
                          <m:fPr>
                            <m:type m:val="lin"/>
                            <m:ctrlPr>
                              <a:rPr lang="en-US" sz="3200" i="1">
                                <a:solidFill>
                                  <a:srgbClr val="0070C0"/>
                                </a:solidFill>
                                <a:latin typeface="Cambria Math" panose="02040503050406030204" pitchFamily="18" charset="0"/>
                                <a:ea typeface="Cambria Math" panose="02040503050406030204" pitchFamily="18" charset="0"/>
                              </a:rPr>
                            </m:ctrlPr>
                          </m:fPr>
                          <m:num>
                            <m:sSubSup>
                              <m:sSubSupPr>
                                <m:ctrlPr>
                                  <a:rPr lang="en-US" sz="3200" i="1">
                                    <a:solidFill>
                                      <a:srgbClr val="0070C0"/>
                                    </a:solidFill>
                                    <a:latin typeface="Cambria Math" panose="02040503050406030204" pitchFamily="18" charset="0"/>
                                    <a:ea typeface="Cambria Math" panose="02040503050406030204" pitchFamily="18" charset="0"/>
                                  </a:rPr>
                                </m:ctrlPr>
                              </m:sSubSupPr>
                              <m:e>
                                <m:r>
                                  <a:rPr lang="en-US" sz="3200" i="1">
                                    <a:solidFill>
                                      <a:srgbClr val="0070C0"/>
                                    </a:solidFill>
                                    <a:latin typeface="Cambria Math" panose="02040503050406030204" pitchFamily="18" charset="0"/>
                                    <a:ea typeface="Cambria Math" panose="02040503050406030204" pitchFamily="18" charset="0"/>
                                  </a:rPr>
                                  <m:t>𝑃</m:t>
                                </m:r>
                              </m:e>
                              <m:sub>
                                <m:r>
                                  <a:rPr lang="en-US" sz="3200" i="1">
                                    <a:solidFill>
                                      <a:srgbClr val="0070C0"/>
                                    </a:solidFill>
                                    <a:latin typeface="Cambria Math" panose="02040503050406030204" pitchFamily="18" charset="0"/>
                                    <a:ea typeface="Cambria Math" panose="02040503050406030204" pitchFamily="18" charset="0"/>
                                  </a:rPr>
                                  <m:t>  </m:t>
                                </m:r>
                                <m:r>
                                  <a:rPr lang="en-US" sz="3200" i="1">
                                    <a:solidFill>
                                      <a:srgbClr val="0070C0"/>
                                    </a:solidFill>
                                    <a:latin typeface="Cambria Math" panose="02040503050406030204" pitchFamily="18" charset="0"/>
                                    <a:ea typeface="Cambria Math" panose="02040503050406030204" pitchFamily="18" charset="0"/>
                                  </a:rPr>
                                  <m:t>𝑀</m:t>
                                </m:r>
                              </m:sub>
                              <m:sup>
                                <m:r>
                                  <a:rPr lang="en-US" sz="3200" i="1">
                                    <a:solidFill>
                                      <a:srgbClr val="0070C0"/>
                                    </a:solidFill>
                                    <a:latin typeface="Cambria Math" panose="02040503050406030204" pitchFamily="18" charset="0"/>
                                    <a:ea typeface="Cambria Math" panose="02040503050406030204" pitchFamily="18" charset="0"/>
                                  </a:rPr>
                                  <m:t>∗</m:t>
                                </m:r>
                              </m:sup>
                            </m:sSubSup>
                          </m:num>
                          <m:den>
                            <m:sSubSup>
                              <m:sSubSupPr>
                                <m:ctrlPr>
                                  <a:rPr lang="en-US" sz="3200" i="1">
                                    <a:solidFill>
                                      <a:srgbClr val="0070C0"/>
                                    </a:solidFill>
                                    <a:latin typeface="Cambria Math" panose="02040503050406030204" pitchFamily="18" charset="0"/>
                                    <a:ea typeface="Cambria Math" panose="02040503050406030204" pitchFamily="18" charset="0"/>
                                  </a:rPr>
                                </m:ctrlPr>
                              </m:sSubSupPr>
                              <m:e>
                                <m:r>
                                  <a:rPr lang="en-US" sz="3200" i="1">
                                    <a:solidFill>
                                      <a:srgbClr val="0070C0"/>
                                    </a:solidFill>
                                    <a:latin typeface="Cambria Math" panose="02040503050406030204" pitchFamily="18" charset="0"/>
                                    <a:ea typeface="Cambria Math" panose="02040503050406030204" pitchFamily="18" charset="0"/>
                                  </a:rPr>
                                  <m:t>𝑃</m:t>
                                </m:r>
                              </m:e>
                              <m:sub>
                                <m:r>
                                  <a:rPr lang="en-US" sz="3200" i="1">
                                    <a:solidFill>
                                      <a:srgbClr val="0070C0"/>
                                    </a:solidFill>
                                    <a:latin typeface="Cambria Math" panose="02040503050406030204" pitchFamily="18" charset="0"/>
                                    <a:ea typeface="Cambria Math" panose="02040503050406030204" pitchFamily="18" charset="0"/>
                                  </a:rPr>
                                  <m:t>  </m:t>
                                </m:r>
                                <m:r>
                                  <a:rPr lang="en-US" sz="3200" i="1">
                                    <a:solidFill>
                                      <a:srgbClr val="0070C0"/>
                                    </a:solidFill>
                                    <a:latin typeface="Cambria Math" panose="02040503050406030204" pitchFamily="18" charset="0"/>
                                    <a:ea typeface="Cambria Math" panose="02040503050406030204" pitchFamily="18" charset="0"/>
                                  </a:rPr>
                                  <m:t>𝐴</m:t>
                                </m:r>
                              </m:sub>
                              <m:sup>
                                <m:r>
                                  <a:rPr lang="en-US" sz="3200" i="1">
                                    <a:solidFill>
                                      <a:srgbClr val="0070C0"/>
                                    </a:solidFill>
                                    <a:latin typeface="Cambria Math" panose="02040503050406030204" pitchFamily="18" charset="0"/>
                                    <a:ea typeface="Cambria Math" panose="02040503050406030204" pitchFamily="18" charset="0"/>
                                  </a:rPr>
                                  <m:t>∗</m:t>
                                </m:r>
                              </m:sup>
                            </m:sSubSup>
                          </m:den>
                        </m:f>
                      </m:e>
                    </m:d>
                  </m:oMath>
                </a14:m>
                <a:r>
                  <a:rPr lang="en-IN" sz="3200" dirty="0"/>
                  <a:t> or</a:t>
                </a:r>
                <a:r>
                  <a:rPr lang="en-US" sz="3200" dirty="0">
                    <a:solidFill>
                      <a:srgbClr val="0070C0"/>
                    </a:solidFill>
                    <a:ea typeface="Cambria Math" panose="02040503050406030204" pitchFamily="18" charset="0"/>
                  </a:rPr>
                  <a:t> </a:t>
                </a:r>
                <a14:m>
                  <m:oMath xmlns:m="http://schemas.openxmlformats.org/officeDocument/2006/math">
                    <m:d>
                      <m:dPr>
                        <m:ctrlPr>
                          <a:rPr lang="en-US" sz="3200" i="1">
                            <a:solidFill>
                              <a:srgbClr val="0070C0"/>
                            </a:solidFill>
                            <a:latin typeface="Cambria Math" panose="02040503050406030204" pitchFamily="18" charset="0"/>
                            <a:ea typeface="Cambria Math" panose="02040503050406030204" pitchFamily="18" charset="0"/>
                          </a:rPr>
                        </m:ctrlPr>
                      </m:dPr>
                      <m:e>
                        <m:f>
                          <m:fPr>
                            <m:type m:val="lin"/>
                            <m:ctrlPr>
                              <a:rPr lang="en-US" sz="3200" i="1">
                                <a:solidFill>
                                  <a:srgbClr val="0070C0"/>
                                </a:solidFill>
                                <a:latin typeface="Cambria Math" panose="02040503050406030204" pitchFamily="18" charset="0"/>
                                <a:ea typeface="Cambria Math" panose="02040503050406030204" pitchFamily="18" charset="0"/>
                              </a:rPr>
                            </m:ctrlPr>
                          </m:fPr>
                          <m:num>
                            <m:sSubSup>
                              <m:sSubSupPr>
                                <m:ctrlPr>
                                  <a:rPr lang="en-US" sz="3200" i="1">
                                    <a:solidFill>
                                      <a:srgbClr val="0070C0"/>
                                    </a:solidFill>
                                    <a:latin typeface="Cambria Math" panose="02040503050406030204" pitchFamily="18" charset="0"/>
                                    <a:ea typeface="Cambria Math" panose="02040503050406030204" pitchFamily="18" charset="0"/>
                                  </a:rPr>
                                </m:ctrlPr>
                              </m:sSubSupPr>
                              <m:e>
                                <m:r>
                                  <a:rPr lang="en-US" sz="3200" i="1">
                                    <a:solidFill>
                                      <a:srgbClr val="0070C0"/>
                                    </a:solidFill>
                                    <a:latin typeface="Cambria Math" panose="02040503050406030204" pitchFamily="18" charset="0"/>
                                    <a:ea typeface="Cambria Math" panose="02040503050406030204" pitchFamily="18" charset="0"/>
                                  </a:rPr>
                                  <m:t>𝑃</m:t>
                                </m:r>
                              </m:e>
                              <m:sub>
                                <m:r>
                                  <a:rPr lang="en-US" sz="3200" i="1">
                                    <a:solidFill>
                                      <a:srgbClr val="0070C0"/>
                                    </a:solidFill>
                                    <a:latin typeface="Cambria Math" panose="02040503050406030204" pitchFamily="18" charset="0"/>
                                    <a:ea typeface="Cambria Math" panose="02040503050406030204" pitchFamily="18" charset="0"/>
                                  </a:rPr>
                                  <m:t>  </m:t>
                                </m:r>
                                <m:r>
                                  <a:rPr lang="en-US" sz="3200" i="1">
                                    <a:solidFill>
                                      <a:srgbClr val="0070C0"/>
                                    </a:solidFill>
                                    <a:latin typeface="Cambria Math" panose="02040503050406030204" pitchFamily="18" charset="0"/>
                                    <a:ea typeface="Cambria Math" panose="02040503050406030204" pitchFamily="18" charset="0"/>
                                  </a:rPr>
                                  <m:t>𝑨</m:t>
                                </m:r>
                              </m:sub>
                              <m:sup>
                                <m:r>
                                  <a:rPr lang="en-US" sz="3200" i="1">
                                    <a:solidFill>
                                      <a:srgbClr val="0070C0"/>
                                    </a:solidFill>
                                    <a:latin typeface="Cambria Math" panose="02040503050406030204" pitchFamily="18" charset="0"/>
                                    <a:ea typeface="Cambria Math" panose="02040503050406030204" pitchFamily="18" charset="0"/>
                                  </a:rPr>
                                  <m:t>∗</m:t>
                                </m:r>
                              </m:sup>
                            </m:sSubSup>
                          </m:num>
                          <m:den>
                            <m:sSubSup>
                              <m:sSubSupPr>
                                <m:ctrlPr>
                                  <a:rPr lang="en-US" sz="3200" i="1">
                                    <a:solidFill>
                                      <a:srgbClr val="0070C0"/>
                                    </a:solidFill>
                                    <a:latin typeface="Cambria Math" panose="02040503050406030204" pitchFamily="18" charset="0"/>
                                    <a:ea typeface="Cambria Math" panose="02040503050406030204" pitchFamily="18" charset="0"/>
                                  </a:rPr>
                                </m:ctrlPr>
                              </m:sSubSupPr>
                              <m:e>
                                <m:r>
                                  <a:rPr lang="en-US" sz="3200" i="1">
                                    <a:solidFill>
                                      <a:srgbClr val="0070C0"/>
                                    </a:solidFill>
                                    <a:latin typeface="Cambria Math" panose="02040503050406030204" pitchFamily="18" charset="0"/>
                                    <a:ea typeface="Cambria Math" panose="02040503050406030204" pitchFamily="18" charset="0"/>
                                  </a:rPr>
                                  <m:t>𝑃</m:t>
                                </m:r>
                              </m:e>
                              <m:sub>
                                <m:r>
                                  <a:rPr lang="en-US" sz="3200" i="1">
                                    <a:solidFill>
                                      <a:srgbClr val="0070C0"/>
                                    </a:solidFill>
                                    <a:latin typeface="Cambria Math" panose="02040503050406030204" pitchFamily="18" charset="0"/>
                                    <a:ea typeface="Cambria Math" panose="02040503050406030204" pitchFamily="18" charset="0"/>
                                  </a:rPr>
                                  <m:t>  </m:t>
                                </m:r>
                                <m:r>
                                  <a:rPr lang="en-US" sz="3200" i="1">
                                    <a:solidFill>
                                      <a:srgbClr val="0070C0"/>
                                    </a:solidFill>
                                    <a:latin typeface="Cambria Math" panose="02040503050406030204" pitchFamily="18" charset="0"/>
                                    <a:ea typeface="Cambria Math" panose="02040503050406030204" pitchFamily="18" charset="0"/>
                                  </a:rPr>
                                  <m:t>𝑴</m:t>
                                </m:r>
                              </m:sub>
                              <m:sup>
                                <m:r>
                                  <a:rPr lang="en-US" sz="3200" i="1">
                                    <a:solidFill>
                                      <a:srgbClr val="0070C0"/>
                                    </a:solidFill>
                                    <a:latin typeface="Cambria Math" panose="02040503050406030204" pitchFamily="18" charset="0"/>
                                    <a:ea typeface="Cambria Math" panose="02040503050406030204" pitchFamily="18" charset="0"/>
                                  </a:rPr>
                                  <m:t>∗</m:t>
                                </m:r>
                              </m:sup>
                            </m:sSubSup>
                          </m:den>
                        </m:f>
                      </m:e>
                    </m:d>
                    <m:r>
                      <a:rPr lang="en-US" sz="3200" b="1" i="1" smtClean="0">
                        <a:solidFill>
                          <a:srgbClr val="0070C0"/>
                        </a:solidFill>
                        <a:latin typeface="Cambria Math" panose="02040503050406030204" pitchFamily="18" charset="0"/>
                        <a:ea typeface="Cambria Math" panose="02040503050406030204" pitchFamily="18" charset="0"/>
                      </a:rPr>
                      <m:t>&lt;</m:t>
                    </m:r>
                    <m:d>
                      <m:dPr>
                        <m:ctrlPr>
                          <a:rPr lang="en-US" sz="3200" i="1">
                            <a:solidFill>
                              <a:srgbClr val="0070C0"/>
                            </a:solidFill>
                            <a:latin typeface="Cambria Math" panose="02040503050406030204" pitchFamily="18" charset="0"/>
                          </a:rPr>
                        </m:ctrlPr>
                      </m:dPr>
                      <m:e>
                        <m:f>
                          <m:fPr>
                            <m:type m:val="lin"/>
                            <m:ctrlPr>
                              <a:rPr lang="en-US" sz="3200" i="1">
                                <a:solidFill>
                                  <a:srgbClr val="0070C0"/>
                                </a:solidFill>
                                <a:latin typeface="Cambria Math" panose="02040503050406030204" pitchFamily="18" charset="0"/>
                              </a:rPr>
                            </m:ctrlPr>
                          </m:fPr>
                          <m:num>
                            <m:sSub>
                              <m:sSubPr>
                                <m:ctrlPr>
                                  <a:rPr lang="en-US" sz="3200" i="1">
                                    <a:solidFill>
                                      <a:srgbClr val="0070C0"/>
                                    </a:solidFill>
                                    <a:latin typeface="Cambria Math" panose="02040503050406030204" pitchFamily="18" charset="0"/>
                                  </a:rPr>
                                </m:ctrlPr>
                              </m:sSubPr>
                              <m:e>
                                <m:r>
                                  <a:rPr lang="en-US" sz="3200" i="1">
                                    <a:solidFill>
                                      <a:srgbClr val="0070C0"/>
                                    </a:solidFill>
                                    <a:latin typeface="Cambria Math" panose="02040503050406030204" pitchFamily="18" charset="0"/>
                                  </a:rPr>
                                  <m:t>𝑃</m:t>
                                </m:r>
                              </m:e>
                              <m:sub>
                                <m:r>
                                  <a:rPr lang="en-US" sz="3200" b="1" i="1" smtClean="0">
                                    <a:solidFill>
                                      <a:srgbClr val="0070C0"/>
                                    </a:solidFill>
                                    <a:latin typeface="Cambria Math" panose="02040503050406030204" pitchFamily="18" charset="0"/>
                                  </a:rPr>
                                  <m:t>𝑨</m:t>
                                </m:r>
                              </m:sub>
                            </m:sSub>
                          </m:num>
                          <m:den>
                            <m:sSub>
                              <m:sSubPr>
                                <m:ctrlPr>
                                  <a:rPr lang="en-US" sz="3200" i="1">
                                    <a:solidFill>
                                      <a:srgbClr val="0070C0"/>
                                    </a:solidFill>
                                    <a:latin typeface="Cambria Math" panose="02040503050406030204" pitchFamily="18" charset="0"/>
                                  </a:rPr>
                                </m:ctrlPr>
                              </m:sSubPr>
                              <m:e>
                                <m:r>
                                  <a:rPr lang="en-US" sz="3200" i="1">
                                    <a:solidFill>
                                      <a:srgbClr val="0070C0"/>
                                    </a:solidFill>
                                    <a:latin typeface="Cambria Math" panose="02040503050406030204" pitchFamily="18" charset="0"/>
                                  </a:rPr>
                                  <m:t>𝑃</m:t>
                                </m:r>
                              </m:e>
                              <m:sub>
                                <m:r>
                                  <a:rPr lang="en-US" sz="3200" b="1" i="1" smtClean="0">
                                    <a:solidFill>
                                      <a:srgbClr val="0070C0"/>
                                    </a:solidFill>
                                    <a:latin typeface="Cambria Math" panose="02040503050406030204" pitchFamily="18" charset="0"/>
                                  </a:rPr>
                                  <m:t>𝑴</m:t>
                                </m:r>
                              </m:sub>
                            </m:sSub>
                          </m:den>
                        </m:f>
                      </m:e>
                    </m:d>
                  </m:oMath>
                </a14:m>
                <a:endParaRPr lang="en-IN" sz="3200" dirty="0"/>
              </a:p>
            </p:txBody>
          </p:sp>
        </mc:Choice>
        <mc:Fallback xmlns="">
          <p:sp>
            <p:nvSpPr>
              <p:cNvPr id="6" name="Content Placeholder 5">
                <a:extLst>
                  <a:ext uri="{FF2B5EF4-FFF2-40B4-BE49-F238E27FC236}">
                    <a16:creationId xmlns:a16="http://schemas.microsoft.com/office/drawing/2014/main" id="{04BA00C2-EE41-4E51-8344-84C2DFAB8571}"/>
                  </a:ext>
                </a:extLst>
              </p:cNvPr>
              <p:cNvSpPr>
                <a:spLocks noGrp="1" noRot="1" noChangeAspect="1" noMove="1" noResize="1" noEditPoints="1" noAdjustHandles="1" noChangeArrowheads="1" noChangeShapeType="1" noTextEdit="1"/>
              </p:cNvSpPr>
              <p:nvPr>
                <p:ph sz="quarter" idx="12"/>
              </p:nvPr>
            </p:nvSpPr>
            <p:spPr>
              <a:xfrm>
                <a:off x="309336" y="3178413"/>
                <a:ext cx="8548914" cy="501174"/>
              </a:xfrm>
              <a:blipFill>
                <a:blip r:embed="rId2"/>
                <a:stretch>
                  <a:fillRect t="-16867" b="-53012"/>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9ADBEC1A-73B3-49B6-AAC9-58A5202BF299}"/>
              </a:ext>
            </a:extLst>
          </p:cNvPr>
          <p:cNvSpPr>
            <a:spLocks noGrp="1"/>
          </p:cNvSpPr>
          <p:nvPr>
            <p:ph sz="quarter" idx="13"/>
          </p:nvPr>
        </p:nvSpPr>
        <p:spPr>
          <a:xfrm>
            <a:off x="137160" y="4003815"/>
            <a:ext cx="8721090" cy="2286328"/>
          </a:xfrm>
        </p:spPr>
        <p:txBody>
          <a:bodyPr>
            <a:normAutofit fontScale="92500"/>
          </a:bodyPr>
          <a:lstStyle/>
          <a:p>
            <a:pPr marL="982663" lvl="1" indent="-525463" algn="just"/>
            <a:r>
              <a:rPr lang="en-US" altLang="en-US" sz="2600" dirty="0"/>
              <a:t>This means that Home can produce manufactured goods relatively cheaper than Foreign.</a:t>
            </a:r>
          </a:p>
          <a:p>
            <a:pPr marL="982663" lvl="1" indent="-525463" algn="just"/>
            <a:r>
              <a:rPr lang="en-US" altLang="en-US" sz="2600" dirty="0"/>
              <a:t>Put another way, Home has a comparative advantage in manufacturing.</a:t>
            </a:r>
          </a:p>
          <a:p>
            <a:pPr marL="982663" lvl="1" indent="-525463" algn="just"/>
            <a:r>
              <a:rPr lang="en-US" altLang="en-US" sz="2600" dirty="0"/>
              <a:t>Foreign has a comparative advantage in agriculture</a:t>
            </a:r>
          </a:p>
        </p:txBody>
      </p:sp>
    </p:spTree>
    <p:extLst>
      <p:ext uri="{BB962C8B-B14F-4D97-AF65-F5344CB8AC3E}">
        <p14:creationId xmlns:p14="http://schemas.microsoft.com/office/powerpoint/2010/main" val="356548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819-0453-7A4E-B406-A08A14D9BEF2}"/>
              </a:ext>
            </a:extLst>
          </p:cNvPr>
          <p:cNvSpPr>
            <a:spLocks noGrp="1"/>
          </p:cNvSpPr>
          <p:nvPr>
            <p:ph type="title"/>
          </p:nvPr>
        </p:nvSpPr>
        <p:spPr/>
        <p:txBody>
          <a:bodyPr>
            <a:normAutofit/>
          </a:bodyPr>
          <a:lstStyle/>
          <a:p>
            <a:r>
              <a:rPr lang="en-US" sz="3600" dirty="0"/>
              <a:t>Specific-Factors Model</a:t>
            </a:r>
          </a:p>
        </p:txBody>
      </p:sp>
      <p:sp>
        <p:nvSpPr>
          <p:cNvPr id="3" name="Content Placeholder 2">
            <a:extLst>
              <a:ext uri="{FF2B5EF4-FFF2-40B4-BE49-F238E27FC236}">
                <a16:creationId xmlns:a16="http://schemas.microsoft.com/office/drawing/2014/main" id="{36A0739B-62F8-7347-8350-0B494E98CE9F}"/>
              </a:ext>
            </a:extLst>
          </p:cNvPr>
          <p:cNvSpPr>
            <a:spLocks noGrp="1"/>
          </p:cNvSpPr>
          <p:nvPr>
            <p:ph idx="1"/>
          </p:nvPr>
        </p:nvSpPr>
        <p:spPr>
          <a:xfrm>
            <a:off x="285750" y="1463040"/>
            <a:ext cx="8401050" cy="4834890"/>
          </a:xfrm>
        </p:spPr>
        <p:txBody>
          <a:bodyPr>
            <a:normAutofit/>
          </a:bodyPr>
          <a:lstStyle/>
          <a:p>
            <a:pPr algn="just"/>
            <a:r>
              <a:rPr lang="en-US" altLang="en-US" dirty="0"/>
              <a:t>Overall Gains from Trade</a:t>
            </a:r>
          </a:p>
          <a:p>
            <a:pPr lvl="1" algn="just"/>
            <a:r>
              <a:rPr lang="en-US" altLang="en-US" dirty="0"/>
              <a:t>The good whose relative price goes up (manufacturing, for Home) is exported. </a:t>
            </a:r>
          </a:p>
          <a:p>
            <a:pPr lvl="1" algn="just"/>
            <a:r>
              <a:rPr lang="en-US" altLang="en-US" dirty="0"/>
              <a:t>The good whose relative price goes down (agriculture, for Home) is imported. </a:t>
            </a:r>
          </a:p>
          <a:p>
            <a:pPr lvl="1" algn="just"/>
            <a:r>
              <a:rPr lang="en-US" altLang="en-US" dirty="0"/>
              <a:t>By exporting manufactured goods at a higher price and importing food at a lower price, Home is better off than it was in the absence of trade.</a:t>
            </a:r>
          </a:p>
          <a:p>
            <a:pPr lvl="1" algn="just"/>
            <a:endParaRPr lang="en-US" altLang="en-US" dirty="0"/>
          </a:p>
        </p:txBody>
      </p:sp>
    </p:spTree>
    <p:extLst>
      <p:ext uri="{BB962C8B-B14F-4D97-AF65-F5344CB8AC3E}">
        <p14:creationId xmlns:p14="http://schemas.microsoft.com/office/powerpoint/2010/main" val="29715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AED9-0317-41C5-B5A0-84D0900EA276}"/>
              </a:ext>
            </a:extLst>
          </p:cNvPr>
          <p:cNvSpPr>
            <a:spLocks noGrp="1"/>
          </p:cNvSpPr>
          <p:nvPr>
            <p:ph type="title"/>
          </p:nvPr>
        </p:nvSpPr>
        <p:spPr/>
        <p:txBody>
          <a:bodyPr>
            <a:normAutofit/>
          </a:bodyPr>
          <a:lstStyle/>
          <a:p>
            <a:r>
              <a:rPr lang="en-US" sz="3600" dirty="0"/>
              <a:t>Earnings of Labor</a:t>
            </a:r>
            <a:endParaRPr lang="en-IN" sz="3600" dirty="0"/>
          </a:p>
        </p:txBody>
      </p:sp>
      <p:sp>
        <p:nvSpPr>
          <p:cNvPr id="3" name="Content Placeholder 2">
            <a:extLst>
              <a:ext uri="{FF2B5EF4-FFF2-40B4-BE49-F238E27FC236}">
                <a16:creationId xmlns:a16="http://schemas.microsoft.com/office/drawing/2014/main" id="{0493DC5D-3E0B-4B23-B5FA-A19933D57D12}"/>
              </a:ext>
            </a:extLst>
          </p:cNvPr>
          <p:cNvSpPr>
            <a:spLocks noGrp="1"/>
          </p:cNvSpPr>
          <p:nvPr>
            <p:ph idx="1"/>
          </p:nvPr>
        </p:nvSpPr>
        <p:spPr>
          <a:xfrm>
            <a:off x="285750" y="1103245"/>
            <a:ext cx="4994694" cy="600184"/>
          </a:xfrm>
        </p:spPr>
        <p:txBody>
          <a:bodyPr/>
          <a:lstStyle/>
          <a:p>
            <a:pPr marL="0" indent="0">
              <a:buNone/>
            </a:pPr>
            <a:r>
              <a:rPr lang="en-US" dirty="0"/>
              <a:t>Determination of Wages</a:t>
            </a:r>
          </a:p>
        </p:txBody>
      </p:sp>
      <p:sp>
        <p:nvSpPr>
          <p:cNvPr id="6" name="Content Placeholder 5">
            <a:extLst>
              <a:ext uri="{FF2B5EF4-FFF2-40B4-BE49-F238E27FC236}">
                <a16:creationId xmlns:a16="http://schemas.microsoft.com/office/drawing/2014/main" id="{8272E151-B359-4B04-AC06-6A643DFBE846}"/>
              </a:ext>
            </a:extLst>
          </p:cNvPr>
          <p:cNvSpPr>
            <a:spLocks noGrp="1"/>
          </p:cNvSpPr>
          <p:nvPr>
            <p:ph sz="quarter" idx="12"/>
          </p:nvPr>
        </p:nvSpPr>
        <p:spPr>
          <a:xfrm>
            <a:off x="4016674" y="1104904"/>
            <a:ext cx="2527540" cy="435604"/>
          </a:xfrm>
        </p:spPr>
        <p:txBody>
          <a:bodyPr>
            <a:normAutofit/>
          </a:bodyPr>
          <a:lstStyle/>
          <a:p>
            <a:pPr marL="0" indent="0">
              <a:buNone/>
            </a:pPr>
            <a:r>
              <a:rPr lang="en-US" sz="1600" dirty="0"/>
              <a:t>FIGURE 3-4 (1 of 2</a:t>
            </a:r>
            <a:r>
              <a:rPr lang="en-US" sz="2000" dirty="0"/>
              <a:t>)</a:t>
            </a:r>
          </a:p>
        </p:txBody>
      </p:sp>
      <p:pic>
        <p:nvPicPr>
          <p:cNvPr id="10" name="Picture Placeholder 4" descr="A graph that plots wage versus total labor supply, L bar, displays two upward open curves. The vertical axis marks W and the horizontal axis marks O subscript M, L, and O subscript A. The manufacturing labor, L subscript M moves rightward, and L subscript A moves leftward. M P L subscript A and P subscript M multiplied by M P L subscript M represent value of marginal product of labor in agriculture and value of marginal product of labor in manufacturing, respectively. The curves meet at point, A that lies at (L, W). This represents labor market equilibrium. ">
            <a:extLst>
              <a:ext uri="{FF2B5EF4-FFF2-40B4-BE49-F238E27FC236}">
                <a16:creationId xmlns:a16="http://schemas.microsoft.com/office/drawing/2014/main" id="{F1876249-9799-426E-8571-53017D70F18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57200" y="1594292"/>
            <a:ext cx="8401050" cy="3971904"/>
          </a:xfrm>
          <a:prstGeom prst="rect">
            <a:avLst/>
          </a:prstGeom>
        </p:spPr>
      </p:pic>
      <p:sp>
        <p:nvSpPr>
          <p:cNvPr id="7" name="Content Placeholder 6">
            <a:extLst>
              <a:ext uri="{FF2B5EF4-FFF2-40B4-BE49-F238E27FC236}">
                <a16:creationId xmlns:a16="http://schemas.microsoft.com/office/drawing/2014/main" id="{957E5D86-BBF3-4A84-9712-7AE8464E647C}"/>
              </a:ext>
            </a:extLst>
          </p:cNvPr>
          <p:cNvSpPr>
            <a:spLocks noGrp="1"/>
          </p:cNvSpPr>
          <p:nvPr>
            <p:ph sz="quarter" idx="13"/>
          </p:nvPr>
        </p:nvSpPr>
        <p:spPr>
          <a:xfrm>
            <a:off x="148806" y="5671737"/>
            <a:ext cx="8789454" cy="1119415"/>
          </a:xfrm>
        </p:spPr>
        <p:txBody>
          <a:bodyPr>
            <a:normAutofit fontScale="92500"/>
          </a:bodyPr>
          <a:lstStyle/>
          <a:p>
            <a:pPr algn="just"/>
            <a:r>
              <a:rPr lang="en-US" altLang="en-US" sz="1600" dirty="0">
                <a:latin typeface="+mn-lt"/>
              </a:rPr>
              <a:t>The amount of labor used in manufacturing is measured from left to right along the horizontal axis, and the amount of labor used in agriculture is measured from right to left.</a:t>
            </a:r>
          </a:p>
          <a:p>
            <a:pPr algn="just"/>
            <a:r>
              <a:rPr lang="en-US" altLang="en-US" sz="1600" dirty="0">
                <a:latin typeface="+mn-lt"/>
              </a:rPr>
              <a:t>Labor market equilibrium is at point </a:t>
            </a:r>
            <a:r>
              <a:rPr lang="en-US" altLang="en-US" sz="1600" i="1" dirty="0">
                <a:latin typeface="+mn-lt"/>
              </a:rPr>
              <a:t>A</a:t>
            </a:r>
            <a:r>
              <a:rPr lang="en-US" altLang="en-US" sz="1600" dirty="0">
                <a:latin typeface="+mn-lt"/>
              </a:rPr>
              <a:t>. At the equilibrium wage of </a:t>
            </a:r>
            <a:r>
              <a:rPr lang="en-US" altLang="en-US" sz="1600" i="1" dirty="0">
                <a:latin typeface="+mn-lt"/>
              </a:rPr>
              <a:t>W</a:t>
            </a:r>
            <a:r>
              <a:rPr lang="en-US" altLang="en-US" sz="1600" dirty="0">
                <a:latin typeface="+mn-lt"/>
              </a:rPr>
              <a:t>, manufacturing uses 0</a:t>
            </a:r>
            <a:r>
              <a:rPr lang="en-US" altLang="en-US" sz="1600" i="1" baseline="-25000" dirty="0">
                <a:latin typeface="+mn-lt"/>
              </a:rPr>
              <a:t>M</a:t>
            </a:r>
            <a:r>
              <a:rPr lang="en-US" altLang="en-US" sz="1600" i="1" dirty="0">
                <a:latin typeface="+mn-lt"/>
              </a:rPr>
              <a:t>L</a:t>
            </a:r>
            <a:r>
              <a:rPr lang="en-US" altLang="en-US" sz="1600" dirty="0">
                <a:latin typeface="+mn-lt"/>
              </a:rPr>
              <a:t> units of labor and agriculture uses 0</a:t>
            </a:r>
            <a:r>
              <a:rPr lang="en-US" altLang="en-US" sz="1600" i="1" baseline="-25000" dirty="0">
                <a:latin typeface="+mn-lt"/>
              </a:rPr>
              <a:t>A</a:t>
            </a:r>
            <a:r>
              <a:rPr lang="en-US" altLang="en-US" sz="1600" i="1" dirty="0">
                <a:latin typeface="+mn-lt"/>
              </a:rPr>
              <a:t>L</a:t>
            </a:r>
            <a:r>
              <a:rPr lang="en-US" altLang="en-US" sz="1600" dirty="0">
                <a:latin typeface="+mn-lt"/>
              </a:rPr>
              <a:t> units</a:t>
            </a:r>
          </a:p>
        </p:txBody>
      </p:sp>
    </p:spTree>
    <p:extLst>
      <p:ext uri="{BB962C8B-B14F-4D97-AF65-F5344CB8AC3E}">
        <p14:creationId xmlns:p14="http://schemas.microsoft.com/office/powerpoint/2010/main" val="87212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D149F-986A-3540-AD57-F7D3CD35A102}"/>
              </a:ext>
            </a:extLst>
          </p:cNvPr>
          <p:cNvSpPr>
            <a:spLocks noGrp="1"/>
          </p:cNvSpPr>
          <p:nvPr>
            <p:ph type="title"/>
          </p:nvPr>
        </p:nvSpPr>
        <p:spPr/>
        <p:txBody>
          <a:bodyPr>
            <a:normAutofit/>
          </a:bodyPr>
          <a:lstStyle/>
          <a:p>
            <a:r>
              <a:rPr lang="en-US" sz="3600" dirty="0"/>
              <a:t>Earnings of Labor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14CBAC8-EE37-C848-A218-11E17D1FB102}"/>
                  </a:ext>
                </a:extLst>
              </p:cNvPr>
              <p:cNvSpPr>
                <a:spLocks noGrp="1"/>
              </p:cNvSpPr>
              <p:nvPr>
                <p:ph idx="1"/>
              </p:nvPr>
            </p:nvSpPr>
            <p:spPr>
              <a:xfrm>
                <a:off x="245745" y="1371600"/>
                <a:ext cx="8652510" cy="5063490"/>
              </a:xfrm>
            </p:spPr>
            <p:txBody>
              <a:bodyPr>
                <a:normAutofit/>
              </a:bodyPr>
              <a:lstStyle/>
              <a:p>
                <a:pPr>
                  <a:lnSpc>
                    <a:spcPct val="110000"/>
                  </a:lnSpc>
                </a:pPr>
                <a:r>
                  <a:rPr lang="en-US" altLang="en-US" dirty="0"/>
                  <a:t>Change in Relative Price of Manufactures</a:t>
                </a:r>
              </a:p>
              <a:p>
                <a:pPr>
                  <a:lnSpc>
                    <a:spcPct val="110000"/>
                  </a:lnSpc>
                  <a:spcBef>
                    <a:spcPct val="10000"/>
                  </a:spcBef>
                  <a:spcAft>
                    <a:spcPct val="10000"/>
                  </a:spcAft>
                </a:pPr>
                <a:r>
                  <a:rPr lang="en-US" altLang="en-US" dirty="0"/>
                  <a:t>Now consider an increase in the price of the manufactured good (</a:t>
                </a:r>
                <a:r>
                  <a:rPr lang="en-US" altLang="en-US" i="1" dirty="0"/>
                  <a:t>P</a:t>
                </a:r>
                <a:r>
                  <a:rPr lang="en-US" altLang="en-US" i="1" baseline="-25000" dirty="0"/>
                  <a:t>M</a:t>
                </a:r>
                <a:r>
                  <a:rPr lang="en-US" altLang="en-US" dirty="0"/>
                  <a:t>).</a:t>
                </a:r>
                <a:endParaRPr lang="en-US" altLang="en-US" sz="1050" dirty="0"/>
              </a:p>
              <a:p>
                <a:pPr lvl="1">
                  <a:lnSpc>
                    <a:spcPct val="110000"/>
                  </a:lnSpc>
                  <a:spcBef>
                    <a:spcPct val="10000"/>
                  </a:spcBef>
                  <a:spcAft>
                    <a:spcPct val="10000"/>
                  </a:spcAft>
                </a:pPr>
                <a:r>
                  <a:rPr lang="en-US" altLang="en-US" dirty="0"/>
                  <a:t>With an increase in the price of the manufactured good the curve </a:t>
                </a:r>
                <a:r>
                  <a:rPr lang="en-US" altLang="en-US" i="1" dirty="0">
                    <a:solidFill>
                      <a:srgbClr val="0070C0"/>
                    </a:solidFill>
                  </a:rPr>
                  <a:t>P</a:t>
                </a:r>
                <a:r>
                  <a:rPr lang="en-US" altLang="en-US" i="1" baseline="-25000" dirty="0">
                    <a:solidFill>
                      <a:srgbClr val="0070C0"/>
                    </a:solidFill>
                  </a:rPr>
                  <a:t>M</a:t>
                </a:r>
                <a:r>
                  <a:rPr lang="en-US" altLang="en-US" dirty="0">
                    <a:solidFill>
                      <a:srgbClr val="0070C0"/>
                    </a:solidFill>
                  </a:rPr>
                  <a:t> • </a:t>
                </a:r>
                <a:r>
                  <a:rPr lang="en-US" altLang="en-US" i="1" dirty="0">
                    <a:solidFill>
                      <a:srgbClr val="0070C0"/>
                    </a:solidFill>
                  </a:rPr>
                  <a:t>MPL</a:t>
                </a:r>
                <a:r>
                  <a:rPr lang="en-US" altLang="en-US" i="1" baseline="-25000" dirty="0">
                    <a:solidFill>
                      <a:srgbClr val="0070C0"/>
                    </a:solidFill>
                  </a:rPr>
                  <a:t>M</a:t>
                </a:r>
                <a:r>
                  <a:rPr lang="en-US" altLang="en-US" dirty="0">
                    <a:solidFill>
                      <a:srgbClr val="0070C0"/>
                    </a:solidFill>
                  </a:rPr>
                  <a:t> </a:t>
                </a:r>
                <a:r>
                  <a:rPr lang="en-US" altLang="en-US" dirty="0"/>
                  <a:t>shifts up.</a:t>
                </a:r>
                <a:endParaRPr lang="en-US" altLang="en-US" sz="650" dirty="0"/>
              </a:p>
              <a:p>
                <a:pPr lvl="1">
                  <a:lnSpc>
                    <a:spcPct val="110000"/>
                  </a:lnSpc>
                  <a:spcBef>
                    <a:spcPct val="10000"/>
                  </a:spcBef>
                  <a:spcAft>
                    <a:spcPct val="10000"/>
                  </a:spcAft>
                </a:pPr>
                <a:r>
                  <a:rPr lang="en-US" altLang="en-US" dirty="0"/>
                  <a:t>Therefore, the labor used in manufacturing rises, and labor used in agriculture falls.</a:t>
                </a:r>
                <a:endParaRPr lang="en-US" altLang="en-US" sz="650" dirty="0"/>
              </a:p>
              <a:p>
                <a:pPr lvl="1">
                  <a:lnSpc>
                    <a:spcPct val="110000"/>
                  </a:lnSpc>
                  <a:spcBef>
                    <a:spcPct val="10000"/>
                  </a:spcBef>
                  <a:spcAft>
                    <a:spcPct val="10000"/>
                  </a:spcAft>
                </a:pPr>
                <a:r>
                  <a:rPr lang="en-US" altLang="en-US" dirty="0"/>
                  <a:t>The wages also increase, but this increase is less than the upward shift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  </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𝑷</m:t>
                        </m:r>
                      </m:e>
                      <m:sub>
                        <m:r>
                          <a:rPr lang="en-US" b="1" i="1" smtClean="0">
                            <a:solidFill>
                              <a:srgbClr val="0070C0"/>
                            </a:solidFill>
                            <a:latin typeface="Cambria Math" panose="02040503050406030204" pitchFamily="18" charset="0"/>
                          </a:rPr>
                          <m:t>𝑴</m:t>
                        </m:r>
                      </m:sub>
                    </m:sSub>
                    <m:r>
                      <a:rPr lang="en-US" b="1" i="1" smtClean="0">
                        <a:solidFill>
                          <a:srgbClr val="0070C0"/>
                        </a:solidFill>
                        <a:latin typeface="Cambria Math" panose="02040503050406030204" pitchFamily="18" charset="0"/>
                      </a:rPr>
                      <m:t> </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𝑴𝑷</m:t>
                    </m:r>
                    <m:sSub>
                      <m:sSubPr>
                        <m:ctrlPr>
                          <a:rPr lang="en-US" i="1">
                            <a:solidFill>
                              <a:srgbClr val="0070C0"/>
                            </a:solidFill>
                            <a:latin typeface="Cambria Math" panose="02040503050406030204" pitchFamily="18" charset="0"/>
                            <a:ea typeface="Cambria Math" panose="02040503050406030204" pitchFamily="18" charset="0"/>
                          </a:rPr>
                        </m:ctrlPr>
                      </m:sSubPr>
                      <m:e>
                        <m:r>
                          <a:rPr lang="en-US" b="1" i="1" smtClean="0">
                            <a:solidFill>
                              <a:srgbClr val="0070C0"/>
                            </a:solidFill>
                            <a:latin typeface="Cambria Math" panose="02040503050406030204" pitchFamily="18" charset="0"/>
                            <a:ea typeface="Cambria Math" panose="02040503050406030204" pitchFamily="18" charset="0"/>
                          </a:rPr>
                          <m:t>𝑳</m:t>
                        </m:r>
                      </m:e>
                      <m:sub>
                        <m:r>
                          <a:rPr lang="en-US" b="1" i="1" smtClean="0">
                            <a:solidFill>
                              <a:srgbClr val="0070C0"/>
                            </a:solidFill>
                            <a:latin typeface="Cambria Math" panose="02040503050406030204" pitchFamily="18" charset="0"/>
                            <a:ea typeface="Cambria Math" panose="02040503050406030204" pitchFamily="18" charset="0"/>
                          </a:rPr>
                          <m:t>𝑴</m:t>
                        </m:r>
                      </m:sub>
                    </m:sSub>
                  </m:oMath>
                </a14:m>
                <a:endParaRPr lang="en-IN" dirty="0"/>
              </a:p>
            </p:txBody>
          </p:sp>
        </mc:Choice>
        <mc:Fallback xmlns="">
          <p:sp>
            <p:nvSpPr>
              <p:cNvPr id="4" name="Content Placeholder 3">
                <a:extLst>
                  <a:ext uri="{FF2B5EF4-FFF2-40B4-BE49-F238E27FC236}">
                    <a16:creationId xmlns:a16="http://schemas.microsoft.com/office/drawing/2014/main" id="{214CBAC8-EE37-C848-A218-11E17D1FB102}"/>
                  </a:ext>
                </a:extLst>
              </p:cNvPr>
              <p:cNvSpPr>
                <a:spLocks noGrp="1" noRot="1" noChangeAspect="1" noMove="1" noResize="1" noEditPoints="1" noAdjustHandles="1" noChangeArrowheads="1" noChangeShapeType="1" noTextEdit="1"/>
              </p:cNvSpPr>
              <p:nvPr>
                <p:ph idx="1"/>
              </p:nvPr>
            </p:nvSpPr>
            <p:spPr>
              <a:xfrm>
                <a:off x="245745" y="1371600"/>
                <a:ext cx="8652510" cy="5063490"/>
              </a:xfrm>
              <a:blipFill>
                <a:blip r:embed="rId3"/>
                <a:stretch>
                  <a:fillRect l="-915" t="-722"/>
                </a:stretch>
              </a:blipFill>
            </p:spPr>
            <p:txBody>
              <a:bodyPr/>
              <a:lstStyle/>
              <a:p>
                <a:r>
                  <a:rPr lang="en-US">
                    <a:noFill/>
                  </a:rPr>
                  <a:t> </a:t>
                </a:r>
              </a:p>
            </p:txBody>
          </p:sp>
        </mc:Fallback>
      </mc:AlternateContent>
    </p:spTree>
    <p:extLst>
      <p:ext uri="{BB962C8B-B14F-4D97-AF65-F5344CB8AC3E}">
        <p14:creationId xmlns:p14="http://schemas.microsoft.com/office/powerpoint/2010/main" val="373788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0FA1-7B41-4E22-98C6-10BBCB861340}"/>
              </a:ext>
            </a:extLst>
          </p:cNvPr>
          <p:cNvSpPr>
            <a:spLocks noGrp="1"/>
          </p:cNvSpPr>
          <p:nvPr>
            <p:ph type="title"/>
          </p:nvPr>
        </p:nvSpPr>
        <p:spPr/>
        <p:txBody>
          <a:bodyPr>
            <a:normAutofit/>
          </a:bodyPr>
          <a:lstStyle/>
          <a:p>
            <a:r>
              <a:rPr lang="en-US" sz="3600" dirty="0"/>
              <a:t>Earnings of Labor</a:t>
            </a:r>
            <a:endParaRPr lang="en-IN" sz="3600" dirty="0"/>
          </a:p>
        </p:txBody>
      </p:sp>
      <p:sp>
        <p:nvSpPr>
          <p:cNvPr id="3" name="Content Placeholder 2">
            <a:extLst>
              <a:ext uri="{FF2B5EF4-FFF2-40B4-BE49-F238E27FC236}">
                <a16:creationId xmlns:a16="http://schemas.microsoft.com/office/drawing/2014/main" id="{72F6EDFF-9E90-492B-BDAE-63D4F94E9F68}"/>
              </a:ext>
            </a:extLst>
          </p:cNvPr>
          <p:cNvSpPr>
            <a:spLocks noGrp="1"/>
          </p:cNvSpPr>
          <p:nvPr>
            <p:ph idx="1"/>
          </p:nvPr>
        </p:nvSpPr>
        <p:spPr>
          <a:xfrm>
            <a:off x="255323" y="1128728"/>
            <a:ext cx="8229600" cy="628759"/>
          </a:xfrm>
        </p:spPr>
        <p:txBody>
          <a:bodyPr>
            <a:normAutofit/>
          </a:bodyPr>
          <a:lstStyle/>
          <a:p>
            <a:pPr marL="0" indent="0">
              <a:buNone/>
            </a:pPr>
            <a:r>
              <a:rPr lang="en-US" altLang="en-US" sz="2000" dirty="0"/>
              <a:t>Change in Relative Price of Manufactures </a:t>
            </a:r>
          </a:p>
        </p:txBody>
      </p:sp>
      <p:sp>
        <p:nvSpPr>
          <p:cNvPr id="6" name="Content Placeholder 5">
            <a:extLst>
              <a:ext uri="{FF2B5EF4-FFF2-40B4-BE49-F238E27FC236}">
                <a16:creationId xmlns:a16="http://schemas.microsoft.com/office/drawing/2014/main" id="{FA6B150E-4A59-45BE-9B37-D904BFC29204}"/>
              </a:ext>
            </a:extLst>
          </p:cNvPr>
          <p:cNvSpPr>
            <a:spLocks noGrp="1"/>
          </p:cNvSpPr>
          <p:nvPr>
            <p:ph sz="quarter" idx="12"/>
          </p:nvPr>
        </p:nvSpPr>
        <p:spPr>
          <a:xfrm>
            <a:off x="5504548" y="1170905"/>
            <a:ext cx="1685925" cy="544403"/>
          </a:xfrm>
        </p:spPr>
        <p:txBody>
          <a:bodyPr>
            <a:normAutofit/>
          </a:bodyPr>
          <a:lstStyle/>
          <a:p>
            <a:pPr marL="0" indent="0">
              <a:buNone/>
            </a:pPr>
            <a:r>
              <a:rPr lang="en-IN" sz="1600" dirty="0"/>
              <a:t>FIGURE 3-5</a:t>
            </a:r>
          </a:p>
        </p:txBody>
      </p:sp>
      <p:pic>
        <p:nvPicPr>
          <p:cNvPr id="10" name="Picture Placeholder 5" descr="A graph that plots wage versus total labor supply, L bar, displays three upward open curves. The vertical axis marks W and W dash. The horizontal axis marks O subscript M, L, L dash, and O subscript A. L subscript M moves right, and L subscript A moves left. All the points in the vertical axis make L bar. The first two curves, P subscript A multiplied by M P L subscript A and P subscript M multiplied by M P L subscript M are parallel to each other. The vertical distance between the curves is equal to delta P subscript M multiplied by M P L subscript M. The third curve, P subscript A multiplied by M P L subscript A passes perpendicular to the other two curves and intersects them at two points: A that lies at (L, W) and B that lies at (L dash, W dash).">
            <a:extLst>
              <a:ext uri="{FF2B5EF4-FFF2-40B4-BE49-F238E27FC236}">
                <a16:creationId xmlns:a16="http://schemas.microsoft.com/office/drawing/2014/main" id="{FF603150-94FA-4DA1-ABAE-C75F02411BA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487816" y="1574607"/>
            <a:ext cx="7764613" cy="3222183"/>
          </a:xfrm>
          <a:prstGeom prst="rect">
            <a:avLst/>
          </a:prstGeom>
        </p:spPr>
      </p:pic>
      <p:sp>
        <p:nvSpPr>
          <p:cNvPr id="7" name="Content Placeholder 6">
            <a:extLst>
              <a:ext uri="{FF2B5EF4-FFF2-40B4-BE49-F238E27FC236}">
                <a16:creationId xmlns:a16="http://schemas.microsoft.com/office/drawing/2014/main" id="{88C5E1A6-9839-43EE-A9DF-0BE655F28F45}"/>
              </a:ext>
            </a:extLst>
          </p:cNvPr>
          <p:cNvSpPr>
            <a:spLocks noGrp="1"/>
          </p:cNvSpPr>
          <p:nvPr>
            <p:ph sz="quarter" idx="13"/>
          </p:nvPr>
        </p:nvSpPr>
        <p:spPr>
          <a:xfrm>
            <a:off x="255323" y="4796790"/>
            <a:ext cx="8770389" cy="1994362"/>
          </a:xfrm>
        </p:spPr>
        <p:txBody>
          <a:bodyPr>
            <a:noAutofit/>
          </a:bodyPr>
          <a:lstStyle/>
          <a:p>
            <a:pPr marL="0" indent="0" algn="just" eaLnBrk="1" hangingPunct="1">
              <a:spcBef>
                <a:spcPct val="10000"/>
              </a:spcBef>
              <a:spcAft>
                <a:spcPct val="10000"/>
              </a:spcAft>
              <a:buNone/>
            </a:pPr>
            <a:r>
              <a:rPr lang="en-US" altLang="en-US" sz="1600" dirty="0">
                <a:latin typeface="+mn-lt"/>
              </a:rPr>
              <a:t>Increase in the Price of Manufactured Goods</a:t>
            </a:r>
          </a:p>
          <a:p>
            <a:pPr marL="0" indent="0" algn="just" eaLnBrk="1" hangingPunct="1">
              <a:spcBef>
                <a:spcPct val="10000"/>
              </a:spcBef>
              <a:spcAft>
                <a:spcPct val="10000"/>
              </a:spcAft>
              <a:buNone/>
            </a:pPr>
            <a:r>
              <a:rPr lang="en-US" altLang="en-US" sz="1600" dirty="0">
                <a:latin typeface="+mn-lt"/>
              </a:rPr>
              <a:t>With an increase in the price of the manufactured good, the curve </a:t>
            </a:r>
            <a:r>
              <a:rPr lang="en-US" altLang="en-US" sz="1600" i="1" dirty="0">
                <a:latin typeface="+mn-lt"/>
              </a:rPr>
              <a:t>P</a:t>
            </a:r>
            <a:r>
              <a:rPr lang="en-US" altLang="en-US" sz="1600" i="1" baseline="-25000" dirty="0">
                <a:latin typeface="+mn-lt"/>
              </a:rPr>
              <a:t>M</a:t>
            </a:r>
            <a:r>
              <a:rPr lang="en-US" altLang="en-US" sz="1600" dirty="0">
                <a:latin typeface="+mn-lt"/>
              </a:rPr>
              <a:t> • </a:t>
            </a:r>
            <a:r>
              <a:rPr lang="en-US" altLang="en-US" sz="1600" i="1" dirty="0">
                <a:latin typeface="+mn-lt"/>
              </a:rPr>
              <a:t>MPL</a:t>
            </a:r>
            <a:r>
              <a:rPr lang="en-US" altLang="en-US" sz="1600" i="1" baseline="-25000" dirty="0">
                <a:latin typeface="+mn-lt"/>
              </a:rPr>
              <a:t>M</a:t>
            </a:r>
            <a:r>
              <a:rPr lang="en-US" altLang="en-US" sz="1600" dirty="0">
                <a:latin typeface="+mn-lt"/>
              </a:rPr>
              <a:t> shifts up to </a:t>
            </a:r>
            <a:r>
              <a:rPr lang="en-US" altLang="en-US" sz="1600" i="1" dirty="0">
                <a:latin typeface="+mn-lt"/>
              </a:rPr>
              <a:t>P</a:t>
            </a:r>
            <a:r>
              <a:rPr lang="en-US" altLang="en-US" sz="1600" i="1" baseline="-25000" dirty="0">
                <a:latin typeface="+mn-lt"/>
              </a:rPr>
              <a:t>M</a:t>
            </a:r>
            <a:r>
              <a:rPr lang="en-US" altLang="en-US" sz="1600" i="1" dirty="0">
                <a:latin typeface="+mn-lt"/>
                <a:sym typeface="Symbol" pitchFamily="18" charset="2"/>
              </a:rPr>
              <a:t></a:t>
            </a:r>
            <a:r>
              <a:rPr lang="en-US" altLang="en-US" sz="1600" dirty="0">
                <a:latin typeface="+mn-lt"/>
              </a:rPr>
              <a:t> • </a:t>
            </a:r>
            <a:r>
              <a:rPr lang="en-US" altLang="en-US" sz="1600" i="1" dirty="0">
                <a:latin typeface="+mn-lt"/>
              </a:rPr>
              <a:t>MPL</a:t>
            </a:r>
            <a:r>
              <a:rPr lang="en-US" altLang="en-US" sz="1600" i="1" baseline="-25000" dirty="0">
                <a:latin typeface="+mn-lt"/>
              </a:rPr>
              <a:t>M</a:t>
            </a:r>
            <a:r>
              <a:rPr lang="en-US" altLang="en-US" sz="1600" dirty="0">
                <a:latin typeface="+mn-lt"/>
              </a:rPr>
              <a:t> and the equilibrium shifts from point </a:t>
            </a:r>
            <a:r>
              <a:rPr lang="en-US" altLang="en-US" sz="1600" i="1" dirty="0">
                <a:latin typeface="+mn-lt"/>
              </a:rPr>
              <a:t>A</a:t>
            </a:r>
            <a:r>
              <a:rPr lang="en-US" altLang="en-US" sz="1600" dirty="0">
                <a:latin typeface="+mn-lt"/>
              </a:rPr>
              <a:t> to </a:t>
            </a:r>
            <a:r>
              <a:rPr lang="en-US" altLang="en-US" sz="1600" i="1" dirty="0">
                <a:latin typeface="+mn-lt"/>
              </a:rPr>
              <a:t>B</a:t>
            </a:r>
            <a:r>
              <a:rPr lang="en-US" altLang="en-US" sz="1600" dirty="0">
                <a:latin typeface="+mn-lt"/>
              </a:rPr>
              <a:t>.</a:t>
            </a:r>
          </a:p>
          <a:p>
            <a:pPr marL="0" indent="0" algn="just" eaLnBrk="1" hangingPunct="1">
              <a:spcBef>
                <a:spcPct val="10000"/>
              </a:spcBef>
              <a:spcAft>
                <a:spcPct val="10000"/>
              </a:spcAft>
              <a:buNone/>
            </a:pPr>
            <a:r>
              <a:rPr lang="en-US" altLang="en-US" sz="1600" dirty="0">
                <a:latin typeface="+mn-lt"/>
              </a:rPr>
              <a:t>The labor used in manufacturing rises from 0</a:t>
            </a:r>
            <a:r>
              <a:rPr lang="en-US" altLang="en-US" sz="1600" i="1" baseline="-25000" dirty="0">
                <a:latin typeface="+mn-lt"/>
              </a:rPr>
              <a:t>M</a:t>
            </a:r>
            <a:r>
              <a:rPr lang="en-US" altLang="en-US" sz="1600" i="1" dirty="0">
                <a:latin typeface="+mn-lt"/>
              </a:rPr>
              <a:t>L</a:t>
            </a:r>
            <a:r>
              <a:rPr lang="en-US" altLang="en-US" sz="1600" dirty="0">
                <a:latin typeface="+mn-lt"/>
              </a:rPr>
              <a:t> to 0</a:t>
            </a:r>
            <a:r>
              <a:rPr lang="en-US" altLang="en-US" sz="1600" i="1" baseline="-25000" dirty="0">
                <a:latin typeface="+mn-lt"/>
              </a:rPr>
              <a:t>M</a:t>
            </a:r>
            <a:r>
              <a:rPr lang="en-US" altLang="en-US" sz="1600" i="1" dirty="0">
                <a:latin typeface="+mn-lt"/>
              </a:rPr>
              <a:t>L</a:t>
            </a:r>
            <a:r>
              <a:rPr lang="en-US" altLang="en-US" sz="1600" i="1" dirty="0">
                <a:latin typeface="+mn-lt"/>
                <a:sym typeface="Symbol" pitchFamily="18" charset="2"/>
              </a:rPr>
              <a:t></a:t>
            </a:r>
            <a:r>
              <a:rPr lang="en-US" altLang="en-US" sz="1600" dirty="0">
                <a:latin typeface="+mn-lt"/>
              </a:rPr>
              <a:t>, and labor used in agriculture falls from 0</a:t>
            </a:r>
            <a:r>
              <a:rPr lang="en-US" altLang="en-US" sz="1600" i="1" baseline="-25000" dirty="0">
                <a:latin typeface="+mn-lt"/>
              </a:rPr>
              <a:t>A</a:t>
            </a:r>
            <a:r>
              <a:rPr lang="en-US" altLang="en-US" sz="1600" i="1" dirty="0">
                <a:latin typeface="+mn-lt"/>
              </a:rPr>
              <a:t>L</a:t>
            </a:r>
            <a:r>
              <a:rPr lang="en-US" altLang="en-US" sz="1600" dirty="0">
                <a:latin typeface="+mn-lt"/>
              </a:rPr>
              <a:t> to 0</a:t>
            </a:r>
            <a:r>
              <a:rPr lang="en-US" altLang="en-US" sz="1600" i="1" baseline="-25000" dirty="0">
                <a:latin typeface="+mn-lt"/>
              </a:rPr>
              <a:t>A</a:t>
            </a:r>
            <a:r>
              <a:rPr lang="en-US" altLang="en-US" sz="1600" i="1" dirty="0">
                <a:latin typeface="+mn-lt"/>
              </a:rPr>
              <a:t>L</a:t>
            </a:r>
            <a:r>
              <a:rPr lang="en-US" altLang="en-US" sz="1600" i="1" dirty="0">
                <a:latin typeface="+mn-lt"/>
                <a:sym typeface="Symbol" pitchFamily="18" charset="2"/>
              </a:rPr>
              <a:t></a:t>
            </a:r>
            <a:r>
              <a:rPr lang="en-US" altLang="en-US" sz="1600" dirty="0">
                <a:latin typeface="+mn-lt"/>
              </a:rPr>
              <a:t>. </a:t>
            </a:r>
          </a:p>
          <a:p>
            <a:pPr marL="0" indent="0" algn="just" eaLnBrk="1" hangingPunct="1">
              <a:spcBef>
                <a:spcPct val="10000"/>
              </a:spcBef>
              <a:spcAft>
                <a:spcPct val="10000"/>
              </a:spcAft>
              <a:buNone/>
            </a:pPr>
            <a:r>
              <a:rPr lang="en-US" altLang="en-US" sz="1600" dirty="0">
                <a:latin typeface="+mn-lt"/>
              </a:rPr>
              <a:t>The wage increases from </a:t>
            </a:r>
            <a:r>
              <a:rPr lang="en-US" altLang="en-US" sz="1600" i="1" dirty="0">
                <a:latin typeface="+mn-lt"/>
              </a:rPr>
              <a:t>W</a:t>
            </a:r>
            <a:r>
              <a:rPr lang="en-US" altLang="en-US" sz="1600" dirty="0">
                <a:latin typeface="+mn-lt"/>
              </a:rPr>
              <a:t> to </a:t>
            </a:r>
            <a:r>
              <a:rPr lang="en-US" altLang="en-US" sz="1600" i="1" dirty="0">
                <a:latin typeface="+mn-lt"/>
              </a:rPr>
              <a:t>W</a:t>
            </a:r>
            <a:r>
              <a:rPr lang="en-US" altLang="en-US" sz="1600" i="1" dirty="0">
                <a:latin typeface="+mn-lt"/>
                <a:sym typeface="Symbol" pitchFamily="18" charset="2"/>
              </a:rPr>
              <a:t></a:t>
            </a:r>
            <a:r>
              <a:rPr lang="en-US" altLang="en-US" sz="1600" dirty="0">
                <a:latin typeface="+mn-lt"/>
              </a:rPr>
              <a:t>, but this increase is less than the upward shift </a:t>
            </a:r>
            <a:r>
              <a:rPr lang="en-US" altLang="en-US" sz="1600" dirty="0">
                <a:latin typeface="+mn-lt"/>
                <a:sym typeface="Symbol" pitchFamily="18" charset="2"/>
              </a:rPr>
              <a:t></a:t>
            </a:r>
            <a:r>
              <a:rPr lang="en-US" altLang="en-US" sz="1600" i="1" dirty="0">
                <a:latin typeface="+mn-lt"/>
              </a:rPr>
              <a:t>P</a:t>
            </a:r>
            <a:r>
              <a:rPr lang="en-US" altLang="en-US" sz="1600" i="1" baseline="-25000" dirty="0">
                <a:latin typeface="+mn-lt"/>
              </a:rPr>
              <a:t>M</a:t>
            </a:r>
            <a:r>
              <a:rPr lang="en-US" altLang="en-US" sz="1600" dirty="0">
                <a:latin typeface="+mn-lt"/>
              </a:rPr>
              <a:t> • </a:t>
            </a:r>
            <a:r>
              <a:rPr lang="en-US" altLang="en-US" sz="1600" i="1" dirty="0">
                <a:latin typeface="+mn-lt"/>
              </a:rPr>
              <a:t>MPL</a:t>
            </a:r>
            <a:r>
              <a:rPr lang="en-US" altLang="en-US" sz="1600" i="1" baseline="-25000" dirty="0">
                <a:latin typeface="+mn-lt"/>
              </a:rPr>
              <a:t>M</a:t>
            </a:r>
            <a:r>
              <a:rPr lang="en-US" altLang="en-US" sz="1600" dirty="0">
                <a:latin typeface="+mn-lt"/>
              </a:rPr>
              <a:t>.</a:t>
            </a:r>
          </a:p>
        </p:txBody>
      </p:sp>
    </p:spTree>
    <p:extLst>
      <p:ext uri="{BB962C8B-B14F-4D97-AF65-F5344CB8AC3E}">
        <p14:creationId xmlns:p14="http://schemas.microsoft.com/office/powerpoint/2010/main" val="169101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A595-5EEB-4BA5-9B00-E1B3D2838EF3}"/>
              </a:ext>
            </a:extLst>
          </p:cNvPr>
          <p:cNvSpPr>
            <a:spLocks noGrp="1"/>
          </p:cNvSpPr>
          <p:nvPr>
            <p:ph type="title"/>
          </p:nvPr>
        </p:nvSpPr>
        <p:spPr>
          <a:xfrm>
            <a:off x="457200" y="163197"/>
            <a:ext cx="8229600" cy="911223"/>
          </a:xfrm>
        </p:spPr>
        <p:txBody>
          <a:bodyPr/>
          <a:lstStyle/>
          <a:p>
            <a:r>
              <a:rPr lang="en-US" dirty="0"/>
              <a:t>A Closer Look -</a:t>
            </a:r>
            <a:r>
              <a:rPr lang="en-US" altLang="en-US" sz="3200" dirty="0"/>
              <a:t> Figure 3-5</a:t>
            </a:r>
            <a:endParaRPr lang="en-US" dirty="0"/>
          </a:p>
        </p:txBody>
      </p:sp>
      <p:pic>
        <p:nvPicPr>
          <p:cNvPr id="3" name="Picture 2">
            <a:extLst>
              <a:ext uri="{FF2B5EF4-FFF2-40B4-BE49-F238E27FC236}">
                <a16:creationId xmlns:a16="http://schemas.microsoft.com/office/drawing/2014/main" id="{15A04807-538C-4F9F-B05B-CA702B1584BA}"/>
              </a:ext>
            </a:extLst>
          </p:cNvPr>
          <p:cNvPicPr>
            <a:picLocks noChangeAspect="1"/>
          </p:cNvPicPr>
          <p:nvPr/>
        </p:nvPicPr>
        <p:blipFill>
          <a:blip r:embed="rId2"/>
          <a:stretch>
            <a:fillRect/>
          </a:stretch>
        </p:blipFill>
        <p:spPr>
          <a:xfrm>
            <a:off x="114300" y="1271907"/>
            <a:ext cx="8721089" cy="5266053"/>
          </a:xfrm>
          <a:prstGeom prst="rect">
            <a:avLst/>
          </a:prstGeom>
        </p:spPr>
      </p:pic>
    </p:spTree>
    <p:extLst>
      <p:ext uri="{BB962C8B-B14F-4D97-AF65-F5344CB8AC3E}">
        <p14:creationId xmlns:p14="http://schemas.microsoft.com/office/powerpoint/2010/main" val="393771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D149F-986A-3540-AD57-F7D3CD35A102}"/>
              </a:ext>
            </a:extLst>
          </p:cNvPr>
          <p:cNvSpPr>
            <a:spLocks noGrp="1"/>
          </p:cNvSpPr>
          <p:nvPr>
            <p:ph type="title"/>
          </p:nvPr>
        </p:nvSpPr>
        <p:spPr>
          <a:xfrm>
            <a:off x="457200" y="160337"/>
            <a:ext cx="8229600" cy="994093"/>
          </a:xfrm>
        </p:spPr>
        <p:txBody>
          <a:bodyPr>
            <a:normAutofit/>
          </a:bodyPr>
          <a:lstStyle/>
          <a:p>
            <a:r>
              <a:rPr lang="en-US" sz="3600" dirty="0"/>
              <a:t>Earnings of Labor</a:t>
            </a:r>
          </a:p>
        </p:txBody>
      </p:sp>
      <p:sp>
        <p:nvSpPr>
          <p:cNvPr id="4" name="Content Placeholder 3">
            <a:extLst>
              <a:ext uri="{FF2B5EF4-FFF2-40B4-BE49-F238E27FC236}">
                <a16:creationId xmlns:a16="http://schemas.microsoft.com/office/drawing/2014/main" id="{214CBAC8-EE37-C848-A218-11E17D1FB102}"/>
              </a:ext>
            </a:extLst>
          </p:cNvPr>
          <p:cNvSpPr>
            <a:spLocks noGrp="1"/>
          </p:cNvSpPr>
          <p:nvPr>
            <p:ph idx="1"/>
          </p:nvPr>
        </p:nvSpPr>
        <p:spPr>
          <a:xfrm>
            <a:off x="160020" y="1154430"/>
            <a:ext cx="8526780" cy="4972050"/>
          </a:xfrm>
        </p:spPr>
        <p:txBody>
          <a:bodyPr>
            <a:noAutofit/>
          </a:bodyPr>
          <a:lstStyle/>
          <a:p>
            <a:pPr algn="just">
              <a:lnSpc>
                <a:spcPct val="120000"/>
              </a:lnSpc>
            </a:pPr>
            <a:r>
              <a:rPr lang="en-US" altLang="en-US" sz="2200" dirty="0"/>
              <a:t>Change in Relative Price of Manufactures</a:t>
            </a:r>
          </a:p>
          <a:p>
            <a:pPr algn="just">
              <a:lnSpc>
                <a:spcPct val="120000"/>
              </a:lnSpc>
            </a:pPr>
            <a:r>
              <a:rPr lang="en-US" altLang="en-US" sz="2200" dirty="0"/>
              <a:t>Effect on Real Wages</a:t>
            </a:r>
          </a:p>
          <a:p>
            <a:pPr lvl="1" algn="just">
              <a:lnSpc>
                <a:spcPct val="120000"/>
              </a:lnSpc>
              <a:spcBef>
                <a:spcPct val="10000"/>
              </a:spcBef>
              <a:spcAft>
                <a:spcPct val="10000"/>
              </a:spcAft>
            </a:pPr>
            <a:r>
              <a:rPr lang="en-US" altLang="en-US" sz="2200" dirty="0"/>
              <a:t>As we can see from Figure 3-5, the increase in the wage from </a:t>
            </a:r>
            <a:r>
              <a:rPr lang="en-US" altLang="en-US" sz="2200" i="1" dirty="0"/>
              <a:t>W </a:t>
            </a:r>
            <a:r>
              <a:rPr lang="en-US" altLang="en-US" sz="2200" dirty="0"/>
              <a:t>to </a:t>
            </a:r>
            <a:r>
              <a:rPr lang="en-US" altLang="en-US" sz="2200" i="1" dirty="0"/>
              <a:t>W</a:t>
            </a:r>
            <a:r>
              <a:rPr lang="en-US" altLang="en-US" sz="2200" dirty="0"/>
              <a:t>′ is </a:t>
            </a:r>
            <a:r>
              <a:rPr lang="en-US" altLang="en-US" sz="2200" i="1" dirty="0"/>
              <a:t>less than </a:t>
            </a:r>
            <a:r>
              <a:rPr lang="en-US" altLang="en-US" sz="2200" dirty="0"/>
              <a:t>the</a:t>
            </a:r>
            <a:r>
              <a:rPr lang="en-US" altLang="en-US" sz="2200" i="1" dirty="0"/>
              <a:t> </a:t>
            </a:r>
            <a:r>
              <a:rPr lang="en-US" altLang="en-US" sz="2200" dirty="0"/>
              <a:t>vertical increase Δ</a:t>
            </a:r>
            <a:r>
              <a:rPr lang="en-US" altLang="en-US" sz="2200" i="1" dirty="0"/>
              <a:t>P</a:t>
            </a:r>
            <a:r>
              <a:rPr lang="en-US" altLang="en-US" sz="2200" i="1" baseline="-25000" dirty="0"/>
              <a:t>M</a:t>
            </a:r>
            <a:r>
              <a:rPr lang="en-US" altLang="en-US" sz="2200" i="1" dirty="0"/>
              <a:t>  </a:t>
            </a:r>
            <a:r>
              <a:rPr lang="en-US" altLang="en-US" sz="2200" dirty="0"/>
              <a:t>• </a:t>
            </a:r>
            <a:r>
              <a:rPr lang="en-US" altLang="en-US" sz="2200" i="1" dirty="0"/>
              <a:t>MPL</a:t>
            </a:r>
            <a:r>
              <a:rPr lang="en-US" altLang="en-US" sz="2200" i="1" baseline="-25000" dirty="0"/>
              <a:t>M</a:t>
            </a:r>
            <a:endParaRPr lang="en-US" altLang="en-US" sz="2200" dirty="0"/>
          </a:p>
          <a:p>
            <a:pPr lvl="1" algn="just">
              <a:lnSpc>
                <a:spcPct val="120000"/>
              </a:lnSpc>
              <a:spcBef>
                <a:spcPct val="10000"/>
              </a:spcBef>
              <a:spcAft>
                <a:spcPct val="10000"/>
              </a:spcAft>
            </a:pPr>
            <a:r>
              <a:rPr lang="en-US" altLang="en-US" sz="2200" dirty="0"/>
              <a:t>Since </a:t>
            </a:r>
            <a:r>
              <a:rPr lang="en-US" altLang="en-US" sz="2200" dirty="0">
                <a:solidFill>
                  <a:srgbClr val="0070C0"/>
                </a:solidFill>
              </a:rPr>
              <a:t>Δ</a:t>
            </a:r>
            <a:r>
              <a:rPr lang="en-US" altLang="en-US" sz="2200" i="1" dirty="0">
                <a:solidFill>
                  <a:srgbClr val="0070C0"/>
                </a:solidFill>
              </a:rPr>
              <a:t>W</a:t>
            </a:r>
            <a:r>
              <a:rPr lang="en-US" altLang="en-US" sz="2200" dirty="0">
                <a:solidFill>
                  <a:srgbClr val="0070C0"/>
                </a:solidFill>
              </a:rPr>
              <a:t>/</a:t>
            </a:r>
            <a:r>
              <a:rPr lang="en-US" altLang="en-US" sz="2200" i="1" dirty="0">
                <a:solidFill>
                  <a:srgbClr val="0070C0"/>
                </a:solidFill>
              </a:rPr>
              <a:t>W </a:t>
            </a:r>
            <a:r>
              <a:rPr lang="en-US" altLang="en-US" sz="2200" dirty="0">
                <a:solidFill>
                  <a:srgbClr val="0070C0"/>
                </a:solidFill>
              </a:rPr>
              <a:t>&lt; Δ</a:t>
            </a:r>
            <a:r>
              <a:rPr lang="en-US" altLang="en-US" sz="2200" i="1" dirty="0">
                <a:solidFill>
                  <a:srgbClr val="0070C0"/>
                </a:solidFill>
              </a:rPr>
              <a:t>P</a:t>
            </a:r>
            <a:r>
              <a:rPr lang="en-US" altLang="en-US" sz="2200" i="1" baseline="-25000" dirty="0">
                <a:solidFill>
                  <a:srgbClr val="0070C0"/>
                </a:solidFill>
              </a:rPr>
              <a:t>M</a:t>
            </a:r>
            <a:r>
              <a:rPr lang="en-US" altLang="en-US" sz="2200" i="1" dirty="0">
                <a:solidFill>
                  <a:srgbClr val="0070C0"/>
                </a:solidFill>
              </a:rPr>
              <a:t> </a:t>
            </a:r>
            <a:r>
              <a:rPr lang="en-US" altLang="en-US" sz="2200" dirty="0">
                <a:solidFill>
                  <a:srgbClr val="0070C0"/>
                </a:solidFill>
              </a:rPr>
              <a:t>/</a:t>
            </a:r>
            <a:r>
              <a:rPr lang="en-US" altLang="en-US" sz="2200" i="1" dirty="0">
                <a:solidFill>
                  <a:srgbClr val="0070C0"/>
                </a:solidFill>
              </a:rPr>
              <a:t>P</a:t>
            </a:r>
            <a:r>
              <a:rPr lang="en-US" altLang="en-US" sz="2200" i="1" baseline="-25000" dirty="0">
                <a:solidFill>
                  <a:srgbClr val="0070C0"/>
                </a:solidFill>
              </a:rPr>
              <a:t>M </a:t>
            </a:r>
            <a:r>
              <a:rPr lang="en-US" altLang="en-US" sz="2200" i="1" dirty="0"/>
              <a:t>, </a:t>
            </a:r>
            <a:r>
              <a:rPr lang="en-US" altLang="en-US" sz="2200" dirty="0"/>
              <a:t>the percentage increase in the wage is </a:t>
            </a:r>
            <a:r>
              <a:rPr lang="en-US" altLang="en-US" sz="2200" i="1" dirty="0"/>
              <a:t>less than </a:t>
            </a:r>
            <a:r>
              <a:rPr lang="en-US" altLang="en-US" sz="2200" dirty="0"/>
              <a:t>the percentage increase in the price of the manufactured good.</a:t>
            </a:r>
          </a:p>
          <a:p>
            <a:pPr lvl="1" algn="just">
              <a:lnSpc>
                <a:spcPct val="120000"/>
              </a:lnSpc>
              <a:spcBef>
                <a:spcPct val="10000"/>
              </a:spcBef>
              <a:spcAft>
                <a:spcPct val="10000"/>
              </a:spcAft>
            </a:pPr>
            <a:r>
              <a:rPr lang="en-US" altLang="en-US" sz="2200" dirty="0"/>
              <a:t>This inequality means that the amount of the manufactured good that can be purchased with the wage has fallen.</a:t>
            </a:r>
          </a:p>
          <a:p>
            <a:pPr lvl="1" algn="just">
              <a:lnSpc>
                <a:spcPct val="120000"/>
              </a:lnSpc>
              <a:spcBef>
                <a:spcPct val="10000"/>
              </a:spcBef>
              <a:spcAft>
                <a:spcPct val="10000"/>
              </a:spcAft>
            </a:pPr>
            <a:r>
              <a:rPr lang="en-US" altLang="en-US" sz="2200" dirty="0"/>
              <a:t>Therefore, the </a:t>
            </a:r>
            <a:r>
              <a:rPr lang="en-US" altLang="en-US" sz="2200" i="1" dirty="0">
                <a:solidFill>
                  <a:srgbClr val="0070C0"/>
                </a:solidFill>
              </a:rPr>
              <a:t>real wage in terms of the manufactured good W</a:t>
            </a:r>
            <a:r>
              <a:rPr lang="en-US" altLang="en-US" sz="2200" dirty="0">
                <a:solidFill>
                  <a:srgbClr val="0070C0"/>
                </a:solidFill>
              </a:rPr>
              <a:t>/</a:t>
            </a:r>
            <a:r>
              <a:rPr lang="en-US" altLang="en-US" sz="2200" i="1" dirty="0">
                <a:solidFill>
                  <a:srgbClr val="0070C0"/>
                </a:solidFill>
              </a:rPr>
              <a:t>P</a:t>
            </a:r>
            <a:r>
              <a:rPr lang="en-US" altLang="en-US" sz="2200" i="1" baseline="-25000" dirty="0">
                <a:solidFill>
                  <a:srgbClr val="0070C0"/>
                </a:solidFill>
              </a:rPr>
              <a:t>M</a:t>
            </a:r>
            <a:r>
              <a:rPr lang="en-US" altLang="en-US" sz="2200" i="1" dirty="0">
                <a:solidFill>
                  <a:srgbClr val="0070C0"/>
                </a:solidFill>
              </a:rPr>
              <a:t> </a:t>
            </a:r>
            <a:r>
              <a:rPr lang="en-US" altLang="en-US" sz="2200" dirty="0">
                <a:solidFill>
                  <a:srgbClr val="0070C0"/>
                </a:solidFill>
              </a:rPr>
              <a:t>has decreased</a:t>
            </a:r>
            <a:r>
              <a:rPr lang="en-US" altLang="en-US" sz="2200" dirty="0"/>
              <a:t>.</a:t>
            </a:r>
            <a:endParaRPr lang="en-US" altLang="en-US" sz="2200" dirty="0">
              <a:solidFill>
                <a:srgbClr val="3D68AF"/>
              </a:solidFill>
            </a:endParaRPr>
          </a:p>
        </p:txBody>
      </p:sp>
    </p:spTree>
    <p:extLst>
      <p:ext uri="{BB962C8B-B14F-4D97-AF65-F5344CB8AC3E}">
        <p14:creationId xmlns:p14="http://schemas.microsoft.com/office/powerpoint/2010/main" val="16706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6FF9-3B4D-9349-B072-E7B710F972E8}"/>
              </a:ext>
            </a:extLst>
          </p:cNvPr>
          <p:cNvSpPr>
            <a:spLocks noGrp="1"/>
          </p:cNvSpPr>
          <p:nvPr>
            <p:ph type="title"/>
          </p:nvPr>
        </p:nvSpPr>
        <p:spPr/>
        <p:txBody>
          <a:bodyPr>
            <a:normAutofit/>
          </a:bodyPr>
          <a:lstStyle/>
          <a:p>
            <a:r>
              <a:rPr lang="en-US" sz="3600" dirty="0"/>
              <a:t>Questions to Consider</a:t>
            </a:r>
          </a:p>
        </p:txBody>
      </p:sp>
      <p:sp>
        <p:nvSpPr>
          <p:cNvPr id="3" name="Content Placeholder 2">
            <a:extLst>
              <a:ext uri="{FF2B5EF4-FFF2-40B4-BE49-F238E27FC236}">
                <a16:creationId xmlns:a16="http://schemas.microsoft.com/office/drawing/2014/main" id="{84A96666-D617-B741-9E72-1DB97B4960A4}"/>
              </a:ext>
            </a:extLst>
          </p:cNvPr>
          <p:cNvSpPr>
            <a:spLocks noGrp="1"/>
          </p:cNvSpPr>
          <p:nvPr>
            <p:ph idx="1"/>
          </p:nvPr>
        </p:nvSpPr>
        <p:spPr>
          <a:xfrm>
            <a:off x="457200" y="1417320"/>
            <a:ext cx="8229600" cy="4525963"/>
          </a:xfrm>
        </p:spPr>
        <p:txBody>
          <a:bodyPr/>
          <a:lstStyle/>
          <a:p>
            <a:pPr marL="449263" indent="-449263" fontAlgn="base">
              <a:spcAft>
                <a:spcPts val="600"/>
              </a:spcAft>
              <a:buFont typeface="+mj-lt"/>
              <a:buAutoNum type="arabicPeriod"/>
            </a:pPr>
            <a:r>
              <a:rPr lang="en-US" dirty="0"/>
              <a:t>Do you personally gain from inexpensive imported goods?</a:t>
            </a:r>
          </a:p>
          <a:p>
            <a:pPr marL="449263" indent="-449263" fontAlgn="base">
              <a:spcAft>
                <a:spcPts val="600"/>
              </a:spcAft>
              <a:buFont typeface="+mj-lt"/>
              <a:buAutoNum type="arabicPeriod"/>
            </a:pPr>
            <a:r>
              <a:rPr lang="en-US" dirty="0"/>
              <a:t>Besides you, who gains and who loses from trade?</a:t>
            </a:r>
          </a:p>
          <a:p>
            <a:pPr marL="449263" indent="-449263" fontAlgn="base">
              <a:spcAft>
                <a:spcPts val="600"/>
              </a:spcAft>
              <a:buFont typeface="+mj-lt"/>
              <a:buAutoNum type="arabicPeriod"/>
            </a:pPr>
            <a:r>
              <a:rPr lang="en-US" dirty="0"/>
              <a:t>What government policies can help firms and workers that lose from trade?</a:t>
            </a:r>
          </a:p>
        </p:txBody>
      </p:sp>
      <p:pic>
        <p:nvPicPr>
          <p:cNvPr id="4" name="Picture 3">
            <a:extLst>
              <a:ext uri="{FF2B5EF4-FFF2-40B4-BE49-F238E27FC236}">
                <a16:creationId xmlns:a16="http://schemas.microsoft.com/office/drawing/2014/main" id="{B3A28F88-D543-4D60-8484-F8181922BD28}"/>
              </a:ext>
            </a:extLst>
          </p:cNvPr>
          <p:cNvPicPr>
            <a:picLocks noChangeAspect="1"/>
          </p:cNvPicPr>
          <p:nvPr/>
        </p:nvPicPr>
        <p:blipFill>
          <a:blip r:embed="rId2"/>
          <a:stretch>
            <a:fillRect/>
          </a:stretch>
        </p:blipFill>
        <p:spPr>
          <a:xfrm>
            <a:off x="320040" y="3970139"/>
            <a:ext cx="8229600" cy="2575322"/>
          </a:xfrm>
          <a:prstGeom prst="rect">
            <a:avLst/>
          </a:prstGeom>
        </p:spPr>
      </p:pic>
    </p:spTree>
    <p:extLst>
      <p:ext uri="{BB962C8B-B14F-4D97-AF65-F5344CB8AC3E}">
        <p14:creationId xmlns:p14="http://schemas.microsoft.com/office/powerpoint/2010/main" val="251609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F6888-4E60-468A-AD9D-6586A339D0D6}"/>
              </a:ext>
            </a:extLst>
          </p:cNvPr>
          <p:cNvSpPr>
            <a:spLocks noGrp="1"/>
          </p:cNvSpPr>
          <p:nvPr>
            <p:ph type="title"/>
          </p:nvPr>
        </p:nvSpPr>
        <p:spPr/>
        <p:txBody>
          <a:bodyPr>
            <a:normAutofit/>
          </a:bodyPr>
          <a:lstStyle/>
          <a:p>
            <a:r>
              <a:rPr lang="en-US" sz="3600" dirty="0"/>
              <a:t>Earnings of Labor </a:t>
            </a:r>
            <a:endParaRPr lang="en-IN" sz="3600" dirty="0"/>
          </a:p>
        </p:txBody>
      </p:sp>
      <p:sp>
        <p:nvSpPr>
          <p:cNvPr id="5" name="Content Placeholder 4">
            <a:extLst>
              <a:ext uri="{FF2B5EF4-FFF2-40B4-BE49-F238E27FC236}">
                <a16:creationId xmlns:a16="http://schemas.microsoft.com/office/drawing/2014/main" id="{9F1BA5F2-A353-428B-80D9-A486D34C21F1}"/>
              </a:ext>
            </a:extLst>
          </p:cNvPr>
          <p:cNvSpPr>
            <a:spLocks noGrp="1"/>
          </p:cNvSpPr>
          <p:nvPr>
            <p:ph idx="1"/>
          </p:nvPr>
        </p:nvSpPr>
        <p:spPr>
          <a:xfrm>
            <a:off x="0" y="1048221"/>
            <a:ext cx="9174036" cy="470109"/>
          </a:xfrm>
        </p:spPr>
        <p:txBody>
          <a:bodyPr>
            <a:normAutofit/>
          </a:bodyPr>
          <a:lstStyle/>
          <a:p>
            <a:pPr marL="0" indent="0">
              <a:buNone/>
            </a:pPr>
            <a:r>
              <a:rPr lang="en-US" altLang="en-US" sz="2200" dirty="0"/>
              <a:t>Change in Relative Price of Manufactures Effect on Real  Wages</a:t>
            </a:r>
          </a:p>
        </p:txBody>
      </p:sp>
      <p:sp>
        <p:nvSpPr>
          <p:cNvPr id="8" name="Content Placeholder 7">
            <a:extLst>
              <a:ext uri="{FF2B5EF4-FFF2-40B4-BE49-F238E27FC236}">
                <a16:creationId xmlns:a16="http://schemas.microsoft.com/office/drawing/2014/main" id="{FB6FDE71-4D93-4084-B517-AF6E54A60CCF}"/>
              </a:ext>
            </a:extLst>
          </p:cNvPr>
          <p:cNvSpPr>
            <a:spLocks noGrp="1"/>
          </p:cNvSpPr>
          <p:nvPr>
            <p:ph sz="quarter" idx="12"/>
          </p:nvPr>
        </p:nvSpPr>
        <p:spPr>
          <a:xfrm>
            <a:off x="3569018" y="1403342"/>
            <a:ext cx="1685925" cy="470109"/>
          </a:xfrm>
        </p:spPr>
        <p:txBody>
          <a:bodyPr>
            <a:normAutofit/>
          </a:bodyPr>
          <a:lstStyle/>
          <a:p>
            <a:pPr marL="0" indent="0" algn="ctr">
              <a:buNone/>
            </a:pPr>
            <a:r>
              <a:rPr lang="en-IN" sz="1600" dirty="0"/>
              <a:t>FIGURE 3-5</a:t>
            </a:r>
          </a:p>
        </p:txBody>
      </p:sp>
      <p:pic>
        <p:nvPicPr>
          <p:cNvPr id="12" name="Picture Placeholder 5" descr="A graph that plots wage versus total labor supply, L bar, displays three upward open curves. The vertical axis marks W and W dash. The horizontal axis marks O subscript M, L, L dash, and O subscript A. L subscript M moves right, and L subscript A moves left. All the points in the vertical axis make L bar. The first two curves, P subscript A multiplied by M P L subscript A and P subscript M multiplied by M P L subscript M are parallel to each other. The vertical distance between the curves is equal to delta P subscript M multiplied by M P L subscript M. The third curve, P subscript A multiplied by M P L subscript A passes perpendicular to the other two curves and intersects them at two points: A that lies at (L, W) and B that lies at (L dash, W dash).">
            <a:extLst>
              <a:ext uri="{FF2B5EF4-FFF2-40B4-BE49-F238E27FC236}">
                <a16:creationId xmlns:a16="http://schemas.microsoft.com/office/drawing/2014/main" id="{C98994F0-D906-41A3-A08B-4E726789164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40042" y="1770783"/>
            <a:ext cx="8143875" cy="3316433"/>
          </a:xfrm>
          <a:prstGeom prst="rect">
            <a:avLst/>
          </a:prstGeom>
        </p:spPr>
      </p:pic>
      <p:sp>
        <p:nvSpPr>
          <p:cNvPr id="9" name="Content Placeholder 8">
            <a:extLst>
              <a:ext uri="{FF2B5EF4-FFF2-40B4-BE49-F238E27FC236}">
                <a16:creationId xmlns:a16="http://schemas.microsoft.com/office/drawing/2014/main" id="{A98E10C3-5B54-4955-B225-A1381B06E675}"/>
              </a:ext>
            </a:extLst>
          </p:cNvPr>
          <p:cNvSpPr>
            <a:spLocks noGrp="1"/>
          </p:cNvSpPr>
          <p:nvPr>
            <p:ph sz="quarter" idx="13"/>
          </p:nvPr>
        </p:nvSpPr>
        <p:spPr>
          <a:xfrm>
            <a:off x="166223" y="5108427"/>
            <a:ext cx="8811554" cy="4314639"/>
          </a:xfrm>
        </p:spPr>
        <p:txBody>
          <a:bodyPr>
            <a:noAutofit/>
          </a:bodyPr>
          <a:lstStyle/>
          <a:p>
            <a:pPr marL="0" indent="0" algn="just" eaLnBrk="1" hangingPunct="1">
              <a:spcBef>
                <a:spcPct val="10000"/>
              </a:spcBef>
              <a:spcAft>
                <a:spcPct val="10000"/>
              </a:spcAft>
              <a:buNone/>
            </a:pPr>
            <a:r>
              <a:rPr lang="en-US" altLang="en-US" sz="1800" dirty="0">
                <a:latin typeface="+mn-lt"/>
              </a:rPr>
              <a:t>Once again, since </a:t>
            </a:r>
            <a:r>
              <a:rPr lang="en-US" altLang="en-US" sz="1800" dirty="0">
                <a:solidFill>
                  <a:srgbClr val="0070C0"/>
                </a:solidFill>
                <a:latin typeface="+mn-lt"/>
              </a:rPr>
              <a:t>Δ</a:t>
            </a:r>
            <a:r>
              <a:rPr lang="en-US" altLang="en-US" sz="1800" i="1" dirty="0">
                <a:solidFill>
                  <a:srgbClr val="0070C0"/>
                </a:solidFill>
                <a:latin typeface="+mn-lt"/>
              </a:rPr>
              <a:t>W</a:t>
            </a:r>
            <a:r>
              <a:rPr lang="en-US" altLang="en-US" sz="1800" dirty="0">
                <a:solidFill>
                  <a:srgbClr val="0070C0"/>
                </a:solidFill>
                <a:latin typeface="+mn-lt"/>
              </a:rPr>
              <a:t>/</a:t>
            </a:r>
            <a:r>
              <a:rPr lang="en-US" altLang="en-US" sz="1800" i="1" dirty="0">
                <a:solidFill>
                  <a:srgbClr val="0070C0"/>
                </a:solidFill>
                <a:latin typeface="+mn-lt"/>
              </a:rPr>
              <a:t>W </a:t>
            </a:r>
            <a:r>
              <a:rPr lang="en-US" altLang="en-US" sz="1800" dirty="0">
                <a:solidFill>
                  <a:srgbClr val="0070C0"/>
                </a:solidFill>
                <a:latin typeface="+mn-lt"/>
              </a:rPr>
              <a:t>&lt; Δ</a:t>
            </a:r>
            <a:r>
              <a:rPr lang="en-US" altLang="en-US" sz="1800" i="1" dirty="0">
                <a:solidFill>
                  <a:srgbClr val="0070C0"/>
                </a:solidFill>
                <a:latin typeface="+mn-lt"/>
              </a:rPr>
              <a:t>P</a:t>
            </a:r>
            <a:r>
              <a:rPr lang="en-US" altLang="en-US" sz="1800" i="1" baseline="-25000" dirty="0">
                <a:solidFill>
                  <a:srgbClr val="0070C0"/>
                </a:solidFill>
                <a:latin typeface="+mn-lt"/>
              </a:rPr>
              <a:t>M</a:t>
            </a:r>
            <a:r>
              <a:rPr lang="en-US" altLang="en-US" sz="1800" i="1" dirty="0">
                <a:solidFill>
                  <a:srgbClr val="0070C0"/>
                </a:solidFill>
                <a:latin typeface="+mn-lt"/>
              </a:rPr>
              <a:t> </a:t>
            </a:r>
            <a:r>
              <a:rPr lang="en-US" altLang="en-US" sz="1800" dirty="0">
                <a:solidFill>
                  <a:srgbClr val="0070C0"/>
                </a:solidFill>
                <a:latin typeface="+mn-lt"/>
              </a:rPr>
              <a:t>/</a:t>
            </a:r>
            <a:r>
              <a:rPr lang="en-US" altLang="en-US" sz="1800" i="1" dirty="0">
                <a:solidFill>
                  <a:srgbClr val="0070C0"/>
                </a:solidFill>
                <a:latin typeface="+mn-lt"/>
              </a:rPr>
              <a:t>P</a:t>
            </a:r>
            <a:r>
              <a:rPr lang="en-US" altLang="en-US" sz="1800" i="1" baseline="-25000" dirty="0">
                <a:solidFill>
                  <a:srgbClr val="0070C0"/>
                </a:solidFill>
                <a:latin typeface="+mn-lt"/>
              </a:rPr>
              <a:t>M</a:t>
            </a:r>
            <a:r>
              <a:rPr lang="en-US" altLang="en-US" sz="1800" i="1" dirty="0">
                <a:latin typeface="+mn-lt"/>
              </a:rPr>
              <a:t>, </a:t>
            </a:r>
            <a:r>
              <a:rPr lang="en-US" altLang="en-US" sz="1800" dirty="0">
                <a:latin typeface="+mn-lt"/>
              </a:rPr>
              <a:t>the percentage increase in the wage is </a:t>
            </a:r>
            <a:r>
              <a:rPr lang="en-US" altLang="en-US" sz="1800" i="1" dirty="0">
                <a:latin typeface="+mn-lt"/>
              </a:rPr>
              <a:t>less than </a:t>
            </a:r>
            <a:r>
              <a:rPr lang="en-US" altLang="en-US" sz="1800" dirty="0">
                <a:latin typeface="+mn-lt"/>
              </a:rPr>
              <a:t>the percentage increase in the price of the manufactured good. </a:t>
            </a:r>
          </a:p>
          <a:p>
            <a:pPr marL="0" indent="0" algn="just" eaLnBrk="1" hangingPunct="1">
              <a:spcBef>
                <a:spcPct val="10000"/>
              </a:spcBef>
              <a:spcAft>
                <a:spcPct val="10000"/>
              </a:spcAft>
              <a:buNone/>
            </a:pPr>
            <a:r>
              <a:rPr lang="en-US" altLang="en-US" sz="1800" dirty="0">
                <a:latin typeface="+mn-lt"/>
              </a:rPr>
              <a:t>The manufactured good that can be purchased with the wage has fallen.</a:t>
            </a:r>
          </a:p>
          <a:p>
            <a:pPr marL="0" indent="0" algn="just" eaLnBrk="1" hangingPunct="1">
              <a:spcBef>
                <a:spcPct val="10000"/>
              </a:spcBef>
              <a:spcAft>
                <a:spcPct val="10000"/>
              </a:spcAft>
              <a:buNone/>
            </a:pPr>
            <a:r>
              <a:rPr lang="en-US" altLang="en-US" sz="1800" dirty="0">
                <a:latin typeface="+mn-lt"/>
              </a:rPr>
              <a:t>Therefore, the </a:t>
            </a:r>
            <a:r>
              <a:rPr lang="en-US" altLang="en-US" sz="1800" i="1" dirty="0">
                <a:latin typeface="+mn-lt"/>
              </a:rPr>
              <a:t>real wage in terms of the manufactured good W</a:t>
            </a:r>
            <a:r>
              <a:rPr lang="en-US" altLang="en-US" sz="1800" dirty="0">
                <a:latin typeface="+mn-lt"/>
              </a:rPr>
              <a:t>/</a:t>
            </a:r>
            <a:r>
              <a:rPr lang="en-US" altLang="en-US" sz="1800" i="1" dirty="0">
                <a:latin typeface="+mn-lt"/>
              </a:rPr>
              <a:t>P</a:t>
            </a:r>
            <a:r>
              <a:rPr lang="en-US" altLang="en-US" sz="1800" i="1" baseline="-25000" dirty="0">
                <a:latin typeface="+mn-lt"/>
              </a:rPr>
              <a:t>M </a:t>
            </a:r>
            <a:r>
              <a:rPr lang="en-US" altLang="en-US" sz="1800" dirty="0">
                <a:latin typeface="+mn-lt"/>
              </a:rPr>
              <a:t>has decreased.</a:t>
            </a:r>
            <a:endParaRPr lang="en-US" altLang="en-US" sz="1800" dirty="0">
              <a:solidFill>
                <a:srgbClr val="3D68AF"/>
              </a:solidFill>
              <a:latin typeface="+mn-lt"/>
            </a:endParaRPr>
          </a:p>
        </p:txBody>
      </p:sp>
    </p:spTree>
    <p:extLst>
      <p:ext uri="{BB962C8B-B14F-4D97-AF65-F5344CB8AC3E}">
        <p14:creationId xmlns:p14="http://schemas.microsoft.com/office/powerpoint/2010/main" val="414712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A3BF-6F5F-4F60-A447-2A7F6874EA98}"/>
              </a:ext>
            </a:extLst>
          </p:cNvPr>
          <p:cNvSpPr>
            <a:spLocks noGrp="1"/>
          </p:cNvSpPr>
          <p:nvPr>
            <p:ph type="title"/>
          </p:nvPr>
        </p:nvSpPr>
        <p:spPr/>
        <p:txBody>
          <a:bodyPr/>
          <a:lstStyle/>
          <a:p>
            <a:r>
              <a:rPr lang="en-US" dirty="0"/>
              <a:t>Proof</a:t>
            </a:r>
          </a:p>
        </p:txBody>
      </p:sp>
      <p:sp>
        <p:nvSpPr>
          <p:cNvPr id="3" name="Rectangle 2">
            <a:extLst>
              <a:ext uri="{FF2B5EF4-FFF2-40B4-BE49-F238E27FC236}">
                <a16:creationId xmlns:a16="http://schemas.microsoft.com/office/drawing/2014/main" id="{95EDE96D-3C9F-4512-9983-F013319A044F}"/>
              </a:ext>
            </a:extLst>
          </p:cNvPr>
          <p:cNvSpPr>
            <a:spLocks noChangeArrowheads="1"/>
          </p:cNvSpPr>
          <p:nvPr/>
        </p:nvSpPr>
        <p:spPr bwMode="auto">
          <a:xfrm>
            <a:off x="1931670" y="28086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6" name="Picture 35">
            <a:extLst>
              <a:ext uri="{FF2B5EF4-FFF2-40B4-BE49-F238E27FC236}">
                <a16:creationId xmlns:a16="http://schemas.microsoft.com/office/drawing/2014/main" id="{EB4A3946-062D-41FA-804D-E411E2AFB0C2}"/>
              </a:ext>
            </a:extLst>
          </p:cNvPr>
          <p:cNvPicPr>
            <a:picLocks noChangeAspect="1"/>
          </p:cNvPicPr>
          <p:nvPr/>
        </p:nvPicPr>
        <p:blipFill>
          <a:blip r:embed="rId2"/>
          <a:stretch>
            <a:fillRect/>
          </a:stretch>
        </p:blipFill>
        <p:spPr>
          <a:xfrm>
            <a:off x="284416" y="1139154"/>
            <a:ext cx="8575168" cy="1810464"/>
          </a:xfrm>
          <a:prstGeom prst="rect">
            <a:avLst/>
          </a:prstGeom>
        </p:spPr>
      </p:pic>
      <p:sp>
        <p:nvSpPr>
          <p:cNvPr id="37" name="Rectangle 27">
            <a:extLst>
              <a:ext uri="{FF2B5EF4-FFF2-40B4-BE49-F238E27FC236}">
                <a16:creationId xmlns:a16="http://schemas.microsoft.com/office/drawing/2014/main" id="{BC290231-ED7F-4DD5-9D92-F52A954274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 name="Picture 38">
            <a:extLst>
              <a:ext uri="{FF2B5EF4-FFF2-40B4-BE49-F238E27FC236}">
                <a16:creationId xmlns:a16="http://schemas.microsoft.com/office/drawing/2014/main" id="{5680F3FE-4B10-4F4E-9103-F191E403AA0F}"/>
              </a:ext>
            </a:extLst>
          </p:cNvPr>
          <p:cNvPicPr>
            <a:picLocks noChangeAspect="1"/>
          </p:cNvPicPr>
          <p:nvPr/>
        </p:nvPicPr>
        <p:blipFill>
          <a:blip r:embed="rId3"/>
          <a:stretch>
            <a:fillRect/>
          </a:stretch>
        </p:blipFill>
        <p:spPr>
          <a:xfrm>
            <a:off x="1315706" y="2505190"/>
            <a:ext cx="6833884" cy="3213656"/>
          </a:xfrm>
          <a:prstGeom prst="rect">
            <a:avLst/>
          </a:prstGeom>
        </p:spPr>
      </p:pic>
      <p:pic>
        <p:nvPicPr>
          <p:cNvPr id="44" name="Picture 43">
            <a:extLst>
              <a:ext uri="{FF2B5EF4-FFF2-40B4-BE49-F238E27FC236}">
                <a16:creationId xmlns:a16="http://schemas.microsoft.com/office/drawing/2014/main" id="{B11E3789-CE4A-4EE8-BC7B-29A666B2FE96}"/>
              </a:ext>
            </a:extLst>
          </p:cNvPr>
          <p:cNvPicPr>
            <a:picLocks noChangeAspect="1"/>
          </p:cNvPicPr>
          <p:nvPr/>
        </p:nvPicPr>
        <p:blipFill>
          <a:blip r:embed="rId4"/>
          <a:stretch>
            <a:fillRect/>
          </a:stretch>
        </p:blipFill>
        <p:spPr>
          <a:xfrm>
            <a:off x="624459" y="5718846"/>
            <a:ext cx="7895082" cy="848868"/>
          </a:xfrm>
          <a:prstGeom prst="rect">
            <a:avLst/>
          </a:prstGeom>
        </p:spPr>
      </p:pic>
    </p:spTree>
    <p:extLst>
      <p:ext uri="{BB962C8B-B14F-4D97-AF65-F5344CB8AC3E}">
        <p14:creationId xmlns:p14="http://schemas.microsoft.com/office/powerpoint/2010/main" val="111553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8E31-6589-4559-AEE1-0A99141CE50F}"/>
              </a:ext>
            </a:extLst>
          </p:cNvPr>
          <p:cNvSpPr>
            <a:spLocks noGrp="1"/>
          </p:cNvSpPr>
          <p:nvPr>
            <p:ph type="title"/>
          </p:nvPr>
        </p:nvSpPr>
        <p:spPr/>
        <p:txBody>
          <a:bodyPr/>
          <a:lstStyle/>
          <a:p>
            <a:r>
              <a:rPr lang="en-US" dirty="0"/>
              <a:t>Effect on Real Wages </a:t>
            </a:r>
          </a:p>
        </p:txBody>
      </p:sp>
      <p:sp>
        <p:nvSpPr>
          <p:cNvPr id="4" name="TextBox 3">
            <a:extLst>
              <a:ext uri="{FF2B5EF4-FFF2-40B4-BE49-F238E27FC236}">
                <a16:creationId xmlns:a16="http://schemas.microsoft.com/office/drawing/2014/main" id="{CFCE1242-3D79-492F-86A3-B4BB78DF2E1C}"/>
              </a:ext>
            </a:extLst>
          </p:cNvPr>
          <p:cNvSpPr txBox="1"/>
          <p:nvPr/>
        </p:nvSpPr>
        <p:spPr>
          <a:xfrm>
            <a:off x="457200" y="1306197"/>
            <a:ext cx="8501743" cy="5170646"/>
          </a:xfrm>
          <a:prstGeom prst="rect">
            <a:avLst/>
          </a:prstGeom>
          <a:noFill/>
        </p:spPr>
        <p:txBody>
          <a:bodyPr wrap="square">
            <a:spAutoFit/>
          </a:bodyPr>
          <a:lstStyle/>
          <a:p>
            <a:pPr marL="342900" indent="-342900" algn="just">
              <a:buFont typeface="Arial" panose="020B0604020202020204" pitchFamily="34" charset="0"/>
              <a:buChar char="•"/>
            </a:pPr>
            <a:r>
              <a:rPr lang="en-US" sz="2200" b="1" dirty="0">
                <a:latin typeface="+mj-lt"/>
              </a:rPr>
              <a:t>The fact that the wage has risen does not really tell us whether workers are better off or worse off in terms of the amount of food and manufactured goods they can buy. </a:t>
            </a:r>
          </a:p>
          <a:p>
            <a:pPr marL="342900" indent="-342900" algn="just">
              <a:buFont typeface="Arial" panose="020B0604020202020204" pitchFamily="34" charset="0"/>
              <a:buChar char="•"/>
            </a:pPr>
            <a:endParaRPr lang="en-US" sz="2200" b="1" dirty="0">
              <a:latin typeface="+mj-lt"/>
            </a:endParaRPr>
          </a:p>
          <a:p>
            <a:pPr marL="342900" indent="-342900" algn="just">
              <a:buFont typeface="Arial" panose="020B0604020202020204" pitchFamily="34" charset="0"/>
              <a:buChar char="•"/>
            </a:pPr>
            <a:r>
              <a:rPr lang="en-US" sz="2200" b="1" dirty="0">
                <a:latin typeface="+mj-lt"/>
              </a:rPr>
              <a:t>To answer this question, we have to take into account any change in the prices of these goods.</a:t>
            </a:r>
          </a:p>
          <a:p>
            <a:pPr marL="342900" indent="-342900" algn="just">
              <a:buFont typeface="Arial" panose="020B0604020202020204" pitchFamily="34" charset="0"/>
              <a:buChar char="•"/>
            </a:pPr>
            <a:endParaRPr lang="en-US" sz="2200" b="1" dirty="0">
              <a:latin typeface="+mj-lt"/>
            </a:endParaRPr>
          </a:p>
          <a:p>
            <a:pPr marL="342900" indent="-342900" algn="just">
              <a:buFont typeface="Arial" panose="020B0604020202020204" pitchFamily="34" charset="0"/>
              <a:buChar char="•"/>
            </a:pPr>
            <a:r>
              <a:rPr lang="en-US" sz="2200" b="1" dirty="0">
                <a:latin typeface="+mj-lt"/>
              </a:rPr>
              <a:t>For instance, the amount of food that a worker can afford to buy with his or her hourly wage is W/P</a:t>
            </a:r>
            <a:r>
              <a:rPr lang="en-US" sz="2200" b="1" baseline="-25000" dirty="0">
                <a:latin typeface="+mj-lt"/>
              </a:rPr>
              <a:t>A</a:t>
            </a:r>
            <a:r>
              <a:rPr lang="en-US" sz="2200" b="1" dirty="0">
                <a:latin typeface="+mj-lt"/>
              </a:rPr>
              <a:t>. </a:t>
            </a:r>
          </a:p>
          <a:p>
            <a:pPr marL="342900" indent="-342900" algn="just">
              <a:buFont typeface="Arial" panose="020B0604020202020204" pitchFamily="34" charset="0"/>
              <a:buChar char="•"/>
            </a:pPr>
            <a:endParaRPr lang="en-US" sz="2200" b="1" dirty="0">
              <a:latin typeface="+mj-lt"/>
            </a:endParaRPr>
          </a:p>
          <a:p>
            <a:pPr marL="342900" indent="-342900" algn="just">
              <a:buFont typeface="Arial" panose="020B0604020202020204" pitchFamily="34" charset="0"/>
              <a:buChar char="•"/>
            </a:pPr>
            <a:r>
              <a:rPr lang="en-US" sz="2200" b="1" dirty="0">
                <a:latin typeface="+mj-lt"/>
              </a:rPr>
              <a:t>Because W has increased from W to W ′ and we have assumed that P</a:t>
            </a:r>
            <a:r>
              <a:rPr lang="en-US" sz="2200" b="1" baseline="-25000" dirty="0">
                <a:latin typeface="+mj-lt"/>
              </a:rPr>
              <a:t>A</a:t>
            </a:r>
            <a:r>
              <a:rPr lang="en-US" sz="2200" b="1" dirty="0">
                <a:latin typeface="+mj-lt"/>
              </a:rPr>
              <a:t> has not changed, workers can afford to buy more food.</a:t>
            </a:r>
          </a:p>
          <a:p>
            <a:pPr marL="342900" indent="-342900" algn="just">
              <a:buFont typeface="Arial" panose="020B0604020202020204" pitchFamily="34" charset="0"/>
              <a:buChar char="•"/>
            </a:pPr>
            <a:r>
              <a:rPr lang="en-US" sz="2200" b="1" dirty="0">
                <a:latin typeface="+mj-lt"/>
              </a:rPr>
              <a:t> In other words, the real wage has increased in terms of food</a:t>
            </a:r>
            <a:r>
              <a:rPr lang="en-US" dirty="0"/>
              <a:t>.</a:t>
            </a:r>
          </a:p>
        </p:txBody>
      </p:sp>
    </p:spTree>
    <p:extLst>
      <p:ext uri="{BB962C8B-B14F-4D97-AF65-F5344CB8AC3E}">
        <p14:creationId xmlns:p14="http://schemas.microsoft.com/office/powerpoint/2010/main" val="316659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D149F-986A-3540-AD57-F7D3CD35A102}"/>
              </a:ext>
            </a:extLst>
          </p:cNvPr>
          <p:cNvSpPr>
            <a:spLocks noGrp="1"/>
          </p:cNvSpPr>
          <p:nvPr>
            <p:ph type="title"/>
          </p:nvPr>
        </p:nvSpPr>
        <p:spPr/>
        <p:txBody>
          <a:bodyPr>
            <a:normAutofit/>
          </a:bodyPr>
          <a:lstStyle/>
          <a:p>
            <a:r>
              <a:rPr lang="en-US" sz="3600" dirty="0"/>
              <a:t>Earnings of Labor </a:t>
            </a:r>
          </a:p>
        </p:txBody>
      </p:sp>
      <p:sp>
        <p:nvSpPr>
          <p:cNvPr id="4" name="Content Placeholder 3">
            <a:extLst>
              <a:ext uri="{FF2B5EF4-FFF2-40B4-BE49-F238E27FC236}">
                <a16:creationId xmlns:a16="http://schemas.microsoft.com/office/drawing/2014/main" id="{214CBAC8-EE37-C848-A218-11E17D1FB102}"/>
              </a:ext>
            </a:extLst>
          </p:cNvPr>
          <p:cNvSpPr>
            <a:spLocks noGrp="1"/>
          </p:cNvSpPr>
          <p:nvPr>
            <p:ph idx="1"/>
          </p:nvPr>
        </p:nvSpPr>
        <p:spPr>
          <a:xfrm>
            <a:off x="154305" y="1223644"/>
            <a:ext cx="8532495" cy="5177156"/>
          </a:xfrm>
        </p:spPr>
        <p:txBody>
          <a:bodyPr>
            <a:noAutofit/>
          </a:bodyPr>
          <a:lstStyle/>
          <a:p>
            <a:pPr algn="just">
              <a:spcBef>
                <a:spcPts val="0"/>
              </a:spcBef>
            </a:pPr>
            <a:r>
              <a:rPr lang="en-US" altLang="en-US" dirty="0"/>
              <a:t>Change in Relative Price of Manufactures Overall Impact on Labor</a:t>
            </a:r>
          </a:p>
          <a:p>
            <a:pPr lvl="1" algn="just">
              <a:spcBef>
                <a:spcPts val="600"/>
              </a:spcBef>
            </a:pPr>
            <a:r>
              <a:rPr lang="en-US" altLang="en-US" sz="2200" dirty="0"/>
              <a:t>In the specific-factors model, the increase in the price of the manufactured good has an ambiguous effect on the real wage and therefore an ambiguous effect on the well-being of workers. Although ambiguous, this conclusion is important.</a:t>
            </a:r>
          </a:p>
          <a:p>
            <a:pPr lvl="1" algn="just">
              <a:spcBef>
                <a:spcPts val="600"/>
              </a:spcBef>
            </a:pPr>
            <a:r>
              <a:rPr lang="en-US" altLang="en-US" sz="2200" dirty="0"/>
              <a:t>The result is different from what was found in the Ricardian model, where labor unambiguously earned a higher real wage.</a:t>
            </a:r>
          </a:p>
          <a:p>
            <a:pPr lvl="1" algn="just">
              <a:spcBef>
                <a:spcPts val="600"/>
              </a:spcBef>
            </a:pPr>
            <a:r>
              <a:rPr lang="en-US" altLang="en-US" sz="2200" dirty="0"/>
              <a:t>This warns us that one cannot make unqualified statements about the effects of trade on workers.</a:t>
            </a:r>
          </a:p>
          <a:p>
            <a:pPr lvl="1" algn="just">
              <a:spcBef>
                <a:spcPts val="600"/>
              </a:spcBef>
            </a:pPr>
            <a:r>
              <a:rPr lang="en-US" altLang="en-US" sz="2200" dirty="0"/>
              <a:t>The effect of trade on real wages can be complex.</a:t>
            </a:r>
          </a:p>
        </p:txBody>
      </p:sp>
    </p:spTree>
    <p:extLst>
      <p:ext uri="{BB962C8B-B14F-4D97-AF65-F5344CB8AC3E}">
        <p14:creationId xmlns:p14="http://schemas.microsoft.com/office/powerpoint/2010/main" val="106730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D149F-986A-3540-AD57-F7D3CD35A102}"/>
              </a:ext>
            </a:extLst>
          </p:cNvPr>
          <p:cNvSpPr>
            <a:spLocks noGrp="1"/>
          </p:cNvSpPr>
          <p:nvPr>
            <p:ph type="title"/>
          </p:nvPr>
        </p:nvSpPr>
        <p:spPr>
          <a:xfrm>
            <a:off x="457200" y="160337"/>
            <a:ext cx="8229600" cy="1005681"/>
          </a:xfrm>
        </p:spPr>
        <p:txBody>
          <a:bodyPr>
            <a:normAutofit/>
          </a:bodyPr>
          <a:lstStyle/>
          <a:p>
            <a:r>
              <a:rPr lang="en-US" sz="3600" dirty="0"/>
              <a:t>Earnings of Labor </a:t>
            </a:r>
          </a:p>
        </p:txBody>
      </p:sp>
      <p:sp>
        <p:nvSpPr>
          <p:cNvPr id="4" name="Content Placeholder 3">
            <a:extLst>
              <a:ext uri="{FF2B5EF4-FFF2-40B4-BE49-F238E27FC236}">
                <a16:creationId xmlns:a16="http://schemas.microsoft.com/office/drawing/2014/main" id="{214CBAC8-EE37-C848-A218-11E17D1FB102}"/>
              </a:ext>
            </a:extLst>
          </p:cNvPr>
          <p:cNvSpPr>
            <a:spLocks noGrp="1"/>
          </p:cNvSpPr>
          <p:nvPr>
            <p:ph idx="1"/>
          </p:nvPr>
        </p:nvSpPr>
        <p:spPr>
          <a:xfrm>
            <a:off x="171450" y="1166018"/>
            <a:ext cx="8606790" cy="4525963"/>
          </a:xfrm>
        </p:spPr>
        <p:txBody>
          <a:bodyPr>
            <a:noAutofit/>
          </a:bodyPr>
          <a:lstStyle/>
          <a:p>
            <a:pPr algn="just">
              <a:spcBef>
                <a:spcPts val="0"/>
              </a:spcBef>
            </a:pPr>
            <a:r>
              <a:rPr lang="en-US" altLang="en-US" sz="2200" dirty="0"/>
              <a:t>Change in Relative Price of Manufactures Unemployment in the Specific-Factors Model</a:t>
            </a:r>
          </a:p>
          <a:p>
            <a:pPr lvl="1" algn="just">
              <a:spcBef>
                <a:spcPts val="0"/>
              </a:spcBef>
            </a:pPr>
            <a:r>
              <a:rPr lang="en-US" altLang="en-US" sz="2200" dirty="0"/>
              <a:t>It is hard to combine business cycle models with international trade models to isolate the effects of trade on workers.</a:t>
            </a:r>
          </a:p>
          <a:p>
            <a:pPr lvl="1" algn="just">
              <a:spcBef>
                <a:spcPts val="0"/>
              </a:spcBef>
            </a:pPr>
            <a:r>
              <a:rPr lang="en-US" altLang="en-US" sz="2200" dirty="0"/>
              <a:t>Once we recognize that workers can find new jobs—possibly in export industries that are expanding—we still cannot conclude that trade is necessarily good or bad for workers.</a:t>
            </a:r>
          </a:p>
          <a:p>
            <a:pPr lvl="1" algn="just">
              <a:spcBef>
                <a:spcPts val="0"/>
              </a:spcBef>
            </a:pPr>
            <a:r>
              <a:rPr lang="en-US" altLang="en-US" sz="2200" dirty="0"/>
              <a:t>Next we look at some evidence from the United States on the amount of time it takes to find new jobs and on the wages earned; we also look at attempts by governments to compensate workers who lose their jobs because of import competition. This type of compensation is called </a:t>
            </a:r>
            <a:r>
              <a:rPr lang="en-US" altLang="en-US" sz="2200" b="1" dirty="0"/>
              <a:t>Trade Adjustment Assistance (TAA)</a:t>
            </a:r>
            <a:r>
              <a:rPr lang="en-US" altLang="en-US" sz="2200" dirty="0"/>
              <a:t> in the United States.</a:t>
            </a:r>
          </a:p>
        </p:txBody>
      </p:sp>
    </p:spTree>
    <p:extLst>
      <p:ext uri="{BB962C8B-B14F-4D97-AF65-F5344CB8AC3E}">
        <p14:creationId xmlns:p14="http://schemas.microsoft.com/office/powerpoint/2010/main" val="52399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9D534-C06E-AE4B-8125-3F74067AAF2C}"/>
              </a:ext>
            </a:extLst>
          </p:cNvPr>
          <p:cNvSpPr>
            <a:spLocks noGrp="1"/>
          </p:cNvSpPr>
          <p:nvPr>
            <p:ph type="title"/>
          </p:nvPr>
        </p:nvSpPr>
        <p:spPr>
          <a:xfrm>
            <a:off x="457200" y="0"/>
            <a:ext cx="8229600" cy="1143000"/>
          </a:xfrm>
        </p:spPr>
        <p:txBody>
          <a:bodyPr>
            <a:normAutofit/>
          </a:bodyPr>
          <a:lstStyle/>
          <a:p>
            <a:r>
              <a:rPr lang="en-US" sz="2800" dirty="0"/>
              <a:t>APPLICATION: </a:t>
            </a:r>
            <a:r>
              <a:rPr lang="en-US" altLang="en-US" sz="2800" dirty="0"/>
              <a:t>The “China Shock” and Employment in the United States</a:t>
            </a:r>
            <a:endParaRPr lang="en-US" sz="2800" dirty="0"/>
          </a:p>
        </p:txBody>
      </p:sp>
      <p:sp>
        <p:nvSpPr>
          <p:cNvPr id="6" name="Content Placeholder 5">
            <a:extLst>
              <a:ext uri="{FF2B5EF4-FFF2-40B4-BE49-F238E27FC236}">
                <a16:creationId xmlns:a16="http://schemas.microsoft.com/office/drawing/2014/main" id="{25D9D0AD-F50E-454E-B3C7-679C64303E45}"/>
              </a:ext>
            </a:extLst>
          </p:cNvPr>
          <p:cNvSpPr>
            <a:spLocks noGrp="1"/>
          </p:cNvSpPr>
          <p:nvPr>
            <p:ph idx="1"/>
          </p:nvPr>
        </p:nvSpPr>
        <p:spPr>
          <a:xfrm>
            <a:off x="0" y="1291748"/>
            <a:ext cx="8938260" cy="4525963"/>
          </a:xfrm>
        </p:spPr>
        <p:txBody>
          <a:bodyPr>
            <a:noAutofit/>
          </a:bodyPr>
          <a:lstStyle/>
          <a:p>
            <a:pPr algn="just">
              <a:lnSpc>
                <a:spcPct val="120000"/>
              </a:lnSpc>
            </a:pPr>
            <a:r>
              <a:rPr lang="en-US" sz="2000" dirty="0"/>
              <a:t>In the specific-factors model we assumed that workers leaving one industry could be absorbed freely into the other.</a:t>
            </a:r>
          </a:p>
          <a:p>
            <a:pPr algn="just">
              <a:lnSpc>
                <a:spcPct val="120000"/>
              </a:lnSpc>
            </a:pPr>
            <a:r>
              <a:rPr lang="en-US" sz="2000" dirty="0"/>
              <a:t>After China joined the WTO in 2001, U.S. imports from China grew rapidly, from 10% of total imports in 2001 to 23% in 2009.</a:t>
            </a:r>
          </a:p>
          <a:p>
            <a:pPr algn="just">
              <a:lnSpc>
                <a:spcPct val="120000"/>
              </a:lnSpc>
            </a:pPr>
            <a:r>
              <a:rPr lang="en-US" sz="2000" dirty="0"/>
              <a:t>The large increase in the share of U.S. imports coming from China and its impact on employment in manufacturing are called the “China shock.”</a:t>
            </a:r>
          </a:p>
          <a:p>
            <a:pPr algn="just">
              <a:lnSpc>
                <a:spcPct val="120000"/>
              </a:lnSpc>
            </a:pPr>
            <a:r>
              <a:rPr lang="en-US" sz="2000" dirty="0"/>
              <a:t>Studies have found that 2 million jobs or more were lost in U.S. manufacturing industries.</a:t>
            </a:r>
          </a:p>
          <a:p>
            <a:pPr algn="just">
              <a:lnSpc>
                <a:spcPct val="120000"/>
              </a:lnSpc>
            </a:pPr>
            <a:r>
              <a:rPr lang="en-US" sz="2000" dirty="0"/>
              <a:t>In reality, we see that with a very large change in prices (as occurred with the “China shock”), it takes more than one decade for enough jobs to be created in export industries to balance the losses in import industries.</a:t>
            </a:r>
            <a:endParaRPr lang="en-US" altLang="en-US" sz="2000" dirty="0"/>
          </a:p>
        </p:txBody>
      </p:sp>
    </p:spTree>
    <p:extLst>
      <p:ext uri="{BB962C8B-B14F-4D97-AF65-F5344CB8AC3E}">
        <p14:creationId xmlns:p14="http://schemas.microsoft.com/office/powerpoint/2010/main" val="214732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9D534-C06E-AE4B-8125-3F74067AAF2C}"/>
              </a:ext>
            </a:extLst>
          </p:cNvPr>
          <p:cNvSpPr>
            <a:spLocks noGrp="1"/>
          </p:cNvSpPr>
          <p:nvPr>
            <p:ph type="title"/>
          </p:nvPr>
        </p:nvSpPr>
        <p:spPr>
          <a:xfrm>
            <a:off x="457200" y="0"/>
            <a:ext cx="8229600" cy="1143000"/>
          </a:xfrm>
        </p:spPr>
        <p:txBody>
          <a:bodyPr>
            <a:normAutofit/>
          </a:bodyPr>
          <a:lstStyle/>
          <a:p>
            <a:r>
              <a:rPr lang="en-US" sz="2800" dirty="0"/>
              <a:t>APPLICATION: </a:t>
            </a:r>
            <a:r>
              <a:rPr lang="en-US" altLang="en-US" sz="2800" dirty="0"/>
              <a:t>The “China Shock” and Employment in the United States</a:t>
            </a:r>
            <a:endParaRPr lang="en-US" sz="2800" dirty="0"/>
          </a:p>
        </p:txBody>
      </p:sp>
      <p:sp>
        <p:nvSpPr>
          <p:cNvPr id="2" name="Content Placeholder 1">
            <a:extLst>
              <a:ext uri="{FF2B5EF4-FFF2-40B4-BE49-F238E27FC236}">
                <a16:creationId xmlns:a16="http://schemas.microsoft.com/office/drawing/2014/main" id="{8D86DBD2-8B3A-4943-86E0-C133F0ED2312}"/>
              </a:ext>
            </a:extLst>
          </p:cNvPr>
          <p:cNvSpPr>
            <a:spLocks noGrp="1"/>
          </p:cNvSpPr>
          <p:nvPr>
            <p:ph idx="1"/>
          </p:nvPr>
        </p:nvSpPr>
        <p:spPr>
          <a:xfrm>
            <a:off x="457200" y="1292405"/>
            <a:ext cx="8229600" cy="470009"/>
          </a:xfrm>
        </p:spPr>
        <p:txBody>
          <a:bodyPr>
            <a:normAutofit fontScale="92500"/>
          </a:bodyPr>
          <a:lstStyle/>
          <a:p>
            <a:pPr marL="0" indent="0">
              <a:buNone/>
            </a:pPr>
            <a:r>
              <a:rPr lang="en-IN" sz="1800" dirty="0"/>
              <a:t>FIGURE 3-8 </a:t>
            </a:r>
            <a:r>
              <a:rPr lang="en-US" sz="1800" dirty="0"/>
              <a:t>Real U.S. Imports and Exports and the China Share, 1992–2018</a:t>
            </a:r>
          </a:p>
        </p:txBody>
      </p:sp>
      <p:pic>
        <p:nvPicPr>
          <p:cNvPr id="14" name="Picture Placeholder 4" descr="A line graph plots real U. S. exports and imports and the U. S. share with regards to exports to and imports from China, from 1992 to 2018. The horizontal axis lists years from 1992 to 2018 in increments of 2. Left vertical axis shows real U. S. exports and imports (2018 billion dollars) and ranges from 0 to 2,500 dollars in increments of 500. The right vertical axis shows share of U. S. exports to and imports from China, in percent. It ranges from 0 to 50 percent in increments of 10. Red line denoting U. S. imports and green line denoting U. S. exports are on the left axis. Orange line denoting U. S. imports from China and the light green line denoting U. S. exports to China are on the right axis. The red, green, and orange lines show a steep increasing pattern with fluctuations, whereas the light green line shows a slow, increasing pattern. The vertical line at 2001 represents the year when China joined W T O. The U. S. import that was 1,500 billion in 2000 triples to 3,000 billion in 2018. The U. S. export that was roughly 750 billion in 1992 doubles to 1,500 billion in 2018. The share of U. S. exports in 2001 was 10 percent. In 2009, it rises to 23 percent. The growth of the share of U. S. imports shows a slow increasing pattern. In 2001, it was just 3 percent; in 2007, it rises to 5 percent and remains 8 percent in 2018. ">
            <a:extLst>
              <a:ext uri="{FF2B5EF4-FFF2-40B4-BE49-F238E27FC236}">
                <a16:creationId xmlns:a16="http://schemas.microsoft.com/office/drawing/2014/main" id="{12FBCEF0-AFA3-43FE-8610-DD567189190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85750" y="1762414"/>
            <a:ext cx="8481060" cy="3461096"/>
          </a:xfrm>
          <a:prstGeom prst="rect">
            <a:avLst/>
          </a:prstGeom>
        </p:spPr>
      </p:pic>
      <p:sp>
        <p:nvSpPr>
          <p:cNvPr id="6" name="Content Placeholder 5">
            <a:extLst>
              <a:ext uri="{FF2B5EF4-FFF2-40B4-BE49-F238E27FC236}">
                <a16:creationId xmlns:a16="http://schemas.microsoft.com/office/drawing/2014/main" id="{1C12D2B0-EB56-4322-A4C0-A036AB3BC0EC}"/>
              </a:ext>
            </a:extLst>
          </p:cNvPr>
          <p:cNvSpPr>
            <a:spLocks noGrp="1"/>
          </p:cNvSpPr>
          <p:nvPr>
            <p:ph sz="quarter" idx="12"/>
          </p:nvPr>
        </p:nvSpPr>
        <p:spPr>
          <a:xfrm>
            <a:off x="457200" y="5387065"/>
            <a:ext cx="8229600" cy="1244031"/>
          </a:xfrm>
        </p:spPr>
        <p:txBody>
          <a:bodyPr>
            <a:normAutofit fontScale="92500"/>
          </a:bodyPr>
          <a:lstStyle/>
          <a:p>
            <a:pPr marL="0" indent="0" algn="just">
              <a:buNone/>
            </a:pPr>
            <a:r>
              <a:rPr lang="en-US" altLang="en-US" sz="1800" dirty="0">
                <a:latin typeface="+mn-lt"/>
              </a:rPr>
              <a:t>Real values (in 2018 dollars) of U.S. nonpetroleum imports (the red line) and exports (the green line) to the world are shown on the left axis. The share of U.S. imports coming from China (the orange line) and the share of U.S. exports going to China (the light green line) are shown on the right axis.</a:t>
            </a:r>
          </a:p>
        </p:txBody>
      </p:sp>
    </p:spTree>
    <p:extLst>
      <p:ext uri="{BB962C8B-B14F-4D97-AF65-F5344CB8AC3E}">
        <p14:creationId xmlns:p14="http://schemas.microsoft.com/office/powerpoint/2010/main" val="181608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9D534-C06E-AE4B-8125-3F74067AAF2C}"/>
              </a:ext>
            </a:extLst>
          </p:cNvPr>
          <p:cNvSpPr>
            <a:spLocks noGrp="1"/>
          </p:cNvSpPr>
          <p:nvPr>
            <p:ph type="title"/>
          </p:nvPr>
        </p:nvSpPr>
        <p:spPr>
          <a:xfrm>
            <a:off x="457200" y="0"/>
            <a:ext cx="8229600" cy="1143000"/>
          </a:xfrm>
        </p:spPr>
        <p:txBody>
          <a:bodyPr>
            <a:normAutofit/>
          </a:bodyPr>
          <a:lstStyle/>
          <a:p>
            <a:r>
              <a:rPr lang="en-US" sz="2800" dirty="0"/>
              <a:t>APPLICATION: </a:t>
            </a:r>
            <a:r>
              <a:rPr lang="en-US" altLang="en-US" sz="2800" dirty="0"/>
              <a:t>The “China Shock” and Employment in the United States</a:t>
            </a:r>
            <a:endParaRPr lang="en-US" sz="2800" dirty="0"/>
          </a:p>
        </p:txBody>
      </p:sp>
      <p:sp>
        <p:nvSpPr>
          <p:cNvPr id="2" name="Content Placeholder 1">
            <a:extLst>
              <a:ext uri="{FF2B5EF4-FFF2-40B4-BE49-F238E27FC236}">
                <a16:creationId xmlns:a16="http://schemas.microsoft.com/office/drawing/2014/main" id="{8D86DBD2-8B3A-4943-86E0-C133F0ED2312}"/>
              </a:ext>
            </a:extLst>
          </p:cNvPr>
          <p:cNvSpPr>
            <a:spLocks noGrp="1"/>
          </p:cNvSpPr>
          <p:nvPr>
            <p:ph idx="1"/>
          </p:nvPr>
        </p:nvSpPr>
        <p:spPr>
          <a:xfrm>
            <a:off x="610138" y="1224171"/>
            <a:ext cx="8229600" cy="470009"/>
          </a:xfrm>
        </p:spPr>
        <p:txBody>
          <a:bodyPr>
            <a:normAutofit/>
          </a:bodyPr>
          <a:lstStyle/>
          <a:p>
            <a:pPr marL="0" indent="0">
              <a:buNone/>
            </a:pPr>
            <a:r>
              <a:rPr lang="en-IN" sz="1800" dirty="0"/>
              <a:t>FIGURE 3-9 </a:t>
            </a:r>
            <a:r>
              <a:rPr lang="en-US" sz="1800" dirty="0"/>
              <a:t>Decrease in the Price of Manufactured Goods</a:t>
            </a:r>
          </a:p>
        </p:txBody>
      </p:sp>
      <p:pic>
        <p:nvPicPr>
          <p:cNvPr id="8" name="Picture Placeholder 5" descr="A graph plots wage versus labor. It shows three upward open curves. The vertical axis marks W dash and W. The sum of W and W dash makes delta W. The horizontal axis marks O subscript M, L dash, L, and O subscript A. The sum of L dash and L makes delta L. L subscript M moves rightward and L subscript A moves leftward. The first two curves, P subscript A multiplied by M P L subscript A and P subscript M multiplied by M P L subscript M are parallel to each other. The vertical distance between the curves is equal to delta P subscript M multiplied by M P L subscript M. The third curve, P subscript A multiplied by M P L subscript A passes perpendicularly to the other two curves and intersects them at two points: A that lies at (L, W) and B that lies at (L dash, W dash).">
            <a:extLst>
              <a:ext uri="{FF2B5EF4-FFF2-40B4-BE49-F238E27FC236}">
                <a16:creationId xmlns:a16="http://schemas.microsoft.com/office/drawing/2014/main" id="{C984CBE1-BFF0-47EA-A7EB-A0531F099FA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720090" y="1614170"/>
            <a:ext cx="7623810" cy="3677921"/>
          </a:xfrm>
          <a:prstGeom prst="rect">
            <a:avLst/>
          </a:prstGeom>
        </p:spPr>
      </p:pic>
      <p:sp>
        <p:nvSpPr>
          <p:cNvPr id="6" name="Content Placeholder 5">
            <a:extLst>
              <a:ext uri="{FF2B5EF4-FFF2-40B4-BE49-F238E27FC236}">
                <a16:creationId xmlns:a16="http://schemas.microsoft.com/office/drawing/2014/main" id="{1C12D2B0-EB56-4322-A4C0-A036AB3BC0EC}"/>
              </a:ext>
            </a:extLst>
          </p:cNvPr>
          <p:cNvSpPr>
            <a:spLocks noGrp="1"/>
          </p:cNvSpPr>
          <p:nvPr>
            <p:ph sz="quarter" idx="12"/>
          </p:nvPr>
        </p:nvSpPr>
        <p:spPr>
          <a:xfrm>
            <a:off x="291465" y="5426710"/>
            <a:ext cx="8561070" cy="4640897"/>
          </a:xfrm>
        </p:spPr>
        <p:txBody>
          <a:bodyPr>
            <a:normAutofit/>
          </a:bodyPr>
          <a:lstStyle/>
          <a:p>
            <a:pPr marL="0" indent="0" algn="just" eaLnBrk="1" hangingPunct="1">
              <a:spcBef>
                <a:spcPct val="10000"/>
              </a:spcBef>
              <a:spcAft>
                <a:spcPct val="10000"/>
              </a:spcAft>
              <a:buNone/>
            </a:pPr>
            <a:r>
              <a:rPr lang="en-US" altLang="en-US" sz="1800" dirty="0">
                <a:latin typeface="+mn-lt"/>
              </a:rPr>
              <a:t>With a decrease in the price of manufactured goods, the curve </a:t>
            </a:r>
            <a:r>
              <a:rPr lang="en-GB" sz="1800" i="1" dirty="0">
                <a:latin typeface="+mn-lt"/>
              </a:rPr>
              <a:t>P</a:t>
            </a:r>
            <a:r>
              <a:rPr lang="en-GB" sz="1800" i="1" baseline="-25000" dirty="0">
                <a:latin typeface="+mn-lt"/>
              </a:rPr>
              <a:t>M</a:t>
            </a:r>
            <a:r>
              <a:rPr lang="en-GB" sz="1800" i="1" dirty="0">
                <a:latin typeface="+mn-lt"/>
              </a:rPr>
              <a:t> </a:t>
            </a:r>
            <a:r>
              <a:rPr lang="en-US" altLang="en-US" sz="1800" dirty="0">
                <a:latin typeface="+mn-lt"/>
              </a:rPr>
              <a:t>•</a:t>
            </a:r>
            <a:r>
              <a:rPr lang="en-GB" sz="1800" dirty="0">
                <a:latin typeface="+mn-lt"/>
              </a:rPr>
              <a:t> </a:t>
            </a:r>
            <a:r>
              <a:rPr lang="en-GB" sz="1800" i="1" dirty="0">
                <a:latin typeface="+mn-lt"/>
              </a:rPr>
              <a:t>MPL</a:t>
            </a:r>
            <a:r>
              <a:rPr lang="en-GB" sz="1800" i="1" baseline="-25000" dirty="0">
                <a:latin typeface="+mn-lt"/>
              </a:rPr>
              <a:t>M</a:t>
            </a:r>
            <a:r>
              <a:rPr lang="en-US" sz="1800" dirty="0">
                <a:latin typeface="+mn-lt"/>
              </a:rPr>
              <a:t> shifts down to </a:t>
            </a:r>
            <a:r>
              <a:rPr lang="en-GB" sz="1800" i="1" dirty="0">
                <a:solidFill>
                  <a:srgbClr val="231F20"/>
                </a:solidFill>
                <a:latin typeface="+mn-lt"/>
                <a:ea typeface="Cambria" panose="02040503050406030204" pitchFamily="18" charset="0"/>
                <a:cs typeface="Cambria" panose="02040503050406030204" pitchFamily="18" charset="0"/>
              </a:rPr>
              <a:t>P'</a:t>
            </a:r>
            <a:r>
              <a:rPr lang="en-GB" sz="1800" i="1" baseline="-25000" dirty="0">
                <a:solidFill>
                  <a:srgbClr val="231F20"/>
                </a:solidFill>
                <a:latin typeface="+mn-lt"/>
                <a:ea typeface="Cambria" panose="02040503050406030204" pitchFamily="18" charset="0"/>
                <a:cs typeface="Cambria" panose="02040503050406030204" pitchFamily="18" charset="0"/>
              </a:rPr>
              <a:t>M</a:t>
            </a:r>
            <a:r>
              <a:rPr lang="en-GB" sz="1800" i="1" dirty="0">
                <a:solidFill>
                  <a:srgbClr val="231F20"/>
                </a:solidFill>
                <a:latin typeface="+mn-lt"/>
                <a:ea typeface="Cambria" panose="02040503050406030204" pitchFamily="18" charset="0"/>
                <a:cs typeface="Cambria" panose="02040503050406030204" pitchFamily="18" charset="0"/>
              </a:rPr>
              <a:t> </a:t>
            </a:r>
            <a:r>
              <a:rPr lang="en-US" altLang="en-US" sz="1800" dirty="0">
                <a:latin typeface="+mn-lt"/>
              </a:rPr>
              <a:t>•</a:t>
            </a:r>
            <a:r>
              <a:rPr lang="en-GB" sz="1800" dirty="0">
                <a:solidFill>
                  <a:srgbClr val="231F20"/>
                </a:solidFill>
                <a:latin typeface="+mn-lt"/>
                <a:ea typeface="Cambria" panose="02040503050406030204" pitchFamily="18" charset="0"/>
                <a:cs typeface="Cambria" panose="02040503050406030204" pitchFamily="18" charset="0"/>
              </a:rPr>
              <a:t> </a:t>
            </a:r>
            <a:r>
              <a:rPr lang="en-GB" sz="1800" i="1" dirty="0">
                <a:solidFill>
                  <a:srgbClr val="231F20"/>
                </a:solidFill>
                <a:latin typeface="+mn-lt"/>
                <a:ea typeface="Cambria" panose="02040503050406030204" pitchFamily="18" charset="0"/>
                <a:cs typeface="Cambria" panose="02040503050406030204" pitchFamily="18" charset="0"/>
              </a:rPr>
              <a:t>MPL</a:t>
            </a:r>
            <a:r>
              <a:rPr lang="en-GB" sz="1800" i="1" baseline="-25000" dirty="0">
                <a:solidFill>
                  <a:srgbClr val="231F20"/>
                </a:solidFill>
                <a:latin typeface="+mn-lt"/>
                <a:ea typeface="Cambria" panose="02040503050406030204" pitchFamily="18" charset="0"/>
                <a:cs typeface="Cambria" panose="02040503050406030204" pitchFamily="18" charset="0"/>
              </a:rPr>
              <a:t>M  </a:t>
            </a:r>
            <a:r>
              <a:rPr lang="en-US" sz="1800" dirty="0">
                <a:latin typeface="+mn-lt"/>
              </a:rPr>
              <a:t>and the equilibrium shifts from point </a:t>
            </a:r>
            <a:r>
              <a:rPr lang="en-US" sz="1800" i="1" dirty="0">
                <a:latin typeface="+mn-lt"/>
              </a:rPr>
              <a:t>A</a:t>
            </a:r>
            <a:r>
              <a:rPr lang="en-US" sz="1800" dirty="0">
                <a:latin typeface="+mn-lt"/>
              </a:rPr>
              <a:t> to point </a:t>
            </a:r>
            <a:r>
              <a:rPr lang="en-US" sz="1800" i="1" dirty="0">
                <a:latin typeface="+mn-lt"/>
              </a:rPr>
              <a:t>B</a:t>
            </a:r>
            <a:r>
              <a:rPr lang="en-US" sz="1800" dirty="0">
                <a:latin typeface="+mn-lt"/>
              </a:rPr>
              <a:t>. The amount of labor in manufacturing falls to </a:t>
            </a:r>
            <a:r>
              <a:rPr lang="en-GB" sz="1800" i="1" dirty="0">
                <a:solidFill>
                  <a:srgbClr val="231F20"/>
                </a:solidFill>
                <a:latin typeface="+mn-lt"/>
                <a:ea typeface="Cambria" panose="02040503050406030204" pitchFamily="18" charset="0"/>
                <a:cs typeface="Cambria" panose="02040503050406030204" pitchFamily="18" charset="0"/>
              </a:rPr>
              <a:t>0</a:t>
            </a:r>
            <a:r>
              <a:rPr lang="en-GB" sz="1800" i="1" baseline="-25000" dirty="0">
                <a:solidFill>
                  <a:srgbClr val="231F20"/>
                </a:solidFill>
                <a:latin typeface="+mn-lt"/>
                <a:ea typeface="Cambria" panose="02040503050406030204" pitchFamily="18" charset="0"/>
                <a:cs typeface="Cambria" panose="02040503050406030204" pitchFamily="18" charset="0"/>
              </a:rPr>
              <a:t>M</a:t>
            </a:r>
            <a:r>
              <a:rPr lang="en-GB" sz="1800" i="1" dirty="0">
                <a:solidFill>
                  <a:srgbClr val="231F20"/>
                </a:solidFill>
                <a:latin typeface="+mn-lt"/>
                <a:ea typeface="Cambria" panose="02040503050406030204" pitchFamily="18" charset="0"/>
                <a:cs typeface="Cambria" panose="02040503050406030204" pitchFamily="18" charset="0"/>
              </a:rPr>
              <a:t>L'</a:t>
            </a:r>
            <a:r>
              <a:rPr lang="en-GB" sz="1800" dirty="0">
                <a:solidFill>
                  <a:srgbClr val="231F20"/>
                </a:solidFill>
                <a:latin typeface="+mn-lt"/>
                <a:ea typeface="Cambria" panose="02040503050406030204" pitchFamily="18" charset="0"/>
                <a:cs typeface="Cambria" panose="02040503050406030204" pitchFamily="18" charset="0"/>
              </a:rPr>
              <a:t> </a:t>
            </a:r>
            <a:r>
              <a:rPr lang="en-US" sz="1800" dirty="0">
                <a:latin typeface="+mn-lt"/>
              </a:rPr>
              <a:t>and the amount of labor in agriculture rises to </a:t>
            </a:r>
            <a:r>
              <a:rPr lang="en-GB" sz="1800" i="1" dirty="0">
                <a:solidFill>
                  <a:srgbClr val="231F20"/>
                </a:solidFill>
                <a:latin typeface="+mn-lt"/>
                <a:ea typeface="Cambria" panose="02040503050406030204" pitchFamily="18" charset="0"/>
                <a:cs typeface="Cambria" panose="02040503050406030204" pitchFamily="18" charset="0"/>
              </a:rPr>
              <a:t>0</a:t>
            </a:r>
            <a:r>
              <a:rPr lang="en-GB" sz="1800" i="1" baseline="-25000" dirty="0">
                <a:solidFill>
                  <a:srgbClr val="231F20"/>
                </a:solidFill>
                <a:latin typeface="+mn-lt"/>
                <a:ea typeface="Cambria" panose="02040503050406030204" pitchFamily="18" charset="0"/>
                <a:cs typeface="Cambria" panose="02040503050406030204" pitchFamily="18" charset="0"/>
              </a:rPr>
              <a:t>A</a:t>
            </a:r>
            <a:r>
              <a:rPr lang="en-GB" sz="1800" i="1" dirty="0">
                <a:solidFill>
                  <a:srgbClr val="231F20"/>
                </a:solidFill>
                <a:latin typeface="+mn-lt"/>
                <a:ea typeface="Cambria" panose="02040503050406030204" pitchFamily="18" charset="0"/>
                <a:cs typeface="Cambria" panose="02040503050406030204" pitchFamily="18" charset="0"/>
              </a:rPr>
              <a:t>L'</a:t>
            </a:r>
            <a:r>
              <a:rPr lang="en-US" sz="1800" dirty="0">
                <a:latin typeface="+mn-lt"/>
              </a:rPr>
              <a:t>. The wage falls to </a:t>
            </a:r>
            <a:r>
              <a:rPr lang="en-GB" sz="1800" i="1" dirty="0">
                <a:solidFill>
                  <a:srgbClr val="231F20"/>
                </a:solidFill>
                <a:latin typeface="+mn-lt"/>
                <a:ea typeface="Cambria" panose="02040503050406030204" pitchFamily="18" charset="0"/>
                <a:cs typeface="Cambria" panose="02040503050406030204" pitchFamily="18" charset="0"/>
              </a:rPr>
              <a:t>W'</a:t>
            </a:r>
            <a:r>
              <a:rPr lang="en-GB" sz="1800" dirty="0">
                <a:solidFill>
                  <a:srgbClr val="231F20"/>
                </a:solidFill>
                <a:latin typeface="+mn-lt"/>
                <a:ea typeface="Cambria" panose="02040503050406030204" pitchFamily="18" charset="0"/>
                <a:cs typeface="Cambria" panose="02040503050406030204" pitchFamily="18" charset="0"/>
              </a:rPr>
              <a:t>.</a:t>
            </a:r>
            <a:endParaRPr lang="en-US" altLang="en-US" sz="1800" dirty="0">
              <a:latin typeface="+mn-lt"/>
            </a:endParaRPr>
          </a:p>
        </p:txBody>
      </p:sp>
    </p:spTree>
    <p:extLst>
      <p:ext uri="{BB962C8B-B14F-4D97-AF65-F5344CB8AC3E}">
        <p14:creationId xmlns:p14="http://schemas.microsoft.com/office/powerpoint/2010/main" val="248701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9D534-C06E-AE4B-8125-3F74067AAF2C}"/>
              </a:ext>
            </a:extLst>
          </p:cNvPr>
          <p:cNvSpPr>
            <a:spLocks noGrp="1"/>
          </p:cNvSpPr>
          <p:nvPr>
            <p:ph type="title"/>
          </p:nvPr>
        </p:nvSpPr>
        <p:spPr>
          <a:xfrm>
            <a:off x="457200" y="66848"/>
            <a:ext cx="8229600" cy="1007572"/>
          </a:xfrm>
        </p:spPr>
        <p:txBody>
          <a:bodyPr>
            <a:normAutofit fontScale="90000"/>
          </a:bodyPr>
          <a:lstStyle/>
          <a:p>
            <a:r>
              <a:rPr lang="en-US" dirty="0"/>
              <a:t>APPLICATION: </a:t>
            </a:r>
            <a:r>
              <a:rPr lang="en-US" altLang="en-US" dirty="0"/>
              <a:t>The “China Shock” and Employment in the United States</a:t>
            </a:r>
            <a:endParaRPr lang="en-US" dirty="0"/>
          </a:p>
        </p:txBody>
      </p:sp>
      <p:sp>
        <p:nvSpPr>
          <p:cNvPr id="2" name="Content Placeholder 1">
            <a:extLst>
              <a:ext uri="{FF2B5EF4-FFF2-40B4-BE49-F238E27FC236}">
                <a16:creationId xmlns:a16="http://schemas.microsoft.com/office/drawing/2014/main" id="{793149A2-D4D9-44E2-ABFA-AB4F5D5F4F99}"/>
              </a:ext>
            </a:extLst>
          </p:cNvPr>
          <p:cNvSpPr>
            <a:spLocks noGrp="1"/>
          </p:cNvSpPr>
          <p:nvPr>
            <p:ph idx="1"/>
          </p:nvPr>
        </p:nvSpPr>
        <p:spPr>
          <a:xfrm>
            <a:off x="365662" y="1147226"/>
            <a:ext cx="8538307" cy="776287"/>
          </a:xfrm>
        </p:spPr>
        <p:txBody>
          <a:bodyPr>
            <a:normAutofit/>
          </a:bodyPr>
          <a:lstStyle/>
          <a:p>
            <a:pPr marL="0" indent="0">
              <a:buNone/>
            </a:pPr>
            <a:r>
              <a:rPr lang="en-IN" sz="2000" dirty="0"/>
              <a:t>FIGURE 3-10 </a:t>
            </a:r>
            <a:r>
              <a:rPr lang="en-US" sz="2000" dirty="0"/>
              <a:t>Job Gains and Job Losses in U.S. Manufacturing Industries,1991–1999, 1999–2011</a:t>
            </a:r>
          </a:p>
        </p:txBody>
      </p:sp>
      <p:pic>
        <p:nvPicPr>
          <p:cNvPr id="14" name="Picture Placeholder 4" descr="A deviation bar graph plots Job gained from rising U S exports and Jobs lost from rising U S imports in different manufacturing industries from 1991 to 1999 and 1999 to 2011. The top vertical axis ranges from 0 to 150 in increments of 50. The bottom vertical axis ranges from negative 400 to 0 in increments of 50. The bars at the top represent Job gains and the bars at the bottom represent job losses. The approximate details of the data are as follows. Jobs gained (1991 to 1999): Electronic, 125; Transportation, 100; Machinery: 70; Instruments, 40; Chemicals, 30; Food, 10; Rubber and Plastic, 10; Textiles, 7; Fabricated Metal, 8; Primary Metal, 3. Jobs gained (1999 to 2011): Instruments, 52; Chemicals, 100; Food, 45; Primary Metal, 30; Petroleum, 20. Jobs Lost (1991 to 1999): Electronic, negative 400; Transportation: 110; Machinery, 125; Rubber and Plastic, negative 30; Textile, negative 5; Fabricated Metal, negative 50; Apparel, negative 70; Stone and Glass, negative 12; Lumber, negative 15; Leather, negative 10; Furniture, negative 80; Miscellaneous, negative 15. Jobs lost (1999 to 2011): Apparel, negative 5; Lumber, negative 7; Leather, 40; Furniture, 45; Miscellaneous, 70.">
            <a:extLst>
              <a:ext uri="{FF2B5EF4-FFF2-40B4-BE49-F238E27FC236}">
                <a16:creationId xmlns:a16="http://schemas.microsoft.com/office/drawing/2014/main" id="{2828F9C5-4604-4AD5-850B-7FFDBE3F940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662940" y="1777364"/>
            <a:ext cx="8023860" cy="3308985"/>
          </a:xfrm>
          <a:prstGeom prst="rect">
            <a:avLst/>
          </a:prstGeom>
        </p:spPr>
      </p:pic>
      <p:sp>
        <p:nvSpPr>
          <p:cNvPr id="6" name="Content Placeholder 5">
            <a:extLst>
              <a:ext uri="{FF2B5EF4-FFF2-40B4-BE49-F238E27FC236}">
                <a16:creationId xmlns:a16="http://schemas.microsoft.com/office/drawing/2014/main" id="{6F15FFDB-AC31-4509-A559-649CF8D559FB}"/>
              </a:ext>
            </a:extLst>
          </p:cNvPr>
          <p:cNvSpPr>
            <a:spLocks noGrp="1"/>
          </p:cNvSpPr>
          <p:nvPr>
            <p:ph sz="quarter" idx="12"/>
          </p:nvPr>
        </p:nvSpPr>
        <p:spPr>
          <a:xfrm>
            <a:off x="45672" y="5305582"/>
            <a:ext cx="8949738" cy="1485570"/>
          </a:xfrm>
        </p:spPr>
        <p:txBody>
          <a:bodyPr>
            <a:normAutofit/>
          </a:bodyPr>
          <a:lstStyle/>
          <a:p>
            <a:pPr marL="0" indent="0" algn="just">
              <a:buNone/>
            </a:pPr>
            <a:r>
              <a:rPr lang="en-US" altLang="en-US" sz="1800" dirty="0">
                <a:latin typeface="+mn-lt"/>
              </a:rPr>
              <a:t>For the period 1991–1999, estimated job gains due to rising U.S. exports are shown in green, and the estimated job losses due to rising U.S. imports are shown in orange. For the period 1999–2011, estimated job gains due to rising U.S. exports are shown in blue, and the estimated job losses due to rising U.S. imports are shown in red.</a:t>
            </a:r>
          </a:p>
        </p:txBody>
      </p:sp>
    </p:spTree>
    <p:extLst>
      <p:ext uri="{BB962C8B-B14F-4D97-AF65-F5344CB8AC3E}">
        <p14:creationId xmlns:p14="http://schemas.microsoft.com/office/powerpoint/2010/main" val="2247131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EFE-0AC9-A742-9CB3-B417FA028506}"/>
              </a:ext>
            </a:extLst>
          </p:cNvPr>
          <p:cNvSpPr>
            <a:spLocks noGrp="1"/>
          </p:cNvSpPr>
          <p:nvPr>
            <p:ph type="title"/>
          </p:nvPr>
        </p:nvSpPr>
        <p:spPr/>
        <p:txBody>
          <a:bodyPr/>
          <a:lstStyle/>
          <a:p>
            <a:r>
              <a:rPr lang="en-US" dirty="0"/>
              <a:t>Earnings of Capital and Land</a:t>
            </a:r>
          </a:p>
        </p:txBody>
      </p:sp>
      <p:sp>
        <p:nvSpPr>
          <p:cNvPr id="3" name="Content Placeholder 2">
            <a:extLst>
              <a:ext uri="{FF2B5EF4-FFF2-40B4-BE49-F238E27FC236}">
                <a16:creationId xmlns:a16="http://schemas.microsoft.com/office/drawing/2014/main" id="{572348B5-799B-6B4C-92BB-769E7BA9869F}"/>
              </a:ext>
            </a:extLst>
          </p:cNvPr>
          <p:cNvSpPr>
            <a:spLocks noGrp="1"/>
          </p:cNvSpPr>
          <p:nvPr>
            <p:ph idx="1"/>
          </p:nvPr>
        </p:nvSpPr>
        <p:spPr>
          <a:xfrm>
            <a:off x="300036" y="1429980"/>
            <a:ext cx="8523923" cy="2180230"/>
          </a:xfrm>
        </p:spPr>
        <p:txBody>
          <a:bodyPr>
            <a:normAutofit lnSpcReduction="10000"/>
          </a:bodyPr>
          <a:lstStyle/>
          <a:p>
            <a:pPr algn="just"/>
            <a:r>
              <a:rPr lang="en-US" dirty="0"/>
              <a:t>Determining the Payments to Capital and Land</a:t>
            </a:r>
          </a:p>
          <a:p>
            <a:pPr algn="just"/>
            <a:endParaRPr lang="en-US" dirty="0"/>
          </a:p>
          <a:p>
            <a:pPr algn="just">
              <a:spcBef>
                <a:spcPct val="10000"/>
              </a:spcBef>
              <a:spcAft>
                <a:spcPct val="10000"/>
              </a:spcAft>
            </a:pPr>
            <a:r>
              <a:rPr lang="en-US" altLang="en-US" dirty="0"/>
              <a:t>If </a:t>
            </a:r>
            <a:r>
              <a:rPr lang="en-US" altLang="en-US" i="1" dirty="0"/>
              <a:t>Q</a:t>
            </a:r>
            <a:r>
              <a:rPr lang="en-US" altLang="en-US" i="1" baseline="-25000" dirty="0"/>
              <a:t>M</a:t>
            </a:r>
            <a:r>
              <a:rPr lang="en-US" altLang="en-US" i="1" dirty="0"/>
              <a:t> </a:t>
            </a:r>
            <a:r>
              <a:rPr lang="en-US" altLang="en-US" dirty="0"/>
              <a:t>is the output in manufacturing and </a:t>
            </a:r>
            <a:r>
              <a:rPr lang="en-US" altLang="en-US" i="1" dirty="0"/>
              <a:t>Q</a:t>
            </a:r>
            <a:r>
              <a:rPr lang="en-US" altLang="en-US" i="1" baseline="-25000" dirty="0"/>
              <a:t>A</a:t>
            </a:r>
            <a:r>
              <a:rPr lang="en-US" altLang="en-US" i="1" dirty="0"/>
              <a:t> </a:t>
            </a:r>
            <a:r>
              <a:rPr lang="en-US" altLang="en-US" dirty="0"/>
              <a:t>is the output in agriculture, the revenue earned in each industry is </a:t>
            </a:r>
            <a:r>
              <a:rPr lang="en-US" altLang="en-US" i="1" dirty="0"/>
              <a:t>P</a:t>
            </a:r>
            <a:r>
              <a:rPr lang="en-US" altLang="en-US" i="1" baseline="-25000" dirty="0"/>
              <a:t>M</a:t>
            </a:r>
            <a:r>
              <a:rPr lang="en-US" altLang="en-US" i="1" dirty="0"/>
              <a:t> </a:t>
            </a:r>
            <a:r>
              <a:rPr lang="en-US" altLang="en-US" dirty="0"/>
              <a:t>• </a:t>
            </a:r>
            <a:r>
              <a:rPr lang="en-US" altLang="en-US" i="1" dirty="0"/>
              <a:t>Q</a:t>
            </a:r>
            <a:r>
              <a:rPr lang="en-US" altLang="en-US" i="1" baseline="-25000" dirty="0"/>
              <a:t>M</a:t>
            </a:r>
            <a:r>
              <a:rPr lang="en-US" altLang="en-US" i="1" dirty="0"/>
              <a:t> </a:t>
            </a:r>
            <a:r>
              <a:rPr lang="en-US" altLang="en-US" dirty="0"/>
              <a:t>and </a:t>
            </a:r>
            <a:r>
              <a:rPr lang="en-US" altLang="en-US" i="1" dirty="0"/>
              <a:t>P</a:t>
            </a:r>
            <a:r>
              <a:rPr lang="en-US" altLang="en-US" i="1" baseline="-25000" dirty="0"/>
              <a:t>A</a:t>
            </a:r>
            <a:r>
              <a:rPr lang="en-US" altLang="en-US" i="1" dirty="0"/>
              <a:t> </a:t>
            </a:r>
            <a:r>
              <a:rPr lang="en-US" altLang="en-US" dirty="0"/>
              <a:t>• </a:t>
            </a:r>
            <a:r>
              <a:rPr lang="en-US" altLang="en-US" i="1" dirty="0"/>
              <a:t>Q</a:t>
            </a:r>
            <a:r>
              <a:rPr lang="en-US" altLang="en-US" i="1" baseline="-25000" dirty="0"/>
              <a:t>A</a:t>
            </a:r>
            <a:r>
              <a:rPr lang="en-US" altLang="en-US" dirty="0"/>
              <a:t>, and the payments to capital and to land are: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02B673ED-D816-4816-8C7F-0BEA3D3764A2}"/>
                  </a:ext>
                </a:extLst>
              </p:cNvPr>
              <p:cNvSpPr>
                <a:spLocks noGrp="1"/>
              </p:cNvSpPr>
              <p:nvPr>
                <p:ph sz="quarter" idx="12"/>
              </p:nvPr>
            </p:nvSpPr>
            <p:spPr>
              <a:xfrm>
                <a:off x="457200" y="3830342"/>
                <a:ext cx="8229600" cy="69439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3200" b="1" i="1" smtClean="0">
                          <a:solidFill>
                            <a:srgbClr val="0070C0"/>
                          </a:solidFill>
                          <a:latin typeface="Cambria Math" panose="02040503050406030204" pitchFamily="18" charset="0"/>
                        </a:rPr>
                        <m:t>𝐏𝐚𝐲𝐦𝐞𝐧𝐭</m:t>
                      </m:r>
                      <m:r>
                        <a:rPr lang="en-US" sz="3200" b="1" smtClean="0">
                          <a:solidFill>
                            <a:srgbClr val="0070C0"/>
                          </a:solidFill>
                          <a:latin typeface="Cambria Math" panose="02040503050406030204" pitchFamily="18" charset="0"/>
                        </a:rPr>
                        <m:t> </m:t>
                      </m:r>
                      <m:r>
                        <a:rPr lang="en-US" sz="3200" b="1" i="1" smtClean="0">
                          <a:solidFill>
                            <a:srgbClr val="0070C0"/>
                          </a:solidFill>
                          <a:latin typeface="Cambria Math" panose="02040503050406030204" pitchFamily="18" charset="0"/>
                        </a:rPr>
                        <m:t>𝐭𝐨</m:t>
                      </m:r>
                      <m:r>
                        <a:rPr lang="en-US" sz="3200" b="1" smtClean="0">
                          <a:solidFill>
                            <a:srgbClr val="0070C0"/>
                          </a:solidFill>
                          <a:latin typeface="Cambria Math" panose="02040503050406030204" pitchFamily="18" charset="0"/>
                        </a:rPr>
                        <m:t> </m:t>
                      </m:r>
                      <m:r>
                        <a:rPr lang="en-US" sz="3200" b="1" i="1" smtClean="0">
                          <a:solidFill>
                            <a:srgbClr val="0070C0"/>
                          </a:solidFill>
                          <a:latin typeface="Cambria Math" panose="02040503050406030204" pitchFamily="18" charset="0"/>
                        </a:rPr>
                        <m:t>𝐜𝐚𝐩𝐢𝐭𝐚𝐥</m:t>
                      </m:r>
                      <m:r>
                        <a:rPr lang="en-US" sz="3200" b="1" smtClean="0">
                          <a:solidFill>
                            <a:srgbClr val="0070C0"/>
                          </a:solidFill>
                          <a:latin typeface="Cambria Math" panose="02040503050406030204" pitchFamily="18" charset="0"/>
                        </a:rPr>
                        <m:t>=</m:t>
                      </m:r>
                      <m:sSub>
                        <m:sSubPr>
                          <m:ctrlPr>
                            <a:rPr lang="en-US" sz="3200" i="1">
                              <a:solidFill>
                                <a:srgbClr val="0070C0"/>
                              </a:solidFill>
                              <a:latin typeface="Cambria Math" panose="02040503050406030204" pitchFamily="18" charset="0"/>
                            </a:rPr>
                          </m:ctrlPr>
                        </m:sSubPr>
                        <m:e>
                          <m:r>
                            <a:rPr lang="en-US" sz="3200" b="1" i="1">
                              <a:solidFill>
                                <a:srgbClr val="0070C0"/>
                              </a:solidFill>
                              <a:latin typeface="Cambria Math" panose="02040503050406030204" pitchFamily="18" charset="0"/>
                            </a:rPr>
                            <m:t>𝑷</m:t>
                          </m:r>
                        </m:e>
                        <m:sub>
                          <m:r>
                            <a:rPr lang="en-US" sz="3200" b="1" i="1">
                              <a:solidFill>
                                <a:srgbClr val="0070C0"/>
                              </a:solidFill>
                              <a:latin typeface="Cambria Math" panose="02040503050406030204" pitchFamily="18" charset="0"/>
                            </a:rPr>
                            <m:t>𝑴</m:t>
                          </m:r>
                        </m:sub>
                      </m:sSub>
                      <m:r>
                        <a:rPr lang="en-US" sz="3200" b="1" i="1">
                          <a:solidFill>
                            <a:srgbClr val="0070C0"/>
                          </a:solidFill>
                          <a:latin typeface="Cambria Math" panose="02040503050406030204" pitchFamily="18" charset="0"/>
                          <a:ea typeface="Cambria Math" panose="02040503050406030204" pitchFamily="18" charset="0"/>
                        </a:rPr>
                        <m:t>∙</m:t>
                      </m:r>
                      <m:sSub>
                        <m:sSubPr>
                          <m:ctrlPr>
                            <a:rPr lang="en-US" sz="3200" i="1">
                              <a:solidFill>
                                <a:srgbClr val="0070C0"/>
                              </a:solidFill>
                              <a:latin typeface="Cambria Math" panose="02040503050406030204" pitchFamily="18" charset="0"/>
                              <a:ea typeface="Cambria Math" panose="02040503050406030204" pitchFamily="18" charset="0"/>
                            </a:rPr>
                          </m:ctrlPr>
                        </m:sSubPr>
                        <m:e>
                          <m:r>
                            <a:rPr lang="en-US" sz="3200" b="1" i="1">
                              <a:solidFill>
                                <a:srgbClr val="0070C0"/>
                              </a:solidFill>
                              <a:latin typeface="Cambria Math" panose="02040503050406030204" pitchFamily="18" charset="0"/>
                              <a:ea typeface="Cambria Math" panose="02040503050406030204" pitchFamily="18" charset="0"/>
                            </a:rPr>
                            <m:t>𝑸</m:t>
                          </m:r>
                        </m:e>
                        <m:sub>
                          <m:r>
                            <a:rPr lang="en-US" sz="3200" b="1" i="1">
                              <a:solidFill>
                                <a:srgbClr val="0070C0"/>
                              </a:solidFill>
                              <a:latin typeface="Cambria Math" panose="02040503050406030204" pitchFamily="18" charset="0"/>
                              <a:ea typeface="Cambria Math" panose="02040503050406030204" pitchFamily="18" charset="0"/>
                            </a:rPr>
                            <m:t>𝑴</m:t>
                          </m:r>
                        </m:sub>
                      </m:sSub>
                      <m:r>
                        <a:rPr lang="en-US" sz="3200" b="1" i="1">
                          <a:solidFill>
                            <a:srgbClr val="0070C0"/>
                          </a:solidFill>
                          <a:latin typeface="Cambria Math" panose="02040503050406030204" pitchFamily="18" charset="0"/>
                          <a:ea typeface="Cambria Math" panose="02040503050406030204" pitchFamily="18" charset="0"/>
                        </a:rPr>
                        <m:t>−</m:t>
                      </m:r>
                      <m:r>
                        <a:rPr lang="en-US" sz="3200" b="1" i="1">
                          <a:solidFill>
                            <a:srgbClr val="0070C0"/>
                          </a:solidFill>
                          <a:latin typeface="Cambria Math" panose="02040503050406030204" pitchFamily="18" charset="0"/>
                          <a:ea typeface="Cambria Math" panose="02040503050406030204" pitchFamily="18" charset="0"/>
                        </a:rPr>
                        <m:t>𝑾</m:t>
                      </m:r>
                      <m:r>
                        <a:rPr lang="en-US" sz="3200" b="1" i="1">
                          <a:solidFill>
                            <a:srgbClr val="0070C0"/>
                          </a:solidFill>
                          <a:latin typeface="Cambria Math" panose="02040503050406030204" pitchFamily="18" charset="0"/>
                          <a:ea typeface="Cambria Math" panose="02040503050406030204" pitchFamily="18" charset="0"/>
                        </a:rPr>
                        <m:t>∙</m:t>
                      </m:r>
                      <m:sSub>
                        <m:sSubPr>
                          <m:ctrlPr>
                            <a:rPr lang="en-US" sz="3200" i="1">
                              <a:solidFill>
                                <a:srgbClr val="0070C0"/>
                              </a:solidFill>
                              <a:latin typeface="Cambria Math" panose="02040503050406030204" pitchFamily="18" charset="0"/>
                              <a:ea typeface="Cambria Math" panose="02040503050406030204" pitchFamily="18" charset="0"/>
                            </a:rPr>
                          </m:ctrlPr>
                        </m:sSubPr>
                        <m:e>
                          <m:r>
                            <a:rPr lang="en-US" sz="3200" b="1" i="1">
                              <a:solidFill>
                                <a:srgbClr val="0070C0"/>
                              </a:solidFill>
                              <a:latin typeface="Cambria Math" panose="02040503050406030204" pitchFamily="18" charset="0"/>
                              <a:ea typeface="Cambria Math" panose="02040503050406030204" pitchFamily="18" charset="0"/>
                            </a:rPr>
                            <m:t>𝑳</m:t>
                          </m:r>
                        </m:e>
                        <m:sub>
                          <m:r>
                            <a:rPr lang="en-US" sz="3200" b="1" i="1">
                              <a:solidFill>
                                <a:srgbClr val="0070C0"/>
                              </a:solidFill>
                              <a:latin typeface="Cambria Math" panose="02040503050406030204" pitchFamily="18" charset="0"/>
                              <a:ea typeface="Cambria Math" panose="02040503050406030204" pitchFamily="18" charset="0"/>
                            </a:rPr>
                            <m:t>𝑴</m:t>
                          </m:r>
                        </m:sub>
                      </m:sSub>
                    </m:oMath>
                  </m:oMathPara>
                </a14:m>
                <a:endParaRPr lang="en-IN" sz="3200" dirty="0">
                  <a:solidFill>
                    <a:srgbClr val="0070C0"/>
                  </a:solidFill>
                </a:endParaRPr>
              </a:p>
            </p:txBody>
          </p:sp>
        </mc:Choice>
        <mc:Fallback xmlns="">
          <p:sp>
            <p:nvSpPr>
              <p:cNvPr id="6" name="Content Placeholder 5">
                <a:extLst>
                  <a:ext uri="{FF2B5EF4-FFF2-40B4-BE49-F238E27FC236}">
                    <a16:creationId xmlns:a16="http://schemas.microsoft.com/office/drawing/2014/main" id="{02B673ED-D816-4816-8C7F-0BEA3D3764A2}"/>
                  </a:ext>
                </a:extLst>
              </p:cNvPr>
              <p:cNvSpPr>
                <a:spLocks noGrp="1" noRot="1" noChangeAspect="1" noMove="1" noResize="1" noEditPoints="1" noAdjustHandles="1" noChangeArrowheads="1" noChangeShapeType="1" noTextEdit="1"/>
              </p:cNvSpPr>
              <p:nvPr>
                <p:ph sz="quarter" idx="12"/>
              </p:nvPr>
            </p:nvSpPr>
            <p:spPr>
              <a:xfrm>
                <a:off x="457200" y="3830342"/>
                <a:ext cx="8229600" cy="69439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B2D317-6F50-4FC1-BA1F-95C41F572300}"/>
                  </a:ext>
                </a:extLst>
              </p:cNvPr>
              <p:cNvSpPr>
                <a:spLocks noGrp="1"/>
              </p:cNvSpPr>
              <p:nvPr>
                <p:ph sz="quarter" idx="13"/>
              </p:nvPr>
            </p:nvSpPr>
            <p:spPr>
              <a:xfrm>
                <a:off x="880110" y="4524738"/>
                <a:ext cx="7000875" cy="521900"/>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n-US" sz="3200" b="1" i="1" smtClean="0">
                          <a:solidFill>
                            <a:srgbClr val="0070C0"/>
                          </a:solidFill>
                          <a:latin typeface="Cambria Math" panose="02040503050406030204" pitchFamily="18" charset="0"/>
                          <a:ea typeface="Cambria Math" panose="02040503050406030204" pitchFamily="18" charset="0"/>
                        </a:rPr>
                        <m:t>𝐏𝐚𝐲𝐦𝐞𝐧𝐭𝐬</m:t>
                      </m:r>
                      <m:r>
                        <a:rPr lang="en-US" sz="3200" b="1" smtClean="0">
                          <a:solidFill>
                            <a:srgbClr val="0070C0"/>
                          </a:solidFill>
                          <a:latin typeface="Cambria Math" panose="02040503050406030204" pitchFamily="18" charset="0"/>
                          <a:ea typeface="Cambria Math" panose="02040503050406030204" pitchFamily="18" charset="0"/>
                        </a:rPr>
                        <m:t> </m:t>
                      </m:r>
                      <m:r>
                        <a:rPr lang="en-US" sz="3200" b="1" i="1" smtClean="0">
                          <a:solidFill>
                            <a:srgbClr val="0070C0"/>
                          </a:solidFill>
                          <a:latin typeface="Cambria Math" panose="02040503050406030204" pitchFamily="18" charset="0"/>
                          <a:ea typeface="Cambria Math" panose="02040503050406030204" pitchFamily="18" charset="0"/>
                        </a:rPr>
                        <m:t>𝐭𝐨</m:t>
                      </m:r>
                      <m:r>
                        <a:rPr lang="en-US" sz="3200" b="1" smtClean="0">
                          <a:solidFill>
                            <a:srgbClr val="0070C0"/>
                          </a:solidFill>
                          <a:latin typeface="Cambria Math" panose="02040503050406030204" pitchFamily="18" charset="0"/>
                          <a:ea typeface="Cambria Math" panose="02040503050406030204" pitchFamily="18" charset="0"/>
                        </a:rPr>
                        <m:t> </m:t>
                      </m:r>
                      <m:r>
                        <a:rPr lang="en-US" sz="3200" b="1" i="1" smtClean="0">
                          <a:solidFill>
                            <a:srgbClr val="0070C0"/>
                          </a:solidFill>
                          <a:latin typeface="Cambria Math" panose="02040503050406030204" pitchFamily="18" charset="0"/>
                          <a:ea typeface="Cambria Math" panose="02040503050406030204" pitchFamily="18" charset="0"/>
                        </a:rPr>
                        <m:t>𝐥𝐚𝐧𝐝</m:t>
                      </m:r>
                      <m:r>
                        <a:rPr lang="en-US" sz="3200" b="1" smtClean="0">
                          <a:solidFill>
                            <a:srgbClr val="0070C0"/>
                          </a:solidFill>
                          <a:latin typeface="Cambria Math" panose="02040503050406030204" pitchFamily="18" charset="0"/>
                          <a:ea typeface="Cambria Math" panose="02040503050406030204" pitchFamily="18" charset="0"/>
                        </a:rPr>
                        <m:t>=</m:t>
                      </m:r>
                      <m:sSub>
                        <m:sSubPr>
                          <m:ctrlPr>
                            <a:rPr lang="en-US" sz="3200" i="1">
                              <a:solidFill>
                                <a:srgbClr val="0070C0"/>
                              </a:solidFill>
                              <a:latin typeface="Cambria Math" panose="02040503050406030204" pitchFamily="18" charset="0"/>
                              <a:ea typeface="Cambria Math" panose="02040503050406030204" pitchFamily="18" charset="0"/>
                            </a:rPr>
                          </m:ctrlPr>
                        </m:sSubPr>
                        <m:e>
                          <m:r>
                            <a:rPr lang="en-US" sz="3200" b="1" i="1">
                              <a:solidFill>
                                <a:srgbClr val="0070C0"/>
                              </a:solidFill>
                              <a:latin typeface="Cambria Math" panose="02040503050406030204" pitchFamily="18" charset="0"/>
                              <a:ea typeface="Cambria Math" panose="02040503050406030204" pitchFamily="18" charset="0"/>
                            </a:rPr>
                            <m:t>𝑷</m:t>
                          </m:r>
                        </m:e>
                        <m:sub>
                          <m:r>
                            <a:rPr lang="en-US" sz="3200" b="1" i="1">
                              <a:solidFill>
                                <a:srgbClr val="0070C0"/>
                              </a:solidFill>
                              <a:latin typeface="Cambria Math" panose="02040503050406030204" pitchFamily="18" charset="0"/>
                              <a:ea typeface="Cambria Math" panose="02040503050406030204" pitchFamily="18" charset="0"/>
                            </a:rPr>
                            <m:t>𝑨</m:t>
                          </m:r>
                        </m:sub>
                      </m:sSub>
                      <m:r>
                        <a:rPr lang="en-US" sz="3200" b="1" i="1">
                          <a:solidFill>
                            <a:srgbClr val="0070C0"/>
                          </a:solidFill>
                          <a:latin typeface="Cambria Math" panose="02040503050406030204" pitchFamily="18" charset="0"/>
                          <a:ea typeface="Cambria Math" panose="02040503050406030204" pitchFamily="18" charset="0"/>
                        </a:rPr>
                        <m:t>∙</m:t>
                      </m:r>
                      <m:sSub>
                        <m:sSubPr>
                          <m:ctrlPr>
                            <a:rPr lang="en-US" sz="3200" i="1">
                              <a:solidFill>
                                <a:srgbClr val="0070C0"/>
                              </a:solidFill>
                              <a:latin typeface="Cambria Math" panose="02040503050406030204" pitchFamily="18" charset="0"/>
                              <a:ea typeface="Cambria Math" panose="02040503050406030204" pitchFamily="18" charset="0"/>
                            </a:rPr>
                          </m:ctrlPr>
                        </m:sSubPr>
                        <m:e>
                          <m:r>
                            <a:rPr lang="en-US" sz="3200" b="1" i="1">
                              <a:solidFill>
                                <a:srgbClr val="0070C0"/>
                              </a:solidFill>
                              <a:latin typeface="Cambria Math" panose="02040503050406030204" pitchFamily="18" charset="0"/>
                              <a:ea typeface="Cambria Math" panose="02040503050406030204" pitchFamily="18" charset="0"/>
                            </a:rPr>
                            <m:t>𝑸</m:t>
                          </m:r>
                        </m:e>
                        <m:sub>
                          <m:r>
                            <a:rPr lang="en-US" sz="3200" b="1" i="1">
                              <a:solidFill>
                                <a:srgbClr val="0070C0"/>
                              </a:solidFill>
                              <a:latin typeface="Cambria Math" panose="02040503050406030204" pitchFamily="18" charset="0"/>
                              <a:ea typeface="Cambria Math" panose="02040503050406030204" pitchFamily="18" charset="0"/>
                            </a:rPr>
                            <m:t>𝑨</m:t>
                          </m:r>
                        </m:sub>
                      </m:sSub>
                      <m:r>
                        <a:rPr lang="en-US" sz="3200" b="1" i="1">
                          <a:solidFill>
                            <a:srgbClr val="0070C0"/>
                          </a:solidFill>
                          <a:latin typeface="Cambria Math" panose="02040503050406030204" pitchFamily="18" charset="0"/>
                          <a:ea typeface="Cambria Math" panose="02040503050406030204" pitchFamily="18" charset="0"/>
                        </a:rPr>
                        <m:t>−</m:t>
                      </m:r>
                      <m:r>
                        <a:rPr lang="en-US" sz="3200" b="1" i="1">
                          <a:solidFill>
                            <a:srgbClr val="0070C0"/>
                          </a:solidFill>
                          <a:latin typeface="Cambria Math" panose="02040503050406030204" pitchFamily="18" charset="0"/>
                          <a:ea typeface="Cambria Math" panose="02040503050406030204" pitchFamily="18" charset="0"/>
                        </a:rPr>
                        <m:t>𝑾</m:t>
                      </m:r>
                      <m:r>
                        <a:rPr lang="en-US" sz="3200" b="1" i="1">
                          <a:solidFill>
                            <a:srgbClr val="0070C0"/>
                          </a:solidFill>
                          <a:latin typeface="Cambria Math" panose="02040503050406030204" pitchFamily="18" charset="0"/>
                          <a:ea typeface="Cambria Math" panose="02040503050406030204" pitchFamily="18" charset="0"/>
                        </a:rPr>
                        <m:t>∙</m:t>
                      </m:r>
                      <m:sSub>
                        <m:sSubPr>
                          <m:ctrlPr>
                            <a:rPr lang="en-US" sz="3200" i="1">
                              <a:solidFill>
                                <a:srgbClr val="0070C0"/>
                              </a:solidFill>
                              <a:latin typeface="Cambria Math" panose="02040503050406030204" pitchFamily="18" charset="0"/>
                              <a:ea typeface="Cambria Math" panose="02040503050406030204" pitchFamily="18" charset="0"/>
                            </a:rPr>
                          </m:ctrlPr>
                        </m:sSubPr>
                        <m:e>
                          <m:r>
                            <a:rPr lang="en-US" sz="3200" b="1" i="1">
                              <a:solidFill>
                                <a:srgbClr val="0070C0"/>
                              </a:solidFill>
                              <a:latin typeface="Cambria Math" panose="02040503050406030204" pitchFamily="18" charset="0"/>
                              <a:ea typeface="Cambria Math" panose="02040503050406030204" pitchFamily="18" charset="0"/>
                            </a:rPr>
                            <m:t>𝑳</m:t>
                          </m:r>
                        </m:e>
                        <m:sub>
                          <m:r>
                            <a:rPr lang="en-US" sz="3200" b="1" i="1">
                              <a:solidFill>
                                <a:srgbClr val="0070C0"/>
                              </a:solidFill>
                              <a:latin typeface="Cambria Math" panose="02040503050406030204" pitchFamily="18" charset="0"/>
                              <a:ea typeface="Cambria Math" panose="02040503050406030204" pitchFamily="18" charset="0"/>
                            </a:rPr>
                            <m:t>𝑨</m:t>
                          </m:r>
                        </m:sub>
                      </m:sSub>
                    </m:oMath>
                  </m:oMathPara>
                </a14:m>
                <a:endParaRPr lang="en-IN" sz="3200" dirty="0">
                  <a:solidFill>
                    <a:srgbClr val="0070C0"/>
                  </a:solidFill>
                </a:endParaRPr>
              </a:p>
            </p:txBody>
          </p:sp>
        </mc:Choice>
        <mc:Fallback xmlns="">
          <p:sp>
            <p:nvSpPr>
              <p:cNvPr id="7" name="Content Placeholder 6">
                <a:extLst>
                  <a:ext uri="{FF2B5EF4-FFF2-40B4-BE49-F238E27FC236}">
                    <a16:creationId xmlns:a16="http://schemas.microsoft.com/office/drawing/2014/main" id="{8BB2D317-6F50-4FC1-BA1F-95C41F572300}"/>
                  </a:ext>
                </a:extLst>
              </p:cNvPr>
              <p:cNvSpPr>
                <a:spLocks noGrp="1" noRot="1" noChangeAspect="1" noMove="1" noResize="1" noEditPoints="1" noAdjustHandles="1" noChangeArrowheads="1" noChangeShapeType="1" noTextEdit="1"/>
              </p:cNvSpPr>
              <p:nvPr>
                <p:ph sz="quarter" idx="13"/>
              </p:nvPr>
            </p:nvSpPr>
            <p:spPr>
              <a:xfrm>
                <a:off x="880110" y="4524738"/>
                <a:ext cx="7000875" cy="521900"/>
              </a:xfrm>
              <a:blipFill>
                <a:blip r:embed="rId3"/>
                <a:stretch>
                  <a:fillRect b="-2326"/>
                </a:stretch>
              </a:blipFill>
            </p:spPr>
            <p:txBody>
              <a:bodyPr/>
              <a:lstStyle/>
              <a:p>
                <a:r>
                  <a:rPr lang="en-US">
                    <a:noFill/>
                  </a:rPr>
                  <a:t> </a:t>
                </a:r>
              </a:p>
            </p:txBody>
          </p:sp>
        </mc:Fallback>
      </mc:AlternateContent>
    </p:spTree>
    <p:extLst>
      <p:ext uri="{BB962C8B-B14F-4D97-AF65-F5344CB8AC3E}">
        <p14:creationId xmlns:p14="http://schemas.microsoft.com/office/powerpoint/2010/main" val="383193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D16B-74F9-E941-9209-D80040140C78}"/>
              </a:ext>
            </a:extLst>
          </p:cNvPr>
          <p:cNvSpPr>
            <a:spLocks noGrp="1"/>
          </p:cNvSpPr>
          <p:nvPr>
            <p:ph type="title"/>
          </p:nvPr>
        </p:nvSpPr>
        <p:spPr>
          <a:xfrm>
            <a:off x="457200" y="152510"/>
            <a:ext cx="8229600" cy="1143000"/>
          </a:xfrm>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A2B2FAE6-669B-5446-9048-F867638534B5}"/>
              </a:ext>
            </a:extLst>
          </p:cNvPr>
          <p:cNvSpPr>
            <a:spLocks noGrp="1"/>
          </p:cNvSpPr>
          <p:nvPr>
            <p:ph idx="1"/>
          </p:nvPr>
        </p:nvSpPr>
        <p:spPr>
          <a:xfrm>
            <a:off x="228600" y="1394460"/>
            <a:ext cx="8629650" cy="4663966"/>
          </a:xfrm>
        </p:spPr>
        <p:txBody>
          <a:bodyPr>
            <a:noAutofit/>
          </a:bodyPr>
          <a:lstStyle/>
          <a:p>
            <a:pPr algn="just"/>
            <a:r>
              <a:rPr lang="en-US" sz="2000" dirty="0"/>
              <a:t>The argument from the Ricardian model that trade generates gains for </a:t>
            </a:r>
            <a:r>
              <a:rPr lang="en-US" sz="2000" i="1" dirty="0"/>
              <a:t>all </a:t>
            </a:r>
            <a:r>
              <a:rPr lang="en-US" sz="2000" dirty="0"/>
              <a:t>workers is too simple because labor is the only factor of production in that model.</a:t>
            </a:r>
            <a:endParaRPr lang="en-US" altLang="en-US" sz="2000" dirty="0"/>
          </a:p>
          <a:p>
            <a:pPr algn="just">
              <a:spcBef>
                <a:spcPct val="10000"/>
              </a:spcBef>
              <a:spcAft>
                <a:spcPct val="10000"/>
              </a:spcAft>
            </a:pPr>
            <a:r>
              <a:rPr lang="en-US" sz="2000" dirty="0"/>
              <a:t>We relax that assumption with the </a:t>
            </a:r>
            <a:r>
              <a:rPr lang="en-US" altLang="en-US" sz="2000" dirty="0">
                <a:solidFill>
                  <a:srgbClr val="0070C0"/>
                </a:solidFill>
              </a:rPr>
              <a:t>specific-factors model</a:t>
            </a:r>
            <a:r>
              <a:rPr lang="en-US" altLang="en-US" sz="2000" dirty="0"/>
              <a:t>,  where land can be used</a:t>
            </a:r>
            <a:r>
              <a:rPr lang="en-US" altLang="en-US" sz="2000" dirty="0">
                <a:solidFill>
                  <a:srgbClr val="FF0000"/>
                </a:solidFill>
              </a:rPr>
              <a:t> </a:t>
            </a:r>
            <a:r>
              <a:rPr lang="en-US" altLang="en-US" sz="2000" dirty="0"/>
              <a:t>only</a:t>
            </a:r>
            <a:r>
              <a:rPr lang="en-US" altLang="en-US" sz="2000" dirty="0">
                <a:solidFill>
                  <a:srgbClr val="FF0000"/>
                </a:solidFill>
              </a:rPr>
              <a:t> </a:t>
            </a:r>
            <a:r>
              <a:rPr lang="en-US" altLang="en-US" sz="2000" dirty="0"/>
              <a:t>in the agriculture sector and capital can be used only in the manufacturing sector; labor is used in both sectors.</a:t>
            </a:r>
          </a:p>
          <a:p>
            <a:pPr algn="just">
              <a:spcBef>
                <a:spcPct val="10000"/>
              </a:spcBef>
              <a:spcAft>
                <a:spcPct val="10000"/>
              </a:spcAft>
            </a:pPr>
            <a:r>
              <a:rPr lang="en-US" altLang="en-US" sz="2000" dirty="0"/>
              <a:t>From the Ricardian model, we learned that free trade affects </a:t>
            </a:r>
            <a:r>
              <a:rPr lang="en-US" altLang="en-US" sz="2000" dirty="0">
                <a:solidFill>
                  <a:srgbClr val="0070C0"/>
                </a:solidFill>
              </a:rPr>
              <a:t>relative prices</a:t>
            </a:r>
            <a:r>
              <a:rPr lang="en-US" altLang="en-US" sz="2000" dirty="0"/>
              <a:t>, and this in turn affects the earnings of factors of production.</a:t>
            </a:r>
          </a:p>
          <a:p>
            <a:pPr algn="just"/>
            <a:r>
              <a:rPr lang="en-US" sz="2000" dirty="0"/>
              <a:t>The question addressed by the </a:t>
            </a:r>
            <a:r>
              <a:rPr lang="en-US" altLang="en-US" sz="2000" dirty="0"/>
              <a:t>specific-factors model is</a:t>
            </a:r>
            <a:r>
              <a:rPr lang="en-US" sz="2000" dirty="0"/>
              <a:t> how trade, through changes in </a:t>
            </a:r>
            <a:r>
              <a:rPr lang="en-US" sz="2000" i="1" dirty="0">
                <a:solidFill>
                  <a:srgbClr val="0070C0"/>
                </a:solidFill>
              </a:rPr>
              <a:t>relative prices</a:t>
            </a:r>
            <a:r>
              <a:rPr lang="en-US" sz="2000" i="1" dirty="0"/>
              <a:t>, </a:t>
            </a:r>
            <a:r>
              <a:rPr lang="en-US" sz="2000" dirty="0"/>
              <a:t>affects the earnings of labor, land, and capital.</a:t>
            </a:r>
          </a:p>
          <a:p>
            <a:pPr algn="just"/>
            <a:r>
              <a:rPr lang="en-US" altLang="en-US" sz="2000" dirty="0"/>
              <a:t>A key lesson from this chapter is that in most cases, opening a country to trade generates winners and losers.</a:t>
            </a:r>
          </a:p>
          <a:p>
            <a:pPr algn="just"/>
            <a:endParaRPr lang="en-US" altLang="en-US" sz="2000" dirty="0"/>
          </a:p>
        </p:txBody>
      </p:sp>
    </p:spTree>
    <p:extLst>
      <p:ext uri="{BB962C8B-B14F-4D97-AF65-F5344CB8AC3E}">
        <p14:creationId xmlns:p14="http://schemas.microsoft.com/office/powerpoint/2010/main" val="9801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EFE-0AC9-A742-9CB3-B417FA028506}"/>
              </a:ext>
            </a:extLst>
          </p:cNvPr>
          <p:cNvSpPr>
            <a:spLocks noGrp="1"/>
          </p:cNvSpPr>
          <p:nvPr>
            <p:ph type="title"/>
          </p:nvPr>
        </p:nvSpPr>
        <p:spPr/>
        <p:txBody>
          <a:bodyPr/>
          <a:lstStyle/>
          <a:p>
            <a:r>
              <a:rPr lang="en-US" dirty="0"/>
              <a:t>Earnings of Capital and Land</a:t>
            </a:r>
          </a:p>
        </p:txBody>
      </p:sp>
      <p:sp>
        <p:nvSpPr>
          <p:cNvPr id="3" name="Content Placeholder 2">
            <a:extLst>
              <a:ext uri="{FF2B5EF4-FFF2-40B4-BE49-F238E27FC236}">
                <a16:creationId xmlns:a16="http://schemas.microsoft.com/office/drawing/2014/main" id="{572348B5-799B-6B4C-92BB-769E7BA9869F}"/>
              </a:ext>
            </a:extLst>
          </p:cNvPr>
          <p:cNvSpPr>
            <a:spLocks noGrp="1"/>
          </p:cNvSpPr>
          <p:nvPr>
            <p:ph idx="1"/>
          </p:nvPr>
        </p:nvSpPr>
        <p:spPr>
          <a:xfrm>
            <a:off x="262889" y="1220335"/>
            <a:ext cx="8229600" cy="1851294"/>
          </a:xfrm>
        </p:spPr>
        <p:txBody>
          <a:bodyPr>
            <a:normAutofit/>
          </a:bodyPr>
          <a:lstStyle/>
          <a:p>
            <a:pPr algn="just">
              <a:spcBef>
                <a:spcPct val="10000"/>
              </a:spcBef>
              <a:spcAft>
                <a:spcPct val="10000"/>
              </a:spcAft>
            </a:pPr>
            <a:r>
              <a:rPr lang="en-US" sz="2400" dirty="0"/>
              <a:t>Determining the Payments to Capital and Land</a:t>
            </a:r>
          </a:p>
          <a:p>
            <a:pPr algn="just">
              <a:spcBef>
                <a:spcPct val="10000"/>
              </a:spcBef>
              <a:spcAft>
                <a:spcPct val="10000"/>
              </a:spcAft>
            </a:pPr>
            <a:r>
              <a:rPr lang="en-US" altLang="en-US" sz="2400" dirty="0"/>
              <a:t>The earnings of one unit of capital (a machine, for instance), which we call </a:t>
            </a:r>
            <a:r>
              <a:rPr lang="en-US" altLang="en-US" sz="2400" i="1" dirty="0"/>
              <a:t>R</a:t>
            </a:r>
            <a:r>
              <a:rPr lang="en-US" altLang="en-US" sz="2400" i="1" baseline="-25000" dirty="0"/>
              <a:t>K</a:t>
            </a:r>
            <a:r>
              <a:rPr lang="en-US" altLang="en-US" sz="2400" i="1" dirty="0"/>
              <a:t>, </a:t>
            </a:r>
            <a:r>
              <a:rPr lang="en-US" altLang="en-US" sz="2400" dirty="0"/>
              <a:t>and the earnings of an acre of land, which we call </a:t>
            </a:r>
            <a:r>
              <a:rPr lang="en-US" altLang="en-US" sz="2400" i="1" dirty="0"/>
              <a:t>R</a:t>
            </a:r>
            <a:r>
              <a:rPr lang="en-US" altLang="en-US" sz="2400" i="1" baseline="-25000" dirty="0"/>
              <a:t>T</a:t>
            </a:r>
            <a:r>
              <a:rPr lang="en-US" altLang="en-US" sz="2400" dirty="0"/>
              <a:t>, are calculated as: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23A87AA-0F22-424F-A416-7ECC6BFE2AA1}"/>
                  </a:ext>
                </a:extLst>
              </p:cNvPr>
              <p:cNvSpPr>
                <a:spLocks noGrp="1"/>
              </p:cNvSpPr>
              <p:nvPr>
                <p:ph sz="quarter" idx="12"/>
              </p:nvPr>
            </p:nvSpPr>
            <p:spPr>
              <a:xfrm>
                <a:off x="457200" y="3394523"/>
                <a:ext cx="8229600" cy="98769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panose="02040503050406030204" pitchFamily="18" charset="0"/>
                            </a:rPr>
                            <m:t>𝑹</m:t>
                          </m:r>
                        </m:e>
                        <m:sub>
                          <m:r>
                            <a:rPr lang="en-US" sz="2800" i="1">
                              <a:solidFill>
                                <a:srgbClr val="7030A0"/>
                              </a:solidFill>
                              <a:latin typeface="Cambria Math" panose="02040503050406030204" pitchFamily="18" charset="0"/>
                            </a:rPr>
                            <m:t>𝑲</m:t>
                          </m:r>
                        </m:sub>
                      </m:sSub>
                      <m:r>
                        <a:rPr lang="en-US" sz="2800" i="1">
                          <a:solidFill>
                            <a:srgbClr val="7030A0"/>
                          </a:solidFill>
                          <a:latin typeface="Cambria Math" panose="02040503050406030204" pitchFamily="18" charset="0"/>
                        </a:rPr>
                        <m:t>= </m:t>
                      </m:r>
                      <m:f>
                        <m:fPr>
                          <m:ctrlPr>
                            <a:rPr lang="en-US" sz="2800" i="1">
                              <a:solidFill>
                                <a:srgbClr val="7030A0"/>
                              </a:solidFill>
                              <a:latin typeface="Cambria Math" panose="02040503050406030204" pitchFamily="18" charset="0"/>
                            </a:rPr>
                          </m:ctrlPr>
                        </m:fPr>
                        <m:num>
                          <m:r>
                            <a:rPr lang="en-US" sz="2800" i="1">
                              <a:solidFill>
                                <a:srgbClr val="7030A0"/>
                              </a:solidFill>
                              <a:latin typeface="Cambria Math" panose="02040503050406030204" pitchFamily="18" charset="0"/>
                            </a:rPr>
                            <m:t>𝐏𝐚𝐲𝐦𝐞𝐧𝐭𝐬</m:t>
                          </m:r>
                          <m:r>
                            <a:rPr lang="en-US" sz="2800" i="1">
                              <a:solidFill>
                                <a:srgbClr val="7030A0"/>
                              </a:solidFill>
                              <a:latin typeface="Cambria Math" panose="02040503050406030204" pitchFamily="18" charset="0"/>
                            </a:rPr>
                            <m:t> </m:t>
                          </m:r>
                          <m:r>
                            <a:rPr lang="en-US" sz="2800" i="1">
                              <a:solidFill>
                                <a:srgbClr val="7030A0"/>
                              </a:solidFill>
                              <a:latin typeface="Cambria Math" panose="02040503050406030204" pitchFamily="18" charset="0"/>
                            </a:rPr>
                            <m:t>𝐭𝐨</m:t>
                          </m:r>
                          <m:r>
                            <a:rPr lang="en-US" sz="2800" i="1">
                              <a:solidFill>
                                <a:srgbClr val="7030A0"/>
                              </a:solidFill>
                              <a:latin typeface="Cambria Math" panose="02040503050406030204" pitchFamily="18" charset="0"/>
                            </a:rPr>
                            <m:t> </m:t>
                          </m:r>
                          <m:r>
                            <a:rPr lang="en-US" sz="2800" i="1">
                              <a:solidFill>
                                <a:srgbClr val="7030A0"/>
                              </a:solidFill>
                              <a:latin typeface="Cambria Math" panose="02040503050406030204" pitchFamily="18" charset="0"/>
                            </a:rPr>
                            <m:t>𝐜𝐚𝐩𝐢𝐭𝐚𝐥</m:t>
                          </m:r>
                        </m:num>
                        <m:den>
                          <m:r>
                            <a:rPr lang="en-US" sz="2800" i="1">
                              <a:solidFill>
                                <a:srgbClr val="7030A0"/>
                              </a:solidFill>
                              <a:latin typeface="Cambria Math" panose="02040503050406030204" pitchFamily="18" charset="0"/>
                            </a:rPr>
                            <m:t>𝑲</m:t>
                          </m:r>
                        </m:den>
                      </m:f>
                      <m:r>
                        <a:rPr lang="en-US" sz="2800" i="1" dirty="0">
                          <a:solidFill>
                            <a:srgbClr val="7030A0"/>
                          </a:solidFill>
                          <a:latin typeface="Cambria Math" panose="02040503050406030204" pitchFamily="18" charset="0"/>
                        </a:rPr>
                        <m:t>=</m:t>
                      </m:r>
                      <m:f>
                        <m:fPr>
                          <m:ctrlPr>
                            <a:rPr lang="en-US" sz="2800" i="1" dirty="0">
                              <a:solidFill>
                                <a:srgbClr val="7030A0"/>
                              </a:solidFill>
                              <a:latin typeface="Cambria Math" panose="02040503050406030204" pitchFamily="18" charset="0"/>
                            </a:rPr>
                          </m:ctrlPr>
                        </m:fPr>
                        <m:num>
                          <m:sSub>
                            <m:sSubPr>
                              <m:ctrlPr>
                                <a:rPr lang="en-US" sz="2800" i="1" dirty="0">
                                  <a:solidFill>
                                    <a:srgbClr val="7030A0"/>
                                  </a:solidFill>
                                  <a:latin typeface="Cambria Math" panose="02040503050406030204" pitchFamily="18" charset="0"/>
                                </a:rPr>
                              </m:ctrlPr>
                            </m:sSubPr>
                            <m:e>
                              <m:r>
                                <a:rPr lang="en-US" sz="2800" i="1" dirty="0">
                                  <a:solidFill>
                                    <a:srgbClr val="7030A0"/>
                                  </a:solidFill>
                                  <a:latin typeface="Cambria Math" panose="02040503050406030204" pitchFamily="18" charset="0"/>
                                </a:rPr>
                                <m:t>𝑷</m:t>
                              </m:r>
                            </m:e>
                            <m:sub>
                              <m:r>
                                <a:rPr lang="en-US" sz="2800" i="1" dirty="0">
                                  <a:solidFill>
                                    <a:srgbClr val="7030A0"/>
                                  </a:solidFill>
                                  <a:latin typeface="Cambria Math" panose="02040503050406030204" pitchFamily="18" charset="0"/>
                                </a:rPr>
                                <m:t>𝑴</m:t>
                              </m:r>
                            </m:sub>
                          </m:sSub>
                          <m:r>
                            <a:rPr lang="en-US" sz="2800" i="1" dirty="0">
                              <a:solidFill>
                                <a:srgbClr val="7030A0"/>
                              </a:solidFill>
                              <a:latin typeface="Cambria Math" panose="02040503050406030204" pitchFamily="18" charset="0"/>
                            </a:rPr>
                            <m:t>∙</m:t>
                          </m:r>
                          <m:sSub>
                            <m:sSubPr>
                              <m:ctrlPr>
                                <a:rPr lang="en-US" sz="2800" i="1" dirty="0">
                                  <a:solidFill>
                                    <a:srgbClr val="7030A0"/>
                                  </a:solidFill>
                                  <a:latin typeface="Cambria Math" panose="02040503050406030204" pitchFamily="18" charset="0"/>
                                </a:rPr>
                              </m:ctrlPr>
                            </m:sSubPr>
                            <m:e>
                              <m:r>
                                <a:rPr lang="en-US" sz="2800" i="1" dirty="0">
                                  <a:solidFill>
                                    <a:srgbClr val="7030A0"/>
                                  </a:solidFill>
                                  <a:latin typeface="Cambria Math" panose="02040503050406030204" pitchFamily="18" charset="0"/>
                                </a:rPr>
                                <m:t>𝑸</m:t>
                              </m:r>
                            </m:e>
                            <m:sub>
                              <m:r>
                                <a:rPr lang="en-US" sz="2800" i="1" dirty="0">
                                  <a:solidFill>
                                    <a:srgbClr val="7030A0"/>
                                  </a:solidFill>
                                  <a:latin typeface="Cambria Math" panose="02040503050406030204" pitchFamily="18" charset="0"/>
                                </a:rPr>
                                <m:t>𝑴</m:t>
                              </m:r>
                            </m:sub>
                          </m:sSub>
                          <m:r>
                            <a:rPr lang="en-US" sz="2800" i="1" dirty="0">
                              <a:solidFill>
                                <a:srgbClr val="7030A0"/>
                              </a:solidFill>
                              <a:latin typeface="Cambria Math" panose="02040503050406030204" pitchFamily="18" charset="0"/>
                            </a:rPr>
                            <m:t>−</m:t>
                          </m:r>
                          <m:r>
                            <a:rPr lang="en-US" sz="2800" i="1" dirty="0">
                              <a:solidFill>
                                <a:srgbClr val="7030A0"/>
                              </a:solidFill>
                              <a:latin typeface="Cambria Math" panose="02040503050406030204" pitchFamily="18" charset="0"/>
                            </a:rPr>
                            <m:t>𝑾</m:t>
                          </m:r>
                          <m:r>
                            <a:rPr lang="en-US" sz="2800" i="1" dirty="0">
                              <a:solidFill>
                                <a:srgbClr val="7030A0"/>
                              </a:solidFill>
                              <a:latin typeface="Cambria Math" panose="02040503050406030204" pitchFamily="18" charset="0"/>
                            </a:rPr>
                            <m:t>∙</m:t>
                          </m:r>
                          <m:sSub>
                            <m:sSubPr>
                              <m:ctrlPr>
                                <a:rPr lang="en-US" sz="2800" i="1" dirty="0">
                                  <a:solidFill>
                                    <a:srgbClr val="7030A0"/>
                                  </a:solidFill>
                                  <a:latin typeface="Cambria Math" panose="02040503050406030204" pitchFamily="18" charset="0"/>
                                </a:rPr>
                              </m:ctrlPr>
                            </m:sSubPr>
                            <m:e>
                              <m:r>
                                <a:rPr lang="en-US" sz="2800" i="1" dirty="0">
                                  <a:solidFill>
                                    <a:srgbClr val="7030A0"/>
                                  </a:solidFill>
                                  <a:latin typeface="Cambria Math" panose="02040503050406030204" pitchFamily="18" charset="0"/>
                                </a:rPr>
                                <m:t>𝑳</m:t>
                              </m:r>
                            </m:e>
                            <m:sub>
                              <m:r>
                                <a:rPr lang="en-US" sz="2800" i="1" dirty="0">
                                  <a:solidFill>
                                    <a:srgbClr val="7030A0"/>
                                  </a:solidFill>
                                  <a:latin typeface="Cambria Math" panose="02040503050406030204" pitchFamily="18" charset="0"/>
                                </a:rPr>
                                <m:t>𝑴</m:t>
                              </m:r>
                            </m:sub>
                          </m:sSub>
                        </m:num>
                        <m:den>
                          <m:r>
                            <a:rPr lang="en-US" sz="2800" i="1" dirty="0">
                              <a:solidFill>
                                <a:srgbClr val="7030A0"/>
                              </a:solidFill>
                              <a:latin typeface="Cambria Math" panose="02040503050406030204" pitchFamily="18" charset="0"/>
                            </a:rPr>
                            <m:t>𝑲</m:t>
                          </m:r>
                        </m:den>
                      </m:f>
                    </m:oMath>
                  </m:oMathPara>
                </a14:m>
                <a:endParaRPr lang="en-IN" sz="2800" i="1" dirty="0">
                  <a:solidFill>
                    <a:srgbClr val="7030A0"/>
                  </a:solidFill>
                </a:endParaRPr>
              </a:p>
            </p:txBody>
          </p:sp>
        </mc:Choice>
        <mc:Fallback xmlns="">
          <p:sp>
            <p:nvSpPr>
              <p:cNvPr id="6" name="Content Placeholder 5">
                <a:extLst>
                  <a:ext uri="{FF2B5EF4-FFF2-40B4-BE49-F238E27FC236}">
                    <a16:creationId xmlns:a16="http://schemas.microsoft.com/office/drawing/2014/main" id="{423A87AA-0F22-424F-A416-7ECC6BFE2AA1}"/>
                  </a:ext>
                </a:extLst>
              </p:cNvPr>
              <p:cNvSpPr>
                <a:spLocks noGrp="1" noRot="1" noChangeAspect="1" noMove="1" noResize="1" noEditPoints="1" noAdjustHandles="1" noChangeArrowheads="1" noChangeShapeType="1" noTextEdit="1"/>
              </p:cNvSpPr>
              <p:nvPr>
                <p:ph sz="quarter" idx="12"/>
              </p:nvPr>
            </p:nvSpPr>
            <p:spPr>
              <a:xfrm>
                <a:off x="457200" y="3394523"/>
                <a:ext cx="8229600" cy="98769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D008E25-13E9-4D4B-A187-3D448207A6DF}"/>
                  </a:ext>
                </a:extLst>
              </p:cNvPr>
              <p:cNvSpPr>
                <a:spLocks noGrp="1"/>
              </p:cNvSpPr>
              <p:nvPr>
                <p:ph sz="quarter" idx="13"/>
              </p:nvPr>
            </p:nvSpPr>
            <p:spPr>
              <a:xfrm>
                <a:off x="741655" y="4391209"/>
                <a:ext cx="7272067" cy="865095"/>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800" i="1" smtClean="0">
                              <a:solidFill>
                                <a:srgbClr val="0070C0"/>
                              </a:solidFill>
                              <a:latin typeface="Cambria Math" panose="02040503050406030204" pitchFamily="18" charset="0"/>
                            </a:rPr>
                          </m:ctrlPr>
                        </m:sSubPr>
                        <m:e>
                          <m:r>
                            <a:rPr lang="en-US" sz="2800" b="1" i="1">
                              <a:solidFill>
                                <a:srgbClr val="0070C0"/>
                              </a:solidFill>
                              <a:latin typeface="Cambria Math" panose="02040503050406030204" pitchFamily="18" charset="0"/>
                            </a:rPr>
                            <m:t>𝑹</m:t>
                          </m:r>
                        </m:e>
                        <m:sub>
                          <m:r>
                            <a:rPr lang="en-US" sz="2800" b="1" i="1">
                              <a:solidFill>
                                <a:srgbClr val="0070C0"/>
                              </a:solidFill>
                              <a:latin typeface="Cambria Math" panose="02040503050406030204" pitchFamily="18" charset="0"/>
                            </a:rPr>
                            <m:t>𝑻</m:t>
                          </m:r>
                        </m:sub>
                      </m:sSub>
                      <m:r>
                        <a:rPr lang="en-US" sz="2800" b="1" i="1">
                          <a:solidFill>
                            <a:srgbClr val="0070C0"/>
                          </a:solidFill>
                          <a:latin typeface="Cambria Math" panose="02040503050406030204" pitchFamily="18" charset="0"/>
                          <a:ea typeface="Cambria Math" panose="02040503050406030204" pitchFamily="18" charset="0"/>
                        </a:rPr>
                        <m:t>=</m:t>
                      </m:r>
                      <m:f>
                        <m:fPr>
                          <m:ctrlPr>
                            <a:rPr lang="en-US" sz="2800" i="1">
                              <a:solidFill>
                                <a:srgbClr val="0070C0"/>
                              </a:solidFill>
                              <a:latin typeface="Cambria Math" panose="02040503050406030204" pitchFamily="18" charset="0"/>
                              <a:ea typeface="Cambria Math" panose="02040503050406030204" pitchFamily="18" charset="0"/>
                            </a:rPr>
                          </m:ctrlPr>
                        </m:fPr>
                        <m:num>
                          <m:r>
                            <a:rPr lang="en-US" sz="2800" b="1" i="1">
                              <a:solidFill>
                                <a:srgbClr val="0070C0"/>
                              </a:solidFill>
                              <a:latin typeface="Cambria Math" panose="02040503050406030204" pitchFamily="18" charset="0"/>
                              <a:ea typeface="Cambria Math" panose="02040503050406030204" pitchFamily="18" charset="0"/>
                            </a:rPr>
                            <m:t>𝐏𝐚𝐲𝐦𝐞𝐧𝐭𝐬</m:t>
                          </m:r>
                          <m:r>
                            <a:rPr lang="en-US" sz="2800" b="1">
                              <a:solidFill>
                                <a:srgbClr val="0070C0"/>
                              </a:solidFill>
                              <a:latin typeface="Cambria Math" panose="02040503050406030204" pitchFamily="18" charset="0"/>
                              <a:ea typeface="Cambria Math" panose="02040503050406030204" pitchFamily="18" charset="0"/>
                            </a:rPr>
                            <m:t> </m:t>
                          </m:r>
                          <m:r>
                            <a:rPr lang="en-US" sz="2800" b="1" i="1">
                              <a:solidFill>
                                <a:srgbClr val="0070C0"/>
                              </a:solidFill>
                              <a:latin typeface="Cambria Math" panose="02040503050406030204" pitchFamily="18" charset="0"/>
                              <a:ea typeface="Cambria Math" panose="02040503050406030204" pitchFamily="18" charset="0"/>
                            </a:rPr>
                            <m:t>𝐭𝐨</m:t>
                          </m:r>
                          <m:r>
                            <a:rPr lang="en-US" sz="2800" b="1">
                              <a:solidFill>
                                <a:srgbClr val="0070C0"/>
                              </a:solidFill>
                              <a:latin typeface="Cambria Math" panose="02040503050406030204" pitchFamily="18" charset="0"/>
                              <a:ea typeface="Cambria Math" panose="02040503050406030204" pitchFamily="18" charset="0"/>
                            </a:rPr>
                            <m:t> </m:t>
                          </m:r>
                          <m:r>
                            <a:rPr lang="en-US" sz="2800" b="1" i="1">
                              <a:solidFill>
                                <a:srgbClr val="0070C0"/>
                              </a:solidFill>
                              <a:latin typeface="Cambria Math" panose="02040503050406030204" pitchFamily="18" charset="0"/>
                              <a:ea typeface="Cambria Math" panose="02040503050406030204" pitchFamily="18" charset="0"/>
                            </a:rPr>
                            <m:t>𝐥𝐚𝐧𝐝</m:t>
                          </m:r>
                        </m:num>
                        <m:den>
                          <m:r>
                            <a:rPr lang="en-US" sz="2800" b="1" i="1">
                              <a:solidFill>
                                <a:srgbClr val="0070C0"/>
                              </a:solidFill>
                              <a:latin typeface="Cambria Math" panose="02040503050406030204" pitchFamily="18" charset="0"/>
                              <a:ea typeface="Cambria Math" panose="02040503050406030204" pitchFamily="18" charset="0"/>
                            </a:rPr>
                            <m:t>𝑻</m:t>
                          </m:r>
                        </m:den>
                      </m:f>
                      <m:r>
                        <a:rPr lang="en-US" sz="2800" b="1" i="1">
                          <a:solidFill>
                            <a:srgbClr val="0070C0"/>
                          </a:solidFill>
                          <a:latin typeface="Cambria Math" panose="02040503050406030204" pitchFamily="18" charset="0"/>
                          <a:ea typeface="Cambria Math" panose="02040503050406030204" pitchFamily="18" charset="0"/>
                        </a:rPr>
                        <m:t>=</m:t>
                      </m:r>
                      <m:f>
                        <m:fPr>
                          <m:ctrlPr>
                            <a:rPr lang="en-US" sz="2800" i="1">
                              <a:solidFill>
                                <a:srgbClr val="0070C0"/>
                              </a:solidFill>
                              <a:latin typeface="Cambria Math" panose="02040503050406030204" pitchFamily="18" charset="0"/>
                              <a:ea typeface="Cambria Math" panose="02040503050406030204" pitchFamily="18" charset="0"/>
                            </a:rPr>
                          </m:ctrlPr>
                        </m:fPr>
                        <m:num>
                          <m:sSub>
                            <m:sSubPr>
                              <m:ctrlPr>
                                <a:rPr lang="en-US" sz="2800" i="1">
                                  <a:solidFill>
                                    <a:srgbClr val="0070C0"/>
                                  </a:solidFill>
                                  <a:latin typeface="Cambria Math" panose="02040503050406030204" pitchFamily="18" charset="0"/>
                                  <a:ea typeface="Cambria Math" panose="02040503050406030204" pitchFamily="18" charset="0"/>
                                </a:rPr>
                              </m:ctrlPr>
                            </m:sSubPr>
                            <m:e>
                              <m:r>
                                <a:rPr lang="en-US" sz="2800" b="1" i="1">
                                  <a:solidFill>
                                    <a:srgbClr val="0070C0"/>
                                  </a:solidFill>
                                  <a:latin typeface="Cambria Math" panose="02040503050406030204" pitchFamily="18" charset="0"/>
                                  <a:ea typeface="Cambria Math" panose="02040503050406030204" pitchFamily="18" charset="0"/>
                                </a:rPr>
                                <m:t>𝑷</m:t>
                              </m:r>
                            </m:e>
                            <m:sub>
                              <m:r>
                                <a:rPr lang="en-US" sz="2800" b="1" i="1">
                                  <a:solidFill>
                                    <a:srgbClr val="0070C0"/>
                                  </a:solidFill>
                                  <a:latin typeface="Cambria Math" panose="02040503050406030204" pitchFamily="18" charset="0"/>
                                  <a:ea typeface="Cambria Math" panose="02040503050406030204" pitchFamily="18" charset="0"/>
                                </a:rPr>
                                <m:t>𝑨</m:t>
                              </m:r>
                            </m:sub>
                          </m:sSub>
                          <m:r>
                            <a:rPr lang="en-US" sz="2800" b="1" i="1">
                              <a:solidFill>
                                <a:srgbClr val="0070C0"/>
                              </a:solidFill>
                              <a:latin typeface="Cambria Math" panose="02040503050406030204" pitchFamily="18" charset="0"/>
                              <a:ea typeface="Cambria Math" panose="02040503050406030204" pitchFamily="18" charset="0"/>
                            </a:rPr>
                            <m:t>∙</m:t>
                          </m:r>
                          <m:sSub>
                            <m:sSubPr>
                              <m:ctrlPr>
                                <a:rPr lang="en-US" sz="2800" i="1">
                                  <a:solidFill>
                                    <a:srgbClr val="0070C0"/>
                                  </a:solidFill>
                                  <a:latin typeface="Cambria Math" panose="02040503050406030204" pitchFamily="18" charset="0"/>
                                  <a:ea typeface="Cambria Math" panose="02040503050406030204" pitchFamily="18" charset="0"/>
                                </a:rPr>
                              </m:ctrlPr>
                            </m:sSubPr>
                            <m:e>
                              <m:r>
                                <a:rPr lang="en-US" sz="2800" b="1" i="1">
                                  <a:solidFill>
                                    <a:srgbClr val="0070C0"/>
                                  </a:solidFill>
                                  <a:latin typeface="Cambria Math" panose="02040503050406030204" pitchFamily="18" charset="0"/>
                                  <a:ea typeface="Cambria Math" panose="02040503050406030204" pitchFamily="18" charset="0"/>
                                </a:rPr>
                                <m:t>𝑸</m:t>
                              </m:r>
                            </m:e>
                            <m:sub>
                              <m:r>
                                <a:rPr lang="en-US" sz="2800" b="1" i="1">
                                  <a:solidFill>
                                    <a:srgbClr val="0070C0"/>
                                  </a:solidFill>
                                  <a:latin typeface="Cambria Math" panose="02040503050406030204" pitchFamily="18" charset="0"/>
                                  <a:ea typeface="Cambria Math" panose="02040503050406030204" pitchFamily="18" charset="0"/>
                                </a:rPr>
                                <m:t>𝑨</m:t>
                              </m:r>
                            </m:sub>
                          </m:sSub>
                          <m:r>
                            <a:rPr lang="en-US" sz="2800" b="1" i="1">
                              <a:solidFill>
                                <a:srgbClr val="0070C0"/>
                              </a:solidFill>
                              <a:latin typeface="Cambria Math" panose="02040503050406030204" pitchFamily="18" charset="0"/>
                              <a:ea typeface="Cambria Math" panose="02040503050406030204" pitchFamily="18" charset="0"/>
                            </a:rPr>
                            <m:t>−</m:t>
                          </m:r>
                          <m:r>
                            <a:rPr lang="en-US" sz="2800" b="1" i="1">
                              <a:solidFill>
                                <a:srgbClr val="0070C0"/>
                              </a:solidFill>
                              <a:latin typeface="Cambria Math" panose="02040503050406030204" pitchFamily="18" charset="0"/>
                              <a:ea typeface="Cambria Math" panose="02040503050406030204" pitchFamily="18" charset="0"/>
                            </a:rPr>
                            <m:t>𝑾</m:t>
                          </m:r>
                          <m:r>
                            <a:rPr lang="en-US" sz="2800" b="1" i="1">
                              <a:solidFill>
                                <a:srgbClr val="0070C0"/>
                              </a:solidFill>
                              <a:latin typeface="Cambria Math" panose="02040503050406030204" pitchFamily="18" charset="0"/>
                              <a:ea typeface="Cambria Math" panose="02040503050406030204" pitchFamily="18" charset="0"/>
                            </a:rPr>
                            <m:t>∙</m:t>
                          </m:r>
                          <m:sSub>
                            <m:sSubPr>
                              <m:ctrlPr>
                                <a:rPr lang="en-US" sz="2800" i="1">
                                  <a:solidFill>
                                    <a:srgbClr val="0070C0"/>
                                  </a:solidFill>
                                  <a:latin typeface="Cambria Math" panose="02040503050406030204" pitchFamily="18" charset="0"/>
                                  <a:ea typeface="Cambria Math" panose="02040503050406030204" pitchFamily="18" charset="0"/>
                                </a:rPr>
                              </m:ctrlPr>
                            </m:sSubPr>
                            <m:e>
                              <m:r>
                                <a:rPr lang="en-US" sz="2800" b="1" i="1">
                                  <a:solidFill>
                                    <a:srgbClr val="0070C0"/>
                                  </a:solidFill>
                                  <a:latin typeface="Cambria Math" panose="02040503050406030204" pitchFamily="18" charset="0"/>
                                  <a:ea typeface="Cambria Math" panose="02040503050406030204" pitchFamily="18" charset="0"/>
                                </a:rPr>
                                <m:t>𝑳</m:t>
                              </m:r>
                            </m:e>
                            <m:sub>
                              <m:r>
                                <a:rPr lang="en-US" sz="2800" b="1" i="1">
                                  <a:solidFill>
                                    <a:srgbClr val="0070C0"/>
                                  </a:solidFill>
                                  <a:latin typeface="Cambria Math" panose="02040503050406030204" pitchFamily="18" charset="0"/>
                                  <a:ea typeface="Cambria Math" panose="02040503050406030204" pitchFamily="18" charset="0"/>
                                </a:rPr>
                                <m:t>𝑨</m:t>
                              </m:r>
                            </m:sub>
                          </m:sSub>
                        </m:num>
                        <m:den>
                          <m:r>
                            <a:rPr lang="en-US" sz="2800" b="1" i="1">
                              <a:solidFill>
                                <a:srgbClr val="0070C0"/>
                              </a:solidFill>
                              <a:latin typeface="Cambria Math" panose="02040503050406030204" pitchFamily="18" charset="0"/>
                              <a:ea typeface="Cambria Math" panose="02040503050406030204" pitchFamily="18" charset="0"/>
                            </a:rPr>
                            <m:t>𝑻</m:t>
                          </m:r>
                        </m:den>
                      </m:f>
                    </m:oMath>
                  </m:oMathPara>
                </a14:m>
                <a:endParaRPr lang="en-IN" sz="2800" dirty="0">
                  <a:solidFill>
                    <a:srgbClr val="0070C0"/>
                  </a:solidFill>
                </a:endParaRPr>
              </a:p>
            </p:txBody>
          </p:sp>
        </mc:Choice>
        <mc:Fallback xmlns="">
          <p:sp>
            <p:nvSpPr>
              <p:cNvPr id="7" name="Content Placeholder 6">
                <a:extLst>
                  <a:ext uri="{FF2B5EF4-FFF2-40B4-BE49-F238E27FC236}">
                    <a16:creationId xmlns:a16="http://schemas.microsoft.com/office/drawing/2014/main" id="{8D008E25-13E9-4D4B-A187-3D448207A6DF}"/>
                  </a:ext>
                </a:extLst>
              </p:cNvPr>
              <p:cNvSpPr>
                <a:spLocks noGrp="1" noRot="1" noChangeAspect="1" noMove="1" noResize="1" noEditPoints="1" noAdjustHandles="1" noChangeArrowheads="1" noChangeShapeType="1" noTextEdit="1"/>
              </p:cNvSpPr>
              <p:nvPr>
                <p:ph sz="quarter" idx="13"/>
              </p:nvPr>
            </p:nvSpPr>
            <p:spPr>
              <a:xfrm>
                <a:off x="741655" y="4391209"/>
                <a:ext cx="7272067" cy="865095"/>
              </a:xfrm>
              <a:blipFill>
                <a:blip r:embed="rId3"/>
                <a:stretch>
                  <a:fillRect/>
                </a:stretch>
              </a:blipFill>
            </p:spPr>
            <p:txBody>
              <a:bodyPr/>
              <a:lstStyle/>
              <a:p>
                <a:r>
                  <a:rPr lang="en-US">
                    <a:noFill/>
                  </a:rPr>
                  <a:t> </a:t>
                </a:r>
              </a:p>
            </p:txBody>
          </p:sp>
        </mc:Fallback>
      </mc:AlternateContent>
      <p:sp>
        <p:nvSpPr>
          <p:cNvPr id="9" name="Content Placeholder 8">
            <a:extLst>
              <a:ext uri="{FF2B5EF4-FFF2-40B4-BE49-F238E27FC236}">
                <a16:creationId xmlns:a16="http://schemas.microsoft.com/office/drawing/2014/main" id="{90641E3A-67AC-454C-B169-FB16E2D84461}"/>
              </a:ext>
            </a:extLst>
          </p:cNvPr>
          <p:cNvSpPr>
            <a:spLocks noGrp="1"/>
          </p:cNvSpPr>
          <p:nvPr>
            <p:ph sz="quarter" idx="15"/>
          </p:nvPr>
        </p:nvSpPr>
        <p:spPr>
          <a:xfrm>
            <a:off x="461662" y="5446683"/>
            <a:ext cx="8225137" cy="865095"/>
          </a:xfrm>
        </p:spPr>
        <p:txBody>
          <a:bodyPr>
            <a:normAutofit lnSpcReduction="10000"/>
          </a:bodyPr>
          <a:lstStyle/>
          <a:p>
            <a:pPr marL="449263" indent="-449263"/>
            <a:r>
              <a:rPr lang="en-US" altLang="en-US" sz="2400" dirty="0"/>
              <a:t>Economists call </a:t>
            </a:r>
            <a:r>
              <a:rPr lang="en-US" altLang="en-US" sz="2400" i="1" dirty="0">
                <a:solidFill>
                  <a:srgbClr val="7030A0"/>
                </a:solidFill>
              </a:rPr>
              <a:t>R</a:t>
            </a:r>
            <a:r>
              <a:rPr lang="en-US" altLang="en-US" sz="2400" i="1" baseline="-25000" dirty="0">
                <a:solidFill>
                  <a:srgbClr val="7030A0"/>
                </a:solidFill>
              </a:rPr>
              <a:t>K</a:t>
            </a:r>
            <a:r>
              <a:rPr lang="en-US" altLang="en-US" sz="2400" b="0" dirty="0"/>
              <a:t> the </a:t>
            </a:r>
            <a:r>
              <a:rPr lang="en-US" altLang="en-US" sz="2400" dirty="0"/>
              <a:t>rental on capital</a:t>
            </a:r>
            <a:r>
              <a:rPr lang="en-US" altLang="en-US" sz="2400" b="0" dirty="0"/>
              <a:t> and </a:t>
            </a:r>
            <a:r>
              <a:rPr lang="en-US" altLang="en-US" sz="2800" i="1" dirty="0">
                <a:solidFill>
                  <a:srgbClr val="0070C0"/>
                </a:solidFill>
                <a:latin typeface="Cambria Math" panose="02040503050406030204" pitchFamily="18" charset="0"/>
              </a:rPr>
              <a:t>R</a:t>
            </a:r>
            <a:r>
              <a:rPr lang="en-US" altLang="en-US" sz="2800" i="1" baseline="-25000" dirty="0">
                <a:solidFill>
                  <a:srgbClr val="0070C0"/>
                </a:solidFill>
                <a:latin typeface="Cambria Math" panose="02040503050406030204" pitchFamily="18" charset="0"/>
              </a:rPr>
              <a:t>T</a:t>
            </a:r>
            <a:r>
              <a:rPr lang="en-US" altLang="en-US" sz="2400" b="0" dirty="0"/>
              <a:t> the </a:t>
            </a:r>
            <a:r>
              <a:rPr lang="en-US" altLang="en-US" sz="2400" dirty="0"/>
              <a:t>rental on land</a:t>
            </a:r>
            <a:r>
              <a:rPr lang="en-US" altLang="en-US" sz="2400" b="0" dirty="0"/>
              <a:t>.</a:t>
            </a:r>
          </a:p>
        </p:txBody>
      </p:sp>
    </p:spTree>
    <p:extLst>
      <p:ext uri="{BB962C8B-B14F-4D97-AF65-F5344CB8AC3E}">
        <p14:creationId xmlns:p14="http://schemas.microsoft.com/office/powerpoint/2010/main" val="44185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EFE-0AC9-A742-9CB3-B417FA028506}"/>
              </a:ext>
            </a:extLst>
          </p:cNvPr>
          <p:cNvSpPr>
            <a:spLocks noGrp="1"/>
          </p:cNvSpPr>
          <p:nvPr>
            <p:ph type="title"/>
          </p:nvPr>
        </p:nvSpPr>
        <p:spPr/>
        <p:txBody>
          <a:bodyPr>
            <a:normAutofit/>
          </a:bodyPr>
          <a:lstStyle/>
          <a:p>
            <a:r>
              <a:rPr lang="en-US" sz="3600" dirty="0"/>
              <a:t>Earnings of Capital and Land </a:t>
            </a:r>
          </a:p>
        </p:txBody>
      </p:sp>
      <p:sp>
        <p:nvSpPr>
          <p:cNvPr id="3" name="Content Placeholder 2">
            <a:extLst>
              <a:ext uri="{FF2B5EF4-FFF2-40B4-BE49-F238E27FC236}">
                <a16:creationId xmlns:a16="http://schemas.microsoft.com/office/drawing/2014/main" id="{572348B5-799B-6B4C-92BB-769E7BA9869F}"/>
              </a:ext>
            </a:extLst>
          </p:cNvPr>
          <p:cNvSpPr>
            <a:spLocks noGrp="1"/>
          </p:cNvSpPr>
          <p:nvPr>
            <p:ph idx="1"/>
          </p:nvPr>
        </p:nvSpPr>
        <p:spPr>
          <a:xfrm>
            <a:off x="262890" y="1292224"/>
            <a:ext cx="8618220" cy="5291773"/>
          </a:xfrm>
        </p:spPr>
        <p:txBody>
          <a:bodyPr>
            <a:normAutofit fontScale="85000" lnSpcReduction="20000"/>
          </a:bodyPr>
          <a:lstStyle/>
          <a:p>
            <a:pPr algn="just">
              <a:lnSpc>
                <a:spcPct val="120000"/>
              </a:lnSpc>
            </a:pPr>
            <a:r>
              <a:rPr lang="en-US" sz="2800" dirty="0"/>
              <a:t>Determining the Payments to Capital and Land</a:t>
            </a:r>
          </a:p>
          <a:p>
            <a:pPr algn="just">
              <a:lnSpc>
                <a:spcPct val="120000"/>
              </a:lnSpc>
            </a:pPr>
            <a:r>
              <a:rPr lang="en-US" altLang="en-US" sz="2800" dirty="0"/>
              <a:t>Change in the Real Rental on Capital</a:t>
            </a:r>
          </a:p>
          <a:p>
            <a:pPr lvl="1" algn="just">
              <a:lnSpc>
                <a:spcPct val="120000"/>
              </a:lnSpc>
              <a:spcBef>
                <a:spcPct val="10000"/>
              </a:spcBef>
              <a:spcAft>
                <a:spcPct val="10000"/>
              </a:spcAft>
              <a:buFont typeface="Arial" charset="0"/>
              <a:buChar char="•"/>
            </a:pPr>
            <a:r>
              <a:rPr lang="en-US" altLang="en-US" sz="2800" dirty="0"/>
              <a:t>As more labor is used in manufacturing, the marginal product of capital will rise because each machine has more labor to work it.</a:t>
            </a:r>
          </a:p>
          <a:p>
            <a:pPr lvl="1" algn="just">
              <a:lnSpc>
                <a:spcPct val="120000"/>
              </a:lnSpc>
              <a:spcBef>
                <a:spcPct val="10000"/>
              </a:spcBef>
              <a:spcAft>
                <a:spcPct val="10000"/>
              </a:spcAft>
              <a:buFont typeface="Arial" charset="0"/>
              <a:buChar char="•"/>
            </a:pPr>
            <a:r>
              <a:rPr lang="en-US" altLang="en-US" sz="2800" dirty="0"/>
              <a:t>In addition, as labor leaves agriculture, the marginal product of land will fall because each acre of land has fewer laborers to work it.</a:t>
            </a:r>
          </a:p>
          <a:p>
            <a:pPr lvl="1" algn="just">
              <a:lnSpc>
                <a:spcPct val="120000"/>
              </a:lnSpc>
              <a:spcBef>
                <a:spcPct val="10000"/>
              </a:spcBef>
              <a:spcAft>
                <a:spcPct val="10000"/>
              </a:spcAft>
              <a:buFont typeface="Arial" charset="0"/>
              <a:buChar char="•"/>
            </a:pPr>
            <a:r>
              <a:rPr lang="en-US" altLang="en-US" sz="2800" dirty="0"/>
              <a:t>The general conclusion is that </a:t>
            </a:r>
            <a:r>
              <a:rPr lang="en-US" altLang="en-US" sz="2800" i="1" dirty="0">
                <a:solidFill>
                  <a:srgbClr val="0099FF"/>
                </a:solidFill>
              </a:rPr>
              <a:t>an increase in the quantity of labor used in an industry will raise the marginal product of the factor specific to that industry, and a decrease in labor will lower the marginal product of the specific factor</a:t>
            </a:r>
            <a:r>
              <a:rPr lang="en-US" altLang="en-US" i="1" dirty="0">
                <a:solidFill>
                  <a:srgbClr val="0099FF"/>
                </a:solidFill>
              </a:rPr>
              <a:t>.</a:t>
            </a:r>
            <a:endParaRPr lang="en-US" altLang="en-US" dirty="0">
              <a:solidFill>
                <a:srgbClr val="0099FF"/>
              </a:solidFill>
            </a:endParaRPr>
          </a:p>
        </p:txBody>
      </p:sp>
    </p:spTree>
    <p:extLst>
      <p:ext uri="{BB962C8B-B14F-4D97-AF65-F5344CB8AC3E}">
        <p14:creationId xmlns:p14="http://schemas.microsoft.com/office/powerpoint/2010/main" val="408104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EFE-0AC9-A742-9CB3-B417FA028506}"/>
              </a:ext>
            </a:extLst>
          </p:cNvPr>
          <p:cNvSpPr>
            <a:spLocks noGrp="1"/>
          </p:cNvSpPr>
          <p:nvPr>
            <p:ph type="title"/>
          </p:nvPr>
        </p:nvSpPr>
        <p:spPr/>
        <p:txBody>
          <a:bodyPr/>
          <a:lstStyle/>
          <a:p>
            <a:r>
              <a:rPr lang="en-US" dirty="0"/>
              <a:t>Earnings of Capital and Land </a:t>
            </a:r>
          </a:p>
        </p:txBody>
      </p:sp>
      <p:sp>
        <p:nvSpPr>
          <p:cNvPr id="3" name="Content Placeholder 2">
            <a:extLst>
              <a:ext uri="{FF2B5EF4-FFF2-40B4-BE49-F238E27FC236}">
                <a16:creationId xmlns:a16="http://schemas.microsoft.com/office/drawing/2014/main" id="{572348B5-799B-6B4C-92BB-769E7BA9869F}"/>
              </a:ext>
            </a:extLst>
          </p:cNvPr>
          <p:cNvSpPr>
            <a:spLocks noGrp="1"/>
          </p:cNvSpPr>
          <p:nvPr>
            <p:ph idx="1"/>
          </p:nvPr>
        </p:nvSpPr>
        <p:spPr>
          <a:xfrm>
            <a:off x="228600" y="1303337"/>
            <a:ext cx="8332470" cy="4525963"/>
          </a:xfrm>
        </p:spPr>
        <p:txBody>
          <a:bodyPr>
            <a:normAutofit/>
          </a:bodyPr>
          <a:lstStyle/>
          <a:p>
            <a:pPr marL="0" indent="0" algn="just">
              <a:buNone/>
            </a:pPr>
            <a:r>
              <a:rPr lang="en-US" dirty="0"/>
              <a:t>Determining the Payments to Capital and Land</a:t>
            </a:r>
          </a:p>
          <a:p>
            <a:pPr algn="just"/>
            <a:endParaRPr lang="en-US" dirty="0"/>
          </a:p>
          <a:p>
            <a:pPr algn="just">
              <a:spcBef>
                <a:spcPct val="10000"/>
              </a:spcBef>
              <a:spcAft>
                <a:spcPct val="10000"/>
              </a:spcAft>
              <a:buFont typeface="Arial" charset="0"/>
              <a:buChar char="•"/>
            </a:pPr>
            <a:r>
              <a:rPr lang="en-US" altLang="en-US" dirty="0"/>
              <a:t>With labor leaving agriculture, the marginal product of each acre falls, so </a:t>
            </a:r>
            <a:r>
              <a:rPr lang="en-US" altLang="en-US" i="1" dirty="0">
                <a:solidFill>
                  <a:srgbClr val="0099FF"/>
                </a:solidFill>
              </a:rPr>
              <a:t>R</a:t>
            </a:r>
            <a:r>
              <a:rPr lang="en-US" altLang="en-US" i="1" baseline="-25000" dirty="0">
                <a:solidFill>
                  <a:srgbClr val="0099FF"/>
                </a:solidFill>
              </a:rPr>
              <a:t>T </a:t>
            </a:r>
            <a:r>
              <a:rPr lang="en-US" altLang="en-US" dirty="0">
                <a:solidFill>
                  <a:srgbClr val="0099FF"/>
                </a:solidFill>
              </a:rPr>
              <a:t>/</a:t>
            </a:r>
            <a:r>
              <a:rPr lang="en-US" altLang="en-US" i="1" dirty="0">
                <a:solidFill>
                  <a:srgbClr val="0099FF"/>
                </a:solidFill>
              </a:rPr>
              <a:t>P</a:t>
            </a:r>
            <a:r>
              <a:rPr lang="en-US" altLang="en-US" i="1" baseline="-25000" dirty="0">
                <a:solidFill>
                  <a:srgbClr val="0099FF"/>
                </a:solidFill>
              </a:rPr>
              <a:t>A</a:t>
            </a:r>
            <a:r>
              <a:rPr lang="en-US" altLang="en-US" i="1" dirty="0">
                <a:solidFill>
                  <a:srgbClr val="0099FF"/>
                </a:solidFill>
              </a:rPr>
              <a:t> </a:t>
            </a:r>
            <a:r>
              <a:rPr lang="en-US" altLang="en-US" dirty="0"/>
              <a:t>also falls.</a:t>
            </a:r>
          </a:p>
          <a:p>
            <a:pPr algn="just">
              <a:spcBef>
                <a:spcPct val="10000"/>
              </a:spcBef>
              <a:spcAft>
                <a:spcPct val="10000"/>
              </a:spcAft>
              <a:buFont typeface="Arial" charset="0"/>
              <a:buChar char="•"/>
            </a:pPr>
            <a:r>
              <a:rPr lang="en-US" altLang="en-US" dirty="0"/>
              <a:t>The fact that </a:t>
            </a:r>
            <a:r>
              <a:rPr lang="en-US" altLang="en-US" i="1" dirty="0">
                <a:solidFill>
                  <a:srgbClr val="0099FF"/>
                </a:solidFill>
              </a:rPr>
              <a:t>R</a:t>
            </a:r>
            <a:r>
              <a:rPr lang="en-US" altLang="en-US" i="1" baseline="-25000" dirty="0">
                <a:solidFill>
                  <a:srgbClr val="0099FF"/>
                </a:solidFill>
              </a:rPr>
              <a:t>T</a:t>
            </a:r>
            <a:r>
              <a:rPr lang="en-US" altLang="en-US" i="1" dirty="0">
                <a:solidFill>
                  <a:srgbClr val="0099FF"/>
                </a:solidFill>
              </a:rPr>
              <a:t> </a:t>
            </a:r>
            <a:r>
              <a:rPr lang="en-US" altLang="en-US" dirty="0">
                <a:solidFill>
                  <a:srgbClr val="0099FF"/>
                </a:solidFill>
              </a:rPr>
              <a:t>/</a:t>
            </a:r>
            <a:r>
              <a:rPr lang="en-US" altLang="en-US" i="1" dirty="0">
                <a:solidFill>
                  <a:srgbClr val="0099FF"/>
                </a:solidFill>
              </a:rPr>
              <a:t>P</a:t>
            </a:r>
            <a:r>
              <a:rPr lang="en-US" altLang="en-US" i="1" baseline="-25000" dirty="0">
                <a:solidFill>
                  <a:srgbClr val="0099FF"/>
                </a:solidFill>
              </a:rPr>
              <a:t>A</a:t>
            </a:r>
            <a:r>
              <a:rPr lang="en-US" altLang="en-US" i="1" dirty="0">
                <a:solidFill>
                  <a:srgbClr val="0099FF"/>
                </a:solidFill>
              </a:rPr>
              <a:t> </a:t>
            </a:r>
            <a:r>
              <a:rPr lang="en-US" altLang="en-US" dirty="0"/>
              <a:t>falls means that the real rental on land in terms of food has gone down, so landowners cannot afford to buy as much food.</a:t>
            </a:r>
          </a:p>
          <a:p>
            <a:pPr algn="just">
              <a:spcBef>
                <a:spcPct val="10000"/>
              </a:spcBef>
              <a:spcAft>
                <a:spcPct val="10000"/>
              </a:spcAft>
              <a:buFont typeface="Arial" charset="0"/>
              <a:buChar char="•"/>
            </a:pPr>
            <a:r>
              <a:rPr lang="en-US" altLang="en-US" dirty="0"/>
              <a:t>Thus, landowners are clearly worse off from the rise in the price of the manufactured good because they can afford to buy less of both goods.</a:t>
            </a:r>
          </a:p>
        </p:txBody>
      </p:sp>
    </p:spTree>
    <p:extLst>
      <p:ext uri="{BB962C8B-B14F-4D97-AF65-F5344CB8AC3E}">
        <p14:creationId xmlns:p14="http://schemas.microsoft.com/office/powerpoint/2010/main" val="1889819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7D996FD-E32A-4DEE-9849-97EB09C044F7}"/>
              </a:ext>
            </a:extLst>
          </p:cNvPr>
          <p:cNvSpPr txBox="1"/>
          <p:nvPr/>
        </p:nvSpPr>
        <p:spPr>
          <a:xfrm>
            <a:off x="742950" y="251207"/>
            <a:ext cx="7852410" cy="584775"/>
          </a:xfrm>
          <a:prstGeom prst="rect">
            <a:avLst/>
          </a:prstGeom>
          <a:noFill/>
        </p:spPr>
        <p:txBody>
          <a:bodyPr wrap="square">
            <a:spAutoFit/>
          </a:bodyPr>
          <a:lstStyle/>
          <a:p>
            <a:r>
              <a:rPr lang="en-US" sz="3200" b="1" dirty="0">
                <a:latin typeface="+mj-lt"/>
              </a:rPr>
              <a:t>Changes in the Real Rental on Capital</a:t>
            </a:r>
          </a:p>
        </p:txBody>
      </p:sp>
      <p:pic>
        <p:nvPicPr>
          <p:cNvPr id="7" name="Picture 6">
            <a:extLst>
              <a:ext uri="{FF2B5EF4-FFF2-40B4-BE49-F238E27FC236}">
                <a16:creationId xmlns:a16="http://schemas.microsoft.com/office/drawing/2014/main" id="{81742D5A-D7C6-2714-3783-49A2BA55D9B0}"/>
              </a:ext>
            </a:extLst>
          </p:cNvPr>
          <p:cNvPicPr>
            <a:picLocks noChangeAspect="1"/>
          </p:cNvPicPr>
          <p:nvPr/>
        </p:nvPicPr>
        <p:blipFill>
          <a:blip r:embed="rId2"/>
          <a:stretch>
            <a:fillRect/>
          </a:stretch>
        </p:blipFill>
        <p:spPr>
          <a:xfrm>
            <a:off x="544830" y="1452372"/>
            <a:ext cx="8050530" cy="4891278"/>
          </a:xfrm>
          <a:prstGeom prst="rect">
            <a:avLst/>
          </a:prstGeom>
        </p:spPr>
      </p:pic>
    </p:spTree>
    <p:extLst>
      <p:ext uri="{BB962C8B-B14F-4D97-AF65-F5344CB8AC3E}">
        <p14:creationId xmlns:p14="http://schemas.microsoft.com/office/powerpoint/2010/main" val="3800213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29485A-AE9C-409F-B296-A9423F905C1F}"/>
              </a:ext>
            </a:extLst>
          </p:cNvPr>
          <p:cNvSpPr txBox="1">
            <a:spLocks noGrp="1"/>
          </p:cNvSpPr>
          <p:nvPr>
            <p:ph type="title"/>
          </p:nvPr>
        </p:nvSpPr>
        <p:spPr>
          <a:xfrm>
            <a:off x="457200" y="163513"/>
            <a:ext cx="8229600" cy="1143000"/>
          </a:xfrm>
          <a:prstGeom prst="rect">
            <a:avLst/>
          </a:prstGeom>
          <a:noFill/>
        </p:spPr>
        <p:txBody>
          <a:bodyPr wrap="square">
            <a:spAutoFit/>
          </a:bodyPr>
          <a:lstStyle/>
          <a:p>
            <a:r>
              <a:rPr lang="en-US" sz="3200" b="1" dirty="0">
                <a:latin typeface="+mj-lt"/>
              </a:rPr>
              <a:t>Changes in the Real Rental on Capital</a:t>
            </a:r>
          </a:p>
        </p:txBody>
      </p:sp>
      <p:pic>
        <p:nvPicPr>
          <p:cNvPr id="3" name="Picture 2">
            <a:extLst>
              <a:ext uri="{FF2B5EF4-FFF2-40B4-BE49-F238E27FC236}">
                <a16:creationId xmlns:a16="http://schemas.microsoft.com/office/drawing/2014/main" id="{45AB2B7F-B7C0-4908-AFAB-7366DCDC70FB}"/>
              </a:ext>
            </a:extLst>
          </p:cNvPr>
          <p:cNvPicPr>
            <a:picLocks noChangeAspect="1"/>
          </p:cNvPicPr>
          <p:nvPr/>
        </p:nvPicPr>
        <p:blipFill>
          <a:blip r:embed="rId2"/>
          <a:stretch>
            <a:fillRect/>
          </a:stretch>
        </p:blipFill>
        <p:spPr>
          <a:xfrm>
            <a:off x="457201" y="1306513"/>
            <a:ext cx="8382000" cy="5018087"/>
          </a:xfrm>
          <a:prstGeom prst="rect">
            <a:avLst/>
          </a:prstGeom>
        </p:spPr>
      </p:pic>
    </p:spTree>
    <p:extLst>
      <p:ext uri="{BB962C8B-B14F-4D97-AF65-F5344CB8AC3E}">
        <p14:creationId xmlns:p14="http://schemas.microsoft.com/office/powerpoint/2010/main" val="2783784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F1D9-26EE-4BAC-B671-1B83293B315E}"/>
              </a:ext>
            </a:extLst>
          </p:cNvPr>
          <p:cNvSpPr>
            <a:spLocks noGrp="1"/>
          </p:cNvSpPr>
          <p:nvPr>
            <p:ph type="title"/>
          </p:nvPr>
        </p:nvSpPr>
        <p:spPr>
          <a:xfrm>
            <a:off x="457200" y="163197"/>
            <a:ext cx="8229600" cy="911223"/>
          </a:xfrm>
        </p:spPr>
        <p:txBody>
          <a:bodyPr/>
          <a:lstStyle/>
          <a:p>
            <a:r>
              <a:rPr lang="en-US" dirty="0"/>
              <a:t>Changes in the Real Rental on Land</a:t>
            </a:r>
          </a:p>
        </p:txBody>
      </p:sp>
      <p:pic>
        <p:nvPicPr>
          <p:cNvPr id="4" name="Picture 3">
            <a:extLst>
              <a:ext uri="{FF2B5EF4-FFF2-40B4-BE49-F238E27FC236}">
                <a16:creationId xmlns:a16="http://schemas.microsoft.com/office/drawing/2014/main" id="{BFEF8263-D746-45C1-BAA9-D17BCEDAC1DE}"/>
              </a:ext>
            </a:extLst>
          </p:cNvPr>
          <p:cNvPicPr>
            <a:picLocks noChangeAspect="1"/>
          </p:cNvPicPr>
          <p:nvPr/>
        </p:nvPicPr>
        <p:blipFill>
          <a:blip r:embed="rId2"/>
          <a:stretch>
            <a:fillRect/>
          </a:stretch>
        </p:blipFill>
        <p:spPr>
          <a:xfrm>
            <a:off x="544284" y="1196211"/>
            <a:ext cx="8479973" cy="5498592"/>
          </a:xfrm>
          <a:prstGeom prst="rect">
            <a:avLst/>
          </a:prstGeom>
        </p:spPr>
      </p:pic>
    </p:spTree>
    <p:extLst>
      <p:ext uri="{BB962C8B-B14F-4D97-AF65-F5344CB8AC3E}">
        <p14:creationId xmlns:p14="http://schemas.microsoft.com/office/powerpoint/2010/main" val="303890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9EFE-0AC9-A742-9CB3-B417FA028506}"/>
              </a:ext>
            </a:extLst>
          </p:cNvPr>
          <p:cNvSpPr>
            <a:spLocks noGrp="1"/>
          </p:cNvSpPr>
          <p:nvPr>
            <p:ph type="title"/>
          </p:nvPr>
        </p:nvSpPr>
        <p:spPr/>
        <p:txBody>
          <a:bodyPr/>
          <a:lstStyle/>
          <a:p>
            <a:r>
              <a:rPr lang="en-US" dirty="0"/>
              <a:t>Earnings of Capital and Land </a:t>
            </a:r>
          </a:p>
        </p:txBody>
      </p:sp>
      <p:sp>
        <p:nvSpPr>
          <p:cNvPr id="3" name="Content Placeholder 2">
            <a:extLst>
              <a:ext uri="{FF2B5EF4-FFF2-40B4-BE49-F238E27FC236}">
                <a16:creationId xmlns:a16="http://schemas.microsoft.com/office/drawing/2014/main" id="{572348B5-799B-6B4C-92BB-769E7BA9869F}"/>
              </a:ext>
            </a:extLst>
          </p:cNvPr>
          <p:cNvSpPr>
            <a:spLocks noGrp="1"/>
          </p:cNvSpPr>
          <p:nvPr>
            <p:ph idx="1"/>
          </p:nvPr>
        </p:nvSpPr>
        <p:spPr>
          <a:xfrm>
            <a:off x="160020" y="1303337"/>
            <a:ext cx="8526780" cy="4727028"/>
          </a:xfrm>
        </p:spPr>
        <p:txBody>
          <a:bodyPr>
            <a:noAutofit/>
          </a:bodyPr>
          <a:lstStyle/>
          <a:p>
            <a:pPr marL="0" indent="0" algn="just">
              <a:buNone/>
            </a:pPr>
            <a:r>
              <a:rPr lang="en-US" dirty="0"/>
              <a:t>Determining the Payments to Capital and Land </a:t>
            </a:r>
            <a:r>
              <a:rPr lang="en-US" altLang="en-US" dirty="0"/>
              <a:t>Summary</a:t>
            </a:r>
          </a:p>
          <a:p>
            <a:pPr lvl="1" algn="just"/>
            <a:r>
              <a:rPr lang="en-US" altLang="en-US" sz="2400" dirty="0"/>
              <a:t>An increase in the relative price of an industry’s output will increase the real rental earned by the factor specific to that industry but will decrease the real rental of factors specific to other industries.</a:t>
            </a:r>
          </a:p>
          <a:p>
            <a:pPr lvl="1" algn="just"/>
            <a:r>
              <a:rPr lang="en-US" altLang="en-US" sz="2400" dirty="0"/>
              <a:t>This conclusion means that:</a:t>
            </a:r>
          </a:p>
          <a:p>
            <a:pPr lvl="2" algn="just"/>
            <a:r>
              <a:rPr lang="en-US" altLang="en-US" dirty="0"/>
              <a:t>The specific factors used in export industries will generally gain as trade is opened.</a:t>
            </a:r>
          </a:p>
          <a:p>
            <a:pPr lvl="2" algn="just"/>
            <a:r>
              <a:rPr lang="en-US" altLang="en-US" dirty="0"/>
              <a:t>The relative price of exports rises.</a:t>
            </a:r>
          </a:p>
          <a:p>
            <a:pPr lvl="2" algn="just"/>
            <a:r>
              <a:rPr lang="en-US" altLang="en-US" dirty="0"/>
              <a:t>The specific factors used in import industries will generally lose as trade is opened and the relative price of imports falls.</a:t>
            </a:r>
          </a:p>
        </p:txBody>
      </p:sp>
    </p:spTree>
    <p:extLst>
      <p:ext uri="{BB962C8B-B14F-4D97-AF65-F5344CB8AC3E}">
        <p14:creationId xmlns:p14="http://schemas.microsoft.com/office/powerpoint/2010/main" val="2240639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56CC-DCEA-475B-BF2A-034C678D74C2}"/>
              </a:ext>
            </a:extLst>
          </p:cNvPr>
          <p:cNvSpPr>
            <a:spLocks noGrp="1"/>
          </p:cNvSpPr>
          <p:nvPr>
            <p:ph type="title"/>
          </p:nvPr>
        </p:nvSpPr>
        <p:spPr>
          <a:xfrm>
            <a:off x="457200" y="160336"/>
            <a:ext cx="8229600" cy="1279843"/>
          </a:xfrm>
        </p:spPr>
        <p:txBody>
          <a:bodyPr/>
          <a:lstStyle/>
          <a:p>
            <a:r>
              <a:rPr lang="en-US" dirty="0"/>
              <a:t>Examining the Distribution of Income</a:t>
            </a:r>
            <a:br>
              <a:rPr lang="en-US" dirty="0"/>
            </a:br>
            <a:endParaRPr lang="en-US" dirty="0"/>
          </a:p>
        </p:txBody>
      </p:sp>
      <p:sp>
        <p:nvSpPr>
          <p:cNvPr id="3" name="Content Placeholder 2">
            <a:extLst>
              <a:ext uri="{FF2B5EF4-FFF2-40B4-BE49-F238E27FC236}">
                <a16:creationId xmlns:a16="http://schemas.microsoft.com/office/drawing/2014/main" id="{9575C875-3DC3-4B1C-A4E8-42A2376B99E7}"/>
              </a:ext>
            </a:extLst>
          </p:cNvPr>
          <p:cNvSpPr>
            <a:spLocks noGrp="1"/>
          </p:cNvSpPr>
          <p:nvPr>
            <p:ph idx="1"/>
          </p:nvPr>
        </p:nvSpPr>
        <p:spPr>
          <a:xfrm>
            <a:off x="171450" y="1440179"/>
            <a:ext cx="8595360" cy="5040630"/>
          </a:xfrm>
        </p:spPr>
        <p:txBody>
          <a:bodyPr>
            <a:normAutofit/>
          </a:bodyPr>
          <a:lstStyle/>
          <a:p>
            <a:pPr algn="just"/>
            <a:r>
              <a:rPr lang="en-US" dirty="0"/>
              <a:t>Suppose that P</a:t>
            </a:r>
            <a:r>
              <a:rPr lang="en-US" baseline="-25000" dirty="0"/>
              <a:t>M</a:t>
            </a:r>
            <a:r>
              <a:rPr lang="en-US" dirty="0"/>
              <a:t> increases by 10% (assuming P</a:t>
            </a:r>
            <a:r>
              <a:rPr lang="en-US" baseline="-25000" dirty="0"/>
              <a:t>A</a:t>
            </a:r>
            <a:r>
              <a:rPr lang="en-US" dirty="0"/>
              <a:t> remains constant. Then, we would expect the wage to rise by less than 10%, say by 5%.</a:t>
            </a:r>
          </a:p>
          <a:p>
            <a:pPr algn="just"/>
            <a:r>
              <a:rPr lang="en-US" dirty="0"/>
              <a:t>What is the economic effect of this price increase on the incomes of the following three groups?</a:t>
            </a:r>
          </a:p>
          <a:p>
            <a:pPr lvl="1" algn="just"/>
            <a:r>
              <a:rPr lang="en-US" dirty="0"/>
              <a:t>Workers: We cannot say whether workers are better or worse off; this depends on the relative importance of manufactures and food in workers’ consumption.</a:t>
            </a:r>
          </a:p>
          <a:p>
            <a:pPr algn="just"/>
            <a:r>
              <a:rPr lang="en-US" dirty="0"/>
              <a:t>Owners of capital:  They are definitely better off.</a:t>
            </a:r>
          </a:p>
          <a:p>
            <a:pPr algn="just"/>
            <a:r>
              <a:rPr lang="en-US" dirty="0"/>
              <a:t>Landowners:  They are definitely worse off.</a:t>
            </a:r>
          </a:p>
          <a:p>
            <a:endParaRPr lang="en-US" dirty="0"/>
          </a:p>
        </p:txBody>
      </p:sp>
    </p:spTree>
    <p:extLst>
      <p:ext uri="{BB962C8B-B14F-4D97-AF65-F5344CB8AC3E}">
        <p14:creationId xmlns:p14="http://schemas.microsoft.com/office/powerpoint/2010/main" val="3456463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C41-ADB5-4162-B15B-3EF73D53497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8CEDADF-DF7C-457B-9B8C-ED94B1BE27FF}"/>
              </a:ext>
            </a:extLst>
          </p:cNvPr>
          <p:cNvPicPr>
            <a:picLocks noChangeAspect="1"/>
          </p:cNvPicPr>
          <p:nvPr/>
        </p:nvPicPr>
        <p:blipFill>
          <a:blip r:embed="rId2"/>
          <a:stretch>
            <a:fillRect/>
          </a:stretch>
        </p:blipFill>
        <p:spPr>
          <a:xfrm>
            <a:off x="125730" y="163196"/>
            <a:ext cx="8915400" cy="6397623"/>
          </a:xfrm>
          <a:prstGeom prst="rect">
            <a:avLst/>
          </a:prstGeom>
        </p:spPr>
      </p:pic>
    </p:spTree>
    <p:extLst>
      <p:ext uri="{BB962C8B-B14F-4D97-AF65-F5344CB8AC3E}">
        <p14:creationId xmlns:p14="http://schemas.microsoft.com/office/powerpoint/2010/main" val="306517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9999-4EF7-4283-9F91-3974AB91EEB2}"/>
              </a:ext>
            </a:extLst>
          </p:cNvPr>
          <p:cNvSpPr>
            <a:spLocks noGrp="1"/>
          </p:cNvSpPr>
          <p:nvPr>
            <p:ph type="title"/>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DB5E1701-919C-4E04-88AD-764B83C02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 y="163197"/>
            <a:ext cx="8915400" cy="6214743"/>
          </a:xfrm>
          <a:prstGeom prst="rect">
            <a:avLst/>
          </a:prstGeom>
        </p:spPr>
      </p:pic>
    </p:spTree>
    <p:extLst>
      <p:ext uri="{BB962C8B-B14F-4D97-AF65-F5344CB8AC3E}">
        <p14:creationId xmlns:p14="http://schemas.microsoft.com/office/powerpoint/2010/main" val="123308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819-0453-7A4E-B406-A08A14D9BEF2}"/>
              </a:ext>
            </a:extLst>
          </p:cNvPr>
          <p:cNvSpPr>
            <a:spLocks noGrp="1"/>
          </p:cNvSpPr>
          <p:nvPr>
            <p:ph type="title"/>
          </p:nvPr>
        </p:nvSpPr>
        <p:spPr>
          <a:xfrm>
            <a:off x="457200" y="152510"/>
            <a:ext cx="8229600" cy="1143000"/>
          </a:xfrm>
        </p:spPr>
        <p:txBody>
          <a:bodyPr>
            <a:normAutofit/>
          </a:bodyPr>
          <a:lstStyle/>
          <a:p>
            <a:r>
              <a:rPr lang="en-US" sz="3600" dirty="0"/>
              <a:t>Specific-Factors Model</a:t>
            </a:r>
          </a:p>
        </p:txBody>
      </p:sp>
      <p:sp>
        <p:nvSpPr>
          <p:cNvPr id="3" name="Content Placeholder 2">
            <a:extLst>
              <a:ext uri="{FF2B5EF4-FFF2-40B4-BE49-F238E27FC236}">
                <a16:creationId xmlns:a16="http://schemas.microsoft.com/office/drawing/2014/main" id="{36A0739B-62F8-7347-8350-0B494E98CE9F}"/>
              </a:ext>
            </a:extLst>
          </p:cNvPr>
          <p:cNvSpPr>
            <a:spLocks noGrp="1"/>
          </p:cNvSpPr>
          <p:nvPr>
            <p:ph idx="1"/>
          </p:nvPr>
        </p:nvSpPr>
        <p:spPr>
          <a:xfrm>
            <a:off x="114300" y="1440180"/>
            <a:ext cx="8572500" cy="4960620"/>
          </a:xfrm>
        </p:spPr>
        <p:txBody>
          <a:bodyPr>
            <a:normAutofit/>
          </a:bodyPr>
          <a:lstStyle/>
          <a:p>
            <a:pPr algn="just"/>
            <a:r>
              <a:rPr lang="en-US" altLang="en-US" sz="2800" dirty="0"/>
              <a:t>The specific-factors model we will develop has the following features:</a:t>
            </a:r>
          </a:p>
          <a:p>
            <a:pPr lvl="1" algn="just"/>
            <a:r>
              <a:rPr lang="en-US" altLang="en-US" sz="2400" dirty="0"/>
              <a:t>Once again there are two countries: Home and Foreign.</a:t>
            </a:r>
          </a:p>
          <a:p>
            <a:pPr lvl="1" algn="just"/>
            <a:r>
              <a:rPr lang="en-US" altLang="en-US" sz="2400" dirty="0"/>
              <a:t>Manufacturing uses labor and capital, and agriculture uses labor and land.</a:t>
            </a:r>
          </a:p>
          <a:p>
            <a:pPr lvl="1" algn="just"/>
            <a:r>
              <a:rPr lang="en-US" altLang="en-US" sz="2400" dirty="0"/>
              <a:t>In each industry, increases in the amount of labor used are subject to</a:t>
            </a:r>
            <a:r>
              <a:rPr lang="en-US" altLang="en-US" sz="2400" b="1" dirty="0"/>
              <a:t> diminishing returns;</a:t>
            </a:r>
            <a:r>
              <a:rPr lang="en-US" altLang="en-US" sz="2400" dirty="0"/>
              <a:t> that is, the marginal product of labor declines as the amount of labor used in the industry increases.</a:t>
            </a:r>
          </a:p>
          <a:p>
            <a:pPr lvl="1" algn="just"/>
            <a:r>
              <a:rPr lang="en-US" altLang="en-US" sz="2400" dirty="0"/>
              <a:t>For now let’s focus on the Home country.</a:t>
            </a:r>
          </a:p>
        </p:txBody>
      </p:sp>
    </p:spTree>
    <p:extLst>
      <p:ext uri="{BB962C8B-B14F-4D97-AF65-F5344CB8AC3E}">
        <p14:creationId xmlns:p14="http://schemas.microsoft.com/office/powerpoint/2010/main" val="1588991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8EEE-BF07-450E-AC6E-B34B3ECF0477}"/>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97791AA7-8BF1-49C4-8C43-C54E86D38A83}"/>
              </a:ext>
            </a:extLst>
          </p:cNvPr>
          <p:cNvPicPr>
            <a:picLocks noChangeAspect="1"/>
          </p:cNvPicPr>
          <p:nvPr/>
        </p:nvPicPr>
        <p:blipFill>
          <a:blip r:embed="rId2"/>
          <a:stretch>
            <a:fillRect/>
          </a:stretch>
        </p:blipFill>
        <p:spPr>
          <a:xfrm>
            <a:off x="102870" y="163198"/>
            <a:ext cx="8915400" cy="6271892"/>
          </a:xfrm>
          <a:prstGeom prst="rect">
            <a:avLst/>
          </a:prstGeom>
        </p:spPr>
      </p:pic>
    </p:spTree>
    <p:extLst>
      <p:ext uri="{BB962C8B-B14F-4D97-AF65-F5344CB8AC3E}">
        <p14:creationId xmlns:p14="http://schemas.microsoft.com/office/powerpoint/2010/main" val="622429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0E94-D135-4348-8A01-C18851EDB503}"/>
              </a:ext>
            </a:extLst>
          </p:cNvPr>
          <p:cNvSpPr>
            <a:spLocks noGrp="1"/>
          </p:cNvSpPr>
          <p:nvPr>
            <p:ph type="title"/>
          </p:nvPr>
        </p:nvSpPr>
        <p:spPr>
          <a:xfrm>
            <a:off x="457200" y="163197"/>
            <a:ext cx="8229600" cy="878443"/>
          </a:xfrm>
        </p:spPr>
        <p:txBody>
          <a:bodyPr/>
          <a:lstStyle/>
          <a:p>
            <a:r>
              <a:rPr lang="en-US" dirty="0"/>
              <a:t>GDP Distribution</a:t>
            </a:r>
          </a:p>
        </p:txBody>
      </p:sp>
      <p:sp>
        <p:nvSpPr>
          <p:cNvPr id="5" name="TextBox 4">
            <a:extLst>
              <a:ext uri="{FF2B5EF4-FFF2-40B4-BE49-F238E27FC236}">
                <a16:creationId xmlns:a16="http://schemas.microsoft.com/office/drawing/2014/main" id="{92DA0BEA-3210-455C-A1B3-D84282797B52}"/>
              </a:ext>
            </a:extLst>
          </p:cNvPr>
          <p:cNvSpPr txBox="1"/>
          <p:nvPr/>
        </p:nvSpPr>
        <p:spPr>
          <a:xfrm>
            <a:off x="218694" y="1066796"/>
            <a:ext cx="8706612" cy="1323439"/>
          </a:xfrm>
          <a:prstGeom prst="rect">
            <a:avLst/>
          </a:prstGeom>
          <a:noFill/>
        </p:spPr>
        <p:txBody>
          <a:bodyPr wrap="square">
            <a:spAutoFit/>
          </a:bodyPr>
          <a:lstStyle/>
          <a:p>
            <a:pPr algn="just"/>
            <a:r>
              <a:rPr lang="en-US" sz="1600" b="1" dirty="0"/>
              <a:t>We can also show graphically how Total Product (GDP) is divided among earnings of capital owners, earnings of land owners, and the wage bill … the shaded area is the Total Product in Manufacturing. The “triangle” above the equilibrium wage is the capital owners’ earnings; the rectangle below the equilibrium wage to the left of L is the wage bill in manufacturing. Similarly for the agriculture sector</a:t>
            </a:r>
          </a:p>
        </p:txBody>
      </p:sp>
      <p:pic>
        <p:nvPicPr>
          <p:cNvPr id="8" name="Picture 7">
            <a:extLst>
              <a:ext uri="{FF2B5EF4-FFF2-40B4-BE49-F238E27FC236}">
                <a16:creationId xmlns:a16="http://schemas.microsoft.com/office/drawing/2014/main" id="{29ECCCC4-32A7-47A5-9C3E-D9EB7E27DE79}"/>
              </a:ext>
            </a:extLst>
          </p:cNvPr>
          <p:cNvPicPr>
            <a:picLocks noChangeAspect="1"/>
          </p:cNvPicPr>
          <p:nvPr/>
        </p:nvPicPr>
        <p:blipFill>
          <a:blip r:embed="rId2"/>
          <a:stretch>
            <a:fillRect/>
          </a:stretch>
        </p:blipFill>
        <p:spPr>
          <a:xfrm>
            <a:off x="1706118" y="3276600"/>
            <a:ext cx="5731764" cy="304800"/>
          </a:xfrm>
          <a:prstGeom prst="rect">
            <a:avLst/>
          </a:prstGeom>
        </p:spPr>
      </p:pic>
      <p:pic>
        <p:nvPicPr>
          <p:cNvPr id="9" name="Picture 8">
            <a:extLst>
              <a:ext uri="{FF2B5EF4-FFF2-40B4-BE49-F238E27FC236}">
                <a16:creationId xmlns:a16="http://schemas.microsoft.com/office/drawing/2014/main" id="{92B6B052-468B-469E-B0E7-7547FF3C3851}"/>
              </a:ext>
            </a:extLst>
          </p:cNvPr>
          <p:cNvPicPr>
            <a:picLocks noChangeAspect="1"/>
          </p:cNvPicPr>
          <p:nvPr/>
        </p:nvPicPr>
        <p:blipFill>
          <a:blip r:embed="rId3"/>
          <a:stretch>
            <a:fillRect/>
          </a:stretch>
        </p:blipFill>
        <p:spPr>
          <a:xfrm>
            <a:off x="834390" y="2415391"/>
            <a:ext cx="7395210" cy="3375813"/>
          </a:xfrm>
          <a:prstGeom prst="rect">
            <a:avLst/>
          </a:prstGeom>
        </p:spPr>
      </p:pic>
      <p:pic>
        <p:nvPicPr>
          <p:cNvPr id="15" name="Picture 14" descr="Diagram&#10;&#10;Description automatically generated">
            <a:extLst>
              <a:ext uri="{FF2B5EF4-FFF2-40B4-BE49-F238E27FC236}">
                <a16:creationId xmlns:a16="http://schemas.microsoft.com/office/drawing/2014/main" id="{130D4EE8-FEBC-4263-9CBB-9CD8C0678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20" y="2390235"/>
            <a:ext cx="8539990" cy="3857184"/>
          </a:xfrm>
          <a:prstGeom prst="rect">
            <a:avLst/>
          </a:prstGeom>
        </p:spPr>
      </p:pic>
      <p:sp>
        <p:nvSpPr>
          <p:cNvPr id="17" name="TextBox 16">
            <a:extLst>
              <a:ext uri="{FF2B5EF4-FFF2-40B4-BE49-F238E27FC236}">
                <a16:creationId xmlns:a16="http://schemas.microsoft.com/office/drawing/2014/main" id="{4704619C-DB33-4FE2-9217-0A8EBC8B7FA5}"/>
              </a:ext>
            </a:extLst>
          </p:cNvPr>
          <p:cNvSpPr txBox="1"/>
          <p:nvPr/>
        </p:nvSpPr>
        <p:spPr>
          <a:xfrm>
            <a:off x="78230" y="5980498"/>
            <a:ext cx="9065770" cy="671915"/>
          </a:xfrm>
          <a:prstGeom prst="rect">
            <a:avLst/>
          </a:prstGeom>
          <a:noFill/>
        </p:spPr>
        <p:txBody>
          <a:bodyPr wrap="square">
            <a:spAutoFit/>
          </a:bodyPr>
          <a:lstStyle/>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The specific factors used in export industries will gain as trade is opened.  The specific factors used in import industries will lose as trade is opened and the relative price of imports falls.</a:t>
            </a:r>
          </a:p>
        </p:txBody>
      </p:sp>
    </p:spTree>
    <p:extLst>
      <p:ext uri="{BB962C8B-B14F-4D97-AF65-F5344CB8AC3E}">
        <p14:creationId xmlns:p14="http://schemas.microsoft.com/office/powerpoint/2010/main" val="276621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4F7CF70-E5AE-4B14-A6D3-98E88BF75A8C}"/>
              </a:ext>
            </a:extLst>
          </p:cNvPr>
          <p:cNvSpPr>
            <a:spLocks noGrp="1"/>
          </p:cNvSpPr>
          <p:nvPr>
            <p:ph type="title"/>
          </p:nvPr>
        </p:nvSpPr>
        <p:spPr>
          <a:xfrm>
            <a:off x="457200" y="274638"/>
            <a:ext cx="8229600" cy="628332"/>
          </a:xfrm>
        </p:spPr>
        <p:txBody>
          <a:bodyPr/>
          <a:lstStyle/>
          <a:p>
            <a:r>
              <a:rPr lang="en-US" dirty="0"/>
              <a:t>A Simple Problem</a:t>
            </a:r>
          </a:p>
        </p:txBody>
      </p:sp>
      <p:pic>
        <p:nvPicPr>
          <p:cNvPr id="4" name="Picture 3" descr="Text, letter&#10;&#10;Description automatically generated">
            <a:extLst>
              <a:ext uri="{FF2B5EF4-FFF2-40B4-BE49-F238E27FC236}">
                <a16:creationId xmlns:a16="http://schemas.microsoft.com/office/drawing/2014/main" id="{91F4E3FC-A8D6-4856-981E-4FA70D86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97280"/>
            <a:ext cx="8938260" cy="5486082"/>
          </a:xfrm>
          <a:prstGeom prst="rect">
            <a:avLst/>
          </a:prstGeom>
          <a:noFill/>
        </p:spPr>
      </p:pic>
    </p:spTree>
    <p:extLst>
      <p:ext uri="{BB962C8B-B14F-4D97-AF65-F5344CB8AC3E}">
        <p14:creationId xmlns:p14="http://schemas.microsoft.com/office/powerpoint/2010/main" val="2460780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B96F8E-8171-4301-868C-1B24E50BD99C}"/>
              </a:ext>
            </a:extLst>
          </p:cNvPr>
          <p:cNvSpPr>
            <a:spLocks noGrp="1"/>
          </p:cNvSpPr>
          <p:nvPr>
            <p:ph type="title"/>
          </p:nvPr>
        </p:nvSpPr>
        <p:spPr>
          <a:xfrm>
            <a:off x="457200" y="160337"/>
            <a:ext cx="8229600" cy="1143000"/>
          </a:xfrm>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5B12516D-F9C6-4C11-B951-A268A94CA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4" y="295384"/>
            <a:ext cx="8906596" cy="6267231"/>
          </a:xfrm>
          <a:prstGeom prst="rect">
            <a:avLst/>
          </a:prstGeom>
        </p:spPr>
      </p:pic>
    </p:spTree>
    <p:extLst>
      <p:ext uri="{BB962C8B-B14F-4D97-AF65-F5344CB8AC3E}">
        <p14:creationId xmlns:p14="http://schemas.microsoft.com/office/powerpoint/2010/main" val="78855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A77B-22C6-4823-8017-E1ABEC866DC0}"/>
              </a:ext>
            </a:extLst>
          </p:cNvPr>
          <p:cNvSpPr>
            <a:spLocks noGrp="1"/>
          </p:cNvSpPr>
          <p:nvPr>
            <p:ph type="title"/>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DF0DCB42-F10D-4652-9D57-3D4EAC257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89" y="308610"/>
            <a:ext cx="8823961" cy="6092190"/>
          </a:xfrm>
          <a:prstGeom prst="rect">
            <a:avLst/>
          </a:prstGeom>
        </p:spPr>
      </p:pic>
    </p:spTree>
    <p:extLst>
      <p:ext uri="{BB962C8B-B14F-4D97-AF65-F5344CB8AC3E}">
        <p14:creationId xmlns:p14="http://schemas.microsoft.com/office/powerpoint/2010/main" val="1205755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F372-D126-4514-A8EC-3512A643C5DC}"/>
              </a:ext>
            </a:extLst>
          </p:cNvPr>
          <p:cNvSpPr>
            <a:spLocks noGrp="1"/>
          </p:cNvSpPr>
          <p:nvPr>
            <p:ph type="title"/>
          </p:nvPr>
        </p:nvSpPr>
        <p:spPr/>
        <p:txBody>
          <a:bodyPr/>
          <a:lstStyle/>
          <a:p>
            <a:endParaRPr lang="en-US"/>
          </a:p>
        </p:txBody>
      </p:sp>
      <p:pic>
        <p:nvPicPr>
          <p:cNvPr id="5" name="Picture 4" descr="Diagram&#10;&#10;Description automatically generated with medium confidence">
            <a:extLst>
              <a:ext uri="{FF2B5EF4-FFF2-40B4-BE49-F238E27FC236}">
                <a16:creationId xmlns:a16="http://schemas.microsoft.com/office/drawing/2014/main" id="{3274481D-26A2-4834-BED9-02D05BD25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274320"/>
            <a:ext cx="8869680" cy="6420483"/>
          </a:xfrm>
          <a:prstGeom prst="rect">
            <a:avLst/>
          </a:prstGeom>
        </p:spPr>
      </p:pic>
    </p:spTree>
    <p:extLst>
      <p:ext uri="{BB962C8B-B14F-4D97-AF65-F5344CB8AC3E}">
        <p14:creationId xmlns:p14="http://schemas.microsoft.com/office/powerpoint/2010/main" val="2801376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3B3-2611-0240-A0D2-179C7B50D2C0}"/>
              </a:ext>
            </a:extLst>
          </p:cNvPr>
          <p:cNvSpPr>
            <a:spLocks noGrp="1"/>
          </p:cNvSpPr>
          <p:nvPr>
            <p:ph type="title"/>
          </p:nvPr>
        </p:nvSpPr>
        <p:spPr>
          <a:xfrm>
            <a:off x="457200" y="160337"/>
            <a:ext cx="8229600" cy="1016953"/>
          </a:xfrm>
        </p:spPr>
        <p:txBody>
          <a:bodyPr>
            <a:normAutofit/>
          </a:bodyPr>
          <a:lstStyle/>
          <a:p>
            <a:r>
              <a:rPr lang="en-US" sz="3600" dirty="0"/>
              <a:t>Conclusions</a:t>
            </a:r>
          </a:p>
        </p:txBody>
      </p:sp>
      <p:sp>
        <p:nvSpPr>
          <p:cNvPr id="3" name="Content Placeholder 2">
            <a:extLst>
              <a:ext uri="{FF2B5EF4-FFF2-40B4-BE49-F238E27FC236}">
                <a16:creationId xmlns:a16="http://schemas.microsoft.com/office/drawing/2014/main" id="{19961829-5C37-A849-A1CC-2D731EEC24A0}"/>
              </a:ext>
            </a:extLst>
          </p:cNvPr>
          <p:cNvSpPr>
            <a:spLocks noGrp="1"/>
          </p:cNvSpPr>
          <p:nvPr>
            <p:ph idx="1"/>
          </p:nvPr>
        </p:nvSpPr>
        <p:spPr>
          <a:xfrm>
            <a:off x="228600" y="1303337"/>
            <a:ext cx="8663940" cy="4821621"/>
          </a:xfrm>
        </p:spPr>
        <p:txBody>
          <a:bodyPr>
            <a:noAutofit/>
          </a:bodyPr>
          <a:lstStyle/>
          <a:p>
            <a:pPr algn="just"/>
            <a:r>
              <a:rPr lang="en-US" altLang="en-US" sz="2200" dirty="0"/>
              <a:t>As long as the relative price with international trade differs from the no-trade relative price, a country will gain from international trade.</a:t>
            </a:r>
          </a:p>
          <a:p>
            <a:pPr algn="just"/>
            <a:r>
              <a:rPr lang="en-US" altLang="en-US" sz="2200" dirty="0"/>
              <a:t>The change in relative prices due to the opening of trade creates winners and losers. Some factors of production gain in real terms, and other factors of production lose.</a:t>
            </a:r>
          </a:p>
          <a:p>
            <a:pPr algn="just"/>
            <a:r>
              <a:rPr lang="en-US" altLang="en-US" sz="2200" dirty="0"/>
              <a:t>The factor that is specific to the importing-competing industry will lose. That industry suffers a drop in its relative price due to international trade, which leads to a fall in the real rental on the specific factor in that industry.</a:t>
            </a:r>
          </a:p>
          <a:p>
            <a:pPr algn="just"/>
            <a:r>
              <a:rPr lang="en-US" altLang="en-US" sz="2200" dirty="0"/>
              <a:t>The specific factor in the export industry, whose relative price rises with the opening of trade, enjoys an increase in real rental.</a:t>
            </a:r>
          </a:p>
        </p:txBody>
      </p:sp>
    </p:spTree>
    <p:extLst>
      <p:ext uri="{BB962C8B-B14F-4D97-AF65-F5344CB8AC3E}">
        <p14:creationId xmlns:p14="http://schemas.microsoft.com/office/powerpoint/2010/main" val="2207666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3B3-2611-0240-A0D2-179C7B50D2C0}"/>
              </a:ext>
            </a:extLst>
          </p:cNvPr>
          <p:cNvSpPr>
            <a:spLocks noGrp="1"/>
          </p:cNvSpPr>
          <p:nvPr>
            <p:ph type="title"/>
          </p:nvPr>
        </p:nvSpPr>
        <p:spPr>
          <a:xfrm>
            <a:off x="457200" y="160337"/>
            <a:ext cx="8229600" cy="868363"/>
          </a:xfrm>
        </p:spPr>
        <p:txBody>
          <a:bodyPr>
            <a:normAutofit/>
          </a:bodyPr>
          <a:lstStyle/>
          <a:p>
            <a:r>
              <a:rPr lang="en-US" sz="3600" dirty="0"/>
              <a:t>Conclusions</a:t>
            </a:r>
          </a:p>
        </p:txBody>
      </p:sp>
      <p:sp>
        <p:nvSpPr>
          <p:cNvPr id="3" name="Content Placeholder 2">
            <a:extLst>
              <a:ext uri="{FF2B5EF4-FFF2-40B4-BE49-F238E27FC236}">
                <a16:creationId xmlns:a16="http://schemas.microsoft.com/office/drawing/2014/main" id="{19961829-5C37-A849-A1CC-2D731EEC24A0}"/>
              </a:ext>
            </a:extLst>
          </p:cNvPr>
          <p:cNvSpPr>
            <a:spLocks noGrp="1"/>
          </p:cNvSpPr>
          <p:nvPr>
            <p:ph idx="1"/>
          </p:nvPr>
        </p:nvSpPr>
        <p:spPr>
          <a:xfrm>
            <a:off x="91440" y="1303337"/>
            <a:ext cx="8766810" cy="4525963"/>
          </a:xfrm>
        </p:spPr>
        <p:txBody>
          <a:bodyPr>
            <a:noAutofit/>
          </a:bodyPr>
          <a:lstStyle/>
          <a:p>
            <a:pPr algn="just">
              <a:lnSpc>
                <a:spcPct val="120000"/>
              </a:lnSpc>
            </a:pPr>
            <a:r>
              <a:rPr lang="en-US" altLang="en-US" dirty="0"/>
              <a:t>Labor is mobile between the two industries, which allows it to avoid such extreme changes in wages. Real wages rise in terms of one good but fall in terms of the other good, so we cannot tell whether workers are better off or worse off after a country opens to trade.</a:t>
            </a:r>
          </a:p>
          <a:p>
            <a:pPr algn="just">
              <a:lnSpc>
                <a:spcPct val="120000"/>
              </a:lnSpc>
            </a:pPr>
            <a:r>
              <a:rPr lang="en-US" altLang="en-US" dirty="0"/>
              <a:t>In theory, the gains of individuals as a result of the opening of trade exceed the losses. That means, in principle, that the government could tax the winners and compensate the losers in such a way that everyone would be better off. This has proven to be very challenging in practice.</a:t>
            </a:r>
          </a:p>
        </p:txBody>
      </p:sp>
    </p:spTree>
    <p:extLst>
      <p:ext uri="{BB962C8B-B14F-4D97-AF65-F5344CB8AC3E}">
        <p14:creationId xmlns:p14="http://schemas.microsoft.com/office/powerpoint/2010/main" val="4112461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3B3-2611-0240-A0D2-179C7B50D2C0}"/>
              </a:ext>
            </a:extLst>
          </p:cNvPr>
          <p:cNvSpPr>
            <a:spLocks noGrp="1"/>
          </p:cNvSpPr>
          <p:nvPr>
            <p:ph type="title"/>
          </p:nvPr>
        </p:nvSpPr>
        <p:spPr>
          <a:xfrm>
            <a:off x="560070" y="160337"/>
            <a:ext cx="8229600" cy="788353"/>
          </a:xfrm>
        </p:spPr>
        <p:txBody>
          <a:bodyPr>
            <a:normAutofit/>
          </a:bodyPr>
          <a:lstStyle/>
          <a:p>
            <a:r>
              <a:rPr lang="en-US" sz="3600" dirty="0"/>
              <a:t>KEY POINTS</a:t>
            </a:r>
          </a:p>
        </p:txBody>
      </p:sp>
      <p:sp>
        <p:nvSpPr>
          <p:cNvPr id="3" name="Content Placeholder 2">
            <a:extLst>
              <a:ext uri="{FF2B5EF4-FFF2-40B4-BE49-F238E27FC236}">
                <a16:creationId xmlns:a16="http://schemas.microsoft.com/office/drawing/2014/main" id="{19961829-5C37-A849-A1CC-2D731EEC24A0}"/>
              </a:ext>
            </a:extLst>
          </p:cNvPr>
          <p:cNvSpPr>
            <a:spLocks noGrp="1"/>
          </p:cNvSpPr>
          <p:nvPr>
            <p:ph idx="1"/>
          </p:nvPr>
        </p:nvSpPr>
        <p:spPr>
          <a:xfrm>
            <a:off x="137160" y="1211897"/>
            <a:ext cx="8869680" cy="5394326"/>
          </a:xfrm>
        </p:spPr>
        <p:txBody>
          <a:bodyPr>
            <a:normAutofit fontScale="85000" lnSpcReduction="20000"/>
          </a:bodyPr>
          <a:lstStyle/>
          <a:p>
            <a:pPr marL="514350" indent="-514350" algn="just">
              <a:buFont typeface="+mj-lt"/>
              <a:buAutoNum type="arabicPeriod"/>
            </a:pPr>
            <a:r>
              <a:rPr lang="en-US" altLang="en-US" sz="2600" dirty="0"/>
              <a:t>Opening a country to international trade leads to overall gains, but in a model with several factors of production, some factors of production will lose.</a:t>
            </a:r>
          </a:p>
          <a:p>
            <a:pPr marL="514350" indent="-514350" algn="just">
              <a:buFont typeface="+mj-lt"/>
              <a:buAutoNum type="arabicPeriod"/>
            </a:pPr>
            <a:r>
              <a:rPr lang="en-US" altLang="en-US" sz="2600" dirty="0"/>
              <a:t>In the specific-factors model, factors of production that cannot move between industries will gain or lose the most from opening a country to trade. The factor of production that is specific to the import industry will lose in real terms, as the relative price of the import good falls. The factor of production that is specific to the export industry will gain in real terms, as the relative price of the export good rises</a:t>
            </a:r>
            <a:r>
              <a:rPr lang="en-US" altLang="en-US" sz="2600" b="0" dirty="0"/>
              <a:t>.</a:t>
            </a:r>
          </a:p>
          <a:p>
            <a:pPr marL="514350" indent="-514350" algn="just">
              <a:buFont typeface="+mj-lt"/>
              <a:buAutoNum type="arabicPeriod"/>
            </a:pPr>
            <a:r>
              <a:rPr lang="en-US" altLang="en-US" sz="2600" dirty="0"/>
              <a:t>In the specific-factors model, labor can move between the industries and earns the same wage in each. When the relative price of either good changes, then the real wage rises when measured in terms of one good but falls when measured in terms of the other good. Without knowing how much of each good workers prefer to consume, we cannot say whether workers are better off or worse off because of trade.</a:t>
            </a:r>
          </a:p>
          <a:p>
            <a:pPr marL="514350" indent="-514350" algn="just">
              <a:buFont typeface="+mj-lt"/>
              <a:buAutoNum type="arabicPeriod"/>
            </a:pPr>
            <a:endParaRPr lang="en-US" b="0" dirty="0"/>
          </a:p>
          <a:p>
            <a:pPr marL="514350" indent="-514350">
              <a:buFont typeface="+mj-lt"/>
              <a:buAutoNum type="arabicPeriod"/>
            </a:pPr>
            <a:endParaRPr lang="en-US" b="0" dirty="0"/>
          </a:p>
          <a:p>
            <a:pPr marL="514350" indent="-514350">
              <a:buFont typeface="+mj-lt"/>
              <a:buAutoNum type="arabicPeriod"/>
            </a:pPr>
            <a:endParaRPr lang="en-US" b="0" dirty="0"/>
          </a:p>
        </p:txBody>
      </p:sp>
    </p:spTree>
    <p:extLst>
      <p:ext uri="{BB962C8B-B14F-4D97-AF65-F5344CB8AC3E}">
        <p14:creationId xmlns:p14="http://schemas.microsoft.com/office/powerpoint/2010/main" val="125842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819-0453-7A4E-B406-A08A14D9BEF2}"/>
              </a:ext>
            </a:extLst>
          </p:cNvPr>
          <p:cNvSpPr>
            <a:spLocks noGrp="1"/>
          </p:cNvSpPr>
          <p:nvPr>
            <p:ph type="title"/>
          </p:nvPr>
        </p:nvSpPr>
        <p:spPr/>
        <p:txBody>
          <a:bodyPr>
            <a:normAutofit/>
          </a:bodyPr>
          <a:lstStyle/>
          <a:p>
            <a:r>
              <a:rPr lang="en-US" sz="3600" dirty="0"/>
              <a:t>Specific-Factors Model</a:t>
            </a:r>
          </a:p>
        </p:txBody>
      </p:sp>
      <p:sp>
        <p:nvSpPr>
          <p:cNvPr id="3" name="Content Placeholder 2">
            <a:extLst>
              <a:ext uri="{FF2B5EF4-FFF2-40B4-BE49-F238E27FC236}">
                <a16:creationId xmlns:a16="http://schemas.microsoft.com/office/drawing/2014/main" id="{36A0739B-62F8-7347-8350-0B494E98CE9F}"/>
              </a:ext>
            </a:extLst>
          </p:cNvPr>
          <p:cNvSpPr>
            <a:spLocks noGrp="1"/>
          </p:cNvSpPr>
          <p:nvPr>
            <p:ph idx="1"/>
          </p:nvPr>
        </p:nvSpPr>
        <p:spPr>
          <a:xfrm>
            <a:off x="310552" y="1182131"/>
            <a:ext cx="4114800" cy="628759"/>
          </a:xfrm>
        </p:spPr>
        <p:txBody>
          <a:bodyPr>
            <a:normAutofit/>
          </a:bodyPr>
          <a:lstStyle/>
          <a:p>
            <a:pPr marL="0" indent="0">
              <a:buNone/>
            </a:pPr>
            <a:r>
              <a:rPr lang="en-US" altLang="en-US" dirty="0"/>
              <a:t>       The Home Country</a:t>
            </a:r>
          </a:p>
        </p:txBody>
      </p:sp>
      <p:sp>
        <p:nvSpPr>
          <p:cNvPr id="15" name="Content Placeholder 14">
            <a:extLst>
              <a:ext uri="{FF2B5EF4-FFF2-40B4-BE49-F238E27FC236}">
                <a16:creationId xmlns:a16="http://schemas.microsoft.com/office/drawing/2014/main" id="{2B98A631-A7C4-45A4-A3BF-BFAD7BC0B261}"/>
              </a:ext>
            </a:extLst>
          </p:cNvPr>
          <p:cNvSpPr>
            <a:spLocks noGrp="1"/>
          </p:cNvSpPr>
          <p:nvPr>
            <p:ph sz="quarter" idx="12"/>
          </p:nvPr>
        </p:nvSpPr>
        <p:spPr>
          <a:xfrm>
            <a:off x="4032849" y="1415502"/>
            <a:ext cx="1682151" cy="455613"/>
          </a:xfrm>
        </p:spPr>
        <p:txBody>
          <a:bodyPr>
            <a:normAutofit/>
          </a:bodyPr>
          <a:lstStyle/>
          <a:p>
            <a:pPr marL="0" indent="0">
              <a:buNone/>
            </a:pPr>
            <a:r>
              <a:rPr lang="en-IN" sz="1600" dirty="0"/>
              <a:t>FIGURE 3-1</a:t>
            </a:r>
          </a:p>
        </p:txBody>
      </p:sp>
      <p:pic>
        <p:nvPicPr>
          <p:cNvPr id="19" name="Picture Placeholder 5" descr="An illustration shows two line graphs, a and b, in two panels. &#10;Graph a. It plots manufacturing output, Q subscript M versus labor in manufacturing, L subscript M. It displays the curve M P L subscript M that rises with increasing steepness. The slope of the curve is equal to 1.&#10;Graph b. It plots marginal product of labor, M P L subscript M versus labor in manufacturing, L subscript M. It displays the curve, M P L subscript M (marginal product of labor) that falls with decreasing steepness.">
            <a:extLst>
              <a:ext uri="{FF2B5EF4-FFF2-40B4-BE49-F238E27FC236}">
                <a16:creationId xmlns:a16="http://schemas.microsoft.com/office/drawing/2014/main" id="{A8A5A39E-4856-4CEB-A477-5B0BFC8B2F6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246" y="1679720"/>
            <a:ext cx="8720212" cy="3664818"/>
          </a:xfrm>
          <a:prstGeom prst="rect">
            <a:avLst/>
          </a:prstGeom>
        </p:spPr>
      </p:pic>
      <p:sp>
        <p:nvSpPr>
          <p:cNvPr id="16" name="Content Placeholder 15">
            <a:extLst>
              <a:ext uri="{FF2B5EF4-FFF2-40B4-BE49-F238E27FC236}">
                <a16:creationId xmlns:a16="http://schemas.microsoft.com/office/drawing/2014/main" id="{1D34E2D8-4319-4C3F-8B55-C9FB1D3C9E60}"/>
              </a:ext>
            </a:extLst>
          </p:cNvPr>
          <p:cNvSpPr>
            <a:spLocks noGrp="1"/>
          </p:cNvSpPr>
          <p:nvPr>
            <p:ph sz="quarter" idx="13"/>
          </p:nvPr>
        </p:nvSpPr>
        <p:spPr>
          <a:xfrm>
            <a:off x="249794" y="5403506"/>
            <a:ext cx="4137659" cy="1294593"/>
          </a:xfrm>
        </p:spPr>
        <p:txBody>
          <a:bodyPr>
            <a:noAutofit/>
          </a:bodyPr>
          <a:lstStyle/>
          <a:p>
            <a:pPr marL="0" indent="0" algn="just">
              <a:lnSpc>
                <a:spcPct val="110000"/>
              </a:lnSpc>
              <a:buNone/>
            </a:pPr>
            <a:r>
              <a:rPr lang="en-US" altLang="en-US" sz="1800" dirty="0">
                <a:latin typeface="+mn-lt"/>
              </a:rPr>
              <a:t>Panel (a) Manufacturing Output As more labor is used, manufacturing output increases, but it does so at a diminishing rate.</a:t>
            </a:r>
          </a:p>
        </p:txBody>
      </p:sp>
      <p:sp>
        <p:nvSpPr>
          <p:cNvPr id="18" name="Content Placeholder 17">
            <a:extLst>
              <a:ext uri="{FF2B5EF4-FFF2-40B4-BE49-F238E27FC236}">
                <a16:creationId xmlns:a16="http://schemas.microsoft.com/office/drawing/2014/main" id="{94062D4C-09D9-4070-89FD-B60FB08A9197}"/>
              </a:ext>
            </a:extLst>
          </p:cNvPr>
          <p:cNvSpPr>
            <a:spLocks noGrp="1"/>
          </p:cNvSpPr>
          <p:nvPr>
            <p:ph sz="quarter" idx="15"/>
          </p:nvPr>
        </p:nvSpPr>
        <p:spPr>
          <a:xfrm>
            <a:off x="4572000" y="5335459"/>
            <a:ext cx="4286463" cy="1188684"/>
          </a:xfrm>
        </p:spPr>
        <p:txBody>
          <a:bodyPr>
            <a:noAutofit/>
          </a:bodyPr>
          <a:lstStyle/>
          <a:p>
            <a:pPr marL="0" indent="0" algn="just">
              <a:buNone/>
            </a:pPr>
            <a:r>
              <a:rPr lang="en-US" altLang="en-US" sz="1800" dirty="0">
                <a:latin typeface="+mn-lt"/>
              </a:rPr>
              <a:t>Panel (b) Diminishing Marginal Product of Labor An increase in the amount of labor used in manufacturing lowers the marginal product of labor</a:t>
            </a:r>
            <a:r>
              <a:rPr lang="en-US" altLang="en-US" sz="1800" b="0" dirty="0">
                <a:latin typeface="+mn-lt"/>
              </a:rPr>
              <a:t>.</a:t>
            </a:r>
          </a:p>
        </p:txBody>
      </p:sp>
    </p:spTree>
    <p:extLst>
      <p:ext uri="{BB962C8B-B14F-4D97-AF65-F5344CB8AC3E}">
        <p14:creationId xmlns:p14="http://schemas.microsoft.com/office/powerpoint/2010/main" val="47240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DE24-BA32-41B3-8F03-4E09541FCFA1}"/>
              </a:ext>
            </a:extLst>
          </p:cNvPr>
          <p:cNvSpPr>
            <a:spLocks noGrp="1"/>
          </p:cNvSpPr>
          <p:nvPr>
            <p:ph type="title"/>
          </p:nvPr>
        </p:nvSpPr>
        <p:spPr>
          <a:xfrm>
            <a:off x="457200" y="163197"/>
            <a:ext cx="8229600" cy="694053"/>
          </a:xfrm>
        </p:spPr>
        <p:txBody>
          <a:bodyPr>
            <a:normAutofit fontScale="90000"/>
          </a:bodyPr>
          <a:lstStyle/>
          <a:p>
            <a:r>
              <a:rPr lang="en-US" sz="2800" dirty="0"/>
              <a:t>Deriving the Production Possibilities Frontier </a:t>
            </a:r>
            <a:br>
              <a:rPr lang="en-US" sz="2800" dirty="0"/>
            </a:br>
            <a:r>
              <a:rPr lang="en-US" sz="2800" dirty="0"/>
              <a:t>(Food is considered Agriculture {A})</a:t>
            </a:r>
          </a:p>
        </p:txBody>
      </p:sp>
      <p:pic>
        <p:nvPicPr>
          <p:cNvPr id="3" name="Picture 2">
            <a:extLst>
              <a:ext uri="{FF2B5EF4-FFF2-40B4-BE49-F238E27FC236}">
                <a16:creationId xmlns:a16="http://schemas.microsoft.com/office/drawing/2014/main" id="{6B96A757-B26C-4AF4-BF3A-AC2B03326A5C}"/>
              </a:ext>
            </a:extLst>
          </p:cNvPr>
          <p:cNvPicPr>
            <a:picLocks noChangeAspect="1"/>
          </p:cNvPicPr>
          <p:nvPr/>
        </p:nvPicPr>
        <p:blipFill>
          <a:blip r:embed="rId2"/>
          <a:stretch>
            <a:fillRect/>
          </a:stretch>
        </p:blipFill>
        <p:spPr>
          <a:xfrm>
            <a:off x="457201" y="1124513"/>
            <a:ext cx="8503920" cy="5570290"/>
          </a:xfrm>
          <a:prstGeom prst="rect">
            <a:avLst/>
          </a:prstGeom>
        </p:spPr>
      </p:pic>
    </p:spTree>
    <p:extLst>
      <p:ext uri="{BB962C8B-B14F-4D97-AF65-F5344CB8AC3E}">
        <p14:creationId xmlns:p14="http://schemas.microsoft.com/office/powerpoint/2010/main" val="47594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F53-318E-4975-BB34-FFD83E8608A3}"/>
              </a:ext>
            </a:extLst>
          </p:cNvPr>
          <p:cNvSpPr>
            <a:spLocks noGrp="1"/>
          </p:cNvSpPr>
          <p:nvPr>
            <p:ph type="title"/>
          </p:nvPr>
        </p:nvSpPr>
        <p:spPr/>
        <p:txBody>
          <a:bodyPr/>
          <a:lstStyle/>
          <a:p>
            <a:r>
              <a:rPr lang="en-US" dirty="0"/>
              <a:t>Slope of the PPF</a:t>
            </a:r>
          </a:p>
        </p:txBody>
      </p:sp>
      <p:pic>
        <p:nvPicPr>
          <p:cNvPr id="19" name="Picture 18">
            <a:extLst>
              <a:ext uri="{FF2B5EF4-FFF2-40B4-BE49-F238E27FC236}">
                <a16:creationId xmlns:a16="http://schemas.microsoft.com/office/drawing/2014/main" id="{EE5A3318-29B3-4AF2-A55A-2E6D9A5A2CF3}"/>
              </a:ext>
            </a:extLst>
          </p:cNvPr>
          <p:cNvPicPr>
            <a:picLocks noChangeAspect="1"/>
          </p:cNvPicPr>
          <p:nvPr/>
        </p:nvPicPr>
        <p:blipFill>
          <a:blip r:embed="rId2"/>
          <a:stretch>
            <a:fillRect/>
          </a:stretch>
        </p:blipFill>
        <p:spPr>
          <a:xfrm>
            <a:off x="457200" y="1131571"/>
            <a:ext cx="8446770" cy="5372100"/>
          </a:xfrm>
          <a:prstGeom prst="rect">
            <a:avLst/>
          </a:prstGeom>
        </p:spPr>
      </p:pic>
    </p:spTree>
    <p:extLst>
      <p:ext uri="{BB962C8B-B14F-4D97-AF65-F5344CB8AC3E}">
        <p14:creationId xmlns:p14="http://schemas.microsoft.com/office/powerpoint/2010/main" val="46001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9E1F-4ABF-4AA3-B699-C1A95801EC36}"/>
              </a:ext>
            </a:extLst>
          </p:cNvPr>
          <p:cNvSpPr>
            <a:spLocks noGrp="1"/>
          </p:cNvSpPr>
          <p:nvPr>
            <p:ph type="title"/>
          </p:nvPr>
        </p:nvSpPr>
        <p:spPr/>
        <p:txBody>
          <a:bodyPr>
            <a:normAutofit/>
          </a:bodyPr>
          <a:lstStyle/>
          <a:p>
            <a:r>
              <a:rPr lang="en-US" sz="3600" dirty="0"/>
              <a:t>Specific-Factors Model</a:t>
            </a:r>
            <a:endParaRPr lang="en-IN" sz="3600" dirty="0"/>
          </a:p>
        </p:txBody>
      </p:sp>
      <p:sp>
        <p:nvSpPr>
          <p:cNvPr id="3" name="Content Placeholder 2">
            <a:extLst>
              <a:ext uri="{FF2B5EF4-FFF2-40B4-BE49-F238E27FC236}">
                <a16:creationId xmlns:a16="http://schemas.microsoft.com/office/drawing/2014/main" id="{0CF6E823-1841-4D5A-AB87-C1928D5915D7}"/>
              </a:ext>
            </a:extLst>
          </p:cNvPr>
          <p:cNvSpPr>
            <a:spLocks noGrp="1"/>
          </p:cNvSpPr>
          <p:nvPr>
            <p:ph idx="1"/>
          </p:nvPr>
        </p:nvSpPr>
        <p:spPr>
          <a:xfrm>
            <a:off x="308610" y="1169293"/>
            <a:ext cx="8229600" cy="1123949"/>
          </a:xfrm>
        </p:spPr>
        <p:txBody>
          <a:bodyPr>
            <a:normAutofit/>
          </a:bodyPr>
          <a:lstStyle/>
          <a:p>
            <a:pPr marL="0" indent="0">
              <a:buNone/>
            </a:pPr>
            <a:r>
              <a:rPr lang="en-US" altLang="en-US" sz="2000" dirty="0"/>
              <a:t>      The Home Country  Production Possibilities Frontier</a:t>
            </a:r>
          </a:p>
        </p:txBody>
      </p:sp>
      <p:sp>
        <p:nvSpPr>
          <p:cNvPr id="6" name="Content Placeholder 5">
            <a:extLst>
              <a:ext uri="{FF2B5EF4-FFF2-40B4-BE49-F238E27FC236}">
                <a16:creationId xmlns:a16="http://schemas.microsoft.com/office/drawing/2014/main" id="{8DB59CB8-3CEC-4263-A982-7539EDDFD9D0}"/>
              </a:ext>
            </a:extLst>
          </p:cNvPr>
          <p:cNvSpPr>
            <a:spLocks noGrp="1"/>
          </p:cNvSpPr>
          <p:nvPr>
            <p:ph sz="quarter" idx="12"/>
          </p:nvPr>
        </p:nvSpPr>
        <p:spPr>
          <a:xfrm>
            <a:off x="3729037" y="1530959"/>
            <a:ext cx="1685925" cy="418351"/>
          </a:xfrm>
        </p:spPr>
        <p:txBody>
          <a:bodyPr>
            <a:normAutofit/>
          </a:bodyPr>
          <a:lstStyle/>
          <a:p>
            <a:pPr marL="0" indent="0">
              <a:buNone/>
            </a:pPr>
            <a:r>
              <a:rPr lang="en-IN" sz="1600" dirty="0"/>
              <a:t>FIGURE 3-2</a:t>
            </a:r>
          </a:p>
        </p:txBody>
      </p:sp>
      <p:pic>
        <p:nvPicPr>
          <p:cNvPr id="10" name="Picture Placeholder 4" descr="A graph, that plots agriculture output, Q subscript A versus Manufacturing Output, Q subscript M, displays a downward open curve and a negative slope. The curve represents Production Possibilities Frontier, P P F. The curve and the slope meet at points, A and B. The slope of the curve corresponding to vertical axis is M P L subscript A and its slope corresponding to horizontal axis is M P L subscript M. The slope of the curve is equal to negative M P L subscript A over M P L subscript M.">
            <a:extLst>
              <a:ext uri="{FF2B5EF4-FFF2-40B4-BE49-F238E27FC236}">
                <a16:creationId xmlns:a16="http://schemas.microsoft.com/office/drawing/2014/main" id="{59EA21AC-8CB0-41CD-81F7-990C046FFA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98624" y="1858344"/>
            <a:ext cx="8636766" cy="3542790"/>
          </a:xfrm>
          <a:prstGeom prst="rect">
            <a:avLst/>
          </a:prstGeom>
        </p:spPr>
      </p:pic>
      <p:sp>
        <p:nvSpPr>
          <p:cNvPr id="7" name="Content Placeholder 6">
            <a:extLst>
              <a:ext uri="{FF2B5EF4-FFF2-40B4-BE49-F238E27FC236}">
                <a16:creationId xmlns:a16="http://schemas.microsoft.com/office/drawing/2014/main" id="{078CA7AF-2354-49DB-89B5-E0D35D5A2602}"/>
              </a:ext>
            </a:extLst>
          </p:cNvPr>
          <p:cNvSpPr>
            <a:spLocks noGrp="1"/>
          </p:cNvSpPr>
          <p:nvPr>
            <p:ph sz="quarter" idx="13"/>
          </p:nvPr>
        </p:nvSpPr>
        <p:spPr>
          <a:xfrm>
            <a:off x="114300" y="5401134"/>
            <a:ext cx="8831076" cy="3542790"/>
          </a:xfrm>
        </p:spPr>
        <p:txBody>
          <a:bodyPr>
            <a:normAutofit/>
          </a:bodyPr>
          <a:lstStyle/>
          <a:p>
            <a:pPr marL="0" indent="0" algn="just" eaLnBrk="1" hangingPunct="1">
              <a:spcBef>
                <a:spcPct val="10000"/>
              </a:spcBef>
              <a:spcAft>
                <a:spcPct val="10000"/>
              </a:spcAft>
              <a:buNone/>
            </a:pPr>
            <a:r>
              <a:rPr lang="en-US" altLang="en-US" sz="2000" dirty="0">
                <a:latin typeface="+mn-lt"/>
              </a:rPr>
              <a:t>Production Possibilities Frontier</a:t>
            </a:r>
          </a:p>
          <a:p>
            <a:pPr marL="0" indent="0" algn="just" eaLnBrk="1" hangingPunct="1">
              <a:spcBef>
                <a:spcPct val="10000"/>
              </a:spcBef>
              <a:spcAft>
                <a:spcPct val="10000"/>
              </a:spcAft>
              <a:buNone/>
            </a:pPr>
            <a:r>
              <a:rPr lang="en-US" altLang="en-US" sz="2000" i="1" dirty="0">
                <a:latin typeface="+mn-lt"/>
              </a:rPr>
              <a:t>The production possibilities frontier shows the amount of agricultural and manufacturing outputs that can be produced in the economy with labor.</a:t>
            </a:r>
          </a:p>
        </p:txBody>
      </p:sp>
    </p:spTree>
    <p:extLst>
      <p:ext uri="{BB962C8B-B14F-4D97-AF65-F5344CB8AC3E}">
        <p14:creationId xmlns:p14="http://schemas.microsoft.com/office/powerpoint/2010/main" val="4439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047AD5-B698-463A-BEF8-F4A8793A6941}"/>
              </a:ext>
            </a:extLst>
          </p:cNvPr>
          <p:cNvSpPr>
            <a:spLocks noGrp="1"/>
          </p:cNvSpPr>
          <p:nvPr>
            <p:ph type="title"/>
          </p:nvPr>
        </p:nvSpPr>
        <p:spPr/>
        <p:txBody>
          <a:bodyPr>
            <a:normAutofit/>
          </a:bodyPr>
          <a:lstStyle/>
          <a:p>
            <a:r>
              <a:rPr lang="en-US" sz="3600" dirty="0"/>
              <a:t>Specific-Factors Model</a:t>
            </a:r>
            <a:endParaRPr lang="en-IN" sz="3600" dirty="0"/>
          </a:p>
        </p:txBody>
      </p:sp>
      <p:sp>
        <p:nvSpPr>
          <p:cNvPr id="11" name="Content Placeholder 10">
            <a:extLst>
              <a:ext uri="{FF2B5EF4-FFF2-40B4-BE49-F238E27FC236}">
                <a16:creationId xmlns:a16="http://schemas.microsoft.com/office/drawing/2014/main" id="{EEF5D202-569B-4F03-A6AC-407737608772}"/>
              </a:ext>
            </a:extLst>
          </p:cNvPr>
          <p:cNvSpPr>
            <a:spLocks noGrp="1"/>
          </p:cNvSpPr>
          <p:nvPr>
            <p:ph idx="1"/>
          </p:nvPr>
        </p:nvSpPr>
        <p:spPr>
          <a:xfrm>
            <a:off x="300054" y="1414085"/>
            <a:ext cx="8615346" cy="3523890"/>
          </a:xfrm>
        </p:spPr>
        <p:txBody>
          <a:bodyPr>
            <a:normAutofit/>
          </a:bodyPr>
          <a:lstStyle/>
          <a:p>
            <a:pPr marL="0" indent="0" algn="just">
              <a:buNone/>
            </a:pPr>
            <a:r>
              <a:rPr lang="en-US" altLang="en-US" dirty="0"/>
              <a:t>The Home Country - Opportunity Cost and Prices</a:t>
            </a:r>
          </a:p>
          <a:p>
            <a:pPr algn="just"/>
            <a:r>
              <a:rPr lang="en-US" altLang="en-US" sz="2200" dirty="0"/>
              <a:t>As in the Ricardian model, the slope of the PPF equals the opportunity cost or relative price of the good on the horizontal axis; here it is manufacturing.</a:t>
            </a:r>
          </a:p>
          <a:p>
            <a:pPr algn="just"/>
            <a:r>
              <a:rPr lang="en-US" altLang="en-US" sz="2200" dirty="0"/>
              <a:t>Firms hire labor up to the point where the cost of one more hour of labor (the wage) equals the value of one more hour of labor in production.</a:t>
            </a:r>
          </a:p>
        </p:txBody>
      </p:sp>
      <mc:AlternateContent xmlns:mc="http://schemas.openxmlformats.org/markup-compatibility/2006" xmlns:a14="http://schemas.microsoft.com/office/drawing/2010/main">
        <mc:Choice Requires="a14">
          <p:sp>
            <p:nvSpPr>
              <p:cNvPr id="20" name="Content Placeholder 19">
                <a:extLst>
                  <a:ext uri="{FF2B5EF4-FFF2-40B4-BE49-F238E27FC236}">
                    <a16:creationId xmlns:a16="http://schemas.microsoft.com/office/drawing/2014/main" id="{0C0CAEBB-5A51-4FA6-A83C-8BCE21F58D08}"/>
                  </a:ext>
                </a:extLst>
              </p:cNvPr>
              <p:cNvSpPr txBox="1">
                <a:spLocks noGrp="1"/>
              </p:cNvSpPr>
              <p:nvPr>
                <p:ph sz="quarter" idx="12"/>
              </p:nvPr>
            </p:nvSpPr>
            <p:spPr>
              <a:xfrm>
                <a:off x="175348" y="4262652"/>
                <a:ext cx="4808132" cy="492443"/>
              </a:xfrm>
              <a:prstGeom prst="rect">
                <a:avLst/>
              </a:prstGeom>
              <a:noFill/>
            </p:spPr>
            <p:txBody>
              <a:bodyPr wrap="square" lIns="0" tIns="0" rIns="0" bIns="0" rtlCol="0">
                <a:spAutoFit/>
              </a:bodyPr>
              <a:lstStyle/>
              <a:p>
                <a:pPr marL="0" indent="0">
                  <a:buNone/>
                </a:pPr>
                <a14:m>
                  <m:oMathPara xmlns:m="http://schemas.openxmlformats.org/officeDocument/2006/math">
                    <m:oMathParaPr>
                      <m:jc m:val="centerGroup"/>
                    </m:oMathParaPr>
                    <m:oMath xmlns:m="http://schemas.openxmlformats.org/officeDocument/2006/math">
                      <m:r>
                        <a:rPr lang="en-US" sz="3200" b="1" i="1" smtClean="0">
                          <a:solidFill>
                            <a:srgbClr val="0070C0"/>
                          </a:solidFill>
                          <a:latin typeface="Cambria Math" panose="02040503050406030204" pitchFamily="18" charset="0"/>
                        </a:rPr>
                        <m:t>𝑾</m:t>
                      </m:r>
                      <m:r>
                        <a:rPr lang="en-US" sz="3200" b="1" i="1" smtClean="0">
                          <a:solidFill>
                            <a:srgbClr val="0070C0"/>
                          </a:solidFill>
                          <a:latin typeface="Cambria Math" panose="02040503050406030204" pitchFamily="18" charset="0"/>
                        </a:rPr>
                        <m:t>=</m:t>
                      </m:r>
                      <m:sSub>
                        <m:sSubPr>
                          <m:ctrlPr>
                            <a:rPr lang="en-US" sz="3200" i="1" smtClean="0">
                              <a:solidFill>
                                <a:srgbClr val="0070C0"/>
                              </a:solidFill>
                              <a:latin typeface="Cambria Math" panose="02040503050406030204" pitchFamily="18" charset="0"/>
                            </a:rPr>
                          </m:ctrlPr>
                        </m:sSubPr>
                        <m:e>
                          <m:r>
                            <a:rPr lang="en-US" sz="3200" b="1" i="1" smtClean="0">
                              <a:solidFill>
                                <a:srgbClr val="0070C0"/>
                              </a:solidFill>
                              <a:latin typeface="Cambria Math" panose="02040503050406030204" pitchFamily="18" charset="0"/>
                            </a:rPr>
                            <m:t>𝑷</m:t>
                          </m:r>
                        </m:e>
                        <m:sub>
                          <m:r>
                            <a:rPr lang="en-US" sz="3200" b="1" i="1" smtClean="0">
                              <a:solidFill>
                                <a:srgbClr val="0070C0"/>
                              </a:solidFill>
                              <a:latin typeface="Cambria Math" panose="02040503050406030204" pitchFamily="18" charset="0"/>
                            </a:rPr>
                            <m:t>𝑴</m:t>
                          </m:r>
                        </m:sub>
                      </m:sSub>
                      <m:r>
                        <a:rPr lang="en-US" sz="3200" b="1" i="1" smtClean="0">
                          <a:solidFill>
                            <a:srgbClr val="0070C0"/>
                          </a:solidFill>
                          <a:latin typeface="Cambria Math" panose="02040503050406030204" pitchFamily="18" charset="0"/>
                        </a:rPr>
                        <m:t> </m:t>
                      </m:r>
                      <m:r>
                        <a:rPr lang="en-US" sz="3200" b="1" i="1" smtClean="0">
                          <a:solidFill>
                            <a:srgbClr val="0070C0"/>
                          </a:solidFill>
                          <a:latin typeface="Cambria Math" panose="02040503050406030204" pitchFamily="18" charset="0"/>
                          <a:ea typeface="Cambria Math" panose="02040503050406030204" pitchFamily="18" charset="0"/>
                        </a:rPr>
                        <m:t>∙ </m:t>
                      </m:r>
                      <m:sSub>
                        <m:sSubPr>
                          <m:ctrlPr>
                            <a:rPr lang="en-US" sz="3200" i="1" smtClean="0">
                              <a:solidFill>
                                <a:srgbClr val="0070C0"/>
                              </a:solidFill>
                              <a:latin typeface="Cambria Math" panose="02040503050406030204" pitchFamily="18" charset="0"/>
                              <a:ea typeface="Cambria Math" panose="02040503050406030204" pitchFamily="18" charset="0"/>
                            </a:rPr>
                          </m:ctrlPr>
                        </m:sSubPr>
                        <m:e>
                          <m:r>
                            <a:rPr lang="en-US" sz="3200" b="1" i="1" smtClean="0">
                              <a:solidFill>
                                <a:srgbClr val="0070C0"/>
                              </a:solidFill>
                              <a:latin typeface="Cambria Math" panose="02040503050406030204" pitchFamily="18" charset="0"/>
                              <a:ea typeface="Cambria Math" panose="02040503050406030204" pitchFamily="18" charset="0"/>
                            </a:rPr>
                            <m:t>𝑴𝑷𝑳</m:t>
                          </m:r>
                        </m:e>
                        <m:sub>
                          <m:r>
                            <a:rPr lang="en-US" sz="3200" b="1" i="1" smtClean="0">
                              <a:solidFill>
                                <a:srgbClr val="0070C0"/>
                              </a:solidFill>
                              <a:latin typeface="Cambria Math" panose="02040503050406030204" pitchFamily="18" charset="0"/>
                              <a:ea typeface="Cambria Math" panose="02040503050406030204" pitchFamily="18" charset="0"/>
                            </a:rPr>
                            <m:t>𝑴</m:t>
                          </m:r>
                        </m:sub>
                      </m:sSub>
                    </m:oMath>
                  </m:oMathPara>
                </a14:m>
                <a:endParaRPr lang="en-US" sz="3200" dirty="0">
                  <a:solidFill>
                    <a:srgbClr val="0070C0"/>
                  </a:solidFill>
                  <a:ea typeface="Cambria Math" panose="02040503050406030204" pitchFamily="18" charset="0"/>
                </a:endParaRPr>
              </a:p>
            </p:txBody>
          </p:sp>
        </mc:Choice>
        <mc:Fallback xmlns="">
          <p:sp>
            <p:nvSpPr>
              <p:cNvPr id="20" name="Content Placeholder 19">
                <a:extLst>
                  <a:ext uri="{FF2B5EF4-FFF2-40B4-BE49-F238E27FC236}">
                    <a16:creationId xmlns:a16="http://schemas.microsoft.com/office/drawing/2014/main" id="{0C0CAEBB-5A51-4FA6-A83C-8BCE21F58D08}"/>
                  </a:ext>
                </a:extLst>
              </p:cNvPr>
              <p:cNvSpPr txBox="1">
                <a:spLocks noGrp="1" noRot="1" noChangeAspect="1" noMove="1" noResize="1" noEditPoints="1" noAdjustHandles="1" noChangeArrowheads="1" noChangeShapeType="1" noTextEdit="1"/>
              </p:cNvSpPr>
              <p:nvPr>
                <p:ph sz="quarter" idx="12"/>
              </p:nvPr>
            </p:nvSpPr>
            <p:spPr>
              <a:xfrm>
                <a:off x="175348" y="4262652"/>
                <a:ext cx="4808132"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FBA44722-45E7-4D20-81A6-B93FFC4FC6EE}"/>
                  </a:ext>
                </a:extLst>
              </p:cNvPr>
              <p:cNvSpPr txBox="1">
                <a:spLocks noGrp="1"/>
              </p:cNvSpPr>
              <p:nvPr>
                <p:ph sz="quarter" idx="13"/>
              </p:nvPr>
            </p:nvSpPr>
            <p:spPr>
              <a:xfrm>
                <a:off x="4572000" y="4249934"/>
                <a:ext cx="3421204" cy="492443"/>
              </a:xfrm>
              <a:prstGeom prst="rect">
                <a:avLst/>
              </a:prstGeom>
              <a:noFill/>
            </p:spPr>
            <p:txBody>
              <a:bodyPr wrap="square" lIns="0" tIns="0" rIns="0" bIns="0" rtlCol="0">
                <a:spAutoFit/>
              </a:bodyPr>
              <a:lstStyle/>
              <a:p>
                <a:pPr marL="0" indent="0">
                  <a:buNone/>
                </a:pPr>
                <a14:m>
                  <m:oMathPara xmlns:m="http://schemas.openxmlformats.org/officeDocument/2006/math">
                    <m:oMathParaPr>
                      <m:jc m:val="centerGroup"/>
                    </m:oMathParaPr>
                    <m:oMath xmlns:m="http://schemas.openxmlformats.org/officeDocument/2006/math">
                      <m:r>
                        <a:rPr lang="en-US" sz="3200" b="1" i="1" smtClean="0">
                          <a:solidFill>
                            <a:srgbClr val="0070C0"/>
                          </a:solidFill>
                          <a:latin typeface="Cambria Math" panose="02040503050406030204" pitchFamily="18" charset="0"/>
                        </a:rPr>
                        <m:t>𝑾</m:t>
                      </m:r>
                      <m:r>
                        <a:rPr lang="en-US" sz="3200" b="1" i="1" smtClean="0">
                          <a:solidFill>
                            <a:srgbClr val="0070C0"/>
                          </a:solidFill>
                          <a:latin typeface="Cambria Math" panose="02040503050406030204" pitchFamily="18" charset="0"/>
                        </a:rPr>
                        <m:t>=</m:t>
                      </m:r>
                      <m:sSub>
                        <m:sSubPr>
                          <m:ctrlPr>
                            <a:rPr lang="en-US" sz="3200" i="1" smtClean="0">
                              <a:solidFill>
                                <a:srgbClr val="0070C0"/>
                              </a:solidFill>
                              <a:latin typeface="Cambria Math" panose="02040503050406030204" pitchFamily="18" charset="0"/>
                            </a:rPr>
                          </m:ctrlPr>
                        </m:sSubPr>
                        <m:e>
                          <m:r>
                            <a:rPr lang="en-US" sz="3200" b="1" i="1" smtClean="0">
                              <a:solidFill>
                                <a:srgbClr val="0070C0"/>
                              </a:solidFill>
                              <a:latin typeface="Cambria Math" panose="02040503050406030204" pitchFamily="18" charset="0"/>
                            </a:rPr>
                            <m:t>𝑷</m:t>
                          </m:r>
                        </m:e>
                        <m:sub>
                          <m:r>
                            <a:rPr lang="en-US" sz="3200" b="1" i="1" smtClean="0">
                              <a:solidFill>
                                <a:srgbClr val="0070C0"/>
                              </a:solidFill>
                              <a:latin typeface="Cambria Math" panose="02040503050406030204" pitchFamily="18" charset="0"/>
                            </a:rPr>
                            <m:t>𝑨</m:t>
                          </m:r>
                        </m:sub>
                      </m:sSub>
                      <m:r>
                        <a:rPr lang="en-US" sz="3200" b="1" i="1" smtClean="0">
                          <a:solidFill>
                            <a:srgbClr val="0070C0"/>
                          </a:solidFill>
                          <a:latin typeface="Cambria Math" panose="02040503050406030204" pitchFamily="18" charset="0"/>
                        </a:rPr>
                        <m:t> </m:t>
                      </m:r>
                      <m:r>
                        <a:rPr lang="en-US" sz="3200" b="1" i="1" smtClean="0">
                          <a:solidFill>
                            <a:srgbClr val="0070C0"/>
                          </a:solidFill>
                          <a:latin typeface="Cambria Math" panose="02040503050406030204" pitchFamily="18" charset="0"/>
                          <a:ea typeface="Cambria Math" panose="02040503050406030204" pitchFamily="18" charset="0"/>
                        </a:rPr>
                        <m:t>∙ </m:t>
                      </m:r>
                      <m:sSub>
                        <m:sSubPr>
                          <m:ctrlPr>
                            <a:rPr lang="en-US" sz="3200" i="1" smtClean="0">
                              <a:solidFill>
                                <a:srgbClr val="0070C0"/>
                              </a:solidFill>
                              <a:latin typeface="Cambria Math" panose="02040503050406030204" pitchFamily="18" charset="0"/>
                              <a:ea typeface="Cambria Math" panose="02040503050406030204" pitchFamily="18" charset="0"/>
                            </a:rPr>
                          </m:ctrlPr>
                        </m:sSubPr>
                        <m:e>
                          <m:r>
                            <a:rPr lang="en-US" sz="3200" b="1" i="1" smtClean="0">
                              <a:solidFill>
                                <a:srgbClr val="0070C0"/>
                              </a:solidFill>
                              <a:latin typeface="Cambria Math" panose="02040503050406030204" pitchFamily="18" charset="0"/>
                              <a:ea typeface="Cambria Math" panose="02040503050406030204" pitchFamily="18" charset="0"/>
                            </a:rPr>
                            <m:t>𝑴𝑷𝑳</m:t>
                          </m:r>
                        </m:e>
                        <m:sub>
                          <m:r>
                            <a:rPr lang="en-US" sz="3200" b="1" i="1" smtClean="0">
                              <a:solidFill>
                                <a:srgbClr val="0070C0"/>
                              </a:solidFill>
                              <a:latin typeface="Cambria Math" panose="02040503050406030204" pitchFamily="18" charset="0"/>
                              <a:ea typeface="Cambria Math" panose="02040503050406030204" pitchFamily="18" charset="0"/>
                            </a:rPr>
                            <m:t>𝑨</m:t>
                          </m:r>
                        </m:sub>
                      </m:sSub>
                    </m:oMath>
                  </m:oMathPara>
                </a14:m>
                <a:endParaRPr lang="en-US" sz="3200" dirty="0">
                  <a:solidFill>
                    <a:srgbClr val="0070C0"/>
                  </a:solidFill>
                  <a:ea typeface="Cambria Math" panose="02040503050406030204" pitchFamily="18" charset="0"/>
                </a:endParaRPr>
              </a:p>
            </p:txBody>
          </p:sp>
        </mc:Choice>
        <mc:Fallback xmlns="">
          <p:sp>
            <p:nvSpPr>
              <p:cNvPr id="21" name="Content Placeholder 20">
                <a:extLst>
                  <a:ext uri="{FF2B5EF4-FFF2-40B4-BE49-F238E27FC236}">
                    <a16:creationId xmlns:a16="http://schemas.microsoft.com/office/drawing/2014/main" id="{FBA44722-45E7-4D20-81A6-B93FFC4FC6EE}"/>
                  </a:ext>
                </a:extLst>
              </p:cNvPr>
              <p:cNvSpPr txBox="1">
                <a:spLocks noGrp="1" noRot="1" noChangeAspect="1" noMove="1" noResize="1" noEditPoints="1" noAdjustHandles="1" noChangeArrowheads="1" noChangeShapeType="1" noTextEdit="1"/>
              </p:cNvSpPr>
              <p:nvPr>
                <p:ph sz="quarter" idx="13"/>
              </p:nvPr>
            </p:nvSpPr>
            <p:spPr>
              <a:xfrm>
                <a:off x="4572000" y="4249934"/>
                <a:ext cx="3421204" cy="492443"/>
              </a:xfrm>
              <a:prstGeom prst="rect">
                <a:avLst/>
              </a:prstGeom>
              <a:blipFill>
                <a:blip r:embed="rId4"/>
                <a:stretch>
                  <a:fillRect/>
                </a:stretch>
              </a:blipFill>
            </p:spPr>
            <p:txBody>
              <a:bodyPr/>
              <a:lstStyle/>
              <a:p>
                <a:r>
                  <a:rPr lang="en-US">
                    <a:noFill/>
                  </a:rPr>
                  <a:t> </a:t>
                </a:r>
              </a:p>
            </p:txBody>
          </p:sp>
        </mc:Fallback>
      </mc:AlternateContent>
      <p:sp>
        <p:nvSpPr>
          <p:cNvPr id="4" name="Rectangle 4">
            <a:extLst>
              <a:ext uri="{FF2B5EF4-FFF2-40B4-BE49-F238E27FC236}">
                <a16:creationId xmlns:a16="http://schemas.microsoft.com/office/drawing/2014/main" id="{B38BB410-0757-4A58-9345-920C86D27E21}"/>
              </a:ext>
            </a:extLst>
          </p:cNvPr>
          <p:cNvSpPr>
            <a:spLocks noChangeArrowheads="1"/>
          </p:cNvSpPr>
          <p:nvPr/>
        </p:nvSpPr>
        <p:spPr bwMode="auto">
          <a:xfrm>
            <a:off x="5737860" y="47550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6250AFC-92E0-4F2A-93C1-12756482824A}"/>
              </a:ext>
            </a:extLst>
          </p:cNvPr>
          <p:cNvGraphicFramePr>
            <a:graphicFrameLocks noChangeAspect="1"/>
          </p:cNvGraphicFramePr>
          <p:nvPr>
            <p:extLst>
              <p:ext uri="{D42A27DB-BD31-4B8C-83A1-F6EECF244321}">
                <p14:modId xmlns:p14="http://schemas.microsoft.com/office/powerpoint/2010/main" val="2258986605"/>
              </p:ext>
            </p:extLst>
          </p:nvPr>
        </p:nvGraphicFramePr>
        <p:xfrm>
          <a:off x="860884" y="5129494"/>
          <a:ext cx="7132320" cy="1361122"/>
        </p:xfrm>
        <a:graphic>
          <a:graphicData uri="http://schemas.openxmlformats.org/presentationml/2006/ole">
            <mc:AlternateContent xmlns:mc="http://schemas.openxmlformats.org/markup-compatibility/2006">
              <mc:Choice xmlns:v="urn:schemas-microsoft-com:vml" Requires="v">
                <p:oleObj name="Equation" r:id="rId5" imgW="2616120" imgH="406080" progId="Equation.DSMT4">
                  <p:embed/>
                </p:oleObj>
              </mc:Choice>
              <mc:Fallback>
                <p:oleObj name="Equation" r:id="rId5" imgW="2616120" imgH="406080" progId="Equation.DSMT4">
                  <p:embed/>
                  <p:pic>
                    <p:nvPicPr>
                      <p:cNvPr id="0" name="Object 3"/>
                      <p:cNvPicPr>
                        <a:picLocks noChangeAspect="1" noChangeArrowheads="1"/>
                      </p:cNvPicPr>
                      <p:nvPr/>
                    </p:nvPicPr>
                    <p:blipFill>
                      <a:blip r:embed="rId6"/>
                      <a:srcRect/>
                      <a:stretch>
                        <a:fillRect/>
                      </a:stretch>
                    </p:blipFill>
                    <p:spPr bwMode="auto">
                      <a:xfrm>
                        <a:off x="860884" y="5129494"/>
                        <a:ext cx="7132320" cy="1361122"/>
                      </a:xfrm>
                      <a:prstGeom prst="rect">
                        <a:avLst/>
                      </a:prstGeom>
                      <a:noFill/>
                    </p:spPr>
                  </p:pic>
                </p:oleObj>
              </mc:Fallback>
            </mc:AlternateContent>
          </a:graphicData>
        </a:graphic>
      </p:graphicFrame>
    </p:spTree>
    <p:extLst>
      <p:ext uri="{BB962C8B-B14F-4D97-AF65-F5344CB8AC3E}">
        <p14:creationId xmlns:p14="http://schemas.microsoft.com/office/powerpoint/2010/main" val="3701066824"/>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F8A0D5D4-E85B-2245-800C-61B94CBA43A4}" vid="{797AA461-1B33-F847-AA4A-B4021220E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1717F3EB-C04B-4D17-B521-7F09E89EA77F}">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4270</TotalTime>
  <Words>3128</Words>
  <Application>Microsoft Office PowerPoint</Application>
  <PresentationFormat>On-screen Show (4:3)</PresentationFormat>
  <Paragraphs>189</Paragraphs>
  <Slides>48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Amasis MT Pro Black</vt:lpstr>
      <vt:lpstr>Arial</vt:lpstr>
      <vt:lpstr>Calibri</vt:lpstr>
      <vt:lpstr>Cambria Math</vt:lpstr>
      <vt:lpstr>FEENSTRA</vt:lpstr>
      <vt:lpstr>Equation</vt:lpstr>
      <vt:lpstr>ECON 243 – International Trade </vt:lpstr>
      <vt:lpstr>Questions to Consider</vt:lpstr>
      <vt:lpstr>Introduction</vt:lpstr>
      <vt:lpstr>Specific-Factors Model</vt:lpstr>
      <vt:lpstr>Specific-Factors Model</vt:lpstr>
      <vt:lpstr>Deriving the Production Possibilities Frontier  (Food is considered Agriculture {A})</vt:lpstr>
      <vt:lpstr>Slope of the PPF</vt:lpstr>
      <vt:lpstr>Specific-Factors Model</vt:lpstr>
      <vt:lpstr>Specific-Factors Model</vt:lpstr>
      <vt:lpstr>Specific-Factors Model</vt:lpstr>
      <vt:lpstr>A Closer Look</vt:lpstr>
      <vt:lpstr>An Even Closer Look</vt:lpstr>
      <vt:lpstr>Specific-Factors Model</vt:lpstr>
      <vt:lpstr>Specific-Factors Model</vt:lpstr>
      <vt:lpstr>Earnings of Labor</vt:lpstr>
      <vt:lpstr>Earnings of Labor </vt:lpstr>
      <vt:lpstr>Earnings of Labor</vt:lpstr>
      <vt:lpstr>A Closer Look - Figure 3-5</vt:lpstr>
      <vt:lpstr>Earnings of Labor</vt:lpstr>
      <vt:lpstr>Earnings of Labor </vt:lpstr>
      <vt:lpstr>Proof</vt:lpstr>
      <vt:lpstr>Effect on Real Wages </vt:lpstr>
      <vt:lpstr>Earnings of Labor </vt:lpstr>
      <vt:lpstr>Earnings of Labor </vt:lpstr>
      <vt:lpstr>APPLICATION: The “China Shock” and Employment in the United States</vt:lpstr>
      <vt:lpstr>APPLICATION: The “China Shock” and Employment in the United States</vt:lpstr>
      <vt:lpstr>APPLICATION: The “China Shock” and Employment in the United States</vt:lpstr>
      <vt:lpstr>APPLICATION: The “China Shock” and Employment in the United States</vt:lpstr>
      <vt:lpstr>Earnings of Capital and Land</vt:lpstr>
      <vt:lpstr>Earnings of Capital and Land</vt:lpstr>
      <vt:lpstr>Earnings of Capital and Land </vt:lpstr>
      <vt:lpstr>Earnings of Capital and Land </vt:lpstr>
      <vt:lpstr>PowerPoint Presentation</vt:lpstr>
      <vt:lpstr>Changes in the Real Rental on Capital</vt:lpstr>
      <vt:lpstr>Changes in the Real Rental on Land</vt:lpstr>
      <vt:lpstr>Earnings of Capital and Land </vt:lpstr>
      <vt:lpstr>Examining the Distribution of Income </vt:lpstr>
      <vt:lpstr>PowerPoint Presentation</vt:lpstr>
      <vt:lpstr>PowerPoint Presentation</vt:lpstr>
      <vt:lpstr>PowerPoint Presentation</vt:lpstr>
      <vt:lpstr>GDP Distribution</vt:lpstr>
      <vt:lpstr>A Simple Problem</vt:lpstr>
      <vt:lpstr>PowerPoint Presentation</vt:lpstr>
      <vt:lpstr>PowerPoint Presentation</vt:lpstr>
      <vt:lpstr>PowerPoint Presentation</vt:lpstr>
      <vt:lpstr>Conclusions</vt:lpstr>
      <vt:lpstr>Conclusions</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Gains and Losses from Trade in the Specific-Factors Model</dc:title>
  <dc:subject/>
  <dc:creator>Dennis McCornac</dc:creator>
  <cp:keywords/>
  <dc:description/>
  <cp:lastModifiedBy>Dennis McCornac</cp:lastModifiedBy>
  <cp:revision>404</cp:revision>
  <dcterms:created xsi:type="dcterms:W3CDTF">2014-03-27T23:14:18Z</dcterms:created>
  <dcterms:modified xsi:type="dcterms:W3CDTF">2023-01-20T10:34:40Z</dcterms:modified>
  <cp:category/>
</cp:coreProperties>
</file>