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2"/>
  </p:sldMasterIdLst>
  <p:notesMasterIdLst>
    <p:notesMasterId r:id="rId67"/>
  </p:notesMasterIdLst>
  <p:handoutMasterIdLst>
    <p:handoutMasterId r:id="rId68"/>
  </p:handoutMasterIdLst>
  <p:sldIdLst>
    <p:sldId id="435" r:id="rId3"/>
    <p:sldId id="404" r:id="rId4"/>
    <p:sldId id="453" r:id="rId5"/>
    <p:sldId id="330" r:id="rId6"/>
    <p:sldId id="405" r:id="rId7"/>
    <p:sldId id="332" r:id="rId8"/>
    <p:sldId id="333" r:id="rId9"/>
    <p:sldId id="334" r:id="rId10"/>
    <p:sldId id="335" r:id="rId11"/>
    <p:sldId id="445" r:id="rId12"/>
    <p:sldId id="406" r:id="rId13"/>
    <p:sldId id="442" r:id="rId14"/>
    <p:sldId id="337" r:id="rId15"/>
    <p:sldId id="338" r:id="rId16"/>
    <p:sldId id="339" r:id="rId17"/>
    <p:sldId id="407" r:id="rId18"/>
    <p:sldId id="446" r:id="rId19"/>
    <p:sldId id="341" r:id="rId20"/>
    <p:sldId id="447" r:id="rId21"/>
    <p:sldId id="409" r:id="rId22"/>
    <p:sldId id="343" r:id="rId23"/>
    <p:sldId id="448" r:id="rId24"/>
    <p:sldId id="344" r:id="rId25"/>
    <p:sldId id="345" r:id="rId26"/>
    <p:sldId id="346" r:id="rId27"/>
    <p:sldId id="347" r:id="rId28"/>
    <p:sldId id="411" r:id="rId29"/>
    <p:sldId id="436" r:id="rId30"/>
    <p:sldId id="412" r:id="rId31"/>
    <p:sldId id="416" r:id="rId32"/>
    <p:sldId id="414" r:id="rId33"/>
    <p:sldId id="367" r:id="rId34"/>
    <p:sldId id="368" r:id="rId35"/>
    <p:sldId id="369" r:id="rId36"/>
    <p:sldId id="370" r:id="rId37"/>
    <p:sldId id="415" r:id="rId38"/>
    <p:sldId id="417" r:id="rId39"/>
    <p:sldId id="418" r:id="rId40"/>
    <p:sldId id="419" r:id="rId41"/>
    <p:sldId id="449" r:id="rId42"/>
    <p:sldId id="451" r:id="rId43"/>
    <p:sldId id="420" r:id="rId44"/>
    <p:sldId id="421" r:id="rId45"/>
    <p:sldId id="450" r:id="rId46"/>
    <p:sldId id="365" r:id="rId47"/>
    <p:sldId id="422" r:id="rId48"/>
    <p:sldId id="423" r:id="rId49"/>
    <p:sldId id="424" r:id="rId50"/>
    <p:sldId id="425" r:id="rId51"/>
    <p:sldId id="426" r:id="rId52"/>
    <p:sldId id="427" r:id="rId53"/>
    <p:sldId id="437" r:id="rId54"/>
    <p:sldId id="428" r:id="rId55"/>
    <p:sldId id="429" r:id="rId56"/>
    <p:sldId id="438" r:id="rId57"/>
    <p:sldId id="430" r:id="rId58"/>
    <p:sldId id="439" r:id="rId59"/>
    <p:sldId id="379" r:id="rId60"/>
    <p:sldId id="380" r:id="rId61"/>
    <p:sldId id="312" r:id="rId62"/>
    <p:sldId id="384" r:id="rId63"/>
    <p:sldId id="385" r:id="rId64"/>
    <p:sldId id="388" r:id="rId65"/>
    <p:sldId id="44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mazani, Reza" initials="RR" lastIdx="66" clrIdx="6">
    <p:extLst>
      <p:ext uri="{19B8F6BF-5375-455C-9EA6-DF929625EA0E}">
        <p15:presenceInfo xmlns:p15="http://schemas.microsoft.com/office/powerpoint/2012/main" userId="Ramazani, Reza" providerId="None"/>
      </p:ext>
    </p:extLst>
  </p:cmAuthor>
  <p:cmAuthor id="1" name="Jennifer Baker" initials="JB" lastIdx="7" clrIdx="0"/>
  <p:cmAuthor id="8" name="PC" initials="P" lastIdx="17" clrIdx="7">
    <p:extLst>
      <p:ext uri="{19B8F6BF-5375-455C-9EA6-DF929625EA0E}">
        <p15:presenceInfo xmlns:p15="http://schemas.microsoft.com/office/powerpoint/2012/main" userId="PC" providerId="None"/>
      </p:ext>
    </p:extLst>
  </p:cmAuthor>
  <p:cmAuthor id="2" name="Hauk, William" initials="HW" lastIdx="6" clrIdx="1"/>
  <p:cmAuthor id="9" name="Copyeditor" initials="CE" lastIdx="13" clrIdx="8">
    <p:extLst>
      <p:ext uri="{19B8F6BF-5375-455C-9EA6-DF929625EA0E}">
        <p15:presenceInfo xmlns:p15="http://schemas.microsoft.com/office/powerpoint/2012/main" userId="Copyeditor" providerId="None"/>
      </p:ext>
    </p:extLst>
  </p:cmAuthor>
  <p:cmAuthor id="3" name="Mingzhi Xu" initials="MX" lastIdx="2" clrIdx="2"/>
  <p:cmAuthor id="10" name="Matamoros, Stephanie" initials="MS" lastIdx="8" clrIdx="9">
    <p:extLst>
      <p:ext uri="{19B8F6BF-5375-455C-9EA6-DF929625EA0E}">
        <p15:presenceInfo xmlns:p15="http://schemas.microsoft.com/office/powerpoint/2012/main" userId="S-1-5-21-4250845945-3731851581-3800177176-71210" providerId="AD"/>
      </p:ext>
    </p:extLst>
  </p:cmAuthor>
  <p:cmAuthor id="4" name="Microsoft Office User" initials="Office" lastIdx="1" clrIdx="3"/>
  <p:cmAuthor id="5" name="Microsoft Office User" initials="Office [2]" lastIdx="1" clrIdx="4"/>
  <p:cmAuthor id="6" name="Doolan, Edgar" initials="DE" lastIdx="6" clrIdx="5">
    <p:extLst>
      <p:ext uri="{19B8F6BF-5375-455C-9EA6-DF929625EA0E}">
        <p15:presenceInfo xmlns:p15="http://schemas.microsoft.com/office/powerpoint/2012/main" userId="S-1-5-21-4250845945-3731851581-3800177176-16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65656"/>
    <a:srgbClr val="002E36"/>
    <a:srgbClr val="142234"/>
    <a:srgbClr val="00642D"/>
    <a:srgbClr val="F4D296"/>
    <a:srgbClr val="EFC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5535" autoAdjust="0"/>
  </p:normalViewPr>
  <p:slideViewPr>
    <p:cSldViewPr snapToGrid="0">
      <p:cViewPr varScale="1">
        <p:scale>
          <a:sx n="69" d="100"/>
          <a:sy n="69" d="100"/>
        </p:scale>
        <p:origin x="184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718"/>
    </p:cViewPr>
  </p:sorterViewPr>
  <p:notesViewPr>
    <p:cSldViewPr snapToGrid="0">
      <p:cViewPr varScale="1">
        <p:scale>
          <a:sx n="42" d="100"/>
          <a:sy n="42" d="100"/>
        </p:scale>
        <p:origin x="2032"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2400" y="231774"/>
            <a:ext cx="6553200" cy="746760"/>
          </a:xfrm>
          <a:prstGeom prst="rect">
            <a:avLst/>
          </a:prstGeom>
        </p:spPr>
        <p:txBody>
          <a:bodyPr vert="horz" lIns="91440" tIns="45720" rIns="91440" bIns="45720" rtlCol="0"/>
          <a:lstStyle>
            <a:lvl1pPr algn="l">
              <a:defRPr sz="1200"/>
            </a:lvl1pPr>
          </a:lstStyle>
          <a:p>
            <a:pPr algn="ctr"/>
            <a:r>
              <a:rPr lang="en-US" sz="1800" b="1" dirty="0"/>
              <a:t>Chapter 2 - Trade and Technology:</a:t>
            </a:r>
            <a:br>
              <a:rPr lang="en-US" sz="1800" b="1" dirty="0"/>
            </a:br>
            <a:r>
              <a:rPr lang="en-US" sz="1800" b="1" dirty="0"/>
              <a:t>The Ricardian Model</a:t>
            </a:r>
          </a:p>
          <a:p>
            <a:pPr algn="ctr"/>
            <a:endParaRPr lang="en-US" dirty="0"/>
          </a:p>
        </p:txBody>
      </p:sp>
      <p:sp>
        <p:nvSpPr>
          <p:cNvPr id="5" name="Slide Number Placeholder 4"/>
          <p:cNvSpPr>
            <a:spLocks noGrp="1"/>
          </p:cNvSpPr>
          <p:nvPr>
            <p:ph type="sldNum" sz="quarter" idx="3"/>
          </p:nvPr>
        </p:nvSpPr>
        <p:spPr>
          <a:xfrm>
            <a:off x="2429986" y="8573772"/>
            <a:ext cx="1998027" cy="338454"/>
          </a:xfrm>
          <a:prstGeom prst="rect">
            <a:avLst/>
          </a:prstGeom>
        </p:spPr>
        <p:txBody>
          <a:bodyPr vert="horz" lIns="91440" tIns="45720" rIns="91440" bIns="45720" rtlCol="0" anchor="b"/>
          <a:lstStyle>
            <a:lvl1pPr algn="r">
              <a:defRPr sz="1200"/>
            </a:lvl1pPr>
          </a:lstStyle>
          <a:p>
            <a:pPr algn="ctr"/>
            <a:fld id="{90976894-F06D-4981-9F3C-F653E4FDD5F7}" type="slidenum">
              <a:rPr lang="en-US" sz="1600" b="1" smtClean="0"/>
              <a:pPr algn="ctr"/>
              <a:t>‹#›</a:t>
            </a:fld>
            <a:endParaRPr lang="en-US" sz="1600" b="1" dirty="0"/>
          </a:p>
        </p:txBody>
      </p:sp>
    </p:spTree>
    <p:extLst>
      <p:ext uri="{BB962C8B-B14F-4D97-AF65-F5344CB8AC3E}">
        <p14:creationId xmlns:p14="http://schemas.microsoft.com/office/powerpoint/2010/main" val="104781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2088E-914D-4A55-A2AA-7777329AB2CD}" type="datetime1">
              <a:rPr lang="en-US" smtClean="0"/>
              <a:t>8/27/2023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F8F68-D58C-42E4-87D3-BE66E64A8246}" type="slidenum">
              <a:rPr lang="en-US" smtClean="0"/>
              <a:t>‹#›</a:t>
            </a:fld>
            <a:endParaRPr lang="en-US"/>
          </a:p>
        </p:txBody>
      </p:sp>
    </p:spTree>
    <p:extLst>
      <p:ext uri="{BB962C8B-B14F-4D97-AF65-F5344CB8AC3E}">
        <p14:creationId xmlns:p14="http://schemas.microsoft.com/office/powerpoint/2010/main" val="3129057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 2014 Worth Publishers  International Economics, 3e  |  Feenstra/Taylor</a:t>
            </a:r>
          </a:p>
        </p:txBody>
      </p:sp>
    </p:spTree>
    <p:extLst>
      <p:ext uri="{BB962C8B-B14F-4D97-AF65-F5344CB8AC3E}">
        <p14:creationId xmlns:p14="http://schemas.microsoft.com/office/powerpoint/2010/main" val="238277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F8F68-D58C-42E4-87D3-BE66E64A8246}" type="slidenum">
              <a:rPr lang="en-US" smtClean="0"/>
              <a:t>26</a:t>
            </a:fld>
            <a:endParaRPr lang="en-US"/>
          </a:p>
        </p:txBody>
      </p:sp>
    </p:spTree>
    <p:extLst>
      <p:ext uri="{BB962C8B-B14F-4D97-AF65-F5344CB8AC3E}">
        <p14:creationId xmlns:p14="http://schemas.microsoft.com/office/powerpoint/2010/main" val="318883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F8F68-D58C-42E4-87D3-BE66E64A8246}" type="slidenum">
              <a:rPr lang="en-US" smtClean="0"/>
              <a:t>40</a:t>
            </a:fld>
            <a:endParaRPr lang="en-US"/>
          </a:p>
        </p:txBody>
      </p:sp>
    </p:spTree>
    <p:extLst>
      <p:ext uri="{BB962C8B-B14F-4D97-AF65-F5344CB8AC3E}">
        <p14:creationId xmlns:p14="http://schemas.microsoft.com/office/powerpoint/2010/main" val="10284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a:solidFill>
            <a:schemeClr val="bg1"/>
          </a:solidFill>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lvl1pPr algn="just">
              <a:defRPr b="1"/>
            </a:lvl1pPr>
            <a:lvl2pPr algn="just">
              <a:defRPr b="1"/>
            </a:lvl2pPr>
            <a:lvl3pPr algn="just">
              <a:defRPr b="1"/>
            </a:lvl3pPr>
            <a:lvl4pPr algn="just">
              <a:defRPr b="1"/>
            </a:lvl4pPr>
            <a:lvl5pPr algn="just">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75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5" name="Content Placeholder 4"/>
          <p:cNvSpPr>
            <a:spLocks noGrp="1"/>
          </p:cNvSpPr>
          <p:nvPr>
            <p:ph sz="quarter" idx="13"/>
          </p:nvPr>
        </p:nvSpPr>
        <p:spPr>
          <a:xfrm>
            <a:off x="690563" y="1552575"/>
            <a:ext cx="7408862" cy="68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55638" y="2406650"/>
            <a:ext cx="7885112" cy="73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811213" y="3502025"/>
            <a:ext cx="734060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6"/>
          </p:nvPr>
        </p:nvSpPr>
        <p:spPr>
          <a:xfrm>
            <a:off x="1095375" y="4468813"/>
            <a:ext cx="6443663" cy="106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7"/>
          </p:nvPr>
        </p:nvSpPr>
        <p:spPr>
          <a:xfrm>
            <a:off x="1423988" y="5616575"/>
            <a:ext cx="4545012" cy="369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621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5" name="Content Placeholder 4"/>
          <p:cNvSpPr>
            <a:spLocks noGrp="1"/>
          </p:cNvSpPr>
          <p:nvPr>
            <p:ph sz="quarter" idx="13"/>
          </p:nvPr>
        </p:nvSpPr>
        <p:spPr>
          <a:xfrm>
            <a:off x="690563" y="1414463"/>
            <a:ext cx="6650037" cy="48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862013" y="1992313"/>
            <a:ext cx="6211887" cy="58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889000" y="2924175"/>
            <a:ext cx="6891338" cy="439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6"/>
          </p:nvPr>
        </p:nvSpPr>
        <p:spPr>
          <a:xfrm>
            <a:off x="534988" y="3725863"/>
            <a:ext cx="7297737" cy="82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7"/>
          </p:nvPr>
        </p:nvSpPr>
        <p:spPr>
          <a:xfrm>
            <a:off x="595313" y="4830763"/>
            <a:ext cx="5175250" cy="319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22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05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982663" y="4046538"/>
            <a:ext cx="5202237" cy="103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28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0"/>
          </p:nvPr>
        </p:nvSpPr>
        <p:spPr>
          <a:xfrm>
            <a:off x="982663" y="4046538"/>
            <a:ext cx="5202237" cy="1035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nvPr>
        </p:nvSpPr>
        <p:spPr>
          <a:xfrm>
            <a:off x="3278188" y="2363788"/>
            <a:ext cx="2268537" cy="854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53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457200" y="2362200"/>
            <a:ext cx="8229600" cy="3763963"/>
          </a:xfrm>
        </p:spPr>
        <p:txBody>
          <a:bodyPr>
            <a:normAutofit/>
          </a:bodyPr>
          <a:lstStyle>
            <a:lvl1pPr marL="514350" indent="-514350">
              <a:buFont typeface="+mj-lt"/>
              <a:buAutoNum type="alphaLcPeriod"/>
              <a:defRPr sz="2800"/>
            </a:lvl1pPr>
            <a:lvl2pPr marL="914400" indent="-457200">
              <a:buFont typeface="+mj-lt"/>
              <a:buAutoNum type="alphaLcPeriod"/>
              <a:defRPr sz="2400"/>
            </a:lvl2pPr>
            <a:lvl3pPr marL="1371600" indent="-457200">
              <a:buFont typeface="+mj-lt"/>
              <a:buAutoNum type="alphaLcPeriod"/>
              <a:defRPr sz="2000"/>
            </a:lvl3pPr>
            <a:lvl4pPr marL="1714500" indent="-342900">
              <a:buFont typeface="+mj-lt"/>
              <a:buAutoNum type="alphaLcPeriod"/>
              <a:defRPr sz="1800"/>
            </a:lvl4pPr>
            <a:lvl5pPr marL="2171700" indent="-342900">
              <a:buFont typeface="+mj-lt"/>
              <a:buAutoNum type="alphaL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468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9D8DC7-87FD-1443-B7C9-0C9E9B2F1470}"/>
              </a:ext>
            </a:extLst>
          </p:cNvPr>
          <p:cNvSpPr/>
          <p:nvPr/>
        </p:nvSpPr>
        <p:spPr>
          <a:xfrm>
            <a:off x="92364" y="1614068"/>
            <a:ext cx="8913091" cy="519532"/>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ctrTitle"/>
          </p:nvPr>
        </p:nvSpPr>
        <p:spPr>
          <a:xfrm>
            <a:off x="175491" y="38099"/>
            <a:ext cx="8756073"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043" y="1614068"/>
            <a:ext cx="9143999" cy="519532"/>
          </a:xfrm>
          <a:ln>
            <a:noFill/>
          </a:ln>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Content Placeholder 4">
            <a:extLst>
              <a:ext uri="{FF2B5EF4-FFF2-40B4-BE49-F238E27FC236}">
                <a16:creationId xmlns:a16="http://schemas.microsoft.com/office/drawing/2014/main" id="{5100DE3F-705D-4EA3-AD6E-B21E9911FE51}"/>
              </a:ext>
            </a:extLst>
          </p:cNvPr>
          <p:cNvSpPr>
            <a:spLocks noGrp="1"/>
          </p:cNvSpPr>
          <p:nvPr>
            <p:ph sz="quarter" idx="10" hasCustomPrompt="1"/>
          </p:nvPr>
        </p:nvSpPr>
        <p:spPr>
          <a:xfrm>
            <a:off x="2187719" y="6338468"/>
            <a:ext cx="5275263" cy="519532"/>
          </a:xfrm>
        </p:spPr>
        <p:txBody>
          <a:bodyPr>
            <a:noAutofit/>
          </a:bodyPr>
          <a:lstStyle>
            <a:lvl1pPr marL="0" indent="0" algn="ctr">
              <a:buNone/>
              <a:defRPr sz="1100" b="0">
                <a:solidFill>
                  <a:schemeClr val="tx1"/>
                </a:solidFill>
              </a:defRPr>
            </a:lvl1pPr>
          </a:lstStyle>
          <a:p>
            <a:r>
              <a:rPr lang="en-US" dirty="0"/>
              <a:t>© 2021 Worth Publishers - International Economics, 5e  |  </a:t>
            </a:r>
            <a:r>
              <a:rPr lang="en-US" dirty="0" err="1"/>
              <a:t>Feenstra</a:t>
            </a:r>
            <a:r>
              <a:rPr lang="en-US" dirty="0"/>
              <a:t>/Taylor</a:t>
            </a:r>
          </a:p>
        </p:txBody>
      </p:sp>
    </p:spTree>
    <p:extLst>
      <p:ext uri="{BB962C8B-B14F-4D97-AF65-F5344CB8AC3E}">
        <p14:creationId xmlns:p14="http://schemas.microsoft.com/office/powerpoint/2010/main" val="95016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34E80-2D8C-423E-A042-A1AB66A315B9}" type="datetime1">
              <a:rPr lang="en-US" smtClean="0"/>
              <a:t>8/27/2023</a:t>
            </a:fld>
            <a:endParaRPr lang="en-US"/>
          </a:p>
        </p:txBody>
      </p:sp>
      <p:sp>
        <p:nvSpPr>
          <p:cNvPr id="3" name="Footer Placeholder 2"/>
          <p:cNvSpPr>
            <a:spLocks noGrp="1"/>
          </p:cNvSpPr>
          <p:nvPr>
            <p:ph type="ftr" sz="quarter" idx="11"/>
          </p:nvPr>
        </p:nvSpPr>
        <p:spPr/>
        <p:txBody>
          <a:bodyPr/>
          <a:lstStyle/>
          <a:p>
            <a:r>
              <a:rPr lang="en-US"/>
              <a:t>© 2017 Worth Publishers International Economics, 4e  |  Feenstra/Taylor</a:t>
            </a:r>
          </a:p>
        </p:txBody>
      </p:sp>
      <p:sp>
        <p:nvSpPr>
          <p:cNvPr id="4" name="Slide Number Placeholder 3"/>
          <p:cNvSpPr>
            <a:spLocks noGrp="1"/>
          </p:cNvSpPr>
          <p:nvPr>
            <p:ph type="sldNum" sz="quarter" idx="12"/>
          </p:nvPr>
        </p:nvSpPr>
        <p:spPr/>
        <p:txBody>
          <a:bodyPr/>
          <a:lstStyle/>
          <a:p>
            <a:fld id="{7A9DC544-88AA-4B99-9569-D68FC0552398}" type="slidenum">
              <a:rPr lang="en-US" smtClean="0"/>
              <a:t>‹#›</a:t>
            </a:fld>
            <a:endParaRPr lang="en-US"/>
          </a:p>
        </p:txBody>
      </p:sp>
    </p:spTree>
    <p:extLst>
      <p:ext uri="{BB962C8B-B14F-4D97-AF65-F5344CB8AC3E}">
        <p14:creationId xmlns:p14="http://schemas.microsoft.com/office/powerpoint/2010/main" val="318532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rgbClr val="F7FAFC"/>
            </a:gs>
            <a:gs pos="53000">
              <a:srgbClr val="FFFFFF"/>
            </a:gs>
            <a:gs pos="95000">
              <a:schemeClr val="accent1">
                <a:lumMod val="5000"/>
                <a:lumOff val="95000"/>
              </a:schemeClr>
            </a:gs>
            <a:gs pos="100000">
              <a:schemeClr val="accent1">
                <a:lumMod val="45000"/>
                <a:lumOff val="55000"/>
              </a:schemeClr>
            </a:gs>
            <a:gs pos="100000">
              <a:schemeClr val="accent1">
                <a:lumMod val="45000"/>
                <a:lumOff val="55000"/>
              </a:schemeClr>
            </a:gs>
            <a:gs pos="97000">
              <a:srgbClr val="0070C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037641"/>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75F77BDD-89D8-4BBA-A1FE-4901E968E4C7}"/>
              </a:ext>
            </a:extLst>
          </p:cNvPr>
          <p:cNvSpPr txBox="1"/>
          <p:nvPr userDrawn="1"/>
        </p:nvSpPr>
        <p:spPr>
          <a:xfrm>
            <a:off x="8312150" y="6414085"/>
            <a:ext cx="1054100" cy="338554"/>
          </a:xfrm>
          <a:prstGeom prst="rect">
            <a:avLst/>
          </a:prstGeom>
          <a:noFill/>
        </p:spPr>
        <p:txBody>
          <a:bodyPr wrap="square" rtlCol="0">
            <a:spAutoFit/>
          </a:bodyPr>
          <a:lstStyle/>
          <a:p>
            <a:r>
              <a:rPr lang="en-US" sz="1600" b="1" dirty="0"/>
              <a:t>2 - </a:t>
            </a:r>
            <a:fld id="{A3BD48EA-A452-48B2-9E58-F1CF6EBFCCE0}" type="slidenum">
              <a:rPr lang="en-US" sz="1600" b="1" smtClean="0"/>
              <a:t>‹#›</a:t>
            </a:fld>
            <a:endParaRPr lang="en-US" sz="1600" b="1" dirty="0"/>
          </a:p>
        </p:txBody>
      </p:sp>
    </p:spTree>
    <p:extLst>
      <p:ext uri="{BB962C8B-B14F-4D97-AF65-F5344CB8AC3E}">
        <p14:creationId xmlns:p14="http://schemas.microsoft.com/office/powerpoint/2010/main" val="1236421730"/>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63" r:id="rId3"/>
    <p:sldLayoutId id="2147483660" r:id="rId4"/>
    <p:sldLayoutId id="2147483665" r:id="rId5"/>
    <p:sldLayoutId id="2147483666" r:id="rId6"/>
    <p:sldLayoutId id="2147483662" r:id="rId7"/>
    <p:sldLayoutId id="2147483667" r:id="rId8"/>
    <p:sldLayoutId id="2147483668" r:id="rId9"/>
  </p:sldLayoutIdLst>
  <p:hf hd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jp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slideshare.net/tutor2u/topical-issues-in-trade-and-development" TargetMode="External"/><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ABE466-2AE2-0449-B54D-486A4F083506}"/>
              </a:ext>
            </a:extLst>
          </p:cNvPr>
          <p:cNvSpPr>
            <a:spLocks noGrp="1"/>
          </p:cNvSpPr>
          <p:nvPr>
            <p:ph type="ctrTitle"/>
          </p:nvPr>
        </p:nvSpPr>
        <p:spPr>
          <a:xfrm>
            <a:off x="175491" y="108155"/>
            <a:ext cx="8756073" cy="1399969"/>
          </a:xfrm>
        </p:spPr>
        <p:txBody>
          <a:bodyPr>
            <a:normAutofit/>
          </a:bodyPr>
          <a:lstStyle/>
          <a:p>
            <a:pPr algn="ctr"/>
            <a:r>
              <a:rPr lang="en-US" sz="3600" b="1" dirty="0">
                <a:solidFill>
                  <a:srgbClr val="FF0000"/>
                </a:solidFill>
              </a:rPr>
              <a:t>ECON 243 – International Trade</a:t>
            </a:r>
          </a:p>
        </p:txBody>
      </p:sp>
      <p:sp>
        <p:nvSpPr>
          <p:cNvPr id="7" name="Subtitle 6">
            <a:extLst>
              <a:ext uri="{FF2B5EF4-FFF2-40B4-BE49-F238E27FC236}">
                <a16:creationId xmlns:a16="http://schemas.microsoft.com/office/drawing/2014/main" id="{DE95FAF8-5F1A-1D4F-A37D-E331E60692C3}"/>
              </a:ext>
            </a:extLst>
          </p:cNvPr>
          <p:cNvSpPr>
            <a:spLocks noGrp="1"/>
          </p:cNvSpPr>
          <p:nvPr>
            <p:ph type="subTitle" idx="1"/>
          </p:nvPr>
        </p:nvSpPr>
        <p:spPr>
          <a:xfrm>
            <a:off x="216311" y="2430144"/>
            <a:ext cx="8544232" cy="3449545"/>
          </a:xfrm>
        </p:spPr>
        <p:txBody>
          <a:bodyPr>
            <a:noAutofit/>
          </a:bodyPr>
          <a:lstStyle/>
          <a:p>
            <a:r>
              <a:rPr lang="en-US" sz="3600" dirty="0">
                <a:solidFill>
                  <a:schemeClr val="tx1"/>
                </a:solidFill>
              </a:rPr>
              <a:t>Chapter 2 - Trade and Technology:</a:t>
            </a:r>
            <a:br>
              <a:rPr lang="en-US" sz="3600" dirty="0">
                <a:solidFill>
                  <a:schemeClr val="tx1"/>
                </a:solidFill>
              </a:rPr>
            </a:br>
            <a:r>
              <a:rPr lang="en-US" sz="3600" dirty="0">
                <a:solidFill>
                  <a:schemeClr val="tx1"/>
                </a:solidFill>
              </a:rPr>
              <a:t>The </a:t>
            </a:r>
            <a:r>
              <a:rPr lang="en-US" sz="3600" dirty="0" err="1">
                <a:solidFill>
                  <a:schemeClr val="tx1"/>
                </a:solidFill>
              </a:rPr>
              <a:t>Ricardian</a:t>
            </a:r>
            <a:r>
              <a:rPr lang="en-US" sz="3600" dirty="0">
                <a:solidFill>
                  <a:schemeClr val="tx1"/>
                </a:solidFill>
              </a:rPr>
              <a:t> Model</a:t>
            </a:r>
          </a:p>
        </p:txBody>
      </p:sp>
      <p:pic>
        <p:nvPicPr>
          <p:cNvPr id="3" name="Picture 2"/>
          <p:cNvPicPr>
            <a:picLocks noChangeAspect="1"/>
          </p:cNvPicPr>
          <p:nvPr/>
        </p:nvPicPr>
        <p:blipFill>
          <a:blip r:embed="rId3"/>
          <a:stretch>
            <a:fillRect/>
          </a:stretch>
        </p:blipFill>
        <p:spPr>
          <a:xfrm>
            <a:off x="2562920" y="3854245"/>
            <a:ext cx="3982065" cy="2497393"/>
          </a:xfrm>
          <a:prstGeom prst="rect">
            <a:avLst/>
          </a:prstGeom>
        </p:spPr>
      </p:pic>
      <p:sp>
        <p:nvSpPr>
          <p:cNvPr id="5" name="Content Placeholder 4">
            <a:extLst>
              <a:ext uri="{FF2B5EF4-FFF2-40B4-BE49-F238E27FC236}">
                <a16:creationId xmlns:a16="http://schemas.microsoft.com/office/drawing/2014/main" id="{09141783-18F9-421E-ABAC-0574B2AFEDE6}"/>
              </a:ext>
            </a:extLst>
          </p:cNvPr>
          <p:cNvSpPr>
            <a:spLocks noGrp="1"/>
          </p:cNvSpPr>
          <p:nvPr>
            <p:ph sz="quarter" idx="10"/>
          </p:nvPr>
        </p:nvSpPr>
        <p:spPr>
          <a:xfrm>
            <a:off x="2103437" y="6405143"/>
            <a:ext cx="5275263" cy="224257"/>
          </a:xfrm>
        </p:spPr>
        <p:txBody>
          <a:bodyPr/>
          <a:lstStyle/>
          <a:p>
            <a:endParaRPr lang="en-US" dirty="0"/>
          </a:p>
        </p:txBody>
      </p:sp>
      <p:sp>
        <p:nvSpPr>
          <p:cNvPr id="8" name="TextBox 7">
            <a:extLst>
              <a:ext uri="{FF2B5EF4-FFF2-40B4-BE49-F238E27FC236}">
                <a16:creationId xmlns:a16="http://schemas.microsoft.com/office/drawing/2014/main" id="{F2B4B1E0-E3D4-41FF-80B8-57B5EDD6DDF5}"/>
              </a:ext>
            </a:extLst>
          </p:cNvPr>
          <p:cNvSpPr txBox="1"/>
          <p:nvPr/>
        </p:nvSpPr>
        <p:spPr>
          <a:xfrm>
            <a:off x="8055069" y="6351638"/>
            <a:ext cx="862819" cy="352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7740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A52BA3-0299-4C88-B2C8-4FB0AD2F9934}"/>
              </a:ext>
            </a:extLst>
          </p:cNvPr>
          <p:cNvPicPr>
            <a:picLocks noGrp="1" noChangeAspect="1"/>
          </p:cNvPicPr>
          <p:nvPr>
            <p:ph idx="1"/>
          </p:nvPr>
        </p:nvPicPr>
        <p:blipFill>
          <a:blip r:embed="rId2"/>
          <a:stretch>
            <a:fillRect/>
          </a:stretch>
        </p:blipFill>
        <p:spPr>
          <a:xfrm>
            <a:off x="197708" y="284206"/>
            <a:ext cx="8748583" cy="6027932"/>
          </a:xfrm>
          <a:prstGeom prst="rect">
            <a:avLst/>
          </a:prstGeom>
          <a:noFill/>
        </p:spPr>
      </p:pic>
    </p:spTree>
    <p:extLst>
      <p:ext uri="{BB962C8B-B14F-4D97-AF65-F5344CB8AC3E}">
        <p14:creationId xmlns:p14="http://schemas.microsoft.com/office/powerpoint/2010/main" val="358110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163197"/>
            <a:ext cx="8229600" cy="1143000"/>
          </a:xfrm>
        </p:spPr>
        <p:txBody>
          <a:bodyPr/>
          <a:lstStyle/>
          <a:p>
            <a:r>
              <a:rPr lang="en-US" dirty="0"/>
              <a:t>David Ricardo and Mercantilism</a:t>
            </a:r>
          </a:p>
        </p:txBody>
      </p:sp>
      <p:sp>
        <p:nvSpPr>
          <p:cNvPr id="6" name="Content Placeholder 5"/>
          <p:cNvSpPr>
            <a:spLocks noGrp="1"/>
          </p:cNvSpPr>
          <p:nvPr>
            <p:ph sz="half" idx="1"/>
          </p:nvPr>
        </p:nvSpPr>
        <p:spPr>
          <a:xfrm>
            <a:off x="290050" y="1386727"/>
            <a:ext cx="6781443" cy="4515592"/>
          </a:xfrm>
        </p:spPr>
        <p:txBody>
          <a:bodyPr>
            <a:normAutofit fontScale="85000" lnSpcReduction="20000"/>
          </a:bodyPr>
          <a:lstStyle/>
          <a:p>
            <a:pPr algn="just"/>
            <a:r>
              <a:rPr lang="en-US" dirty="0"/>
              <a:t>Mercantilists believed that exporting was </a:t>
            </a:r>
            <a:br>
              <a:rPr lang="en-US" dirty="0"/>
            </a:br>
            <a:r>
              <a:rPr lang="en-US" dirty="0"/>
              <a:t>good because it generated gold and </a:t>
            </a:r>
            <a:br>
              <a:rPr lang="en-US" dirty="0"/>
            </a:br>
            <a:r>
              <a:rPr lang="en-US" dirty="0"/>
              <a:t>importing was bad because it drained gold from the national treasury.</a:t>
            </a:r>
          </a:p>
          <a:p>
            <a:pPr algn="just"/>
            <a:r>
              <a:rPr lang="en-US" dirty="0"/>
              <a:t>Mercantilists were in favor of high tariffs to ensure high exports and low imports.</a:t>
            </a:r>
          </a:p>
          <a:p>
            <a:pPr algn="just"/>
            <a:r>
              <a:rPr lang="en-US" dirty="0"/>
              <a:t>Ricardo showed that countries could benefit from international trade without having to use tariffs.</a:t>
            </a:r>
          </a:p>
          <a:p>
            <a:pPr algn="just"/>
            <a:r>
              <a:rPr lang="en-US" dirty="0"/>
              <a:t>Many of today’s major international institutions around the world were founded at least in part on the idea that free trade between countries brings gains for all trading partners.</a:t>
            </a:r>
          </a:p>
        </p:txBody>
      </p:sp>
      <p:pic>
        <p:nvPicPr>
          <p:cNvPr id="8" name="Picture Placeholder 4" descr="A photo of David Ricardo.">
            <a:extLst>
              <a:ext uri="{FF2B5EF4-FFF2-40B4-BE49-F238E27FC236}">
                <a16:creationId xmlns:a16="http://schemas.microsoft.com/office/drawing/2014/main" id="{2E8EE95B-A4F2-6744-A24C-0E5F4B708C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1493" y="1387009"/>
            <a:ext cx="1615307" cy="2041991"/>
          </a:xfrm>
          <a:prstGeom prst="rect">
            <a:avLst/>
          </a:prstGeom>
        </p:spPr>
      </p:pic>
    </p:spTree>
    <p:extLst>
      <p:ext uri="{BB962C8B-B14F-4D97-AF65-F5344CB8AC3E}">
        <p14:creationId xmlns:p14="http://schemas.microsoft.com/office/powerpoint/2010/main" val="69150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065"/>
          </a:xfrm>
        </p:spPr>
        <p:txBody>
          <a:bodyPr/>
          <a:lstStyle/>
          <a:p>
            <a:r>
              <a:rPr lang="en-US" dirty="0"/>
              <a:t>A Few Comments</a:t>
            </a:r>
          </a:p>
        </p:txBody>
      </p:sp>
      <p:sp>
        <p:nvSpPr>
          <p:cNvPr id="3" name="Content Placeholder 2"/>
          <p:cNvSpPr>
            <a:spLocks noGrp="1"/>
          </p:cNvSpPr>
          <p:nvPr>
            <p:ph idx="1"/>
          </p:nvPr>
        </p:nvSpPr>
        <p:spPr>
          <a:xfrm>
            <a:off x="457200" y="1189703"/>
            <a:ext cx="8229600" cy="3763963"/>
          </a:xfrm>
        </p:spPr>
        <p:txBody>
          <a:bodyPr>
            <a:noAutofit/>
          </a:bodyPr>
          <a:lstStyle/>
          <a:p>
            <a:pPr marL="0" indent="0" algn="just">
              <a:spcBef>
                <a:spcPts val="0"/>
              </a:spcBef>
              <a:buNone/>
            </a:pPr>
            <a:r>
              <a:rPr lang="en-US" sz="2400" dirty="0"/>
              <a:t>The principle of comparative advantage is not obvious.  What important people have said about comparative advantage:</a:t>
            </a:r>
          </a:p>
          <a:p>
            <a:pPr marL="0" indent="0" algn="just">
              <a:spcBef>
                <a:spcPts val="0"/>
              </a:spcBef>
              <a:buNone/>
            </a:pPr>
            <a:endParaRPr lang="en-US" sz="2400" dirty="0"/>
          </a:p>
          <a:p>
            <a:pPr marL="342900" indent="-342900" algn="just">
              <a:spcBef>
                <a:spcPts val="0"/>
              </a:spcBef>
              <a:buFont typeface="Arial" panose="020B0604020202020204" pitchFamily="34" charset="0"/>
              <a:buChar char="•"/>
            </a:pPr>
            <a:r>
              <a:rPr lang="en-US" sz="2400" dirty="0"/>
              <a:t>David Ricardo first demonstrated the principle of comparative advantage in the early 19th century. [Principles of Political Economy was published in 1817]</a:t>
            </a:r>
          </a:p>
          <a:p>
            <a:pPr marL="342900" indent="-342900" algn="just">
              <a:spcBef>
                <a:spcPts val="0"/>
              </a:spcBef>
              <a:buFont typeface="Arial" panose="020B0604020202020204" pitchFamily="34" charset="0"/>
              <a:buChar char="•"/>
            </a:pPr>
            <a:r>
              <a:rPr lang="en-US" sz="2400" dirty="0"/>
              <a:t>Paul Krugman has said that “comparative advantage is an idea that conflicts directly with both stubborn popular prejudices and powerful interests.”</a:t>
            </a:r>
          </a:p>
          <a:p>
            <a:pPr marL="342900" indent="-342900" algn="just">
              <a:spcBef>
                <a:spcPts val="0"/>
              </a:spcBef>
              <a:buFont typeface="Arial" panose="020B0604020202020204" pitchFamily="34" charset="0"/>
              <a:buChar char="•"/>
            </a:pPr>
            <a:r>
              <a:rPr lang="en-US" sz="2400" dirty="0"/>
              <a:t>Paul Samuelson described it as “…the best example I know of an economic principle that is undeniably true, yet not obvious to intelligent people.”</a:t>
            </a:r>
          </a:p>
          <a:p>
            <a:pPr marL="0" indent="0">
              <a:buNone/>
            </a:pPr>
            <a:endParaRPr lang="en-US" sz="2000" dirty="0"/>
          </a:p>
        </p:txBody>
      </p:sp>
    </p:spTree>
    <p:extLst>
      <p:ext uri="{BB962C8B-B14F-4D97-AF65-F5344CB8AC3E}">
        <p14:creationId xmlns:p14="http://schemas.microsoft.com/office/powerpoint/2010/main" val="210795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274E-75AF-7A4F-8313-BB411C96C245}"/>
              </a:ext>
            </a:extLst>
          </p:cNvPr>
          <p:cNvSpPr>
            <a:spLocks noGrp="1"/>
          </p:cNvSpPr>
          <p:nvPr>
            <p:ph type="title"/>
          </p:nvPr>
        </p:nvSpPr>
        <p:spPr/>
        <p:txBody>
          <a:bodyPr/>
          <a:lstStyle/>
          <a:p>
            <a:r>
              <a:rPr lang="en-US" dirty="0" err="1"/>
              <a:t>Ricardian</a:t>
            </a:r>
            <a:r>
              <a:rPr lang="en-US" dirty="0"/>
              <a:t> Model of Trade </a:t>
            </a:r>
          </a:p>
        </p:txBody>
      </p:sp>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296561" y="1295510"/>
            <a:ext cx="8476735" cy="4932295"/>
          </a:xfrm>
        </p:spPr>
        <p:txBody>
          <a:bodyPr>
            <a:normAutofit/>
          </a:bodyPr>
          <a:lstStyle/>
          <a:p>
            <a:pPr marL="0" indent="0">
              <a:spcBef>
                <a:spcPct val="10000"/>
              </a:spcBef>
              <a:spcAft>
                <a:spcPct val="10000"/>
              </a:spcAft>
              <a:buNone/>
              <a:defRPr/>
            </a:pPr>
            <a:r>
              <a:rPr lang="en-US" b="1" dirty="0">
                <a:latin typeface="Arial" panose="020B0604020202020204" pitchFamily="34" charset="0"/>
              </a:rPr>
              <a:t>The Home Country</a:t>
            </a:r>
          </a:p>
          <a:p>
            <a:pPr>
              <a:spcBef>
                <a:spcPct val="10000"/>
              </a:spcBef>
              <a:spcAft>
                <a:spcPct val="10000"/>
              </a:spcAft>
              <a:defRPr/>
            </a:pPr>
            <a:r>
              <a:rPr lang="en-US" dirty="0">
                <a:solidFill>
                  <a:srgbClr val="002060"/>
                </a:solidFill>
                <a:latin typeface="Arial" panose="020B0604020202020204" pitchFamily="34" charset="0"/>
              </a:rPr>
              <a:t>To develop a Ricardian model of trade, we will use an example with two goods</a:t>
            </a:r>
            <a:r>
              <a:rPr lang="en-US" b="0" dirty="0">
                <a:latin typeface="Arial" panose="020B0604020202020204" pitchFamily="34" charset="0"/>
              </a:rPr>
              <a:t>:  </a:t>
            </a:r>
          </a:p>
          <a:p>
            <a:pPr>
              <a:spcBef>
                <a:spcPct val="10000"/>
              </a:spcBef>
              <a:spcAft>
                <a:spcPct val="10000"/>
              </a:spcAft>
              <a:defRPr/>
            </a:pPr>
            <a:endParaRPr lang="en-US" sz="900" dirty="0">
              <a:latin typeface="Arial" panose="020B0604020202020204" pitchFamily="34" charset="0"/>
            </a:endParaRPr>
          </a:p>
          <a:p>
            <a:pPr lvl="1">
              <a:spcBef>
                <a:spcPct val="10000"/>
              </a:spcBef>
              <a:spcAft>
                <a:spcPct val="10000"/>
              </a:spcAft>
              <a:defRPr/>
            </a:pPr>
            <a:r>
              <a:rPr lang="en-US" dirty="0">
                <a:latin typeface="Arial" panose="020B0604020202020204" pitchFamily="34" charset="0"/>
              </a:rPr>
              <a:t>Wheat and other grains are major exports of the United States and Europe.</a:t>
            </a:r>
          </a:p>
          <a:p>
            <a:pPr marL="571500" lvl="1" indent="-171450">
              <a:spcBef>
                <a:spcPct val="10000"/>
              </a:spcBef>
              <a:spcAft>
                <a:spcPct val="10000"/>
              </a:spcAft>
              <a:defRPr/>
            </a:pPr>
            <a:endParaRPr lang="en-US" sz="500" dirty="0">
              <a:latin typeface="Arial" panose="020B0604020202020204" pitchFamily="34" charset="0"/>
            </a:endParaRPr>
          </a:p>
          <a:p>
            <a:pPr lvl="1">
              <a:spcBef>
                <a:spcPct val="10000"/>
              </a:spcBef>
              <a:spcAft>
                <a:spcPct val="10000"/>
              </a:spcAft>
              <a:defRPr/>
            </a:pPr>
            <a:r>
              <a:rPr lang="en-US" dirty="0">
                <a:latin typeface="Arial" panose="020B0604020202020204" pitchFamily="34" charset="0"/>
              </a:rPr>
              <a:t>Many types of cloth are imported into these countries.</a:t>
            </a:r>
          </a:p>
          <a:p>
            <a:pPr marL="1314450" lvl="1" indent="-457200">
              <a:spcBef>
                <a:spcPct val="10000"/>
              </a:spcBef>
              <a:spcAft>
                <a:spcPct val="10000"/>
              </a:spcAft>
              <a:defRPr/>
            </a:pPr>
            <a:endParaRPr lang="en-US" sz="500" dirty="0">
              <a:latin typeface="Arial" panose="020B0604020202020204" pitchFamily="34" charset="0"/>
            </a:endParaRPr>
          </a:p>
          <a:p>
            <a:pPr lvl="1">
              <a:spcBef>
                <a:spcPct val="10000"/>
              </a:spcBef>
              <a:spcAft>
                <a:spcPct val="10000"/>
              </a:spcAft>
              <a:defRPr/>
            </a:pPr>
            <a:r>
              <a:rPr lang="en-US" dirty="0">
                <a:latin typeface="Arial" panose="020B0604020202020204" pitchFamily="34" charset="0"/>
              </a:rPr>
              <a:t>For simplicity, we will ignore the role of land and capital and suppose that both goods are produced with labor alone.</a:t>
            </a:r>
          </a:p>
          <a:p>
            <a:pPr lvl="1">
              <a:spcBef>
                <a:spcPct val="10000"/>
              </a:spcBef>
              <a:spcAft>
                <a:spcPct val="10000"/>
              </a:spcAft>
              <a:defRPr/>
            </a:pPr>
            <a:endParaRPr lang="en-US" sz="500" dirty="0">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49737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345988" y="1414849"/>
            <a:ext cx="8340811" cy="4525963"/>
          </a:xfrm>
        </p:spPr>
        <p:txBody>
          <a:bodyPr>
            <a:normAutofit/>
          </a:bodyPr>
          <a:lstStyle/>
          <a:p>
            <a:pPr marL="0" indent="0">
              <a:spcBef>
                <a:spcPct val="10000"/>
              </a:spcBef>
              <a:spcAft>
                <a:spcPct val="10000"/>
              </a:spcAft>
              <a:buNone/>
              <a:defRPr/>
            </a:pPr>
            <a:r>
              <a:rPr lang="en-US" b="1" dirty="0">
                <a:latin typeface="Arial" panose="020B0604020202020204" pitchFamily="34" charset="0"/>
              </a:rPr>
              <a:t>The Home Country</a:t>
            </a:r>
          </a:p>
          <a:p>
            <a:pPr>
              <a:spcBef>
                <a:spcPct val="10000"/>
              </a:spcBef>
              <a:spcAft>
                <a:spcPct val="10000"/>
              </a:spcAft>
            </a:pPr>
            <a:r>
              <a:rPr lang="en-US" sz="2400" dirty="0">
                <a:solidFill>
                  <a:srgbClr val="0070C0"/>
                </a:solidFill>
                <a:latin typeface="Arial" panose="020B0604020202020204" pitchFamily="34" charset="0"/>
              </a:rPr>
              <a:t>We assume that labor is the only resource used to produce goods. The marginal product of labor (MPL) is the extra output obtained by using one more unit of labor.</a:t>
            </a:r>
          </a:p>
          <a:p>
            <a:pPr>
              <a:spcBef>
                <a:spcPct val="10000"/>
              </a:spcBef>
              <a:spcAft>
                <a:spcPct val="10000"/>
              </a:spcAft>
            </a:pPr>
            <a:endParaRPr lang="en-US" sz="1050" dirty="0">
              <a:latin typeface="Arial" panose="020B0604020202020204" pitchFamily="34" charset="0"/>
            </a:endParaRPr>
          </a:p>
          <a:p>
            <a:pPr lvl="1">
              <a:spcBef>
                <a:spcPct val="10000"/>
              </a:spcBef>
              <a:spcAft>
                <a:spcPct val="10000"/>
              </a:spcAft>
            </a:pPr>
            <a:r>
              <a:rPr lang="en-US" dirty="0">
                <a:latin typeface="Arial" panose="020B0604020202020204" pitchFamily="34" charset="0"/>
              </a:rPr>
              <a:t>In Home, one worker produces 4 bushels of wheat, so  MPL</a:t>
            </a:r>
            <a:r>
              <a:rPr lang="en-US" baseline="-25000" dirty="0">
                <a:latin typeface="Arial" panose="020B0604020202020204" pitchFamily="34" charset="0"/>
              </a:rPr>
              <a:t>W</a:t>
            </a:r>
            <a:r>
              <a:rPr lang="en-US" dirty="0">
                <a:latin typeface="Arial" panose="020B0604020202020204" pitchFamily="34" charset="0"/>
              </a:rPr>
              <a:t> = 4. </a:t>
            </a:r>
          </a:p>
          <a:p>
            <a:pPr marL="571500" lvl="1" indent="-171450">
              <a:spcBef>
                <a:spcPct val="10000"/>
              </a:spcBef>
              <a:spcAft>
                <a:spcPct val="10000"/>
              </a:spcAft>
            </a:pPr>
            <a:endParaRPr lang="en-US" sz="650" dirty="0">
              <a:latin typeface="Arial" panose="020B0604020202020204" pitchFamily="34" charset="0"/>
            </a:endParaRPr>
          </a:p>
          <a:p>
            <a:pPr lvl="1">
              <a:spcBef>
                <a:spcPct val="10000"/>
              </a:spcBef>
              <a:spcAft>
                <a:spcPct val="10000"/>
              </a:spcAft>
            </a:pPr>
            <a:r>
              <a:rPr lang="en-US" dirty="0">
                <a:latin typeface="Arial" panose="020B0604020202020204" pitchFamily="34" charset="0"/>
              </a:rPr>
              <a:t>Alternatively, one worker can produce 2 yards of cloth, so MPL</a:t>
            </a:r>
            <a:r>
              <a:rPr lang="en-US" baseline="-25000" dirty="0">
                <a:latin typeface="Arial" panose="020B0604020202020204" pitchFamily="34" charset="0"/>
              </a:rPr>
              <a:t>C</a:t>
            </a:r>
            <a:r>
              <a:rPr lang="en-US" dirty="0">
                <a:latin typeface="Arial" panose="020B0604020202020204" pitchFamily="34" charset="0"/>
              </a:rPr>
              <a:t> = 2.</a:t>
            </a:r>
          </a:p>
          <a:p>
            <a:pPr lvl="2">
              <a:spcBef>
                <a:spcPct val="10000"/>
              </a:spcBef>
              <a:spcAft>
                <a:spcPct val="10000"/>
              </a:spcAft>
              <a:defRPr/>
            </a:pPr>
            <a:endParaRPr lang="en-US" sz="100" dirty="0">
              <a:latin typeface="Arial" panose="020B0604020202020204" pitchFamily="34" charset="0"/>
            </a:endParaRPr>
          </a:p>
          <a:p>
            <a:endParaRPr lang="en-US" dirty="0"/>
          </a:p>
          <a:p>
            <a:endParaRPr lang="en-US" dirty="0"/>
          </a:p>
        </p:txBody>
      </p:sp>
      <p:sp>
        <p:nvSpPr>
          <p:cNvPr id="6"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114300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98332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296562" y="1254211"/>
            <a:ext cx="8390238" cy="4726459"/>
          </a:xfrm>
        </p:spPr>
        <p:txBody>
          <a:bodyPr>
            <a:normAutofit lnSpcReduction="10000"/>
          </a:bodyPr>
          <a:lstStyle/>
          <a:p>
            <a:pPr marL="0" indent="0">
              <a:lnSpc>
                <a:spcPct val="110000"/>
              </a:lnSpc>
              <a:buNone/>
            </a:pPr>
            <a:r>
              <a:rPr lang="en-US" b="1" dirty="0"/>
              <a:t>The Home Country</a:t>
            </a:r>
          </a:p>
          <a:p>
            <a:pPr>
              <a:lnSpc>
                <a:spcPct val="110000"/>
              </a:lnSpc>
            </a:pPr>
            <a:r>
              <a:rPr lang="en-US" b="1" dirty="0"/>
              <a:t>Home Production Possibilities Frontier  </a:t>
            </a:r>
          </a:p>
          <a:p>
            <a:pPr lvl="1">
              <a:lnSpc>
                <a:spcPct val="110000"/>
              </a:lnSpc>
            </a:pPr>
            <a:r>
              <a:rPr lang="en-US" dirty="0"/>
              <a:t>We can graph Home’s production possibilities frontier (PPF) using the marginal products for wheat and cloth.</a:t>
            </a:r>
          </a:p>
          <a:p>
            <a:pPr lvl="1">
              <a:lnSpc>
                <a:spcPct val="110000"/>
              </a:lnSpc>
            </a:pPr>
            <a:r>
              <a:rPr lang="en-US" dirty="0"/>
              <a:t>The slope of the PPF is also the opportunity cost of wheat, the amount of cloth that must be given up to obtain one more unit of wheat.</a:t>
            </a:r>
          </a:p>
          <a:p>
            <a:pPr lvl="1">
              <a:lnSpc>
                <a:spcPct val="110000"/>
              </a:lnSpc>
            </a:pPr>
            <a:r>
              <a:rPr lang="en-US" dirty="0"/>
              <a:t>If Home had 25 workers and all were employed in wheat, Home could produce 100 bushels. If all were employed in cloth, they could produce 50 yards. </a:t>
            </a:r>
          </a:p>
          <a:p>
            <a:endParaRPr lang="en-US" dirty="0"/>
          </a:p>
          <a:p>
            <a:endParaRPr lang="en-US" dirty="0"/>
          </a:p>
        </p:txBody>
      </p:sp>
      <p:sp>
        <p:nvSpPr>
          <p:cNvPr id="5" name="Title 1">
            <a:extLst>
              <a:ext uri="{FF2B5EF4-FFF2-40B4-BE49-F238E27FC236}">
                <a16:creationId xmlns:a16="http://schemas.microsoft.com/office/drawing/2014/main" id="{C1EE274E-75AF-7A4F-8313-BB411C96C245}"/>
              </a:ext>
            </a:extLst>
          </p:cNvPr>
          <p:cNvSpPr>
            <a:spLocks noGrp="1"/>
          </p:cNvSpPr>
          <p:nvPr>
            <p:ph type="title"/>
          </p:nvPr>
        </p:nvSpPr>
        <p:spPr>
          <a:xfrm>
            <a:off x="376881" y="222422"/>
            <a:ext cx="8229600" cy="920578"/>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377902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45338" y="762395"/>
            <a:ext cx="8853324" cy="1446510"/>
          </a:xfrm>
        </p:spPr>
        <p:txBody>
          <a:bodyPr>
            <a:noAutofit/>
          </a:bodyPr>
          <a:lstStyle/>
          <a:p>
            <a:pPr marL="0" indent="0" algn="just">
              <a:lnSpc>
                <a:spcPct val="120000"/>
              </a:lnSpc>
              <a:spcBef>
                <a:spcPts val="624"/>
              </a:spcBef>
              <a:spcAft>
                <a:spcPts val="600"/>
              </a:spcAft>
              <a:buNone/>
            </a:pPr>
            <a:r>
              <a:rPr lang="en-US" sz="2400" dirty="0"/>
              <a:t>The Home Country</a:t>
            </a:r>
          </a:p>
          <a:p>
            <a:pPr algn="just">
              <a:lnSpc>
                <a:spcPct val="120000"/>
              </a:lnSpc>
              <a:spcBef>
                <a:spcPts val="624"/>
              </a:spcBef>
              <a:spcAft>
                <a:spcPts val="600"/>
              </a:spcAft>
            </a:pPr>
            <a:r>
              <a:rPr lang="en-US" sz="1800" dirty="0"/>
              <a:t>Home Production Possibilities Frontier -The Home PPF is a straight line between 50 yards of cloth and 100 bushels of wheat. The slope of the PPF equals the negative of the opportunity cost of wheat. Equivalently, the magnitude of the slope can be expressed as the ratio of the marginal products of labor for the two goods.</a:t>
            </a:r>
          </a:p>
        </p:txBody>
      </p:sp>
      <p:sp>
        <p:nvSpPr>
          <p:cNvPr id="8" name="Content Placeholder 7"/>
          <p:cNvSpPr>
            <a:spLocks noGrp="1"/>
          </p:cNvSpPr>
          <p:nvPr>
            <p:ph sz="quarter" idx="15"/>
          </p:nvPr>
        </p:nvSpPr>
        <p:spPr>
          <a:xfrm>
            <a:off x="4572000" y="2686540"/>
            <a:ext cx="1705205" cy="427833"/>
          </a:xfrm>
        </p:spPr>
        <p:txBody>
          <a:bodyPr>
            <a:normAutofit/>
          </a:bodyPr>
          <a:lstStyle/>
          <a:p>
            <a:pPr marL="0" indent="0">
              <a:buNone/>
            </a:pPr>
            <a:r>
              <a:rPr lang="en-US" sz="1600" dirty="0"/>
              <a:t>FIGURE 2-1</a:t>
            </a:r>
          </a:p>
        </p:txBody>
      </p:sp>
      <p:pic>
        <p:nvPicPr>
          <p:cNvPr id="11" name="Picture Placeholder 4" descr="A graph shows the slope and its equation for home production possibilities frontier. The vertical axis plots cloth, Q subscript C, measured in yards and the horizontal axis wheat, Q subscript W, measured in bushels. The graph shows a curve with a negative slope labeled home production possibilities frontier, P P F extending from M P L subscript C times L bar equals 50-mark along the vertical axis to M P L subscript W times L bar equals 100 mark along the horizontal axis. The slope of the curve corresponding to the vertical axis is delta Q C equals negative half yard and the slope corresponding to horizontal axis is delta Q W equals 1 bushel. Therefore, the slope of the curve is negative (M P L subscript C over M P L subscript W) equals negative one half. ">
            <a:extLst>
              <a:ext uri="{FF2B5EF4-FFF2-40B4-BE49-F238E27FC236}">
                <a16:creationId xmlns:a16="http://schemas.microsoft.com/office/drawing/2014/main" id="{6BD8EE0E-C0FA-E149-A7A5-B669A280027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2551" y="3196042"/>
            <a:ext cx="7698259" cy="3509447"/>
          </a:xfrm>
        </p:spPr>
      </p:pic>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B3E2B03A-5CC5-1047-A275-BA6D073873B8}"/>
                  </a:ext>
                </a:extLst>
              </p:cNvPr>
              <p:cNvSpPr txBox="1">
                <a:spLocks noGrp="1"/>
              </p:cNvSpPr>
              <p:nvPr>
                <p:ph sz="quarter" idx="16"/>
              </p:nvPr>
            </p:nvSpPr>
            <p:spPr>
              <a:xfrm>
                <a:off x="2359502" y="3032705"/>
                <a:ext cx="6440814" cy="795474"/>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IN" sz="2000" b="1" i="0" smtClean="0">
                          <a:latin typeface="Cambria Math" panose="02040503050406030204" pitchFamily="18" charset="0"/>
                        </a:rPr>
                        <m:t>𝐒𝐥𝐨𝐩𝐞</m:t>
                      </m:r>
                      <m:r>
                        <a:rPr lang="en-IN" sz="2000" b="1" i="0" smtClean="0">
                          <a:latin typeface="Cambria Math" panose="02040503050406030204" pitchFamily="18" charset="0"/>
                        </a:rPr>
                        <m:t> </m:t>
                      </m:r>
                      <m:r>
                        <a:rPr lang="en-IN" sz="2000" b="1" i="0" smtClean="0">
                          <a:latin typeface="Cambria Math" panose="02040503050406030204" pitchFamily="18" charset="0"/>
                        </a:rPr>
                        <m:t>𝐨𝐟</m:t>
                      </m:r>
                      <m:r>
                        <a:rPr lang="en-IN" sz="2000" b="1" i="0" smtClean="0">
                          <a:latin typeface="Cambria Math" panose="02040503050406030204" pitchFamily="18" charset="0"/>
                        </a:rPr>
                        <m:t> </m:t>
                      </m:r>
                      <m:r>
                        <a:rPr lang="en-IN" sz="2000" b="1" i="0" smtClean="0">
                          <a:latin typeface="Cambria Math" panose="02040503050406030204" pitchFamily="18" charset="0"/>
                        </a:rPr>
                        <m:t>𝐏𝐏𝐅</m:t>
                      </m:r>
                      <m:r>
                        <a:rPr lang="en-IN" sz="2000" b="1"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b="1" i="1" smtClean="0">
                              <a:latin typeface="Cambria Math" panose="02040503050406030204" pitchFamily="18" charset="0"/>
                            </a:rPr>
                            <m:t>𝟓𝟎</m:t>
                          </m:r>
                        </m:num>
                        <m:den>
                          <m:r>
                            <a:rPr lang="en-IN" sz="2000" b="1" i="1" smtClean="0">
                              <a:latin typeface="Cambria Math" panose="02040503050406030204" pitchFamily="18" charset="0"/>
                            </a:rPr>
                            <m:t>𝟏𝟎𝟎</m:t>
                          </m:r>
                        </m:den>
                      </m:f>
                      <m:r>
                        <a:rPr lang="en-IN" sz="2000" b="1"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b="1"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b="1" i="1" smtClean="0">
                                  <a:latin typeface="Cambria Math" panose="02040503050406030204" pitchFamily="18" charset="0"/>
                                </a:rPr>
                                <m:t>𝑳</m:t>
                              </m:r>
                            </m:e>
                            <m:sub>
                              <m:r>
                                <a:rPr lang="en-IN" sz="2000" b="1" i="1" smtClean="0">
                                  <a:latin typeface="Cambria Math" panose="02040503050406030204" pitchFamily="18" charset="0"/>
                                </a:rPr>
                                <m:t>𝑪</m:t>
                              </m:r>
                            </m:sub>
                          </m:sSub>
                          <m:r>
                            <a:rPr lang="en-IN" sz="2000" b="1" i="1" smtClean="0">
                              <a:latin typeface="Cambria Math" panose="02040503050406030204" pitchFamily="18" charset="0"/>
                              <a:ea typeface="Cambria Math" panose="02040503050406030204" pitchFamily="18" charset="0"/>
                            </a:rPr>
                            <m:t>∙</m:t>
                          </m:r>
                          <m:acc>
                            <m:accPr>
                              <m:chr m:val="̅"/>
                              <m:ctrlPr>
                                <a:rPr lang="en-IN" sz="2000" i="1" smtClean="0">
                                  <a:latin typeface="Cambria Math" panose="02040503050406030204" pitchFamily="18" charset="0"/>
                                  <a:ea typeface="Cambria Math" panose="02040503050406030204" pitchFamily="18" charset="0"/>
                                </a:rPr>
                              </m:ctrlPr>
                            </m:accPr>
                            <m:e>
                              <m:r>
                                <a:rPr lang="en-IN" sz="2000" b="1" i="1" smtClean="0">
                                  <a:latin typeface="Cambria Math" panose="02040503050406030204" pitchFamily="18" charset="0"/>
                                  <a:ea typeface="Cambria Math" panose="02040503050406030204" pitchFamily="18" charset="0"/>
                                </a:rPr>
                                <m:t>𝑳</m:t>
                              </m:r>
                            </m:e>
                          </m:acc>
                        </m:num>
                        <m:den>
                          <m:r>
                            <a:rPr lang="en-IN" sz="2000" b="1"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b="1" i="1" smtClean="0">
                                  <a:latin typeface="Cambria Math" panose="02040503050406030204" pitchFamily="18" charset="0"/>
                                </a:rPr>
                                <m:t>𝑳</m:t>
                              </m:r>
                            </m:e>
                            <m:sub>
                              <m:r>
                                <a:rPr lang="en-IN" sz="2000" b="1" i="1" smtClean="0">
                                  <a:latin typeface="Cambria Math" panose="02040503050406030204" pitchFamily="18" charset="0"/>
                                </a:rPr>
                                <m:t>𝑾</m:t>
                              </m:r>
                            </m:sub>
                          </m:sSub>
                          <m:r>
                            <a:rPr lang="en-IN" sz="2000" b="1" i="1" smtClean="0">
                              <a:latin typeface="Cambria Math" panose="02040503050406030204" pitchFamily="18" charset="0"/>
                              <a:ea typeface="Cambria Math" panose="02040503050406030204" pitchFamily="18" charset="0"/>
                            </a:rPr>
                            <m:t>∙</m:t>
                          </m:r>
                          <m:acc>
                            <m:accPr>
                              <m:chr m:val="̿"/>
                              <m:ctrlPr>
                                <a:rPr lang="en-IN" sz="2000" i="1" smtClean="0">
                                  <a:latin typeface="Cambria Math" panose="02040503050406030204" pitchFamily="18" charset="0"/>
                                  <a:ea typeface="Cambria Math" panose="02040503050406030204" pitchFamily="18" charset="0"/>
                                </a:rPr>
                              </m:ctrlPr>
                            </m:accPr>
                            <m:e>
                              <m:r>
                                <a:rPr lang="en-IN" sz="2000" b="1" i="1" smtClean="0">
                                  <a:latin typeface="Cambria Math" panose="02040503050406030204" pitchFamily="18" charset="0"/>
                                  <a:ea typeface="Cambria Math" panose="02040503050406030204" pitchFamily="18" charset="0"/>
                                </a:rPr>
                                <m:t>𝑳</m:t>
                              </m:r>
                            </m:e>
                          </m:acc>
                        </m:den>
                      </m:f>
                      <m:r>
                        <a:rPr lang="en-IN" sz="2000" b="1"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b="1"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b="1" i="1" smtClean="0">
                                  <a:latin typeface="Cambria Math" panose="02040503050406030204" pitchFamily="18" charset="0"/>
                                </a:rPr>
                                <m:t>𝑳</m:t>
                              </m:r>
                            </m:e>
                            <m:sub>
                              <m:r>
                                <a:rPr lang="en-IN" sz="2000" b="1" i="1" smtClean="0">
                                  <a:latin typeface="Cambria Math" panose="02040503050406030204" pitchFamily="18" charset="0"/>
                                </a:rPr>
                                <m:t>𝑪</m:t>
                              </m:r>
                            </m:sub>
                          </m:sSub>
                        </m:num>
                        <m:den>
                          <m:r>
                            <a:rPr lang="en-IN" sz="2000" b="1"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b="1" i="1" smtClean="0">
                                  <a:latin typeface="Cambria Math" panose="02040503050406030204" pitchFamily="18" charset="0"/>
                                </a:rPr>
                                <m:t>𝑳</m:t>
                              </m:r>
                            </m:e>
                            <m:sub>
                              <m:r>
                                <a:rPr lang="en-IN" sz="2000" b="1" i="1" smtClean="0">
                                  <a:latin typeface="Cambria Math" panose="02040503050406030204" pitchFamily="18" charset="0"/>
                                </a:rPr>
                                <m:t>𝑾</m:t>
                              </m:r>
                            </m:sub>
                          </m:sSub>
                        </m:den>
                      </m:f>
                      <m:r>
                        <a:rPr lang="en-IN" sz="2000" b="1"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b="1" i="1" smtClean="0">
                              <a:latin typeface="Cambria Math" panose="02040503050406030204" pitchFamily="18" charset="0"/>
                            </a:rPr>
                            <m:t>𝟏</m:t>
                          </m:r>
                        </m:num>
                        <m:den>
                          <m:r>
                            <a:rPr lang="en-IN" sz="2000" b="1" i="1" smtClean="0">
                              <a:latin typeface="Cambria Math" panose="02040503050406030204" pitchFamily="18" charset="0"/>
                            </a:rPr>
                            <m:t>𝟐</m:t>
                          </m:r>
                        </m:den>
                      </m:f>
                    </m:oMath>
                  </m:oMathPara>
                </a14:m>
                <a:endParaRPr lang="en-IN" sz="2000" dirty="0">
                  <a:latin typeface="Arial" panose="020B0604020202020204" pitchFamily="34" charset="0"/>
                </a:endParaRPr>
              </a:p>
            </p:txBody>
          </p:sp>
        </mc:Choice>
        <mc:Fallback xmlns="">
          <p:sp>
            <p:nvSpPr>
              <p:cNvPr id="12" name="Content Placeholder 11">
                <a:extLst>
                  <a:ext uri="{FF2B5EF4-FFF2-40B4-BE49-F238E27FC236}">
                    <a16:creationId xmlns:a16="http://schemas.microsoft.com/office/drawing/2014/main" id="{B3E2B03A-5CC5-1047-A275-BA6D073873B8}"/>
                  </a:ext>
                </a:extLst>
              </p:cNvPr>
              <p:cNvSpPr txBox="1">
                <a:spLocks noGrp="1" noRot="1" noChangeAspect="1" noMove="1" noResize="1" noEditPoints="1" noAdjustHandles="1" noChangeArrowheads="1" noChangeShapeType="1" noTextEdit="1"/>
              </p:cNvSpPr>
              <p:nvPr>
                <p:ph sz="quarter" idx="16"/>
              </p:nvPr>
            </p:nvSpPr>
            <p:spPr>
              <a:xfrm>
                <a:off x="2359502" y="3032705"/>
                <a:ext cx="6440814" cy="795474"/>
              </a:xfrm>
              <a:prstGeom prst="rect">
                <a:avLst/>
              </a:prstGeom>
              <a:blipFill>
                <a:blip r:embed="rId3"/>
                <a:stretch>
                  <a:fillRect/>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1"/>
            <a:ext cx="8229600" cy="72482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71192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F8C-DF14-4DAE-87C1-4F431C69A31D}"/>
              </a:ext>
            </a:extLst>
          </p:cNvPr>
          <p:cNvSpPr>
            <a:spLocks noGrp="1"/>
          </p:cNvSpPr>
          <p:nvPr>
            <p:ph type="title"/>
          </p:nvPr>
        </p:nvSpPr>
        <p:spPr/>
        <p:txBody>
          <a:bodyPr/>
          <a:lstStyle/>
          <a:p>
            <a:r>
              <a:rPr lang="en-US" dirty="0"/>
              <a:t>A Closer Look</a:t>
            </a:r>
          </a:p>
        </p:txBody>
      </p:sp>
      <p:pic>
        <p:nvPicPr>
          <p:cNvPr id="4" name="Content Placeholder 3">
            <a:extLst>
              <a:ext uri="{FF2B5EF4-FFF2-40B4-BE49-F238E27FC236}">
                <a16:creationId xmlns:a16="http://schemas.microsoft.com/office/drawing/2014/main" id="{6BEBDACD-98F5-4B99-B24D-A550F56D39F3}"/>
              </a:ext>
            </a:extLst>
          </p:cNvPr>
          <p:cNvPicPr>
            <a:picLocks noGrp="1" noChangeAspect="1"/>
          </p:cNvPicPr>
          <p:nvPr>
            <p:ph idx="1"/>
          </p:nvPr>
        </p:nvPicPr>
        <p:blipFill>
          <a:blip r:embed="rId3"/>
          <a:stretch>
            <a:fillRect/>
          </a:stretch>
        </p:blipFill>
        <p:spPr>
          <a:xfrm>
            <a:off x="457200" y="1186249"/>
            <a:ext cx="8353168" cy="5251621"/>
          </a:xfrm>
          <a:prstGeom prst="rect">
            <a:avLst/>
          </a:prstGeom>
        </p:spPr>
      </p:pic>
      <p:sp>
        <p:nvSpPr>
          <p:cNvPr id="6" name="Rectangle 2">
            <a:extLst>
              <a:ext uri="{FF2B5EF4-FFF2-40B4-BE49-F238E27FC236}">
                <a16:creationId xmlns:a16="http://schemas.microsoft.com/office/drawing/2014/main" id="{218438E8-981C-4CD5-BE82-AFC2505C2AE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5EDB174-E8CD-4598-8B3C-A63A1BFE039B}"/>
              </a:ext>
            </a:extLst>
          </p:cNvPr>
          <p:cNvGraphicFramePr>
            <a:graphicFrameLocks noChangeAspect="1"/>
          </p:cNvGraphicFramePr>
          <p:nvPr>
            <p:extLst>
              <p:ext uri="{D42A27DB-BD31-4B8C-83A1-F6EECF244321}">
                <p14:modId xmlns:p14="http://schemas.microsoft.com/office/powerpoint/2010/main" val="2969213282"/>
              </p:ext>
            </p:extLst>
          </p:nvPr>
        </p:nvGraphicFramePr>
        <p:xfrm>
          <a:off x="3892378" y="1556951"/>
          <a:ext cx="2916195" cy="924807"/>
        </p:xfrm>
        <a:graphic>
          <a:graphicData uri="http://schemas.openxmlformats.org/presentationml/2006/ole">
            <mc:AlternateContent xmlns:mc="http://schemas.openxmlformats.org/markup-compatibility/2006">
              <mc:Choice xmlns:v="urn:schemas-microsoft-com:vml" Requires="v">
                <p:oleObj spid="_x0000_s1031" name="Equation" r:id="rId4" imgW="787058" imgH="406224" progId="Equation.DSMT4">
                  <p:embed/>
                </p:oleObj>
              </mc:Choice>
              <mc:Fallback>
                <p:oleObj name="Equation" r:id="rId4" imgW="787058" imgH="40622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378" y="1556951"/>
                        <a:ext cx="2916195" cy="924807"/>
                      </a:xfrm>
                      <a:prstGeom prst="rect">
                        <a:avLst/>
                      </a:prstGeom>
                      <a:noFill/>
                    </p:spPr>
                  </p:pic>
                </p:oleObj>
              </mc:Fallback>
            </mc:AlternateContent>
          </a:graphicData>
        </a:graphic>
      </p:graphicFrame>
    </p:spTree>
    <p:extLst>
      <p:ext uri="{BB962C8B-B14F-4D97-AF65-F5344CB8AC3E}">
        <p14:creationId xmlns:p14="http://schemas.microsoft.com/office/powerpoint/2010/main" val="235309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274E-75AF-7A4F-8313-BB411C96C245}"/>
              </a:ext>
            </a:extLst>
          </p:cNvPr>
          <p:cNvSpPr>
            <a:spLocks noGrp="1"/>
          </p:cNvSpPr>
          <p:nvPr>
            <p:ph type="title"/>
          </p:nvPr>
        </p:nvSpPr>
        <p:spPr>
          <a:xfrm>
            <a:off x="457200" y="274638"/>
            <a:ext cx="8229600" cy="1047535"/>
          </a:xfrm>
        </p:spPr>
        <p:txBody>
          <a:bodyPr/>
          <a:lstStyle/>
          <a:p>
            <a:r>
              <a:rPr lang="en-US" dirty="0" err="1"/>
              <a:t>Ricardian</a:t>
            </a:r>
            <a:r>
              <a:rPr lang="en-US" dirty="0"/>
              <a:t> Model of Trade </a:t>
            </a:r>
          </a:p>
        </p:txBody>
      </p:sp>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358346" y="1417638"/>
            <a:ext cx="8328454" cy="4748384"/>
          </a:xfrm>
        </p:spPr>
        <p:txBody>
          <a:bodyPr>
            <a:normAutofit fontScale="92500"/>
          </a:bodyPr>
          <a:lstStyle/>
          <a:p>
            <a:pPr marL="0" indent="0">
              <a:buNone/>
            </a:pPr>
            <a:r>
              <a:rPr lang="en-US" b="1" dirty="0"/>
              <a:t>The Home Country</a:t>
            </a:r>
          </a:p>
          <a:p>
            <a:r>
              <a:rPr lang="en-US" b="1" dirty="0"/>
              <a:t>Home Indifference Curve</a:t>
            </a:r>
          </a:p>
          <a:p>
            <a:pPr lvl="1"/>
            <a:r>
              <a:rPr lang="en-US" dirty="0"/>
              <a:t>We will represent demand in the home economy using indifference curves that have the following properties:</a:t>
            </a:r>
          </a:p>
          <a:p>
            <a:pPr lvl="1"/>
            <a:r>
              <a:rPr lang="en-US" dirty="0"/>
              <a:t>All points on an indifference curve have the same level of utility.</a:t>
            </a:r>
          </a:p>
          <a:p>
            <a:pPr lvl="1"/>
            <a:r>
              <a:rPr lang="en-US" dirty="0"/>
              <a:t>Points on higher indifference curves have higher utility. </a:t>
            </a:r>
          </a:p>
          <a:p>
            <a:pPr lvl="1"/>
            <a:r>
              <a:rPr lang="en-US" dirty="0"/>
              <a:t>Each indifference curve shows the combinations of two goods, such as wheat and cloth, that a person or economy can consume and be equally satisfied.</a:t>
            </a:r>
          </a:p>
          <a:p>
            <a:endParaRPr lang="en-US" dirty="0"/>
          </a:p>
          <a:p>
            <a:endParaRPr lang="en-US" dirty="0"/>
          </a:p>
        </p:txBody>
      </p:sp>
    </p:spTree>
    <p:extLst>
      <p:ext uri="{BB962C8B-B14F-4D97-AF65-F5344CB8AC3E}">
        <p14:creationId xmlns:p14="http://schemas.microsoft.com/office/powerpoint/2010/main" val="4430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16160F-7E93-43D2-B5EE-224D3D0374D7}"/>
              </a:ext>
            </a:extLst>
          </p:cNvPr>
          <p:cNvPicPr>
            <a:picLocks noGrp="1" noChangeAspect="1"/>
          </p:cNvPicPr>
          <p:nvPr>
            <p:ph idx="1"/>
          </p:nvPr>
        </p:nvPicPr>
        <p:blipFill>
          <a:blip r:embed="rId2"/>
          <a:stretch>
            <a:fillRect/>
          </a:stretch>
        </p:blipFill>
        <p:spPr>
          <a:xfrm>
            <a:off x="1272745" y="308919"/>
            <a:ext cx="6400801" cy="3752342"/>
          </a:xfrm>
          <a:prstGeom prst="rect">
            <a:avLst/>
          </a:prstGeom>
          <a:noFill/>
        </p:spPr>
      </p:pic>
      <p:sp>
        <p:nvSpPr>
          <p:cNvPr id="8" name="TextBox 7">
            <a:extLst>
              <a:ext uri="{FF2B5EF4-FFF2-40B4-BE49-F238E27FC236}">
                <a16:creationId xmlns:a16="http://schemas.microsoft.com/office/drawing/2014/main" id="{194E452E-E3CD-45E6-8C4F-2A1BB66C8EC8}"/>
              </a:ext>
            </a:extLst>
          </p:cNvPr>
          <p:cNvSpPr txBox="1"/>
          <p:nvPr/>
        </p:nvSpPr>
        <p:spPr>
          <a:xfrm>
            <a:off x="259491" y="4061261"/>
            <a:ext cx="8536524" cy="2554545"/>
          </a:xfrm>
          <a:prstGeom prst="rect">
            <a:avLst/>
          </a:prstGeom>
          <a:noFill/>
        </p:spPr>
        <p:txBody>
          <a:bodyPr wrap="square">
            <a:spAutoFit/>
          </a:bodyPr>
          <a:lstStyle/>
          <a:p>
            <a:pPr algn="just"/>
            <a:r>
              <a:rPr lang="en-US" sz="1600" b="1" dirty="0"/>
              <a:t>The consumer is indifferent between A and B but prefers C.</a:t>
            </a:r>
          </a:p>
          <a:p>
            <a:pPr algn="just"/>
            <a:r>
              <a:rPr lang="en-US" sz="1600" b="1" dirty="0"/>
              <a:t>The slope represents how many units of cloth you would give up in exchange for one unit of wheat (and remain indifferent).</a:t>
            </a:r>
          </a:p>
          <a:p>
            <a:pPr algn="just"/>
            <a:r>
              <a:rPr lang="en-US" sz="1600" b="1" dirty="0"/>
              <a:t>Remember from micro principles that the slope of an indifference curve at a given point is </a:t>
            </a:r>
            <a:r>
              <a:rPr lang="en-US" sz="1600" b="1" dirty="0" err="1"/>
              <a:t>MUx</a:t>
            </a:r>
            <a:r>
              <a:rPr lang="en-US" sz="1600" b="1" dirty="0"/>
              <a:t>/</a:t>
            </a:r>
            <a:r>
              <a:rPr lang="en-US" sz="1600" b="1" dirty="0" err="1"/>
              <a:t>MUy</a:t>
            </a:r>
            <a:r>
              <a:rPr lang="en-US" sz="1600" b="1" dirty="0"/>
              <a:t> at that point (the Marginal Rate of Substitution).</a:t>
            </a:r>
          </a:p>
          <a:p>
            <a:pPr algn="just"/>
            <a:endParaRPr lang="en-US" sz="1600" b="1" dirty="0"/>
          </a:p>
          <a:p>
            <a:pPr marL="285750" indent="-285750" algn="just">
              <a:buFont typeface="Arial" panose="020B0604020202020204" pitchFamily="34" charset="0"/>
              <a:buChar char="•"/>
            </a:pPr>
            <a:r>
              <a:rPr lang="en-US" sz="1600" b="1" dirty="0"/>
              <a:t>When you consume little wheat, you are willing to give up a lot of cloth for one unit of wheat.  That is why the IC is very steep when wheat consumption is low.</a:t>
            </a:r>
          </a:p>
          <a:p>
            <a:pPr marL="285750" indent="-285750" algn="just">
              <a:buFont typeface="Arial" panose="020B0604020202020204" pitchFamily="34" charset="0"/>
              <a:buChar char="•"/>
            </a:pPr>
            <a:r>
              <a:rPr lang="en-US" sz="1600" b="1" dirty="0"/>
              <a:t>When you consume a lot of wheat, you are willing to give up very little cloth for one unit of wheat.  That is why the IC is less steep as wheat consumption increases.</a:t>
            </a:r>
          </a:p>
        </p:txBody>
      </p:sp>
      <p:sp>
        <p:nvSpPr>
          <p:cNvPr id="9" name="TextBox 8">
            <a:extLst>
              <a:ext uri="{FF2B5EF4-FFF2-40B4-BE49-F238E27FC236}">
                <a16:creationId xmlns:a16="http://schemas.microsoft.com/office/drawing/2014/main" id="{ABBC6B9E-971B-4875-8D4A-C0FAC028FB01}"/>
              </a:ext>
            </a:extLst>
          </p:cNvPr>
          <p:cNvSpPr txBox="1"/>
          <p:nvPr/>
        </p:nvSpPr>
        <p:spPr>
          <a:xfrm>
            <a:off x="2244907" y="242194"/>
            <a:ext cx="5626348" cy="523220"/>
          </a:xfrm>
          <a:prstGeom prst="rect">
            <a:avLst/>
          </a:prstGeom>
          <a:noFill/>
        </p:spPr>
        <p:txBody>
          <a:bodyPr wrap="none" rtlCol="0">
            <a:spAutoFit/>
          </a:bodyPr>
          <a:lstStyle/>
          <a:p>
            <a:r>
              <a:rPr lang="en-US" sz="2800" b="1" dirty="0"/>
              <a:t>Indifference Curves Once Again</a:t>
            </a:r>
          </a:p>
        </p:txBody>
      </p:sp>
    </p:spTree>
    <p:extLst>
      <p:ext uri="{BB962C8B-B14F-4D97-AF65-F5344CB8AC3E}">
        <p14:creationId xmlns:p14="http://schemas.microsoft.com/office/powerpoint/2010/main" val="414012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are reasons for countries to trade?</a:t>
            </a:r>
          </a:p>
          <a:p>
            <a:pPr marL="514350" indent="-514350">
              <a:buFont typeface="+mj-lt"/>
              <a:buAutoNum type="arabicPeriod"/>
            </a:pPr>
            <a:r>
              <a:rPr lang="en-US" dirty="0"/>
              <a:t>Will the country that is best at producing a good always export it?</a:t>
            </a:r>
          </a:p>
          <a:p>
            <a:pPr marL="514350" indent="-514350">
              <a:buFont typeface="+mj-lt"/>
              <a:buAutoNum type="arabicPeriod"/>
            </a:pPr>
            <a:r>
              <a:rPr lang="en-US" dirty="0"/>
              <a:t>How can countries compete with low-wage exporters, like China?</a:t>
            </a:r>
          </a:p>
        </p:txBody>
      </p:sp>
    </p:spTree>
    <p:extLst>
      <p:ext uri="{BB962C8B-B14F-4D97-AF65-F5344CB8AC3E}">
        <p14:creationId xmlns:p14="http://schemas.microsoft.com/office/powerpoint/2010/main" val="381829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820445"/>
          </a:xfrm>
        </p:spPr>
        <p:txBody>
          <a:bodyPr/>
          <a:lstStyle/>
          <a:p>
            <a:r>
              <a:rPr lang="en-US" dirty="0" err="1"/>
              <a:t>Ricardian</a:t>
            </a:r>
            <a:r>
              <a:rPr lang="en-US" dirty="0"/>
              <a:t> Model of Trade </a:t>
            </a:r>
          </a:p>
        </p:txBody>
      </p:sp>
      <p:sp>
        <p:nvSpPr>
          <p:cNvPr id="4" name="Content Placeholder 3"/>
          <p:cNvSpPr>
            <a:spLocks noGrp="1"/>
          </p:cNvSpPr>
          <p:nvPr>
            <p:ph sz="quarter" idx="13"/>
          </p:nvPr>
        </p:nvSpPr>
        <p:spPr>
          <a:xfrm>
            <a:off x="1093991" y="886777"/>
            <a:ext cx="2112013" cy="366836"/>
          </a:xfrm>
        </p:spPr>
        <p:txBody>
          <a:bodyPr>
            <a:normAutofit/>
          </a:bodyPr>
          <a:lstStyle/>
          <a:p>
            <a:pPr marL="0" indent="0">
              <a:buNone/>
            </a:pPr>
            <a:r>
              <a:rPr lang="en-US" sz="1600" dirty="0"/>
              <a:t>FIGURE 2-2</a:t>
            </a:r>
          </a:p>
        </p:txBody>
      </p:sp>
      <p:sp>
        <p:nvSpPr>
          <p:cNvPr id="6" name="Content Placeholder 5"/>
          <p:cNvSpPr>
            <a:spLocks noGrp="1"/>
          </p:cNvSpPr>
          <p:nvPr>
            <p:ph sz="quarter" idx="15"/>
          </p:nvPr>
        </p:nvSpPr>
        <p:spPr>
          <a:xfrm>
            <a:off x="5168901" y="1162077"/>
            <a:ext cx="3808020" cy="4533845"/>
          </a:xfrm>
        </p:spPr>
        <p:txBody>
          <a:bodyPr>
            <a:noAutofit/>
          </a:bodyPr>
          <a:lstStyle/>
          <a:p>
            <a:pPr marL="0" indent="0" algn="just">
              <a:buNone/>
            </a:pPr>
            <a:r>
              <a:rPr lang="en-US" sz="1600" dirty="0"/>
              <a:t>The Home Country</a:t>
            </a:r>
          </a:p>
          <a:p>
            <a:pPr algn="just"/>
            <a:r>
              <a:rPr lang="en-US" sz="1600" dirty="0"/>
              <a:t>Home Indifference Curve</a:t>
            </a:r>
          </a:p>
          <a:p>
            <a:pPr marL="749300" indent="-285750" algn="just"/>
            <a:r>
              <a:rPr lang="en-US" sz="1600" dirty="0"/>
              <a:t>Points A and B lie on the same indifference curve and give the Home consumers the level of utility U1. </a:t>
            </a:r>
          </a:p>
          <a:p>
            <a:pPr marL="749300" indent="-285750" algn="just"/>
            <a:r>
              <a:rPr lang="en-US" sz="1600" dirty="0"/>
              <a:t>The highest level of Home utility on the PPF is obtained at point A, which is the no-trade equilibrium. </a:t>
            </a:r>
          </a:p>
          <a:p>
            <a:pPr marL="749300" indent="-285750" algn="just"/>
            <a:r>
              <a:rPr lang="en-US" sz="1600" dirty="0"/>
              <a:t>Point D is also on the PPF but would give lower utility. </a:t>
            </a:r>
          </a:p>
          <a:p>
            <a:pPr marL="749300" indent="-285750" algn="just"/>
            <a:r>
              <a:rPr lang="en-US" sz="1600" dirty="0"/>
              <a:t>Point C represents a higher utility level but is off of the PPF, so it is not attainable in the absence of international trade</a:t>
            </a:r>
            <a:r>
              <a:rPr lang="en-US" sz="1400" b="0" dirty="0"/>
              <a:t>.</a:t>
            </a:r>
          </a:p>
        </p:txBody>
      </p:sp>
      <p:sp>
        <p:nvSpPr>
          <p:cNvPr id="8" name="Content Placeholder 7"/>
          <p:cNvSpPr>
            <a:spLocks noGrp="1"/>
          </p:cNvSpPr>
          <p:nvPr>
            <p:ph sz="quarter" idx="17"/>
          </p:nvPr>
        </p:nvSpPr>
        <p:spPr>
          <a:xfrm>
            <a:off x="831533" y="6201894"/>
            <a:ext cx="5175250" cy="319087"/>
          </a:xfrm>
        </p:spPr>
        <p:txBody>
          <a:bodyPr>
            <a:normAutofit fontScale="62500" lnSpcReduction="20000"/>
          </a:bodyPr>
          <a:lstStyle/>
          <a:p>
            <a:pPr marL="0" indent="0">
              <a:buNone/>
            </a:pPr>
            <a:r>
              <a:rPr lang="en-US" dirty="0"/>
              <a:t>Home Equilibrium with No Trade</a:t>
            </a:r>
          </a:p>
        </p:txBody>
      </p:sp>
      <p:pic>
        <p:nvPicPr>
          <p:cNvPr id="9" name="Picture Placeholder 5" descr="A line graph, correlating yards of cloth versus bushels of wheat, shows a home P P F curve and three indifference curves to illustrate home equilibrium with no trade. The vertical axis plots wheat, Q subscript W, measured in bushels and the horizontal axis plots cloth, Q subscript C measured in yards. The curve representing home P P F has a negative slope as it extends from 50-yard mark along the vertical axis to 100-bushel mark along the horizontal axis.&#10;Each of the indifference curves labeled, U subscript 0, U subscript 1, and U subscript 2 is convex to the origin and has a negative slope. The home P P F curve intersects U 0 curve at point D and tangents U 1 curve at point A labeled, “home no-trade equilibrium.” Point A is equal to 25 yards of cloths and 50 bushels of wheat. Point C is marked along U 2 curve and point B is marked along U 1 curve. ">
            <a:extLst>
              <a:ext uri="{FF2B5EF4-FFF2-40B4-BE49-F238E27FC236}">
                <a16:creationId xmlns:a16="http://schemas.microsoft.com/office/drawing/2014/main" id="{ECA6684D-7A45-2F48-8DE2-30FD4AA9E186}"/>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67079" y="1382454"/>
            <a:ext cx="5084403" cy="4690599"/>
          </a:xfrm>
          <a:prstGeom prst="rect">
            <a:avLst/>
          </a:prstGeom>
        </p:spPr>
      </p:pic>
    </p:spTree>
    <p:extLst>
      <p:ext uri="{BB962C8B-B14F-4D97-AF65-F5344CB8AC3E}">
        <p14:creationId xmlns:p14="http://schemas.microsoft.com/office/powerpoint/2010/main" val="422962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210065" y="1450457"/>
            <a:ext cx="8476735" cy="4525963"/>
          </a:xfrm>
        </p:spPr>
        <p:txBody>
          <a:bodyPr>
            <a:normAutofit fontScale="92500" lnSpcReduction="10000"/>
          </a:bodyPr>
          <a:lstStyle/>
          <a:p>
            <a:pPr marL="0" indent="0">
              <a:lnSpc>
                <a:spcPct val="110000"/>
              </a:lnSpc>
              <a:buNone/>
            </a:pPr>
            <a:r>
              <a:rPr lang="en-US" sz="2600" b="1" dirty="0"/>
              <a:t>The Home Country</a:t>
            </a:r>
          </a:p>
          <a:p>
            <a:pPr>
              <a:lnSpc>
                <a:spcPct val="110000"/>
              </a:lnSpc>
            </a:pPr>
            <a:r>
              <a:rPr lang="en-US" sz="2600" b="1" dirty="0"/>
              <a:t>Home Equilibrium</a:t>
            </a:r>
          </a:p>
          <a:p>
            <a:pPr lvl="1">
              <a:lnSpc>
                <a:spcPct val="110000"/>
              </a:lnSpc>
            </a:pPr>
            <a:r>
              <a:rPr lang="en-US" dirty="0"/>
              <a:t>In the absence of international trade, the production possibilities frontier acts like a budget constraint for the country, and with perfectly competitive markets, the economy will produce at the point f highest utility subject to the limits imposed by its PPF.</a:t>
            </a:r>
          </a:p>
          <a:p>
            <a:pPr lvl="1">
              <a:lnSpc>
                <a:spcPct val="110000"/>
              </a:lnSpc>
            </a:pPr>
            <a:r>
              <a:rPr lang="en-US" dirty="0"/>
              <a:t>The point of highest utility is at point A in Figure 2-2, where Home consumes 25 yards of cloth and 50 bushels of wheat.</a:t>
            </a:r>
          </a:p>
          <a:p>
            <a:pPr lvl="1">
              <a:lnSpc>
                <a:spcPct val="110000"/>
              </a:lnSpc>
            </a:pPr>
            <a:r>
              <a:rPr lang="en-US" dirty="0"/>
              <a:t>We will refer to point A as the “no-trade” or the “pre-trade” equilibrium for Home. </a:t>
            </a:r>
          </a:p>
          <a:p>
            <a:endParaRPr lang="en-US" dirty="0"/>
          </a:p>
        </p:txBody>
      </p:sp>
      <p:sp>
        <p:nvSpPr>
          <p:cNvPr id="5"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114300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31281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9117-F0F9-45A5-8445-282C34B6D725}"/>
              </a:ext>
            </a:extLst>
          </p:cNvPr>
          <p:cNvSpPr>
            <a:spLocks noGrp="1"/>
          </p:cNvSpPr>
          <p:nvPr>
            <p:ph type="title"/>
          </p:nvPr>
        </p:nvSpPr>
        <p:spPr/>
        <p:txBody>
          <a:bodyPr/>
          <a:lstStyle/>
          <a:p>
            <a:r>
              <a:rPr lang="en-US" dirty="0"/>
              <a:t>A Closer Look - Figure</a:t>
            </a:r>
            <a:r>
              <a:rPr lang="en-US" sz="3200" dirty="0"/>
              <a:t> 2-2</a:t>
            </a:r>
            <a:br>
              <a:rPr lang="en-US" sz="3200" dirty="0"/>
            </a:br>
            <a:endParaRPr lang="en-US" dirty="0"/>
          </a:p>
        </p:txBody>
      </p:sp>
      <p:pic>
        <p:nvPicPr>
          <p:cNvPr id="4" name="Content Placeholder 3">
            <a:extLst>
              <a:ext uri="{FF2B5EF4-FFF2-40B4-BE49-F238E27FC236}">
                <a16:creationId xmlns:a16="http://schemas.microsoft.com/office/drawing/2014/main" id="{A85179E5-32B5-4941-B29D-67382718602C}"/>
              </a:ext>
            </a:extLst>
          </p:cNvPr>
          <p:cNvPicPr>
            <a:picLocks noGrp="1" noChangeAspect="1"/>
          </p:cNvPicPr>
          <p:nvPr>
            <p:ph idx="1"/>
          </p:nvPr>
        </p:nvPicPr>
        <p:blipFill>
          <a:blip r:embed="rId2"/>
          <a:stretch>
            <a:fillRect/>
          </a:stretch>
        </p:blipFill>
        <p:spPr>
          <a:xfrm>
            <a:off x="370702" y="1062681"/>
            <a:ext cx="8316097" cy="5288691"/>
          </a:xfrm>
          <a:prstGeom prst="rect">
            <a:avLst/>
          </a:prstGeom>
        </p:spPr>
      </p:pic>
    </p:spTree>
    <p:extLst>
      <p:ext uri="{BB962C8B-B14F-4D97-AF65-F5344CB8AC3E}">
        <p14:creationId xmlns:p14="http://schemas.microsoft.com/office/powerpoint/2010/main" val="317458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321275" y="1390135"/>
            <a:ext cx="8229600" cy="4525963"/>
          </a:xfrm>
        </p:spPr>
        <p:txBody>
          <a:bodyPr>
            <a:normAutofit/>
          </a:bodyPr>
          <a:lstStyle/>
          <a:p>
            <a:pPr marL="0" indent="0">
              <a:buNone/>
            </a:pPr>
            <a:r>
              <a:rPr lang="en-US" b="1" dirty="0"/>
              <a:t>The Home Country</a:t>
            </a:r>
          </a:p>
          <a:p>
            <a:r>
              <a:rPr lang="en-US" b="1" dirty="0"/>
              <a:t>Opportunity Cost and Prices</a:t>
            </a:r>
          </a:p>
          <a:p>
            <a:pPr lvl="1"/>
            <a:r>
              <a:rPr lang="en-US" dirty="0"/>
              <a:t>The slope of the PPF reflects the opportunity cost of producing one more bushel of wheat.</a:t>
            </a:r>
          </a:p>
          <a:p>
            <a:pPr lvl="1"/>
            <a:r>
              <a:rPr lang="en-US" dirty="0"/>
              <a:t>Under perfect competition the opportunity cost of wheat should also equal the relative price of wheat.</a:t>
            </a:r>
          </a:p>
          <a:p>
            <a:pPr lvl="1"/>
            <a:r>
              <a:rPr lang="en-US" dirty="0"/>
              <a:t>Price reflects the opportunity cost of a good.</a:t>
            </a:r>
          </a:p>
          <a:p>
            <a:endParaRPr lang="en-US" dirty="0"/>
          </a:p>
        </p:txBody>
      </p:sp>
      <p:sp>
        <p:nvSpPr>
          <p:cNvPr id="5"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114300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25470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284205" y="1151966"/>
            <a:ext cx="8229600" cy="4525963"/>
          </a:xfrm>
        </p:spPr>
        <p:txBody>
          <a:bodyPr>
            <a:normAutofit/>
          </a:bodyPr>
          <a:lstStyle/>
          <a:p>
            <a:pPr marL="0" indent="0">
              <a:buNone/>
            </a:pPr>
            <a:r>
              <a:rPr lang="en-US" b="1" dirty="0"/>
              <a:t>The Home Country</a:t>
            </a:r>
          </a:p>
          <a:p>
            <a:r>
              <a:rPr lang="en-US" b="1" dirty="0"/>
              <a:t>Wages</a:t>
            </a:r>
          </a:p>
          <a:p>
            <a:pPr lvl="1"/>
            <a:r>
              <a:rPr lang="en-US" dirty="0"/>
              <a:t>In competitive markets, firms hire workers up to the point at which the hourly wage equals the value of one more hour of production.</a:t>
            </a:r>
          </a:p>
          <a:p>
            <a:pPr lvl="1"/>
            <a:r>
              <a:rPr lang="en-US" dirty="0"/>
              <a:t>The value of one more hour of labor equals the amount of goods produced in that hour (MPL) times the price of the good.</a:t>
            </a:r>
          </a:p>
          <a:p>
            <a:pPr lvl="1"/>
            <a:r>
              <a:rPr lang="en-US" dirty="0"/>
              <a:t>Labor will be hired up to the point where wage equals P • MPL for each industry.</a:t>
            </a:r>
          </a:p>
          <a:p>
            <a:endParaRPr lang="en-US" dirty="0"/>
          </a:p>
        </p:txBody>
      </p:sp>
      <p:sp>
        <p:nvSpPr>
          <p:cNvPr id="5" name="Title 1">
            <a:extLst>
              <a:ext uri="{FF2B5EF4-FFF2-40B4-BE49-F238E27FC236}">
                <a16:creationId xmlns:a16="http://schemas.microsoft.com/office/drawing/2014/main" id="{C1EE274E-75AF-7A4F-8313-BB411C96C245}"/>
              </a:ext>
            </a:extLst>
          </p:cNvPr>
          <p:cNvSpPr>
            <a:spLocks noGrp="1"/>
          </p:cNvSpPr>
          <p:nvPr>
            <p:ph type="title"/>
          </p:nvPr>
        </p:nvSpPr>
        <p:spPr>
          <a:xfrm>
            <a:off x="630195" y="210065"/>
            <a:ext cx="8229600" cy="731837"/>
          </a:xfrm>
        </p:spPr>
        <p:txBody>
          <a:bodyPr>
            <a:normAutofit/>
          </a:bodyPr>
          <a:lstStyle/>
          <a:p>
            <a:r>
              <a:rPr lang="en-US" dirty="0" err="1"/>
              <a:t>Ricardian</a:t>
            </a:r>
            <a:r>
              <a:rPr lang="en-US" dirty="0"/>
              <a:t> Model of Trade </a:t>
            </a:r>
          </a:p>
        </p:txBody>
      </p:sp>
      <p:sp>
        <p:nvSpPr>
          <p:cNvPr id="10" name="Rectangle 8">
            <a:extLst>
              <a:ext uri="{FF2B5EF4-FFF2-40B4-BE49-F238E27FC236}">
                <a16:creationId xmlns:a16="http://schemas.microsoft.com/office/drawing/2014/main" id="{17AB466F-69D3-4C4C-B7B4-213C158AA1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2">
            <a:extLst>
              <a:ext uri="{FF2B5EF4-FFF2-40B4-BE49-F238E27FC236}">
                <a16:creationId xmlns:a16="http://schemas.microsoft.com/office/drawing/2014/main" id="{8FCAEEB7-167E-4550-B183-3DC80A0E871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F624FCF5-7480-447A-B712-ECDD3E21E373}"/>
              </a:ext>
            </a:extLst>
          </p:cNvPr>
          <p:cNvGraphicFramePr>
            <a:graphicFrameLocks noChangeAspect="1"/>
          </p:cNvGraphicFramePr>
          <p:nvPr>
            <p:extLst>
              <p:ext uri="{D42A27DB-BD31-4B8C-83A1-F6EECF244321}">
                <p14:modId xmlns:p14="http://schemas.microsoft.com/office/powerpoint/2010/main" val="2687900055"/>
              </p:ext>
            </p:extLst>
          </p:nvPr>
        </p:nvGraphicFramePr>
        <p:xfrm>
          <a:off x="543698" y="5344296"/>
          <a:ext cx="3694670" cy="1272746"/>
        </p:xfrm>
        <a:graphic>
          <a:graphicData uri="http://schemas.openxmlformats.org/presentationml/2006/ole">
            <mc:AlternateContent xmlns:mc="http://schemas.openxmlformats.org/markup-compatibility/2006">
              <mc:Choice xmlns:v="urn:schemas-microsoft-com:vml" Requires="v">
                <p:oleObj spid="_x0000_s2060" r:id="rId3" imgW="2248920" imgH="393120" progId="Equation.3">
                  <p:embed/>
                </p:oleObj>
              </mc:Choice>
              <mc:Fallback>
                <p:oleObj r:id="rId3" imgW="2248920" imgH="39312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98" y="5344296"/>
                        <a:ext cx="3694670" cy="1272746"/>
                      </a:xfrm>
                      <a:prstGeom prst="rect">
                        <a:avLst/>
                      </a:prstGeom>
                      <a:noFill/>
                    </p:spPr>
                  </p:pic>
                </p:oleObj>
              </mc:Fallback>
            </mc:AlternateContent>
          </a:graphicData>
        </a:graphic>
      </p:graphicFrame>
      <p:pic>
        <p:nvPicPr>
          <p:cNvPr id="4" name="Picture 3">
            <a:extLst>
              <a:ext uri="{FF2B5EF4-FFF2-40B4-BE49-F238E27FC236}">
                <a16:creationId xmlns:a16="http://schemas.microsoft.com/office/drawing/2014/main" id="{0724268A-BA5A-4D00-9F58-2FC38B56E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558" y="5456561"/>
            <a:ext cx="3469056" cy="1048215"/>
          </a:xfrm>
          <a:prstGeom prst="rect">
            <a:avLst/>
          </a:prstGeom>
        </p:spPr>
      </p:pic>
    </p:spTree>
    <p:extLst>
      <p:ext uri="{BB962C8B-B14F-4D97-AF65-F5344CB8AC3E}">
        <p14:creationId xmlns:p14="http://schemas.microsoft.com/office/powerpoint/2010/main" val="211925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345989" y="1295510"/>
            <a:ext cx="8229600" cy="4821085"/>
          </a:xfrm>
        </p:spPr>
        <p:txBody>
          <a:bodyPr>
            <a:normAutofit fontScale="92500" lnSpcReduction="10000"/>
          </a:bodyPr>
          <a:lstStyle/>
          <a:p>
            <a:pPr marL="0" indent="0">
              <a:buNone/>
            </a:pPr>
            <a:r>
              <a:rPr lang="en-US" sz="3000" b="1" dirty="0"/>
              <a:t>The Home Country</a:t>
            </a:r>
          </a:p>
          <a:p>
            <a:r>
              <a:rPr lang="en-US" sz="3000" b="1" dirty="0"/>
              <a:t>Wages</a:t>
            </a:r>
          </a:p>
          <a:p>
            <a:pPr lvl="1"/>
            <a:r>
              <a:rPr lang="en-US" sz="2600" dirty="0"/>
              <a:t>Use the equality of the wage across industries to obtain the following equation:</a:t>
            </a:r>
          </a:p>
          <a:p>
            <a:pPr marL="457200" lvl="1" indent="0">
              <a:buNone/>
            </a:pPr>
            <a:r>
              <a:rPr lang="en-US" sz="2600" dirty="0"/>
              <a:t>			P</a:t>
            </a:r>
            <a:r>
              <a:rPr lang="en-US" sz="2600" baseline="-25000" dirty="0"/>
              <a:t>W</a:t>
            </a:r>
            <a:r>
              <a:rPr lang="en-US" sz="2600" dirty="0"/>
              <a:t> • MPL</a:t>
            </a:r>
            <a:r>
              <a:rPr lang="en-US" sz="2600" baseline="-25000" dirty="0"/>
              <a:t>W</a:t>
            </a:r>
            <a:r>
              <a:rPr lang="en-US" sz="2600" dirty="0"/>
              <a:t> = P</a:t>
            </a:r>
            <a:r>
              <a:rPr lang="en-US" sz="2600" baseline="-25000" dirty="0"/>
              <a:t>C</a:t>
            </a:r>
            <a:r>
              <a:rPr lang="en-US" sz="2600" dirty="0"/>
              <a:t> • MPL</a:t>
            </a:r>
            <a:r>
              <a:rPr lang="en-US" sz="2600" baseline="-25000" dirty="0"/>
              <a:t>C </a:t>
            </a:r>
            <a:endParaRPr lang="en-US" sz="2600" dirty="0"/>
          </a:p>
          <a:p>
            <a:pPr lvl="1"/>
            <a:r>
              <a:rPr lang="en-US" sz="2600" dirty="0"/>
              <a:t> Rearranging terms, we see that </a:t>
            </a:r>
          </a:p>
          <a:p>
            <a:pPr marL="457200" lvl="1" indent="0">
              <a:buNone/>
            </a:pPr>
            <a:r>
              <a:rPr lang="en-US" sz="2600" dirty="0"/>
              <a:t>			P</a:t>
            </a:r>
            <a:r>
              <a:rPr lang="en-US" sz="2600" baseline="-25000" dirty="0"/>
              <a:t>W </a:t>
            </a:r>
            <a:r>
              <a:rPr lang="en-US" sz="2600" dirty="0"/>
              <a:t>/P</a:t>
            </a:r>
            <a:r>
              <a:rPr lang="en-US" sz="2600" baseline="-25000" dirty="0"/>
              <a:t>C </a:t>
            </a:r>
            <a:r>
              <a:rPr lang="en-US" sz="2600" dirty="0"/>
              <a:t>= MPL</a:t>
            </a:r>
            <a:r>
              <a:rPr lang="en-US" sz="2600" baseline="-25000" dirty="0"/>
              <a:t>C</a:t>
            </a:r>
            <a:r>
              <a:rPr lang="en-US" sz="2600" dirty="0"/>
              <a:t> /MPL</a:t>
            </a:r>
            <a:r>
              <a:rPr lang="en-US" sz="2600" baseline="-25000" dirty="0"/>
              <a:t>W </a:t>
            </a:r>
            <a:endParaRPr lang="en-US" sz="2600" dirty="0"/>
          </a:p>
          <a:p>
            <a:pPr lvl="1"/>
            <a:r>
              <a:rPr lang="en-US" sz="2600" dirty="0"/>
              <a:t>The right-hand side of the equation is the slope of the production possibilities frontier (the opportunity cost of one more bushel of wheat).</a:t>
            </a:r>
          </a:p>
          <a:p>
            <a:pPr lvl="1"/>
            <a:r>
              <a:rPr lang="en-US" sz="2600" dirty="0"/>
              <a:t>The left-hand side of the equation is the relative price of wheat. </a:t>
            </a:r>
          </a:p>
          <a:p>
            <a:endParaRPr lang="en-US" dirty="0"/>
          </a:p>
        </p:txBody>
      </p:sp>
      <p:sp>
        <p:nvSpPr>
          <p:cNvPr id="5"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114300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233349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06EC-519C-A840-ABF2-BB85F60FC8A1}"/>
              </a:ext>
            </a:extLst>
          </p:cNvPr>
          <p:cNvSpPr>
            <a:spLocks noGrp="1"/>
          </p:cNvSpPr>
          <p:nvPr>
            <p:ph idx="1"/>
          </p:nvPr>
        </p:nvSpPr>
        <p:spPr>
          <a:xfrm>
            <a:off x="247135" y="1295510"/>
            <a:ext cx="8229600" cy="4586306"/>
          </a:xfrm>
        </p:spPr>
        <p:txBody>
          <a:bodyPr>
            <a:normAutofit fontScale="92500"/>
          </a:bodyPr>
          <a:lstStyle/>
          <a:p>
            <a:pPr marL="0" indent="0">
              <a:buNone/>
            </a:pPr>
            <a:r>
              <a:rPr lang="en-US" sz="3000" b="1" dirty="0"/>
              <a:t>The Foreign Country</a:t>
            </a:r>
          </a:p>
          <a:p>
            <a:pPr lvl="1"/>
            <a:r>
              <a:rPr lang="en-US" dirty="0"/>
              <a:t>Assume a Foreign worker can produce 1 bushel of wheat or 1 yard of cloth.</a:t>
            </a:r>
          </a:p>
          <a:p>
            <a:pPr marL="457200" lvl="1" indent="0" algn="ctr">
              <a:buNone/>
            </a:pPr>
            <a:r>
              <a:rPr lang="en-US" dirty="0"/>
              <a:t>MPL*</a:t>
            </a:r>
            <a:r>
              <a:rPr lang="en-US" baseline="-25000" dirty="0"/>
              <a:t>W</a:t>
            </a:r>
            <a:r>
              <a:rPr lang="en-US" dirty="0"/>
              <a:t> = 1,  MPL*</a:t>
            </a:r>
            <a:r>
              <a:rPr lang="en-US" baseline="-25000" dirty="0"/>
              <a:t>C</a:t>
            </a:r>
            <a:r>
              <a:rPr lang="en-US" dirty="0"/>
              <a:t> = 1</a:t>
            </a:r>
          </a:p>
          <a:p>
            <a:pPr lvl="1"/>
            <a:r>
              <a:rPr lang="en-US" dirty="0"/>
              <a:t>Assume there are 100 workers available in Foreign.</a:t>
            </a:r>
          </a:p>
          <a:p>
            <a:pPr lvl="1"/>
            <a:r>
              <a:rPr lang="en-US" dirty="0"/>
              <a:t>If all workers were employed in wheat, they could produce 100 bushels.  </a:t>
            </a:r>
          </a:p>
          <a:p>
            <a:pPr lvl="1"/>
            <a:r>
              <a:rPr lang="en-US" dirty="0"/>
              <a:t>If all workers were employed in cloth, they could produce 100 yards.</a:t>
            </a:r>
          </a:p>
          <a:p>
            <a:pPr lvl="1"/>
            <a:r>
              <a:rPr lang="en-US" dirty="0"/>
              <a:t>It is worth noting that Home has absolute advantage in both goods but will export only one, as explained later.</a:t>
            </a:r>
          </a:p>
          <a:p>
            <a:endParaRPr lang="en-US" dirty="0"/>
          </a:p>
        </p:txBody>
      </p:sp>
      <p:sp>
        <p:nvSpPr>
          <p:cNvPr id="5" name="TextBox 4">
            <a:extLst>
              <a:ext uri="{FF2B5EF4-FFF2-40B4-BE49-F238E27FC236}">
                <a16:creationId xmlns:a16="http://schemas.microsoft.com/office/drawing/2014/main" id="{5183F32E-5DA3-4285-8624-23DFA6A8C286}"/>
              </a:ext>
            </a:extLst>
          </p:cNvPr>
          <p:cNvSpPr txBox="1"/>
          <p:nvPr/>
        </p:nvSpPr>
        <p:spPr>
          <a:xfrm>
            <a:off x="1057018" y="5609851"/>
            <a:ext cx="6715382" cy="738664"/>
          </a:xfrm>
          <a:prstGeom prst="rect">
            <a:avLst/>
          </a:prstGeom>
          <a:noFill/>
        </p:spPr>
        <p:txBody>
          <a:bodyPr wrap="square">
            <a:spAutoFit/>
          </a:bodyPr>
          <a:lstStyle/>
          <a:p>
            <a:pPr lvl="1"/>
            <a:endParaRPr lang="en-US" dirty="0"/>
          </a:p>
          <a:p>
            <a:pPr marL="457200" lvl="1" indent="0" algn="ctr">
              <a:buNone/>
            </a:pPr>
            <a:r>
              <a:rPr lang="en-US" sz="2400" b="1" dirty="0"/>
              <a:t>Remember Home : </a:t>
            </a:r>
            <a:r>
              <a:rPr lang="en-US" sz="2400" b="1"/>
              <a:t>MPL</a:t>
            </a:r>
            <a:r>
              <a:rPr lang="en-US" sz="2400" b="1" baseline="-25000"/>
              <a:t>W</a:t>
            </a:r>
            <a:r>
              <a:rPr lang="en-US" sz="2400" b="1"/>
              <a:t> =4,  </a:t>
            </a:r>
            <a:r>
              <a:rPr lang="en-US" sz="2400" b="1" dirty="0"/>
              <a:t>MPL</a:t>
            </a:r>
            <a:r>
              <a:rPr lang="en-US" sz="2400" b="1" baseline="-25000" dirty="0"/>
              <a:t>C</a:t>
            </a:r>
            <a:r>
              <a:rPr lang="en-US" sz="2400" b="1" dirty="0"/>
              <a:t> =2</a:t>
            </a:r>
          </a:p>
        </p:txBody>
      </p:sp>
      <p:sp>
        <p:nvSpPr>
          <p:cNvPr id="6"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1143000"/>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248979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44849" y="854876"/>
            <a:ext cx="8776729" cy="4493065"/>
          </a:xfrm>
        </p:spPr>
        <p:txBody>
          <a:bodyPr>
            <a:normAutofit/>
          </a:bodyPr>
          <a:lstStyle/>
          <a:p>
            <a:pPr marL="0" indent="0">
              <a:buNone/>
            </a:pPr>
            <a:r>
              <a:rPr lang="en-US" sz="2400" dirty="0"/>
              <a:t>The Foreign Country</a:t>
            </a:r>
          </a:p>
          <a:p>
            <a:pPr marL="855663" indent="-392113"/>
            <a:r>
              <a:rPr lang="en-US" sz="1800" dirty="0"/>
              <a:t>The Foreign Production Possibilities Frontier</a:t>
            </a:r>
          </a:p>
          <a:p>
            <a:pPr marL="1257300">
              <a:buFont typeface="Arial" panose="020B0604020202020204" pitchFamily="34" charset="0"/>
              <a:buChar char="–"/>
              <a:tabLst>
                <a:tab pos="1257300" algn="l"/>
              </a:tabLst>
            </a:pPr>
            <a:r>
              <a:rPr lang="en-US" sz="1800" dirty="0"/>
              <a:t>The Foreign PPF is a straight line between 100 yards of cloth and 100 bushels of wheat. </a:t>
            </a:r>
          </a:p>
          <a:p>
            <a:pPr marL="1257300">
              <a:buFont typeface="Arial" panose="020B0604020202020204" pitchFamily="34" charset="0"/>
              <a:buChar char="–"/>
              <a:tabLst>
                <a:tab pos="1257300" algn="l"/>
              </a:tabLst>
            </a:pPr>
            <a:r>
              <a:rPr lang="en-US" sz="1800" dirty="0"/>
              <a:t>The slope of the PPF equals the negative of the opportunity cost of wheat.</a:t>
            </a:r>
          </a:p>
          <a:p>
            <a:pPr marL="1257300">
              <a:buFont typeface="Arial" panose="020B0604020202020204" pitchFamily="34" charset="0"/>
              <a:buChar char="–"/>
              <a:tabLst>
                <a:tab pos="1257300" algn="l"/>
              </a:tabLst>
            </a:pPr>
            <a:r>
              <a:rPr lang="en-US" sz="1800" dirty="0"/>
              <a:t>The opportunity cost is the amount of cloth that must be given up (1 yard) to obtain 1 more bushel of wheat.</a:t>
            </a:r>
          </a:p>
        </p:txBody>
      </p:sp>
      <p:sp>
        <p:nvSpPr>
          <p:cNvPr id="5" name="Content Placeholder 4"/>
          <p:cNvSpPr>
            <a:spLocks noGrp="1"/>
          </p:cNvSpPr>
          <p:nvPr>
            <p:ph sz="quarter" idx="14"/>
          </p:nvPr>
        </p:nvSpPr>
        <p:spPr>
          <a:xfrm>
            <a:off x="3810254" y="3361038"/>
            <a:ext cx="1445917" cy="336675"/>
          </a:xfrm>
        </p:spPr>
        <p:txBody>
          <a:bodyPr>
            <a:normAutofit/>
          </a:bodyPr>
          <a:lstStyle/>
          <a:p>
            <a:pPr marL="0" indent="0">
              <a:buNone/>
            </a:pPr>
            <a:r>
              <a:rPr lang="en-US" sz="1600" b="0" dirty="0"/>
              <a:t>FIGURE 2-3</a:t>
            </a:r>
          </a:p>
        </p:txBody>
      </p:sp>
      <p:pic>
        <p:nvPicPr>
          <p:cNvPr id="9" name="Picture Placeholder 4" descr="A graph shows the slope and its equation for foreign production possibilities frontier. The vertical axis plots cloth, Q asterisk subscript C, measured in yards, and the horizontal axis wheat, Q asterisk subscript W, measured in bushels. The graph shows a curve with a negative slope labeled, home production possibilities frontier, P P F extending from M P L asterisk subscript c times L asterisk bar equals 100 mark along the vertical axis to M P L asterisk subscript W times L asterisk bar equals 100 mark along the horizontal axis. The slope of the curve corresponding to the vertical axis is delta Q asterisk C equals negative one yard and the slope corresponding to horizontal axis is delta Q asterisk W equals 1 bushel. Therefore, the slope of the curve is negative (M P L asterisk subscript C over M P L asterisk subscript W) equals negative one.">
            <a:extLst>
              <a:ext uri="{FF2B5EF4-FFF2-40B4-BE49-F238E27FC236}">
                <a16:creationId xmlns:a16="http://schemas.microsoft.com/office/drawing/2014/main" id="{F4C150C6-5887-9249-AC03-ECB32658D43E}"/>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1116654" y="3805880"/>
            <a:ext cx="6546851" cy="2899609"/>
          </a:xfrm>
          <a:prstGeom prst="rect">
            <a:avLst/>
          </a:prstGeom>
        </p:spPr>
      </p:pic>
      <p:sp>
        <p:nvSpPr>
          <p:cNvPr id="7" name="Title 1">
            <a:extLst>
              <a:ext uri="{FF2B5EF4-FFF2-40B4-BE49-F238E27FC236}">
                <a16:creationId xmlns:a16="http://schemas.microsoft.com/office/drawing/2014/main" id="{C1EE274E-75AF-7A4F-8313-BB411C96C245}"/>
              </a:ext>
            </a:extLst>
          </p:cNvPr>
          <p:cNvSpPr>
            <a:spLocks noGrp="1"/>
          </p:cNvSpPr>
          <p:nvPr>
            <p:ph type="title"/>
          </p:nvPr>
        </p:nvSpPr>
        <p:spPr>
          <a:xfrm>
            <a:off x="457200" y="152510"/>
            <a:ext cx="8229600" cy="781555"/>
          </a:xfrm>
        </p:spPr>
        <p:txBody>
          <a:bodyPr/>
          <a:lstStyle/>
          <a:p>
            <a:r>
              <a:rPr lang="en-US" dirty="0" err="1"/>
              <a:t>Ricardian</a:t>
            </a:r>
            <a:r>
              <a:rPr lang="en-US" dirty="0"/>
              <a:t> Model of Trade </a:t>
            </a:r>
          </a:p>
        </p:txBody>
      </p:sp>
    </p:spTree>
    <p:extLst>
      <p:ext uri="{BB962C8B-B14F-4D97-AF65-F5344CB8AC3E}">
        <p14:creationId xmlns:p14="http://schemas.microsoft.com/office/powerpoint/2010/main" val="213683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030216-ED78-4B35-8080-2768A3AB0324}"/>
              </a:ext>
            </a:extLst>
          </p:cNvPr>
          <p:cNvPicPr>
            <a:picLocks noChangeAspect="1"/>
          </p:cNvPicPr>
          <p:nvPr/>
        </p:nvPicPr>
        <p:blipFill>
          <a:blip r:embed="rId2"/>
          <a:stretch>
            <a:fillRect/>
          </a:stretch>
        </p:blipFill>
        <p:spPr>
          <a:xfrm>
            <a:off x="180975" y="1065771"/>
            <a:ext cx="8455025" cy="5240976"/>
          </a:xfrm>
          <a:prstGeom prst="rect">
            <a:avLst/>
          </a:prstGeom>
          <a:noFill/>
        </p:spPr>
      </p:pic>
      <p:sp>
        <p:nvSpPr>
          <p:cNvPr id="6" name="TextBox 5">
            <a:extLst>
              <a:ext uri="{FF2B5EF4-FFF2-40B4-BE49-F238E27FC236}">
                <a16:creationId xmlns:a16="http://schemas.microsoft.com/office/drawing/2014/main" id="{BECE8A2A-B71C-47CF-9B2D-D1AD57443E1C}"/>
              </a:ext>
            </a:extLst>
          </p:cNvPr>
          <p:cNvSpPr txBox="1"/>
          <p:nvPr/>
        </p:nvSpPr>
        <p:spPr>
          <a:xfrm>
            <a:off x="180975" y="177800"/>
            <a:ext cx="8782049" cy="584775"/>
          </a:xfrm>
          <a:prstGeom prst="rect">
            <a:avLst/>
          </a:prstGeom>
          <a:noFill/>
        </p:spPr>
        <p:txBody>
          <a:bodyPr wrap="square">
            <a:spAutoFit/>
          </a:bodyPr>
          <a:lstStyle/>
          <a:p>
            <a:pPr marL="463550" marR="0" lvl="0" algn="ctr" defTabSz="914400" rtl="0" eaLnBrk="1" fontAlgn="auto" latinLnBrk="0" hangingPunct="1">
              <a:lnSpc>
                <a:spcPct val="100000"/>
              </a:lnSpc>
              <a:spcBef>
                <a:spcPct val="20000"/>
              </a:spcBef>
              <a:spcAft>
                <a:spcPts val="0"/>
              </a:spcAft>
              <a:buClrTx/>
              <a:buSzTx/>
              <a:tabLst/>
              <a:defRPr/>
            </a:pPr>
            <a:r>
              <a:rPr lang="en-US" sz="3200" b="1" dirty="0">
                <a:latin typeface="+mj-lt"/>
                <a:ea typeface="+mj-ea"/>
                <a:cs typeface="+mj-cs"/>
              </a:rPr>
              <a:t>A Closer Look </a:t>
            </a:r>
          </a:p>
        </p:txBody>
      </p:sp>
      <mc:AlternateContent xmlns:mc="http://schemas.openxmlformats.org/markup-compatibility/2006" xmlns:a14="http://schemas.microsoft.com/office/drawing/2010/main">
        <mc:Choice Requires="a14">
          <p:sp>
            <p:nvSpPr>
              <p:cNvPr id="5" name="Content Placeholder 11">
                <a:extLst>
                  <a:ext uri="{FF2B5EF4-FFF2-40B4-BE49-F238E27FC236}">
                    <a16:creationId xmlns:a16="http://schemas.microsoft.com/office/drawing/2014/main" id="{65F4DD16-C90C-4141-AAB0-B7B3BB1FA09C}"/>
                  </a:ext>
                </a:extLst>
              </p:cNvPr>
              <p:cNvSpPr txBox="1">
                <a:spLocks/>
              </p:cNvSpPr>
              <p:nvPr/>
            </p:nvSpPr>
            <p:spPr>
              <a:xfrm>
                <a:off x="1927016" y="1290402"/>
                <a:ext cx="6440814" cy="795474"/>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IN" sz="2000" smtClean="0">
                          <a:latin typeface="Cambria Math" panose="02040503050406030204" pitchFamily="18" charset="0"/>
                        </a:rPr>
                        <m:t>𝐒𝐥𝐨𝐩𝐞</m:t>
                      </m:r>
                      <m:r>
                        <a:rPr lang="en-IN" sz="2000" smtClean="0">
                          <a:latin typeface="Cambria Math" panose="02040503050406030204" pitchFamily="18" charset="0"/>
                        </a:rPr>
                        <m:t> </m:t>
                      </m:r>
                      <m:r>
                        <a:rPr lang="en-IN" sz="2000" smtClean="0">
                          <a:latin typeface="Cambria Math" panose="02040503050406030204" pitchFamily="18" charset="0"/>
                        </a:rPr>
                        <m:t>𝐨𝐟</m:t>
                      </m:r>
                      <m:r>
                        <a:rPr lang="en-IN" sz="2000" smtClean="0">
                          <a:latin typeface="Cambria Math" panose="02040503050406030204" pitchFamily="18" charset="0"/>
                        </a:rPr>
                        <m:t> </m:t>
                      </m:r>
                      <m:r>
                        <a:rPr lang="en-IN" sz="2000" smtClean="0">
                          <a:latin typeface="Cambria Math" panose="02040503050406030204" pitchFamily="18" charset="0"/>
                        </a:rPr>
                        <m:t>𝐏𝐏𝐅</m:t>
                      </m:r>
                      <m:r>
                        <a:rPr lang="en-IN" sz="2000" i="1" smtClean="0">
                          <a:latin typeface="Cambria Math" panose="02040503050406030204" pitchFamily="18" charset="0"/>
                        </a:rPr>
                        <m:t>=−</m:t>
                      </m:r>
                      <m:f>
                        <m:fPr>
                          <m:ctrlPr>
                            <a:rPr lang="en-IN" sz="2000" i="1" smtClean="0">
                              <a:latin typeface="Cambria Math" panose="02040503050406030204" pitchFamily="18" charset="0"/>
                            </a:rPr>
                          </m:ctrlPr>
                        </m:fPr>
                        <m:num>
                          <m:r>
                            <a:rPr lang="en-US" sz="2000" b="1" i="1" smtClean="0">
                              <a:latin typeface="Cambria Math" panose="02040503050406030204" pitchFamily="18" charset="0"/>
                            </a:rPr>
                            <m:t>𝟏𝟎𝟎</m:t>
                          </m:r>
                        </m:num>
                        <m:den>
                          <m:r>
                            <a:rPr lang="en-IN" sz="2000" i="1" smtClean="0">
                              <a:latin typeface="Cambria Math" panose="02040503050406030204" pitchFamily="18" charset="0"/>
                            </a:rPr>
                            <m:t>𝟏𝟎𝟎</m:t>
                          </m:r>
                        </m:den>
                      </m:f>
                      <m:r>
                        <a:rPr lang="en-IN" sz="2000"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i="1" smtClean="0">
                                  <a:latin typeface="Cambria Math" panose="02040503050406030204" pitchFamily="18" charset="0"/>
                                </a:rPr>
                                <m:t>𝑳</m:t>
                              </m:r>
                            </m:e>
                            <m:sub>
                              <m:r>
                                <a:rPr lang="en-IN" sz="2000" i="1" smtClean="0">
                                  <a:latin typeface="Cambria Math" panose="02040503050406030204" pitchFamily="18" charset="0"/>
                                </a:rPr>
                                <m:t>𝑪</m:t>
                              </m:r>
                            </m:sub>
                          </m:sSub>
                          <m:r>
                            <a:rPr lang="en-IN" sz="2000" i="1" smtClean="0">
                              <a:latin typeface="Cambria Math" panose="02040503050406030204" pitchFamily="18" charset="0"/>
                              <a:ea typeface="Cambria Math" panose="02040503050406030204" pitchFamily="18" charset="0"/>
                            </a:rPr>
                            <m:t>∙</m:t>
                          </m:r>
                          <m:acc>
                            <m:accPr>
                              <m:chr m:val="̅"/>
                              <m:ctrlPr>
                                <a:rPr lang="en-IN" sz="2000" i="1" smtClean="0">
                                  <a:latin typeface="Cambria Math" panose="02040503050406030204" pitchFamily="18" charset="0"/>
                                  <a:ea typeface="Cambria Math" panose="02040503050406030204" pitchFamily="18" charset="0"/>
                                </a:rPr>
                              </m:ctrlPr>
                            </m:accPr>
                            <m:e>
                              <m:r>
                                <a:rPr lang="en-IN" sz="2000" i="1" smtClean="0">
                                  <a:latin typeface="Cambria Math" panose="02040503050406030204" pitchFamily="18" charset="0"/>
                                  <a:ea typeface="Cambria Math" panose="02040503050406030204" pitchFamily="18" charset="0"/>
                                </a:rPr>
                                <m:t>𝑳</m:t>
                              </m:r>
                            </m:e>
                          </m:acc>
                        </m:num>
                        <m:den>
                          <m:r>
                            <a:rPr lang="en-IN" sz="2000"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i="1" smtClean="0">
                                  <a:latin typeface="Cambria Math" panose="02040503050406030204" pitchFamily="18" charset="0"/>
                                </a:rPr>
                                <m:t>𝑳</m:t>
                              </m:r>
                            </m:e>
                            <m:sub>
                              <m:r>
                                <a:rPr lang="en-IN" sz="2000" i="1" smtClean="0">
                                  <a:latin typeface="Cambria Math" panose="02040503050406030204" pitchFamily="18" charset="0"/>
                                </a:rPr>
                                <m:t>𝑾</m:t>
                              </m:r>
                            </m:sub>
                          </m:sSub>
                          <m:r>
                            <a:rPr lang="en-IN" sz="2000" i="1" smtClean="0">
                              <a:latin typeface="Cambria Math" panose="02040503050406030204" pitchFamily="18" charset="0"/>
                              <a:ea typeface="Cambria Math" panose="02040503050406030204" pitchFamily="18" charset="0"/>
                            </a:rPr>
                            <m:t>∙</m:t>
                          </m:r>
                          <m:acc>
                            <m:accPr>
                              <m:chr m:val="̿"/>
                              <m:ctrlPr>
                                <a:rPr lang="en-IN" sz="2000" i="1" smtClean="0">
                                  <a:latin typeface="Cambria Math" panose="02040503050406030204" pitchFamily="18" charset="0"/>
                                  <a:ea typeface="Cambria Math" panose="02040503050406030204" pitchFamily="18" charset="0"/>
                                </a:rPr>
                              </m:ctrlPr>
                            </m:accPr>
                            <m:e>
                              <m:r>
                                <a:rPr lang="en-IN" sz="2000" i="1" smtClean="0">
                                  <a:latin typeface="Cambria Math" panose="02040503050406030204" pitchFamily="18" charset="0"/>
                                  <a:ea typeface="Cambria Math" panose="02040503050406030204" pitchFamily="18" charset="0"/>
                                </a:rPr>
                                <m:t>𝑳</m:t>
                              </m:r>
                            </m:e>
                          </m:acc>
                        </m:den>
                      </m:f>
                      <m:r>
                        <a:rPr lang="en-IN" sz="2000" i="1" smtClean="0">
                          <a:latin typeface="Cambria Math" panose="02040503050406030204" pitchFamily="18" charset="0"/>
                        </a:rPr>
                        <m:t>=−</m:t>
                      </m:r>
                      <m:f>
                        <m:fPr>
                          <m:ctrlPr>
                            <a:rPr lang="en-IN" sz="2000" i="1" smtClean="0">
                              <a:latin typeface="Cambria Math" panose="02040503050406030204" pitchFamily="18" charset="0"/>
                            </a:rPr>
                          </m:ctrlPr>
                        </m:fPr>
                        <m:num>
                          <m:r>
                            <a:rPr lang="en-IN" sz="2000"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i="1" smtClean="0">
                                  <a:latin typeface="Cambria Math" panose="02040503050406030204" pitchFamily="18" charset="0"/>
                                </a:rPr>
                                <m:t>𝑳</m:t>
                              </m:r>
                            </m:e>
                            <m:sub>
                              <m:r>
                                <a:rPr lang="en-IN" sz="2000" i="1" smtClean="0">
                                  <a:latin typeface="Cambria Math" panose="02040503050406030204" pitchFamily="18" charset="0"/>
                                </a:rPr>
                                <m:t>𝑪</m:t>
                              </m:r>
                            </m:sub>
                          </m:sSub>
                        </m:num>
                        <m:den>
                          <m:r>
                            <a:rPr lang="en-IN" sz="2000" i="1" smtClean="0">
                              <a:latin typeface="Cambria Math" panose="02040503050406030204" pitchFamily="18" charset="0"/>
                            </a:rPr>
                            <m:t>𝑴𝑷</m:t>
                          </m:r>
                          <m:sSub>
                            <m:sSubPr>
                              <m:ctrlPr>
                                <a:rPr lang="en-IN" sz="2000" i="1" smtClean="0">
                                  <a:latin typeface="Cambria Math" panose="02040503050406030204" pitchFamily="18" charset="0"/>
                                </a:rPr>
                              </m:ctrlPr>
                            </m:sSubPr>
                            <m:e>
                              <m:r>
                                <a:rPr lang="en-IN" sz="2000" i="1" smtClean="0">
                                  <a:latin typeface="Cambria Math" panose="02040503050406030204" pitchFamily="18" charset="0"/>
                                </a:rPr>
                                <m:t>𝑳</m:t>
                              </m:r>
                            </m:e>
                            <m:sub>
                              <m:r>
                                <a:rPr lang="en-IN" sz="2000" i="1" smtClean="0">
                                  <a:latin typeface="Cambria Math" panose="02040503050406030204" pitchFamily="18" charset="0"/>
                                </a:rPr>
                                <m:t>𝑾</m:t>
                              </m:r>
                            </m:sub>
                          </m:sSub>
                        </m:den>
                      </m:f>
                      <m:r>
                        <a:rPr lang="en-IN" sz="2000" i="1" smtClean="0">
                          <a:latin typeface="Cambria Math" panose="02040503050406030204" pitchFamily="18" charset="0"/>
                        </a:rPr>
                        <m:t>=−</m:t>
                      </m:r>
                      <m:r>
                        <a:rPr lang="en-US" sz="2000" b="1" i="1" smtClean="0">
                          <a:latin typeface="Cambria Math" panose="02040503050406030204" pitchFamily="18" charset="0"/>
                        </a:rPr>
                        <m:t>𝟏</m:t>
                      </m:r>
                    </m:oMath>
                  </m:oMathPara>
                </a14:m>
                <a:endParaRPr lang="en-IN" sz="2000" dirty="0">
                  <a:latin typeface="Arial" panose="020B0604020202020204" pitchFamily="34" charset="0"/>
                </a:endParaRPr>
              </a:p>
            </p:txBody>
          </p:sp>
        </mc:Choice>
        <mc:Fallback xmlns="">
          <p:sp>
            <p:nvSpPr>
              <p:cNvPr id="5" name="Content Placeholder 11">
                <a:extLst>
                  <a:ext uri="{FF2B5EF4-FFF2-40B4-BE49-F238E27FC236}">
                    <a16:creationId xmlns:a16="http://schemas.microsoft.com/office/drawing/2014/main" id="{65F4DD16-C90C-4141-AAB0-B7B3BB1FA09C}"/>
                  </a:ext>
                </a:extLst>
              </p:cNvPr>
              <p:cNvSpPr txBox="1">
                <a:spLocks noRot="1" noChangeAspect="1" noMove="1" noResize="1" noEditPoints="1" noAdjustHandles="1" noChangeArrowheads="1" noChangeShapeType="1" noTextEdit="1"/>
              </p:cNvSpPr>
              <p:nvPr/>
            </p:nvSpPr>
            <p:spPr>
              <a:xfrm>
                <a:off x="1927016" y="1290402"/>
                <a:ext cx="6440814" cy="79547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4449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00793" y="1160171"/>
            <a:ext cx="8294914" cy="2954629"/>
          </a:xfrm>
        </p:spPr>
        <p:txBody>
          <a:bodyPr>
            <a:normAutofit fontScale="85000" lnSpcReduction="20000"/>
          </a:bodyPr>
          <a:lstStyle/>
          <a:p>
            <a:pPr marL="0" indent="0">
              <a:buNone/>
            </a:pPr>
            <a:r>
              <a:rPr lang="en-US" dirty="0"/>
              <a:t>The Foreign Country</a:t>
            </a:r>
          </a:p>
          <a:p>
            <a:r>
              <a:rPr lang="en-US" dirty="0"/>
              <a:t>Comparative Advantage</a:t>
            </a:r>
          </a:p>
          <a:p>
            <a:pPr marL="920750" indent="-457200">
              <a:buFont typeface="Arial" panose="020B0604020202020204" pitchFamily="34" charset="0"/>
              <a:buChar char="–"/>
            </a:pPr>
            <a:r>
              <a:rPr lang="en-US" dirty="0"/>
              <a:t>A country has a comparative advantage in a good when it has a lower opportunity cost of producing than another country.</a:t>
            </a:r>
          </a:p>
          <a:p>
            <a:pPr marL="920750" indent="-457200">
              <a:buFont typeface="Arial" panose="020B0604020202020204" pitchFamily="34" charset="0"/>
              <a:buChar char="–"/>
            </a:pPr>
            <a:r>
              <a:rPr lang="en-US" dirty="0"/>
              <a:t>By looking at the chart we can see that Foreign has a comparative advantage in producing cloth. Home has a comparative advantage in producing wheat.</a:t>
            </a:r>
          </a:p>
        </p:txBody>
      </p:sp>
      <p:graphicFrame>
        <p:nvGraphicFramePr>
          <p:cNvPr id="8" name="Content Placeholder 7">
            <a:extLst>
              <a:ext uri="{FF2B5EF4-FFF2-40B4-BE49-F238E27FC236}">
                <a16:creationId xmlns:a16="http://schemas.microsoft.com/office/drawing/2014/main" id="{A0EC53C2-DA69-C546-99A2-5E1BAB5ECA0D}"/>
              </a:ext>
            </a:extLst>
          </p:cNvPr>
          <p:cNvGraphicFramePr>
            <a:graphicFrameLocks noGrp="1"/>
          </p:cNvGraphicFramePr>
          <p:nvPr>
            <p:ph sz="half" idx="2"/>
            <p:extLst>
              <p:ext uri="{D42A27DB-BD31-4B8C-83A1-F6EECF244321}">
                <p14:modId xmlns:p14="http://schemas.microsoft.com/office/powerpoint/2010/main" val="555586027"/>
              </p:ext>
            </p:extLst>
          </p:nvPr>
        </p:nvGraphicFramePr>
        <p:xfrm>
          <a:off x="400793" y="4351493"/>
          <a:ext cx="8294914" cy="1737360"/>
        </p:xfrm>
        <a:graphic>
          <a:graphicData uri="http://schemas.openxmlformats.org/drawingml/2006/table">
            <a:tbl>
              <a:tblPr firstRow="1" bandRow="1"/>
              <a:tblGrid>
                <a:gridCol w="2624688">
                  <a:extLst>
                    <a:ext uri="{9D8B030D-6E8A-4147-A177-3AD203B41FA5}">
                      <a16:colId xmlns:a16="http://schemas.microsoft.com/office/drawing/2014/main" val="20000"/>
                    </a:ext>
                  </a:extLst>
                </a:gridCol>
                <a:gridCol w="3237000">
                  <a:extLst>
                    <a:ext uri="{9D8B030D-6E8A-4147-A177-3AD203B41FA5}">
                      <a16:colId xmlns:a16="http://schemas.microsoft.com/office/drawing/2014/main" val="20001"/>
                    </a:ext>
                  </a:extLst>
                </a:gridCol>
                <a:gridCol w="2433226">
                  <a:extLst>
                    <a:ext uri="{9D8B030D-6E8A-4147-A177-3AD203B41FA5}">
                      <a16:colId xmlns:a16="http://schemas.microsoft.com/office/drawing/2014/main" val="20002"/>
                    </a:ext>
                  </a:extLst>
                </a:gridCol>
              </a:tblGrid>
              <a:tr h="370840">
                <a:tc>
                  <a:txBody>
                    <a:bodyPr/>
                    <a:lstStyle/>
                    <a:p>
                      <a:endParaRPr lang="en-US" sz="2400" b="1" i="0" dirty="0">
                        <a:latin typeface="Arial" panose="020B0604020202020204" pitchFamily="34" charset="0"/>
                      </a:endParaRPr>
                    </a:p>
                  </a:txBody>
                  <a:tcPr/>
                </a:tc>
                <a:tc>
                  <a:txBody>
                    <a:bodyPr/>
                    <a:lstStyle/>
                    <a:p>
                      <a:r>
                        <a:rPr lang="en-US" sz="2400" b="1" dirty="0"/>
                        <a:t>Cloth (1</a:t>
                      </a:r>
                      <a:r>
                        <a:rPr lang="en-US" sz="2400" b="1" baseline="0" dirty="0"/>
                        <a:t> Yard)</a:t>
                      </a:r>
                      <a:endParaRPr lang="en-US" sz="2400" b="1" i="0" dirty="0">
                        <a:latin typeface="Arial" panose="020B0604020202020204" pitchFamily="34" charset="0"/>
                      </a:endParaRPr>
                    </a:p>
                  </a:txBody>
                  <a:tcPr/>
                </a:tc>
                <a:tc>
                  <a:txBody>
                    <a:bodyPr/>
                    <a:lstStyle/>
                    <a:p>
                      <a:r>
                        <a:rPr lang="en-US" sz="2400" b="1" dirty="0"/>
                        <a:t>Wheat</a:t>
                      </a:r>
                      <a:r>
                        <a:rPr lang="en-US" sz="2400" b="1" baseline="0" dirty="0"/>
                        <a:t> (1 Bushel)</a:t>
                      </a:r>
                      <a:endParaRPr lang="en-US" sz="2400" b="1" i="0" dirty="0">
                        <a:latin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400" b="1" dirty="0"/>
                        <a:t>Home</a:t>
                      </a:r>
                      <a:endParaRPr lang="en-US" sz="2400" b="1" i="0" dirty="0">
                        <a:latin typeface="Arial" panose="020B0604020202020204" pitchFamily="34" charset="0"/>
                      </a:endParaRPr>
                    </a:p>
                  </a:txBody>
                  <a:tcPr/>
                </a:tc>
                <a:tc>
                  <a:txBody>
                    <a:bodyPr/>
                    <a:lstStyle/>
                    <a:p>
                      <a:r>
                        <a:rPr lang="en-US" sz="2400" b="1" dirty="0"/>
                        <a:t>2 Bushels of Wheat</a:t>
                      </a:r>
                      <a:endParaRPr lang="en-US" sz="2400" b="1" i="0" dirty="0">
                        <a:latin typeface="Arial" panose="020B0604020202020204" pitchFamily="34" charset="0"/>
                      </a:endParaRPr>
                    </a:p>
                  </a:txBody>
                  <a:tcPr/>
                </a:tc>
                <a:tc>
                  <a:txBody>
                    <a:bodyPr/>
                    <a:lstStyle/>
                    <a:p>
                      <a:r>
                        <a:rPr lang="en-US" sz="2400" b="1" dirty="0"/>
                        <a:t>½ Yard</a:t>
                      </a:r>
                      <a:r>
                        <a:rPr lang="en-US" sz="2400" b="1" baseline="0" dirty="0"/>
                        <a:t> of Cloth</a:t>
                      </a:r>
                      <a:endParaRPr lang="en-US" sz="2400" b="1" i="0" dirty="0">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b="1" dirty="0"/>
                        <a:t>Foreign</a:t>
                      </a:r>
                      <a:endParaRPr lang="en-US" sz="2400" b="1" i="0" dirty="0">
                        <a:latin typeface="Arial" panose="020B0604020202020204" pitchFamily="34" charset="0"/>
                      </a:endParaRPr>
                    </a:p>
                  </a:txBody>
                  <a:tcPr/>
                </a:tc>
                <a:tc>
                  <a:txBody>
                    <a:bodyPr/>
                    <a:lstStyle/>
                    <a:p>
                      <a:r>
                        <a:rPr lang="en-US" sz="2400" b="1" dirty="0"/>
                        <a:t>1 Bushel of Wheat</a:t>
                      </a:r>
                      <a:endParaRPr lang="en-US" sz="2400" b="1" i="0" dirty="0">
                        <a:latin typeface="Arial" panose="020B0604020202020204" pitchFamily="34" charset="0"/>
                      </a:endParaRPr>
                    </a:p>
                  </a:txBody>
                  <a:tcPr/>
                </a:tc>
                <a:tc>
                  <a:txBody>
                    <a:bodyPr/>
                    <a:lstStyle/>
                    <a:p>
                      <a:r>
                        <a:rPr lang="en-US" sz="2400" b="1" dirty="0"/>
                        <a:t>1 Yard of Cloth</a:t>
                      </a:r>
                      <a:endParaRPr lang="en-US" sz="2400" b="1" i="0" dirty="0">
                        <a:latin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7" name="Title 1">
            <a:extLst>
              <a:ext uri="{FF2B5EF4-FFF2-40B4-BE49-F238E27FC236}">
                <a16:creationId xmlns:a16="http://schemas.microsoft.com/office/drawing/2014/main" id="{C1EE274E-75AF-7A4F-8313-BB411C96C245}"/>
              </a:ext>
            </a:extLst>
          </p:cNvPr>
          <p:cNvSpPr txBox="1">
            <a:spLocks/>
          </p:cNvSpPr>
          <p:nvPr/>
        </p:nvSpPr>
        <p:spPr>
          <a:xfrm>
            <a:off x="466107" y="227234"/>
            <a:ext cx="8229600" cy="1117652"/>
          </a:xfrm>
          <a:prstGeom prst="rect">
            <a:avLst/>
          </a:prstGeom>
        </p:spPr>
        <p:txBody>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en-US" dirty="0" err="1"/>
              <a:t>Ricardian</a:t>
            </a:r>
            <a:r>
              <a:rPr lang="en-US" dirty="0"/>
              <a:t> Model of Trade </a:t>
            </a:r>
          </a:p>
        </p:txBody>
      </p:sp>
    </p:spTree>
    <p:extLst>
      <p:ext uri="{BB962C8B-B14F-4D97-AF65-F5344CB8AC3E}">
        <p14:creationId xmlns:p14="http://schemas.microsoft.com/office/powerpoint/2010/main" val="232489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B8E9-68BC-48C2-BC03-8B05F49E2465}"/>
              </a:ext>
            </a:extLst>
          </p:cNvPr>
          <p:cNvSpPr>
            <a:spLocks noGrp="1"/>
          </p:cNvSpPr>
          <p:nvPr>
            <p:ph type="title"/>
          </p:nvPr>
        </p:nvSpPr>
        <p:spPr/>
        <p:txBody>
          <a:bodyPr/>
          <a:lstStyle/>
          <a:p>
            <a:r>
              <a:rPr lang="en-US" dirty="0"/>
              <a:t>Anyone Want to Trade? </a:t>
            </a:r>
          </a:p>
        </p:txBody>
      </p:sp>
      <p:pic>
        <p:nvPicPr>
          <p:cNvPr id="4" name="Content Placeholder 3">
            <a:extLst>
              <a:ext uri="{FF2B5EF4-FFF2-40B4-BE49-F238E27FC236}">
                <a16:creationId xmlns:a16="http://schemas.microsoft.com/office/drawing/2014/main" id="{0CD2D50A-AD7F-423F-9110-8148A0005792}"/>
              </a:ext>
            </a:extLst>
          </p:cNvPr>
          <p:cNvPicPr>
            <a:picLocks noGrp="1" noChangeAspect="1"/>
          </p:cNvPicPr>
          <p:nvPr>
            <p:ph idx="1"/>
          </p:nvPr>
        </p:nvPicPr>
        <p:blipFill>
          <a:blip r:embed="rId2"/>
          <a:stretch>
            <a:fillRect/>
          </a:stretch>
        </p:blipFill>
        <p:spPr>
          <a:xfrm>
            <a:off x="568412" y="1295510"/>
            <a:ext cx="8365524" cy="5204144"/>
          </a:xfrm>
          <a:prstGeom prst="rect">
            <a:avLst/>
          </a:prstGeom>
        </p:spPr>
      </p:pic>
    </p:spTree>
    <p:extLst>
      <p:ext uri="{BB962C8B-B14F-4D97-AF65-F5344CB8AC3E}">
        <p14:creationId xmlns:p14="http://schemas.microsoft.com/office/powerpoint/2010/main" val="213406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812666"/>
          </a:xfrm>
        </p:spPr>
        <p:txBody>
          <a:bodyPr/>
          <a:lstStyle/>
          <a:p>
            <a:r>
              <a:rPr lang="en-US" dirty="0"/>
              <a:t>Ricardian Model of Trade </a:t>
            </a:r>
          </a:p>
        </p:txBody>
      </p:sp>
      <p:sp>
        <p:nvSpPr>
          <p:cNvPr id="4" name="Content Placeholder 3"/>
          <p:cNvSpPr>
            <a:spLocks noGrp="1"/>
          </p:cNvSpPr>
          <p:nvPr>
            <p:ph sz="quarter" idx="13"/>
          </p:nvPr>
        </p:nvSpPr>
        <p:spPr>
          <a:xfrm>
            <a:off x="369677" y="983957"/>
            <a:ext cx="8774323" cy="4766881"/>
          </a:xfrm>
        </p:spPr>
        <p:txBody>
          <a:bodyPr>
            <a:normAutofit/>
          </a:bodyPr>
          <a:lstStyle/>
          <a:p>
            <a:pPr marL="0" indent="0">
              <a:buNone/>
            </a:pPr>
            <a:r>
              <a:rPr lang="en-US" sz="2400" dirty="0"/>
              <a:t>The Foreign Country</a:t>
            </a:r>
          </a:p>
          <a:p>
            <a:r>
              <a:rPr lang="en-US" sz="2400" dirty="0"/>
              <a:t>Comparative Advantage</a:t>
            </a:r>
          </a:p>
          <a:p>
            <a:pPr>
              <a:buFont typeface="Arial" panose="020B0604020202020204" pitchFamily="34" charset="0"/>
              <a:buChar char="–"/>
            </a:pPr>
            <a:r>
              <a:rPr lang="en-US" sz="2000" dirty="0"/>
              <a:t>The highest level of Foreign utility on the PPF is obtained at point A*, which is the no-trade equilibrium</a:t>
            </a:r>
            <a:r>
              <a:rPr lang="en-US" sz="2000" b="0" dirty="0"/>
              <a:t>.</a:t>
            </a:r>
          </a:p>
        </p:txBody>
      </p:sp>
      <p:sp>
        <p:nvSpPr>
          <p:cNvPr id="5" name="Content Placeholder 4"/>
          <p:cNvSpPr>
            <a:spLocks noGrp="1"/>
          </p:cNvSpPr>
          <p:nvPr>
            <p:ph sz="quarter" idx="14"/>
          </p:nvPr>
        </p:nvSpPr>
        <p:spPr>
          <a:xfrm>
            <a:off x="3828729" y="5385460"/>
            <a:ext cx="2040791" cy="507364"/>
          </a:xfrm>
        </p:spPr>
        <p:txBody>
          <a:bodyPr>
            <a:normAutofit/>
          </a:bodyPr>
          <a:lstStyle/>
          <a:p>
            <a:pPr marL="0" indent="0">
              <a:buNone/>
            </a:pPr>
            <a:r>
              <a:rPr lang="en-US" sz="2000" b="0" dirty="0"/>
              <a:t>FIGURE 2-4</a:t>
            </a:r>
          </a:p>
        </p:txBody>
      </p:sp>
      <p:pic>
        <p:nvPicPr>
          <p:cNvPr id="9" name="Picture Placeholder 10" descr="A line graph correlating yards of cloth versus bushels of wheat shows a foreign P P F curve and three indifference curves to illustrate foreign equilibrium with no trade. The horizontal axis plots wheat, Q asterisk subscript W, measured in bushels and the vertical axis plots cloth, Q asterisk subscript C measured in yards. The curve representing foreign P P F has a negative slope extending from 100-yard mark along the vertical axis to 100-bushel mark along the horizontal axis. Each indifference curve is convex to the origin and has a negative slope. The indifference curve in the center is labeled U asterisk subscript 1. The home P P F curve tangents U asterisk 1 curve at point A asterisk labeled, “home no-trade equilibrium.” Point A is equal to 50-yards of cloths and 50 bushels of wheat. ">
            <a:extLst>
              <a:ext uri="{FF2B5EF4-FFF2-40B4-BE49-F238E27FC236}">
                <a16:creationId xmlns:a16="http://schemas.microsoft.com/office/drawing/2014/main" id="{EAA218DA-7BDB-FE46-90B3-C238473887D3}"/>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1384301" y="2864096"/>
            <a:ext cx="7010400" cy="3701803"/>
          </a:xfrm>
          <a:prstGeom prst="rect">
            <a:avLst/>
          </a:prstGeom>
        </p:spPr>
      </p:pic>
      <p:sp>
        <p:nvSpPr>
          <p:cNvPr id="7" name="Content Placeholder 6"/>
          <p:cNvSpPr>
            <a:spLocks noGrp="1"/>
          </p:cNvSpPr>
          <p:nvPr>
            <p:ph sz="quarter" idx="16"/>
          </p:nvPr>
        </p:nvSpPr>
        <p:spPr>
          <a:xfrm>
            <a:off x="2961813" y="2590797"/>
            <a:ext cx="3774621" cy="509036"/>
          </a:xfrm>
        </p:spPr>
        <p:txBody>
          <a:bodyPr>
            <a:normAutofit fontScale="92500"/>
          </a:bodyPr>
          <a:lstStyle/>
          <a:p>
            <a:pPr marL="0" indent="0">
              <a:buNone/>
            </a:pPr>
            <a:r>
              <a:rPr lang="en-US" sz="1800" dirty="0"/>
              <a:t>Foreign Equilibrium with No Trade</a:t>
            </a:r>
          </a:p>
        </p:txBody>
      </p:sp>
    </p:spTree>
    <p:extLst>
      <p:ext uri="{BB962C8B-B14F-4D97-AF65-F5344CB8AC3E}">
        <p14:creationId xmlns:p14="http://schemas.microsoft.com/office/powerpoint/2010/main" val="35482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Application: Comparative Advantage in Apparel, Textiles, and Wheat</a:t>
            </a:r>
          </a:p>
        </p:txBody>
      </p:sp>
      <p:sp>
        <p:nvSpPr>
          <p:cNvPr id="4" name="Content Placeholder 3"/>
          <p:cNvSpPr>
            <a:spLocks noGrp="1"/>
          </p:cNvSpPr>
          <p:nvPr>
            <p:ph sz="quarter" idx="13"/>
          </p:nvPr>
        </p:nvSpPr>
        <p:spPr>
          <a:xfrm>
            <a:off x="326358" y="1095153"/>
            <a:ext cx="8396657" cy="1186234"/>
          </a:xfrm>
        </p:spPr>
        <p:txBody>
          <a:bodyPr>
            <a:noAutofit/>
          </a:bodyPr>
          <a:lstStyle/>
          <a:p>
            <a:pPr marL="0" indent="0" algn="just">
              <a:lnSpc>
                <a:spcPct val="120000"/>
              </a:lnSpc>
              <a:spcBef>
                <a:spcPts val="624"/>
              </a:spcBef>
              <a:buNone/>
            </a:pPr>
            <a:r>
              <a:rPr lang="en-US" sz="1600" dirty="0"/>
              <a:t>This table presents sales per employee for the apparel and textile industries in the United States and China, as well as bushels per hour in producing wheat. The United States has an absolute advantage in all of these products. But China has a lower opportunity cost and a comparative advantage in producing textiles and apparel.</a:t>
            </a:r>
          </a:p>
        </p:txBody>
      </p:sp>
      <p:sp>
        <p:nvSpPr>
          <p:cNvPr id="6" name="Content Placeholder 5"/>
          <p:cNvSpPr>
            <a:spLocks noGrp="1"/>
          </p:cNvSpPr>
          <p:nvPr>
            <p:ph sz="quarter" idx="15"/>
          </p:nvPr>
        </p:nvSpPr>
        <p:spPr>
          <a:xfrm>
            <a:off x="438458" y="2276100"/>
            <a:ext cx="1303539" cy="329662"/>
          </a:xfrm>
        </p:spPr>
        <p:txBody>
          <a:bodyPr>
            <a:normAutofit/>
          </a:bodyPr>
          <a:lstStyle/>
          <a:p>
            <a:pPr marL="0" indent="0">
              <a:buNone/>
            </a:pPr>
            <a:r>
              <a:rPr lang="en-US" sz="1400" dirty="0"/>
              <a:t>TABLE</a:t>
            </a:r>
            <a:r>
              <a:rPr lang="en-US" sz="1400" b="0" dirty="0"/>
              <a:t> 2-2</a:t>
            </a:r>
          </a:p>
        </p:txBody>
      </p:sp>
      <p:sp>
        <p:nvSpPr>
          <p:cNvPr id="8" name="Content Placeholder 7"/>
          <p:cNvSpPr>
            <a:spLocks noGrp="1"/>
          </p:cNvSpPr>
          <p:nvPr>
            <p:ph sz="quarter" idx="17"/>
          </p:nvPr>
        </p:nvSpPr>
        <p:spPr>
          <a:xfrm>
            <a:off x="1854097" y="2281387"/>
            <a:ext cx="5175250" cy="319087"/>
          </a:xfrm>
        </p:spPr>
        <p:txBody>
          <a:bodyPr>
            <a:normAutofit fontScale="92500"/>
          </a:bodyPr>
          <a:lstStyle/>
          <a:p>
            <a:pPr marL="0" indent="0">
              <a:buNone/>
            </a:pPr>
            <a:r>
              <a:rPr lang="en-US" sz="1400" dirty="0"/>
              <a:t>Apparel, Textiles, and Wheat in the United States and China</a:t>
            </a:r>
          </a:p>
        </p:txBody>
      </p:sp>
      <p:graphicFrame>
        <p:nvGraphicFramePr>
          <p:cNvPr id="10" name="Table 6">
            <a:extLst>
              <a:ext uri="{FF2B5EF4-FFF2-40B4-BE49-F238E27FC236}">
                <a16:creationId xmlns:a16="http://schemas.microsoft.com/office/drawing/2014/main" id="{93CF2AC0-156A-AE4A-8EF2-B19D30C487C9}"/>
              </a:ext>
            </a:extLst>
          </p:cNvPr>
          <p:cNvGraphicFramePr>
            <a:graphicFrameLocks noGrp="1"/>
          </p:cNvGraphicFramePr>
          <p:nvPr>
            <p:ph sz="quarter" idx="16"/>
            <p:extLst>
              <p:ext uri="{D42A27DB-BD31-4B8C-83A1-F6EECF244321}">
                <p14:modId xmlns:p14="http://schemas.microsoft.com/office/powerpoint/2010/main" val="824734606"/>
              </p:ext>
            </p:extLst>
          </p:nvPr>
        </p:nvGraphicFramePr>
        <p:xfrm>
          <a:off x="438457" y="2600474"/>
          <a:ext cx="7976494" cy="2011680"/>
        </p:xfrm>
        <a:graphic>
          <a:graphicData uri="http://schemas.openxmlformats.org/drawingml/2006/table">
            <a:tbl>
              <a:tblPr firstRow="1" bandRow="1"/>
              <a:tblGrid>
                <a:gridCol w="1179502">
                  <a:extLst>
                    <a:ext uri="{9D8B030D-6E8A-4147-A177-3AD203B41FA5}">
                      <a16:colId xmlns:a16="http://schemas.microsoft.com/office/drawing/2014/main" val="2654763335"/>
                    </a:ext>
                  </a:extLst>
                </a:gridCol>
                <a:gridCol w="2143764">
                  <a:extLst>
                    <a:ext uri="{9D8B030D-6E8A-4147-A177-3AD203B41FA5}">
                      <a16:colId xmlns:a16="http://schemas.microsoft.com/office/drawing/2014/main" val="2478275466"/>
                    </a:ext>
                  </a:extLst>
                </a:gridCol>
                <a:gridCol w="1979828">
                  <a:extLst>
                    <a:ext uri="{9D8B030D-6E8A-4147-A177-3AD203B41FA5}">
                      <a16:colId xmlns:a16="http://schemas.microsoft.com/office/drawing/2014/main" val="2006670948"/>
                    </a:ext>
                  </a:extLst>
                </a:gridCol>
                <a:gridCol w="2673400">
                  <a:extLst>
                    <a:ext uri="{9D8B030D-6E8A-4147-A177-3AD203B41FA5}">
                      <a16:colId xmlns:a16="http://schemas.microsoft.com/office/drawing/2014/main" val="1168276376"/>
                    </a:ext>
                  </a:extLst>
                </a:gridCol>
              </a:tblGrid>
              <a:tr h="223278">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United States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China</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Absolute Advantage</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1111847"/>
                  </a:ext>
                </a:extLst>
              </a:tr>
              <a:tr h="25796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i="1" u="none" strike="noStrike" kern="1200" baseline="0" dirty="0">
                          <a:latin typeface="Arial" panose="020B0604020202020204" pitchFamily="34" charset="0"/>
                          <a:cs typeface="Arial" panose="020B0604020202020204" pitchFamily="34" charset="0"/>
                        </a:rPr>
                        <a:t>Sales/Employee</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i="1" u="none" strike="noStrike" kern="1200" baseline="0" dirty="0">
                          <a:latin typeface="Arial" panose="020B0604020202020204" pitchFamily="34" charset="0"/>
                          <a:cs typeface="Arial" panose="020B0604020202020204" pitchFamily="34" charset="0"/>
                        </a:rPr>
                        <a:t>Sales/Employee</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i="1" u="none" strike="noStrike" kern="1200" baseline="0" dirty="0">
                          <a:latin typeface="Arial" panose="020B0604020202020204" pitchFamily="34" charset="0"/>
                          <a:cs typeface="Arial" panose="020B0604020202020204" pitchFamily="34" charset="0"/>
                        </a:rPr>
                        <a:t>U.S./China Ratio</a:t>
                      </a:r>
                      <a:endParaRPr lang="en-US" sz="16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8212319"/>
                  </a:ext>
                </a:extLst>
              </a:tr>
              <a:tr h="223278">
                <a:tc>
                  <a:txBody>
                    <a:bodyPr/>
                    <a:lstStyle/>
                    <a:p>
                      <a:r>
                        <a:rPr lang="en-US" sz="1600" u="none" strike="noStrike" kern="1200" baseline="0" dirty="0">
                          <a:latin typeface="Arial" panose="020B0604020202020204" pitchFamily="34" charset="0"/>
                          <a:cs typeface="Arial" panose="020B0604020202020204" pitchFamily="34" charset="0"/>
                        </a:rPr>
                        <a:t>Apparel</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$58,000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$35,000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1.7</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8870353"/>
                  </a:ext>
                </a:extLst>
              </a:tr>
              <a:tr h="223278">
                <a:tc>
                  <a:txBody>
                    <a:bodyPr/>
                    <a:lstStyle/>
                    <a:p>
                      <a:r>
                        <a:rPr lang="en-US" sz="1600" u="none" strike="noStrike" kern="1200" baseline="0" dirty="0">
                          <a:latin typeface="Arial" panose="020B0604020202020204" pitchFamily="34" charset="0"/>
                          <a:cs typeface="Arial" panose="020B0604020202020204" pitchFamily="34" charset="0"/>
                        </a:rPr>
                        <a:t>Textiles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$135,000</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$34,000</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4</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08189504"/>
                  </a:ext>
                </a:extLst>
              </a:tr>
              <a:tr h="223278">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u="none" strike="noStrike" kern="1200" baseline="0" dirty="0">
                          <a:latin typeface="Arial" panose="020B0604020202020204" pitchFamily="34" charset="0"/>
                          <a:cs typeface="Arial" panose="020B0604020202020204" pitchFamily="34" charset="0"/>
                        </a:rPr>
                        <a:t>Bushels/Worker</a:t>
                      </a:r>
                      <a:endParaRPr lang="en-US" sz="1600" i="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u="none" strike="noStrike" kern="1200" baseline="0" dirty="0">
                          <a:latin typeface="Arial" panose="020B0604020202020204" pitchFamily="34" charset="0"/>
                          <a:cs typeface="Arial" panose="020B0604020202020204" pitchFamily="34" charset="0"/>
                        </a:rPr>
                        <a:t>Bushels/Worker</a:t>
                      </a:r>
                      <a:endParaRPr lang="en-US" sz="1600" i="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u="none" strike="noStrike" kern="1200" baseline="0" dirty="0">
                          <a:latin typeface="Arial" panose="020B0604020202020204" pitchFamily="34" charset="0"/>
                          <a:cs typeface="Arial" panose="020B0604020202020204" pitchFamily="34" charset="0"/>
                        </a:rPr>
                        <a:t>U.S./China Ratio</a:t>
                      </a:r>
                      <a:endParaRPr lang="en-US" sz="16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5947490"/>
                  </a:ext>
                </a:extLst>
              </a:tr>
              <a:tr h="22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Arial" panose="020B0604020202020204" pitchFamily="34" charset="0"/>
                          <a:cs typeface="Arial" panose="020B0604020202020204" pitchFamily="34" charset="0"/>
                        </a:rPr>
                        <a:t>Wheat</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Arial" panose="020B0604020202020204" pitchFamily="34" charset="0"/>
                          <a:cs typeface="Arial" panose="020B0604020202020204" pitchFamily="34" charset="0"/>
                        </a:rPr>
                        <a:t>13,500</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Arial" panose="020B0604020202020204" pitchFamily="34" charset="0"/>
                          <a:cs typeface="Arial" panose="020B0604020202020204" pitchFamily="34" charset="0"/>
                        </a:rPr>
                        <a:t>450</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Arial" panose="020B0604020202020204" pitchFamily="34" charset="0"/>
                          <a:cs typeface="Arial" panose="020B0604020202020204" pitchFamily="34" charset="0"/>
                        </a:rPr>
                        <a:t>30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8162936"/>
                  </a:ext>
                </a:extLst>
              </a:tr>
            </a:tbl>
          </a:graphicData>
        </a:graphic>
      </p:graphicFrame>
      <p:graphicFrame>
        <p:nvGraphicFramePr>
          <p:cNvPr id="11" name="Table 8">
            <a:extLst>
              <a:ext uri="{FF2B5EF4-FFF2-40B4-BE49-F238E27FC236}">
                <a16:creationId xmlns:a16="http://schemas.microsoft.com/office/drawing/2014/main" id="{B7A0BB29-21DF-864C-990A-8A3A81D5504D}"/>
              </a:ext>
            </a:extLst>
          </p:cNvPr>
          <p:cNvGraphicFramePr>
            <a:graphicFrameLocks noGrp="1"/>
          </p:cNvGraphicFramePr>
          <p:nvPr>
            <p:ph sz="quarter" idx="14"/>
            <p:extLst>
              <p:ext uri="{D42A27DB-BD31-4B8C-83A1-F6EECF244321}">
                <p14:modId xmlns:p14="http://schemas.microsoft.com/office/powerpoint/2010/main" val="3777152871"/>
              </p:ext>
            </p:extLst>
          </p:nvPr>
        </p:nvGraphicFramePr>
        <p:xfrm>
          <a:off x="279047" y="4693920"/>
          <a:ext cx="8491281" cy="1764666"/>
        </p:xfrm>
        <a:graphic>
          <a:graphicData uri="http://schemas.openxmlformats.org/drawingml/2006/table">
            <a:tbl>
              <a:tblPr firstRow="1" bandRow="1"/>
              <a:tblGrid>
                <a:gridCol w="3138590">
                  <a:extLst>
                    <a:ext uri="{9D8B030D-6E8A-4147-A177-3AD203B41FA5}">
                      <a16:colId xmlns:a16="http://schemas.microsoft.com/office/drawing/2014/main" val="1765365227"/>
                    </a:ext>
                  </a:extLst>
                </a:gridCol>
                <a:gridCol w="2743142">
                  <a:extLst>
                    <a:ext uri="{9D8B030D-6E8A-4147-A177-3AD203B41FA5}">
                      <a16:colId xmlns:a16="http://schemas.microsoft.com/office/drawing/2014/main" val="906450469"/>
                    </a:ext>
                  </a:extLst>
                </a:gridCol>
                <a:gridCol w="2609549">
                  <a:extLst>
                    <a:ext uri="{9D8B030D-6E8A-4147-A177-3AD203B41FA5}">
                      <a16:colId xmlns:a16="http://schemas.microsoft.com/office/drawing/2014/main" val="561041688"/>
                    </a:ext>
                  </a:extLst>
                </a:gridCol>
              </a:tblGrid>
              <a:tr h="425133">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Comparative Advantage: United States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Comparative Advantage:</a:t>
                      </a:r>
                    </a:p>
                    <a:p>
                      <a:pPr algn="ctr"/>
                      <a:r>
                        <a:rPr lang="en-US" sz="1600" b="1" u="none" strike="noStrike" kern="1200" baseline="0" dirty="0">
                          <a:latin typeface="Arial" panose="020B0604020202020204" pitchFamily="34" charset="0"/>
                          <a:cs typeface="Arial" panose="020B0604020202020204" pitchFamily="34" charset="0"/>
                        </a:rPr>
                        <a:t>China</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7045116"/>
                  </a:ext>
                </a:extLst>
              </a:tr>
              <a:tr h="246130">
                <a:tc>
                  <a:txBody>
                    <a:bodyPr/>
                    <a:lstStyle/>
                    <a:p>
                      <a:endParaRPr lang="en-US" sz="1600" b="1" i="1">
                        <a:latin typeface="Arial" panose="020B0604020202020204" pitchFamily="34" charset="0"/>
                        <a:cs typeface="Arial" panose="020B0604020202020204" pitchFamily="34" charset="0"/>
                      </a:endParaRPr>
                    </a:p>
                  </a:txBody>
                  <a:tcPr/>
                </a:tc>
                <a:tc>
                  <a:txBody>
                    <a:bodyPr/>
                    <a:lstStyle/>
                    <a:p>
                      <a:pPr algn="ctr"/>
                      <a:r>
                        <a:rPr lang="en-US" sz="1600" b="1" i="1" u="none" strike="noStrike" kern="1200" baseline="0" dirty="0">
                          <a:latin typeface="Arial" panose="020B0604020202020204" pitchFamily="34" charset="0"/>
                          <a:cs typeface="Arial" panose="020B0604020202020204" pitchFamily="34" charset="0"/>
                        </a:rPr>
                        <a:t>Bushels/$</a:t>
                      </a:r>
                      <a:endParaRPr lang="en-US" sz="1600" b="1" i="1" dirty="0">
                        <a:latin typeface="Arial" panose="020B0604020202020204" pitchFamily="34" charset="0"/>
                        <a:cs typeface="Arial" panose="020B0604020202020204" pitchFamily="34" charset="0"/>
                      </a:endParaRPr>
                    </a:p>
                  </a:txBody>
                  <a:tcPr/>
                </a:tc>
                <a:tc>
                  <a:txBody>
                    <a:bodyPr/>
                    <a:lstStyle/>
                    <a:p>
                      <a:pPr algn="ctr"/>
                      <a:r>
                        <a:rPr lang="en-US" sz="1600" b="1" i="1" u="none" strike="noStrike" kern="1200" baseline="0" dirty="0">
                          <a:latin typeface="Arial" panose="020B0604020202020204" pitchFamily="34" charset="0"/>
                          <a:cs typeface="Arial" panose="020B0604020202020204" pitchFamily="34" charset="0"/>
                        </a:rPr>
                        <a:t>Bushels/$</a:t>
                      </a:r>
                      <a:endParaRPr lang="en-US" sz="1600" b="1"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6113467"/>
                  </a:ext>
                </a:extLst>
              </a:tr>
              <a:tr h="425133">
                <a:tc>
                  <a:txBody>
                    <a:bodyPr/>
                    <a:lstStyle/>
                    <a:p>
                      <a:r>
                        <a:rPr lang="en-US" sz="1600" b="1" u="none" strike="noStrike" kern="1200" baseline="0" dirty="0">
                          <a:latin typeface="Arial" panose="020B0604020202020204" pitchFamily="34" charset="0"/>
                          <a:cs typeface="Arial" panose="020B0604020202020204" pitchFamily="34" charset="0"/>
                        </a:rPr>
                        <a:t>Opportunity cost of apparel</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0.23</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0.01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9169166"/>
                  </a:ext>
                </a:extLst>
              </a:tr>
              <a:tr h="425133">
                <a:tc>
                  <a:txBody>
                    <a:bodyPr/>
                    <a:lstStyle/>
                    <a:p>
                      <a:r>
                        <a:rPr lang="en-US" sz="1600" b="1" u="none" strike="noStrike" kern="1200" baseline="0" dirty="0">
                          <a:latin typeface="Arial" panose="020B0604020202020204" pitchFamily="34" charset="0"/>
                          <a:cs typeface="Arial" panose="020B0604020202020204" pitchFamily="34" charset="0"/>
                        </a:rPr>
                        <a:t>Opportunity cost of Textiles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0.10</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0.01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0894053"/>
                  </a:ext>
                </a:extLst>
              </a:tr>
            </a:tbl>
          </a:graphicData>
        </a:graphic>
      </p:graphicFrame>
    </p:spTree>
    <p:extLst>
      <p:ext uri="{BB962C8B-B14F-4D97-AF65-F5344CB8AC3E}">
        <p14:creationId xmlns:p14="http://schemas.microsoft.com/office/powerpoint/2010/main" val="772104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B8D2-B868-8D46-B26D-39E244F0F031}"/>
              </a:ext>
            </a:extLst>
          </p:cNvPr>
          <p:cNvSpPr>
            <a:spLocks noGrp="1"/>
          </p:cNvSpPr>
          <p:nvPr>
            <p:ph type="title"/>
          </p:nvPr>
        </p:nvSpPr>
        <p:spPr/>
        <p:txBody>
          <a:bodyPr>
            <a:normAutofit/>
          </a:bodyPr>
          <a:lstStyle/>
          <a:p>
            <a:pPr algn="ctr"/>
            <a:r>
              <a:rPr lang="en-US" sz="2800" dirty="0"/>
              <a:t>Determining the Pattern of International Trade </a:t>
            </a:r>
          </a:p>
        </p:txBody>
      </p:sp>
      <p:sp>
        <p:nvSpPr>
          <p:cNvPr id="3" name="Content Placeholder 2">
            <a:extLst>
              <a:ext uri="{FF2B5EF4-FFF2-40B4-BE49-F238E27FC236}">
                <a16:creationId xmlns:a16="http://schemas.microsoft.com/office/drawing/2014/main" id="{78A872E8-9F93-804E-B681-45BBBA4C5DAB}"/>
              </a:ext>
            </a:extLst>
          </p:cNvPr>
          <p:cNvSpPr>
            <a:spLocks noGrp="1"/>
          </p:cNvSpPr>
          <p:nvPr>
            <p:ph idx="1"/>
          </p:nvPr>
        </p:nvSpPr>
        <p:spPr>
          <a:xfrm>
            <a:off x="127000" y="1574800"/>
            <a:ext cx="8559800" cy="4525963"/>
          </a:xfrm>
        </p:spPr>
        <p:txBody>
          <a:bodyPr/>
          <a:lstStyle/>
          <a:p>
            <a:pPr algn="just"/>
            <a:r>
              <a:rPr lang="en-US" dirty="0"/>
              <a:t>International Trade Equilibrium</a:t>
            </a:r>
          </a:p>
          <a:p>
            <a:pPr lvl="1" algn="just"/>
            <a:r>
              <a:rPr lang="en-US" dirty="0"/>
              <a:t>What happens when goods are traded between Home and Foreign? We will see:</a:t>
            </a:r>
          </a:p>
          <a:p>
            <a:pPr lvl="1" algn="just"/>
            <a:r>
              <a:rPr lang="en-US" dirty="0"/>
              <a:t>That a country’s no-trade relative price determines which product it will export and which it will import</a:t>
            </a:r>
          </a:p>
          <a:p>
            <a:pPr lvl="1" algn="just"/>
            <a:r>
              <a:rPr lang="en-US" dirty="0"/>
              <a:t>The no-trade relative price equals its opportunity cost of production</a:t>
            </a:r>
          </a:p>
          <a:p>
            <a:pPr lvl="1" algn="just"/>
            <a:r>
              <a:rPr lang="en-US" dirty="0"/>
              <a:t>The pattern of exports and imports will be determined by the opportunity costs of production in each country—their comparative advantage</a:t>
            </a:r>
          </a:p>
        </p:txBody>
      </p:sp>
    </p:spTree>
    <p:extLst>
      <p:ext uri="{BB962C8B-B14F-4D97-AF65-F5344CB8AC3E}">
        <p14:creationId xmlns:p14="http://schemas.microsoft.com/office/powerpoint/2010/main" val="155899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FB8C-8BF6-3A42-A74E-B99FA330818C}"/>
              </a:ext>
            </a:extLst>
          </p:cNvPr>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3" name="Content Placeholder 2">
            <a:extLst>
              <a:ext uri="{FF2B5EF4-FFF2-40B4-BE49-F238E27FC236}">
                <a16:creationId xmlns:a16="http://schemas.microsoft.com/office/drawing/2014/main" id="{96FAF51D-85B9-684C-AF9C-A20D522080C5}"/>
              </a:ext>
            </a:extLst>
          </p:cNvPr>
          <p:cNvSpPr>
            <a:spLocks noGrp="1"/>
          </p:cNvSpPr>
          <p:nvPr>
            <p:ph idx="1"/>
          </p:nvPr>
        </p:nvSpPr>
        <p:spPr>
          <a:xfrm>
            <a:off x="284206" y="1414849"/>
            <a:ext cx="8402594" cy="4985951"/>
          </a:xfrm>
        </p:spPr>
        <p:txBody>
          <a:bodyPr>
            <a:normAutofit lnSpcReduction="10000"/>
          </a:bodyPr>
          <a:lstStyle/>
          <a:p>
            <a:pPr algn="just"/>
            <a:r>
              <a:rPr lang="en-US" dirty="0"/>
              <a:t>International Trade Equilibrium</a:t>
            </a:r>
          </a:p>
          <a:p>
            <a:pPr lvl="1" algn="just"/>
            <a:r>
              <a:rPr lang="en-US" dirty="0"/>
              <a:t>Examining each country’s no-trade relative price, we can determine which product it will export and which it will import.</a:t>
            </a:r>
          </a:p>
          <a:p>
            <a:pPr lvl="1" algn="just"/>
            <a:r>
              <a:rPr lang="en-US" dirty="0"/>
              <a:t>The relative price of cloth in Foreign is </a:t>
            </a:r>
            <a:r>
              <a:rPr lang="en-US" i="1" dirty="0"/>
              <a:t>P</a:t>
            </a:r>
            <a:r>
              <a:rPr lang="en-US" i="1" baseline="-25000" dirty="0"/>
              <a:t>C</a:t>
            </a:r>
            <a:r>
              <a:rPr lang="en-US" dirty="0"/>
              <a:t> /</a:t>
            </a:r>
            <a:r>
              <a:rPr lang="en-US" i="1" dirty="0"/>
              <a:t>P</a:t>
            </a:r>
            <a:r>
              <a:rPr lang="en-US" i="1" baseline="-25000" dirty="0"/>
              <a:t>W</a:t>
            </a:r>
            <a:r>
              <a:rPr lang="en-US" i="1" dirty="0"/>
              <a:t> </a:t>
            </a:r>
            <a:r>
              <a:rPr lang="en-US" dirty="0"/>
              <a:t>= 1.</a:t>
            </a:r>
          </a:p>
          <a:p>
            <a:pPr lvl="1" algn="just"/>
            <a:r>
              <a:rPr lang="en-US" dirty="0"/>
              <a:t>The relative price of cloth in Home is </a:t>
            </a:r>
            <a:r>
              <a:rPr lang="en-US" i="1" dirty="0"/>
              <a:t>P</a:t>
            </a:r>
            <a:r>
              <a:rPr lang="en-US" i="1" baseline="-25000" dirty="0"/>
              <a:t>C</a:t>
            </a:r>
            <a:r>
              <a:rPr lang="en-US" dirty="0"/>
              <a:t> /</a:t>
            </a:r>
            <a:r>
              <a:rPr lang="en-US" i="1" dirty="0"/>
              <a:t>P</a:t>
            </a:r>
            <a:r>
              <a:rPr lang="en-US" i="1" baseline="-25000" dirty="0"/>
              <a:t>W</a:t>
            </a:r>
            <a:r>
              <a:rPr lang="en-US" dirty="0"/>
              <a:t> = 2.</a:t>
            </a:r>
          </a:p>
          <a:p>
            <a:pPr lvl="1" algn="just"/>
            <a:r>
              <a:rPr lang="en-US" dirty="0"/>
              <a:t>Therefore, Foreign would want to export cloth to Home if they can make it for $1 and export it for more than $1.</a:t>
            </a:r>
          </a:p>
          <a:p>
            <a:pPr lvl="1" algn="just"/>
            <a:r>
              <a:rPr lang="en-US" dirty="0"/>
              <a:t>Home will export wheat, and Foreign will export cloth. </a:t>
            </a:r>
          </a:p>
          <a:p>
            <a:pPr lvl="1" algn="just"/>
            <a:r>
              <a:rPr lang="en-US" dirty="0"/>
              <a:t>Both countries export the good for which they have the comparative advantage.</a:t>
            </a:r>
          </a:p>
        </p:txBody>
      </p:sp>
    </p:spTree>
    <p:extLst>
      <p:ext uri="{BB962C8B-B14F-4D97-AF65-F5344CB8AC3E}">
        <p14:creationId xmlns:p14="http://schemas.microsoft.com/office/powerpoint/2010/main" val="287722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042E-EB3D-8A4B-A718-C6C98B700E8A}"/>
              </a:ext>
            </a:extLst>
          </p:cNvPr>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3" name="Content Placeholder 2">
            <a:extLst>
              <a:ext uri="{FF2B5EF4-FFF2-40B4-BE49-F238E27FC236}">
                <a16:creationId xmlns:a16="http://schemas.microsoft.com/office/drawing/2014/main" id="{7F2C23AC-A4EA-534B-A5F7-4754963F0297}"/>
              </a:ext>
            </a:extLst>
          </p:cNvPr>
          <p:cNvSpPr>
            <a:spLocks noGrp="1"/>
          </p:cNvSpPr>
          <p:nvPr>
            <p:ph idx="1"/>
          </p:nvPr>
        </p:nvSpPr>
        <p:spPr>
          <a:xfrm>
            <a:off x="308918" y="1414849"/>
            <a:ext cx="8377881" cy="4525963"/>
          </a:xfrm>
        </p:spPr>
        <p:txBody>
          <a:bodyPr/>
          <a:lstStyle/>
          <a:p>
            <a:pPr algn="just"/>
            <a:r>
              <a:rPr lang="en-US" dirty="0"/>
              <a:t>International Trade Equilibrium</a:t>
            </a:r>
          </a:p>
          <a:p>
            <a:pPr lvl="1" algn="just"/>
            <a:r>
              <a:rPr lang="en-US" dirty="0"/>
              <a:t>The two countries are in an international trade equilibrium when the relative price of wheat is the same in the two countries.</a:t>
            </a:r>
          </a:p>
          <a:p>
            <a:pPr lvl="1" algn="just"/>
            <a:r>
              <a:rPr lang="en-US" dirty="0"/>
              <a:t>To fully understand the international trade equilibrium, we are interested in two issues:</a:t>
            </a:r>
          </a:p>
          <a:p>
            <a:pPr lvl="1" algn="just"/>
            <a:r>
              <a:rPr lang="en-US" dirty="0"/>
              <a:t>Determining the relative price of wheat (or cloth) in the trade equilibrium</a:t>
            </a:r>
          </a:p>
          <a:p>
            <a:pPr lvl="1" algn="just"/>
            <a:r>
              <a:rPr lang="en-US" dirty="0"/>
              <a:t>Seeing how the shift from the no-trade equilibrium to the trade equilibrium affects production and consumption in both Home and Foreign</a:t>
            </a:r>
          </a:p>
        </p:txBody>
      </p:sp>
    </p:spTree>
    <p:extLst>
      <p:ext uri="{BB962C8B-B14F-4D97-AF65-F5344CB8AC3E}">
        <p14:creationId xmlns:p14="http://schemas.microsoft.com/office/powerpoint/2010/main" val="260815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0671-7863-E948-9677-84B998682015}"/>
              </a:ext>
            </a:extLst>
          </p:cNvPr>
          <p:cNvSpPr>
            <a:spLocks noGrp="1"/>
          </p:cNvSpPr>
          <p:nvPr>
            <p:ph type="title"/>
          </p:nvPr>
        </p:nvSpPr>
        <p:spPr/>
        <p:txBody>
          <a:bodyPr/>
          <a:lstStyle/>
          <a:p>
            <a:r>
              <a:rPr lang="en-US" sz="2800" dirty="0">
                <a:solidFill>
                  <a:prstClr val="black"/>
                </a:solidFill>
              </a:rPr>
              <a:t>Determining the Pattern of International Trade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F4901B-76D2-EC4D-9283-C27DD0B896BC}"/>
                  </a:ext>
                </a:extLst>
              </p:cNvPr>
              <p:cNvSpPr>
                <a:spLocks noGrp="1"/>
              </p:cNvSpPr>
              <p:nvPr>
                <p:ph idx="1"/>
              </p:nvPr>
            </p:nvSpPr>
            <p:spPr>
              <a:xfrm>
                <a:off x="222422" y="1136307"/>
                <a:ext cx="8464378" cy="4967931"/>
              </a:xfrm>
            </p:spPr>
            <p:txBody>
              <a:bodyPr>
                <a:normAutofit fontScale="92500"/>
              </a:bodyPr>
              <a:lstStyle/>
              <a:p>
                <a:r>
                  <a:rPr lang="en-US" dirty="0"/>
                  <a:t>International Trade Equilibrium</a:t>
                </a:r>
              </a:p>
              <a:p>
                <a:pPr lvl="1" algn="just"/>
                <a:r>
                  <a:rPr lang="en-US" dirty="0"/>
                  <a:t>The relative price of wheat in the trade equilibrium will be between the no-trade price in the two countries.</a:t>
                </a:r>
              </a:p>
              <a:p>
                <a:pPr lvl="1" algn="just"/>
                <a:r>
                  <a:rPr lang="en-US" dirty="0"/>
                  <a:t>For now assume that the free-trade price of </a:t>
                </a:r>
                <a:r>
                  <a:rPr lang="en-US" i="1" dirty="0"/>
                  <a:t>P</a:t>
                </a:r>
                <a:r>
                  <a:rPr lang="en-US" i="1" baseline="-25000" dirty="0"/>
                  <a:t>W</a:t>
                </a:r>
                <a:r>
                  <a:rPr lang="en-US" dirty="0"/>
                  <a:t> /</a:t>
                </a:r>
                <a:r>
                  <a:rPr lang="en-US" i="1" dirty="0"/>
                  <a:t>P</a:t>
                </a:r>
                <a:r>
                  <a:rPr lang="en-US" i="1" baseline="-25000" dirty="0"/>
                  <a:t>C</a:t>
                </a:r>
                <a:r>
                  <a:rPr lang="en-US" dirty="0"/>
                  <a:t> is </a:t>
                </a:r>
                <a14:m>
                  <m:oMath xmlns:m="http://schemas.openxmlformats.org/officeDocument/2006/math">
                    <m:f>
                      <m:fPr>
                        <m:ctrlPr>
                          <a:rPr lang="en-US" i="1" dirty="0">
                            <a:latin typeface="Cambria Math" panose="02040503050406030204" pitchFamily="18" charset="0"/>
                          </a:rPr>
                        </m:ctrlPr>
                      </m:fPr>
                      <m:num>
                        <m:r>
                          <a:rPr lang="en-US" dirty="0">
                            <a:latin typeface="Cambria Math" panose="02040503050406030204" pitchFamily="18" charset="0"/>
                          </a:rPr>
                          <m:t>2</m:t>
                        </m:r>
                      </m:num>
                      <m:den>
                        <m:r>
                          <a:rPr lang="en-US" dirty="0">
                            <a:latin typeface="Cambria Math" panose="02040503050406030204" pitchFamily="18" charset="0"/>
                          </a:rPr>
                          <m:t>3</m:t>
                        </m:r>
                      </m:den>
                    </m:f>
                    <m:r>
                      <a:rPr lang="en-US" dirty="0">
                        <a:latin typeface="Cambria Math" panose="02040503050406030204" pitchFamily="18" charset="0"/>
                      </a:rPr>
                      <m:t> </m:t>
                    </m:r>
                  </m:oMath>
                </a14:m>
                <a:r>
                  <a:rPr lang="en-US" dirty="0"/>
                  <a:t>(between the price of </a:t>
                </a:r>
                <a14:m>
                  <m:oMath xmlns:m="http://schemas.openxmlformats.org/officeDocument/2006/math">
                    <m:f>
                      <m:fPr>
                        <m:ctrlPr>
                          <a:rPr lang="en-US" i="1" dirty="0">
                            <a:latin typeface="Cambria Math" panose="02040503050406030204" pitchFamily="18" charset="0"/>
                          </a:rPr>
                        </m:ctrlPr>
                      </m:fPr>
                      <m:num>
                        <m:r>
                          <a:rPr lang="en-US" dirty="0">
                            <a:latin typeface="Cambria Math" panose="02040503050406030204" pitchFamily="18" charset="0"/>
                          </a:rPr>
                          <m:t>1</m:t>
                        </m:r>
                      </m:num>
                      <m:den>
                        <m:r>
                          <a:rPr lang="en-US" dirty="0">
                            <a:latin typeface="Cambria Math" panose="02040503050406030204" pitchFamily="18" charset="0"/>
                          </a:rPr>
                          <m:t>2</m:t>
                        </m:r>
                      </m:den>
                    </m:f>
                  </m:oMath>
                </a14:m>
                <a:r>
                  <a:rPr lang="en-US" dirty="0"/>
                  <a:t> in Home and 1 in Foreign).</a:t>
                </a:r>
              </a:p>
              <a:p>
                <a:pPr lvl="1" algn="just"/>
                <a:r>
                  <a:rPr lang="en-US" dirty="0"/>
                  <a:t>We can now take this price and see how trade changes production and consumption in each country.</a:t>
                </a:r>
              </a:p>
              <a:p>
                <a:pPr lvl="1" algn="just"/>
                <a:r>
                  <a:rPr lang="en-US" dirty="0"/>
                  <a:t>The world price line shows the range of consumption possibilities that a country can achieve by specializing in one good and engaging in international trade.</a:t>
                </a:r>
              </a:p>
            </p:txBody>
          </p:sp>
        </mc:Choice>
        <mc:Fallback xmlns="">
          <p:sp>
            <p:nvSpPr>
              <p:cNvPr id="3" name="Content Placeholder 2">
                <a:extLst>
                  <a:ext uri="{FF2B5EF4-FFF2-40B4-BE49-F238E27FC236}">
                    <a16:creationId xmlns:a16="http://schemas.microsoft.com/office/drawing/2014/main" id="{5FF4901B-76D2-EC4D-9283-C27DD0B896BC}"/>
                  </a:ext>
                </a:extLst>
              </p:cNvPr>
              <p:cNvSpPr>
                <a:spLocks noGrp="1" noRot="1" noChangeAspect="1" noMove="1" noResize="1" noEditPoints="1" noAdjustHandles="1" noChangeArrowheads="1" noChangeShapeType="1" noTextEdit="1"/>
              </p:cNvSpPr>
              <p:nvPr>
                <p:ph idx="1"/>
              </p:nvPr>
            </p:nvSpPr>
            <p:spPr>
              <a:xfrm>
                <a:off x="222422" y="1136307"/>
                <a:ext cx="8464378" cy="4967931"/>
              </a:xfrm>
              <a:blipFill>
                <a:blip r:embed="rId2"/>
                <a:stretch>
                  <a:fillRect l="-1080" t="-1104" r="-864"/>
                </a:stretch>
              </a:blipFill>
            </p:spPr>
            <p:txBody>
              <a:bodyPr/>
              <a:lstStyle/>
              <a:p>
                <a:r>
                  <a:rPr lang="en-US">
                    <a:noFill/>
                  </a:rPr>
                  <a:t> </a:t>
                </a:r>
              </a:p>
            </p:txBody>
          </p:sp>
        </mc:Fallback>
      </mc:AlternateContent>
    </p:spTree>
    <p:extLst>
      <p:ext uri="{BB962C8B-B14F-4D97-AF65-F5344CB8AC3E}">
        <p14:creationId xmlns:p14="http://schemas.microsoft.com/office/powerpoint/2010/main" val="2765338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510"/>
            <a:ext cx="8229600" cy="733293"/>
          </a:xfrm>
        </p:spPr>
        <p:txBody>
          <a:bodyPr/>
          <a:lstStyle/>
          <a:p>
            <a:r>
              <a:rPr lang="en-US" sz="2800" dirty="0">
                <a:solidFill>
                  <a:prstClr val="black"/>
                </a:solidFill>
              </a:rPr>
              <a:t>Determining the Pattern of International Trade </a:t>
            </a:r>
            <a:endParaRPr lang="en-US" dirty="0"/>
          </a:p>
        </p:txBody>
      </p:sp>
      <p:sp>
        <p:nvSpPr>
          <p:cNvPr id="6" name="Content Placeholder 5"/>
          <p:cNvSpPr>
            <a:spLocks noGrp="1"/>
          </p:cNvSpPr>
          <p:nvPr>
            <p:ph sz="quarter" idx="13"/>
          </p:nvPr>
        </p:nvSpPr>
        <p:spPr>
          <a:xfrm>
            <a:off x="3512303" y="2822263"/>
            <a:ext cx="2539524" cy="390586"/>
          </a:xfrm>
        </p:spPr>
        <p:txBody>
          <a:bodyPr>
            <a:normAutofit/>
          </a:bodyPr>
          <a:lstStyle/>
          <a:p>
            <a:pPr marL="0" indent="0">
              <a:buNone/>
            </a:pPr>
            <a:r>
              <a:rPr lang="en-US" sz="1800" dirty="0"/>
              <a:t>FIGURE</a:t>
            </a:r>
            <a:r>
              <a:rPr lang="en-US" sz="1800" dirty="0">
                <a:solidFill>
                  <a:schemeClr val="accent2">
                    <a:lumMod val="50000"/>
                  </a:schemeClr>
                </a:solidFill>
              </a:rPr>
              <a:t> </a:t>
            </a:r>
            <a:r>
              <a:rPr lang="en-US" sz="1800" dirty="0"/>
              <a:t>2-5</a:t>
            </a:r>
            <a:endParaRPr lang="en-US" sz="1800" b="0" dirty="0"/>
          </a:p>
        </p:txBody>
      </p:sp>
      <p:pic>
        <p:nvPicPr>
          <p:cNvPr id="13" name="Picture Placeholder 4" descr="A line graph correlates yards of cloth versus bushels to illustrate home equilibrium with trade. The horizontal axis plots wheat, Q subscript W, measured in bushels and the vertical axis plots cloth, Q subscript C measured in yard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
            <a:extLst>
              <a:ext uri="{FF2B5EF4-FFF2-40B4-BE49-F238E27FC236}">
                <a16:creationId xmlns:a16="http://schemas.microsoft.com/office/drawing/2014/main" id="{8592CAAB-2DFA-BC4A-9BF1-D1E73A4F1809}"/>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20775" y="3212849"/>
            <a:ext cx="7933038" cy="3492641"/>
          </a:xfrm>
          <a:prstGeom prst="rect">
            <a:avLst/>
          </a:prstGeom>
        </p:spPr>
      </p:pic>
      <p:sp>
        <p:nvSpPr>
          <p:cNvPr id="8" name="Content Placeholder 7"/>
          <p:cNvSpPr>
            <a:spLocks noGrp="1"/>
          </p:cNvSpPr>
          <p:nvPr>
            <p:ph sz="quarter" idx="15"/>
          </p:nvPr>
        </p:nvSpPr>
        <p:spPr>
          <a:xfrm>
            <a:off x="3967164" y="3757279"/>
            <a:ext cx="3617468" cy="439738"/>
          </a:xfrm>
        </p:spPr>
        <p:txBody>
          <a:bodyPr>
            <a:normAutofit/>
          </a:bodyPr>
          <a:lstStyle/>
          <a:p>
            <a:pPr marL="0" indent="0">
              <a:buNone/>
            </a:pPr>
            <a:r>
              <a:rPr lang="en-US" sz="2000" b="0" dirty="0"/>
              <a:t>Home Equilibrium with Trade </a:t>
            </a:r>
          </a:p>
        </p:txBody>
      </p:sp>
      <mc:AlternateContent xmlns:mc="http://schemas.openxmlformats.org/markup-compatibility/2006" xmlns:a14="http://schemas.microsoft.com/office/drawing/2010/main">
        <mc:Choice Requires="a14">
          <p:sp>
            <p:nvSpPr>
              <p:cNvPr id="9" name="Content Placeholder 8"/>
              <p:cNvSpPr>
                <a:spLocks noGrp="1"/>
              </p:cNvSpPr>
              <p:nvPr>
                <p:ph sz="quarter" idx="16"/>
              </p:nvPr>
            </p:nvSpPr>
            <p:spPr>
              <a:xfrm>
                <a:off x="271847" y="796208"/>
                <a:ext cx="8612661" cy="4527804"/>
              </a:xfrm>
            </p:spPr>
            <p:txBody>
              <a:bodyPr>
                <a:normAutofit/>
              </a:bodyPr>
              <a:lstStyle/>
              <a:p>
                <a:pPr marL="0" indent="0">
                  <a:buNone/>
                </a:pPr>
                <a:r>
                  <a:rPr lang="en-US" sz="1800" dirty="0">
                    <a:latin typeface="+mn-lt"/>
                  </a:rPr>
                  <a:t>International Trade Equilibrium</a:t>
                </a:r>
              </a:p>
              <a:p>
                <a:r>
                  <a:rPr lang="en-US" sz="1800" dirty="0">
                    <a:latin typeface="+mn-lt"/>
                  </a:rPr>
                  <a:t>Change in Production and Consumption</a:t>
                </a:r>
              </a:p>
              <a:p>
                <a:pPr lvl="1"/>
                <a:r>
                  <a:rPr lang="en-US" sz="1800" dirty="0">
                    <a:latin typeface="+mn-lt"/>
                  </a:rPr>
                  <a:t>With a world relative price of wheat of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2</m:t>
                        </m:r>
                      </m:num>
                      <m:den>
                        <m:r>
                          <a:rPr lang="en-US" sz="1800">
                            <a:latin typeface="Cambria Math" panose="02040503050406030204" pitchFamily="18" charset="0"/>
                          </a:rPr>
                          <m:t>3</m:t>
                        </m:r>
                      </m:den>
                    </m:f>
                  </m:oMath>
                </a14:m>
                <a:r>
                  <a:rPr lang="en-US" sz="1800" dirty="0">
                    <a:latin typeface="+mn-lt"/>
                  </a:rPr>
                  <a:t>, Home production will occur at point B.</a:t>
                </a:r>
              </a:p>
              <a:p>
                <a:pPr lvl="1"/>
                <a:r>
                  <a:rPr lang="en-US" sz="1800" dirty="0">
                    <a:latin typeface="+mn-lt"/>
                  </a:rPr>
                  <a:t>Through international trade, Home is able to export each bushel of wheat it produces in exchange for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2</m:t>
                        </m:r>
                      </m:num>
                      <m:den>
                        <m:r>
                          <a:rPr lang="en-US" sz="1800">
                            <a:latin typeface="Cambria Math" panose="02040503050406030204" pitchFamily="18" charset="0"/>
                          </a:rPr>
                          <m:t>3</m:t>
                        </m:r>
                      </m:den>
                    </m:f>
                  </m:oMath>
                </a14:m>
                <a:r>
                  <a:rPr lang="en-US" sz="1800" dirty="0">
                    <a:latin typeface="+mn-lt"/>
                  </a:rPr>
                  <a:t> yard of cloth. </a:t>
                </a:r>
              </a:p>
            </p:txBody>
          </p:sp>
        </mc:Choice>
        <mc:Fallback xmlns="">
          <p:sp>
            <p:nvSpPr>
              <p:cNvPr id="9" name="Content Placeholder 8"/>
              <p:cNvSpPr>
                <a:spLocks noGrp="1" noRot="1" noChangeAspect="1" noMove="1" noResize="1" noEditPoints="1" noAdjustHandles="1" noChangeArrowheads="1" noChangeShapeType="1" noTextEdit="1"/>
              </p:cNvSpPr>
              <p:nvPr>
                <p:ph sz="quarter" idx="16"/>
              </p:nvPr>
            </p:nvSpPr>
            <p:spPr>
              <a:xfrm>
                <a:off x="271847" y="796208"/>
                <a:ext cx="8612661" cy="4527804"/>
              </a:xfrm>
              <a:blipFill>
                <a:blip r:embed="rId3"/>
                <a:stretch>
                  <a:fillRect l="-637" t="-809" r="-1133"/>
                </a:stretch>
              </a:blipFill>
            </p:spPr>
            <p:txBody>
              <a:bodyPr/>
              <a:lstStyle/>
              <a:p>
                <a:r>
                  <a:rPr lang="en-US">
                    <a:noFill/>
                  </a:rPr>
                  <a:t> </a:t>
                </a:r>
              </a:p>
            </p:txBody>
          </p:sp>
        </mc:Fallback>
      </mc:AlternateContent>
    </p:spTree>
    <p:extLst>
      <p:ext uri="{BB962C8B-B14F-4D97-AF65-F5344CB8AC3E}">
        <p14:creationId xmlns:p14="http://schemas.microsoft.com/office/powerpoint/2010/main" val="370283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2510"/>
            <a:ext cx="8229600" cy="678857"/>
          </a:xfrm>
        </p:spPr>
        <p:txBody>
          <a:bodyPr/>
          <a:lstStyle/>
          <a:p>
            <a:r>
              <a:rPr lang="en-US" sz="2800" dirty="0">
                <a:solidFill>
                  <a:prstClr val="black"/>
                </a:solidFill>
              </a:rPr>
              <a:t>Determining the Pattern of International Trade </a:t>
            </a:r>
            <a:endParaRPr lang="en-US" dirty="0"/>
          </a:p>
        </p:txBody>
      </p:sp>
      <p:sp>
        <p:nvSpPr>
          <p:cNvPr id="14" name="Content Placeholder 13"/>
          <p:cNvSpPr>
            <a:spLocks noGrp="1"/>
          </p:cNvSpPr>
          <p:nvPr>
            <p:ph sz="quarter" idx="13"/>
          </p:nvPr>
        </p:nvSpPr>
        <p:spPr>
          <a:xfrm>
            <a:off x="3668480" y="2460390"/>
            <a:ext cx="2729531" cy="359352"/>
          </a:xfrm>
        </p:spPr>
        <p:txBody>
          <a:bodyPr>
            <a:noAutofit/>
          </a:bodyPr>
          <a:lstStyle/>
          <a:p>
            <a:pPr marL="0" indent="0">
              <a:buNone/>
            </a:pPr>
            <a:r>
              <a:rPr lang="en-US" sz="1600" dirty="0"/>
              <a:t>FIGURE 2-5 </a:t>
            </a:r>
          </a:p>
        </p:txBody>
      </p:sp>
      <p:pic>
        <p:nvPicPr>
          <p:cNvPr id="19" name="Picture Placeholder 4" descr="A line graph correlates yards of cloth versus bushels to illustrate home equilibrium with trade. The horizontal axis plots wheat, Q subscript W, measured in bushels and the vertical axis plots cloth, Q subscript C measured in yard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
            <a:extLst>
              <a:ext uri="{FF2B5EF4-FFF2-40B4-BE49-F238E27FC236}">
                <a16:creationId xmlns:a16="http://schemas.microsoft.com/office/drawing/2014/main" id="{9C5F6949-E765-934B-AA99-C48842CB9C00}"/>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91978" y="2819742"/>
            <a:ext cx="7797114" cy="3733458"/>
          </a:xfrm>
          <a:prstGeom prst="rect">
            <a:avLst/>
          </a:prstGeom>
        </p:spPr>
      </p:pic>
      <p:sp>
        <p:nvSpPr>
          <p:cNvPr id="18" name="Content Placeholder 17"/>
          <p:cNvSpPr>
            <a:spLocks noGrp="1"/>
          </p:cNvSpPr>
          <p:nvPr>
            <p:ph sz="quarter" idx="17"/>
          </p:nvPr>
        </p:nvSpPr>
        <p:spPr>
          <a:xfrm>
            <a:off x="3468842" y="3603803"/>
            <a:ext cx="3128808" cy="448005"/>
          </a:xfrm>
        </p:spPr>
        <p:txBody>
          <a:bodyPr>
            <a:normAutofit/>
          </a:bodyPr>
          <a:lstStyle/>
          <a:p>
            <a:pPr marL="0" indent="0">
              <a:buNone/>
            </a:pPr>
            <a:r>
              <a:rPr lang="en-US" sz="1800" b="0" dirty="0"/>
              <a:t>Home Equilibrium with Trade</a:t>
            </a:r>
          </a:p>
        </p:txBody>
      </p:sp>
      <p:sp>
        <p:nvSpPr>
          <p:cNvPr id="16" name="Content Placeholder 15"/>
          <p:cNvSpPr>
            <a:spLocks noGrp="1"/>
          </p:cNvSpPr>
          <p:nvPr>
            <p:ph sz="quarter" idx="15"/>
          </p:nvPr>
        </p:nvSpPr>
        <p:spPr>
          <a:xfrm>
            <a:off x="228600" y="831367"/>
            <a:ext cx="8686800" cy="4578420"/>
          </a:xfrm>
        </p:spPr>
        <p:txBody>
          <a:bodyPr>
            <a:normAutofit/>
          </a:bodyPr>
          <a:lstStyle/>
          <a:p>
            <a:pPr marL="0" indent="0">
              <a:buNone/>
            </a:pPr>
            <a:r>
              <a:rPr lang="en-US" sz="1800" dirty="0"/>
              <a:t>International Trade Equilibrium</a:t>
            </a:r>
          </a:p>
          <a:p>
            <a:r>
              <a:rPr lang="en-US" sz="1800" dirty="0"/>
              <a:t>Change in Production and Consumption</a:t>
            </a:r>
          </a:p>
          <a:p>
            <a:pPr lvl="1"/>
            <a:r>
              <a:rPr lang="en-US" sz="1800" dirty="0"/>
              <a:t>As wheat is exported, Home moves up the world price line </a:t>
            </a:r>
            <a:r>
              <a:rPr lang="en-US" sz="1800" i="1" dirty="0"/>
              <a:t>BC</a:t>
            </a:r>
            <a:r>
              <a:rPr lang="en-US" sz="1800" dirty="0"/>
              <a:t>.  Home consumption occurs at point </a:t>
            </a:r>
            <a:r>
              <a:rPr lang="en-US" sz="1800" i="1" dirty="0"/>
              <a:t>C</a:t>
            </a:r>
            <a:r>
              <a:rPr lang="en-US" sz="1800" dirty="0"/>
              <a:t>, at the tangent intersection with indifference curve </a:t>
            </a:r>
            <a:r>
              <a:rPr lang="en-US" sz="1800" i="1" dirty="0"/>
              <a:t>U</a:t>
            </a:r>
            <a:r>
              <a:rPr lang="en-US" sz="1800" baseline="-25000" dirty="0"/>
              <a:t>2</a:t>
            </a:r>
            <a:r>
              <a:rPr lang="en-US" sz="1800" dirty="0"/>
              <a:t>, since this is the highest possible utility curve on the world price line.</a:t>
            </a:r>
          </a:p>
        </p:txBody>
      </p:sp>
    </p:spTree>
    <p:extLst>
      <p:ext uri="{BB962C8B-B14F-4D97-AF65-F5344CB8AC3E}">
        <p14:creationId xmlns:p14="http://schemas.microsoft.com/office/powerpoint/2010/main" val="794201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14" name="Content Placeholder 13"/>
          <p:cNvSpPr>
            <a:spLocks noGrp="1"/>
          </p:cNvSpPr>
          <p:nvPr>
            <p:ph sz="quarter" idx="13"/>
          </p:nvPr>
        </p:nvSpPr>
        <p:spPr>
          <a:xfrm>
            <a:off x="1573308" y="2829697"/>
            <a:ext cx="6668649" cy="829313"/>
          </a:xfrm>
        </p:spPr>
        <p:txBody>
          <a:bodyPr>
            <a:normAutofit/>
          </a:bodyPr>
          <a:lstStyle/>
          <a:p>
            <a:pPr marL="0" indent="0">
              <a:buNone/>
            </a:pPr>
            <a:r>
              <a:rPr lang="en-US" sz="1600" dirty="0"/>
              <a:t>FIGURE 2-5 Home Equilibrium with Trade</a:t>
            </a:r>
          </a:p>
          <a:p>
            <a:pPr marL="0" indent="0">
              <a:buNone/>
            </a:pPr>
            <a:endParaRPr lang="en-US" sz="1600" dirty="0"/>
          </a:p>
        </p:txBody>
      </p:sp>
      <p:pic>
        <p:nvPicPr>
          <p:cNvPr id="8" name="Picture Placeholder 4" descr="A line graph correlates yards of cloth versus bushels to illustrate home equilibrium with trade. The horizontal axis plots wheat, Q subscript W, measured in bushels and the vertical axis plots cloth, Q subscript C measured in yard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
            <a:extLst>
              <a:ext uri="{FF2B5EF4-FFF2-40B4-BE49-F238E27FC236}">
                <a16:creationId xmlns:a16="http://schemas.microsoft.com/office/drawing/2014/main" id="{8592CAAB-2DFA-BC4A-9BF1-D1E73A4F1809}"/>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367097" y="3429001"/>
            <a:ext cx="8409804" cy="3107724"/>
          </a:xfrm>
        </p:spPr>
      </p:pic>
      <p:sp>
        <p:nvSpPr>
          <p:cNvPr id="16" name="Content Placeholder 15"/>
          <p:cNvSpPr>
            <a:spLocks noGrp="1"/>
          </p:cNvSpPr>
          <p:nvPr>
            <p:ph sz="quarter" idx="15"/>
          </p:nvPr>
        </p:nvSpPr>
        <p:spPr>
          <a:xfrm>
            <a:off x="289635" y="980470"/>
            <a:ext cx="8564729" cy="1849227"/>
          </a:xfrm>
        </p:spPr>
        <p:txBody>
          <a:bodyPr>
            <a:normAutofit/>
          </a:bodyPr>
          <a:lstStyle/>
          <a:p>
            <a:pPr marL="0" indent="0" algn="just">
              <a:buNone/>
            </a:pPr>
            <a:r>
              <a:rPr lang="en-US" sz="1800" dirty="0"/>
              <a:t>International Trade Equilibrium</a:t>
            </a:r>
          </a:p>
          <a:p>
            <a:pPr algn="just"/>
            <a:r>
              <a:rPr lang="en-US" sz="1800" dirty="0"/>
              <a:t>Change in Production and Consumption</a:t>
            </a:r>
          </a:p>
          <a:p>
            <a:pPr lvl="1" algn="just"/>
            <a:r>
              <a:rPr lang="en-US" sz="1800" dirty="0"/>
              <a:t>Given these levels of production and consumption, we can see that total exports are 60 bushels of wheat in exchange for imports of 40 yards of cloth and also that Home consumes 10 fewer bushels of wheat and 15 more yards of cloth relative to its pre-trade levels.</a:t>
            </a:r>
          </a:p>
        </p:txBody>
      </p:sp>
    </p:spTree>
    <p:extLst>
      <p:ext uri="{BB962C8B-B14F-4D97-AF65-F5344CB8AC3E}">
        <p14:creationId xmlns:p14="http://schemas.microsoft.com/office/powerpoint/2010/main" val="4190282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15679"/>
            <a:ext cx="8229600" cy="1143000"/>
          </a:xfrm>
        </p:spPr>
        <p:txBody>
          <a:bodyPr/>
          <a:lstStyle/>
          <a:p>
            <a:r>
              <a:rPr lang="en-US" sz="3200" dirty="0">
                <a:solidFill>
                  <a:prstClr val="black"/>
                </a:solidFill>
              </a:rPr>
              <a:t>Determining the Pattern of International Trade</a:t>
            </a:r>
            <a:endParaRPr lang="en-US" dirty="0"/>
          </a:p>
        </p:txBody>
      </p:sp>
      <p:sp>
        <p:nvSpPr>
          <p:cNvPr id="14" name="Content Placeholder 13"/>
          <p:cNvSpPr>
            <a:spLocks noGrp="1"/>
          </p:cNvSpPr>
          <p:nvPr>
            <p:ph sz="quarter" idx="13"/>
          </p:nvPr>
        </p:nvSpPr>
        <p:spPr>
          <a:xfrm>
            <a:off x="3207234" y="2907040"/>
            <a:ext cx="2729531" cy="359352"/>
          </a:xfrm>
        </p:spPr>
        <p:txBody>
          <a:bodyPr>
            <a:normAutofit/>
          </a:bodyPr>
          <a:lstStyle/>
          <a:p>
            <a:pPr marL="0" indent="0">
              <a:buNone/>
            </a:pPr>
            <a:r>
              <a:rPr lang="en-US" sz="1600" dirty="0"/>
              <a:t>FIGURE 2-5 (revisited)</a:t>
            </a:r>
          </a:p>
        </p:txBody>
      </p:sp>
      <p:pic>
        <p:nvPicPr>
          <p:cNvPr id="9" name="Picture Placeholder 4" descr="A line graph correlates yards of cloth versus bushels to illustrate home equilibrium with trade. The horizontal axis plots wheat, Q subscript W, measured in bushels and the vertical axis plots cloth, Q subscript C measured in yard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
            <a:extLst>
              <a:ext uri="{FF2B5EF4-FFF2-40B4-BE49-F238E27FC236}">
                <a16:creationId xmlns:a16="http://schemas.microsoft.com/office/drawing/2014/main" id="{8592CAAB-2DFA-BC4A-9BF1-D1E73A4F1809}"/>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722593" y="3196567"/>
            <a:ext cx="7518400" cy="3360186"/>
          </a:xfrm>
        </p:spPr>
      </p:pic>
      <p:sp>
        <p:nvSpPr>
          <p:cNvPr id="18" name="Content Placeholder 17"/>
          <p:cNvSpPr>
            <a:spLocks noGrp="1"/>
          </p:cNvSpPr>
          <p:nvPr>
            <p:ph sz="quarter" idx="17"/>
          </p:nvPr>
        </p:nvSpPr>
        <p:spPr>
          <a:xfrm>
            <a:off x="3393808" y="3336216"/>
            <a:ext cx="4121788" cy="558594"/>
          </a:xfrm>
        </p:spPr>
        <p:txBody>
          <a:bodyPr>
            <a:normAutofit/>
          </a:bodyPr>
          <a:lstStyle/>
          <a:p>
            <a:pPr marL="0" indent="0">
              <a:buNone/>
            </a:pPr>
            <a:r>
              <a:rPr lang="en-US" sz="1800" b="0" dirty="0"/>
              <a:t>Home Equilibrium with Trade </a:t>
            </a:r>
          </a:p>
        </p:txBody>
      </p:sp>
      <p:sp>
        <p:nvSpPr>
          <p:cNvPr id="16" name="Content Placeholder 15"/>
          <p:cNvSpPr>
            <a:spLocks noGrp="1"/>
          </p:cNvSpPr>
          <p:nvPr>
            <p:ph sz="quarter" idx="15"/>
          </p:nvPr>
        </p:nvSpPr>
        <p:spPr>
          <a:xfrm>
            <a:off x="184169" y="1047006"/>
            <a:ext cx="8537013" cy="4578420"/>
          </a:xfrm>
        </p:spPr>
        <p:txBody>
          <a:bodyPr>
            <a:normAutofit/>
          </a:bodyPr>
          <a:lstStyle/>
          <a:p>
            <a:pPr marL="0" indent="0">
              <a:buNone/>
            </a:pPr>
            <a:r>
              <a:rPr lang="en-US" sz="1800" dirty="0"/>
              <a:t>International Trade Equilibrium</a:t>
            </a:r>
          </a:p>
          <a:p>
            <a:r>
              <a:rPr lang="en-US" sz="1800" dirty="0"/>
              <a:t>International Trade</a:t>
            </a:r>
          </a:p>
          <a:p>
            <a:pPr lvl="1">
              <a:spcBef>
                <a:spcPct val="10000"/>
              </a:spcBef>
              <a:spcAft>
                <a:spcPct val="10000"/>
              </a:spcAft>
            </a:pPr>
            <a:r>
              <a:rPr lang="en-US" sz="1800" dirty="0">
                <a:latin typeface="Arial" panose="020B0604020202020204" pitchFamily="34" charset="0"/>
              </a:rPr>
              <a:t>Home obtains a higher utility with international trade than in the absence of trade (</a:t>
            </a:r>
            <a:r>
              <a:rPr lang="en-US" sz="1800" i="1" dirty="0">
                <a:latin typeface="Arial" panose="020B0604020202020204" pitchFamily="34" charset="0"/>
              </a:rPr>
              <a:t>U</a:t>
            </a:r>
            <a:r>
              <a:rPr lang="en-US" sz="1800" baseline="-25000" dirty="0">
                <a:latin typeface="Arial" panose="020B0604020202020204" pitchFamily="34" charset="0"/>
              </a:rPr>
              <a:t>2</a:t>
            </a:r>
            <a:r>
              <a:rPr lang="en-US" sz="1800" dirty="0">
                <a:latin typeface="Arial" panose="020B0604020202020204" pitchFamily="34" charset="0"/>
              </a:rPr>
              <a:t> is higher than </a:t>
            </a:r>
            <a:r>
              <a:rPr lang="en-US" sz="1800" i="1" dirty="0">
                <a:latin typeface="Arial" panose="020B0604020202020204" pitchFamily="34" charset="0"/>
              </a:rPr>
              <a:t>U</a:t>
            </a:r>
            <a:r>
              <a:rPr lang="en-US" sz="1800" baseline="-25000" dirty="0">
                <a:latin typeface="Arial" panose="020B0604020202020204" pitchFamily="34" charset="0"/>
              </a:rPr>
              <a:t>1</a:t>
            </a:r>
            <a:r>
              <a:rPr lang="en-US" sz="1800" dirty="0">
                <a:latin typeface="Arial" panose="020B0604020202020204" pitchFamily="34" charset="0"/>
              </a:rPr>
              <a:t>).</a:t>
            </a:r>
          </a:p>
          <a:p>
            <a:pPr lvl="1">
              <a:spcBef>
                <a:spcPct val="10000"/>
              </a:spcBef>
              <a:spcAft>
                <a:spcPct val="10000"/>
              </a:spcAft>
            </a:pPr>
            <a:r>
              <a:rPr lang="en-US" sz="1800" dirty="0">
                <a:latin typeface="Arial" panose="020B0604020202020204" pitchFamily="34" charset="0"/>
              </a:rPr>
              <a:t>The finding that Home’s utility increases with trade is our first demonstration of the gains from trade.</a:t>
            </a:r>
          </a:p>
        </p:txBody>
      </p:sp>
    </p:spTree>
    <p:extLst>
      <p:ext uri="{BB962C8B-B14F-4D97-AF65-F5344CB8AC3E}">
        <p14:creationId xmlns:p14="http://schemas.microsoft.com/office/powerpoint/2010/main" val="234248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photo shows Cloe Jim raising the U.S. flag with both her hands while standing on the winner’s podium at 2018 Olympics.">
            <a:extLst>
              <a:ext uri="{FF2B5EF4-FFF2-40B4-BE49-F238E27FC236}">
                <a16:creationId xmlns:a16="http://schemas.microsoft.com/office/drawing/2014/main" id="{7463B1F0-3763-2745-9C30-91B5B6C033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1949" y="530942"/>
            <a:ext cx="3562596" cy="5595221"/>
          </a:xfrm>
        </p:spPr>
      </p:pic>
      <p:sp>
        <p:nvSpPr>
          <p:cNvPr id="8" name="Content Placeholder 7">
            <a:extLst>
              <a:ext uri="{FF2B5EF4-FFF2-40B4-BE49-F238E27FC236}">
                <a16:creationId xmlns:a16="http://schemas.microsoft.com/office/drawing/2014/main" id="{86B4A8BD-D330-0D42-83E8-9FFBEE295047}"/>
              </a:ext>
            </a:extLst>
          </p:cNvPr>
          <p:cNvSpPr>
            <a:spLocks noGrp="1"/>
          </p:cNvSpPr>
          <p:nvPr>
            <p:ph sz="half" idx="2"/>
          </p:nvPr>
        </p:nvSpPr>
        <p:spPr>
          <a:xfrm>
            <a:off x="4034545" y="656303"/>
            <a:ext cx="4922642" cy="4525963"/>
          </a:xfrm>
        </p:spPr>
        <p:txBody>
          <a:bodyPr>
            <a:noAutofit/>
          </a:bodyPr>
          <a:lstStyle/>
          <a:p>
            <a:r>
              <a:rPr lang="en-US" sz="2400" dirty="0"/>
              <a:t>Where did Cloe Kim’s snowboard come from?</a:t>
            </a:r>
          </a:p>
          <a:p>
            <a:pPr lvl="1"/>
            <a:r>
              <a:rPr lang="en-US" dirty="0"/>
              <a:t>In 2018 the United States imported (i.e., purchased from other countries) $28.5 million worth of snowboards from 19 different countries.</a:t>
            </a:r>
          </a:p>
          <a:p>
            <a:pPr lvl="1"/>
            <a:r>
              <a:rPr lang="en-US" dirty="0"/>
              <a:t>China exported (i.e., sold to another country) nearly $12.7 million worth of snowboards to the United States in 2018.</a:t>
            </a:r>
          </a:p>
        </p:txBody>
      </p:sp>
    </p:spTree>
    <p:extLst>
      <p:ext uri="{BB962C8B-B14F-4D97-AF65-F5344CB8AC3E}">
        <p14:creationId xmlns:p14="http://schemas.microsoft.com/office/powerpoint/2010/main" val="2289663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C669-ADBD-4F53-86F2-32CD9831446C}"/>
              </a:ext>
            </a:extLst>
          </p:cNvPr>
          <p:cNvSpPr>
            <a:spLocks noGrp="1"/>
          </p:cNvSpPr>
          <p:nvPr>
            <p:ph type="title"/>
          </p:nvPr>
        </p:nvSpPr>
        <p:spPr>
          <a:xfrm>
            <a:off x="457200" y="152510"/>
            <a:ext cx="8229600" cy="1009025"/>
          </a:xfrm>
        </p:spPr>
        <p:txBody>
          <a:bodyPr/>
          <a:lstStyle/>
          <a:p>
            <a:r>
              <a:rPr lang="en-US" dirty="0"/>
              <a:t>A Closer Look at Home</a:t>
            </a:r>
          </a:p>
        </p:txBody>
      </p:sp>
      <p:pic>
        <p:nvPicPr>
          <p:cNvPr id="4" name="Picture Placeholder 4" descr="A line graph correlates yards of cloth versus bushels to illustrate home equilibrium with trade. The horizontal axis plots wheat, Q subscript W, measured in bushels and the vertical axis plots cloth, Q subscript C measured in yard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
            <a:extLst>
              <a:ext uri="{FF2B5EF4-FFF2-40B4-BE49-F238E27FC236}">
                <a16:creationId xmlns:a16="http://schemas.microsoft.com/office/drawing/2014/main" id="{85E17F54-EF22-4B41-A11F-1F5F4BA413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065" y="1248032"/>
            <a:ext cx="8130746" cy="5226909"/>
          </a:xfrm>
          <a:prstGeom prst="rect">
            <a:avLst/>
          </a:prstGeom>
        </p:spPr>
      </p:pic>
    </p:spTree>
    <p:extLst>
      <p:ext uri="{BB962C8B-B14F-4D97-AF65-F5344CB8AC3E}">
        <p14:creationId xmlns:p14="http://schemas.microsoft.com/office/powerpoint/2010/main" val="1425808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BEEA-2664-4B91-A36A-C21619E739FF}"/>
              </a:ext>
            </a:extLst>
          </p:cNvPr>
          <p:cNvSpPr>
            <a:spLocks noGrp="1"/>
          </p:cNvSpPr>
          <p:nvPr>
            <p:ph type="title"/>
          </p:nvPr>
        </p:nvSpPr>
        <p:spPr/>
        <p:txBody>
          <a:bodyPr/>
          <a:lstStyle/>
          <a:p>
            <a:r>
              <a:rPr lang="en-US" dirty="0"/>
              <a:t>Information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5DECDB-40DE-4B48-AF7F-DA00CEDCAF56}"/>
                  </a:ext>
                </a:extLst>
              </p:cNvPr>
              <p:cNvSpPr>
                <a:spLocks noGrp="1"/>
              </p:cNvSpPr>
              <p:nvPr>
                <p:ph idx="1"/>
              </p:nvPr>
            </p:nvSpPr>
            <p:spPr>
              <a:xfrm>
                <a:off x="407773" y="1295510"/>
                <a:ext cx="8328454" cy="5142360"/>
              </a:xfrm>
            </p:spPr>
            <p:txBody>
              <a:bodyPr>
                <a:normAutofit/>
              </a:bodyPr>
              <a:lstStyle/>
              <a:p>
                <a:pPr marL="0" marR="0">
                  <a:lnSpc>
                    <a:spcPct val="107000"/>
                  </a:lnSpc>
                  <a:spcBef>
                    <a:spcPts val="0"/>
                  </a:spcBef>
                  <a:spcAft>
                    <a:spcPts val="800"/>
                  </a:spcAft>
                </a:pPr>
                <a:r>
                  <a:rPr lang="en-US" sz="2200" dirty="0">
                    <a:latin typeface="+mn-lt"/>
                  </a:rPr>
                  <a:t>This diagram contains a great deal of information.</a:t>
                </a:r>
              </a:p>
              <a:p>
                <a:pPr marL="0" marR="0">
                  <a:lnSpc>
                    <a:spcPct val="107000"/>
                  </a:lnSpc>
                  <a:spcBef>
                    <a:spcPts val="0"/>
                  </a:spcBef>
                  <a:spcAft>
                    <a:spcPts val="800"/>
                  </a:spcAft>
                </a:pPr>
                <a:r>
                  <a:rPr lang="en-US" sz="2200" dirty="0">
                    <a:latin typeface="+mn-lt"/>
                  </a:rPr>
                  <a:t>Home produces 100 bushels of wheat.  It consumes 40.  It exchanges 60 bushels of wheat for 40 yards of cloth at relative price of 2/3.</a:t>
                </a:r>
              </a:p>
              <a:p>
                <a:pPr marL="0" marR="0">
                  <a:lnSpc>
                    <a:spcPct val="107000"/>
                  </a:lnSpc>
                  <a:spcBef>
                    <a:spcPts val="0"/>
                  </a:spcBef>
                  <a:spcAft>
                    <a:spcPts val="800"/>
                  </a:spcAft>
                </a:pPr>
                <a:r>
                  <a:rPr lang="en-US" sz="2200" dirty="0">
                    <a:latin typeface="+mn-lt"/>
                  </a:rPr>
                  <a:t>Home’s wheat exports = 60</a:t>
                </a:r>
              </a:p>
              <a:p>
                <a:pPr marL="0" marR="0">
                  <a:lnSpc>
                    <a:spcPct val="107000"/>
                  </a:lnSpc>
                  <a:spcBef>
                    <a:spcPts val="0"/>
                  </a:spcBef>
                  <a:spcAft>
                    <a:spcPts val="800"/>
                  </a:spcAft>
                </a:pPr>
                <a:r>
                  <a:rPr lang="en-US" sz="2200" dirty="0">
                    <a:latin typeface="+mn-lt"/>
                  </a:rPr>
                  <a:t>Home’s cloth imports = 40</a:t>
                </a:r>
              </a:p>
              <a:p>
                <a:pPr marL="0" marR="0">
                  <a:lnSpc>
                    <a:spcPct val="107000"/>
                  </a:lnSpc>
                  <a:spcBef>
                    <a:spcPts val="0"/>
                  </a:spcBef>
                  <a:spcAft>
                    <a:spcPts val="800"/>
                  </a:spcAft>
                </a:pPr>
                <a:r>
                  <a:rPr lang="en-US" sz="2200" dirty="0">
                    <a:latin typeface="+mn-lt"/>
                  </a:rPr>
                  <a:t>Do a little bit of arithmetic: </a:t>
                </a:r>
                <a14:m>
                  <m:oMath xmlns:m="http://schemas.openxmlformats.org/officeDocument/2006/math">
                    <m:r>
                      <a:rPr lang="en-US" sz="2200">
                        <a:latin typeface="Cambria Math" panose="02040503050406030204" pitchFamily="18" charset="0"/>
                      </a:rPr>
                      <m:t>60 </m:t>
                    </m:r>
                    <m:r>
                      <a:rPr lang="en-US" sz="2200">
                        <a:latin typeface="Cambria Math" panose="02040503050406030204" pitchFamily="18" charset="0"/>
                      </a:rPr>
                      <m:t>𝑏𝑢𝑠h𝑒𝑙𝑠</m:t>
                    </m:r>
                    <m:r>
                      <a:rPr lang="en-US" sz="2200">
                        <a:latin typeface="Cambria Math" panose="02040503050406030204" pitchFamily="18" charset="0"/>
                      </a:rPr>
                      <m:t> ×</m:t>
                    </m:r>
                    <m:f>
                      <m:fPr>
                        <m:ctrlPr>
                          <a:rPr lang="en-US" sz="2200" i="1">
                            <a:latin typeface="Cambria Math" panose="02040503050406030204" pitchFamily="18" charset="0"/>
                          </a:rPr>
                        </m:ctrlPr>
                      </m:fPr>
                      <m:num>
                        <m:r>
                          <a:rPr lang="en-US" sz="2200">
                            <a:latin typeface="Cambria Math" panose="02040503050406030204" pitchFamily="18" charset="0"/>
                          </a:rPr>
                          <m:t>2</m:t>
                        </m:r>
                        <m:f>
                          <m:fPr>
                            <m:type m:val="lin"/>
                            <m:ctrlPr>
                              <a:rPr lang="en-US" sz="2200" i="1">
                                <a:latin typeface="Cambria Math" panose="02040503050406030204" pitchFamily="18" charset="0"/>
                              </a:rPr>
                            </m:ctrlPr>
                          </m:fPr>
                          <m:num>
                            <m:r>
                              <a:rPr lang="en-US" sz="2200">
                                <a:latin typeface="Cambria Math" panose="02040503050406030204" pitchFamily="18" charset="0"/>
                              </a:rPr>
                              <m:t>$</m:t>
                            </m:r>
                          </m:num>
                          <m:den>
                            <m:r>
                              <a:rPr lang="en-US" sz="2200">
                                <a:latin typeface="Cambria Math" panose="02040503050406030204" pitchFamily="18" charset="0"/>
                              </a:rPr>
                              <m:t>𝑏𝑢</m:t>
                            </m:r>
                          </m:den>
                        </m:f>
                      </m:num>
                      <m:den>
                        <m:r>
                          <a:rPr lang="en-US" sz="2200">
                            <a:latin typeface="Cambria Math" panose="02040503050406030204" pitchFamily="18" charset="0"/>
                          </a:rPr>
                          <m:t>3</m:t>
                        </m:r>
                        <m:f>
                          <m:fPr>
                            <m:type m:val="lin"/>
                            <m:ctrlPr>
                              <a:rPr lang="en-US" sz="2200" i="1">
                                <a:latin typeface="Cambria Math" panose="02040503050406030204" pitchFamily="18" charset="0"/>
                              </a:rPr>
                            </m:ctrlPr>
                          </m:fPr>
                          <m:num>
                            <m:r>
                              <a:rPr lang="en-US" sz="2200">
                                <a:latin typeface="Cambria Math" panose="02040503050406030204" pitchFamily="18" charset="0"/>
                              </a:rPr>
                              <m:t>$</m:t>
                            </m:r>
                          </m:num>
                          <m:den>
                            <m:r>
                              <a:rPr lang="en-US" sz="2200">
                                <a:latin typeface="Cambria Math" panose="02040503050406030204" pitchFamily="18" charset="0"/>
                              </a:rPr>
                              <m:t>𝑦𝑎𝑟𝑑</m:t>
                            </m:r>
                          </m:den>
                        </m:f>
                      </m:den>
                    </m:f>
                    <m:r>
                      <a:rPr lang="en-US" sz="2200">
                        <a:latin typeface="Cambria Math" panose="02040503050406030204" pitchFamily="18" charset="0"/>
                      </a:rPr>
                      <m:t>=40 </m:t>
                    </m:r>
                    <m:r>
                      <a:rPr lang="en-US" sz="2200">
                        <a:latin typeface="Cambria Math" panose="02040503050406030204" pitchFamily="18" charset="0"/>
                      </a:rPr>
                      <m:t>𝑦𝑎𝑟𝑑𝑠</m:t>
                    </m:r>
                  </m:oMath>
                </a14:m>
                <a:endParaRPr lang="en-US" sz="2200" dirty="0">
                  <a:latin typeface="+mn-lt"/>
                </a:endParaRPr>
              </a:p>
              <a:p>
                <a:pPr marL="0" marR="0">
                  <a:lnSpc>
                    <a:spcPct val="107000"/>
                  </a:lnSpc>
                  <a:spcBef>
                    <a:spcPts val="0"/>
                  </a:spcBef>
                  <a:spcAft>
                    <a:spcPts val="800"/>
                  </a:spcAft>
                </a:pPr>
                <a:r>
                  <a:rPr lang="en-US" sz="2200" dirty="0">
                    <a:latin typeface="+mn-lt"/>
                  </a:rPr>
                  <a:t>Rearrange this and we have: </a:t>
                </a:r>
                <a14:m>
                  <m:oMath xmlns:m="http://schemas.openxmlformats.org/officeDocument/2006/math">
                    <m:r>
                      <a:rPr lang="en-US" sz="2200">
                        <a:latin typeface="Cambria Math" panose="02040503050406030204" pitchFamily="18" charset="0"/>
                      </a:rPr>
                      <m:t>60 </m:t>
                    </m:r>
                    <m:r>
                      <a:rPr lang="en-US" sz="2200">
                        <a:latin typeface="Cambria Math" panose="02040503050406030204" pitchFamily="18" charset="0"/>
                      </a:rPr>
                      <m:t>𝑏𝑢𝑠h𝑒𝑙𝑠</m:t>
                    </m:r>
                    <m:r>
                      <a:rPr lang="en-US" sz="2200">
                        <a:latin typeface="Cambria Math" panose="02040503050406030204" pitchFamily="18" charset="0"/>
                      </a:rPr>
                      <m:t> ×2 </m:t>
                    </m:r>
                    <m:f>
                      <m:fPr>
                        <m:ctrlPr>
                          <a:rPr lang="en-US" sz="2200" i="1">
                            <a:latin typeface="Cambria Math" panose="02040503050406030204" pitchFamily="18" charset="0"/>
                          </a:rPr>
                        </m:ctrlPr>
                      </m:fPr>
                      <m:num>
                        <m:r>
                          <a:rPr lang="en-US" sz="2200">
                            <a:latin typeface="Cambria Math" panose="02040503050406030204" pitchFamily="18" charset="0"/>
                          </a:rPr>
                          <m:t>$</m:t>
                        </m:r>
                      </m:num>
                      <m:den>
                        <m:r>
                          <a:rPr lang="en-US" sz="2200">
                            <a:latin typeface="Cambria Math" panose="02040503050406030204" pitchFamily="18" charset="0"/>
                          </a:rPr>
                          <m:t>𝑏𝑢</m:t>
                        </m:r>
                      </m:den>
                    </m:f>
                    <m:r>
                      <a:rPr lang="en-US" sz="2200">
                        <a:latin typeface="Cambria Math" panose="02040503050406030204" pitchFamily="18" charset="0"/>
                      </a:rPr>
                      <m:t>=$120=40 </m:t>
                    </m:r>
                    <m:r>
                      <a:rPr lang="en-US" sz="2200">
                        <a:latin typeface="Cambria Math" panose="02040503050406030204" pitchFamily="18" charset="0"/>
                      </a:rPr>
                      <m:t>𝑦𝑎𝑟𝑑𝑠</m:t>
                    </m:r>
                    <m:r>
                      <a:rPr lang="en-US" sz="2200">
                        <a:latin typeface="Cambria Math" panose="02040503050406030204" pitchFamily="18" charset="0"/>
                      </a:rPr>
                      <m:t> ×3 </m:t>
                    </m:r>
                    <m:f>
                      <m:fPr>
                        <m:ctrlPr>
                          <a:rPr lang="en-US" sz="2200" i="1">
                            <a:latin typeface="Cambria Math" panose="02040503050406030204" pitchFamily="18" charset="0"/>
                          </a:rPr>
                        </m:ctrlPr>
                      </m:fPr>
                      <m:num>
                        <m:r>
                          <a:rPr lang="en-US" sz="2200">
                            <a:latin typeface="Cambria Math" panose="02040503050406030204" pitchFamily="18" charset="0"/>
                          </a:rPr>
                          <m:t>$</m:t>
                        </m:r>
                      </m:num>
                      <m:den>
                        <m:r>
                          <a:rPr lang="en-US" sz="2200">
                            <a:latin typeface="Cambria Math" panose="02040503050406030204" pitchFamily="18" charset="0"/>
                          </a:rPr>
                          <m:t>𝑦𝑎𝑟𝑑</m:t>
                        </m:r>
                        <m:r>
                          <a:rPr lang="en-US" sz="2200">
                            <a:latin typeface="Cambria Math" panose="02040503050406030204" pitchFamily="18" charset="0"/>
                          </a:rPr>
                          <m:t> </m:t>
                        </m:r>
                      </m:den>
                    </m:f>
                    <m:r>
                      <a:rPr lang="en-US" sz="2200">
                        <a:latin typeface="Cambria Math" panose="02040503050406030204" pitchFamily="18" charset="0"/>
                      </a:rPr>
                      <m:t>=$120</m:t>
                    </m:r>
                  </m:oMath>
                </a14:m>
                <a:endParaRPr lang="en-US" sz="2200" dirty="0">
                  <a:latin typeface="+mn-lt"/>
                </a:endParaRPr>
              </a:p>
              <a:p>
                <a:pPr marL="0" marR="0">
                  <a:lnSpc>
                    <a:spcPct val="107000"/>
                  </a:lnSpc>
                  <a:spcBef>
                    <a:spcPts val="0"/>
                  </a:spcBef>
                  <a:spcAft>
                    <a:spcPts val="800"/>
                  </a:spcAft>
                </a:pPr>
                <a:r>
                  <a:rPr lang="en-US" sz="2200" dirty="0">
                    <a:latin typeface="+mn-lt"/>
                  </a:rPr>
                  <a:t>Revenue from exports equals expenditures on imports.</a:t>
                </a:r>
              </a:p>
              <a:p>
                <a:endParaRPr lang="en-US" dirty="0"/>
              </a:p>
            </p:txBody>
          </p:sp>
        </mc:Choice>
        <mc:Fallback xmlns="">
          <p:sp>
            <p:nvSpPr>
              <p:cNvPr id="3" name="Content Placeholder 2">
                <a:extLst>
                  <a:ext uri="{FF2B5EF4-FFF2-40B4-BE49-F238E27FC236}">
                    <a16:creationId xmlns:a16="http://schemas.microsoft.com/office/drawing/2014/main" id="{155DECDB-40DE-4B48-AF7F-DA00CEDCAF56}"/>
                  </a:ext>
                </a:extLst>
              </p:cNvPr>
              <p:cNvSpPr>
                <a:spLocks noGrp="1" noRot="1" noChangeAspect="1" noMove="1" noResize="1" noEditPoints="1" noAdjustHandles="1" noChangeArrowheads="1" noChangeShapeType="1" noTextEdit="1"/>
              </p:cNvSpPr>
              <p:nvPr>
                <p:ph idx="1"/>
              </p:nvPr>
            </p:nvSpPr>
            <p:spPr>
              <a:xfrm>
                <a:off x="407773" y="1295510"/>
                <a:ext cx="8328454" cy="5142360"/>
              </a:xfrm>
              <a:blipFill>
                <a:blip r:embed="rId2"/>
                <a:stretch>
                  <a:fillRect l="-952" t="-830" r="-952"/>
                </a:stretch>
              </a:blipFill>
            </p:spPr>
            <p:txBody>
              <a:bodyPr/>
              <a:lstStyle/>
              <a:p>
                <a:r>
                  <a:rPr lang="en-US">
                    <a:noFill/>
                  </a:rPr>
                  <a:t> </a:t>
                </a:r>
              </a:p>
            </p:txBody>
          </p:sp>
        </mc:Fallback>
      </mc:AlternateContent>
    </p:spTree>
    <p:extLst>
      <p:ext uri="{BB962C8B-B14F-4D97-AF65-F5344CB8AC3E}">
        <p14:creationId xmlns:p14="http://schemas.microsoft.com/office/powerpoint/2010/main" val="3124522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152510"/>
            <a:ext cx="8229600" cy="749583"/>
          </a:xfrm>
        </p:spPr>
        <p:txBody>
          <a:bodyPr/>
          <a:lstStyle/>
          <a:p>
            <a:r>
              <a:rPr lang="en-US" sz="2800" dirty="0">
                <a:solidFill>
                  <a:prstClr val="black"/>
                </a:solidFill>
              </a:rPr>
              <a:t>Determining the Pattern of International Trade </a:t>
            </a:r>
            <a:endParaRPr lang="en-US" dirty="0"/>
          </a:p>
        </p:txBody>
      </p:sp>
      <p:sp>
        <p:nvSpPr>
          <p:cNvPr id="14" name="Content Placeholder 13"/>
          <p:cNvSpPr>
            <a:spLocks noGrp="1"/>
          </p:cNvSpPr>
          <p:nvPr>
            <p:ph sz="quarter" idx="13"/>
          </p:nvPr>
        </p:nvSpPr>
        <p:spPr>
          <a:xfrm>
            <a:off x="1028293" y="2961750"/>
            <a:ext cx="6134144" cy="330599"/>
          </a:xfrm>
        </p:spPr>
        <p:txBody>
          <a:bodyPr>
            <a:noAutofit/>
          </a:bodyPr>
          <a:lstStyle/>
          <a:p>
            <a:pPr marL="0" indent="0">
              <a:buNone/>
            </a:pPr>
            <a:r>
              <a:rPr lang="en-US" sz="1600" dirty="0"/>
              <a:t>FIGURE 2-6 - Foreign Equilibrium with Trade</a:t>
            </a:r>
          </a:p>
          <a:p>
            <a:pPr marL="0" indent="0">
              <a:buNone/>
            </a:pPr>
            <a:r>
              <a:rPr lang="en-US" sz="1800" dirty="0"/>
              <a:t> </a:t>
            </a:r>
          </a:p>
        </p:txBody>
      </p:sp>
      <p:pic>
        <p:nvPicPr>
          <p:cNvPr id="8" name="Picture Placeholder 5" descr="A line graph correlates yards of cloth versus bushels to illustrate foreign equilibrium with trade. The horizontal axis plots wheat, Q asterisk subscript W, measured in bushels and the vertical axis plots cloth, Q asterisk subscript C measured in yards. The graph shows two indifference curves labeled U asterisk subscript 1 and U asterisk subscript 2. A foreign P P F curve, with a negative slope, extends from 100-yard mark labeled foreign production (point B) along the vertical axis to 100 bushel mark along the horizontal axis and tangents U 1 curve at point A asterisk. Point A is equal to 50 yards and 50 bushels. Another P P F curve labeled, ‘world price line, slope equals negative 2 over 3’ extends from 100 yards mark labeled foreign production (point B) and tangents U 2 curve at point C asterisk labeled foreign consumption. Point C is equal to 40 yards and 40 bushels. 60 to 100 yards is labeled foreign exports 40 yards of cloth and 40 to 100 bushels is labeled foreign imports 60 bushels of wheat.">
            <a:extLst>
              <a:ext uri="{FF2B5EF4-FFF2-40B4-BE49-F238E27FC236}">
                <a16:creationId xmlns:a16="http://schemas.microsoft.com/office/drawing/2014/main" id="{50789E65-F88C-2146-AF7B-BE2A04C7DEA5}"/>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767106" y="3429000"/>
            <a:ext cx="7437779" cy="3107724"/>
          </a:xfrm>
        </p:spPr>
      </p:pic>
      <mc:AlternateContent xmlns:mc="http://schemas.openxmlformats.org/markup-compatibility/2006" xmlns:a14="http://schemas.microsoft.com/office/drawing/2010/main">
        <mc:Choice Requires="a14">
          <p:sp>
            <p:nvSpPr>
              <p:cNvPr id="16" name="Content Placeholder 15"/>
              <p:cNvSpPr>
                <a:spLocks noGrp="1"/>
              </p:cNvSpPr>
              <p:nvPr>
                <p:ph sz="quarter" idx="15"/>
              </p:nvPr>
            </p:nvSpPr>
            <p:spPr>
              <a:xfrm>
                <a:off x="299651" y="783692"/>
                <a:ext cx="8544697" cy="2201024"/>
              </a:xfrm>
            </p:spPr>
            <p:txBody>
              <a:bodyPr>
                <a:normAutofit/>
              </a:bodyPr>
              <a:lstStyle/>
              <a:p>
                <a:pPr marL="0" indent="0" algn="just">
                  <a:buNone/>
                </a:pPr>
                <a:r>
                  <a:rPr lang="en-US" sz="1800" dirty="0"/>
                  <a:t>International Trade Equilibrium</a:t>
                </a:r>
              </a:p>
              <a:p>
                <a:pPr algn="just"/>
                <a:r>
                  <a:rPr lang="en-US" sz="1800" dirty="0"/>
                  <a:t>Patterns of Trade and Gains from Trade</a:t>
                </a:r>
              </a:p>
              <a:p>
                <a:pPr lvl="1" algn="just"/>
                <a:r>
                  <a:rPr lang="en-US" sz="1800" dirty="0"/>
                  <a:t>With a world relative price of wheat of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2</m:t>
                        </m:r>
                      </m:num>
                      <m:den>
                        <m:r>
                          <a:rPr lang="en-US" sz="1800">
                            <a:latin typeface="Cambria Math" panose="02040503050406030204" pitchFamily="18" charset="0"/>
                          </a:rPr>
                          <m:t>3</m:t>
                        </m:r>
                      </m:den>
                    </m:f>
                  </m:oMath>
                </a14:m>
                <a:r>
                  <a:rPr lang="en-US" sz="1800" dirty="0"/>
                  <a:t>, Foreign production will occur at point </a:t>
                </a:r>
                <a:r>
                  <a:rPr lang="en-US" sz="1800" i="1" dirty="0"/>
                  <a:t>B</a:t>
                </a:r>
                <a:r>
                  <a:rPr lang="en-US" sz="1800" dirty="0"/>
                  <a:t>*.</a:t>
                </a:r>
              </a:p>
              <a:p>
                <a:pPr lvl="1" algn="just"/>
                <a:r>
                  <a:rPr lang="en-US" sz="1800" dirty="0"/>
                  <a:t>Through international trade, Foreign is able to export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2</m:t>
                        </m:r>
                      </m:num>
                      <m:den>
                        <m:r>
                          <a:rPr lang="en-US" sz="1800">
                            <a:latin typeface="Cambria Math" panose="02040503050406030204" pitchFamily="18" charset="0"/>
                          </a:rPr>
                          <m:t>3</m:t>
                        </m:r>
                      </m:den>
                    </m:f>
                  </m:oMath>
                </a14:m>
                <a:r>
                  <a:rPr lang="en-US" sz="1800" dirty="0"/>
                  <a:t> yard of cloth in exchange for 1 bushel of wheat, moving down the world price line.</a:t>
                </a:r>
              </a:p>
            </p:txBody>
          </p:sp>
        </mc:Choice>
        <mc:Fallback xmlns="">
          <p:sp>
            <p:nvSpPr>
              <p:cNvPr id="16" name="Content Placeholder 15"/>
              <p:cNvSpPr>
                <a:spLocks noGrp="1" noRot="1" noChangeAspect="1" noMove="1" noResize="1" noEditPoints="1" noAdjustHandles="1" noChangeArrowheads="1" noChangeShapeType="1" noTextEdit="1"/>
              </p:cNvSpPr>
              <p:nvPr>
                <p:ph sz="quarter" idx="15"/>
              </p:nvPr>
            </p:nvSpPr>
            <p:spPr>
              <a:xfrm>
                <a:off x="299651" y="783692"/>
                <a:ext cx="8544697" cy="2201024"/>
              </a:xfrm>
              <a:blipFill>
                <a:blip r:embed="rId3"/>
                <a:stretch>
                  <a:fillRect l="-571" t="-1662" r="-642" b="-3601"/>
                </a:stretch>
              </a:blipFill>
            </p:spPr>
            <p:txBody>
              <a:bodyPr/>
              <a:lstStyle/>
              <a:p>
                <a:r>
                  <a:rPr lang="en-US">
                    <a:noFill/>
                  </a:rPr>
                  <a:t> </a:t>
                </a:r>
              </a:p>
            </p:txBody>
          </p:sp>
        </mc:Fallback>
      </mc:AlternateContent>
    </p:spTree>
    <p:extLst>
      <p:ext uri="{BB962C8B-B14F-4D97-AF65-F5344CB8AC3E}">
        <p14:creationId xmlns:p14="http://schemas.microsoft.com/office/powerpoint/2010/main" val="1988850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14" name="Content Placeholder 13"/>
          <p:cNvSpPr>
            <a:spLocks noGrp="1"/>
          </p:cNvSpPr>
          <p:nvPr>
            <p:ph sz="quarter" idx="13"/>
          </p:nvPr>
        </p:nvSpPr>
        <p:spPr>
          <a:xfrm>
            <a:off x="1494715" y="2870406"/>
            <a:ext cx="6166474" cy="558594"/>
          </a:xfrm>
        </p:spPr>
        <p:txBody>
          <a:bodyPr>
            <a:normAutofit fontScale="85000" lnSpcReduction="10000"/>
          </a:bodyPr>
          <a:lstStyle/>
          <a:p>
            <a:pPr marL="0" indent="0">
              <a:buNone/>
            </a:pPr>
            <a:r>
              <a:rPr lang="en-US" sz="2600" dirty="0"/>
              <a:t>FIGURE 2-6  - Foreign Equilibrium with Trade</a:t>
            </a:r>
          </a:p>
          <a:p>
            <a:pPr marL="0" indent="0">
              <a:buNone/>
            </a:pPr>
            <a:endParaRPr lang="en-US" b="0" dirty="0"/>
          </a:p>
        </p:txBody>
      </p:sp>
      <p:pic>
        <p:nvPicPr>
          <p:cNvPr id="9" name="Picture Placeholder 5" descr="A line graph correlates yards of cloth versus bushels to illustrate foreign equilibrium with trade. The horizontal axis plots wheat, Q asterisk subscript W, measured in bushels and the vertical axis plots cloth, Q asterisk subscript C measured in yards. The graph shows two indifference curves labeled U asterisk subscript 1 and U asterisk subscript 2. A foreign P P F curve, with a negative slope, extends from 100-yard mark labeled foreign production (point B) along the vertical axis to 100 bushel mark along the horizontal axis and tangents U 1 curve at point A asterisk. Point A is equal to 50 yards and 50 bushels. Another P P F curve labeled, ‘world price line, slope equals negative 2 over 3’ extends from 100 yards mark labeled foreign production (point B) and tangents U 2 curve at point C asterisk labeled foreign consumption. Point C is equal to 40 yards and 40 bushels. 60 to 100 yards is labeled foreign exports 40 yards of cloth and 40 to 100 bushels is labeled foreign imports 60 bushels of wheat.">
            <a:extLst>
              <a:ext uri="{FF2B5EF4-FFF2-40B4-BE49-F238E27FC236}">
                <a16:creationId xmlns:a16="http://schemas.microsoft.com/office/drawing/2014/main" id="{50789E65-F88C-2146-AF7B-BE2A04C7DEA5}"/>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1" y="3251112"/>
            <a:ext cx="8229599" cy="3424768"/>
          </a:xfrm>
        </p:spPr>
      </p:pic>
      <p:sp>
        <p:nvSpPr>
          <p:cNvPr id="16" name="Content Placeholder 15"/>
          <p:cNvSpPr>
            <a:spLocks noGrp="1"/>
          </p:cNvSpPr>
          <p:nvPr>
            <p:ph sz="quarter" idx="15"/>
          </p:nvPr>
        </p:nvSpPr>
        <p:spPr>
          <a:xfrm>
            <a:off x="176628" y="966911"/>
            <a:ext cx="8790744" cy="1956721"/>
          </a:xfrm>
        </p:spPr>
        <p:txBody>
          <a:bodyPr>
            <a:noAutofit/>
          </a:bodyPr>
          <a:lstStyle/>
          <a:p>
            <a:pPr marL="0" indent="0">
              <a:buNone/>
            </a:pPr>
            <a:r>
              <a:rPr lang="en-US" sz="1800" dirty="0">
                <a:latin typeface="+mn-lt"/>
              </a:rPr>
              <a:t>International Trade Equilibrium</a:t>
            </a:r>
          </a:p>
          <a:p>
            <a:r>
              <a:rPr lang="en-US" sz="1800" dirty="0">
                <a:latin typeface="+mn-lt"/>
              </a:rPr>
              <a:t>Patterns of Trade and Gains from Trade</a:t>
            </a:r>
          </a:p>
          <a:p>
            <a:pPr lvl="1"/>
            <a:r>
              <a:rPr lang="en-US" sz="1800" dirty="0">
                <a:latin typeface="+mn-lt"/>
              </a:rPr>
              <a:t>Foreign consumption occurs at point </a:t>
            </a:r>
            <a:r>
              <a:rPr lang="en-US" sz="1800" i="1" dirty="0">
                <a:latin typeface="+mn-lt"/>
              </a:rPr>
              <a:t>C</a:t>
            </a:r>
            <a:r>
              <a:rPr lang="en-US" sz="1800" baseline="30000" dirty="0">
                <a:latin typeface="+mn-lt"/>
              </a:rPr>
              <a:t>*</a:t>
            </a:r>
            <a:r>
              <a:rPr lang="en-US" sz="1800" dirty="0">
                <a:latin typeface="+mn-lt"/>
              </a:rPr>
              <a:t>, and total exports are 40 yards of cloth in exchange for imports of 60 bushels of wheat. Relative to its pre-trade wheat and cloth consumption (point </a:t>
            </a:r>
            <a:r>
              <a:rPr lang="en-US" sz="1800" i="1" dirty="0">
                <a:latin typeface="+mn-lt"/>
              </a:rPr>
              <a:t>A</a:t>
            </a:r>
            <a:r>
              <a:rPr lang="en-US" sz="1800" baseline="30000" dirty="0">
                <a:latin typeface="+mn-lt"/>
              </a:rPr>
              <a:t>*</a:t>
            </a:r>
            <a:r>
              <a:rPr lang="en-US" sz="1800" dirty="0">
                <a:latin typeface="+mn-lt"/>
              </a:rPr>
              <a:t>), Foreign consumes 10 more bushels of wheat and 10 more yards of cloth.</a:t>
            </a:r>
          </a:p>
        </p:txBody>
      </p:sp>
    </p:spTree>
    <p:extLst>
      <p:ext uri="{BB962C8B-B14F-4D97-AF65-F5344CB8AC3E}">
        <p14:creationId xmlns:p14="http://schemas.microsoft.com/office/powerpoint/2010/main" val="2936934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C669-ADBD-4F53-86F2-32CD9831446C}"/>
              </a:ext>
            </a:extLst>
          </p:cNvPr>
          <p:cNvSpPr>
            <a:spLocks noGrp="1"/>
          </p:cNvSpPr>
          <p:nvPr>
            <p:ph type="title"/>
          </p:nvPr>
        </p:nvSpPr>
        <p:spPr>
          <a:xfrm>
            <a:off x="457200" y="152510"/>
            <a:ext cx="8229600" cy="1009025"/>
          </a:xfrm>
        </p:spPr>
        <p:txBody>
          <a:bodyPr/>
          <a:lstStyle/>
          <a:p>
            <a:r>
              <a:rPr lang="en-US" dirty="0"/>
              <a:t>A Closer Look</a:t>
            </a:r>
          </a:p>
        </p:txBody>
      </p:sp>
      <p:pic>
        <p:nvPicPr>
          <p:cNvPr id="6" name="Content Placeholder 5">
            <a:extLst>
              <a:ext uri="{FF2B5EF4-FFF2-40B4-BE49-F238E27FC236}">
                <a16:creationId xmlns:a16="http://schemas.microsoft.com/office/drawing/2014/main" id="{198DE678-943A-4912-9440-20F82D199542}"/>
              </a:ext>
            </a:extLst>
          </p:cNvPr>
          <p:cNvPicPr>
            <a:picLocks noGrp="1" noChangeAspect="1"/>
          </p:cNvPicPr>
          <p:nvPr>
            <p:ph idx="1"/>
          </p:nvPr>
        </p:nvPicPr>
        <p:blipFill>
          <a:blip r:embed="rId2"/>
          <a:stretch>
            <a:fillRect/>
          </a:stretch>
        </p:blipFill>
        <p:spPr>
          <a:xfrm>
            <a:off x="457200" y="1161535"/>
            <a:ext cx="8229600" cy="5288692"/>
          </a:xfrm>
          <a:prstGeom prst="rect">
            <a:avLst/>
          </a:prstGeom>
        </p:spPr>
      </p:pic>
    </p:spTree>
    <p:extLst>
      <p:ext uri="{BB962C8B-B14F-4D97-AF65-F5344CB8AC3E}">
        <p14:creationId xmlns:p14="http://schemas.microsoft.com/office/powerpoint/2010/main" val="4167323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913F-0AA9-B94D-915B-876167C7AC7B}"/>
              </a:ext>
            </a:extLst>
          </p:cNvPr>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3" name="Content Placeholder 2">
            <a:extLst>
              <a:ext uri="{FF2B5EF4-FFF2-40B4-BE49-F238E27FC236}">
                <a16:creationId xmlns:a16="http://schemas.microsoft.com/office/drawing/2014/main" id="{DD8C3294-C6F8-154A-8FB9-2101E359524D}"/>
              </a:ext>
            </a:extLst>
          </p:cNvPr>
          <p:cNvSpPr>
            <a:spLocks noGrp="1"/>
          </p:cNvSpPr>
          <p:nvPr>
            <p:ph idx="1"/>
          </p:nvPr>
        </p:nvSpPr>
        <p:spPr>
          <a:xfrm>
            <a:off x="457200" y="1555002"/>
            <a:ext cx="8229600" cy="4525963"/>
          </a:xfrm>
        </p:spPr>
        <p:txBody>
          <a:bodyPr>
            <a:normAutofit/>
          </a:bodyPr>
          <a:lstStyle/>
          <a:p>
            <a:pPr>
              <a:spcBef>
                <a:spcPts val="0"/>
              </a:spcBef>
            </a:pPr>
            <a:r>
              <a:rPr lang="en-US" sz="2400" dirty="0"/>
              <a:t>International Trade Equilibrium</a:t>
            </a:r>
          </a:p>
          <a:p>
            <a:pPr>
              <a:spcBef>
                <a:spcPts val="0"/>
              </a:spcBef>
            </a:pPr>
            <a:r>
              <a:rPr lang="en-US" sz="2400" dirty="0"/>
              <a:t>Patterns of Trade and Gains from Trade</a:t>
            </a:r>
          </a:p>
          <a:p>
            <a:pPr lvl="1">
              <a:spcBef>
                <a:spcPts val="0"/>
              </a:spcBef>
            </a:pPr>
            <a:r>
              <a:rPr lang="en-US" dirty="0"/>
              <a:t>Each country is exporting the good for which it has the comparative advantage.</a:t>
            </a:r>
          </a:p>
          <a:p>
            <a:pPr lvl="2">
              <a:spcBef>
                <a:spcPts val="0"/>
              </a:spcBef>
            </a:pPr>
            <a:r>
              <a:rPr lang="en-US" sz="2400" dirty="0"/>
              <a:t>This confirms that the pattern of trade is determined by comparative advantage.</a:t>
            </a:r>
          </a:p>
          <a:p>
            <a:pPr lvl="3">
              <a:spcBef>
                <a:spcPts val="0"/>
              </a:spcBef>
            </a:pPr>
            <a:r>
              <a:rPr lang="en-US" sz="2400" dirty="0"/>
              <a:t>This is the first lesson of the Ricardian model.</a:t>
            </a:r>
          </a:p>
          <a:p>
            <a:pPr lvl="1">
              <a:spcBef>
                <a:spcPts val="0"/>
              </a:spcBef>
            </a:pPr>
            <a:r>
              <a:rPr lang="en-US" dirty="0"/>
              <a:t>There are gains from trade for both countries.</a:t>
            </a:r>
          </a:p>
          <a:p>
            <a:pPr lvl="3">
              <a:spcBef>
                <a:spcPts val="0"/>
              </a:spcBef>
            </a:pPr>
            <a:r>
              <a:rPr lang="en-US" sz="2400" dirty="0"/>
              <a:t>This is the second lesson of the Ricardian model.</a:t>
            </a:r>
          </a:p>
        </p:txBody>
      </p:sp>
    </p:spTree>
    <p:extLst>
      <p:ext uri="{BB962C8B-B14F-4D97-AF65-F5344CB8AC3E}">
        <p14:creationId xmlns:p14="http://schemas.microsoft.com/office/powerpoint/2010/main" val="910365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prstClr val="black"/>
                </a:solidFill>
              </a:rPr>
              <a:t>Determining the Pattern of International Trade </a:t>
            </a:r>
            <a:endParaRPr lang="en-US" dirty="0"/>
          </a:p>
        </p:txBody>
      </p:sp>
      <p:sp>
        <p:nvSpPr>
          <p:cNvPr id="6" name="Content Placeholder 5"/>
          <p:cNvSpPr>
            <a:spLocks noGrp="1"/>
          </p:cNvSpPr>
          <p:nvPr>
            <p:ph sz="quarter" idx="13"/>
          </p:nvPr>
        </p:nvSpPr>
        <p:spPr>
          <a:xfrm>
            <a:off x="307181" y="1082684"/>
            <a:ext cx="8529637" cy="689452"/>
          </a:xfrm>
        </p:spPr>
        <p:txBody>
          <a:bodyPr>
            <a:noAutofit/>
          </a:bodyPr>
          <a:lstStyle/>
          <a:p>
            <a:r>
              <a:rPr lang="en-US" sz="2400" dirty="0"/>
              <a:t>Solving for Wages Across Countries with a world relative price of wheat of 2/3</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BC4C443D-1893-7047-A6D2-AA56533A10AC}"/>
                  </a:ext>
                </a:extLst>
              </p:cNvPr>
              <p:cNvSpPr>
                <a:spLocks noGrp="1" noChangeArrowheads="1"/>
              </p:cNvSpPr>
              <p:nvPr>
                <p:ph sz="quarter" idx="14"/>
              </p:nvPr>
            </p:nvSpPr>
            <p:spPr bwMode="auto">
              <a:xfrm>
                <a:off x="631886" y="2192894"/>
                <a:ext cx="8060851" cy="1101199"/>
              </a:xfrm>
              <a:prstGeom prst="rect">
                <a:avLst/>
              </a:prstGeom>
              <a:noFill/>
              <a:ln w="9525" algn="ctr">
                <a:noFill/>
                <a:miter lim="800000"/>
                <a:headEnd/>
                <a:tailEnd/>
              </a:ln>
            </p:spPr>
            <p:txBody>
              <a:bodyPr wrap="square">
                <a:spAutoFit/>
              </a:bodyPr>
              <a:lstStyle/>
              <a:p>
                <a:pPr marL="0" indent="0">
                  <a:spcBef>
                    <a:spcPct val="20000"/>
                  </a:spcBef>
                  <a:buNone/>
                </a:pPr>
                <a:r>
                  <a:rPr lang="en-US" sz="2000" b="1" dirty="0">
                    <a:latin typeface="+mj-lt"/>
                  </a:rPr>
                  <a:t>Home Wage = </a:t>
                </a:r>
                <a14:m>
                  <m:oMath xmlns:m="http://schemas.openxmlformats.org/officeDocument/2006/math">
                    <m:d>
                      <m:dPr>
                        <m:begChr m:val="{"/>
                        <m:endChr m:val=""/>
                        <m:ctrlPr>
                          <a:rPr lang="en-US" sz="2000" b="1" i="1" smtClean="0">
                            <a:latin typeface="Cambria Math" panose="02040503050406030204" pitchFamily="18" charset="0"/>
                          </a:rPr>
                        </m:ctrlPr>
                      </m:dPr>
                      <m:e>
                        <m:eqArr>
                          <m:eqArrPr>
                            <m:ctrlPr>
                              <a:rPr lang="en-US" sz="2000" b="1" i="1" smtClean="0">
                                <a:latin typeface="Cambria Math" panose="02040503050406030204" pitchFamily="18" charset="0"/>
                              </a:rPr>
                            </m:ctrlPr>
                          </m:eqArrPr>
                          <m:e>
                            <m:sSub>
                              <m:sSubPr>
                                <m:ctrlPr>
                                  <a:rPr lang="en-US" sz="2000" b="1" i="1" smtClean="0">
                                    <a:latin typeface="Cambria Math" panose="02040503050406030204" pitchFamily="18" charset="0"/>
                                  </a:rPr>
                                </m:ctrlPr>
                              </m:sSubPr>
                              <m:e>
                                <m:r>
                                  <a:rPr lang="en-IN" sz="2000" b="1" i="1" smtClean="0">
                                    <a:latin typeface="Cambria Math" panose="02040503050406030204" pitchFamily="18" charset="0"/>
                                  </a:rPr>
                                  <m:t>𝑴𝑷𝑳</m:t>
                                </m:r>
                              </m:e>
                              <m:sub>
                                <m:r>
                                  <a:rPr lang="en-IN" sz="2000" b="1" i="1" smtClean="0">
                                    <a:latin typeface="Cambria Math" panose="02040503050406030204" pitchFamily="18" charset="0"/>
                                  </a:rPr>
                                  <m:t>𝒘</m:t>
                                </m:r>
                              </m:sub>
                            </m:sSub>
                            <m:r>
                              <a:rPr lang="en-IN" sz="2000" b="1" i="1" smtClean="0">
                                <a:latin typeface="Cambria Math" panose="02040503050406030204" pitchFamily="18" charset="0"/>
                              </a:rPr>
                              <m:t>=</m:t>
                            </m:r>
                            <m:r>
                              <a:rPr lang="en-IN" sz="2000" b="1" i="1" smtClean="0">
                                <a:latin typeface="Cambria Math" panose="02040503050406030204" pitchFamily="18" charset="0"/>
                              </a:rPr>
                              <m:t>𝟒</m:t>
                            </m:r>
                            <m:r>
                              <a:rPr lang="en-IN" sz="2000" b="1" i="1" smtClean="0">
                                <a:latin typeface="Cambria Math" panose="02040503050406030204" pitchFamily="18" charset="0"/>
                              </a:rPr>
                              <m:t> </m:t>
                            </m:r>
                            <m:r>
                              <a:rPr lang="en-IN" sz="2000" b="1" i="0" smtClean="0">
                                <a:latin typeface="Cambria Math" panose="02040503050406030204" pitchFamily="18" charset="0"/>
                              </a:rPr>
                              <m:t>𝐛𝐮𝐬𝐡𝐞𝐥𝐬</m:t>
                            </m:r>
                            <m:r>
                              <a:rPr lang="en-IN" sz="2000" b="1" i="0" smtClean="0">
                                <a:latin typeface="Cambria Math" panose="02040503050406030204" pitchFamily="18" charset="0"/>
                              </a:rPr>
                              <m:t> </m:t>
                            </m:r>
                            <m:r>
                              <a:rPr lang="en-IN" sz="2000" b="1" i="0" smtClean="0">
                                <a:latin typeface="Cambria Math" panose="02040503050406030204" pitchFamily="18" charset="0"/>
                              </a:rPr>
                              <m:t>𝐨𝐟</m:t>
                            </m:r>
                            <m:r>
                              <a:rPr lang="en-IN" sz="2000" b="1" i="0" smtClean="0">
                                <a:latin typeface="Cambria Math" panose="02040503050406030204" pitchFamily="18" charset="0"/>
                              </a:rPr>
                              <m:t> </m:t>
                            </m:r>
                            <m:r>
                              <a:rPr lang="en-IN" sz="2000" b="1" i="0" smtClean="0">
                                <a:latin typeface="Cambria Math" panose="02040503050406030204" pitchFamily="18" charset="0"/>
                              </a:rPr>
                              <m:t>𝐰𝐡𝐞𝐚𝐭</m:t>
                            </m:r>
                          </m:e>
                          <m:e>
                            <m:r>
                              <a:rPr lang="en-IN" sz="2000" b="1" i="1" smtClean="0">
                                <a:latin typeface="Cambria Math" panose="02040503050406030204" pitchFamily="18" charset="0"/>
                              </a:rPr>
                              <m:t>𝒐𝒓</m:t>
                            </m:r>
                          </m:e>
                          <m:e>
                            <m:d>
                              <m:dPr>
                                <m:ctrlPr>
                                  <a:rPr lang="en-US" sz="2000" b="1" i="1" smtClean="0">
                                    <a:latin typeface="Cambria Math" panose="02040503050406030204" pitchFamily="18" charset="0"/>
                                  </a:rPr>
                                </m:ctrlPr>
                              </m:dPr>
                              <m:e>
                                <m:f>
                                  <m:fPr>
                                    <m:type m:val="skw"/>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IN" sz="2000" b="1" i="1">
                                            <a:latin typeface="Cambria Math" panose="02040503050406030204" pitchFamily="18" charset="0"/>
                                          </a:rPr>
                                          <m:t>𝑷</m:t>
                                        </m:r>
                                      </m:e>
                                      <m:sub>
                                        <m:r>
                                          <a:rPr lang="en-IN" sz="2000" b="1" i="1">
                                            <a:latin typeface="Cambria Math" panose="02040503050406030204" pitchFamily="18" charset="0"/>
                                          </a:rPr>
                                          <m:t>𝒘</m:t>
                                        </m:r>
                                      </m:sub>
                                    </m:sSub>
                                  </m:num>
                                  <m:den>
                                    <m:sSub>
                                      <m:sSubPr>
                                        <m:ctrlPr>
                                          <a:rPr lang="en-US" sz="2000" b="1" i="1">
                                            <a:latin typeface="Cambria Math" panose="02040503050406030204" pitchFamily="18" charset="0"/>
                                          </a:rPr>
                                        </m:ctrlPr>
                                      </m:sSubPr>
                                      <m:e>
                                        <m:r>
                                          <a:rPr lang="en-IN" sz="2000" b="1" i="1">
                                            <a:latin typeface="Cambria Math" panose="02040503050406030204" pitchFamily="18" charset="0"/>
                                          </a:rPr>
                                          <m:t>𝑷</m:t>
                                        </m:r>
                                      </m:e>
                                      <m:sub>
                                        <m:r>
                                          <a:rPr lang="en-IN" sz="2000" b="1" i="1">
                                            <a:latin typeface="Cambria Math" panose="02040503050406030204" pitchFamily="18" charset="0"/>
                                          </a:rPr>
                                          <m:t>𝒄</m:t>
                                        </m:r>
                                      </m:sub>
                                    </m:sSub>
                                  </m:den>
                                </m:f>
                              </m:e>
                            </m:d>
                            <m:r>
                              <a:rPr lang="en-IN" sz="2000" b="1" i="1" smtClean="0">
                                <a:latin typeface="Cambria Math" panose="02040503050406030204" pitchFamily="18" charset="0"/>
                              </a:rPr>
                              <m:t>.</m:t>
                            </m:r>
                            <m:sSub>
                              <m:sSubPr>
                                <m:ctrlPr>
                                  <a:rPr lang="en-IN" sz="2000" b="1" i="1" smtClean="0">
                                    <a:latin typeface="Cambria Math" panose="02040503050406030204" pitchFamily="18" charset="0"/>
                                  </a:rPr>
                                </m:ctrlPr>
                              </m:sSubPr>
                              <m:e>
                                <m:r>
                                  <a:rPr lang="en-IN" sz="2000" b="1" i="1" smtClean="0">
                                    <a:latin typeface="Cambria Math" panose="02040503050406030204" pitchFamily="18" charset="0"/>
                                  </a:rPr>
                                  <m:t>𝑴𝑷𝑳</m:t>
                                </m:r>
                              </m:e>
                              <m:sub>
                                <m:r>
                                  <a:rPr lang="en-IN" sz="2000" b="1" i="1" smtClean="0">
                                    <a:latin typeface="Cambria Math" panose="02040503050406030204" pitchFamily="18" charset="0"/>
                                  </a:rPr>
                                  <m:t>𝒘</m:t>
                                </m:r>
                              </m:sub>
                            </m:sSub>
                            <m:r>
                              <a:rPr lang="en-IN" sz="2000" b="1" i="1" smtClean="0">
                                <a:latin typeface="Cambria Math" panose="02040503050406030204" pitchFamily="18" charset="0"/>
                              </a:rPr>
                              <m:t>= </m:t>
                            </m:r>
                            <m:f>
                              <m:fPr>
                                <m:ctrlPr>
                                  <a:rPr lang="en-IN" sz="2000" b="1" i="1" smtClean="0">
                                    <a:latin typeface="Cambria Math" panose="02040503050406030204" pitchFamily="18" charset="0"/>
                                  </a:rPr>
                                </m:ctrlPr>
                              </m:fPr>
                              <m:num>
                                <m:r>
                                  <a:rPr lang="en-IN" sz="2000" b="1" i="1" smtClean="0">
                                    <a:latin typeface="Cambria Math" panose="02040503050406030204" pitchFamily="18" charset="0"/>
                                  </a:rPr>
                                  <m:t>𝟖</m:t>
                                </m:r>
                              </m:num>
                              <m:den>
                                <m:r>
                                  <a:rPr lang="en-IN" sz="2000" b="1" i="1" smtClean="0">
                                    <a:latin typeface="Cambria Math" panose="02040503050406030204" pitchFamily="18" charset="0"/>
                                  </a:rPr>
                                  <m:t>𝟑</m:t>
                                </m:r>
                              </m:den>
                            </m:f>
                            <m:r>
                              <a:rPr lang="en-IN" sz="2000" b="1" i="1" smtClean="0">
                                <a:latin typeface="Cambria Math" panose="02040503050406030204" pitchFamily="18" charset="0"/>
                              </a:rPr>
                              <m:t> </m:t>
                            </m:r>
                            <m:r>
                              <a:rPr lang="en-IN" sz="2000" b="1" i="0" smtClean="0">
                                <a:latin typeface="Cambria Math" panose="02040503050406030204" pitchFamily="18" charset="0"/>
                              </a:rPr>
                              <m:t>𝐲𝐚𝐫𝐝</m:t>
                            </m:r>
                            <m:r>
                              <a:rPr lang="en-IN" sz="2000" b="1" i="0" smtClean="0">
                                <a:latin typeface="Cambria Math" panose="02040503050406030204" pitchFamily="18" charset="0"/>
                              </a:rPr>
                              <m:t> </m:t>
                            </m:r>
                            <m:r>
                              <a:rPr lang="en-IN" sz="2000" b="1" i="0" smtClean="0">
                                <a:latin typeface="Cambria Math" panose="02040503050406030204" pitchFamily="18" charset="0"/>
                              </a:rPr>
                              <m:t>𝐨𝐟</m:t>
                            </m:r>
                            <m:r>
                              <a:rPr lang="en-IN" sz="2000" b="1" i="0" smtClean="0">
                                <a:latin typeface="Cambria Math" panose="02040503050406030204" pitchFamily="18" charset="0"/>
                              </a:rPr>
                              <m:t> </m:t>
                            </m:r>
                            <m:r>
                              <a:rPr lang="en-IN" sz="2000" b="1" i="0" smtClean="0">
                                <a:latin typeface="Cambria Math" panose="02040503050406030204" pitchFamily="18" charset="0"/>
                              </a:rPr>
                              <m:t>𝐜𝐥𝐨𝐭𝐡</m:t>
                            </m:r>
                          </m:e>
                        </m:eqArr>
                      </m:e>
                    </m:d>
                  </m:oMath>
                </a14:m>
                <a:endParaRPr lang="en-US" sz="2000" b="1" dirty="0">
                  <a:latin typeface="+mj-lt"/>
                </a:endParaRPr>
              </a:p>
            </p:txBody>
          </p:sp>
        </mc:Choice>
        <mc:Fallback xmlns="">
          <p:sp>
            <p:nvSpPr>
              <p:cNvPr id="11" name="Content Placeholder 10">
                <a:extLst>
                  <a:ext uri="{FF2B5EF4-FFF2-40B4-BE49-F238E27FC236}">
                    <a16:creationId xmlns:a16="http://schemas.microsoft.com/office/drawing/2014/main" id="{BC4C443D-1893-7047-A6D2-AA56533A10AC}"/>
                  </a:ext>
                </a:extLst>
              </p:cNvPr>
              <p:cNvSpPr>
                <a:spLocks noGrp="1" noRot="1" noChangeAspect="1" noMove="1" noResize="1" noEditPoints="1" noAdjustHandles="1" noChangeArrowheads="1" noChangeShapeType="1" noTextEdit="1"/>
              </p:cNvSpPr>
              <p:nvPr>
                <p:ph sz="quarter" idx="14"/>
              </p:nvPr>
            </p:nvSpPr>
            <p:spPr bwMode="auto">
              <a:xfrm>
                <a:off x="631886" y="2192894"/>
                <a:ext cx="8060851" cy="1101199"/>
              </a:xfrm>
              <a:prstGeom prst="rect">
                <a:avLst/>
              </a:prstGeom>
              <a:blipFill>
                <a:blip r:embed="rId2"/>
                <a:stretch>
                  <a:fillRect l="-832" b="-7222"/>
                </a:stretch>
              </a:blipFill>
              <a:ln w="9525" algn="ctr">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4B6A3438-A49B-D045-9A99-8BE203C22A8E}"/>
                  </a:ext>
                </a:extLst>
              </p:cNvPr>
              <p:cNvSpPr txBox="1">
                <a:spLocks noGrp="1"/>
              </p:cNvSpPr>
              <p:nvPr>
                <p:ph sz="quarter" idx="15"/>
              </p:nvPr>
            </p:nvSpPr>
            <p:spPr>
              <a:xfrm>
                <a:off x="811213" y="3502025"/>
                <a:ext cx="7340600" cy="1239763"/>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IN" sz="2000" b="1" i="0" smtClean="0">
                          <a:latin typeface="Cambria Math" panose="02040503050406030204" pitchFamily="18" charset="0"/>
                        </a:rPr>
                        <m:t>𝐅𝐨𝐫𝐞𝐢𝐠𝐧</m:t>
                      </m:r>
                      <m:r>
                        <a:rPr lang="en-IN" sz="2000" b="1" i="0" smtClean="0">
                          <a:latin typeface="Cambria Math" panose="02040503050406030204" pitchFamily="18" charset="0"/>
                        </a:rPr>
                        <m:t> </m:t>
                      </m:r>
                      <m:r>
                        <a:rPr lang="en-IN" sz="2000" b="1" i="0" smtClean="0">
                          <a:latin typeface="Cambria Math" panose="02040503050406030204" pitchFamily="18" charset="0"/>
                        </a:rPr>
                        <m:t>𝐖𝐚𝐠𝐞</m:t>
                      </m:r>
                      <m:r>
                        <a:rPr lang="en-IN" sz="2000" b="1" i="1" smtClean="0">
                          <a:latin typeface="Cambria Math" panose="02040503050406030204" pitchFamily="18" charset="0"/>
                        </a:rPr>
                        <m:t>=</m:t>
                      </m:r>
                      <m:d>
                        <m:dPr>
                          <m:begChr m:val="{"/>
                          <m:endChr m:val=""/>
                          <m:ctrlPr>
                            <a:rPr lang="en-IN" sz="2000" b="1" i="1" smtClean="0">
                              <a:latin typeface="Cambria Math" panose="02040503050406030204" pitchFamily="18" charset="0"/>
                            </a:rPr>
                          </m:ctrlPr>
                        </m:dPr>
                        <m:e>
                          <m:eqArr>
                            <m:eqArrPr>
                              <m:ctrlPr>
                                <a:rPr lang="en-IN" sz="2000" b="1" i="1" smtClean="0">
                                  <a:latin typeface="Cambria Math" panose="02040503050406030204" pitchFamily="18" charset="0"/>
                                </a:rPr>
                              </m:ctrlPr>
                            </m:eqArrPr>
                            <m:e>
                              <m:r>
                                <a:rPr lang="en-IN" sz="2000" b="1" i="1" smtClean="0">
                                  <a:latin typeface="Cambria Math" panose="02040503050406030204" pitchFamily="18" charset="0"/>
                                </a:rPr>
                                <m:t>(</m:t>
                              </m:r>
                              <m:f>
                                <m:fPr>
                                  <m:type m:val="lin"/>
                                  <m:ctrlPr>
                                    <a:rPr lang="en-IN" sz="2000" b="1" i="1" smtClean="0">
                                      <a:latin typeface="Cambria Math" panose="02040503050406030204" pitchFamily="18" charset="0"/>
                                    </a:rPr>
                                  </m:ctrlPr>
                                </m:fPr>
                                <m:num>
                                  <m:sSubSup>
                                    <m:sSubSupPr>
                                      <m:ctrlPr>
                                        <a:rPr lang="en-IN" sz="2000" b="1" i="1" smtClean="0">
                                          <a:latin typeface="Cambria Math" panose="02040503050406030204" pitchFamily="18" charset="0"/>
                                        </a:rPr>
                                      </m:ctrlPr>
                                    </m:sSubSupPr>
                                    <m:e>
                                      <m:r>
                                        <a:rPr lang="en-IN" sz="2000" b="1" i="1" smtClean="0">
                                          <a:latin typeface="Cambria Math" panose="02040503050406030204" pitchFamily="18" charset="0"/>
                                        </a:rPr>
                                        <m:t>𝑷</m:t>
                                      </m:r>
                                    </m:e>
                                    <m:sub>
                                      <m:r>
                                        <a:rPr lang="en-IN" sz="2000" b="1" i="1" smtClean="0">
                                          <a:latin typeface="Cambria Math" panose="02040503050406030204" pitchFamily="18" charset="0"/>
                                        </a:rPr>
                                        <m:t>𝑪</m:t>
                                      </m:r>
                                    </m:sub>
                                    <m:sup>
                                      <m:r>
                                        <a:rPr lang="en-IN" sz="2000" b="1" i="1" smtClean="0">
                                          <a:latin typeface="Cambria Math" panose="02040503050406030204" pitchFamily="18" charset="0"/>
                                        </a:rPr>
                                        <m:t>∗</m:t>
                                      </m:r>
                                    </m:sup>
                                  </m:sSubSup>
                                </m:num>
                                <m:den>
                                  <m:sSubSup>
                                    <m:sSubSupPr>
                                      <m:ctrlPr>
                                        <a:rPr lang="en-IN" sz="2000" b="1" i="1" smtClean="0">
                                          <a:latin typeface="Cambria Math" panose="02040503050406030204" pitchFamily="18" charset="0"/>
                                        </a:rPr>
                                      </m:ctrlPr>
                                    </m:sSubSupPr>
                                    <m:e>
                                      <m:r>
                                        <a:rPr lang="en-IN" sz="2000" b="1" i="1" smtClean="0">
                                          <a:latin typeface="Cambria Math" panose="02040503050406030204" pitchFamily="18" charset="0"/>
                                        </a:rPr>
                                        <m:t>𝑷</m:t>
                                      </m:r>
                                    </m:e>
                                    <m:sub>
                                      <m:r>
                                        <a:rPr lang="en-IN" sz="2000" b="1" i="1" smtClean="0">
                                          <a:latin typeface="Cambria Math" panose="02040503050406030204" pitchFamily="18" charset="0"/>
                                        </a:rPr>
                                        <m:t>𝑾</m:t>
                                      </m:r>
                                    </m:sub>
                                    <m:sup>
                                      <m:r>
                                        <a:rPr lang="en-IN" sz="2000" b="1" i="1" smtClean="0">
                                          <a:latin typeface="Cambria Math" panose="02040503050406030204" pitchFamily="18" charset="0"/>
                                        </a:rPr>
                                        <m:t>∗</m:t>
                                      </m:r>
                                    </m:sup>
                                  </m:sSubSup>
                                  <m:r>
                                    <a:rPr lang="en-IN" sz="2000" b="1" i="1" smtClean="0">
                                      <a:latin typeface="Cambria Math" panose="02040503050406030204" pitchFamily="18" charset="0"/>
                                    </a:rPr>
                                    <m:t>)</m:t>
                                  </m:r>
                                  <m:r>
                                    <a:rPr lang="en-IN" sz="2000" b="1" i="1" smtClean="0">
                                      <a:latin typeface="Cambria Math" panose="02040503050406030204" pitchFamily="18" charset="0"/>
                                      <a:ea typeface="Cambria Math" panose="02040503050406030204" pitchFamily="18" charset="0"/>
                                    </a:rPr>
                                    <m:t>∙</m:t>
                                  </m:r>
                                  <m:r>
                                    <a:rPr lang="en-IN" sz="2000" b="1" i="1" smtClean="0">
                                      <a:latin typeface="Cambria Math" panose="02040503050406030204" pitchFamily="18" charset="0"/>
                                      <a:ea typeface="Cambria Math" panose="02040503050406030204" pitchFamily="18" charset="0"/>
                                    </a:rPr>
                                    <m:t>𝑴𝑷</m:t>
                                  </m:r>
                                  <m:sSubSup>
                                    <m:sSubSupPr>
                                      <m:ctrlPr>
                                        <a:rPr lang="en-IN" sz="2000" b="1" i="1" smtClean="0">
                                          <a:latin typeface="Cambria Math" panose="02040503050406030204" pitchFamily="18" charset="0"/>
                                          <a:ea typeface="Cambria Math" panose="02040503050406030204" pitchFamily="18" charset="0"/>
                                        </a:rPr>
                                      </m:ctrlPr>
                                    </m:sSubSupPr>
                                    <m:e>
                                      <m:r>
                                        <a:rPr lang="en-IN" sz="2000" b="1" i="1" smtClean="0">
                                          <a:latin typeface="Cambria Math" panose="02040503050406030204" pitchFamily="18" charset="0"/>
                                          <a:ea typeface="Cambria Math" panose="02040503050406030204" pitchFamily="18" charset="0"/>
                                        </a:rPr>
                                        <m:t>𝑳</m:t>
                                      </m:r>
                                    </m:e>
                                    <m:sub>
                                      <m:r>
                                        <a:rPr lang="en-IN" sz="2000" b="1" i="1" smtClean="0">
                                          <a:latin typeface="Cambria Math" panose="02040503050406030204" pitchFamily="18" charset="0"/>
                                          <a:ea typeface="Cambria Math" panose="02040503050406030204" pitchFamily="18" charset="0"/>
                                        </a:rPr>
                                        <m:t>𝑪</m:t>
                                      </m:r>
                                    </m:sub>
                                    <m:sup>
                                      <m:r>
                                        <a:rPr lang="en-IN" sz="2000" b="1" i="1" smtClean="0">
                                          <a:latin typeface="Cambria Math" panose="02040503050406030204" pitchFamily="18" charset="0"/>
                                          <a:ea typeface="Cambria Math" panose="02040503050406030204" pitchFamily="18" charset="0"/>
                                        </a:rPr>
                                        <m:t>∗</m:t>
                                      </m:r>
                                    </m:sup>
                                  </m:sSubSup>
                                  <m:r>
                                    <a:rPr lang="en-IN" sz="2000" b="1" i="1" smtClean="0">
                                      <a:latin typeface="Cambria Math" panose="02040503050406030204" pitchFamily="18" charset="0"/>
                                      <a:ea typeface="Cambria Math" panose="02040503050406030204" pitchFamily="18" charset="0"/>
                                    </a:rPr>
                                    <m:t>=</m:t>
                                  </m:r>
                                  <m:f>
                                    <m:fPr>
                                      <m:ctrlPr>
                                        <a:rPr lang="en-IN" sz="2000" b="1" i="1" smtClean="0">
                                          <a:latin typeface="Cambria Math" panose="02040503050406030204" pitchFamily="18" charset="0"/>
                                          <a:ea typeface="Cambria Math" panose="02040503050406030204" pitchFamily="18" charset="0"/>
                                        </a:rPr>
                                      </m:ctrlPr>
                                    </m:fPr>
                                    <m:num>
                                      <m:r>
                                        <a:rPr lang="en-IN" sz="2000" b="1" i="1" smtClean="0">
                                          <a:latin typeface="Cambria Math" panose="02040503050406030204" pitchFamily="18" charset="0"/>
                                          <a:ea typeface="Cambria Math" panose="02040503050406030204" pitchFamily="18" charset="0"/>
                                        </a:rPr>
                                        <m:t>𝟑</m:t>
                                      </m:r>
                                    </m:num>
                                    <m:den>
                                      <m:r>
                                        <a:rPr lang="en-IN" sz="2000" b="1" i="1" smtClean="0">
                                          <a:latin typeface="Cambria Math" panose="02040503050406030204" pitchFamily="18" charset="0"/>
                                          <a:ea typeface="Cambria Math" panose="02040503050406030204" pitchFamily="18" charset="0"/>
                                        </a:rPr>
                                        <m:t>𝟐</m:t>
                                      </m:r>
                                    </m:den>
                                  </m:f>
                                  <m:r>
                                    <a:rPr lang="en-IN" sz="2000" b="1" i="1" smtClean="0">
                                      <a:latin typeface="Cambria Math" panose="02040503050406030204" pitchFamily="18" charset="0"/>
                                      <a:ea typeface="Cambria Math" panose="02040503050406030204" pitchFamily="18" charset="0"/>
                                    </a:rPr>
                                    <m:t> </m:t>
                                  </m:r>
                                  <m:r>
                                    <a:rPr lang="en-IN" sz="2000" b="1" i="0" smtClean="0">
                                      <a:latin typeface="Cambria Math" panose="02040503050406030204" pitchFamily="18" charset="0"/>
                                      <a:ea typeface="Cambria Math" panose="02040503050406030204" pitchFamily="18" charset="0"/>
                                    </a:rPr>
                                    <m:t>𝐛𝐮𝐬𝐡𝐞𝐥𝐬</m:t>
                                  </m:r>
                                  <m:r>
                                    <a:rPr lang="en-IN" sz="2000" b="1" i="0" smtClean="0">
                                      <a:latin typeface="Cambria Math" panose="02040503050406030204" pitchFamily="18" charset="0"/>
                                      <a:ea typeface="Cambria Math" panose="02040503050406030204" pitchFamily="18" charset="0"/>
                                    </a:rPr>
                                    <m:t> </m:t>
                                  </m:r>
                                  <m:r>
                                    <a:rPr lang="en-IN" sz="2000" b="1" i="0" smtClean="0">
                                      <a:latin typeface="Cambria Math" panose="02040503050406030204" pitchFamily="18" charset="0"/>
                                      <a:ea typeface="Cambria Math" panose="02040503050406030204" pitchFamily="18" charset="0"/>
                                    </a:rPr>
                                    <m:t>𝐨𝐟</m:t>
                                  </m:r>
                                  <m:r>
                                    <a:rPr lang="en-IN" sz="2000" b="1" i="0" smtClean="0">
                                      <a:latin typeface="Cambria Math" panose="02040503050406030204" pitchFamily="18" charset="0"/>
                                      <a:ea typeface="Cambria Math" panose="02040503050406030204" pitchFamily="18" charset="0"/>
                                    </a:rPr>
                                    <m:t> </m:t>
                                  </m:r>
                                  <m:r>
                                    <a:rPr lang="en-IN" sz="2000" b="1" i="0" smtClean="0">
                                      <a:latin typeface="Cambria Math" panose="02040503050406030204" pitchFamily="18" charset="0"/>
                                      <a:ea typeface="Cambria Math" panose="02040503050406030204" pitchFamily="18" charset="0"/>
                                    </a:rPr>
                                    <m:t>𝐰𝐡𝐞𝐚𝐭</m:t>
                                  </m:r>
                                </m:den>
                              </m:f>
                            </m:e>
                            <m:e>
                              <m:r>
                                <a:rPr lang="en-IN" sz="2000" b="1" i="1" smtClean="0">
                                  <a:latin typeface="Cambria Math" panose="02040503050406030204" pitchFamily="18" charset="0"/>
                                </a:rPr>
                                <m:t>𝒐𝒓</m:t>
                              </m:r>
                            </m:e>
                            <m:e>
                              <m:r>
                                <a:rPr lang="en-IN" sz="2000" b="1" i="1" smtClean="0">
                                  <a:latin typeface="Cambria Math" panose="02040503050406030204" pitchFamily="18" charset="0"/>
                                </a:rPr>
                                <m:t>𝑴𝑷</m:t>
                              </m:r>
                              <m:sSubSup>
                                <m:sSubSupPr>
                                  <m:ctrlPr>
                                    <a:rPr lang="en-IN" sz="2000" b="1" i="1" smtClean="0">
                                      <a:latin typeface="Cambria Math" panose="02040503050406030204" pitchFamily="18" charset="0"/>
                                    </a:rPr>
                                  </m:ctrlPr>
                                </m:sSubSupPr>
                                <m:e>
                                  <m:r>
                                    <a:rPr lang="en-IN" sz="2000" b="1" i="1" smtClean="0">
                                      <a:latin typeface="Cambria Math" panose="02040503050406030204" pitchFamily="18" charset="0"/>
                                    </a:rPr>
                                    <m:t>𝑳</m:t>
                                  </m:r>
                                </m:e>
                                <m:sub>
                                  <m:r>
                                    <a:rPr lang="en-IN" sz="2000" b="1" i="1" smtClean="0">
                                      <a:latin typeface="Cambria Math" panose="02040503050406030204" pitchFamily="18" charset="0"/>
                                    </a:rPr>
                                    <m:t>𝑪</m:t>
                                  </m:r>
                                </m:sub>
                                <m:sup>
                                  <m:r>
                                    <a:rPr lang="en-IN" sz="2000" b="1" i="1" smtClean="0">
                                      <a:latin typeface="Cambria Math" panose="02040503050406030204" pitchFamily="18" charset="0"/>
                                    </a:rPr>
                                    <m:t>∗</m:t>
                                  </m:r>
                                </m:sup>
                              </m:sSubSup>
                              <m:r>
                                <a:rPr lang="en-IN" sz="2000" b="1" i="1" smtClean="0">
                                  <a:latin typeface="Cambria Math" panose="02040503050406030204" pitchFamily="18" charset="0"/>
                                </a:rPr>
                                <m:t>=</m:t>
                              </m:r>
                              <m:r>
                                <a:rPr lang="en-IN" sz="2000" b="1" i="1" smtClean="0">
                                  <a:latin typeface="Cambria Math" panose="02040503050406030204" pitchFamily="18" charset="0"/>
                                </a:rPr>
                                <m:t>𝟏</m:t>
                              </m:r>
                              <m:r>
                                <a:rPr lang="en-IN" sz="2000" b="1" i="1" smtClean="0">
                                  <a:latin typeface="Cambria Math" panose="02040503050406030204" pitchFamily="18" charset="0"/>
                                </a:rPr>
                                <m:t> </m:t>
                              </m:r>
                              <m:r>
                                <a:rPr lang="en-IN" sz="2000" b="1" i="0" smtClean="0">
                                  <a:latin typeface="Cambria Math" panose="02040503050406030204" pitchFamily="18" charset="0"/>
                                </a:rPr>
                                <m:t>𝐲𝐚𝐫𝐝</m:t>
                              </m:r>
                              <m:r>
                                <a:rPr lang="en-IN" sz="2000" b="1" i="0" smtClean="0">
                                  <a:latin typeface="Cambria Math" panose="02040503050406030204" pitchFamily="18" charset="0"/>
                                </a:rPr>
                                <m:t> </m:t>
                              </m:r>
                              <m:r>
                                <a:rPr lang="en-IN" sz="2000" b="1" i="0" smtClean="0">
                                  <a:latin typeface="Cambria Math" panose="02040503050406030204" pitchFamily="18" charset="0"/>
                                </a:rPr>
                                <m:t>𝐨𝐟</m:t>
                              </m:r>
                              <m:r>
                                <a:rPr lang="en-IN" sz="2000" b="1" i="0" smtClean="0">
                                  <a:latin typeface="Cambria Math" panose="02040503050406030204" pitchFamily="18" charset="0"/>
                                </a:rPr>
                                <m:t> </m:t>
                              </m:r>
                              <m:r>
                                <a:rPr lang="en-IN" sz="2000" b="1" i="0" smtClean="0">
                                  <a:latin typeface="Cambria Math" panose="02040503050406030204" pitchFamily="18" charset="0"/>
                                </a:rPr>
                                <m:t>𝐜𝐥𝐨𝐭𝐡</m:t>
                              </m:r>
                            </m:e>
                          </m:eqArr>
                        </m:e>
                      </m:d>
                    </m:oMath>
                  </m:oMathPara>
                </a14:m>
                <a:endParaRPr lang="en-IN" sz="2000" dirty="0">
                  <a:latin typeface="Arial" panose="020B0604020202020204" pitchFamily="34" charset="0"/>
                </a:endParaRPr>
              </a:p>
            </p:txBody>
          </p:sp>
        </mc:Choice>
        <mc:Fallback xmlns="">
          <p:sp>
            <p:nvSpPr>
              <p:cNvPr id="12" name="Content Placeholder 11">
                <a:extLst>
                  <a:ext uri="{FF2B5EF4-FFF2-40B4-BE49-F238E27FC236}">
                    <a16:creationId xmlns="" xmlns:a16="http://schemas.microsoft.com/office/drawing/2014/main" xmlns:a14="http://schemas.microsoft.com/office/drawing/2010/main" id="{4B6A3438-A49B-D045-9A99-8BE203C22A8E}"/>
                  </a:ext>
                </a:extLst>
              </p:cNvPr>
              <p:cNvSpPr txBox="1">
                <a:spLocks noGrp="1" noRot="1" noChangeAspect="1" noMove="1" noResize="1" noEditPoints="1" noAdjustHandles="1" noChangeArrowheads="1" noChangeShapeType="1" noTextEdit="1"/>
              </p:cNvSpPr>
              <p:nvPr>
                <p:ph sz="quarter" idx="15"/>
              </p:nvPr>
            </p:nvSpPr>
            <p:spPr>
              <a:xfrm>
                <a:off x="811213" y="3502025"/>
                <a:ext cx="7340600" cy="1239763"/>
              </a:xfrm>
              <a:prstGeom prst="rect">
                <a:avLst/>
              </a:prstGeom>
              <a:blipFill rotWithShape="1">
                <a:blip r:embed="rId3"/>
                <a:stretch>
                  <a:fillRect/>
                </a:stretch>
              </a:blipFill>
            </p:spPr>
            <p:txBody>
              <a:bodyPr/>
              <a:lstStyle/>
              <a:p>
                <a:r>
                  <a:rPr lang="en-US">
                    <a:noFill/>
                  </a:rPr>
                  <a:t> </a:t>
                </a:r>
              </a:p>
            </p:txBody>
          </p:sp>
        </mc:Fallback>
      </mc:AlternateContent>
      <p:sp>
        <p:nvSpPr>
          <p:cNvPr id="9" name="Content Placeholder 8"/>
          <p:cNvSpPr>
            <a:spLocks noGrp="1"/>
          </p:cNvSpPr>
          <p:nvPr>
            <p:ph sz="quarter" idx="16"/>
          </p:nvPr>
        </p:nvSpPr>
        <p:spPr>
          <a:xfrm>
            <a:off x="846000" y="4825062"/>
            <a:ext cx="7870488" cy="1540111"/>
          </a:xfrm>
        </p:spPr>
        <p:txBody>
          <a:bodyPr>
            <a:normAutofit fontScale="62500" lnSpcReduction="20000"/>
          </a:bodyPr>
          <a:lstStyle/>
          <a:p>
            <a:pPr>
              <a:lnSpc>
                <a:spcPct val="120000"/>
              </a:lnSpc>
              <a:spcBef>
                <a:spcPts val="624"/>
              </a:spcBef>
            </a:pPr>
            <a:r>
              <a:rPr lang="en-US" sz="3400" dirty="0"/>
              <a:t>Absolute Advantage</a:t>
            </a:r>
          </a:p>
          <a:p>
            <a:pPr marL="685800" algn="just">
              <a:lnSpc>
                <a:spcPct val="120000"/>
              </a:lnSpc>
              <a:spcBef>
                <a:spcPts val="624"/>
              </a:spcBef>
              <a:buFont typeface="Arial" panose="020B0604020202020204" pitchFamily="34" charset="0"/>
              <a:buChar char="–"/>
            </a:pPr>
            <a:r>
              <a:rPr lang="en-US" dirty="0"/>
              <a:t>As our example shows, wages are determined by absolute advantage. In contrast, the pattern of trade in the Ricardian model is determined by comparative advantage.</a:t>
            </a:r>
          </a:p>
        </p:txBody>
      </p:sp>
    </p:spTree>
    <p:extLst>
      <p:ext uri="{BB962C8B-B14F-4D97-AF65-F5344CB8AC3E}">
        <p14:creationId xmlns:p14="http://schemas.microsoft.com/office/powerpoint/2010/main" val="1370386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63197"/>
            <a:ext cx="8229600" cy="1047977"/>
          </a:xfrm>
        </p:spPr>
        <p:txBody>
          <a:bodyPr>
            <a:normAutofit/>
          </a:bodyPr>
          <a:lstStyle/>
          <a:p>
            <a:r>
              <a:rPr lang="en-US" sz="2800" dirty="0"/>
              <a:t>Application: Labor Productivity and Wages</a:t>
            </a:r>
          </a:p>
        </p:txBody>
      </p:sp>
      <p:sp>
        <p:nvSpPr>
          <p:cNvPr id="7" name="Content Placeholder 6"/>
          <p:cNvSpPr>
            <a:spLocks noGrp="1"/>
          </p:cNvSpPr>
          <p:nvPr>
            <p:ph sz="half" idx="1"/>
          </p:nvPr>
        </p:nvSpPr>
        <p:spPr>
          <a:xfrm>
            <a:off x="3615295" y="932438"/>
            <a:ext cx="1690645" cy="477981"/>
          </a:xfrm>
        </p:spPr>
        <p:txBody>
          <a:bodyPr>
            <a:normAutofit/>
          </a:bodyPr>
          <a:lstStyle/>
          <a:p>
            <a:pPr marL="0" indent="0">
              <a:buNone/>
            </a:pPr>
            <a:r>
              <a:rPr lang="en-US" sz="2000" dirty="0"/>
              <a:t>FIGURE 2-7</a:t>
            </a:r>
          </a:p>
        </p:txBody>
      </p:sp>
      <p:pic>
        <p:nvPicPr>
          <p:cNvPr id="10" name="Picture Placeholder 4" descr="A double bar graph plots productivity and wages per hour for seven countries. The approximate data from the graph are as follows. United States: 70, 35; Japan: 56, 35; Sweden: 52, 49; France: 50, 40; Italy: 32, 35; South Korea: 35, 19; Taiwan: 30, 10.">
            <a:extLst>
              <a:ext uri="{FF2B5EF4-FFF2-40B4-BE49-F238E27FC236}">
                <a16:creationId xmlns:a16="http://schemas.microsoft.com/office/drawing/2014/main" id="{87B9A33B-B96D-0245-A5B5-E6EAB05BF7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9999" y="1532238"/>
            <a:ext cx="8396801" cy="3196463"/>
          </a:xfrm>
          <a:prstGeom prst="rect">
            <a:avLst/>
          </a:prstGeom>
        </p:spPr>
      </p:pic>
      <p:sp>
        <p:nvSpPr>
          <p:cNvPr id="9" name="Content Placeholder 8"/>
          <p:cNvSpPr>
            <a:spLocks noGrp="1"/>
          </p:cNvSpPr>
          <p:nvPr>
            <p:ph sz="quarter" idx="10"/>
          </p:nvPr>
        </p:nvSpPr>
        <p:spPr>
          <a:xfrm>
            <a:off x="662030" y="5127191"/>
            <a:ext cx="7876329" cy="1047977"/>
          </a:xfrm>
        </p:spPr>
        <p:txBody>
          <a:bodyPr>
            <a:normAutofit fontScale="77500" lnSpcReduction="20000"/>
          </a:bodyPr>
          <a:lstStyle/>
          <a:p>
            <a:pPr marL="0" indent="0" algn="just">
              <a:lnSpc>
                <a:spcPct val="110000"/>
              </a:lnSpc>
              <a:buNone/>
            </a:pPr>
            <a:r>
              <a:rPr lang="en-US" sz="2400" dirty="0"/>
              <a:t>Labor Productivity and Wages, 2012 Labor productivity is measured by value-added per hour of work and can be compared with the wages paid in manufacturing in various countries.</a:t>
            </a:r>
          </a:p>
        </p:txBody>
      </p:sp>
    </p:spTree>
    <p:extLst>
      <p:ext uri="{BB962C8B-B14F-4D97-AF65-F5344CB8AC3E}">
        <p14:creationId xmlns:p14="http://schemas.microsoft.com/office/powerpoint/2010/main" val="2501894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63197"/>
            <a:ext cx="8229600" cy="1143000"/>
          </a:xfrm>
        </p:spPr>
        <p:txBody>
          <a:bodyPr>
            <a:normAutofit/>
          </a:bodyPr>
          <a:lstStyle/>
          <a:p>
            <a:r>
              <a:rPr lang="en-US" sz="2800" dirty="0"/>
              <a:t>Application: Labor Productivity and Wages</a:t>
            </a:r>
          </a:p>
        </p:txBody>
      </p:sp>
      <p:sp>
        <p:nvSpPr>
          <p:cNvPr id="7" name="Content Placeholder 6"/>
          <p:cNvSpPr>
            <a:spLocks noGrp="1"/>
          </p:cNvSpPr>
          <p:nvPr>
            <p:ph sz="half" idx="1"/>
          </p:nvPr>
        </p:nvSpPr>
        <p:spPr>
          <a:xfrm>
            <a:off x="2078829" y="1067206"/>
            <a:ext cx="1714500" cy="477981"/>
          </a:xfrm>
        </p:spPr>
        <p:txBody>
          <a:bodyPr>
            <a:normAutofit/>
          </a:bodyPr>
          <a:lstStyle/>
          <a:p>
            <a:pPr marL="0" indent="0">
              <a:buNone/>
            </a:pPr>
            <a:r>
              <a:rPr lang="en-US" sz="2000" dirty="0"/>
              <a:t>FIGURE 2-8</a:t>
            </a:r>
          </a:p>
        </p:txBody>
      </p:sp>
      <p:pic>
        <p:nvPicPr>
          <p:cNvPr id="8" name="Picture Placeholder 5" descr="Seven line graphs show trends in labor productivity and wages over time for seven countries between 1973 and 2012. The horizontal axes plot years between 1970 and 2012. There are two lines: Productivity and Wages.&#10;United States: Vertical axis shows dollar per hour and lists numerals from 0 to 80 in increments of 20. The productivity line increases steadily to 40 around 2010 and reaches 70 in 2012. The wages line starts from below 5 in 1973 and steadily increases to 30 in 2012.&#10;France: Vertical axis shows dollar per hour and lists numerals from 0 to 60 in increments of 20. The productivity line starts from 10 in the early 73 and steadily increases and touches 40 in 2012. The wage line shows an increase in trend rises and falls till 2012, reaching 20.&#10;Japan: Vertical axis shows dollar per hour and lists numerals from 0 to 60 in increments of 20. The wage increases along with productivity, where the wage and productivity lines meet each other at a point above 15. The productivity rises to 50 and the wage rises to 20.&#10;Sweden: Vertical axis shows dollar per hour and lists numerals from 0 to 80 in increments of 20. The productivity line shows a steady increase till 2000 and rises steeply to touch 40 in 2012. The wage line increases even when the productivity is less around. Between 1999 and 2000, the wage is 30. It reaches 40 in 2012. &#10;Italy: Vertical axis shows dollar per hour and lists numerals from 0 to 40 in increments of 10. The productivity starts at 13 in the early 73 and steadily increases to 30 in 2012. The wages line rises steeply to 20 in the 90s. It falls to 10 in 2000 and eventually reaches 35 in 2012. South Korea: Vertical axis shows dollar per hour and lists numerals from 0 to 40 in increments of 10. Productivity starts at 2 in the late 80s and reaches 34 in 2012. Wage starts at 2 in the late 80s and reaches 20 in 2012.&#10;Taiwan: Vertical axis shows dollar per hour and lists numerals 0 to 40 in increments of 10. The productivity line increases steadily and reaches 28 in 2012. The wages show only marginal increase, reaching 8 in 2012.">
            <a:extLst>
              <a:ext uri="{FF2B5EF4-FFF2-40B4-BE49-F238E27FC236}">
                <a16:creationId xmlns:a16="http://schemas.microsoft.com/office/drawing/2014/main" id="{89A30655-2E77-4E47-8FBB-077560538CB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545187"/>
            <a:ext cx="4570187" cy="4942110"/>
          </a:xfrm>
          <a:prstGeom prst="rect">
            <a:avLst/>
          </a:prstGeom>
        </p:spPr>
      </p:pic>
      <p:sp>
        <p:nvSpPr>
          <p:cNvPr id="9" name="Content Placeholder 8"/>
          <p:cNvSpPr>
            <a:spLocks noGrp="1"/>
          </p:cNvSpPr>
          <p:nvPr>
            <p:ph sz="quarter" idx="10"/>
          </p:nvPr>
        </p:nvSpPr>
        <p:spPr>
          <a:xfrm>
            <a:off x="4984648" y="1177151"/>
            <a:ext cx="3956152" cy="4503697"/>
          </a:xfrm>
        </p:spPr>
        <p:txBody>
          <a:bodyPr>
            <a:normAutofit/>
          </a:bodyPr>
          <a:lstStyle/>
          <a:p>
            <a:pPr algn="just">
              <a:spcBef>
                <a:spcPts val="624"/>
              </a:spcBef>
              <a:spcAft>
                <a:spcPts val="1200"/>
              </a:spcAft>
            </a:pPr>
            <a:r>
              <a:rPr lang="en-US" sz="2200" dirty="0"/>
              <a:t>The trends in labor productivity and real wages in manufacturing can also be graphed over time.</a:t>
            </a:r>
          </a:p>
          <a:p>
            <a:pPr algn="just">
              <a:spcBef>
                <a:spcPts val="624"/>
              </a:spcBef>
              <a:spcAft>
                <a:spcPts val="1200"/>
              </a:spcAft>
            </a:pPr>
            <a:r>
              <a:rPr lang="en-US" sz="2200" dirty="0"/>
              <a:t>The general upward movement in labor productivity is matched by upward movements in wages, as predicted by the </a:t>
            </a:r>
            <a:r>
              <a:rPr lang="en-US" sz="2200" dirty="0" err="1"/>
              <a:t>Ricardian</a:t>
            </a:r>
            <a:r>
              <a:rPr lang="en-US" sz="2200" dirty="0"/>
              <a:t> model</a:t>
            </a:r>
            <a:r>
              <a:rPr lang="en-US" dirty="0"/>
              <a:t>.</a:t>
            </a:r>
          </a:p>
        </p:txBody>
      </p:sp>
    </p:spTree>
    <p:extLst>
      <p:ext uri="{BB962C8B-B14F-4D97-AF65-F5344CB8AC3E}">
        <p14:creationId xmlns:p14="http://schemas.microsoft.com/office/powerpoint/2010/main" val="1687032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63197"/>
            <a:ext cx="8229600" cy="1143000"/>
          </a:xfrm>
        </p:spPr>
        <p:txBody>
          <a:bodyPr>
            <a:normAutofit/>
          </a:bodyPr>
          <a:lstStyle/>
          <a:p>
            <a:r>
              <a:rPr lang="en-US" sz="2800" dirty="0"/>
              <a:t>Application: Labor Productivity and Wages</a:t>
            </a:r>
          </a:p>
        </p:txBody>
      </p:sp>
      <p:sp>
        <p:nvSpPr>
          <p:cNvPr id="7" name="Content Placeholder 6"/>
          <p:cNvSpPr>
            <a:spLocks noGrp="1"/>
          </p:cNvSpPr>
          <p:nvPr>
            <p:ph sz="half" idx="1"/>
          </p:nvPr>
        </p:nvSpPr>
        <p:spPr>
          <a:xfrm>
            <a:off x="1817473" y="1178593"/>
            <a:ext cx="2202873" cy="477981"/>
          </a:xfrm>
        </p:spPr>
        <p:txBody>
          <a:bodyPr>
            <a:normAutofit/>
          </a:bodyPr>
          <a:lstStyle/>
          <a:p>
            <a:pPr marL="0" indent="0">
              <a:buNone/>
            </a:pPr>
            <a:r>
              <a:rPr lang="en-US" sz="1600" dirty="0"/>
              <a:t>FIGURE 2-9</a:t>
            </a:r>
          </a:p>
        </p:txBody>
      </p:sp>
      <p:pic>
        <p:nvPicPr>
          <p:cNvPr id="10" name="Picture Placeholder 4" descr="A line graph plots shows trends for business sector productivity, real wage using business sector prices, and Real wage using C P I, each with a positive slope.  The vertical axis ranges from 0 to 250 in increments of 50 and the horizontal axis plots years from 1970 to 2010. All trends begin at (1970, 100) and steadily increase. Business sector productivity has maximum growth by reaching 235 in 2010 followed by Real wage using business sector prices which reaches 200 in the same year, 2011. Real wage using C P I has the lowest growth reaching 150. ">
            <a:extLst>
              <a:ext uri="{FF2B5EF4-FFF2-40B4-BE49-F238E27FC236}">
                <a16:creationId xmlns:a16="http://schemas.microsoft.com/office/drawing/2014/main" id="{292981C6-F6CD-8C40-A290-8D77B4AF40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9381" y="1901370"/>
            <a:ext cx="4483880" cy="4220029"/>
          </a:xfrm>
          <a:prstGeom prst="rect">
            <a:avLst/>
          </a:prstGeom>
        </p:spPr>
      </p:pic>
      <p:sp>
        <p:nvSpPr>
          <p:cNvPr id="9" name="Content Placeholder 8"/>
          <p:cNvSpPr>
            <a:spLocks noGrp="1"/>
          </p:cNvSpPr>
          <p:nvPr>
            <p:ph sz="quarter" idx="10"/>
          </p:nvPr>
        </p:nvSpPr>
        <p:spPr>
          <a:xfrm>
            <a:off x="5219701" y="1528970"/>
            <a:ext cx="3674918" cy="4462255"/>
          </a:xfrm>
        </p:spPr>
        <p:txBody>
          <a:bodyPr>
            <a:normAutofit lnSpcReduction="10000"/>
          </a:bodyPr>
          <a:lstStyle/>
          <a:p>
            <a:pPr algn="just">
              <a:spcBef>
                <a:spcPct val="10000"/>
              </a:spcBef>
              <a:spcAft>
                <a:spcPct val="10000"/>
              </a:spcAft>
            </a:pPr>
            <a:r>
              <a:rPr lang="en-US" sz="2200" dirty="0">
                <a:latin typeface="Arial" panose="020B0604020202020204" pitchFamily="34" charset="0"/>
              </a:rPr>
              <a:t>The trends in labor productivity and real wages are shown for the business sector, including the production of goods and services, in the United States.</a:t>
            </a:r>
          </a:p>
          <a:p>
            <a:pPr algn="just">
              <a:spcBef>
                <a:spcPct val="10000"/>
              </a:spcBef>
              <a:spcAft>
                <a:spcPct val="10000"/>
              </a:spcAft>
            </a:pPr>
            <a:r>
              <a:rPr lang="en-US" sz="2200" dirty="0">
                <a:latin typeface="Arial" panose="020B0604020202020204" pitchFamily="34" charset="0"/>
              </a:rPr>
              <a:t>When the real wage is measured relative to the business sector prices, then its growth is similar to labor productivity.</a:t>
            </a:r>
          </a:p>
        </p:txBody>
      </p:sp>
    </p:spTree>
    <p:extLst>
      <p:ext uri="{BB962C8B-B14F-4D97-AF65-F5344CB8AC3E}">
        <p14:creationId xmlns:p14="http://schemas.microsoft.com/office/powerpoint/2010/main" val="405181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78718" y="384898"/>
            <a:ext cx="3454717" cy="4462271"/>
          </a:xfrm>
        </p:spPr>
        <p:txBody>
          <a:bodyPr>
            <a:noAutofit/>
          </a:bodyPr>
          <a:lstStyle/>
          <a:p>
            <a:pPr algn="just"/>
            <a:r>
              <a:rPr lang="en-US" sz="2000" dirty="0"/>
              <a:t>Table 2-1 shows that the U.S. imported 366,089 snowboards from 19 countries in 2018 that were worth more than $28 million. </a:t>
            </a:r>
          </a:p>
          <a:p>
            <a:pPr algn="just"/>
            <a:r>
              <a:rPr lang="en-US" sz="2000" dirty="0"/>
              <a:t>This pattern raises a question: With all the manufacturing capability in the United States, why does it purchase snowboards from these countries at all instead of producing them domestically?</a:t>
            </a:r>
          </a:p>
        </p:txBody>
      </p:sp>
      <p:sp>
        <p:nvSpPr>
          <p:cNvPr id="8" name="Content Placeholder 7"/>
          <p:cNvSpPr>
            <a:spLocks noGrp="1"/>
          </p:cNvSpPr>
          <p:nvPr>
            <p:ph sz="quarter" idx="15"/>
          </p:nvPr>
        </p:nvSpPr>
        <p:spPr>
          <a:xfrm>
            <a:off x="3533435" y="384898"/>
            <a:ext cx="1423045" cy="401075"/>
          </a:xfrm>
        </p:spPr>
        <p:txBody>
          <a:bodyPr>
            <a:normAutofit fontScale="92500"/>
          </a:bodyPr>
          <a:lstStyle/>
          <a:p>
            <a:pPr marL="0" indent="0">
              <a:buNone/>
            </a:pPr>
            <a:r>
              <a:rPr lang="en-US" sz="2000" dirty="0"/>
              <a:t>TABLE 2-1</a:t>
            </a:r>
          </a:p>
        </p:txBody>
      </p:sp>
      <p:sp>
        <p:nvSpPr>
          <p:cNvPr id="10" name="Content Placeholder 9"/>
          <p:cNvSpPr>
            <a:spLocks noGrp="1"/>
          </p:cNvSpPr>
          <p:nvPr>
            <p:ph sz="quarter" idx="17"/>
          </p:nvPr>
        </p:nvSpPr>
        <p:spPr>
          <a:xfrm>
            <a:off x="5035138" y="384898"/>
            <a:ext cx="3715431" cy="477507"/>
          </a:xfrm>
        </p:spPr>
        <p:txBody>
          <a:bodyPr>
            <a:normAutofit fontScale="85000" lnSpcReduction="10000"/>
          </a:bodyPr>
          <a:lstStyle/>
          <a:p>
            <a:pPr marL="0" indent="0">
              <a:buNone/>
            </a:pPr>
            <a:r>
              <a:rPr lang="en-US" sz="2000" dirty="0"/>
              <a:t>U.S. Imports of Snowboards, 2018</a:t>
            </a:r>
          </a:p>
        </p:txBody>
      </p:sp>
      <p:graphicFrame>
        <p:nvGraphicFramePr>
          <p:cNvPr id="11" name="Table 4">
            <a:extLst>
              <a:ext uri="{FF2B5EF4-FFF2-40B4-BE49-F238E27FC236}">
                <a16:creationId xmlns:a16="http://schemas.microsoft.com/office/drawing/2014/main" id="{58652D8D-CDB5-4441-9487-0A108E7A57D2}"/>
              </a:ext>
            </a:extLst>
          </p:cNvPr>
          <p:cNvGraphicFramePr>
            <a:graphicFrameLocks noGrp="1"/>
          </p:cNvGraphicFramePr>
          <p:nvPr>
            <p:ph sz="quarter" idx="16"/>
            <p:extLst>
              <p:ext uri="{D42A27DB-BD31-4B8C-83A1-F6EECF244321}">
                <p14:modId xmlns:p14="http://schemas.microsoft.com/office/powerpoint/2010/main" val="2325628584"/>
              </p:ext>
            </p:extLst>
          </p:nvPr>
        </p:nvGraphicFramePr>
        <p:xfrm>
          <a:off x="3597204" y="1025610"/>
          <a:ext cx="5181600" cy="5196144"/>
        </p:xfrm>
        <a:graphic>
          <a:graphicData uri="http://schemas.openxmlformats.org/drawingml/2006/table">
            <a:tbl>
              <a:tblPr firstRow="1" bandRow="1"/>
              <a:tblGrid>
                <a:gridCol w="665877">
                  <a:extLst>
                    <a:ext uri="{9D8B030D-6E8A-4147-A177-3AD203B41FA5}">
                      <a16:colId xmlns:a16="http://schemas.microsoft.com/office/drawing/2014/main" val="1611643773"/>
                    </a:ext>
                  </a:extLst>
                </a:gridCol>
                <a:gridCol w="1260389">
                  <a:extLst>
                    <a:ext uri="{9D8B030D-6E8A-4147-A177-3AD203B41FA5}">
                      <a16:colId xmlns:a16="http://schemas.microsoft.com/office/drawing/2014/main" val="1086450568"/>
                    </a:ext>
                  </a:extLst>
                </a:gridCol>
                <a:gridCol w="1108247">
                  <a:extLst>
                    <a:ext uri="{9D8B030D-6E8A-4147-A177-3AD203B41FA5}">
                      <a16:colId xmlns:a16="http://schemas.microsoft.com/office/drawing/2014/main" val="174470935"/>
                    </a:ext>
                  </a:extLst>
                </a:gridCol>
                <a:gridCol w="1202467">
                  <a:extLst>
                    <a:ext uri="{9D8B030D-6E8A-4147-A177-3AD203B41FA5}">
                      <a16:colId xmlns:a16="http://schemas.microsoft.com/office/drawing/2014/main" val="2827717367"/>
                    </a:ext>
                  </a:extLst>
                </a:gridCol>
                <a:gridCol w="944620">
                  <a:extLst>
                    <a:ext uri="{9D8B030D-6E8A-4147-A177-3AD203B41FA5}">
                      <a16:colId xmlns:a16="http://schemas.microsoft.com/office/drawing/2014/main" val="1386710367"/>
                    </a:ext>
                  </a:extLst>
                </a:gridCol>
              </a:tblGrid>
              <a:tr h="583791">
                <a:tc>
                  <a:txBody>
                    <a:bodyPr/>
                    <a:lstStyle/>
                    <a:p>
                      <a:pPr algn="ctr"/>
                      <a:r>
                        <a:rPr lang="en-US" sz="1300" b="1" u="none" strike="noStrike" kern="1200" baseline="0" dirty="0">
                          <a:latin typeface="Arial" panose="020B0604020202020204" pitchFamily="34" charset="0"/>
                          <a:cs typeface="Arial" panose="020B0604020202020204" pitchFamily="34" charset="0"/>
                        </a:rPr>
                        <a:t>Rank</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Country</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Value of Imports ($ thousands)</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Quantity of Snowboards (thousands)</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Average</a:t>
                      </a:r>
                    </a:p>
                    <a:p>
                      <a:pPr algn="ctr"/>
                      <a:r>
                        <a:rPr lang="en-US" sz="1300" b="1" u="none" strike="noStrike" kern="1200" baseline="0" dirty="0">
                          <a:latin typeface="Arial" panose="020B0604020202020204" pitchFamily="34" charset="0"/>
                          <a:cs typeface="Arial" panose="020B0604020202020204" pitchFamily="34" charset="0"/>
                        </a:rPr>
                        <a:t>Price ($/board)</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6228512"/>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1</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China</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$12,664</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224,018</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$57</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6743696"/>
                  </a:ext>
                </a:extLst>
              </a:tr>
              <a:tr h="294582">
                <a:tc>
                  <a:txBody>
                    <a:bodyPr/>
                    <a:lstStyle/>
                    <a:p>
                      <a:pPr algn="ctr"/>
                      <a:r>
                        <a:rPr lang="en-US" sz="1300" b="1" dirty="0">
                          <a:latin typeface="Arial" panose="020B0604020202020204" pitchFamily="34" charset="0"/>
                          <a:cs typeface="Arial" panose="020B0604020202020204" pitchFamily="34" charset="0"/>
                        </a:rPr>
                        <a:t>2</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Austria</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6,940</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53,318</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130</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5088307"/>
                  </a:ext>
                </a:extLst>
              </a:tr>
              <a:tr h="482044">
                <a:tc>
                  <a:txBody>
                    <a:bodyPr/>
                    <a:lstStyle/>
                    <a:p>
                      <a:pPr algn="ctr"/>
                      <a:r>
                        <a:rPr lang="en-US" sz="1300" b="1" dirty="0">
                          <a:latin typeface="Arial" panose="020B0604020202020204" pitchFamily="34" charset="0"/>
                          <a:cs typeface="Arial" panose="020B0604020202020204" pitchFamily="34" charset="0"/>
                        </a:rPr>
                        <a:t>3</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United Arab Emirates</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5,028</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40,232</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3923958"/>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4</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Taiwan</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2,547</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36,393</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70</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6626092"/>
                  </a:ext>
                </a:extLst>
              </a:tr>
              <a:tr h="294582">
                <a:tc>
                  <a:txBody>
                    <a:bodyPr/>
                    <a:lstStyle/>
                    <a:p>
                      <a:pPr algn="ctr"/>
                      <a:r>
                        <a:rPr lang="en-US" sz="1300" b="1" dirty="0">
                          <a:latin typeface="Arial" panose="020B0604020202020204" pitchFamily="34" charset="0"/>
                          <a:cs typeface="Arial" panose="020B0604020202020204" pitchFamily="34" charset="0"/>
                        </a:rPr>
                        <a:t>5</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Tunisia</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454</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3,729</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122</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6149877"/>
                  </a:ext>
                </a:extLst>
              </a:tr>
              <a:tr h="294582">
                <a:tc>
                  <a:txBody>
                    <a:bodyPr/>
                    <a:lstStyle/>
                    <a:p>
                      <a:pPr algn="ctr"/>
                      <a:r>
                        <a:rPr lang="en-US" sz="1300" b="1" dirty="0">
                          <a:latin typeface="Arial" panose="020B0604020202020204" pitchFamily="34" charset="0"/>
                          <a:cs typeface="Arial" panose="020B0604020202020204" pitchFamily="34" charset="0"/>
                        </a:rPr>
                        <a:t>6</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Canada</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381</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3,667</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104</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2692348"/>
                  </a:ext>
                </a:extLst>
              </a:tr>
              <a:tr h="294582">
                <a:tc>
                  <a:txBody>
                    <a:bodyPr/>
                    <a:lstStyle/>
                    <a:p>
                      <a:pPr algn="ctr"/>
                      <a:r>
                        <a:rPr lang="en-US" sz="1300" b="1" dirty="0">
                          <a:latin typeface="Arial" panose="020B0604020202020204" pitchFamily="34" charset="0"/>
                          <a:cs typeface="Arial" panose="020B0604020202020204" pitchFamily="34" charset="0"/>
                        </a:rPr>
                        <a:t>7</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Australia</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98</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710</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139</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7842585"/>
                  </a:ext>
                </a:extLst>
              </a:tr>
              <a:tr h="294582">
                <a:tc>
                  <a:txBody>
                    <a:bodyPr/>
                    <a:lstStyle/>
                    <a:p>
                      <a:pPr algn="ctr"/>
                      <a:r>
                        <a:rPr lang="en-US" sz="1300" b="1" dirty="0">
                          <a:latin typeface="Arial" panose="020B0604020202020204" pitchFamily="34" charset="0"/>
                          <a:cs typeface="Arial" panose="020B0604020202020204" pitchFamily="34" charset="0"/>
                        </a:rPr>
                        <a:t>8</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Poland</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91</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274</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331</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1195573"/>
                  </a:ext>
                </a:extLst>
              </a:tr>
              <a:tr h="294582">
                <a:tc>
                  <a:txBody>
                    <a:bodyPr/>
                    <a:lstStyle/>
                    <a:p>
                      <a:pPr algn="ctr"/>
                      <a:r>
                        <a:rPr lang="en-US" sz="1300" b="1" dirty="0">
                          <a:latin typeface="Arial" panose="020B0604020202020204" pitchFamily="34" charset="0"/>
                          <a:cs typeface="Arial" panose="020B0604020202020204" pitchFamily="34" charset="0"/>
                        </a:rPr>
                        <a:t>9</a:t>
                      </a:r>
                    </a:p>
                  </a:txBody>
                  <a:tcPr/>
                </a:tc>
                <a:tc>
                  <a:txBody>
                    <a:bodyPr/>
                    <a:lstStyle/>
                    <a:p>
                      <a:r>
                        <a:rPr lang="en-US" sz="1300" b="1" u="none" strike="noStrike" kern="1200" baseline="0" dirty="0">
                          <a:latin typeface="Arial" panose="020B0604020202020204" pitchFamily="34" charset="0"/>
                          <a:cs typeface="Arial" panose="020B0604020202020204" pitchFamily="34" charset="0"/>
                        </a:rPr>
                        <a:t>Switzerland</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70</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435</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161</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5687369"/>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10</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Netherlands</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55</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563</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97</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7764178"/>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11</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Japan</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34</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168</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205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6721060"/>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12</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Hong Kong</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27</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871</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31</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1308110"/>
                  </a:ext>
                </a:extLst>
              </a:tr>
              <a:tr h="294582">
                <a:tc>
                  <a:txBody>
                    <a:bodyPr/>
                    <a:lstStyle/>
                    <a:p>
                      <a:pPr algn="ctr"/>
                      <a:r>
                        <a:rPr lang="en-US" sz="1300" b="1" u="none" strike="noStrike" kern="1200" baseline="0" dirty="0">
                          <a:latin typeface="Arial" panose="020B0604020202020204" pitchFamily="34" charset="0"/>
                          <a:cs typeface="Arial" panose="020B0604020202020204" pitchFamily="34" charset="0"/>
                        </a:rPr>
                        <a:t>13–19</a:t>
                      </a:r>
                      <a:endParaRPr lang="en-US" sz="1300" b="1"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All other countries</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75</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1,711</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44</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6655504"/>
                  </a:ext>
                </a:extLst>
              </a:tr>
              <a:tr h="294582">
                <a:tc>
                  <a:txBody>
                    <a:bodyPr/>
                    <a:lstStyle/>
                    <a:p>
                      <a:endParaRPr lang="en-US" sz="1300" dirty="0">
                        <a:latin typeface="Arial" panose="020B0604020202020204" pitchFamily="34" charset="0"/>
                        <a:cs typeface="Arial" panose="020B0604020202020204" pitchFamily="34" charset="0"/>
                      </a:endParaRPr>
                    </a:p>
                  </a:txBody>
                  <a:tcPr/>
                </a:tc>
                <a:tc>
                  <a:txBody>
                    <a:bodyPr/>
                    <a:lstStyle/>
                    <a:p>
                      <a:r>
                        <a:rPr lang="en-US" sz="1300" b="1" u="none" strike="noStrike" kern="1200" baseline="0" dirty="0">
                          <a:latin typeface="Arial" panose="020B0604020202020204" pitchFamily="34" charset="0"/>
                          <a:cs typeface="Arial" panose="020B0604020202020204" pitchFamily="34" charset="0"/>
                        </a:rPr>
                        <a:t>Total</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28,463</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366,089</a:t>
                      </a:r>
                      <a:endParaRPr lang="en-US" sz="1300" b="1" dirty="0">
                        <a:latin typeface="Arial" panose="020B0604020202020204" pitchFamily="34" charset="0"/>
                        <a:cs typeface="Arial" panose="020B0604020202020204" pitchFamily="34" charset="0"/>
                      </a:endParaRPr>
                    </a:p>
                  </a:txBody>
                  <a:tcPr/>
                </a:tc>
                <a:tc>
                  <a:txBody>
                    <a:bodyPr/>
                    <a:lstStyle/>
                    <a:p>
                      <a:pPr algn="r"/>
                      <a:r>
                        <a:rPr lang="en-US" sz="1300" b="1" u="none" strike="noStrike" kern="1200" baseline="0" dirty="0">
                          <a:latin typeface="Arial" panose="020B0604020202020204" pitchFamily="34" charset="0"/>
                          <a:cs typeface="Arial" panose="020B0604020202020204" pitchFamily="34" charset="0"/>
                        </a:rPr>
                        <a:t>78</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9637490"/>
                  </a:ext>
                </a:extLst>
              </a:tr>
            </a:tbl>
          </a:graphicData>
        </a:graphic>
      </p:graphicFrame>
    </p:spTree>
    <p:extLst>
      <p:ext uri="{BB962C8B-B14F-4D97-AF65-F5344CB8AC3E}">
        <p14:creationId xmlns:p14="http://schemas.microsoft.com/office/powerpoint/2010/main" val="2255605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3197"/>
            <a:ext cx="8229600" cy="822157"/>
          </a:xfrm>
        </p:spPr>
        <p:txBody>
          <a:bodyPr/>
          <a:lstStyle/>
          <a:p>
            <a:r>
              <a:rPr lang="en-US" dirty="0"/>
              <a:t>Solving for International Prices</a:t>
            </a:r>
          </a:p>
        </p:txBody>
      </p:sp>
      <p:sp>
        <p:nvSpPr>
          <p:cNvPr id="10" name="Content Placeholder 9"/>
          <p:cNvSpPr>
            <a:spLocks noGrp="1"/>
          </p:cNvSpPr>
          <p:nvPr>
            <p:ph sz="half" idx="1"/>
          </p:nvPr>
        </p:nvSpPr>
        <p:spPr>
          <a:xfrm>
            <a:off x="316275" y="985354"/>
            <a:ext cx="5738536" cy="488749"/>
          </a:xfrm>
        </p:spPr>
        <p:txBody>
          <a:bodyPr>
            <a:normAutofit fontScale="85000" lnSpcReduction="10000"/>
          </a:bodyPr>
          <a:lstStyle/>
          <a:p>
            <a:r>
              <a:rPr lang="en-US" sz="2400" dirty="0"/>
              <a:t>FIGURE 2-10  Home Export Supply Curve</a:t>
            </a:r>
          </a:p>
        </p:txBody>
      </p:sp>
      <p:pic>
        <p:nvPicPr>
          <p:cNvPr id="14" name="Picture Placeholder 5" descr="Two graphs compare the home production and consumption with home export supply of wheat. Graph (a) shows home production and consumption. It plots wheat, Q subscript W, measured in bushels along the horizontal axis and cloth, Q subscript C measured in yards along the vertical axi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10;Graph (b) shows the home export supply of wheat. It plots Relative price of wheat, P W over P C, versus quantity of Wheat, Q W, in bushels. The curve for Home export supply runs parallel to the horizontal axis from (0, one-half) to (50, one-half) and then slopes positively, passing through the point (60, two-thirds). The point A dash corresponds to one-half on the vertical axis, B dash corresponds to (50, one-half), and C dash corresponds to (60, two-thirds). A label pointing to the distance between 50 and 100 on the horizontal axis in graph (a) and the point 50 on the horizontal axis in graph (b) reads, (1) Home exports 0 to 50 bushels of wheat at a relative price of one-half and ellipsis. Another label pointing to the distance between 40 and 100 on the horizontal axis in graph (a) and the point 60 on the horizontal axis in graph (b) reads, (2) ellipsis 60 bushels of wheat at a relative price of two-thirds.">
            <a:extLst>
              <a:ext uri="{FF2B5EF4-FFF2-40B4-BE49-F238E27FC236}">
                <a16:creationId xmlns:a16="http://schemas.microsoft.com/office/drawing/2014/main" id="{BFD107EC-BA94-8B4E-ACF0-18061AC25B91}"/>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47650" y="1474102"/>
            <a:ext cx="6302461" cy="4901983"/>
          </a:xfrm>
          <a:prstGeom prst="rect">
            <a:avLst/>
          </a:prstGeom>
        </p:spPr>
      </p:pic>
      <p:sp>
        <p:nvSpPr>
          <p:cNvPr id="11" name="Content Placeholder 10"/>
          <p:cNvSpPr>
            <a:spLocks noGrp="1"/>
          </p:cNvSpPr>
          <p:nvPr>
            <p:ph sz="half" idx="2"/>
          </p:nvPr>
        </p:nvSpPr>
        <p:spPr>
          <a:xfrm>
            <a:off x="6550111" y="1474102"/>
            <a:ext cx="2457450" cy="4536373"/>
          </a:xfrm>
        </p:spPr>
        <p:txBody>
          <a:bodyPr>
            <a:normAutofit/>
          </a:bodyPr>
          <a:lstStyle/>
          <a:p>
            <a:pPr marL="0" indent="0" algn="just">
              <a:buNone/>
            </a:pPr>
            <a:r>
              <a:rPr lang="en-US" sz="2000" dirty="0"/>
              <a:t>Home Export Supply Panel (a) repeats Figure 2-5, showing the trade equilibrium for Home with production at point </a:t>
            </a:r>
            <a:r>
              <a:rPr lang="en-US" sz="2000" i="1" dirty="0"/>
              <a:t>B</a:t>
            </a:r>
            <a:r>
              <a:rPr lang="en-US" sz="2000" dirty="0"/>
              <a:t> and consumption at point </a:t>
            </a:r>
            <a:r>
              <a:rPr lang="en-US" sz="2000" i="1" dirty="0"/>
              <a:t>C</a:t>
            </a:r>
            <a:r>
              <a:rPr lang="en-US" sz="2000" dirty="0"/>
              <a:t>. Panel (b) shows the home export supply of wheat.</a:t>
            </a:r>
          </a:p>
        </p:txBody>
      </p:sp>
    </p:spTree>
    <p:extLst>
      <p:ext uri="{BB962C8B-B14F-4D97-AF65-F5344CB8AC3E}">
        <p14:creationId xmlns:p14="http://schemas.microsoft.com/office/powerpoint/2010/main" val="3287185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3197"/>
            <a:ext cx="8229600" cy="822157"/>
          </a:xfrm>
        </p:spPr>
        <p:txBody>
          <a:bodyPr/>
          <a:lstStyle/>
          <a:p>
            <a:r>
              <a:rPr lang="en-US" dirty="0"/>
              <a:t>Solving for International Prices</a:t>
            </a:r>
          </a:p>
        </p:txBody>
      </p:sp>
      <p:pic>
        <p:nvPicPr>
          <p:cNvPr id="12" name="Picture Placeholder 5" descr="Two graphs compare the home production and consumption with home export supply of wheat. Graph (a) shows home production and consumption. It plots wheat, Q subscript W, measured in bushels along the horizontal axis and cloth, Q subscript C measured in yards along the vertical axis. The graph shows two indifference curves labeled U subscript 1 and U subscript 2. A home P P F curve with a negative slope extends from 50-yard mark along the vertical axis to 100-bushel mark along the horizontal axis. The P P F curve tangents U 1 curve at point A. Point A is equal to 25 yards and 50 bushels. Another P P F curve labeled, ‘world price line, slope equals negative 2 over 3’ tangents U 2 curve at point C labeled home consumption and terminates at 100-bushel mark along the horizontal axis labeled home production. Point C is equal to 40 yards and 40 bushels. 0 to 40 yards is labeled Home imports 40 yards of cloth and 40 to 100 bushels is labeled Home exports 60 bushels of wheat.&#10;Graph (b) shows the home export supply of wheat. It plots Relative price of wheat, P W over P C, versus quantity of Wheat, Q W, in bushels. The curve for Home export supply runs parallel to the horizontal axis from (0, one-half) to (50, one-half) and then slopes positively, passing through the point (60, two-thirds). The point A dash corresponds to one-half on the vertical axis, B dash corresponds to (50, one-half), and C dash corresponds to (60, two-thirds). A label pointing to the distance between 50 and 100 on the horizontal axis in graph (a) and the point 50 on the horizontal axis in graph (b) reads, (1) Home exports 0 to 50 bushels of wheat at a relative price of one-half and ellipsis. Another label pointing to the distance between 40 and 100 on the horizontal axis in graph (a) and the point 60 on the horizontal axis in graph (b) reads, (2) ellipsis 60 bushels of wheat at a relative price of two-thirds.">
            <a:extLst>
              <a:ext uri="{FF2B5EF4-FFF2-40B4-BE49-F238E27FC236}">
                <a16:creationId xmlns:a16="http://schemas.microsoft.com/office/drawing/2014/main" id="{BFD107EC-BA94-8B4E-ACF0-18061AC25B91}"/>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46974" y="1520043"/>
            <a:ext cx="5877137" cy="4991968"/>
          </a:xfrm>
          <a:prstGeom prst="rect">
            <a:avLst/>
          </a:prstGeom>
        </p:spPr>
      </p:pic>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437870" y="1520043"/>
                <a:ext cx="2459156" cy="4728357"/>
              </a:xfrm>
            </p:spPr>
            <p:txBody>
              <a:bodyPr>
                <a:normAutofit/>
              </a:bodyPr>
              <a:lstStyle/>
              <a:p>
                <a:pPr marL="0" indent="0" algn="just">
                  <a:buNone/>
                </a:pPr>
                <a:r>
                  <a:rPr lang="en-US" sz="2000" dirty="0">
                    <a:latin typeface="+mn-lt"/>
                  </a:rPr>
                  <a:t>Home Export Supply (continued) For relative prices above </a:t>
                </a:r>
                <a14:m>
                  <m:oMath xmlns:m="http://schemas.openxmlformats.org/officeDocument/2006/math">
                    <m:f>
                      <m:fPr>
                        <m:ctrlPr>
                          <a:rPr lang="en-US" sz="2000"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𝟐</m:t>
                        </m:r>
                      </m:den>
                    </m:f>
                  </m:oMath>
                </a14:m>
                <a:r>
                  <a:rPr lang="en-US" sz="2000" dirty="0">
                    <a:latin typeface="+mn-lt"/>
                  </a:rPr>
                  <a:t>, Home exports more than 50 bushels, along the segment </a:t>
                </a:r>
                <a:r>
                  <a:rPr lang="en-US" sz="2000" i="1" dirty="0">
                    <a:latin typeface="+mn-lt"/>
                  </a:rPr>
                  <a:t>B</a:t>
                </a:r>
                <a:r>
                  <a:rPr lang="en-US" sz="2000" dirty="0">
                    <a:latin typeface="+mn-lt"/>
                    <a:sym typeface="Symbol" pitchFamily="18" charset="2"/>
                  </a:rPr>
                  <a:t></a:t>
                </a:r>
                <a:r>
                  <a:rPr lang="en-US" sz="2000" i="1" dirty="0">
                    <a:latin typeface="+mn-lt"/>
                  </a:rPr>
                  <a:t>C</a:t>
                </a:r>
                <a:r>
                  <a:rPr lang="en-US" sz="2000" dirty="0">
                    <a:latin typeface="+mn-lt"/>
                    <a:sym typeface="Symbol" pitchFamily="18" charset="2"/>
                  </a:rPr>
                  <a:t></a:t>
                </a:r>
                <a:r>
                  <a:rPr lang="en-US" sz="2000" dirty="0">
                    <a:latin typeface="+mn-lt"/>
                  </a:rPr>
                  <a:t>. For example, at the relative price of </a:t>
                </a:r>
                <a14:m>
                  <m:oMath xmlns:m="http://schemas.openxmlformats.org/officeDocument/2006/math">
                    <m:f>
                      <m:fPr>
                        <m:ctrlPr>
                          <a:rPr lang="en-US" sz="2000" i="1">
                            <a:latin typeface="Cambria Math" panose="02040503050406030204" pitchFamily="18" charset="0"/>
                          </a:rPr>
                        </m:ctrlPr>
                      </m:fPr>
                      <m:num>
                        <m:r>
                          <a:rPr lang="en-US" sz="2000" b="1" i="1">
                            <a:latin typeface="Cambria Math" panose="02040503050406030204" pitchFamily="18" charset="0"/>
                          </a:rPr>
                          <m:t>𝟐</m:t>
                        </m:r>
                      </m:num>
                      <m:den>
                        <m:r>
                          <a:rPr lang="en-US" sz="2000" b="1" i="1">
                            <a:latin typeface="Cambria Math" panose="02040503050406030204" pitchFamily="18" charset="0"/>
                          </a:rPr>
                          <m:t>𝟑</m:t>
                        </m:r>
                      </m:den>
                    </m:f>
                  </m:oMath>
                </a14:m>
                <a:r>
                  <a:rPr lang="en-US" sz="2000" dirty="0">
                    <a:latin typeface="+mn-lt"/>
                  </a:rPr>
                  <a:t>, Home exports 60 bushels of wheat</a:t>
                </a:r>
                <a:r>
                  <a:rPr lang="en-US" sz="2000" b="0" dirty="0">
                    <a:latin typeface="+mn-lt"/>
                  </a:rPr>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437870" y="1520043"/>
                <a:ext cx="2459156" cy="4728357"/>
              </a:xfrm>
              <a:blipFill>
                <a:blip r:embed="rId3"/>
                <a:stretch>
                  <a:fillRect l="-2481" t="-515" r="-2730"/>
                </a:stretch>
              </a:blipFill>
            </p:spPr>
            <p:txBody>
              <a:bodyPr/>
              <a:lstStyle/>
              <a:p>
                <a:r>
                  <a:rPr lang="en-US">
                    <a:noFill/>
                  </a:rPr>
                  <a:t> </a:t>
                </a:r>
              </a:p>
            </p:txBody>
          </p:sp>
        </mc:Fallback>
      </mc:AlternateContent>
      <p:sp>
        <p:nvSpPr>
          <p:cNvPr id="7" name="Content Placeholder 9">
            <a:extLst>
              <a:ext uri="{FF2B5EF4-FFF2-40B4-BE49-F238E27FC236}">
                <a16:creationId xmlns:a16="http://schemas.microsoft.com/office/drawing/2014/main" id="{18D80D38-965D-42E7-AA9B-33323495152A}"/>
              </a:ext>
            </a:extLst>
          </p:cNvPr>
          <p:cNvSpPr txBox="1">
            <a:spLocks/>
          </p:cNvSpPr>
          <p:nvPr/>
        </p:nvSpPr>
        <p:spPr>
          <a:xfrm>
            <a:off x="316275" y="985354"/>
            <a:ext cx="5738536" cy="48874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dirty="0"/>
              <a:t>FIGURE 2-10  Home Export Supply Curve</a:t>
            </a:r>
          </a:p>
        </p:txBody>
      </p:sp>
    </p:spTree>
    <p:extLst>
      <p:ext uri="{BB962C8B-B14F-4D97-AF65-F5344CB8AC3E}">
        <p14:creationId xmlns:p14="http://schemas.microsoft.com/office/powerpoint/2010/main" val="873168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875DC8-2498-4D3A-B562-7AD5AFD3B97E}"/>
              </a:ext>
            </a:extLst>
          </p:cNvPr>
          <p:cNvPicPr>
            <a:picLocks noGrp="1" noChangeAspect="1"/>
          </p:cNvPicPr>
          <p:nvPr>
            <p:ph idx="1"/>
          </p:nvPr>
        </p:nvPicPr>
        <p:blipFill>
          <a:blip r:embed="rId2"/>
          <a:stretch>
            <a:fillRect/>
          </a:stretch>
        </p:blipFill>
        <p:spPr>
          <a:xfrm>
            <a:off x="280989" y="1285102"/>
            <a:ext cx="8278812" cy="5239265"/>
          </a:xfrm>
          <a:prstGeom prst="rect">
            <a:avLst/>
          </a:prstGeom>
          <a:noFill/>
        </p:spPr>
      </p:pic>
      <p:sp>
        <p:nvSpPr>
          <p:cNvPr id="6" name="Title 8">
            <a:extLst>
              <a:ext uri="{FF2B5EF4-FFF2-40B4-BE49-F238E27FC236}">
                <a16:creationId xmlns:a16="http://schemas.microsoft.com/office/drawing/2014/main" id="{5ECC1CC4-0543-42DE-8B49-2A304258802E}"/>
              </a:ext>
            </a:extLst>
          </p:cNvPr>
          <p:cNvSpPr>
            <a:spLocks noGrp="1"/>
          </p:cNvSpPr>
          <p:nvPr>
            <p:ph type="title"/>
          </p:nvPr>
        </p:nvSpPr>
        <p:spPr>
          <a:xfrm>
            <a:off x="584199" y="247135"/>
            <a:ext cx="8229600" cy="806965"/>
          </a:xfrm>
        </p:spPr>
        <p:txBody>
          <a:bodyPr/>
          <a:lstStyle/>
          <a:p>
            <a:pPr algn="ctr"/>
            <a:r>
              <a:rPr lang="en-US" dirty="0"/>
              <a:t>A Closer Look</a:t>
            </a:r>
          </a:p>
        </p:txBody>
      </p:sp>
    </p:spTree>
    <p:extLst>
      <p:ext uri="{BB962C8B-B14F-4D97-AF65-F5344CB8AC3E}">
        <p14:creationId xmlns:p14="http://schemas.microsoft.com/office/powerpoint/2010/main" val="3542971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3197"/>
            <a:ext cx="8229600" cy="800630"/>
          </a:xfrm>
        </p:spPr>
        <p:txBody>
          <a:bodyPr/>
          <a:lstStyle/>
          <a:p>
            <a:r>
              <a:rPr lang="en-US" dirty="0"/>
              <a:t>Solving for International Prices</a:t>
            </a:r>
          </a:p>
        </p:txBody>
      </p:sp>
      <p:sp>
        <p:nvSpPr>
          <p:cNvPr id="10" name="Content Placeholder 9"/>
          <p:cNvSpPr>
            <a:spLocks noGrp="1"/>
          </p:cNvSpPr>
          <p:nvPr>
            <p:ph sz="half" idx="1"/>
          </p:nvPr>
        </p:nvSpPr>
        <p:spPr>
          <a:xfrm>
            <a:off x="420837" y="890492"/>
            <a:ext cx="5547910" cy="554167"/>
          </a:xfrm>
        </p:spPr>
        <p:txBody>
          <a:bodyPr>
            <a:noAutofit/>
          </a:bodyPr>
          <a:lstStyle/>
          <a:p>
            <a:pPr marL="0" indent="0">
              <a:buNone/>
            </a:pPr>
            <a:r>
              <a:rPr lang="en-US" sz="1800" dirty="0"/>
              <a:t>Figure 2-11 - Foreign Import Demand Curve</a:t>
            </a:r>
          </a:p>
        </p:txBody>
      </p:sp>
      <p:pic>
        <p:nvPicPr>
          <p:cNvPr id="13" name="Picture Placeholder 4" descr="Two graphs compare the foreign production and consumption with foreign import demand for wheat. Graph (a) shows the foreign production and consumption of cloth and wheat. It plots yards of Cloth, Q C asterisk, versus quantity of Wheat, Q W asterisk, in bushels, and shows two C curves and two negative slopes. Foreign exports include 40 yards of cloth. Foreign imports include 60 bushels of wheat. From top to bottom, two indifference curves, U 2 asterisk and U 1 asterisk are plotted in the graph. The slope for World price line, with the slope value, negative two-thirds meets the curve U 2 asterisk at point C asterisk, which lies at (60, 60). Another slope meets the curve U 1 asterisk at point A asterisk, which lies at (50, 50). The slope of this curve is negative 1. The two slopes converge at 100 on the vertical axis. This point is labeled B asterisk. &#10;&#10;Graph (b) shows the foreign import demand for wheat. It plots Relative price of wheat, P W over P C, versus quantity of Wheat in bushels. The curve for Foreign import demand runs parallel to the horizontal axis from (0, 1) to (50, 1) and then slopes negatively, passing through the point (60, two-thirds). Point A asterisk dash on the curve corresponds to 1 on the vertical axis, B asterisk dash corresponds to (50, 1), and C asterisk dash corresponds to (60, two-thirds). A label pointing at the distance between the origin and 50 on the horizontal axes of graphs (a) and (b) reads, Foreign imports 0 to 50 bushels of wheat at a relative price of one and ellipsis. Another label pointing at the distance between the origin and 60 on the horizontal axes of graphs (a) and (b) reads, ellipsis 60 bushels of wheat at a relative price of two-thirds.">
            <a:extLst>
              <a:ext uri="{FF2B5EF4-FFF2-40B4-BE49-F238E27FC236}">
                <a16:creationId xmlns:a16="http://schemas.microsoft.com/office/drawing/2014/main" id="{9C7E1278-DFF1-E541-8FDA-0A926DD6ADA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420837" y="1309817"/>
            <a:ext cx="5572397" cy="5384986"/>
          </a:xfrm>
          <a:prstGeom prst="rect">
            <a:avLst/>
          </a:prstGeom>
        </p:spPr>
      </p:pic>
      <p:sp>
        <p:nvSpPr>
          <p:cNvPr id="11" name="Content Placeholder 10"/>
          <p:cNvSpPr>
            <a:spLocks noGrp="1"/>
          </p:cNvSpPr>
          <p:nvPr>
            <p:ph sz="half" idx="2"/>
          </p:nvPr>
        </p:nvSpPr>
        <p:spPr>
          <a:xfrm>
            <a:off x="6229350" y="1520043"/>
            <a:ext cx="2736520" cy="4536373"/>
          </a:xfrm>
        </p:spPr>
        <p:txBody>
          <a:bodyPr>
            <a:normAutofit lnSpcReduction="10000"/>
          </a:bodyPr>
          <a:lstStyle/>
          <a:p>
            <a:pPr marL="0" indent="0" algn="just">
              <a:buNone/>
            </a:pPr>
            <a:r>
              <a:rPr lang="en-US" sz="2000" dirty="0"/>
              <a:t>Foreign Import Demand Panel (a) repeats Figure 2-6. Panel (b) shows foreign import demand for wheat. When the relative price of wheat is 1, Foreign will import any amount of wheat between 0 and 50 bushels, along the segment </a:t>
            </a:r>
            <a:r>
              <a:rPr lang="en-US" sz="2000" i="1" dirty="0"/>
              <a:t>A*' B*' </a:t>
            </a:r>
            <a:r>
              <a:rPr lang="en-US" sz="2000" dirty="0"/>
              <a:t>of the foreign import demand curve.</a:t>
            </a:r>
          </a:p>
        </p:txBody>
      </p:sp>
    </p:spTree>
    <p:extLst>
      <p:ext uri="{BB962C8B-B14F-4D97-AF65-F5344CB8AC3E}">
        <p14:creationId xmlns:p14="http://schemas.microsoft.com/office/powerpoint/2010/main" val="3645481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3197"/>
            <a:ext cx="8229600" cy="837700"/>
          </a:xfrm>
        </p:spPr>
        <p:txBody>
          <a:bodyPr/>
          <a:lstStyle/>
          <a:p>
            <a:r>
              <a:rPr lang="en-US" dirty="0"/>
              <a:t>Solving for International Prices</a:t>
            </a:r>
          </a:p>
        </p:txBody>
      </p:sp>
      <p:pic>
        <p:nvPicPr>
          <p:cNvPr id="12" name="Picture Placeholder 4" descr="Two graphs compare the foreign production and consumption with foreign import demand for wheat. Graph (a) shows the foreign production and consumption of cloth and wheat. It plots yards of Cloth, Q C asterisk, versus quantity of Wheat, Q W asterisk, in bushels, and shows two C curves and two negative slopes. Foreign exports include 40 yards of cloth. Foreign imports include 60 bushels of wheat. From top to bottom, two indifference curves, U 2 asterisk and U 1 asterisk are plotted in the graph. The slope for World price line, with the slope value, negative two-thirds meets the curve U 2 asterisk at point C asterisk, which lies at (60, 60). Another slope meets the curve U 1 asterisk at point A asterisk, which lies at (50, 50). The slope of this curve is negative 1. The two slopes converge at 100 on the vertical axis. This point is labeled B asterisk. &#10;&#10;Graph (b) shows the foreign import demand for wheat. It plots Relative price of wheat, P W over P C, versus quantity of Wheat in bushels. The curve for Foreign import demand runs parallel to the horizontal axis from (0, 1) to (50, 1) and then slopes negatively, passing through the point (60, two-thirds). Point A asterisk dash on the curve corresponds to 1 on the vertical axis, B asterisk dash corresponds to (50, 1), and C asterisk dash corresponds to (60, two-thirds). A label pointing at the distance between the origin and 50 on the horizontal axes of graphs (a) and (b) reads, Foreign imports 0 to 50 bushels of wheat at a relative price of one and ellipsis. Another label pointing at the distance between the origin and 60 on the horizontal axes of graphs (a) and (b) reads, ellipsis 60 bushels of wheat at a relative price of two-thirds.">
            <a:extLst>
              <a:ext uri="{FF2B5EF4-FFF2-40B4-BE49-F238E27FC236}">
                <a16:creationId xmlns:a16="http://schemas.microsoft.com/office/drawing/2014/main" id="{9C7E1278-DFF1-E541-8FDA-0A926DD6ADA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417757" y="1555065"/>
            <a:ext cx="5798659" cy="4938964"/>
          </a:xfrm>
          <a:prstGeom prst="rect">
            <a:avLst/>
          </a:prstGeom>
        </p:spPr>
      </p:pic>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216416" y="1685925"/>
                <a:ext cx="2742233" cy="4370491"/>
              </a:xfrm>
            </p:spPr>
            <p:txBody>
              <a:bodyPr>
                <a:normAutofit/>
              </a:bodyPr>
              <a:lstStyle/>
              <a:p>
                <a:pPr marL="0" indent="0">
                  <a:spcBef>
                    <a:spcPct val="10000"/>
                  </a:spcBef>
                  <a:spcAft>
                    <a:spcPct val="10000"/>
                  </a:spcAft>
                  <a:buNone/>
                </a:pPr>
                <a:r>
                  <a:rPr lang="en-US" sz="1800" dirty="0">
                    <a:latin typeface="Arial" panose="020B0604020202020204" pitchFamily="34" charset="0"/>
                  </a:rPr>
                  <a:t>Foreign Import Demand (continued)</a:t>
                </a:r>
                <a:r>
                  <a:rPr lang="en-US" sz="1800" dirty="0">
                    <a:solidFill>
                      <a:schemeClr val="accent2">
                        <a:lumMod val="50000"/>
                      </a:schemeClr>
                    </a:solidFill>
                    <a:latin typeface="Arial" panose="020B0604020202020204" pitchFamily="34" charset="0"/>
                  </a:rPr>
                  <a:t> </a:t>
                </a:r>
              </a:p>
              <a:p>
                <a:pPr marL="0" indent="0" algn="just">
                  <a:spcBef>
                    <a:spcPct val="10000"/>
                  </a:spcBef>
                  <a:spcAft>
                    <a:spcPct val="10000"/>
                  </a:spcAft>
                  <a:buNone/>
                </a:pPr>
                <a:r>
                  <a:rPr lang="en-US" sz="1800" dirty="0">
                    <a:latin typeface="Arial" panose="020B0604020202020204" pitchFamily="34" charset="0"/>
                  </a:rPr>
                  <a:t>For relative prices below 1, Foreign imports more than 50 bushels, along the segment </a:t>
                </a:r>
                <a:r>
                  <a:rPr lang="en-US" sz="1800" i="1" dirty="0">
                    <a:latin typeface="Arial" panose="020B0604020202020204" pitchFamily="34" charset="0"/>
                  </a:rPr>
                  <a:t>B</a:t>
                </a:r>
                <a:r>
                  <a:rPr lang="en-US" sz="1800" dirty="0">
                    <a:latin typeface="Arial" panose="020B0604020202020204" pitchFamily="34" charset="0"/>
                  </a:rPr>
                  <a:t>*</a:t>
                </a:r>
                <a:r>
                  <a:rPr lang="en-US" sz="1800" dirty="0">
                    <a:latin typeface="Arial" panose="020B0604020202020204" pitchFamily="34" charset="0"/>
                    <a:sym typeface="Symbol" pitchFamily="18" charset="2"/>
                  </a:rPr>
                  <a:t></a:t>
                </a:r>
                <a:r>
                  <a:rPr lang="en-US" sz="1800" i="1" dirty="0">
                    <a:latin typeface="Arial" panose="020B0604020202020204" pitchFamily="34" charset="0"/>
                  </a:rPr>
                  <a:t>C</a:t>
                </a:r>
                <a:r>
                  <a:rPr lang="en-US" sz="1800" dirty="0">
                    <a:latin typeface="Arial" panose="020B0604020202020204" pitchFamily="34" charset="0"/>
                  </a:rPr>
                  <a:t>*</a:t>
                </a:r>
                <a:r>
                  <a:rPr lang="en-US" sz="1800" dirty="0">
                    <a:latin typeface="Arial" panose="020B0604020202020204" pitchFamily="34" charset="0"/>
                    <a:sym typeface="Symbol" pitchFamily="18" charset="2"/>
                  </a:rPr>
                  <a:t></a:t>
                </a:r>
                <a:r>
                  <a:rPr lang="en-US" sz="1800" dirty="0">
                    <a:latin typeface="Arial" panose="020B0604020202020204" pitchFamily="34" charset="0"/>
                  </a:rPr>
                  <a:t>. For example, at the relative price of </a:t>
                </a:r>
                <a14:m>
                  <m:oMath xmlns:m="http://schemas.openxmlformats.org/officeDocument/2006/math">
                    <m:f>
                      <m:fPr>
                        <m:ctrlPr>
                          <a:rPr lang="en-US" sz="1800" i="1">
                            <a:latin typeface="Cambria Math" panose="02040503050406030204" pitchFamily="18" charset="0"/>
                          </a:rPr>
                        </m:ctrlPr>
                      </m:fPr>
                      <m:num>
                        <m:r>
                          <a:rPr lang="en-US" sz="1800" b="1" i="1" smtClean="0">
                            <a:latin typeface="Cambria Math" panose="02040503050406030204" pitchFamily="18" charset="0"/>
                          </a:rPr>
                          <m:t>𝟐</m:t>
                        </m:r>
                      </m:num>
                      <m:den>
                        <m:r>
                          <a:rPr lang="en-US" sz="1800" b="1" i="1" smtClean="0">
                            <a:latin typeface="Cambria Math" panose="02040503050406030204" pitchFamily="18" charset="0"/>
                          </a:rPr>
                          <m:t>𝟑</m:t>
                        </m:r>
                      </m:den>
                    </m:f>
                  </m:oMath>
                </a14:m>
                <a:r>
                  <a:rPr lang="en-US" sz="1800" dirty="0">
                    <a:latin typeface="Arial" panose="020B0604020202020204" pitchFamily="34" charset="0"/>
                  </a:rPr>
                  <a:t>, Foreign imports 60 bushels of wheat.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216416" y="1685925"/>
                <a:ext cx="2742233" cy="4370491"/>
              </a:xfrm>
              <a:blipFill>
                <a:blip r:embed="rId3"/>
                <a:stretch>
                  <a:fillRect l="-2000" t="-837" r="-1778"/>
                </a:stretch>
              </a:blipFill>
            </p:spPr>
            <p:txBody>
              <a:bodyPr/>
              <a:lstStyle/>
              <a:p>
                <a:r>
                  <a:rPr lang="en-US">
                    <a:noFill/>
                  </a:rPr>
                  <a:t> </a:t>
                </a:r>
              </a:p>
            </p:txBody>
          </p:sp>
        </mc:Fallback>
      </mc:AlternateContent>
      <p:sp>
        <p:nvSpPr>
          <p:cNvPr id="8" name="Content Placeholder 9">
            <a:extLst>
              <a:ext uri="{FF2B5EF4-FFF2-40B4-BE49-F238E27FC236}">
                <a16:creationId xmlns:a16="http://schemas.microsoft.com/office/drawing/2014/main" id="{4BB97ED7-3390-4196-BDDE-C709A2C1AF2B}"/>
              </a:ext>
            </a:extLst>
          </p:cNvPr>
          <p:cNvSpPr txBox="1">
            <a:spLocks/>
          </p:cNvSpPr>
          <p:nvPr/>
        </p:nvSpPr>
        <p:spPr>
          <a:xfrm>
            <a:off x="283630" y="1000897"/>
            <a:ext cx="5547910" cy="554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b="1"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Figure 2-11 - Foreign Import Demand Curve</a:t>
            </a:r>
          </a:p>
        </p:txBody>
      </p:sp>
    </p:spTree>
    <p:extLst>
      <p:ext uri="{BB962C8B-B14F-4D97-AF65-F5344CB8AC3E}">
        <p14:creationId xmlns:p14="http://schemas.microsoft.com/office/powerpoint/2010/main" val="1054113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11038B-BE38-4D8F-87D4-022E921BFC1F}"/>
              </a:ext>
            </a:extLst>
          </p:cNvPr>
          <p:cNvPicPr>
            <a:picLocks noGrp="1" noChangeAspect="1"/>
          </p:cNvPicPr>
          <p:nvPr>
            <p:ph idx="1"/>
          </p:nvPr>
        </p:nvPicPr>
        <p:blipFill>
          <a:blip r:embed="rId2"/>
          <a:stretch>
            <a:fillRect/>
          </a:stretch>
        </p:blipFill>
        <p:spPr>
          <a:xfrm>
            <a:off x="286544" y="1297459"/>
            <a:ext cx="8570912" cy="4989041"/>
          </a:xfrm>
          <a:prstGeom prst="rect">
            <a:avLst/>
          </a:prstGeom>
          <a:noFill/>
        </p:spPr>
      </p:pic>
      <p:sp>
        <p:nvSpPr>
          <p:cNvPr id="6" name="Title 8">
            <a:extLst>
              <a:ext uri="{FF2B5EF4-FFF2-40B4-BE49-F238E27FC236}">
                <a16:creationId xmlns:a16="http://schemas.microsoft.com/office/drawing/2014/main" id="{54DAC53E-0612-4FC2-A142-045FDF39F209}"/>
              </a:ext>
            </a:extLst>
          </p:cNvPr>
          <p:cNvSpPr>
            <a:spLocks noGrp="1"/>
          </p:cNvSpPr>
          <p:nvPr>
            <p:ph type="title"/>
          </p:nvPr>
        </p:nvSpPr>
        <p:spPr>
          <a:xfrm>
            <a:off x="584199" y="185351"/>
            <a:ext cx="8229600" cy="1000898"/>
          </a:xfrm>
        </p:spPr>
        <p:txBody>
          <a:bodyPr/>
          <a:lstStyle/>
          <a:p>
            <a:pPr algn="ctr"/>
            <a:r>
              <a:rPr lang="en-US" dirty="0"/>
              <a:t>A Closer Look</a:t>
            </a:r>
          </a:p>
        </p:txBody>
      </p:sp>
    </p:spTree>
    <p:extLst>
      <p:ext uri="{BB962C8B-B14F-4D97-AF65-F5344CB8AC3E}">
        <p14:creationId xmlns:p14="http://schemas.microsoft.com/office/powerpoint/2010/main" val="4187285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63197"/>
            <a:ext cx="8229600" cy="764883"/>
          </a:xfrm>
        </p:spPr>
        <p:txBody>
          <a:bodyPr/>
          <a:lstStyle/>
          <a:p>
            <a:r>
              <a:rPr lang="en-US" dirty="0"/>
              <a:t>Solving for International Prices </a:t>
            </a:r>
          </a:p>
        </p:txBody>
      </p:sp>
      <p:sp>
        <p:nvSpPr>
          <p:cNvPr id="10" name="Content Placeholder 9"/>
          <p:cNvSpPr>
            <a:spLocks noGrp="1"/>
          </p:cNvSpPr>
          <p:nvPr>
            <p:ph sz="half" idx="1"/>
          </p:nvPr>
        </p:nvSpPr>
        <p:spPr>
          <a:xfrm>
            <a:off x="455241" y="811192"/>
            <a:ext cx="4874822" cy="454230"/>
          </a:xfrm>
        </p:spPr>
        <p:txBody>
          <a:bodyPr>
            <a:normAutofit fontScale="92500"/>
          </a:bodyPr>
          <a:lstStyle/>
          <a:p>
            <a:r>
              <a:rPr lang="en-US" sz="2400" dirty="0"/>
              <a:t>International Trade Equilibrium</a:t>
            </a:r>
          </a:p>
        </p:txBody>
      </p:sp>
      <p:sp>
        <p:nvSpPr>
          <p:cNvPr id="2" name="Content Placeholder 1"/>
          <p:cNvSpPr>
            <a:spLocks noGrp="1"/>
          </p:cNvSpPr>
          <p:nvPr>
            <p:ph sz="quarter" idx="11"/>
          </p:nvPr>
        </p:nvSpPr>
        <p:spPr>
          <a:xfrm>
            <a:off x="1860209" y="1389507"/>
            <a:ext cx="2588223" cy="331909"/>
          </a:xfrm>
        </p:spPr>
        <p:txBody>
          <a:bodyPr>
            <a:normAutofit fontScale="62500" lnSpcReduction="20000"/>
          </a:bodyPr>
          <a:lstStyle/>
          <a:p>
            <a:pPr marL="0" indent="0">
              <a:buNone/>
            </a:pPr>
            <a:r>
              <a:rPr lang="en-US" dirty="0"/>
              <a:t>FIGURE 2-12</a:t>
            </a:r>
          </a:p>
        </p:txBody>
      </p:sp>
      <p:pic>
        <p:nvPicPr>
          <p:cNvPr id="13" name="Picture Placeholder 5" descr="A graph shows the international trade equilibrium point. The graph plots Relative price of wheat, P W over P C, along the vertical axis versus the quantity of Wheat in bushels along the horizontal axis. The curve for Foreign import demand runs parallel to the horizontal axis from 0 bushels 1 P W over P C to 50 bushels 1 P W over P C and then slopes negatively to terminate beyond 60 bushels one-half P W over P C. The curve for Home export supply runs parallel to the horizontal axis from 0 bushels one-half P W over P C to 50 bushels one-half) and then slopes positively to terminate beyond 60 bushels 1 P W over P C. The two curves intersect each other at point C dash that corresponds to 60 bushels two-thirds P W over P C. This point denotes International trade equilibrium.">
            <a:extLst>
              <a:ext uri="{FF2B5EF4-FFF2-40B4-BE49-F238E27FC236}">
                <a16:creationId xmlns:a16="http://schemas.microsoft.com/office/drawing/2014/main" id="{0146EDAE-AB39-9F4E-B2A1-01BE59861F7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97795" y="1913417"/>
            <a:ext cx="5290486" cy="4466128"/>
          </a:xfrm>
          <a:prstGeom prst="rect">
            <a:avLst/>
          </a:prstGeom>
        </p:spPr>
      </p:pic>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5688281" y="1892804"/>
                <a:ext cx="3332151" cy="4037116"/>
              </a:xfrm>
            </p:spPr>
            <p:txBody>
              <a:bodyPr>
                <a:normAutofit/>
              </a:bodyPr>
              <a:lstStyle/>
              <a:p>
                <a:pPr marL="0" indent="0" algn="just">
                  <a:buNone/>
                </a:pPr>
                <a:r>
                  <a:rPr lang="en-US" sz="2000" dirty="0">
                    <a:latin typeface="Arial" panose="020B0604020202020204" pitchFamily="34" charset="0"/>
                  </a:rPr>
                  <a:t>World Market for Wheat </a:t>
                </a:r>
                <a:r>
                  <a:rPr lang="en-US" sz="2000" dirty="0"/>
                  <a:t>Putting together the Home export supply curve and the Foreign import demand curve for wheat, the world equilibrium is established at point </a:t>
                </a:r>
                <a:r>
                  <a:rPr lang="en-US" sz="2000" i="1" dirty="0"/>
                  <a:t>C'</a:t>
                </a:r>
                <a:r>
                  <a:rPr lang="en-US" sz="2000" dirty="0"/>
                  <a:t>, where the relative price of wheat is </a:t>
                </a:r>
                <a14:m>
                  <m:oMath xmlns:m="http://schemas.openxmlformats.org/officeDocument/2006/math">
                    <m:f>
                      <m:fPr>
                        <m:ctrlPr>
                          <a:rPr lang="en-US" sz="2000" i="1" smtClean="0">
                            <a:latin typeface="Cambria Math" panose="02040503050406030204" pitchFamily="18" charset="0"/>
                          </a:rPr>
                        </m:ctrlPr>
                      </m:fPr>
                      <m:num>
                        <m:r>
                          <a:rPr lang="en-US" sz="2000" b="1" i="1" smtClean="0">
                            <a:latin typeface="Cambria Math"/>
                          </a:rPr>
                          <m:t>𝟐</m:t>
                        </m:r>
                      </m:num>
                      <m:den>
                        <m:r>
                          <a:rPr lang="en-US" sz="2000" b="1" i="1" smtClean="0">
                            <a:latin typeface="Cambria Math"/>
                          </a:rPr>
                          <m:t>𝟑</m:t>
                        </m:r>
                      </m:den>
                    </m:f>
                  </m:oMath>
                </a14:m>
                <a:r>
                  <a:rPr lang="en-US" sz="20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5688281" y="1892804"/>
                <a:ext cx="3332151" cy="4037116"/>
              </a:xfrm>
              <a:blipFill>
                <a:blip r:embed="rId3"/>
                <a:stretch>
                  <a:fillRect l="-1828" t="-603" r="-1828"/>
                </a:stretch>
              </a:blipFill>
            </p:spPr>
            <p:txBody>
              <a:bodyPr/>
              <a:lstStyle/>
              <a:p>
                <a:r>
                  <a:rPr lang="en-US">
                    <a:noFill/>
                  </a:rPr>
                  <a:t> </a:t>
                </a:r>
              </a:p>
            </p:txBody>
          </p:sp>
        </mc:Fallback>
      </mc:AlternateContent>
    </p:spTree>
    <p:extLst>
      <p:ext uri="{BB962C8B-B14F-4D97-AF65-F5344CB8AC3E}">
        <p14:creationId xmlns:p14="http://schemas.microsoft.com/office/powerpoint/2010/main" val="3238099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54DAC53E-0612-4FC2-A142-045FDF39F209}"/>
              </a:ext>
            </a:extLst>
          </p:cNvPr>
          <p:cNvSpPr>
            <a:spLocks noGrp="1"/>
          </p:cNvSpPr>
          <p:nvPr>
            <p:ph type="title"/>
          </p:nvPr>
        </p:nvSpPr>
        <p:spPr>
          <a:xfrm>
            <a:off x="584199" y="247135"/>
            <a:ext cx="8229600" cy="806965"/>
          </a:xfrm>
        </p:spPr>
        <p:txBody>
          <a:bodyPr/>
          <a:lstStyle/>
          <a:p>
            <a:pPr algn="ctr"/>
            <a:r>
              <a:rPr lang="en-US" dirty="0"/>
              <a:t>A Closer Look</a:t>
            </a:r>
          </a:p>
        </p:txBody>
      </p:sp>
      <p:pic>
        <p:nvPicPr>
          <p:cNvPr id="2" name="Picture 1">
            <a:extLst>
              <a:ext uri="{FF2B5EF4-FFF2-40B4-BE49-F238E27FC236}">
                <a16:creationId xmlns:a16="http://schemas.microsoft.com/office/drawing/2014/main" id="{AA7D035B-C627-4891-8B22-01E6ABDA10EC}"/>
              </a:ext>
            </a:extLst>
          </p:cNvPr>
          <p:cNvPicPr>
            <a:picLocks noChangeAspect="1"/>
          </p:cNvPicPr>
          <p:nvPr/>
        </p:nvPicPr>
        <p:blipFill>
          <a:blip r:embed="rId2"/>
          <a:stretch>
            <a:fillRect/>
          </a:stretch>
        </p:blipFill>
        <p:spPr>
          <a:xfrm>
            <a:off x="406400" y="1194622"/>
            <a:ext cx="8115300" cy="5104578"/>
          </a:xfrm>
          <a:prstGeom prst="rect">
            <a:avLst/>
          </a:prstGeom>
        </p:spPr>
      </p:pic>
    </p:spTree>
    <p:extLst>
      <p:ext uri="{BB962C8B-B14F-4D97-AF65-F5344CB8AC3E}">
        <p14:creationId xmlns:p14="http://schemas.microsoft.com/office/powerpoint/2010/main" val="335256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90E-89BA-CC4F-8DED-0C26C155F5A5}"/>
              </a:ext>
            </a:extLst>
          </p:cNvPr>
          <p:cNvSpPr>
            <a:spLocks noGrp="1"/>
          </p:cNvSpPr>
          <p:nvPr>
            <p:ph type="title"/>
          </p:nvPr>
        </p:nvSpPr>
        <p:spPr/>
        <p:txBody>
          <a:bodyPr/>
          <a:lstStyle/>
          <a:p>
            <a:r>
              <a:rPr lang="en-US" dirty="0"/>
              <a:t>Solving for International Prices</a:t>
            </a:r>
          </a:p>
        </p:txBody>
      </p:sp>
      <p:sp>
        <p:nvSpPr>
          <p:cNvPr id="3" name="Content Placeholder 2">
            <a:extLst>
              <a:ext uri="{FF2B5EF4-FFF2-40B4-BE49-F238E27FC236}">
                <a16:creationId xmlns:a16="http://schemas.microsoft.com/office/drawing/2014/main" id="{9596FDE2-CA29-EC43-A5D5-B8E031DC681C}"/>
              </a:ext>
            </a:extLst>
          </p:cNvPr>
          <p:cNvSpPr>
            <a:spLocks noGrp="1"/>
          </p:cNvSpPr>
          <p:nvPr>
            <p:ph idx="1"/>
          </p:nvPr>
        </p:nvSpPr>
        <p:spPr>
          <a:xfrm>
            <a:off x="457200" y="1295510"/>
            <a:ext cx="8229600" cy="4525963"/>
          </a:xfrm>
        </p:spPr>
        <p:txBody>
          <a:bodyPr>
            <a:normAutofit fontScale="92500"/>
          </a:bodyPr>
          <a:lstStyle/>
          <a:p>
            <a:pPr marL="0" indent="0">
              <a:buNone/>
            </a:pPr>
            <a:r>
              <a:rPr lang="en-US" dirty="0"/>
              <a:t>International Trade Equilibrium</a:t>
            </a:r>
          </a:p>
          <a:p>
            <a:r>
              <a:rPr lang="en-US" dirty="0"/>
              <a:t>The Terms of Trade</a:t>
            </a:r>
          </a:p>
          <a:p>
            <a:pPr lvl="1"/>
            <a:r>
              <a:rPr lang="en-US" dirty="0"/>
              <a:t>The price of a country’s exports divided by the price of its imports is called the terms of trade.</a:t>
            </a:r>
          </a:p>
          <a:p>
            <a:pPr lvl="1"/>
            <a:r>
              <a:rPr lang="en-US" dirty="0"/>
              <a:t>Because Home exports wheat, (</a:t>
            </a:r>
            <a:r>
              <a:rPr lang="en-US" i="1" dirty="0"/>
              <a:t>P</a:t>
            </a:r>
            <a:r>
              <a:rPr lang="en-US" i="1" baseline="-25000" dirty="0"/>
              <a:t>W</a:t>
            </a:r>
            <a:r>
              <a:rPr lang="en-US" dirty="0"/>
              <a:t>/</a:t>
            </a:r>
            <a:r>
              <a:rPr lang="en-US" i="1" dirty="0"/>
              <a:t>P</a:t>
            </a:r>
            <a:r>
              <a:rPr lang="en-US" i="1" baseline="-25000" dirty="0"/>
              <a:t>C</a:t>
            </a:r>
            <a:r>
              <a:rPr lang="en-US" dirty="0"/>
              <a:t>) is its terms of trade.</a:t>
            </a:r>
          </a:p>
          <a:p>
            <a:pPr lvl="1"/>
            <a:r>
              <a:rPr lang="en-US" dirty="0"/>
              <a:t>Foreign exports cloth, so (</a:t>
            </a:r>
            <a:r>
              <a:rPr lang="en-US" i="1" dirty="0"/>
              <a:t>P</a:t>
            </a:r>
            <a:r>
              <a:rPr lang="en-US" i="1" baseline="-25000" dirty="0"/>
              <a:t>C</a:t>
            </a:r>
            <a:r>
              <a:rPr lang="en-US" dirty="0"/>
              <a:t> /</a:t>
            </a:r>
            <a:r>
              <a:rPr lang="en-US" i="1" dirty="0"/>
              <a:t>P</a:t>
            </a:r>
            <a:r>
              <a:rPr lang="en-US" i="1" baseline="-25000" dirty="0"/>
              <a:t>W</a:t>
            </a:r>
            <a:r>
              <a:rPr lang="en-US" dirty="0"/>
              <a:t>) is its terms of trade.</a:t>
            </a:r>
          </a:p>
          <a:p>
            <a:pPr lvl="1"/>
            <a:r>
              <a:rPr lang="en-US" dirty="0"/>
              <a:t>In this case, having a higher price for cloth (</a:t>
            </a:r>
            <a:r>
              <a:rPr lang="en-US" dirty="0" err="1"/>
              <a:t>Foreign’s</a:t>
            </a:r>
            <a:r>
              <a:rPr lang="en-US" dirty="0"/>
              <a:t> export) or a lower price for wheat (</a:t>
            </a:r>
            <a:r>
              <a:rPr lang="en-US" dirty="0" err="1"/>
              <a:t>Foreign’s</a:t>
            </a:r>
            <a:r>
              <a:rPr lang="en-US" dirty="0"/>
              <a:t> import) would make the foreign country better off.</a:t>
            </a:r>
          </a:p>
        </p:txBody>
      </p:sp>
    </p:spTree>
    <p:extLst>
      <p:ext uri="{BB962C8B-B14F-4D97-AF65-F5344CB8AC3E}">
        <p14:creationId xmlns:p14="http://schemas.microsoft.com/office/powerpoint/2010/main" val="13456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90E-89BA-CC4F-8DED-0C26C155F5A5}"/>
              </a:ext>
            </a:extLst>
          </p:cNvPr>
          <p:cNvSpPr>
            <a:spLocks noGrp="1"/>
          </p:cNvSpPr>
          <p:nvPr>
            <p:ph type="title"/>
          </p:nvPr>
        </p:nvSpPr>
        <p:spPr/>
        <p:txBody>
          <a:bodyPr>
            <a:normAutofit/>
          </a:bodyPr>
          <a:lstStyle/>
          <a:p>
            <a:r>
              <a:rPr lang="en-US" sz="2800" dirty="0"/>
              <a:t>Application: The Terms of Trade for</a:t>
            </a:r>
            <a:br>
              <a:rPr lang="en-US" sz="2800" dirty="0"/>
            </a:br>
            <a:r>
              <a:rPr lang="en-US" sz="2800" dirty="0"/>
              <a:t> Primary Commodities</a:t>
            </a:r>
          </a:p>
        </p:txBody>
      </p:sp>
      <p:sp>
        <p:nvSpPr>
          <p:cNvPr id="3" name="Content Placeholder 2">
            <a:extLst>
              <a:ext uri="{FF2B5EF4-FFF2-40B4-BE49-F238E27FC236}">
                <a16:creationId xmlns:a16="http://schemas.microsoft.com/office/drawing/2014/main" id="{9596FDE2-CA29-EC43-A5D5-B8E031DC681C}"/>
              </a:ext>
            </a:extLst>
          </p:cNvPr>
          <p:cNvSpPr>
            <a:spLocks noGrp="1"/>
          </p:cNvSpPr>
          <p:nvPr>
            <p:ph idx="1"/>
          </p:nvPr>
        </p:nvSpPr>
        <p:spPr>
          <a:xfrm>
            <a:off x="292100" y="1295510"/>
            <a:ext cx="8509000" cy="4525963"/>
          </a:xfrm>
        </p:spPr>
        <p:txBody>
          <a:bodyPr>
            <a:noAutofit/>
          </a:bodyPr>
          <a:lstStyle/>
          <a:p>
            <a:pPr algn="just">
              <a:lnSpc>
                <a:spcPct val="120000"/>
              </a:lnSpc>
              <a:spcBef>
                <a:spcPts val="0"/>
              </a:spcBef>
            </a:pPr>
            <a:r>
              <a:rPr lang="en-US" sz="2000" dirty="0"/>
              <a:t>Economists Raúl </a:t>
            </a:r>
            <a:r>
              <a:rPr lang="en-US" sz="2000" dirty="0" err="1"/>
              <a:t>Prebisch</a:t>
            </a:r>
            <a:r>
              <a:rPr lang="en-US" sz="2000" dirty="0"/>
              <a:t> and Hans Singer argued that the price of primary commodities would decline over time relative to the price of manufactured goods.</a:t>
            </a:r>
          </a:p>
          <a:p>
            <a:pPr algn="just">
              <a:lnSpc>
                <a:spcPct val="120000"/>
              </a:lnSpc>
              <a:spcBef>
                <a:spcPts val="0"/>
              </a:spcBef>
            </a:pPr>
            <a:r>
              <a:rPr lang="en-US" sz="2000" dirty="0"/>
              <a:t>Support for Hypothesis</a:t>
            </a:r>
          </a:p>
          <a:p>
            <a:pPr lvl="1" algn="just">
              <a:lnSpc>
                <a:spcPct val="120000"/>
              </a:lnSpc>
              <a:spcBef>
                <a:spcPts val="0"/>
              </a:spcBef>
            </a:pPr>
            <a:r>
              <a:rPr lang="en-US" sz="2000" dirty="0"/>
              <a:t>As people/countries become richer, they spend a smaller share of their income on food.</a:t>
            </a:r>
          </a:p>
          <a:p>
            <a:pPr lvl="1" algn="just">
              <a:lnSpc>
                <a:spcPct val="120000"/>
              </a:lnSpc>
              <a:spcBef>
                <a:spcPts val="0"/>
              </a:spcBef>
            </a:pPr>
            <a:r>
              <a:rPr lang="en-US" sz="2000" dirty="0"/>
              <a:t>For mineral products, industrialized countries continually find substitutes in the production of manufactured products.</a:t>
            </a:r>
          </a:p>
          <a:p>
            <a:pPr algn="just">
              <a:lnSpc>
                <a:spcPct val="120000"/>
              </a:lnSpc>
              <a:spcBef>
                <a:spcPts val="0"/>
              </a:spcBef>
            </a:pPr>
            <a:r>
              <a:rPr lang="en-US" sz="2000" dirty="0"/>
              <a:t>Evidence Against Hypothesis</a:t>
            </a:r>
          </a:p>
          <a:p>
            <a:pPr lvl="1" algn="just">
              <a:lnSpc>
                <a:spcPct val="120000"/>
              </a:lnSpc>
              <a:spcBef>
                <a:spcPts val="0"/>
              </a:spcBef>
            </a:pPr>
            <a:r>
              <a:rPr lang="en-US" sz="2000" dirty="0"/>
              <a:t>Technological progress in manufactured goods can certainly lead to a fall in the price of these goods as they become easier to produce.</a:t>
            </a:r>
          </a:p>
          <a:p>
            <a:pPr lvl="1" algn="just">
              <a:lnSpc>
                <a:spcPct val="120000"/>
              </a:lnSpc>
              <a:spcBef>
                <a:spcPts val="0"/>
              </a:spcBef>
            </a:pPr>
            <a:r>
              <a:rPr lang="en-US" sz="2000" dirty="0"/>
              <a:t>At least for oil, the cartel restricting prices has caused an increase in the terms of trade for oil-exporting countries.</a:t>
            </a:r>
          </a:p>
        </p:txBody>
      </p:sp>
    </p:spTree>
    <p:extLst>
      <p:ext uri="{BB962C8B-B14F-4D97-AF65-F5344CB8AC3E}">
        <p14:creationId xmlns:p14="http://schemas.microsoft.com/office/powerpoint/2010/main" val="209731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1E2B9E-F3AC-5847-AA08-6507DD597C98}"/>
              </a:ext>
            </a:extLst>
          </p:cNvPr>
          <p:cNvSpPr>
            <a:spLocks noGrp="1"/>
          </p:cNvSpPr>
          <p:nvPr>
            <p:ph idx="1"/>
          </p:nvPr>
        </p:nvSpPr>
        <p:spPr>
          <a:xfrm>
            <a:off x="208272" y="1587076"/>
            <a:ext cx="8651523" cy="4525963"/>
          </a:xfrm>
        </p:spPr>
        <p:txBody>
          <a:bodyPr>
            <a:normAutofit fontScale="92500"/>
          </a:bodyPr>
          <a:lstStyle/>
          <a:p>
            <a:pPr lvl="1"/>
            <a:r>
              <a:rPr lang="en-US" dirty="0"/>
              <a:t>Differences in the technology used in each country (i.e., differences in each country’s ability to manufacture products)</a:t>
            </a:r>
          </a:p>
          <a:p>
            <a:pPr lvl="1"/>
            <a:r>
              <a:rPr lang="en-US" dirty="0"/>
              <a:t>Differences in the total amount of resources (including labor, capital, and land) found in each country</a:t>
            </a:r>
          </a:p>
          <a:p>
            <a:pPr lvl="1"/>
            <a:r>
              <a:rPr lang="en-US" dirty="0"/>
              <a:t>Differences in the costs of offshoring (i.e., producing the various parts of a good in different countries and then assembling them into the finished product in a final location)</a:t>
            </a:r>
          </a:p>
          <a:p>
            <a:pPr lvl="1"/>
            <a:r>
              <a:rPr lang="en-US" dirty="0"/>
              <a:t>The proximity of countries to each other (i.e., how close they are to one another). The closer countries are, the lower the costs of transportation.</a:t>
            </a:r>
          </a:p>
          <a:p>
            <a:endParaRPr lang="en-US" dirty="0"/>
          </a:p>
        </p:txBody>
      </p:sp>
      <p:sp>
        <p:nvSpPr>
          <p:cNvPr id="5" name="Rectangle 4"/>
          <p:cNvSpPr/>
          <p:nvPr/>
        </p:nvSpPr>
        <p:spPr>
          <a:xfrm>
            <a:off x="441788" y="292850"/>
            <a:ext cx="7969046" cy="1077218"/>
          </a:xfrm>
          <a:prstGeom prst="rect">
            <a:avLst/>
          </a:prstGeom>
        </p:spPr>
        <p:txBody>
          <a:bodyPr wrap="square">
            <a:spAutoFit/>
          </a:bodyPr>
          <a:lstStyle/>
          <a:p>
            <a:pPr algn="ctr"/>
            <a:r>
              <a:rPr lang="en-US" sz="3200" b="1" dirty="0"/>
              <a:t>Reasons countries trade goods with each other</a:t>
            </a:r>
          </a:p>
        </p:txBody>
      </p:sp>
    </p:spTree>
    <p:extLst>
      <p:ext uri="{BB962C8B-B14F-4D97-AF65-F5344CB8AC3E}">
        <p14:creationId xmlns:p14="http://schemas.microsoft.com/office/powerpoint/2010/main" val="2485052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9DC544-88AA-4B99-9569-D68FC0552398}" type="slidenum">
              <a:rPr lang="en-US" smtClean="0"/>
              <a:t>60</a:t>
            </a:fld>
            <a:endParaRPr lang="en-US"/>
          </a:p>
        </p:txBody>
      </p:sp>
      <p:sp>
        <p:nvSpPr>
          <p:cNvPr id="4" name="Rectangle 3"/>
          <p:cNvSpPr/>
          <p:nvPr/>
        </p:nvSpPr>
        <p:spPr>
          <a:xfrm>
            <a:off x="376518" y="4828146"/>
            <a:ext cx="8767482" cy="1631216"/>
          </a:xfrm>
          <a:prstGeom prst="rect">
            <a:avLst/>
          </a:prstGeom>
        </p:spPr>
        <p:txBody>
          <a:bodyPr wrap="square">
            <a:spAutoFit/>
          </a:bodyPr>
          <a:lstStyle/>
          <a:p>
            <a:pPr algn="just"/>
            <a:r>
              <a:rPr lang="en-US" sz="2000" b="1" dirty="0"/>
              <a:t>The </a:t>
            </a:r>
            <a:r>
              <a:rPr lang="en-US" sz="2000" b="1" dirty="0" err="1"/>
              <a:t>Prebisch</a:t>
            </a:r>
            <a:r>
              <a:rPr lang="en-US" sz="2000" b="1" dirty="0"/>
              <a:t>-Singer Hypothesis (PSH) is more of an observation rather than a complex theory. It suggests that over the long run the price of primary goods such as coal, coffee cocoa declines in proportion to manufactured goods such as cars, washing machines and computers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8" y="125523"/>
            <a:ext cx="8390963" cy="4788095"/>
          </a:xfrm>
          <a:prstGeom prst="rect">
            <a:avLst/>
          </a:prstGeom>
        </p:spPr>
      </p:pic>
      <p:sp>
        <p:nvSpPr>
          <p:cNvPr id="6" name="Rectangle 5"/>
          <p:cNvSpPr/>
          <p:nvPr/>
        </p:nvSpPr>
        <p:spPr>
          <a:xfrm>
            <a:off x="775447" y="6270812"/>
            <a:ext cx="7924800" cy="461665"/>
          </a:xfrm>
          <a:prstGeom prst="rect">
            <a:avLst/>
          </a:prstGeom>
        </p:spPr>
        <p:txBody>
          <a:bodyPr wrap="square">
            <a:spAutoFit/>
          </a:bodyPr>
          <a:lstStyle/>
          <a:p>
            <a:r>
              <a:rPr lang="en-US" sz="1200" b="1" dirty="0">
                <a:hlinkClick r:id="rId3"/>
              </a:rPr>
              <a:t>https://www.slideshare.net/tutor2u/topical-issues-in-trade-and-development</a:t>
            </a:r>
            <a:endParaRPr lang="en-US" sz="1200" b="1" dirty="0"/>
          </a:p>
          <a:p>
            <a:endParaRPr lang="en-US" sz="1200" b="1" dirty="0"/>
          </a:p>
        </p:txBody>
      </p:sp>
    </p:spTree>
    <p:extLst>
      <p:ext uri="{BB962C8B-B14F-4D97-AF65-F5344CB8AC3E}">
        <p14:creationId xmlns:p14="http://schemas.microsoft.com/office/powerpoint/2010/main" val="617896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90E-89BA-CC4F-8DED-0C26C155F5A5}"/>
              </a:ext>
            </a:extLst>
          </p:cNvPr>
          <p:cNvSpPr>
            <a:spLocks noGrp="1"/>
          </p:cNvSpPr>
          <p:nvPr>
            <p:ph type="title"/>
          </p:nvPr>
        </p:nvSpPr>
        <p:spPr>
          <a:xfrm>
            <a:off x="457200" y="152510"/>
            <a:ext cx="8229600" cy="799990"/>
          </a:xfrm>
        </p:spPr>
        <p:txBody>
          <a:bodyPr/>
          <a:lstStyle/>
          <a:p>
            <a:r>
              <a:rPr lang="en-US" dirty="0"/>
              <a:t>Conclusions</a:t>
            </a:r>
          </a:p>
        </p:txBody>
      </p:sp>
      <p:sp>
        <p:nvSpPr>
          <p:cNvPr id="3" name="Content Placeholder 2">
            <a:extLst>
              <a:ext uri="{FF2B5EF4-FFF2-40B4-BE49-F238E27FC236}">
                <a16:creationId xmlns:a16="http://schemas.microsoft.com/office/drawing/2014/main" id="{9596FDE2-CA29-EC43-A5D5-B8E031DC681C}"/>
              </a:ext>
            </a:extLst>
          </p:cNvPr>
          <p:cNvSpPr>
            <a:spLocks noGrp="1"/>
          </p:cNvSpPr>
          <p:nvPr>
            <p:ph idx="1"/>
          </p:nvPr>
        </p:nvSpPr>
        <p:spPr>
          <a:xfrm>
            <a:off x="241300" y="861218"/>
            <a:ext cx="8661400" cy="4525963"/>
          </a:xfrm>
        </p:spPr>
        <p:txBody>
          <a:bodyPr>
            <a:noAutofit/>
          </a:bodyPr>
          <a:lstStyle/>
          <a:p>
            <a:r>
              <a:rPr lang="en-US" altLang="en-US" sz="2200" dirty="0"/>
              <a:t>The Ricardian model was developed as a response to the mercantilist idea that exports are good and imports are bad. </a:t>
            </a:r>
          </a:p>
          <a:p>
            <a:r>
              <a:rPr lang="en-US" altLang="en-US" sz="2200" dirty="0"/>
              <a:t>Using differences in technology and opportunity cost, Ricardo demonstrated that the pattern of trade is determined by comparative advantage and that both countries gain from trade.</a:t>
            </a:r>
          </a:p>
          <a:p>
            <a:r>
              <a:rPr lang="en-US" altLang="en-US" sz="2200" dirty="0"/>
              <a:t>Wages depend on the marginal products of labor in each country and are determined by absolute advantage: a country with better technology will be able to pay higher wages.</a:t>
            </a:r>
          </a:p>
          <a:p>
            <a:r>
              <a:rPr lang="en-US" altLang="en-US" sz="2200" dirty="0"/>
              <a:t>The fact that only labor is used in the Ricardian model, with a constant marginal product of labor, makes it special. The PPF is a straight line, and the export supply and import demand curves each have a flat segment.</a:t>
            </a:r>
          </a:p>
        </p:txBody>
      </p:sp>
    </p:spTree>
    <p:extLst>
      <p:ext uri="{BB962C8B-B14F-4D97-AF65-F5344CB8AC3E}">
        <p14:creationId xmlns:p14="http://schemas.microsoft.com/office/powerpoint/2010/main" val="2307619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90E-89BA-CC4F-8DED-0C26C155F5A5}"/>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9596FDE2-CA29-EC43-A5D5-B8E031DC681C}"/>
              </a:ext>
            </a:extLst>
          </p:cNvPr>
          <p:cNvSpPr>
            <a:spLocks noGrp="1"/>
          </p:cNvSpPr>
          <p:nvPr>
            <p:ph idx="1"/>
          </p:nvPr>
        </p:nvSpPr>
        <p:spPr>
          <a:xfrm>
            <a:off x="342900" y="1166018"/>
            <a:ext cx="8229600" cy="5260182"/>
          </a:xfrm>
        </p:spPr>
        <p:txBody>
          <a:bodyPr>
            <a:normAutofit fontScale="92500" lnSpcReduction="10000"/>
          </a:bodyPr>
          <a:lstStyle/>
          <a:p>
            <a:pPr marL="514350" indent="-514350" algn="just">
              <a:buFont typeface="+mj-lt"/>
              <a:buAutoNum type="arabicPeriod"/>
            </a:pPr>
            <a:r>
              <a:rPr lang="en-US" sz="2600" dirty="0">
                <a:latin typeface="Arial" panose="020B0604020202020204" pitchFamily="34" charset="0"/>
              </a:rPr>
              <a:t>A country has a comparative advantage in producing a good when the country’s opportunity cost of producing the good is lower than the opportunity cost of producing the good in another country.</a:t>
            </a:r>
          </a:p>
          <a:p>
            <a:pPr marL="514350" indent="-514350" algn="just">
              <a:buFont typeface="+mj-lt"/>
              <a:buAutoNum type="arabicPeriod"/>
            </a:pPr>
            <a:r>
              <a:rPr lang="en-US" sz="2600" dirty="0">
                <a:latin typeface="Arial" panose="020B0604020202020204" pitchFamily="34" charset="0"/>
              </a:rPr>
              <a:t>The pattern of trade between countries is determined by comparative advantage. This means that even countries with poor technologies can export the goods in which they have a comparative advantage.</a:t>
            </a:r>
          </a:p>
          <a:p>
            <a:pPr marL="514350" indent="-514350" algn="just">
              <a:buFont typeface="+mj-lt"/>
              <a:buAutoNum type="arabicPeriod"/>
            </a:pPr>
            <a:r>
              <a:rPr lang="en-US" sz="2600" dirty="0">
                <a:latin typeface="Arial" panose="020B0604020202020204" pitchFamily="34" charset="0"/>
              </a:rPr>
              <a:t>All countries experience gains from trade. That is, the utility of an importing or exporting country is at least as high as it would be in the absence of international trade.</a:t>
            </a:r>
            <a:endParaRPr lang="en-US" altLang="en-US" sz="2600" dirty="0"/>
          </a:p>
          <a:p>
            <a:pPr marL="514350" indent="-514350" algn="just">
              <a:buFont typeface="+mj-lt"/>
              <a:buAutoNum type="arabicPeriod"/>
            </a:pPr>
            <a:endParaRPr lang="en-US" altLang="en-US" b="0" dirty="0"/>
          </a:p>
          <a:p>
            <a:pPr marL="514350" indent="-514350" algn="just">
              <a:buFont typeface="+mj-lt"/>
              <a:buAutoNum type="arabicPeriod"/>
            </a:pPr>
            <a:endParaRPr lang="en-US" altLang="en-US" b="0" dirty="0"/>
          </a:p>
        </p:txBody>
      </p:sp>
    </p:spTree>
    <p:extLst>
      <p:ext uri="{BB962C8B-B14F-4D97-AF65-F5344CB8AC3E}">
        <p14:creationId xmlns:p14="http://schemas.microsoft.com/office/powerpoint/2010/main" val="2664271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6FDE2-CA29-EC43-A5D5-B8E031DC681C}"/>
              </a:ext>
            </a:extLst>
          </p:cNvPr>
          <p:cNvSpPr>
            <a:spLocks noGrp="1"/>
          </p:cNvSpPr>
          <p:nvPr>
            <p:ph idx="1"/>
          </p:nvPr>
        </p:nvSpPr>
        <p:spPr>
          <a:xfrm>
            <a:off x="308919" y="688910"/>
            <a:ext cx="8365524" cy="5780882"/>
          </a:xfrm>
        </p:spPr>
        <p:txBody>
          <a:bodyPr>
            <a:normAutofit fontScale="92500"/>
          </a:bodyPr>
          <a:lstStyle/>
          <a:p>
            <a:pPr marL="514350" indent="-514350" algn="just">
              <a:buFont typeface="+mj-lt"/>
              <a:buAutoNum type="arabicPeriod" startAt="4"/>
            </a:pPr>
            <a:r>
              <a:rPr lang="en-US" sz="2600" dirty="0">
                <a:latin typeface="Arial" panose="020B0604020202020204" pitchFamily="34" charset="0"/>
              </a:rPr>
              <a:t>The level of wages in each country is determined by its absolute advantage, that is, by the amount the country can produce with its labor. This result explains why countries with poor technologies are still able to export: their low wages allow them to overcome their low productivity.</a:t>
            </a:r>
          </a:p>
          <a:p>
            <a:pPr marL="514350" indent="-514350" algn="just">
              <a:buFont typeface="+mj-lt"/>
              <a:buAutoNum type="arabicPeriod" startAt="4"/>
            </a:pPr>
            <a:r>
              <a:rPr lang="en-US" sz="2600" dirty="0">
                <a:latin typeface="Arial" panose="020B0604020202020204" pitchFamily="34" charset="0"/>
              </a:rPr>
              <a:t>The equilibrium price of a good on the world market is determined at the point where the export supply of one country equals the import demand of the other country.</a:t>
            </a:r>
          </a:p>
          <a:p>
            <a:pPr marL="514350" indent="-514350" algn="just">
              <a:buFont typeface="+mj-lt"/>
              <a:buAutoNum type="arabicPeriod" startAt="4"/>
            </a:pPr>
            <a:r>
              <a:rPr lang="en-US" sz="2600" dirty="0">
                <a:latin typeface="Arial" panose="020B0604020202020204" pitchFamily="34" charset="0"/>
              </a:rPr>
              <a:t>A country’s terms of trade equal the price of its export good divided by the price of its import good. A rise in a country’s terms of trade makes it better off because it is exporting at higher prices or importing at lower prices.</a:t>
            </a:r>
            <a:endParaRPr lang="en-US" altLang="en-US" sz="2600" dirty="0"/>
          </a:p>
          <a:p>
            <a:pPr marL="514350" indent="-514350">
              <a:buFont typeface="+mj-lt"/>
              <a:buAutoNum type="arabicPeriod" startAt="4"/>
            </a:pPr>
            <a:endParaRPr lang="en-US" altLang="en-US" b="0" dirty="0"/>
          </a:p>
          <a:p>
            <a:pPr marL="514350" indent="-514350">
              <a:buFont typeface="+mj-lt"/>
              <a:buAutoNum type="arabicPeriod" startAt="4"/>
            </a:pPr>
            <a:endParaRPr lang="en-US" altLang="en-US" b="0" dirty="0"/>
          </a:p>
        </p:txBody>
      </p:sp>
    </p:spTree>
    <p:extLst>
      <p:ext uri="{BB962C8B-B14F-4D97-AF65-F5344CB8AC3E}">
        <p14:creationId xmlns:p14="http://schemas.microsoft.com/office/powerpoint/2010/main" val="2485369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8D50C7-8D58-4714-A000-26B37752AF2D}"/>
              </a:ext>
            </a:extLst>
          </p:cNvPr>
          <p:cNvPicPr>
            <a:picLocks noGrp="1" noChangeAspect="1"/>
          </p:cNvPicPr>
          <p:nvPr>
            <p:ph sz="half" idx="1"/>
          </p:nvPr>
        </p:nvPicPr>
        <p:blipFill>
          <a:blip r:embed="rId2"/>
          <a:stretch>
            <a:fillRect/>
          </a:stretch>
        </p:blipFill>
        <p:spPr>
          <a:xfrm>
            <a:off x="558800" y="878298"/>
            <a:ext cx="8128000" cy="5101403"/>
          </a:xfrm>
          <a:prstGeom prst="rect">
            <a:avLst/>
          </a:prstGeom>
          <a:noFill/>
        </p:spPr>
      </p:pic>
    </p:spTree>
    <p:extLst>
      <p:ext uri="{BB962C8B-B14F-4D97-AF65-F5344CB8AC3E}">
        <p14:creationId xmlns:p14="http://schemas.microsoft.com/office/powerpoint/2010/main" val="65896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CEF96-076A-9841-8D2C-C0F4A6272006}"/>
              </a:ext>
            </a:extLst>
          </p:cNvPr>
          <p:cNvSpPr>
            <a:spLocks noGrp="1"/>
          </p:cNvSpPr>
          <p:nvPr>
            <p:ph idx="1"/>
          </p:nvPr>
        </p:nvSpPr>
        <p:spPr>
          <a:xfrm>
            <a:off x="309715" y="636639"/>
            <a:ext cx="8509819" cy="4525963"/>
          </a:xfrm>
        </p:spPr>
        <p:txBody>
          <a:bodyPr/>
          <a:lstStyle/>
          <a:p>
            <a:pPr>
              <a:spcBef>
                <a:spcPct val="10000"/>
              </a:spcBef>
              <a:spcAft>
                <a:spcPct val="10000"/>
              </a:spcAft>
            </a:pPr>
            <a:r>
              <a:rPr lang="en-US" sz="2600" dirty="0">
                <a:latin typeface="Arial" panose="020B0604020202020204" pitchFamily="34" charset="0"/>
              </a:rPr>
              <a:t>In this chapter, we focus on technology differences across countries as an explanation for trade, called the Ricardian model</a:t>
            </a:r>
            <a:r>
              <a:rPr lang="en-US" dirty="0">
                <a:latin typeface="Arial" panose="020B0604020202020204" pitchFamily="34" charset="0"/>
              </a:rPr>
              <a:t>.</a:t>
            </a:r>
          </a:p>
          <a:p>
            <a:pPr>
              <a:spcBef>
                <a:spcPct val="10000"/>
              </a:spcBef>
              <a:spcAft>
                <a:spcPct val="10000"/>
              </a:spcAft>
            </a:pPr>
            <a:endParaRPr lang="en-US" sz="1050" dirty="0">
              <a:latin typeface="Arial" panose="020B0604020202020204" pitchFamily="34" charset="0"/>
            </a:endParaRPr>
          </a:p>
          <a:p>
            <a:pPr lvl="1">
              <a:spcBef>
                <a:spcPct val="10000"/>
              </a:spcBef>
              <a:spcAft>
                <a:spcPct val="10000"/>
              </a:spcAft>
            </a:pPr>
            <a:r>
              <a:rPr lang="en-US" dirty="0">
                <a:latin typeface="Arial" panose="020B0604020202020204" pitchFamily="34" charset="0"/>
              </a:rPr>
              <a:t>The Ricardian model explains how the level of a country’s technology affects its trade pattern.</a:t>
            </a:r>
          </a:p>
          <a:p>
            <a:pPr lvl="1">
              <a:spcBef>
                <a:spcPct val="10000"/>
              </a:spcBef>
              <a:spcAft>
                <a:spcPct val="10000"/>
              </a:spcAft>
              <a:buFont typeface="Wingdings" panose="05000000000000000000" pitchFamily="2" charset="2"/>
              <a:buChar char="§"/>
            </a:pPr>
            <a:endParaRPr lang="en-US" sz="650" dirty="0">
              <a:latin typeface="Arial" panose="020B0604020202020204" pitchFamily="34" charset="0"/>
            </a:endParaRPr>
          </a:p>
          <a:p>
            <a:pPr lvl="1">
              <a:spcBef>
                <a:spcPct val="10000"/>
              </a:spcBef>
              <a:spcAft>
                <a:spcPct val="10000"/>
              </a:spcAft>
            </a:pPr>
            <a:r>
              <a:rPr lang="en-US" dirty="0">
                <a:latin typeface="Arial" panose="020B0604020202020204" pitchFamily="34" charset="0"/>
              </a:rPr>
              <a:t>It also explains the concept of comparative advantage and why it works as an explanation for trade patterns.</a:t>
            </a:r>
          </a:p>
          <a:p>
            <a:endParaRPr lang="en-US" dirty="0"/>
          </a:p>
        </p:txBody>
      </p:sp>
    </p:spTree>
    <p:extLst>
      <p:ext uri="{BB962C8B-B14F-4D97-AF65-F5344CB8AC3E}">
        <p14:creationId xmlns:p14="http://schemas.microsoft.com/office/powerpoint/2010/main" val="252760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846792-6189-EB48-82EB-35B91F7D7852}"/>
              </a:ext>
            </a:extLst>
          </p:cNvPr>
          <p:cNvSpPr>
            <a:spLocks noGrp="1"/>
          </p:cNvSpPr>
          <p:nvPr>
            <p:ph type="title"/>
          </p:nvPr>
        </p:nvSpPr>
        <p:spPr/>
        <p:txBody>
          <a:bodyPr/>
          <a:lstStyle/>
          <a:p>
            <a:r>
              <a:rPr lang="en-US" dirty="0"/>
              <a:t>Reasons for Trade </a:t>
            </a:r>
          </a:p>
        </p:txBody>
      </p:sp>
      <p:sp>
        <p:nvSpPr>
          <p:cNvPr id="3" name="Content Placeholder 2">
            <a:extLst>
              <a:ext uri="{FF2B5EF4-FFF2-40B4-BE49-F238E27FC236}">
                <a16:creationId xmlns:a16="http://schemas.microsoft.com/office/drawing/2014/main" id="{D9C77663-689C-674D-A9F1-B869FEA27126}"/>
              </a:ext>
            </a:extLst>
          </p:cNvPr>
          <p:cNvSpPr>
            <a:spLocks noGrp="1"/>
          </p:cNvSpPr>
          <p:nvPr>
            <p:ph idx="1"/>
          </p:nvPr>
        </p:nvSpPr>
        <p:spPr>
          <a:xfrm>
            <a:off x="345988" y="1295510"/>
            <a:ext cx="8340811" cy="4525963"/>
          </a:xfrm>
        </p:spPr>
        <p:txBody>
          <a:bodyPr>
            <a:normAutofit/>
          </a:bodyPr>
          <a:lstStyle/>
          <a:p>
            <a:r>
              <a:rPr lang="en-US" b="1" dirty="0"/>
              <a:t>Proximity</a:t>
            </a:r>
          </a:p>
          <a:p>
            <a:pPr lvl="1"/>
            <a:r>
              <a:rPr lang="en-US" dirty="0"/>
              <a:t>The closer countries are, the lower the costs of transportation. For example, the largest trading partner of many European countries is another European country. </a:t>
            </a:r>
          </a:p>
          <a:p>
            <a:r>
              <a:rPr lang="en-US" b="1" dirty="0"/>
              <a:t>Resources</a:t>
            </a:r>
          </a:p>
          <a:p>
            <a:pPr lvl="1"/>
            <a:r>
              <a:rPr lang="en-US" dirty="0"/>
              <a:t>Geography includes natural resources, as well as labor resources and capital. A country’s resources are often collectively called its factors of production, the land, labor, and capital used to produce goods and services.</a:t>
            </a:r>
          </a:p>
          <a:p>
            <a:endParaRPr lang="en-US" dirty="0"/>
          </a:p>
        </p:txBody>
      </p:sp>
    </p:spTree>
    <p:extLst>
      <p:ext uri="{BB962C8B-B14F-4D97-AF65-F5344CB8AC3E}">
        <p14:creationId xmlns:p14="http://schemas.microsoft.com/office/powerpoint/2010/main" val="24143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DA83-FB9E-BB4F-B26E-1C443454E0AD}"/>
              </a:ext>
            </a:extLst>
          </p:cNvPr>
          <p:cNvSpPr>
            <a:spLocks noGrp="1"/>
          </p:cNvSpPr>
          <p:nvPr>
            <p:ph type="title"/>
          </p:nvPr>
        </p:nvSpPr>
        <p:spPr>
          <a:xfrm>
            <a:off x="457200" y="274638"/>
            <a:ext cx="8229600" cy="1003556"/>
          </a:xfrm>
        </p:spPr>
        <p:txBody>
          <a:bodyPr/>
          <a:lstStyle/>
          <a:p>
            <a:r>
              <a:rPr lang="en-US" dirty="0"/>
              <a:t>Reasons for Trade </a:t>
            </a:r>
          </a:p>
        </p:txBody>
      </p:sp>
      <p:sp>
        <p:nvSpPr>
          <p:cNvPr id="3" name="Content Placeholder 2">
            <a:extLst>
              <a:ext uri="{FF2B5EF4-FFF2-40B4-BE49-F238E27FC236}">
                <a16:creationId xmlns:a16="http://schemas.microsoft.com/office/drawing/2014/main" id="{6A93F9F8-11A7-A141-9E5E-A1E2F59BB120}"/>
              </a:ext>
            </a:extLst>
          </p:cNvPr>
          <p:cNvSpPr>
            <a:spLocks noGrp="1"/>
          </p:cNvSpPr>
          <p:nvPr>
            <p:ph idx="1"/>
          </p:nvPr>
        </p:nvSpPr>
        <p:spPr>
          <a:xfrm>
            <a:off x="345988" y="1402492"/>
            <a:ext cx="8340811" cy="4525963"/>
          </a:xfrm>
        </p:spPr>
        <p:txBody>
          <a:bodyPr>
            <a:normAutofit fontScale="92500" lnSpcReduction="10000"/>
          </a:bodyPr>
          <a:lstStyle/>
          <a:p>
            <a:r>
              <a:rPr lang="en-US" b="1" dirty="0"/>
              <a:t>Absolute Advantage</a:t>
            </a:r>
          </a:p>
          <a:p>
            <a:pPr lvl="1"/>
            <a:r>
              <a:rPr lang="en-US" dirty="0"/>
              <a:t>When a country has the best technology for producing a good, it has an absolute advantage in the production of that good. </a:t>
            </a:r>
          </a:p>
          <a:p>
            <a:pPr lvl="1"/>
            <a:r>
              <a:rPr lang="en-US" dirty="0"/>
              <a:t>Absolute advantage is not a good explanation for trade patterns. </a:t>
            </a:r>
          </a:p>
          <a:p>
            <a:r>
              <a:rPr lang="en-US" b="1" dirty="0"/>
              <a:t>Comparative Advantage</a:t>
            </a:r>
          </a:p>
          <a:p>
            <a:pPr lvl="1"/>
            <a:r>
              <a:rPr lang="en-US" dirty="0"/>
              <a:t>Instead, comparative advantage is the primary explanation for trade among countries.</a:t>
            </a:r>
          </a:p>
          <a:p>
            <a:pPr lvl="1"/>
            <a:r>
              <a:rPr lang="en-US" dirty="0"/>
              <a:t>A country has comparative advantage in producing those goods that it produces best compared with how well it produces other goods.</a:t>
            </a:r>
          </a:p>
          <a:p>
            <a:endParaRPr lang="en-US" dirty="0"/>
          </a:p>
          <a:p>
            <a:endParaRPr lang="en-US" dirty="0"/>
          </a:p>
        </p:txBody>
      </p:sp>
    </p:spTree>
    <p:extLst>
      <p:ext uri="{BB962C8B-B14F-4D97-AF65-F5344CB8AC3E}">
        <p14:creationId xmlns:p14="http://schemas.microsoft.com/office/powerpoint/2010/main" val="1410362609"/>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CACA23C6-A2FB-2E41-A7EB-03028C55215B}" vid="{A14219A8-FCD1-E04D-B644-0636A7EA0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06F902A2-8DB5-4E89-BEC5-F0217EE07E8C}">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7998</TotalTime>
  <Words>4296</Words>
  <Application>Microsoft Office PowerPoint</Application>
  <PresentationFormat>On-screen Show (4:3)</PresentationFormat>
  <Paragraphs>428</Paragraphs>
  <Slides>64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1" baseType="lpstr">
      <vt:lpstr>Arial</vt:lpstr>
      <vt:lpstr>Calibri</vt:lpstr>
      <vt:lpstr>Cambria Math</vt:lpstr>
      <vt:lpstr>Wingdings</vt:lpstr>
      <vt:lpstr>FEENSTRA</vt:lpstr>
      <vt:lpstr>Equation</vt:lpstr>
      <vt:lpstr>Equation.3</vt:lpstr>
      <vt:lpstr>ECON 243 – International Trade</vt:lpstr>
      <vt:lpstr>Questions to Consider</vt:lpstr>
      <vt:lpstr>Anyone Want to Trade? </vt:lpstr>
      <vt:lpstr>PowerPoint Presentation</vt:lpstr>
      <vt:lpstr>PowerPoint Presentation</vt:lpstr>
      <vt:lpstr>PowerPoint Presentation</vt:lpstr>
      <vt:lpstr>PowerPoint Presentation</vt:lpstr>
      <vt:lpstr>Reasons for Trade </vt:lpstr>
      <vt:lpstr>Reasons for Trade </vt:lpstr>
      <vt:lpstr>PowerPoint Presentation</vt:lpstr>
      <vt:lpstr>David Ricardo and Mercantilism</vt:lpstr>
      <vt:lpstr>A Few Comments</vt:lpstr>
      <vt:lpstr>Ricardian Model of Trade </vt:lpstr>
      <vt:lpstr>Ricardian Model of Trade </vt:lpstr>
      <vt:lpstr>Ricardian Model of Trade </vt:lpstr>
      <vt:lpstr>Ricardian Model of Trade </vt:lpstr>
      <vt:lpstr>A Closer Look</vt:lpstr>
      <vt:lpstr>Ricardian Model of Trade </vt:lpstr>
      <vt:lpstr>PowerPoint Presentation</vt:lpstr>
      <vt:lpstr>Ricardian Model of Trade </vt:lpstr>
      <vt:lpstr>Ricardian Model of Trade </vt:lpstr>
      <vt:lpstr>A Closer Look - Figure 2-2 </vt:lpstr>
      <vt:lpstr>Ricardian Model of Trade </vt:lpstr>
      <vt:lpstr>Ricardian Model of Trade </vt:lpstr>
      <vt:lpstr>Ricardian Model of Trade </vt:lpstr>
      <vt:lpstr>Ricardian Model of Trade </vt:lpstr>
      <vt:lpstr>Ricardian Model of Trade </vt:lpstr>
      <vt:lpstr>PowerPoint Presentation</vt:lpstr>
      <vt:lpstr>PowerPoint Presentation</vt:lpstr>
      <vt:lpstr>Ricardian Model of Trade </vt:lpstr>
      <vt:lpstr>Application: Comparative Advantage in Apparel, Textiles, and Wheat</vt:lpstr>
      <vt:lpstr>Determining the Pattern of International Trade </vt:lpstr>
      <vt:lpstr>Determining the Pattern of International Trade </vt:lpstr>
      <vt:lpstr>Determining the Pattern of International Trade </vt:lpstr>
      <vt:lpstr>Determining the Pattern of International Trade </vt:lpstr>
      <vt:lpstr>Determining the Pattern of International Trade </vt:lpstr>
      <vt:lpstr>Determining the Pattern of International Trade </vt:lpstr>
      <vt:lpstr>Determining the Pattern of International Trade </vt:lpstr>
      <vt:lpstr>Determining the Pattern of International Trade</vt:lpstr>
      <vt:lpstr>A Closer Look at Home</vt:lpstr>
      <vt:lpstr>Information </vt:lpstr>
      <vt:lpstr>Determining the Pattern of International Trade </vt:lpstr>
      <vt:lpstr>Determining the Pattern of International Trade </vt:lpstr>
      <vt:lpstr>A Closer Look</vt:lpstr>
      <vt:lpstr>Determining the Pattern of International Trade </vt:lpstr>
      <vt:lpstr>Determining the Pattern of International Trade </vt:lpstr>
      <vt:lpstr>Application: Labor Productivity and Wages</vt:lpstr>
      <vt:lpstr>Application: Labor Productivity and Wages</vt:lpstr>
      <vt:lpstr>Application: Labor Productivity and Wages</vt:lpstr>
      <vt:lpstr>Solving for International Prices</vt:lpstr>
      <vt:lpstr>Solving for International Prices</vt:lpstr>
      <vt:lpstr>A Closer Look</vt:lpstr>
      <vt:lpstr>Solving for International Prices</vt:lpstr>
      <vt:lpstr>Solving for International Prices</vt:lpstr>
      <vt:lpstr>A Closer Look</vt:lpstr>
      <vt:lpstr>Solving for International Prices </vt:lpstr>
      <vt:lpstr>A Closer Look</vt:lpstr>
      <vt:lpstr>Solving for International Prices</vt:lpstr>
      <vt:lpstr>Application: The Terms of Trade for  Primary Commodities</vt:lpstr>
      <vt:lpstr>PowerPoint Presentation</vt:lpstr>
      <vt:lpstr>Conclusions</vt:lpstr>
      <vt:lpstr>Key Points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Trade and Technology:</dc:title>
  <dc:subject/>
  <dc:creator>Dennis McCornac</dc:creator>
  <cp:keywords/>
  <dc:description/>
  <cp:lastModifiedBy>dennis dcmccornac.com</cp:lastModifiedBy>
  <cp:revision>602</cp:revision>
  <dcterms:created xsi:type="dcterms:W3CDTF">2014-04-02T20:22:45Z</dcterms:created>
  <dcterms:modified xsi:type="dcterms:W3CDTF">2023-08-27T10:06:49Z</dcterms:modified>
  <cp:category/>
</cp:coreProperties>
</file>