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2"/>
  </p:sldMasterIdLst>
  <p:notesMasterIdLst>
    <p:notesMasterId r:id="rId43"/>
  </p:notesMasterIdLst>
  <p:handoutMasterIdLst>
    <p:handoutMasterId r:id="rId44"/>
  </p:handoutMasterIdLst>
  <p:sldIdLst>
    <p:sldId id="399" r:id="rId3"/>
    <p:sldId id="329" r:id="rId4"/>
    <p:sldId id="330" r:id="rId5"/>
    <p:sldId id="332" r:id="rId6"/>
    <p:sldId id="335" r:id="rId7"/>
    <p:sldId id="400" r:id="rId8"/>
    <p:sldId id="401" r:id="rId9"/>
    <p:sldId id="407" r:id="rId10"/>
    <p:sldId id="387" r:id="rId11"/>
    <p:sldId id="389" r:id="rId12"/>
    <p:sldId id="406" r:id="rId13"/>
    <p:sldId id="340" r:id="rId14"/>
    <p:sldId id="341" r:id="rId15"/>
    <p:sldId id="342" r:id="rId16"/>
    <p:sldId id="343" r:id="rId17"/>
    <p:sldId id="344" r:id="rId18"/>
    <p:sldId id="391" r:id="rId19"/>
    <p:sldId id="392" r:id="rId20"/>
    <p:sldId id="347" r:id="rId21"/>
    <p:sldId id="348" r:id="rId22"/>
    <p:sldId id="349" r:id="rId23"/>
    <p:sldId id="393" r:id="rId24"/>
    <p:sldId id="351" r:id="rId25"/>
    <p:sldId id="405" r:id="rId26"/>
    <p:sldId id="404" r:id="rId27"/>
    <p:sldId id="352" r:id="rId28"/>
    <p:sldId id="394" r:id="rId29"/>
    <p:sldId id="354" r:id="rId30"/>
    <p:sldId id="402" r:id="rId31"/>
    <p:sldId id="395" r:id="rId32"/>
    <p:sldId id="356" r:id="rId33"/>
    <p:sldId id="357" r:id="rId34"/>
    <p:sldId id="358" r:id="rId35"/>
    <p:sldId id="397" r:id="rId36"/>
    <p:sldId id="360" r:id="rId37"/>
    <p:sldId id="361" r:id="rId38"/>
    <p:sldId id="364" r:id="rId39"/>
    <p:sldId id="365" r:id="rId40"/>
    <p:sldId id="368" r:id="rId41"/>
    <p:sldId id="408" r:id="rId4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3]" lastIdx="1" clrIdx="6"/>
  <p:cmAuthor id="1" name="Jennifer Baker" initials="JB" lastIdx="7" clrIdx="0"/>
  <p:cmAuthor id="8" name="Doolan, Edgar" initials="DE" lastIdx="5" clrIdx="7">
    <p:extLst>
      <p:ext uri="{19B8F6BF-5375-455C-9EA6-DF929625EA0E}">
        <p15:presenceInfo xmlns:p15="http://schemas.microsoft.com/office/powerpoint/2012/main" userId="S-1-5-21-4250845945-3731851581-3800177176-16931" providerId="AD"/>
      </p:ext>
    </p:extLst>
  </p:cmAuthor>
  <p:cmAuthor id="2" name="Lindsay Neff" initials="LN" lastIdx="0" clrIdx="1"/>
  <p:cmAuthor id="9" name="Ramazani, Reza" initials="RR" lastIdx="52" clrIdx="8">
    <p:extLst>
      <p:ext uri="{19B8F6BF-5375-455C-9EA6-DF929625EA0E}">
        <p15:presenceInfo xmlns:p15="http://schemas.microsoft.com/office/powerpoint/2012/main" userId="Ramazani, Reza" providerId="None"/>
      </p:ext>
    </p:extLst>
  </p:cmAuthor>
  <p:cmAuthor id="3" name="Hauk, William" initials="HW" lastIdx="5" clrIdx="2"/>
  <p:cmAuthor id="10" name="PC" initials="P" lastIdx="10" clrIdx="9">
    <p:extLst>
      <p:ext uri="{19B8F6BF-5375-455C-9EA6-DF929625EA0E}">
        <p15:presenceInfo xmlns:p15="http://schemas.microsoft.com/office/powerpoint/2012/main" userId="PC" providerId="None"/>
      </p:ext>
    </p:extLst>
  </p:cmAuthor>
  <p:cmAuthor id="4" name="Mingzhi Xu" initials="MX" lastIdx="1" clrIdx="3"/>
  <p:cmAuthor id="11" name="Copyeditor" initials="CE" lastIdx="7" clrIdx="10">
    <p:extLst>
      <p:ext uri="{19B8F6BF-5375-455C-9EA6-DF929625EA0E}">
        <p15:presenceInfo xmlns:p15="http://schemas.microsoft.com/office/powerpoint/2012/main" userId="Copyeditor" providerId="None"/>
      </p:ext>
    </p:extLst>
  </p:cmAuthor>
  <p:cmAuthor id="5" name="Microsoft Office User" initials="Office" lastIdx="1" clrIdx="4"/>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99"/>
    <a:srgbClr val="565656"/>
    <a:srgbClr val="00B05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3969" autoAdjust="0"/>
  </p:normalViewPr>
  <p:slideViewPr>
    <p:cSldViewPr snapToGrid="0">
      <p:cViewPr varScale="1">
        <p:scale>
          <a:sx n="64" d="100"/>
          <a:sy n="64" d="100"/>
        </p:scale>
        <p:origin x="6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06"/>
    </p:cViewPr>
  </p:sorterViewPr>
  <p:notesViewPr>
    <p:cSldViewPr snapToGrid="0">
      <p:cViewPr varScale="1">
        <p:scale>
          <a:sx n="42" d="100"/>
          <a:sy n="42" d="100"/>
        </p:scale>
        <p:origin x="2876"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3126" y="214963"/>
            <a:ext cx="6950075" cy="762000"/>
          </a:xfrm>
          <a:prstGeom prst="rect">
            <a:avLst/>
          </a:prstGeom>
        </p:spPr>
        <p:txBody>
          <a:bodyPr vert="horz" lIns="92492" tIns="46246" rIns="92492" bIns="46246" rtlCol="0"/>
          <a:lstStyle>
            <a:lvl1pPr algn="l">
              <a:defRPr sz="1200"/>
            </a:lvl1pPr>
          </a:lstStyle>
          <a:p>
            <a:pPr algn="ctr"/>
            <a:r>
              <a:rPr lang="en-US" sz="1600" b="1" dirty="0">
                <a:latin typeface="Arial" panose="020B0604020202020204" pitchFamily="34" charset="0"/>
              </a:rPr>
              <a:t>Chapter 1 - Trade in the Global Economy </a:t>
            </a:r>
          </a:p>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1969187" y="8559308"/>
            <a:ext cx="3011699" cy="461804"/>
          </a:xfrm>
          <a:prstGeom prst="rect">
            <a:avLst/>
          </a:prstGeom>
        </p:spPr>
        <p:txBody>
          <a:bodyPr vert="horz" lIns="92492" tIns="46246" rIns="92492" bIns="46246" rtlCol="0" anchor="b"/>
          <a:lstStyle>
            <a:lvl1pPr algn="r">
              <a:defRPr sz="1200"/>
            </a:lvl1pPr>
          </a:lstStyle>
          <a:p>
            <a:pPr algn="ctr"/>
            <a:fld id="{8DDFBC67-EE01-4F97-AB0C-F7E741384649}" type="slidenum">
              <a:rPr lang="en-US" sz="1600" b="1" smtClean="0">
                <a:latin typeface="Arial" panose="020B0604020202020204" pitchFamily="34" charset="0"/>
              </a:rPr>
              <a:pPr algn="ctr"/>
              <a:t>‹#›</a:t>
            </a:fld>
            <a:endParaRPr lang="en-US" sz="1600" b="1" dirty="0">
              <a:latin typeface="Arial" panose="020B0604020202020204" pitchFamily="34" charset="0"/>
            </a:endParaRPr>
          </a:p>
        </p:txBody>
      </p:sp>
    </p:spTree>
    <p:extLst>
      <p:ext uri="{BB962C8B-B14F-4D97-AF65-F5344CB8AC3E}">
        <p14:creationId xmlns:p14="http://schemas.microsoft.com/office/powerpoint/2010/main" val="395987429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b="0" i="0">
                <a:latin typeface="Arial" panose="020B0604020202020204" pitchFamily="34" charset="0"/>
                <a:cs typeface="+mn-cs"/>
              </a:defRPr>
            </a:lvl1pPr>
          </a:lstStyle>
          <a:p>
            <a:pPr>
              <a:defRPr/>
            </a:pPr>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b="0" i="0">
                <a:latin typeface="Arial" panose="020B0604020202020204" pitchFamily="34" charset="0"/>
                <a:cs typeface="+mn-cs"/>
              </a:defRPr>
            </a:lvl1pPr>
          </a:lstStyle>
          <a:p>
            <a:pPr>
              <a:defRPr/>
            </a:pPr>
            <a:fld id="{764CD2D0-745D-4F64-A59D-789FBFFE6EEB}" type="datetimeFigureOut">
              <a:rPr lang="en-US" smtClean="0"/>
              <a:pPr>
                <a:defRPr/>
              </a:pPr>
              <a:t>8/23/2025</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b="0" i="0">
                <a:latin typeface="Arial" panose="020B0604020202020204" pitchFamily="34" charset="0"/>
                <a:cs typeface="+mn-cs"/>
              </a:defRPr>
            </a:lvl1pPr>
          </a:lstStyle>
          <a:p>
            <a:pPr>
              <a:defRPr/>
            </a:pPr>
            <a:r>
              <a:rPr lang="en-US" dirty="0"/>
              <a:t>© 2014 Worth Publishers  International Economics, 3e  |  Feenstra/Taylor</a:t>
            </a:r>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b="0" i="0">
                <a:latin typeface="Arial" panose="020B0604020202020204" pitchFamily="34" charset="0"/>
                <a:cs typeface="+mn-cs"/>
              </a:defRPr>
            </a:lvl1pPr>
          </a:lstStyle>
          <a:p>
            <a:pPr>
              <a:defRPr/>
            </a:pPr>
            <a:fld id="{E2E9F237-BC48-457D-BA7A-B0D86D34FE7D}" type="slidenum">
              <a:rPr lang="en-US" smtClean="0"/>
              <a:pPr>
                <a:defRPr/>
              </a:pPr>
              <a:t>‹#›</a:t>
            </a:fld>
            <a:endParaRPr lang="en-US" dirty="0"/>
          </a:p>
        </p:txBody>
      </p:sp>
    </p:spTree>
    <p:extLst>
      <p:ext uri="{BB962C8B-B14F-4D97-AF65-F5344CB8AC3E}">
        <p14:creationId xmlns:p14="http://schemas.microsoft.com/office/powerpoint/2010/main" val="2314482647"/>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 2014 Worth Publishers  International Economics, 3e  |  Feenstra/Taylor</a:t>
            </a:r>
            <a:endParaRPr lang="en-US" dirty="0"/>
          </a:p>
        </p:txBody>
      </p:sp>
    </p:spTree>
    <p:extLst>
      <p:ext uri="{BB962C8B-B14F-4D97-AF65-F5344CB8AC3E}">
        <p14:creationId xmlns:p14="http://schemas.microsoft.com/office/powerpoint/2010/main" val="1542603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DC64-87BD-4FC6-BEDB-D8A9A7F283B0}"/>
              </a:ext>
            </a:extLst>
          </p:cNvPr>
          <p:cNvSpPr>
            <a:spLocks noGrp="1"/>
          </p:cNvSpPr>
          <p:nvPr>
            <p:ph type="title"/>
          </p:nvPr>
        </p:nvSpPr>
        <p:spPr/>
        <p:txBody>
          <a:bodyPr>
            <a:normAutofit/>
          </a:bodyPr>
          <a:lstStyle>
            <a:lvl1pPr algn="ctr">
              <a:defRPr sz="3200" b="1">
                <a:solidFill>
                  <a:srgbClr val="3333FF"/>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66188B0-14A1-4EAA-AD09-D7EEC6FF1C1D}"/>
              </a:ext>
            </a:extLst>
          </p:cNvPr>
          <p:cNvSpPr>
            <a:spLocks noGrp="1"/>
          </p:cNvSpPr>
          <p:nvPr>
            <p:ph idx="1"/>
          </p:nvPr>
        </p:nvSpPr>
        <p:spPr/>
        <p:txBody>
          <a:bodyPr>
            <a:normAutofit/>
          </a:bodyPr>
          <a:lstStyle>
            <a:lvl1pPr algn="just">
              <a:defRPr sz="2400" b="1"/>
            </a:lvl1pPr>
            <a:lvl2pPr algn="just">
              <a:defRPr sz="2400" b="1"/>
            </a:lvl2pPr>
            <a:lvl3pPr algn="just">
              <a:defRPr sz="2400" b="1"/>
            </a:lvl3pPr>
            <a:lvl4pPr algn="just">
              <a:defRPr sz="2400" b="1"/>
            </a:lvl4pPr>
            <a:lvl5pPr algn="just">
              <a:defRPr sz="24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5FA5AC71-1F6E-4C56-84CE-25B3138159F2}"/>
              </a:ext>
            </a:extLst>
          </p:cNvPr>
          <p:cNvSpPr txBox="1">
            <a:spLocks/>
          </p:cNvSpPr>
          <p:nvPr userDrawn="1"/>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Tree>
    <p:extLst>
      <p:ext uri="{BB962C8B-B14F-4D97-AF65-F5344CB8AC3E}">
        <p14:creationId xmlns:p14="http://schemas.microsoft.com/office/powerpoint/2010/main" val="423753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9C81-34C6-46E8-B72C-107006E65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A84ADA-7523-4875-A5D6-97A0FA4C2082}"/>
              </a:ext>
            </a:extLst>
          </p:cNvPr>
          <p:cNvSpPr>
            <a:spLocks noGrp="1"/>
          </p:cNvSpPr>
          <p:nvPr>
            <p:ph sz="half" idx="1"/>
          </p:nvPr>
        </p:nvSpPr>
        <p:spPr>
          <a:xfrm>
            <a:off x="628650" y="1488282"/>
            <a:ext cx="3886200" cy="4351338"/>
          </a:xfrm>
        </p:spPr>
        <p:txBody>
          <a:bodyPr/>
          <a:lstStyle>
            <a:lvl1pPr algn="just">
              <a:defRPr/>
            </a:lvl1pPr>
            <a:lvl2pPr algn="just">
              <a:defRPr/>
            </a:lvl2pPr>
            <a:lvl3pPr algn="just">
              <a:defRPr/>
            </a:lvl3pPr>
            <a:lvl4pPr algn="just">
              <a:defRPr/>
            </a:lvl4pPr>
            <a:lvl5pPr algn="ju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C2D9DE-8CC7-46C9-AF57-06CCE4A4CF24}"/>
              </a:ext>
            </a:extLst>
          </p:cNvPr>
          <p:cNvSpPr>
            <a:spLocks noGrp="1"/>
          </p:cNvSpPr>
          <p:nvPr>
            <p:ph sz="half" idx="2"/>
          </p:nvPr>
        </p:nvSpPr>
        <p:spPr>
          <a:xfrm>
            <a:off x="4610100" y="1488282"/>
            <a:ext cx="3886200" cy="4351338"/>
          </a:xfrm>
        </p:spPr>
        <p:txBody>
          <a:bodyPr/>
          <a:lstStyle>
            <a:lvl1pPr algn="just">
              <a:defRPr/>
            </a:lvl1pPr>
            <a:lvl2pPr algn="just">
              <a:defRPr/>
            </a:lvl2pPr>
            <a:lvl3pPr algn="just">
              <a:defRPr/>
            </a:lvl3pPr>
            <a:lvl4pPr algn="just">
              <a:defRPr/>
            </a:lvl4pPr>
            <a:lvl5pPr algn="ju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C685AF0-42CF-42EC-BD93-BBFAE4CD4807}"/>
              </a:ext>
            </a:extLst>
          </p:cNvPr>
          <p:cNvSpPr>
            <a:spLocks noGrp="1"/>
          </p:cNvSpPr>
          <p:nvPr>
            <p:ph type="dt" sz="half" idx="10"/>
          </p:nvPr>
        </p:nvSpPr>
        <p:spPr>
          <a:xfrm>
            <a:off x="628650" y="6356351"/>
            <a:ext cx="2057400" cy="365125"/>
          </a:xfrm>
          <a:prstGeom prst="rect">
            <a:avLst/>
          </a:prstGeom>
        </p:spPr>
        <p:txBody>
          <a:bodyPr/>
          <a:lstStyle/>
          <a:p>
            <a:fld id="{ED3BD6C9-B2BC-4CFE-9BDC-17CDEA9AB38B}" type="datetimeFigureOut">
              <a:rPr lang="en-US" smtClean="0"/>
              <a:t>8/23/2025</a:t>
            </a:fld>
            <a:endParaRPr lang="en-US"/>
          </a:p>
        </p:txBody>
      </p:sp>
      <p:sp>
        <p:nvSpPr>
          <p:cNvPr id="6" name="Footer Placeholder 5">
            <a:extLst>
              <a:ext uri="{FF2B5EF4-FFF2-40B4-BE49-F238E27FC236}">
                <a16:creationId xmlns:a16="http://schemas.microsoft.com/office/drawing/2014/main" id="{FAD69E19-1FCB-4B6A-ADD8-995C20913E4B}"/>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D6E0D85-397F-461E-8F34-D3E12C20B7AC}"/>
              </a:ext>
            </a:extLst>
          </p:cNvPr>
          <p:cNvSpPr>
            <a:spLocks noGrp="1"/>
          </p:cNvSpPr>
          <p:nvPr>
            <p:ph type="sldNum" sz="quarter" idx="12"/>
          </p:nvPr>
        </p:nvSpPr>
        <p:spPr>
          <a:xfrm>
            <a:off x="6457950" y="6356351"/>
            <a:ext cx="2057400" cy="365125"/>
          </a:xfrm>
          <a:prstGeom prst="rect">
            <a:avLst/>
          </a:prstGeom>
        </p:spPr>
        <p:txBody>
          <a:bodyPr/>
          <a:lstStyle/>
          <a:p>
            <a:fld id="{844BF0FC-C050-43C3-94D7-91ACE1155862}" type="slidenum">
              <a:rPr lang="en-US" smtClean="0"/>
              <a:t>‹#›</a:t>
            </a:fld>
            <a:endParaRPr lang="en-US"/>
          </a:p>
        </p:txBody>
      </p:sp>
      <p:sp>
        <p:nvSpPr>
          <p:cNvPr id="8" name="Slide Number Placeholder 5">
            <a:extLst>
              <a:ext uri="{FF2B5EF4-FFF2-40B4-BE49-F238E27FC236}">
                <a16:creationId xmlns:a16="http://schemas.microsoft.com/office/drawing/2014/main" id="{73FF27F8-2F61-40DF-B594-8590F123B5CE}"/>
              </a:ext>
            </a:extLst>
          </p:cNvPr>
          <p:cNvSpPr txBox="1">
            <a:spLocks/>
          </p:cNvSpPr>
          <p:nvPr userDrawn="1"/>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
        <p:nvSpPr>
          <p:cNvPr id="9" name="Footer Placeholder 4">
            <a:extLst>
              <a:ext uri="{FF2B5EF4-FFF2-40B4-BE49-F238E27FC236}">
                <a16:creationId xmlns:a16="http://schemas.microsoft.com/office/drawing/2014/main" id="{8B43527B-F837-45CA-9F7C-474FA95BEB62}"/>
              </a:ext>
            </a:extLst>
          </p:cNvPr>
          <p:cNvSpPr txBox="1">
            <a:spLocks/>
          </p:cNvSpPr>
          <p:nvPr userDrawn="1"/>
        </p:nvSpPr>
        <p:spPr>
          <a:xfrm>
            <a:off x="2813102" y="5839620"/>
            <a:ext cx="35939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Worth Publishers</a:t>
            </a:r>
            <a:br>
              <a:rPr lang="en-US" dirty="0"/>
            </a:br>
            <a:r>
              <a:rPr lang="en-US" dirty="0"/>
              <a:t>International Economics, 5e  |  Feenstra/Taylor</a:t>
            </a:r>
          </a:p>
        </p:txBody>
      </p:sp>
    </p:spTree>
    <p:extLst>
      <p:ext uri="{BB962C8B-B14F-4D97-AF65-F5344CB8AC3E}">
        <p14:creationId xmlns:p14="http://schemas.microsoft.com/office/powerpoint/2010/main" val="83949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3197"/>
            <a:ext cx="8229600" cy="1143000"/>
          </a:xfrm>
        </p:spPr>
        <p:txBody>
          <a:bodyPr/>
          <a:lstStyle>
            <a:lvl1pPr>
              <a:defRPr b="1"/>
            </a:lvl1pPr>
          </a:lstStyle>
          <a:p>
            <a:r>
              <a:rPr lang="en-US"/>
              <a:t>Click to edit Master title style</a:t>
            </a:r>
          </a:p>
        </p:txBody>
      </p:sp>
      <p:sp>
        <p:nvSpPr>
          <p:cNvPr id="13" name="Slide Number Placeholder 5">
            <a:extLst>
              <a:ext uri="{FF2B5EF4-FFF2-40B4-BE49-F238E27FC236}">
                <a16:creationId xmlns:a16="http://schemas.microsoft.com/office/drawing/2014/main" id="{F3830D2F-0034-8347-8FD3-285503D9CD90}"/>
              </a:ext>
            </a:extLst>
          </p:cNvPr>
          <p:cNvSpPr txBox="1">
            <a:spLocks/>
          </p:cNvSpPr>
          <p:nvPr userDrawn="1"/>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
        <p:nvSpPr>
          <p:cNvPr id="4" name="Content Placeholder 3"/>
          <p:cNvSpPr>
            <a:spLocks noGrp="1"/>
          </p:cNvSpPr>
          <p:nvPr>
            <p:ph sz="quarter" idx="10"/>
          </p:nvPr>
        </p:nvSpPr>
        <p:spPr>
          <a:xfrm>
            <a:off x="427038" y="1463675"/>
            <a:ext cx="3135312"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871538" y="5303838"/>
            <a:ext cx="7654925" cy="1009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2"/>
          </p:nvPr>
        </p:nvSpPr>
        <p:spPr>
          <a:xfrm>
            <a:off x="627063" y="2560638"/>
            <a:ext cx="7367587" cy="2159000"/>
          </a:xfrm>
        </p:spPr>
        <p:txBody>
          <a:bodyPr/>
          <a:lstStyle/>
          <a:p>
            <a:endParaRPr lang="en-US"/>
          </a:p>
        </p:txBody>
      </p:sp>
    </p:spTree>
    <p:extLst>
      <p:ext uri="{BB962C8B-B14F-4D97-AF65-F5344CB8AC3E}">
        <p14:creationId xmlns:p14="http://schemas.microsoft.com/office/powerpoint/2010/main" val="41997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3197"/>
            <a:ext cx="8229600" cy="1143000"/>
          </a:xfrm>
        </p:spPr>
        <p:txBody>
          <a:bodyPr/>
          <a:lstStyle>
            <a:lvl1pPr>
              <a:defRPr b="1"/>
            </a:lvl1pPr>
          </a:lstStyle>
          <a:p>
            <a:r>
              <a:rPr lang="en-US"/>
              <a:t>Click to edit Master title style</a:t>
            </a:r>
          </a:p>
        </p:txBody>
      </p:sp>
      <p:sp>
        <p:nvSpPr>
          <p:cNvPr id="13" name="Slide Number Placeholder 5">
            <a:extLst>
              <a:ext uri="{FF2B5EF4-FFF2-40B4-BE49-F238E27FC236}">
                <a16:creationId xmlns:a16="http://schemas.microsoft.com/office/drawing/2014/main" id="{F3830D2F-0034-8347-8FD3-285503D9CD90}"/>
              </a:ext>
            </a:extLst>
          </p:cNvPr>
          <p:cNvSpPr txBox="1">
            <a:spLocks/>
          </p:cNvSpPr>
          <p:nvPr userDrawn="1"/>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
        <p:nvSpPr>
          <p:cNvPr id="4" name="Content Placeholder 3"/>
          <p:cNvSpPr>
            <a:spLocks noGrp="1"/>
          </p:cNvSpPr>
          <p:nvPr>
            <p:ph sz="quarter" idx="10"/>
          </p:nvPr>
        </p:nvSpPr>
        <p:spPr>
          <a:xfrm>
            <a:off x="427038" y="1463675"/>
            <a:ext cx="3135312"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871538" y="5303838"/>
            <a:ext cx="7654925" cy="1009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2"/>
          </p:nvPr>
        </p:nvSpPr>
        <p:spPr>
          <a:xfrm>
            <a:off x="627063" y="2560638"/>
            <a:ext cx="7367587" cy="2159000"/>
          </a:xfrm>
        </p:spPr>
        <p:txBody>
          <a:bodyPr/>
          <a:lstStyle/>
          <a:p>
            <a:endParaRPr lang="en-US"/>
          </a:p>
        </p:txBody>
      </p:sp>
      <p:sp>
        <p:nvSpPr>
          <p:cNvPr id="5" name="Content Placeholder 4"/>
          <p:cNvSpPr>
            <a:spLocks noGrp="1"/>
          </p:cNvSpPr>
          <p:nvPr>
            <p:ph sz="quarter" idx="13"/>
          </p:nvPr>
        </p:nvSpPr>
        <p:spPr>
          <a:xfrm>
            <a:off x="6491288" y="1481138"/>
            <a:ext cx="1965325" cy="33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829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510"/>
            <a:ext cx="8229600" cy="1143000"/>
          </a:xfrm>
        </p:spPr>
        <p:txBody>
          <a:bodyPr/>
          <a:lstStyle>
            <a:lvl1pPr>
              <a:defRPr b="1"/>
            </a:lvl1pPr>
          </a:lstStyle>
          <a:p>
            <a:r>
              <a:rPr lang="en-US"/>
              <a:t>Click to edit Master title style</a:t>
            </a:r>
          </a:p>
        </p:txBody>
      </p:sp>
      <p:sp>
        <p:nvSpPr>
          <p:cNvPr id="11" name="Slide Number Placeholder 5">
            <a:extLst>
              <a:ext uri="{FF2B5EF4-FFF2-40B4-BE49-F238E27FC236}">
                <a16:creationId xmlns:a16="http://schemas.microsoft.com/office/drawing/2014/main" id="{72F768FE-04AA-8D4B-B2F9-216643C09078}"/>
              </a:ext>
            </a:extLst>
          </p:cNvPr>
          <p:cNvSpPr txBox="1">
            <a:spLocks/>
          </p:cNvSpPr>
          <p:nvPr userDrawn="1"/>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
        <p:nvSpPr>
          <p:cNvPr id="5" name="Content Placeholder 4"/>
          <p:cNvSpPr>
            <a:spLocks noGrp="1"/>
          </p:cNvSpPr>
          <p:nvPr>
            <p:ph sz="quarter" idx="10"/>
          </p:nvPr>
        </p:nvSpPr>
        <p:spPr>
          <a:xfrm>
            <a:off x="444500" y="1358900"/>
            <a:ext cx="6573838" cy="76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1"/>
          </p:nvPr>
        </p:nvSpPr>
        <p:spPr>
          <a:xfrm>
            <a:off x="704850" y="2351088"/>
            <a:ext cx="5786438" cy="1027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896938" y="3570288"/>
            <a:ext cx="5868987" cy="95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3"/>
          </p:nvPr>
        </p:nvSpPr>
        <p:spPr>
          <a:xfrm>
            <a:off x="1036638" y="4851400"/>
            <a:ext cx="5808662" cy="765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5263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510"/>
            <a:ext cx="8229600" cy="1143000"/>
          </a:xfrm>
        </p:spPr>
        <p:txBody>
          <a:bodyPr/>
          <a:lstStyle>
            <a:lvl1pPr>
              <a:defRPr b="1"/>
            </a:lvl1pPr>
          </a:lstStyle>
          <a:p>
            <a:r>
              <a:rPr lang="en-US"/>
              <a:t>Click to edit Master title style</a:t>
            </a:r>
          </a:p>
        </p:txBody>
      </p:sp>
      <p:sp>
        <p:nvSpPr>
          <p:cNvPr id="11" name="Slide Number Placeholder 5">
            <a:extLst>
              <a:ext uri="{FF2B5EF4-FFF2-40B4-BE49-F238E27FC236}">
                <a16:creationId xmlns:a16="http://schemas.microsoft.com/office/drawing/2014/main" id="{72F768FE-04AA-8D4B-B2F9-216643C09078}"/>
              </a:ext>
            </a:extLst>
          </p:cNvPr>
          <p:cNvSpPr txBox="1">
            <a:spLocks/>
          </p:cNvSpPr>
          <p:nvPr userDrawn="1"/>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
        <p:nvSpPr>
          <p:cNvPr id="5" name="Content Placeholder 4"/>
          <p:cNvSpPr>
            <a:spLocks noGrp="1"/>
          </p:cNvSpPr>
          <p:nvPr>
            <p:ph sz="quarter" idx="10"/>
          </p:nvPr>
        </p:nvSpPr>
        <p:spPr>
          <a:xfrm>
            <a:off x="722313" y="1419225"/>
            <a:ext cx="5678487" cy="314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1"/>
          </p:nvPr>
        </p:nvSpPr>
        <p:spPr>
          <a:xfrm>
            <a:off x="1027113" y="2055813"/>
            <a:ext cx="5348287" cy="382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1176338" y="3230563"/>
            <a:ext cx="4214812" cy="1281112"/>
          </a:xfrm>
        </p:spPr>
        <p:txBody>
          <a:bodyPr/>
          <a:lstStyle/>
          <a:p>
            <a:endParaRPr lang="en-US"/>
          </a:p>
        </p:txBody>
      </p:sp>
      <p:sp>
        <p:nvSpPr>
          <p:cNvPr id="16" name="Content Placeholder 15"/>
          <p:cNvSpPr>
            <a:spLocks noGrp="1"/>
          </p:cNvSpPr>
          <p:nvPr>
            <p:ph sz="quarter" idx="13"/>
          </p:nvPr>
        </p:nvSpPr>
        <p:spPr>
          <a:xfrm>
            <a:off x="1211263" y="2700338"/>
            <a:ext cx="4537075" cy="312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14"/>
          </p:nvPr>
        </p:nvSpPr>
        <p:spPr>
          <a:xfrm>
            <a:off x="1089025" y="4884738"/>
            <a:ext cx="4894263" cy="836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p:cNvSpPr>
            <a:spLocks noGrp="1"/>
          </p:cNvSpPr>
          <p:nvPr>
            <p:ph sz="quarter" idx="15"/>
          </p:nvPr>
        </p:nvSpPr>
        <p:spPr>
          <a:xfrm>
            <a:off x="6018213" y="3884613"/>
            <a:ext cx="2576512" cy="118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07481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accent1">
                <a:lumMod val="5000"/>
                <a:lumOff val="95000"/>
              </a:schemeClr>
            </a:gs>
            <a:gs pos="100000">
              <a:srgbClr val="7030A0"/>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E93372-DD50-480A-98A0-AD6FCA46B1FA}"/>
              </a:ext>
            </a:extLst>
          </p:cNvPr>
          <p:cNvSpPr>
            <a:spLocks noGrp="1"/>
          </p:cNvSpPr>
          <p:nvPr>
            <p:ph type="title"/>
          </p:nvPr>
        </p:nvSpPr>
        <p:spPr>
          <a:xfrm>
            <a:off x="628650" y="365127"/>
            <a:ext cx="7886700" cy="6064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BE5264D-17E8-4F6C-8FDB-6B593EE13B69}"/>
              </a:ext>
            </a:extLst>
          </p:cNvPr>
          <p:cNvSpPr>
            <a:spLocks noGrp="1"/>
          </p:cNvSpPr>
          <p:nvPr>
            <p:ph type="body" idx="1"/>
          </p:nvPr>
        </p:nvSpPr>
        <p:spPr>
          <a:xfrm>
            <a:off x="628650" y="1519397"/>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B34ECB94-ADDE-4173-BB54-D936DFB750DD}"/>
              </a:ext>
            </a:extLst>
          </p:cNvPr>
          <p:cNvSpPr txBox="1"/>
          <p:nvPr userDrawn="1"/>
        </p:nvSpPr>
        <p:spPr>
          <a:xfrm>
            <a:off x="8393474" y="6459216"/>
            <a:ext cx="684803" cy="338554"/>
          </a:xfrm>
          <a:prstGeom prst="rect">
            <a:avLst/>
          </a:prstGeom>
          <a:noFill/>
        </p:spPr>
        <p:txBody>
          <a:bodyPr wrap="none" rtlCol="0">
            <a:spAutoFit/>
          </a:bodyPr>
          <a:lstStyle/>
          <a:p>
            <a:r>
              <a:rPr lang="en-US" sz="1600" b="1" dirty="0"/>
              <a:t>1 - </a:t>
            </a:r>
            <a:fld id="{6E163371-F7B1-4191-8D26-3CC99E0CB2EB}" type="slidenum">
              <a:rPr lang="en-US" sz="1600" b="1" smtClean="0"/>
              <a:t>‹#›</a:t>
            </a:fld>
            <a:endParaRPr lang="en-US" sz="1600" b="1" dirty="0"/>
          </a:p>
        </p:txBody>
      </p:sp>
      <p:sp>
        <p:nvSpPr>
          <p:cNvPr id="5" name="Footer Placeholder 4">
            <a:extLst>
              <a:ext uri="{FF2B5EF4-FFF2-40B4-BE49-F238E27FC236}">
                <a16:creationId xmlns:a16="http://schemas.microsoft.com/office/drawing/2014/main" id="{24FC2932-2BBC-437F-B424-67CDFF259BF6}"/>
              </a:ext>
            </a:extLst>
          </p:cNvPr>
          <p:cNvSpPr txBox="1">
            <a:spLocks/>
          </p:cNvSpPr>
          <p:nvPr userDrawn="1"/>
        </p:nvSpPr>
        <p:spPr>
          <a:xfrm>
            <a:off x="2775002" y="6432645"/>
            <a:ext cx="35939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1"/>
                </a:solidFill>
              </a:rPr>
              <a:t>© 2021 Worth Publishers</a:t>
            </a:r>
            <a:br>
              <a:rPr lang="en-US" sz="800" dirty="0">
                <a:solidFill>
                  <a:schemeClr val="tx1"/>
                </a:solidFill>
              </a:rPr>
            </a:br>
            <a:r>
              <a:rPr lang="en-US" sz="800" dirty="0">
                <a:solidFill>
                  <a:schemeClr val="tx1"/>
                </a:solidFill>
              </a:rPr>
              <a:t>International Economics, 5e  |  Feenstra/Taylor</a:t>
            </a:r>
          </a:p>
        </p:txBody>
      </p:sp>
    </p:spTree>
    <p:extLst>
      <p:ext uri="{BB962C8B-B14F-4D97-AF65-F5344CB8AC3E}">
        <p14:creationId xmlns:p14="http://schemas.microsoft.com/office/powerpoint/2010/main" val="3212618710"/>
      </p:ext>
    </p:extLst>
  </p:cSld>
  <p:clrMap bg1="lt1" tx1="dk1" bg2="lt2" tx2="dk2" accent1="accent1" accent2="accent2" accent3="accent3" accent4="accent4" accent5="accent5" accent6="accent6" hlink="hlink" folHlink="folHlink"/>
  <p:sldLayoutIdLst>
    <p:sldLayoutId id="2147483905" r:id="rId1"/>
    <p:sldLayoutId id="2147483907" r:id="rId2"/>
    <p:sldLayoutId id="2147483916" r:id="rId3"/>
    <p:sldLayoutId id="2147483917" r:id="rId4"/>
    <p:sldLayoutId id="2147483918" r:id="rId5"/>
    <p:sldLayoutId id="2147483919" r:id="rId6"/>
  </p:sldLayoutIdLst>
  <p:hf hdr="0" dt="0"/>
  <p:txStyles>
    <p:titleStyle>
      <a:lvl1pPr algn="ctr" defTabSz="685800" rtl="0" eaLnBrk="1" latinLnBrk="0" hangingPunct="1">
        <a:lnSpc>
          <a:spcPct val="90000"/>
        </a:lnSpc>
        <a:spcBef>
          <a:spcPct val="0"/>
        </a:spcBef>
        <a:buNone/>
        <a:defRPr sz="3200" b="1" kern="1200">
          <a:solidFill>
            <a:srgbClr val="3333FF"/>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hepeninsulaqatar.com/article/17/02/2021/Qatar%E2%80%99s-trade-surplus-at-QR24.7bn-in-Q4,-2020"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1CC4F59-3D51-48D6-A669-AFFB2B47D044}"/>
              </a:ext>
            </a:extLst>
          </p:cNvPr>
          <p:cNvSpPr txBox="1"/>
          <p:nvPr/>
        </p:nvSpPr>
        <p:spPr>
          <a:xfrm>
            <a:off x="488708" y="1281608"/>
            <a:ext cx="8130490" cy="1754326"/>
          </a:xfrm>
          <a:prstGeom prst="rect">
            <a:avLst/>
          </a:prstGeom>
          <a:noFill/>
        </p:spPr>
        <p:txBody>
          <a:bodyPr wrap="square">
            <a:spAutoFit/>
          </a:bodyPr>
          <a:lstStyle/>
          <a:p>
            <a:pPr algn="ctr"/>
            <a:r>
              <a:rPr lang="en-US" sz="5400" dirty="0">
                <a:solidFill>
                  <a:srgbClr val="000099"/>
                </a:solidFill>
              </a:rPr>
              <a:t>Chapter 1 - Trade in the Global Economy </a:t>
            </a:r>
          </a:p>
        </p:txBody>
      </p:sp>
      <p:sp>
        <p:nvSpPr>
          <p:cNvPr id="8" name="Title 5">
            <a:extLst>
              <a:ext uri="{FF2B5EF4-FFF2-40B4-BE49-F238E27FC236}">
                <a16:creationId xmlns:a16="http://schemas.microsoft.com/office/drawing/2014/main" id="{BEC38EA5-A399-43BA-9CC6-F7CB79A72E36}"/>
              </a:ext>
            </a:extLst>
          </p:cNvPr>
          <p:cNvSpPr txBox="1">
            <a:spLocks/>
          </p:cNvSpPr>
          <p:nvPr/>
        </p:nvSpPr>
        <p:spPr>
          <a:xfrm>
            <a:off x="1" y="38099"/>
            <a:ext cx="9107904"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Arial"/>
                <a:ea typeface="+mj-ea"/>
                <a:cs typeface="+mj-cs"/>
              </a:rPr>
              <a:t>ECON 243 – International Trade</a:t>
            </a:r>
            <a:endParaRPr kumimoji="0" lang="en-US" sz="3600" b="1" i="0" u="none" strike="noStrike" kern="1200" cap="none" spc="0" normalizeH="0" baseline="0" noProof="0" dirty="0">
              <a:ln>
                <a:noFill/>
              </a:ln>
              <a:solidFill>
                <a:srgbClr val="FF0000"/>
              </a:solidFill>
              <a:effectLst/>
              <a:uLnTx/>
              <a:uFillTx/>
              <a:latin typeface="Arial"/>
              <a:ea typeface="+mj-ea"/>
              <a:cs typeface="+mj-cs"/>
            </a:endParaRPr>
          </a:p>
        </p:txBody>
      </p:sp>
      <p:pic>
        <p:nvPicPr>
          <p:cNvPr id="10" name="Picture 9">
            <a:extLst>
              <a:ext uri="{FF2B5EF4-FFF2-40B4-BE49-F238E27FC236}">
                <a16:creationId xmlns:a16="http://schemas.microsoft.com/office/drawing/2014/main" id="{C6FC1DC1-CE0C-4E0F-8F92-F7B8F1AEF6E0}"/>
              </a:ext>
            </a:extLst>
          </p:cNvPr>
          <p:cNvPicPr>
            <a:picLocks noChangeAspect="1"/>
          </p:cNvPicPr>
          <p:nvPr/>
        </p:nvPicPr>
        <p:blipFill>
          <a:blip r:embed="rId2"/>
          <a:stretch>
            <a:fillRect/>
          </a:stretch>
        </p:blipFill>
        <p:spPr>
          <a:xfrm>
            <a:off x="91440" y="2899410"/>
            <a:ext cx="8961119" cy="3821430"/>
          </a:xfrm>
          <a:prstGeom prst="rect">
            <a:avLst/>
          </a:prstGeom>
        </p:spPr>
      </p:pic>
    </p:spTree>
    <p:extLst>
      <p:ext uri="{BB962C8B-B14F-4D97-AF65-F5344CB8AC3E}">
        <p14:creationId xmlns:p14="http://schemas.microsoft.com/office/powerpoint/2010/main" val="231411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3197"/>
            <a:ext cx="8229600" cy="873760"/>
          </a:xfrm>
        </p:spPr>
        <p:txBody>
          <a:bodyPr/>
          <a:lstStyle/>
          <a:p>
            <a:r>
              <a:rPr lang="en-US" dirty="0"/>
              <a:t>International Trade Flows</a:t>
            </a:r>
          </a:p>
        </p:txBody>
      </p:sp>
      <p:sp>
        <p:nvSpPr>
          <p:cNvPr id="5" name="Content Placeholder 4"/>
          <p:cNvSpPr>
            <a:spLocks noGrp="1"/>
          </p:cNvSpPr>
          <p:nvPr>
            <p:ph sz="quarter" idx="10"/>
          </p:nvPr>
        </p:nvSpPr>
        <p:spPr>
          <a:xfrm>
            <a:off x="358934" y="943452"/>
            <a:ext cx="3951922" cy="446405"/>
          </a:xfrm>
        </p:spPr>
        <p:txBody>
          <a:bodyPr>
            <a:noAutofit/>
          </a:bodyPr>
          <a:lstStyle/>
          <a:p>
            <a:r>
              <a:rPr lang="en-US" dirty="0"/>
              <a:t>Map of World Trade</a:t>
            </a:r>
          </a:p>
        </p:txBody>
      </p:sp>
      <p:sp>
        <p:nvSpPr>
          <p:cNvPr id="8" name="Content Placeholder 7"/>
          <p:cNvSpPr>
            <a:spLocks noGrp="1"/>
          </p:cNvSpPr>
          <p:nvPr>
            <p:ph sz="quarter" idx="11"/>
          </p:nvPr>
        </p:nvSpPr>
        <p:spPr>
          <a:xfrm>
            <a:off x="188595" y="5914548"/>
            <a:ext cx="8766810" cy="873760"/>
          </a:xfrm>
        </p:spPr>
        <p:txBody>
          <a:bodyPr>
            <a:normAutofit fontScale="92500"/>
          </a:bodyPr>
          <a:lstStyle/>
          <a:p>
            <a:pPr marL="0" indent="0" algn="just">
              <a:lnSpc>
                <a:spcPct val="100000"/>
              </a:lnSpc>
              <a:spcBef>
                <a:spcPts val="0"/>
              </a:spcBef>
              <a:buNone/>
            </a:pPr>
            <a:r>
              <a:rPr lang="en-US" dirty="0"/>
              <a:t>World Trade in Goods, 2018 ($ billions) </a:t>
            </a:r>
            <a:r>
              <a:rPr lang="en-US" b="0" dirty="0"/>
              <a:t>This figure shows trade in merchandise goods between selected countries and regions of the world.</a:t>
            </a:r>
          </a:p>
        </p:txBody>
      </p:sp>
      <p:sp>
        <p:nvSpPr>
          <p:cNvPr id="10" name="Content Placeholder 9"/>
          <p:cNvSpPr>
            <a:spLocks noGrp="1"/>
          </p:cNvSpPr>
          <p:nvPr>
            <p:ph sz="quarter" idx="13"/>
          </p:nvPr>
        </p:nvSpPr>
        <p:spPr>
          <a:xfrm>
            <a:off x="6194108" y="1036957"/>
            <a:ext cx="1965325" cy="330200"/>
          </a:xfrm>
        </p:spPr>
        <p:txBody>
          <a:bodyPr>
            <a:normAutofit fontScale="85000" lnSpcReduction="20000"/>
          </a:bodyPr>
          <a:lstStyle/>
          <a:p>
            <a:pPr marL="0" indent="0">
              <a:buNone/>
            </a:pPr>
            <a:r>
              <a:rPr lang="en-US" b="0" dirty="0"/>
              <a:t>FIGURE 1-2</a:t>
            </a:r>
          </a:p>
        </p:txBody>
      </p:sp>
      <p:pic>
        <p:nvPicPr>
          <p:cNvPr id="2" name="Picture 1">
            <a:extLst>
              <a:ext uri="{FF2B5EF4-FFF2-40B4-BE49-F238E27FC236}">
                <a16:creationId xmlns:a16="http://schemas.microsoft.com/office/drawing/2014/main" id="{CA985A33-06A1-41B3-AD15-5FF5E8C92E73}"/>
              </a:ext>
            </a:extLst>
          </p:cNvPr>
          <p:cNvPicPr>
            <a:picLocks noChangeAspect="1"/>
          </p:cNvPicPr>
          <p:nvPr/>
        </p:nvPicPr>
        <p:blipFill>
          <a:blip r:embed="rId3"/>
          <a:stretch>
            <a:fillRect/>
          </a:stretch>
        </p:blipFill>
        <p:spPr>
          <a:xfrm>
            <a:off x="576896" y="789836"/>
            <a:ext cx="8378509" cy="4993057"/>
          </a:xfrm>
          <a:prstGeom prst="rect">
            <a:avLst/>
          </a:prstGeom>
        </p:spPr>
      </p:pic>
    </p:spTree>
    <p:extLst>
      <p:ext uri="{BB962C8B-B14F-4D97-AF65-F5344CB8AC3E}">
        <p14:creationId xmlns:p14="http://schemas.microsoft.com/office/powerpoint/2010/main" val="3494569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a:t>
            </a:r>
            <a:r>
              <a:rPr lang="en-US" dirty="0" err="1"/>
              <a:t>Covid</a:t>
            </a:r>
            <a:endParaRPr lang="en-US" dirty="0"/>
          </a:p>
        </p:txBody>
      </p:sp>
      <p:pic>
        <p:nvPicPr>
          <p:cNvPr id="4" name="Picture 3"/>
          <p:cNvPicPr>
            <a:picLocks noChangeAspect="1"/>
          </p:cNvPicPr>
          <p:nvPr/>
        </p:nvPicPr>
        <p:blipFill>
          <a:blip r:embed="rId2"/>
          <a:stretch>
            <a:fillRect/>
          </a:stretch>
        </p:blipFill>
        <p:spPr>
          <a:xfrm>
            <a:off x="264968" y="1153824"/>
            <a:ext cx="8614064" cy="5381625"/>
          </a:xfrm>
          <a:prstGeom prst="rect">
            <a:avLst/>
          </a:prstGeom>
        </p:spPr>
      </p:pic>
    </p:spTree>
    <p:extLst>
      <p:ext uri="{BB962C8B-B14F-4D97-AF65-F5344CB8AC3E}">
        <p14:creationId xmlns:p14="http://schemas.microsoft.com/office/powerpoint/2010/main" val="88331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C08D40-4FAB-8F42-B69E-5A4031F867A3}"/>
              </a:ext>
            </a:extLst>
          </p:cNvPr>
          <p:cNvSpPr>
            <a:spLocks noGrp="1"/>
          </p:cNvSpPr>
          <p:nvPr>
            <p:ph idx="1"/>
          </p:nvPr>
        </p:nvSpPr>
        <p:spPr>
          <a:xfrm>
            <a:off x="251460" y="1085850"/>
            <a:ext cx="8641080" cy="4525963"/>
          </a:xfrm>
        </p:spPr>
        <p:txBody>
          <a:bodyPr>
            <a:noAutofit/>
          </a:bodyPr>
          <a:lstStyle/>
          <a:p>
            <a:r>
              <a:rPr lang="en-US" altLang="en-US" dirty="0"/>
              <a:t>European and U.S. Trade</a:t>
            </a:r>
          </a:p>
          <a:p>
            <a:pPr lvl="1"/>
            <a:r>
              <a:rPr lang="en-US" altLang="en-US" dirty="0"/>
              <a:t>The largest amount of trade shown in Figure 1-2 is the flow of goods within Europe, $4.5 trillion, or 21%, of world trade.</a:t>
            </a:r>
          </a:p>
          <a:p>
            <a:pPr lvl="1"/>
            <a:r>
              <a:rPr lang="en-US" altLang="en-US" dirty="0"/>
              <a:t>The European countries trade a great deal with one another because there are many countries located near to each other, so it is easy to ship from one country to another, and also because import tariffs are low.</a:t>
            </a:r>
          </a:p>
          <a:p>
            <a:pPr lvl="1"/>
            <a:r>
              <a:rPr lang="en-US" altLang="en-US" dirty="0"/>
              <a:t>There are also large trade flows between the United States and Europe. The United States exported nearly $400 billion of goods to Europe in 2018 and imported $565 billion from Europe.</a:t>
            </a:r>
          </a:p>
          <a:p>
            <a:pPr lvl="1"/>
            <a:r>
              <a:rPr lang="en-US" dirty="0"/>
              <a:t>This shows that a large amount of world trade occurs between countries that are similar in their levels of advanced industrialization.</a:t>
            </a:r>
            <a:endParaRPr lang="en-US" altLang="en-US" dirty="0"/>
          </a:p>
        </p:txBody>
      </p:sp>
      <p:sp>
        <p:nvSpPr>
          <p:cNvPr id="8" name="Title 1">
            <a:extLst>
              <a:ext uri="{FF2B5EF4-FFF2-40B4-BE49-F238E27FC236}">
                <a16:creationId xmlns:a16="http://schemas.microsoft.com/office/drawing/2014/main" id="{5EB0C3D2-CB3D-4463-8938-0B9D03200BF3}"/>
              </a:ext>
            </a:extLst>
          </p:cNvPr>
          <p:cNvSpPr>
            <a:spLocks noGrp="1"/>
          </p:cNvSpPr>
          <p:nvPr>
            <p:ph type="title"/>
          </p:nvPr>
        </p:nvSpPr>
        <p:spPr>
          <a:xfrm>
            <a:off x="754380" y="291149"/>
            <a:ext cx="7886700" cy="606424"/>
          </a:xfrm>
        </p:spPr>
        <p:txBody>
          <a:bodyPr>
            <a:normAutofit/>
          </a:bodyPr>
          <a:lstStyle/>
          <a:p>
            <a:r>
              <a:rPr lang="en-US" dirty="0"/>
              <a:t>Map of World Trade</a:t>
            </a:r>
          </a:p>
        </p:txBody>
      </p:sp>
    </p:spTree>
    <p:extLst>
      <p:ext uri="{BB962C8B-B14F-4D97-AF65-F5344CB8AC3E}">
        <p14:creationId xmlns:p14="http://schemas.microsoft.com/office/powerpoint/2010/main" val="183241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C08D40-4FAB-8F42-B69E-5A4031F867A3}"/>
              </a:ext>
            </a:extLst>
          </p:cNvPr>
          <p:cNvSpPr>
            <a:spLocks noGrp="1"/>
          </p:cNvSpPr>
          <p:nvPr>
            <p:ph idx="1"/>
          </p:nvPr>
        </p:nvSpPr>
        <p:spPr>
          <a:xfrm>
            <a:off x="280035" y="1272650"/>
            <a:ext cx="8583930" cy="4525963"/>
          </a:xfrm>
        </p:spPr>
        <p:txBody>
          <a:bodyPr>
            <a:noAutofit/>
          </a:bodyPr>
          <a:lstStyle/>
          <a:p>
            <a:r>
              <a:rPr lang="en-US" altLang="en-US" sz="2800" dirty="0"/>
              <a:t>Trade in the Americas</a:t>
            </a:r>
          </a:p>
          <a:p>
            <a:pPr lvl="1"/>
            <a:r>
              <a:rPr lang="en-US" altLang="en-US" sz="2800" dirty="0"/>
              <a:t>There is also a large amount of trade recorded within the Americas, that is, between North America, Central America, South America, and the Caribbean.</a:t>
            </a:r>
          </a:p>
          <a:p>
            <a:pPr lvl="1"/>
            <a:r>
              <a:rPr lang="en-US" altLang="en-US" sz="2800" dirty="0"/>
              <a:t>Trade within the Americas in 2018 was $1.7 trillion, about 8% of world trade.</a:t>
            </a:r>
          </a:p>
          <a:p>
            <a:pPr lvl="1"/>
            <a:r>
              <a:rPr lang="en-US" altLang="en-US" sz="2800" dirty="0"/>
              <a:t>The vast majority of international trade within the Americas is between Canada, the United States, and Mexico. The three countries are part of a free-trade area as defined by the United States–Mexico–Canada Agreement (USMCA), which took effect in 2020.</a:t>
            </a:r>
          </a:p>
        </p:txBody>
      </p:sp>
      <p:sp>
        <p:nvSpPr>
          <p:cNvPr id="6" name="Title 1">
            <a:extLst>
              <a:ext uri="{FF2B5EF4-FFF2-40B4-BE49-F238E27FC236}">
                <a16:creationId xmlns:a16="http://schemas.microsoft.com/office/drawing/2014/main" id="{173288BC-E258-4243-B326-7C5FA0E74729}"/>
              </a:ext>
            </a:extLst>
          </p:cNvPr>
          <p:cNvSpPr>
            <a:spLocks noGrp="1"/>
          </p:cNvSpPr>
          <p:nvPr>
            <p:ph type="title"/>
          </p:nvPr>
        </p:nvSpPr>
        <p:spPr>
          <a:xfrm>
            <a:off x="754380" y="291149"/>
            <a:ext cx="7886700" cy="606424"/>
          </a:xfrm>
        </p:spPr>
        <p:txBody>
          <a:bodyPr>
            <a:normAutofit/>
          </a:bodyPr>
          <a:lstStyle/>
          <a:p>
            <a:r>
              <a:rPr lang="en-US" dirty="0"/>
              <a:t>Map of World Trade</a:t>
            </a:r>
          </a:p>
        </p:txBody>
      </p:sp>
    </p:spTree>
    <p:extLst>
      <p:ext uri="{BB962C8B-B14F-4D97-AF65-F5344CB8AC3E}">
        <p14:creationId xmlns:p14="http://schemas.microsoft.com/office/powerpoint/2010/main" val="4119165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B567-02AE-8D40-8C38-40267AD0BE06}"/>
              </a:ext>
            </a:extLst>
          </p:cNvPr>
          <p:cNvSpPr>
            <a:spLocks noGrp="1"/>
          </p:cNvSpPr>
          <p:nvPr>
            <p:ph type="title"/>
          </p:nvPr>
        </p:nvSpPr>
        <p:spPr>
          <a:xfrm>
            <a:off x="754380" y="291149"/>
            <a:ext cx="7886700" cy="606424"/>
          </a:xfrm>
        </p:spPr>
        <p:txBody>
          <a:bodyPr>
            <a:normAutofit/>
          </a:bodyPr>
          <a:lstStyle/>
          <a:p>
            <a:r>
              <a:rPr lang="en-US" dirty="0"/>
              <a:t>Map of World Trade</a:t>
            </a:r>
          </a:p>
        </p:txBody>
      </p:sp>
      <p:sp>
        <p:nvSpPr>
          <p:cNvPr id="3" name="Content Placeholder 2">
            <a:extLst>
              <a:ext uri="{FF2B5EF4-FFF2-40B4-BE49-F238E27FC236}">
                <a16:creationId xmlns:a16="http://schemas.microsoft.com/office/drawing/2014/main" id="{60C08D40-4FAB-8F42-B69E-5A4031F867A3}"/>
              </a:ext>
            </a:extLst>
          </p:cNvPr>
          <p:cNvSpPr>
            <a:spLocks noGrp="1"/>
          </p:cNvSpPr>
          <p:nvPr>
            <p:ph idx="1"/>
          </p:nvPr>
        </p:nvSpPr>
        <p:spPr>
          <a:xfrm>
            <a:off x="314325" y="1279366"/>
            <a:ext cx="8515350" cy="4881403"/>
          </a:xfrm>
        </p:spPr>
        <p:txBody>
          <a:bodyPr>
            <a:noAutofit/>
          </a:bodyPr>
          <a:lstStyle/>
          <a:p>
            <a:r>
              <a:rPr lang="en-US" altLang="en-US" sz="2800" dirty="0"/>
              <a:t>Trade with Asia</a:t>
            </a:r>
          </a:p>
          <a:p>
            <a:pPr lvl="1"/>
            <a:r>
              <a:rPr lang="en-US" altLang="en-US" sz="2800" dirty="0"/>
              <a:t>Exports from Asia totaled about $6.1 trillion in 2018, or nearly one-third (29%) of world trade, as shown in Table 1-1.</a:t>
            </a:r>
          </a:p>
          <a:p>
            <a:pPr lvl="1"/>
            <a:r>
              <a:rPr lang="en-US" altLang="en-US" sz="2800" dirty="0"/>
              <a:t>Remember that this total includes only trade in goods and omits trade in services, which is becoming increasingly important.</a:t>
            </a:r>
          </a:p>
          <a:p>
            <a:pPr lvl="1"/>
            <a:r>
              <a:rPr lang="en-US" sz="2800" dirty="0"/>
              <a:t>India, for example, performs a wide range of services such as accounting, customer support, computer programming, and research and development tasks for firms in the United States and Europe.</a:t>
            </a:r>
            <a:endParaRPr lang="en-US" altLang="en-US" sz="2800" dirty="0"/>
          </a:p>
        </p:txBody>
      </p:sp>
    </p:spTree>
    <p:extLst>
      <p:ext uri="{BB962C8B-B14F-4D97-AF65-F5344CB8AC3E}">
        <p14:creationId xmlns:p14="http://schemas.microsoft.com/office/powerpoint/2010/main" val="2993125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C08D40-4FAB-8F42-B69E-5A4031F867A3}"/>
              </a:ext>
            </a:extLst>
          </p:cNvPr>
          <p:cNvSpPr>
            <a:spLocks noGrp="1"/>
          </p:cNvSpPr>
          <p:nvPr>
            <p:ph idx="1"/>
          </p:nvPr>
        </p:nvSpPr>
        <p:spPr>
          <a:xfrm>
            <a:off x="285750" y="971551"/>
            <a:ext cx="8641080" cy="4691270"/>
          </a:xfrm>
        </p:spPr>
        <p:txBody>
          <a:bodyPr>
            <a:noAutofit/>
          </a:bodyPr>
          <a:lstStyle/>
          <a:p>
            <a:r>
              <a:rPr lang="en-US" altLang="en-US" sz="2800" dirty="0"/>
              <a:t>Other Regions</a:t>
            </a:r>
          </a:p>
          <a:p>
            <a:pPr lvl="1"/>
            <a:r>
              <a:rPr lang="en-US" altLang="en-US" sz="2800" dirty="0"/>
              <a:t>The exports of the Middle East and Russia combined (together with countries around Russia such as Azerbaijan and Kazakhstan) total $1.9 trillion, or another 9% of world trade.</a:t>
            </a:r>
          </a:p>
          <a:p>
            <a:pPr lvl="1"/>
            <a:r>
              <a:rPr lang="en-US" altLang="en-US" sz="2800" dirty="0"/>
              <a:t>And then there is Africa. Africa has the closest trade links with the European nations, reflecting both its proximity to Europe and the former colonial status of many African countries.</a:t>
            </a:r>
          </a:p>
          <a:p>
            <a:pPr lvl="1"/>
            <a:r>
              <a:rPr lang="en-US" sz="2800" dirty="0"/>
              <a:t>Adding up all its exports, the continent of Africa accounts for only 2% of world trade, a very small number given that Africa accounts for 20% of the Earth’s land mass and 17% of its population.</a:t>
            </a:r>
          </a:p>
        </p:txBody>
      </p:sp>
      <p:sp>
        <p:nvSpPr>
          <p:cNvPr id="4" name="Title 1">
            <a:extLst>
              <a:ext uri="{FF2B5EF4-FFF2-40B4-BE49-F238E27FC236}">
                <a16:creationId xmlns:a16="http://schemas.microsoft.com/office/drawing/2014/main" id="{2253ED79-8510-4DC9-B84E-93E5ED2D8028}"/>
              </a:ext>
            </a:extLst>
          </p:cNvPr>
          <p:cNvSpPr txBox="1">
            <a:spLocks/>
          </p:cNvSpPr>
          <p:nvPr/>
        </p:nvSpPr>
        <p:spPr>
          <a:xfrm>
            <a:off x="754380" y="291149"/>
            <a:ext cx="7886700" cy="606424"/>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200" b="1" kern="1200">
                <a:solidFill>
                  <a:srgbClr val="3333FF"/>
                </a:solidFill>
                <a:latin typeface="+mn-lt"/>
                <a:ea typeface="+mj-ea"/>
                <a:cs typeface="+mj-cs"/>
              </a:defRPr>
            </a:lvl1pPr>
          </a:lstStyle>
          <a:p>
            <a:r>
              <a:rPr lang="en-US"/>
              <a:t>Map of World Trade</a:t>
            </a:r>
            <a:endParaRPr lang="en-US" dirty="0"/>
          </a:p>
        </p:txBody>
      </p:sp>
    </p:spTree>
    <p:extLst>
      <p:ext uri="{BB962C8B-B14F-4D97-AF65-F5344CB8AC3E}">
        <p14:creationId xmlns:p14="http://schemas.microsoft.com/office/powerpoint/2010/main" val="3283210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03C53D7-5518-D640-9A25-9AB5D330F111}"/>
              </a:ext>
            </a:extLst>
          </p:cNvPr>
          <p:cNvSpPr>
            <a:spLocks noGrp="1"/>
          </p:cNvSpPr>
          <p:nvPr>
            <p:ph idx="1"/>
          </p:nvPr>
        </p:nvSpPr>
        <p:spPr>
          <a:xfrm>
            <a:off x="377190" y="1165066"/>
            <a:ext cx="8492490" cy="4847113"/>
          </a:xfrm>
        </p:spPr>
        <p:txBody>
          <a:bodyPr>
            <a:noAutofit/>
          </a:bodyPr>
          <a:lstStyle/>
          <a:p>
            <a:r>
              <a:rPr lang="en-US" sz="2800" dirty="0"/>
              <a:t>Trade Compared with GDP</a:t>
            </a:r>
          </a:p>
          <a:p>
            <a:pPr lvl="1"/>
            <a:r>
              <a:rPr lang="en-US" altLang="en-US" sz="2800" dirty="0"/>
              <a:t>So far, we have discussed the dollar amounts of trade crossing international borders.</a:t>
            </a:r>
          </a:p>
          <a:p>
            <a:pPr lvl="2"/>
            <a:r>
              <a:rPr lang="en-US" altLang="en-US" sz="2800" dirty="0"/>
              <a:t>There is a second way that trade is often reported, as a ratio of a country’s trade to its gross domestic product (GDP), the value of all final goods produced in a year.</a:t>
            </a:r>
          </a:p>
          <a:p>
            <a:pPr lvl="2"/>
            <a:r>
              <a:rPr lang="en-US" altLang="en-US" sz="2800" dirty="0"/>
              <a:t>For the United States, the average value of imports and exports (for goods and services) expressed relative to GDP was 16% in 2018.</a:t>
            </a:r>
          </a:p>
          <a:p>
            <a:pPr lvl="2"/>
            <a:r>
              <a:rPr lang="en-US" sz="2800" dirty="0"/>
              <a:t>Most other countries have a higher ratio of trade to GDP.</a:t>
            </a:r>
            <a:endParaRPr lang="en-US" altLang="en-US" sz="2800" dirty="0"/>
          </a:p>
        </p:txBody>
      </p:sp>
      <p:sp>
        <p:nvSpPr>
          <p:cNvPr id="4" name="Title 1">
            <a:extLst>
              <a:ext uri="{FF2B5EF4-FFF2-40B4-BE49-F238E27FC236}">
                <a16:creationId xmlns:a16="http://schemas.microsoft.com/office/drawing/2014/main" id="{88641058-A9FB-4324-A768-8821067A93CF}"/>
              </a:ext>
            </a:extLst>
          </p:cNvPr>
          <p:cNvSpPr txBox="1">
            <a:spLocks/>
          </p:cNvSpPr>
          <p:nvPr/>
        </p:nvSpPr>
        <p:spPr>
          <a:xfrm>
            <a:off x="754380" y="291149"/>
            <a:ext cx="7886700" cy="606424"/>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200" b="1" kern="1200">
                <a:solidFill>
                  <a:srgbClr val="3333FF"/>
                </a:solidFill>
                <a:latin typeface="+mn-lt"/>
                <a:ea typeface="+mj-ea"/>
                <a:cs typeface="+mj-cs"/>
              </a:defRPr>
            </a:lvl1pPr>
          </a:lstStyle>
          <a:p>
            <a:r>
              <a:rPr lang="en-US"/>
              <a:t>Map of World Trade</a:t>
            </a:r>
            <a:endParaRPr lang="en-US" dirty="0"/>
          </a:p>
        </p:txBody>
      </p:sp>
    </p:spTree>
    <p:extLst>
      <p:ext uri="{BB962C8B-B14F-4D97-AF65-F5344CB8AC3E}">
        <p14:creationId xmlns:p14="http://schemas.microsoft.com/office/powerpoint/2010/main" val="846242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510"/>
            <a:ext cx="8229600" cy="579010"/>
          </a:xfrm>
        </p:spPr>
        <p:txBody>
          <a:bodyPr>
            <a:normAutofit/>
          </a:bodyPr>
          <a:lstStyle/>
          <a:p>
            <a:r>
              <a:rPr lang="en-US" dirty="0"/>
              <a:t>Trade Compared with GDP</a:t>
            </a:r>
          </a:p>
        </p:txBody>
      </p:sp>
      <p:sp>
        <p:nvSpPr>
          <p:cNvPr id="6" name="Content Placeholder 5"/>
          <p:cNvSpPr>
            <a:spLocks noGrp="1"/>
          </p:cNvSpPr>
          <p:nvPr>
            <p:ph sz="quarter" idx="11"/>
          </p:nvPr>
        </p:nvSpPr>
        <p:spPr>
          <a:xfrm>
            <a:off x="4246880" y="638362"/>
            <a:ext cx="2444750" cy="392112"/>
          </a:xfrm>
        </p:spPr>
        <p:txBody>
          <a:bodyPr>
            <a:normAutofit/>
          </a:bodyPr>
          <a:lstStyle/>
          <a:p>
            <a:pPr marL="0" indent="0">
              <a:buNone/>
            </a:pPr>
            <a:r>
              <a:rPr lang="en-US" sz="2000" dirty="0"/>
              <a:t>TABLE 1-2</a:t>
            </a:r>
          </a:p>
        </p:txBody>
      </p:sp>
      <p:sp>
        <p:nvSpPr>
          <p:cNvPr id="8" name="Content Placeholder 7"/>
          <p:cNvSpPr>
            <a:spLocks noGrp="1"/>
          </p:cNvSpPr>
          <p:nvPr>
            <p:ph sz="quarter" idx="13"/>
          </p:nvPr>
        </p:nvSpPr>
        <p:spPr>
          <a:xfrm>
            <a:off x="145732" y="5852159"/>
            <a:ext cx="8852535" cy="3883961"/>
          </a:xfrm>
        </p:spPr>
        <p:txBody>
          <a:bodyPr>
            <a:normAutofit/>
          </a:bodyPr>
          <a:lstStyle/>
          <a:p>
            <a:pPr marL="0" indent="0" algn="just">
              <a:buNone/>
            </a:pPr>
            <a:r>
              <a:rPr lang="en-US" sz="1600" dirty="0"/>
              <a:t>Trade/GDP Ratio in 2018 </a:t>
            </a:r>
            <a:r>
              <a:rPr lang="en-US" sz="1600" b="0" dirty="0"/>
              <a:t>This table shows the ratio of total trade to GDP for each country, where trade is calculated as (Imports + Exports)/2, including both merchandise goods and services. Countries with the highest ratios of trade to GDP tend to be small in economic size.</a:t>
            </a:r>
          </a:p>
        </p:txBody>
      </p:sp>
      <p:pic>
        <p:nvPicPr>
          <p:cNvPr id="12" name="Picture 11">
            <a:extLst>
              <a:ext uri="{FF2B5EF4-FFF2-40B4-BE49-F238E27FC236}">
                <a16:creationId xmlns:a16="http://schemas.microsoft.com/office/drawing/2014/main" id="{A91EBD53-ECC0-40E6-AB96-8A6A21EEF8BA}"/>
              </a:ext>
            </a:extLst>
          </p:cNvPr>
          <p:cNvPicPr>
            <a:picLocks noChangeAspect="1"/>
          </p:cNvPicPr>
          <p:nvPr/>
        </p:nvPicPr>
        <p:blipFill>
          <a:blip r:embed="rId2"/>
          <a:stretch>
            <a:fillRect/>
          </a:stretch>
        </p:blipFill>
        <p:spPr>
          <a:xfrm>
            <a:off x="261620" y="1109909"/>
            <a:ext cx="8619490" cy="4742250"/>
          </a:xfrm>
          <a:prstGeom prst="rect">
            <a:avLst/>
          </a:prstGeom>
        </p:spPr>
      </p:pic>
    </p:spTree>
    <p:extLst>
      <p:ext uri="{BB962C8B-B14F-4D97-AF65-F5344CB8AC3E}">
        <p14:creationId xmlns:p14="http://schemas.microsoft.com/office/powerpoint/2010/main" val="340201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510"/>
            <a:ext cx="8229600" cy="613300"/>
          </a:xfrm>
        </p:spPr>
        <p:txBody>
          <a:bodyPr/>
          <a:lstStyle/>
          <a:p>
            <a:r>
              <a:rPr lang="en-US" dirty="0"/>
              <a:t>Barriers to Trade</a:t>
            </a:r>
          </a:p>
        </p:txBody>
      </p:sp>
      <p:sp>
        <p:nvSpPr>
          <p:cNvPr id="6" name="Content Placeholder 5"/>
          <p:cNvSpPr>
            <a:spLocks noGrp="1"/>
          </p:cNvSpPr>
          <p:nvPr>
            <p:ph sz="quarter" idx="11"/>
          </p:nvPr>
        </p:nvSpPr>
        <p:spPr>
          <a:xfrm>
            <a:off x="3757906" y="708964"/>
            <a:ext cx="1628186" cy="382587"/>
          </a:xfrm>
        </p:spPr>
        <p:txBody>
          <a:bodyPr>
            <a:normAutofit/>
          </a:bodyPr>
          <a:lstStyle/>
          <a:p>
            <a:pPr marL="0" indent="0">
              <a:buNone/>
            </a:pPr>
            <a:r>
              <a:rPr lang="en-US" sz="1800" dirty="0"/>
              <a:t>FIGURE 1-3</a:t>
            </a:r>
          </a:p>
        </p:txBody>
      </p:sp>
      <p:pic>
        <p:nvPicPr>
          <p:cNvPr id="11" name="Picture Placeholder 5" descr="A graph shows the total trade in merchandise goods and services, for six countries, in relation to its gross domestic product (GDP), from 1890 to 2018. The approximate data (in percent) are as follows:&#10;United States:&#10;1890 to 1910: Stable at 5&#10;1910 to 1920: Increased to 7.5 &#10;1920 and 1930: Fell below 5 &#10;1930 to 1970: Marginal increase above 5&#10;1970 to 1980: Increase to 10 &#10;1980 to 1990: Stable at 10&#10;2010: It was at 15&#10;2018: Rose above 15.&#10;&#10;Japan:&#10;1890 to 1920: Increased to over 15&#10;1920 to1940: Steady decline to around 12&#10;1940 to 1950: Further declined to 8 &#10;1970 to 1980: Increased to 14 &#10;1980 to 1990: Fell to around 7 &#10;1990 to 2010: Rose to 18&#10;2010 to 2016: Rose to 19&#10;2016 to 2017: Fell to 16&#10;2017 to 2018: Rose to 17.&#10;&#10;Canada: &#10;1920: A steep increase to 24 &#10;1930: Fell to 17&#10;1960: Further declined to below 15&#10;1980: A steep increase to 26 &#10;2000: Reached an all-time high recording over 42 &#10;2000 to 2010: Steep fall to around 28&#10;2010 to 2018: Marginal increase to around 32.&#10;&#10;Australia:&#10;1890 to 1913: Were around 22 &#10;1913 to 1920: Fell to 8&#10;1920 to 1940: It further declined to around 7&#10;1940 to 1960: It increased to 14 &#10;1960 to 1970: Decline to12 &#10;2000: Rose to 22 &#10;2010: Fell to 20&#10;2016: Rose to 21&#10;2017: Fell to 20&#10;2018: Rose to 23.&#10;&#10;Europe:&#10;1890 to 1920: Showed a stable trend around 20 &#10;1920 to 1940: It fell below 10 &#10;1940 to 1960: It increased to around 18 &#10;1980: It reached 25 &#10;1980 to 1990: It was at 25 &#10;1990 to 2008: There was a rapid increase to 40&#10;2010: Fell to 34&#10;2010 to 2018: Steady increase to around 43.&#10;&#10;United Kingdom:&#10;1890 to 1915: Steady increase to 30.&#10;1915 to 1940: Fell to 12 &#10;1940 to 1950: Rose to 22 &#10;1990: Rose to 25 1990 to 2010: ups and downs but overall rose to 32&#10;2016: Fell to 28&#10;2016 to 2018: Increased steadily to 31.">
            <a:extLst>
              <a:ext uri="{FF2B5EF4-FFF2-40B4-BE49-F238E27FC236}">
                <a16:creationId xmlns:a16="http://schemas.microsoft.com/office/drawing/2014/main" id="{878FE433-CDA6-A349-9179-358E97FE01A4}"/>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193041" y="1417293"/>
            <a:ext cx="5807709" cy="4486087"/>
          </a:xfrm>
          <a:prstGeom prst="rect">
            <a:avLst/>
          </a:prstGeom>
        </p:spPr>
      </p:pic>
      <p:sp>
        <p:nvSpPr>
          <p:cNvPr id="8" name="Content Placeholder 7"/>
          <p:cNvSpPr>
            <a:spLocks noGrp="1"/>
          </p:cNvSpPr>
          <p:nvPr>
            <p:ph sz="quarter" idx="13"/>
          </p:nvPr>
        </p:nvSpPr>
        <p:spPr>
          <a:xfrm>
            <a:off x="1949471" y="1075161"/>
            <a:ext cx="4661217" cy="378142"/>
          </a:xfrm>
        </p:spPr>
        <p:txBody>
          <a:bodyPr>
            <a:noAutofit/>
          </a:bodyPr>
          <a:lstStyle/>
          <a:p>
            <a:pPr marL="0" indent="0">
              <a:buNone/>
            </a:pPr>
            <a:r>
              <a:rPr lang="en-US" sz="1800" dirty="0"/>
              <a:t>Trade in Goods and Services Relative to GDP</a:t>
            </a:r>
          </a:p>
        </p:txBody>
      </p:sp>
      <p:sp>
        <p:nvSpPr>
          <p:cNvPr id="9" name="Content Placeholder 8"/>
          <p:cNvSpPr>
            <a:spLocks noGrp="1"/>
          </p:cNvSpPr>
          <p:nvPr>
            <p:ph sz="quarter" idx="14"/>
          </p:nvPr>
        </p:nvSpPr>
        <p:spPr>
          <a:xfrm>
            <a:off x="595312" y="5903381"/>
            <a:ext cx="7953375" cy="703262"/>
          </a:xfrm>
        </p:spPr>
        <p:txBody>
          <a:bodyPr>
            <a:normAutofit/>
          </a:bodyPr>
          <a:lstStyle/>
          <a:p>
            <a:pPr marL="0" indent="0">
              <a:buNone/>
            </a:pPr>
            <a:r>
              <a:rPr lang="en-US" sz="2000" b="0" dirty="0"/>
              <a:t>The term trade barriers refers to all factors that influence the amount of goods and services shipped across international borders.</a:t>
            </a:r>
          </a:p>
        </p:txBody>
      </p:sp>
      <p:sp>
        <p:nvSpPr>
          <p:cNvPr id="10" name="Content Placeholder 9"/>
          <p:cNvSpPr>
            <a:spLocks noGrp="1"/>
          </p:cNvSpPr>
          <p:nvPr>
            <p:ph sz="quarter" idx="15"/>
          </p:nvPr>
        </p:nvSpPr>
        <p:spPr>
          <a:xfrm>
            <a:off x="6282373" y="1573585"/>
            <a:ext cx="2770187" cy="2739707"/>
          </a:xfrm>
        </p:spPr>
        <p:txBody>
          <a:bodyPr>
            <a:noAutofit/>
          </a:bodyPr>
          <a:lstStyle/>
          <a:p>
            <a:pPr marL="0" indent="0" algn="just">
              <a:buNone/>
            </a:pPr>
            <a:r>
              <a:rPr lang="en-US" sz="1800" dirty="0"/>
              <a:t>This diagram shows total trade in merchandise goods and services for each country divided by GDP. </a:t>
            </a:r>
          </a:p>
          <a:p>
            <a:pPr marL="0" indent="0" algn="just">
              <a:buNone/>
            </a:pPr>
            <a:r>
              <a:rPr lang="en-US" sz="1800" dirty="0"/>
              <a:t>There was a considerable increase in the ratio of trade to GDP between 1890 and 1913. This trend was ended by World War I and the Great Depression.</a:t>
            </a:r>
          </a:p>
          <a:p>
            <a:pPr marL="0" indent="0" algn="just">
              <a:buNone/>
            </a:pPr>
            <a:r>
              <a:rPr lang="en-US" sz="1800" dirty="0"/>
              <a:t>Most of the industrial countries shown did not reach the level of trade prevailing in 1913 until the 1970s. </a:t>
            </a:r>
          </a:p>
        </p:txBody>
      </p:sp>
    </p:spTree>
    <p:extLst>
      <p:ext uri="{BB962C8B-B14F-4D97-AF65-F5344CB8AC3E}">
        <p14:creationId xmlns:p14="http://schemas.microsoft.com/office/powerpoint/2010/main" val="661545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B567-02AE-8D40-8C38-40267AD0BE06}"/>
              </a:ext>
            </a:extLst>
          </p:cNvPr>
          <p:cNvSpPr>
            <a:spLocks noGrp="1"/>
          </p:cNvSpPr>
          <p:nvPr>
            <p:ph type="title"/>
          </p:nvPr>
        </p:nvSpPr>
        <p:spPr/>
        <p:txBody>
          <a:bodyPr>
            <a:normAutofit/>
          </a:bodyPr>
          <a:lstStyle/>
          <a:p>
            <a:r>
              <a:rPr lang="en-US" sz="3200" dirty="0"/>
              <a:t>“First Golden Age” of Trade</a:t>
            </a:r>
            <a:endParaRPr lang="en-US" dirty="0"/>
          </a:p>
        </p:txBody>
      </p:sp>
      <p:sp>
        <p:nvSpPr>
          <p:cNvPr id="6" name="Content Placeholder 5">
            <a:extLst>
              <a:ext uri="{FF2B5EF4-FFF2-40B4-BE49-F238E27FC236}">
                <a16:creationId xmlns:a16="http://schemas.microsoft.com/office/drawing/2014/main" id="{B03C53D7-5518-D640-9A25-9AB5D330F111}"/>
              </a:ext>
            </a:extLst>
          </p:cNvPr>
          <p:cNvSpPr>
            <a:spLocks noGrp="1"/>
          </p:cNvSpPr>
          <p:nvPr>
            <p:ph idx="1"/>
          </p:nvPr>
        </p:nvSpPr>
        <p:spPr>
          <a:xfrm>
            <a:off x="217170" y="1150461"/>
            <a:ext cx="8572500" cy="4351338"/>
          </a:xfrm>
        </p:spPr>
        <p:txBody>
          <a:bodyPr>
            <a:normAutofit/>
          </a:bodyPr>
          <a:lstStyle/>
          <a:p>
            <a:pPr lvl="1"/>
            <a:r>
              <a:rPr lang="en-US" altLang="en-US" sz="2800" dirty="0"/>
              <a:t>The period from 1890 until World War I (1914–1918) is sometimes referred to as a “golden age” of international trade.</a:t>
            </a:r>
          </a:p>
          <a:p>
            <a:pPr lvl="1"/>
            <a:r>
              <a:rPr lang="en-US" altLang="en-US" sz="2800" dirty="0"/>
              <a:t>Those years saw dramatic improvements in transportation, such as the steamship and the railroad, that allowed for a great increase in the amount of international trade</a:t>
            </a:r>
            <a:r>
              <a:rPr lang="en-US" altLang="en-US" dirty="0"/>
              <a:t>.</a:t>
            </a:r>
          </a:p>
        </p:txBody>
      </p:sp>
      <p:pic>
        <p:nvPicPr>
          <p:cNvPr id="3" name="Picture 2">
            <a:extLst>
              <a:ext uri="{FF2B5EF4-FFF2-40B4-BE49-F238E27FC236}">
                <a16:creationId xmlns:a16="http://schemas.microsoft.com/office/drawing/2014/main" id="{9E3FC909-12B7-4DC6-A59A-090603CB4E4E}"/>
              </a:ext>
            </a:extLst>
          </p:cNvPr>
          <p:cNvPicPr>
            <a:picLocks noChangeAspect="1"/>
          </p:cNvPicPr>
          <p:nvPr/>
        </p:nvPicPr>
        <p:blipFill>
          <a:blip r:embed="rId2"/>
          <a:stretch>
            <a:fillRect/>
          </a:stretch>
        </p:blipFill>
        <p:spPr>
          <a:xfrm>
            <a:off x="2772727" y="3943350"/>
            <a:ext cx="3353753" cy="2549523"/>
          </a:xfrm>
          <a:prstGeom prst="rect">
            <a:avLst/>
          </a:prstGeom>
        </p:spPr>
      </p:pic>
    </p:spTree>
    <p:extLst>
      <p:ext uri="{BB962C8B-B14F-4D97-AF65-F5344CB8AC3E}">
        <p14:creationId xmlns:p14="http://schemas.microsoft.com/office/powerpoint/2010/main" val="352189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E7D6F-BE71-BC44-B9C9-DA6BA94DD735}"/>
              </a:ext>
            </a:extLst>
          </p:cNvPr>
          <p:cNvSpPr>
            <a:spLocks noGrp="1"/>
          </p:cNvSpPr>
          <p:nvPr>
            <p:ph type="title"/>
          </p:nvPr>
        </p:nvSpPr>
        <p:spPr/>
        <p:txBody>
          <a:bodyPr/>
          <a:lstStyle/>
          <a:p>
            <a:r>
              <a:rPr lang="en-US" dirty="0"/>
              <a:t>Trade in the Global Economy</a:t>
            </a:r>
          </a:p>
        </p:txBody>
      </p:sp>
      <p:sp>
        <p:nvSpPr>
          <p:cNvPr id="3" name="Content Placeholder 2">
            <a:extLst>
              <a:ext uri="{FF2B5EF4-FFF2-40B4-BE49-F238E27FC236}">
                <a16:creationId xmlns:a16="http://schemas.microsoft.com/office/drawing/2014/main" id="{8231F5B8-435B-3E44-BC5B-A1624783F386}"/>
              </a:ext>
            </a:extLst>
          </p:cNvPr>
          <p:cNvSpPr>
            <a:spLocks noGrp="1"/>
          </p:cNvSpPr>
          <p:nvPr>
            <p:ph idx="1"/>
          </p:nvPr>
        </p:nvSpPr>
        <p:spPr>
          <a:xfrm>
            <a:off x="217170" y="1253331"/>
            <a:ext cx="8298180" cy="4351338"/>
          </a:xfrm>
        </p:spPr>
        <p:txBody>
          <a:bodyPr>
            <a:normAutofit/>
          </a:bodyPr>
          <a:lstStyle/>
          <a:p>
            <a:pPr algn="just"/>
            <a:r>
              <a:rPr lang="en-US" sz="2800" dirty="0"/>
              <a:t>Questions to Consider</a:t>
            </a:r>
          </a:p>
          <a:p>
            <a:pPr algn="just"/>
            <a:endParaRPr lang="en-US" sz="2800" dirty="0"/>
          </a:p>
          <a:p>
            <a:pPr marL="914400" lvl="1" indent="-457200" algn="just">
              <a:buFont typeface="+mj-lt"/>
              <a:buAutoNum type="arabicPeriod"/>
            </a:pPr>
            <a:r>
              <a:rPr lang="en-US" sz="2800" dirty="0"/>
              <a:t>How does international trade today differ from trade in the past?</a:t>
            </a:r>
          </a:p>
          <a:p>
            <a:pPr marL="914400" lvl="1" indent="-457200" algn="just">
              <a:buFont typeface="+mj-lt"/>
              <a:buAutoNum type="arabicPeriod"/>
            </a:pPr>
            <a:r>
              <a:rPr lang="en-US" sz="2800" dirty="0"/>
              <a:t>How does the United States’ recent use of tariffs compare with the past?</a:t>
            </a:r>
          </a:p>
          <a:p>
            <a:pPr marL="914400" lvl="1" indent="-457200" algn="just">
              <a:buFont typeface="+mj-lt"/>
              <a:buAutoNum type="arabicPeriod"/>
            </a:pPr>
            <a:r>
              <a:rPr lang="en-US" sz="2800" dirty="0"/>
              <a:t>How does the movement of companies and people around the world compare with the movement of goods and services?</a:t>
            </a:r>
          </a:p>
        </p:txBody>
      </p:sp>
    </p:spTree>
    <p:extLst>
      <p:ext uri="{BB962C8B-B14F-4D97-AF65-F5344CB8AC3E}">
        <p14:creationId xmlns:p14="http://schemas.microsoft.com/office/powerpoint/2010/main" val="1321786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B567-02AE-8D40-8C38-40267AD0BE06}"/>
              </a:ext>
            </a:extLst>
          </p:cNvPr>
          <p:cNvSpPr>
            <a:spLocks noGrp="1"/>
          </p:cNvSpPr>
          <p:nvPr>
            <p:ph type="title"/>
          </p:nvPr>
        </p:nvSpPr>
        <p:spPr/>
        <p:txBody>
          <a:bodyPr>
            <a:normAutofit fontScale="90000"/>
          </a:bodyPr>
          <a:lstStyle/>
          <a:p>
            <a:r>
              <a:rPr lang="en-US" dirty="0"/>
              <a:t>Political Economy of Tariffs</a:t>
            </a:r>
            <a:br>
              <a:rPr lang="en-US" dirty="0"/>
            </a:br>
            <a:endParaRPr lang="en-US" dirty="0"/>
          </a:p>
        </p:txBody>
      </p:sp>
      <p:sp>
        <p:nvSpPr>
          <p:cNvPr id="6" name="Content Placeholder 5">
            <a:extLst>
              <a:ext uri="{FF2B5EF4-FFF2-40B4-BE49-F238E27FC236}">
                <a16:creationId xmlns:a16="http://schemas.microsoft.com/office/drawing/2014/main" id="{B03C53D7-5518-D640-9A25-9AB5D330F111}"/>
              </a:ext>
            </a:extLst>
          </p:cNvPr>
          <p:cNvSpPr>
            <a:spLocks noGrp="1"/>
          </p:cNvSpPr>
          <p:nvPr>
            <p:ph idx="1"/>
          </p:nvPr>
        </p:nvSpPr>
        <p:spPr>
          <a:xfrm>
            <a:off x="102753" y="1087076"/>
            <a:ext cx="8764155" cy="5461505"/>
          </a:xfrm>
        </p:spPr>
        <p:txBody>
          <a:bodyPr>
            <a:noAutofit/>
          </a:bodyPr>
          <a:lstStyle/>
          <a:p>
            <a:pPr lvl="1"/>
            <a:r>
              <a:rPr lang="en-US" altLang="en-US" sz="2600" dirty="0"/>
              <a:t>Explanations for tariffs that combine both economic and political reasoning are referred to as political economy.</a:t>
            </a:r>
          </a:p>
          <a:p>
            <a:pPr lvl="1"/>
            <a:r>
              <a:rPr lang="en-US" altLang="en-US" sz="2600" dirty="0"/>
              <a:t>In 1865 the United States had high tariffs to raise revenue during the U.S. Civil War (1861–1865).</a:t>
            </a:r>
          </a:p>
          <a:p>
            <a:pPr lvl="1"/>
            <a:r>
              <a:rPr lang="en-US" altLang="en-US" sz="2600" dirty="0"/>
              <a:t>U.S. tariffs fluctuated in the decades leading up to World War I but remained much higher than in the rest of the world.</a:t>
            </a:r>
          </a:p>
          <a:p>
            <a:pPr lvl="1"/>
            <a:r>
              <a:rPr lang="en-US" altLang="en-US" sz="2600" dirty="0"/>
              <a:t>The Tariff Act of 1890 substantially raised tariffs to protect U.S. industries that were mainly located in the North.</a:t>
            </a:r>
          </a:p>
          <a:p>
            <a:pPr lvl="1"/>
            <a:r>
              <a:rPr lang="en-US" altLang="en-US" sz="2600" dirty="0"/>
              <a:t>Tariffs were raised again in 1897, not as an end in themselves, but rather as a tool to negotiate an overall lowering of tariffs with trade partners.</a:t>
            </a:r>
          </a:p>
        </p:txBody>
      </p:sp>
    </p:spTree>
    <p:extLst>
      <p:ext uri="{BB962C8B-B14F-4D97-AF65-F5344CB8AC3E}">
        <p14:creationId xmlns:p14="http://schemas.microsoft.com/office/powerpoint/2010/main" val="3367308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B567-02AE-8D40-8C38-40267AD0BE06}"/>
              </a:ext>
            </a:extLst>
          </p:cNvPr>
          <p:cNvSpPr>
            <a:spLocks noGrp="1"/>
          </p:cNvSpPr>
          <p:nvPr>
            <p:ph type="title"/>
          </p:nvPr>
        </p:nvSpPr>
        <p:spPr/>
        <p:txBody>
          <a:bodyPr>
            <a:normAutofit fontScale="90000"/>
          </a:bodyPr>
          <a:lstStyle/>
          <a:p>
            <a:r>
              <a:rPr lang="en-US" sz="3200" dirty="0"/>
              <a:t>Political Economy of Tariffs</a:t>
            </a:r>
            <a:br>
              <a:rPr lang="en-US" sz="3200" dirty="0"/>
            </a:br>
            <a:endParaRPr lang="en-US" dirty="0"/>
          </a:p>
        </p:txBody>
      </p:sp>
      <p:sp>
        <p:nvSpPr>
          <p:cNvPr id="6" name="Content Placeholder 5">
            <a:extLst>
              <a:ext uri="{FF2B5EF4-FFF2-40B4-BE49-F238E27FC236}">
                <a16:creationId xmlns:a16="http://schemas.microsoft.com/office/drawing/2014/main" id="{B03C53D7-5518-D640-9A25-9AB5D330F111}"/>
              </a:ext>
            </a:extLst>
          </p:cNvPr>
          <p:cNvSpPr>
            <a:spLocks noGrp="1"/>
          </p:cNvSpPr>
          <p:nvPr>
            <p:ph idx="1"/>
          </p:nvPr>
        </p:nvSpPr>
        <p:spPr>
          <a:xfrm>
            <a:off x="262890" y="971551"/>
            <a:ext cx="8366760" cy="4351338"/>
          </a:xfrm>
        </p:spPr>
        <p:txBody>
          <a:bodyPr>
            <a:noAutofit/>
          </a:bodyPr>
          <a:lstStyle/>
          <a:p>
            <a:r>
              <a:rPr lang="en-US" altLang="en-US" sz="2600" dirty="0"/>
              <a:t>Interwar Period</a:t>
            </a:r>
          </a:p>
          <a:p>
            <a:pPr lvl="1"/>
            <a:r>
              <a:rPr lang="en-US" altLang="en-US" sz="2600" dirty="0"/>
              <a:t>Signed into law in June 1930, the Smoot–Hawley Tariff Act raised tariffs to as high as 60% on some categories of imports.</a:t>
            </a:r>
          </a:p>
          <a:p>
            <a:pPr lvl="1"/>
            <a:r>
              <a:rPr lang="en-US" altLang="en-US" sz="2600" dirty="0"/>
              <a:t>These tariffs were meant to protect farmers and other industries, but they backfired by causing other countries to retaliate, a situation called a trade war.</a:t>
            </a:r>
          </a:p>
          <a:p>
            <a:pPr lvl="1"/>
            <a:r>
              <a:rPr lang="en-US" altLang="en-US" sz="2600" dirty="0"/>
              <a:t>Canada retaliated by applying high tariffs of its own against the United States.</a:t>
            </a:r>
          </a:p>
          <a:p>
            <a:pPr lvl="1"/>
            <a:r>
              <a:rPr lang="en-US" altLang="en-US" sz="2600" dirty="0"/>
              <a:t>France used import quotas, a limitation on the quantity of an imported good allowed into a country, to restrict imports from the United States.</a:t>
            </a:r>
          </a:p>
        </p:txBody>
      </p:sp>
    </p:spTree>
    <p:extLst>
      <p:ext uri="{BB962C8B-B14F-4D97-AF65-F5344CB8AC3E}">
        <p14:creationId xmlns:p14="http://schemas.microsoft.com/office/powerpoint/2010/main" val="4051914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7210" y="354330"/>
            <a:ext cx="8229600" cy="459422"/>
          </a:xfrm>
        </p:spPr>
        <p:txBody>
          <a:bodyPr>
            <a:normAutofit fontScale="90000"/>
          </a:bodyPr>
          <a:lstStyle/>
          <a:p>
            <a:r>
              <a:rPr lang="en-US" dirty="0"/>
              <a:t>Political Economy of Tariffs  - Interwar Period</a:t>
            </a:r>
            <a:br>
              <a:rPr lang="en-US" dirty="0"/>
            </a:br>
            <a:endParaRPr lang="en-US" dirty="0"/>
          </a:p>
        </p:txBody>
      </p:sp>
      <p:sp>
        <p:nvSpPr>
          <p:cNvPr id="9" name="Content Placeholder 8"/>
          <p:cNvSpPr>
            <a:spLocks noGrp="1"/>
          </p:cNvSpPr>
          <p:nvPr>
            <p:ph sz="quarter" idx="11"/>
          </p:nvPr>
        </p:nvSpPr>
        <p:spPr>
          <a:xfrm>
            <a:off x="2065655" y="1071354"/>
            <a:ext cx="1765935" cy="459422"/>
          </a:xfrm>
        </p:spPr>
        <p:txBody>
          <a:bodyPr>
            <a:normAutofit/>
          </a:bodyPr>
          <a:lstStyle/>
          <a:p>
            <a:pPr marL="0" indent="0">
              <a:buNone/>
            </a:pPr>
            <a:r>
              <a:rPr lang="en-US" sz="1800" dirty="0"/>
              <a:t>FIGURE 1-4</a:t>
            </a:r>
          </a:p>
        </p:txBody>
      </p:sp>
      <p:pic>
        <p:nvPicPr>
          <p:cNvPr id="11" name="Picture Placeholder 4" descr="A graph plots worldwide average tariffs from 1870 to 2020. The graph shows 2 lines and 3 vertical bars. The first line represents United States Tariff and the second line denotes World Tariff. The bars represent the years of World War 1 (1914 to 1918), Great Depression (1929 to 1933), and World War 2 (1939 to 1945). &#10;The approximate data in percent are as follows:&#10;Average United States Tariff before World War 1: Before World War 1 and from 1870, it was 47.&#10;During World War 1, it fell to 7, rose to 20 during the years of Great Depression, declined sharply to 6 in 1949, rose to 8 in 1965, started declining to 1 at 2018, and rose to 6 from 2019 to 2020.&#10;Average World Tariff:&#10;Before World War 1, it was 11 in 1865, 16 in 1819, and fell to 6 during World War 1. During Great Depression, it rose to 20 in 1932, after World War 2, it further declined to 10 in the year 1950, and showed a declining trend in the following years up to 2020.&#10;The average worldwide tariffs during World War 1, Great Depression, and World War 2 were at 50 percent.">
            <a:extLst>
              <a:ext uri="{FF2B5EF4-FFF2-40B4-BE49-F238E27FC236}">
                <a16:creationId xmlns:a16="http://schemas.microsoft.com/office/drawing/2014/main" id="{F3953004-DDE5-BF4E-BC62-1E48F2643795}"/>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223520" y="1530776"/>
            <a:ext cx="5880268" cy="4972894"/>
          </a:xfrm>
          <a:prstGeom prst="rect">
            <a:avLst/>
          </a:prstGeom>
        </p:spPr>
      </p:pic>
      <p:sp>
        <p:nvSpPr>
          <p:cNvPr id="10" name="Content Placeholder 9"/>
          <p:cNvSpPr>
            <a:spLocks noGrp="1"/>
          </p:cNvSpPr>
          <p:nvPr>
            <p:ph sz="quarter" idx="13"/>
          </p:nvPr>
        </p:nvSpPr>
        <p:spPr>
          <a:xfrm>
            <a:off x="6160453" y="1530776"/>
            <a:ext cx="2857817" cy="4022076"/>
          </a:xfrm>
        </p:spPr>
        <p:txBody>
          <a:bodyPr>
            <a:noAutofit/>
          </a:bodyPr>
          <a:lstStyle/>
          <a:p>
            <a:pPr marL="0" indent="0" algn="just">
              <a:buNone/>
            </a:pPr>
            <a:r>
              <a:rPr lang="en-US" sz="1800" dirty="0"/>
              <a:t>Average Worldwide Tariffs, 1860–2019 </a:t>
            </a:r>
          </a:p>
          <a:p>
            <a:pPr marL="0" indent="0" algn="just">
              <a:buNone/>
            </a:pPr>
            <a:r>
              <a:rPr lang="en-US" sz="1800" dirty="0"/>
              <a:t>This diagram shows the world average tariff for 35 countries. The average tariff fluctuated around 15% from 1860 to 1913. After World War I, however, the average tariff rose sharply because of the Smoot–Hawley Tariff Act in the United States and the reaction by other countries, reaching 25% by 1933. Since the end of World War II, tariffs have fallen.</a:t>
            </a:r>
          </a:p>
        </p:txBody>
      </p:sp>
    </p:spTree>
    <p:extLst>
      <p:ext uri="{BB962C8B-B14F-4D97-AF65-F5344CB8AC3E}">
        <p14:creationId xmlns:p14="http://schemas.microsoft.com/office/powerpoint/2010/main" val="780733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B567-02AE-8D40-8C38-40267AD0BE06}"/>
              </a:ext>
            </a:extLst>
          </p:cNvPr>
          <p:cNvSpPr>
            <a:spLocks noGrp="1"/>
          </p:cNvSpPr>
          <p:nvPr>
            <p:ph type="title"/>
          </p:nvPr>
        </p:nvSpPr>
        <p:spPr/>
        <p:txBody>
          <a:bodyPr>
            <a:normAutofit/>
          </a:bodyPr>
          <a:lstStyle/>
          <a:p>
            <a:r>
              <a:rPr lang="en-US" sz="3200" dirty="0"/>
              <a:t>“Second Golden Age of Trade”</a:t>
            </a:r>
            <a:endParaRPr lang="en-US" dirty="0"/>
          </a:p>
        </p:txBody>
      </p:sp>
      <p:sp>
        <p:nvSpPr>
          <p:cNvPr id="6" name="Content Placeholder 5">
            <a:extLst>
              <a:ext uri="{FF2B5EF4-FFF2-40B4-BE49-F238E27FC236}">
                <a16:creationId xmlns:a16="http://schemas.microsoft.com/office/drawing/2014/main" id="{B03C53D7-5518-D640-9A25-9AB5D330F111}"/>
              </a:ext>
            </a:extLst>
          </p:cNvPr>
          <p:cNvSpPr>
            <a:spLocks noGrp="1"/>
          </p:cNvSpPr>
          <p:nvPr>
            <p:ph idx="1"/>
          </p:nvPr>
        </p:nvSpPr>
        <p:spPr>
          <a:xfrm>
            <a:off x="365760" y="1253330"/>
            <a:ext cx="8229600" cy="4735989"/>
          </a:xfrm>
        </p:spPr>
        <p:txBody>
          <a:bodyPr>
            <a:noAutofit/>
          </a:bodyPr>
          <a:lstStyle/>
          <a:p>
            <a:pPr lvl="1"/>
            <a:r>
              <a:rPr lang="en-US" altLang="en-US" sz="2600" dirty="0"/>
              <a:t>In addition to the end of World War II and tariff reductions under the General Agreement on Tariffs and Trade (GATT), lower transportation costs contributed to the growth in trade.</a:t>
            </a:r>
          </a:p>
          <a:p>
            <a:pPr lvl="1"/>
            <a:r>
              <a:rPr lang="en-US" altLang="en-US" sz="2600" dirty="0"/>
              <a:t>The shipping container, invented in 1956, allowed goods to be moved by ship, rail, and truck more cheaply than before.</a:t>
            </a:r>
          </a:p>
          <a:p>
            <a:pPr lvl="1"/>
            <a:r>
              <a:rPr lang="en-US" altLang="en-US" sz="2600" dirty="0"/>
              <a:t>World trade grew steadily after 1950 in dollar terms and as a ratio to GDP. For this reason, the period after 1950 is called the “second golden age” of trade and globalization.</a:t>
            </a:r>
          </a:p>
        </p:txBody>
      </p:sp>
    </p:spTree>
    <p:extLst>
      <p:ext uri="{BB962C8B-B14F-4D97-AF65-F5344CB8AC3E}">
        <p14:creationId xmlns:p14="http://schemas.microsoft.com/office/powerpoint/2010/main" val="483984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EC91-C4B9-42BD-A9DB-056D0B733B82}"/>
              </a:ext>
            </a:extLst>
          </p:cNvPr>
          <p:cNvSpPr>
            <a:spLocks noGrp="1"/>
          </p:cNvSpPr>
          <p:nvPr>
            <p:ph type="title"/>
          </p:nvPr>
        </p:nvSpPr>
        <p:spPr/>
        <p:txBody>
          <a:bodyPr/>
          <a:lstStyle/>
          <a:p>
            <a:r>
              <a:rPr lang="en-US" dirty="0"/>
              <a:t>U.S. Trade Deficit</a:t>
            </a:r>
          </a:p>
        </p:txBody>
      </p:sp>
      <p:pic>
        <p:nvPicPr>
          <p:cNvPr id="4" name="Content Placeholder 3">
            <a:extLst>
              <a:ext uri="{FF2B5EF4-FFF2-40B4-BE49-F238E27FC236}">
                <a16:creationId xmlns:a16="http://schemas.microsoft.com/office/drawing/2014/main" id="{03231C67-3553-4801-8B75-C294E7B4A4FD}"/>
              </a:ext>
            </a:extLst>
          </p:cNvPr>
          <p:cNvPicPr>
            <a:picLocks noGrp="1" noChangeAspect="1"/>
          </p:cNvPicPr>
          <p:nvPr>
            <p:ph idx="1"/>
          </p:nvPr>
        </p:nvPicPr>
        <p:blipFill>
          <a:blip r:embed="rId2"/>
          <a:stretch>
            <a:fillRect/>
          </a:stretch>
        </p:blipFill>
        <p:spPr>
          <a:xfrm>
            <a:off x="282086" y="971551"/>
            <a:ext cx="8612532" cy="5272231"/>
          </a:xfrm>
          <a:prstGeom prst="rect">
            <a:avLst/>
          </a:prstGeom>
        </p:spPr>
      </p:pic>
    </p:spTree>
    <p:extLst>
      <p:ext uri="{BB962C8B-B14F-4D97-AF65-F5344CB8AC3E}">
        <p14:creationId xmlns:p14="http://schemas.microsoft.com/office/powerpoint/2010/main" val="751766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E9EF2-626D-4716-8842-DE9EEE054479}"/>
              </a:ext>
            </a:extLst>
          </p:cNvPr>
          <p:cNvSpPr>
            <a:spLocks noGrp="1"/>
          </p:cNvSpPr>
          <p:nvPr>
            <p:ph type="title"/>
          </p:nvPr>
        </p:nvSpPr>
        <p:spPr>
          <a:xfrm>
            <a:off x="628650" y="199708"/>
            <a:ext cx="7886700" cy="606424"/>
          </a:xfrm>
        </p:spPr>
        <p:txBody>
          <a:bodyPr/>
          <a:lstStyle/>
          <a:p>
            <a:r>
              <a:rPr lang="en-US" dirty="0"/>
              <a:t>U.S. - Japan Trade Friction</a:t>
            </a:r>
          </a:p>
        </p:txBody>
      </p:sp>
      <p:pic>
        <p:nvPicPr>
          <p:cNvPr id="6" name="Picture 5" descr="Chart, line chart&#10;&#10;Description automatically generated">
            <a:extLst>
              <a:ext uri="{FF2B5EF4-FFF2-40B4-BE49-F238E27FC236}">
                <a16:creationId xmlns:a16="http://schemas.microsoft.com/office/drawing/2014/main" id="{68164F82-3836-4372-9BAE-B894D1B60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 y="1223010"/>
            <a:ext cx="8298180" cy="5132070"/>
          </a:xfrm>
          <a:prstGeom prst="rect">
            <a:avLst/>
          </a:prstGeom>
        </p:spPr>
      </p:pic>
    </p:spTree>
    <p:extLst>
      <p:ext uri="{BB962C8B-B14F-4D97-AF65-F5344CB8AC3E}">
        <p14:creationId xmlns:p14="http://schemas.microsoft.com/office/powerpoint/2010/main" val="2724030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B567-02AE-8D40-8C38-40267AD0BE06}"/>
              </a:ext>
            </a:extLst>
          </p:cNvPr>
          <p:cNvSpPr>
            <a:spLocks noGrp="1"/>
          </p:cNvSpPr>
          <p:nvPr>
            <p:ph type="title"/>
          </p:nvPr>
        </p:nvSpPr>
        <p:spPr/>
        <p:txBody>
          <a:bodyPr>
            <a:normAutofit fontScale="90000"/>
          </a:bodyPr>
          <a:lstStyle/>
          <a:p>
            <a:r>
              <a:rPr lang="en-US" altLang="en-US" sz="3200" dirty="0"/>
              <a:t>The U.S.–China Trade War</a:t>
            </a:r>
            <a:br>
              <a:rPr lang="en-US" altLang="en-US" sz="3200" dirty="0"/>
            </a:br>
            <a:endParaRPr lang="en-US" dirty="0"/>
          </a:p>
        </p:txBody>
      </p:sp>
      <p:sp>
        <p:nvSpPr>
          <p:cNvPr id="6" name="Content Placeholder 5">
            <a:extLst>
              <a:ext uri="{FF2B5EF4-FFF2-40B4-BE49-F238E27FC236}">
                <a16:creationId xmlns:a16="http://schemas.microsoft.com/office/drawing/2014/main" id="{B03C53D7-5518-D640-9A25-9AB5D330F111}"/>
              </a:ext>
            </a:extLst>
          </p:cNvPr>
          <p:cNvSpPr>
            <a:spLocks noGrp="1"/>
          </p:cNvSpPr>
          <p:nvPr>
            <p:ph idx="1"/>
          </p:nvPr>
        </p:nvSpPr>
        <p:spPr>
          <a:xfrm>
            <a:off x="228600" y="1097281"/>
            <a:ext cx="8286750" cy="5155723"/>
          </a:xfrm>
        </p:spPr>
        <p:txBody>
          <a:bodyPr>
            <a:noAutofit/>
          </a:bodyPr>
          <a:lstStyle/>
          <a:p>
            <a:pPr lvl="1"/>
            <a:r>
              <a:rPr lang="en-US" altLang="en-US" sz="2600" dirty="0"/>
              <a:t>In July 2018 President Trump applied import tariffs against China that were very different from those imposed by other modern U.S. presidents because the tariffs were applied only against China and at high levels.</a:t>
            </a:r>
          </a:p>
          <a:p>
            <a:pPr lvl="1"/>
            <a:r>
              <a:rPr lang="en-US" altLang="en-US" sz="2600" dirty="0"/>
              <a:t>By September 2019 the tariffs applied to nearly all U.S. imports from China. China responded in kind by applying tariffs against more imports from the United States.</a:t>
            </a:r>
          </a:p>
          <a:p>
            <a:pPr lvl="1"/>
            <a:r>
              <a:rPr lang="en-US" altLang="en-US" sz="2600" dirty="0"/>
              <a:t>Figure 1-5 shows that the average U.S tariff against imports from China rose from 3.1% in January 2018 to 21% in September 2019, and the average Chinese tariff on U.S. imports rose from 8% to 21.8% over the same period.</a:t>
            </a:r>
          </a:p>
        </p:txBody>
      </p:sp>
    </p:spTree>
    <p:extLst>
      <p:ext uri="{BB962C8B-B14F-4D97-AF65-F5344CB8AC3E}">
        <p14:creationId xmlns:p14="http://schemas.microsoft.com/office/powerpoint/2010/main" val="3383848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300357"/>
            <a:ext cx="8229600" cy="578485"/>
          </a:xfrm>
        </p:spPr>
        <p:txBody>
          <a:bodyPr>
            <a:normAutofit/>
          </a:bodyPr>
          <a:lstStyle/>
          <a:p>
            <a:r>
              <a:rPr lang="en-US" dirty="0"/>
              <a:t>The U.S.–China Trade War</a:t>
            </a:r>
          </a:p>
        </p:txBody>
      </p:sp>
      <p:pic>
        <p:nvPicPr>
          <p:cNvPr id="2" name="Picture 1">
            <a:extLst>
              <a:ext uri="{FF2B5EF4-FFF2-40B4-BE49-F238E27FC236}">
                <a16:creationId xmlns:a16="http://schemas.microsoft.com/office/drawing/2014/main" id="{3B81E396-C313-41FC-8100-FB8624A22C7A}"/>
              </a:ext>
            </a:extLst>
          </p:cNvPr>
          <p:cNvPicPr>
            <a:picLocks noChangeAspect="1"/>
          </p:cNvPicPr>
          <p:nvPr/>
        </p:nvPicPr>
        <p:blipFill>
          <a:blip r:embed="rId2"/>
          <a:stretch>
            <a:fillRect/>
          </a:stretch>
        </p:blipFill>
        <p:spPr>
          <a:xfrm>
            <a:off x="301447" y="1567342"/>
            <a:ext cx="8541105" cy="4797363"/>
          </a:xfrm>
          <a:prstGeom prst="rect">
            <a:avLst/>
          </a:prstGeom>
        </p:spPr>
      </p:pic>
      <p:sp>
        <p:nvSpPr>
          <p:cNvPr id="9" name="TextBox 8">
            <a:extLst>
              <a:ext uri="{FF2B5EF4-FFF2-40B4-BE49-F238E27FC236}">
                <a16:creationId xmlns:a16="http://schemas.microsoft.com/office/drawing/2014/main" id="{B13F5AF4-5C31-4FD0-9DFA-983A72B20839}"/>
              </a:ext>
            </a:extLst>
          </p:cNvPr>
          <p:cNvSpPr txBox="1"/>
          <p:nvPr/>
        </p:nvSpPr>
        <p:spPr>
          <a:xfrm>
            <a:off x="3464242" y="1197532"/>
            <a:ext cx="4572000" cy="492443"/>
          </a:xfrm>
          <a:prstGeom prst="rect">
            <a:avLst/>
          </a:prstGeom>
          <a:noFill/>
        </p:spPr>
        <p:txBody>
          <a:bodyPr wrap="square">
            <a:spAutoFit/>
          </a:bodyPr>
          <a:lstStyle/>
          <a:p>
            <a:r>
              <a:rPr kumimoji="0" lang="en-US" altLang="en-US" sz="2600" b="1" i="0" u="none" strike="noStrike" kern="1200" cap="none" spc="0" normalizeH="0" baseline="0" noProof="0" dirty="0">
                <a:ln>
                  <a:noFill/>
                </a:ln>
                <a:solidFill>
                  <a:prstClr val="black"/>
                </a:solidFill>
                <a:effectLst/>
                <a:uLnTx/>
                <a:uFillTx/>
                <a:latin typeface="Calibri" panose="020F0502020204030204"/>
                <a:ea typeface="+mn-ea"/>
                <a:cs typeface="+mn-cs"/>
              </a:rPr>
              <a:t>Figure 1-5 </a:t>
            </a:r>
            <a:endParaRPr lang="en-US" dirty="0"/>
          </a:p>
        </p:txBody>
      </p:sp>
    </p:spTree>
    <p:extLst>
      <p:ext uri="{BB962C8B-B14F-4D97-AF65-F5344CB8AC3E}">
        <p14:creationId xmlns:p14="http://schemas.microsoft.com/office/powerpoint/2010/main" val="640976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B567-02AE-8D40-8C38-40267AD0BE06}"/>
              </a:ext>
            </a:extLst>
          </p:cNvPr>
          <p:cNvSpPr>
            <a:spLocks noGrp="1"/>
          </p:cNvSpPr>
          <p:nvPr>
            <p:ph type="title"/>
          </p:nvPr>
        </p:nvSpPr>
        <p:spPr/>
        <p:txBody>
          <a:bodyPr>
            <a:normAutofit/>
          </a:bodyPr>
          <a:lstStyle/>
          <a:p>
            <a:r>
              <a:rPr lang="en-US" altLang="en-US" sz="3200" dirty="0"/>
              <a:t>The U.S.–China Trade War</a:t>
            </a:r>
            <a:endParaRPr lang="en-US" dirty="0"/>
          </a:p>
        </p:txBody>
      </p:sp>
      <p:sp>
        <p:nvSpPr>
          <p:cNvPr id="6" name="Content Placeholder 5">
            <a:extLst>
              <a:ext uri="{FF2B5EF4-FFF2-40B4-BE49-F238E27FC236}">
                <a16:creationId xmlns:a16="http://schemas.microsoft.com/office/drawing/2014/main" id="{B03C53D7-5518-D640-9A25-9AB5D330F111}"/>
              </a:ext>
            </a:extLst>
          </p:cNvPr>
          <p:cNvSpPr>
            <a:spLocks noGrp="1"/>
          </p:cNvSpPr>
          <p:nvPr>
            <p:ph idx="1"/>
          </p:nvPr>
        </p:nvSpPr>
        <p:spPr>
          <a:xfrm>
            <a:off x="308610" y="1253331"/>
            <a:ext cx="8355330" cy="4351338"/>
          </a:xfrm>
        </p:spPr>
        <p:txBody>
          <a:bodyPr>
            <a:noAutofit/>
          </a:bodyPr>
          <a:lstStyle/>
          <a:p>
            <a:pPr lvl="1"/>
            <a:r>
              <a:rPr lang="en-US" altLang="en-US" sz="2600" dirty="0"/>
              <a:t>Why did President Trump impose these tariffs on China?</a:t>
            </a:r>
          </a:p>
          <a:p>
            <a:pPr lvl="1"/>
            <a:r>
              <a:rPr lang="en-US" altLang="en-US" sz="2600" dirty="0"/>
              <a:t>He hoped to gain concessions from China in negotiating with the Chinese over their own trade barriers.</a:t>
            </a:r>
          </a:p>
          <a:p>
            <a:pPr lvl="1"/>
            <a:r>
              <a:rPr lang="en-US" altLang="en-US" sz="2600" dirty="0"/>
              <a:t>The United States would like China to reduce import tariffs on products such as automobiles and other consumer goods, increase its purchases of U.S. agricultural products, be more open to the entry of foreign firms, and more strongly enforce its protection for intellectual property</a:t>
            </a:r>
          </a:p>
          <a:p>
            <a:pPr lvl="1"/>
            <a:r>
              <a:rPr lang="en-US" altLang="en-US" sz="2600" dirty="0"/>
              <a:t>American companies have already begun shifting production away from China as a result of the trade war.</a:t>
            </a:r>
          </a:p>
        </p:txBody>
      </p:sp>
    </p:spTree>
    <p:extLst>
      <p:ext uri="{BB962C8B-B14F-4D97-AF65-F5344CB8AC3E}">
        <p14:creationId xmlns:p14="http://schemas.microsoft.com/office/powerpoint/2010/main" val="538083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F097935B-7CCF-4DA8-9179-0F1D7F1EA2AC}"/>
              </a:ext>
            </a:extLst>
          </p:cNvPr>
          <p:cNvPicPr>
            <a:picLocks noGrp="1" noChangeAspect="1"/>
          </p:cNvPicPr>
          <p:nvPr>
            <p:ph idx="1"/>
          </p:nvPr>
        </p:nvPicPr>
        <p:blipFill rotWithShape="1">
          <a:blip r:embed="rId2"/>
          <a:srcRect l="2647" r="8338" b="2"/>
          <a:stretch/>
        </p:blipFill>
        <p:spPr>
          <a:xfrm>
            <a:off x="125730" y="217170"/>
            <a:ext cx="8812530" cy="6149340"/>
          </a:xfrm>
          <a:prstGeom prst="rect">
            <a:avLst/>
          </a:prstGeom>
        </p:spPr>
      </p:pic>
    </p:spTree>
    <p:extLst>
      <p:ext uri="{BB962C8B-B14F-4D97-AF65-F5344CB8AC3E}">
        <p14:creationId xmlns:p14="http://schemas.microsoft.com/office/powerpoint/2010/main" val="134241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5F71-9000-FD46-9F21-BD2FDA3E47EB}"/>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9D04D902-EEF5-394C-B4E0-E24E470A8947}"/>
              </a:ext>
            </a:extLst>
          </p:cNvPr>
          <p:cNvSpPr>
            <a:spLocks noGrp="1"/>
          </p:cNvSpPr>
          <p:nvPr>
            <p:ph idx="1"/>
          </p:nvPr>
        </p:nvSpPr>
        <p:spPr>
          <a:xfrm>
            <a:off x="628650" y="1321910"/>
            <a:ext cx="7886700" cy="4987449"/>
          </a:xfrm>
        </p:spPr>
        <p:txBody>
          <a:bodyPr>
            <a:noAutofit/>
          </a:bodyPr>
          <a:lstStyle/>
          <a:p>
            <a:pPr algn="just">
              <a:spcAft>
                <a:spcPts val="1800"/>
              </a:spcAft>
            </a:pPr>
            <a:r>
              <a:rPr lang="en-US" altLang="en-US" sz="2800" dirty="0"/>
              <a:t>In this course, we will study international trade in goods and services.</a:t>
            </a:r>
          </a:p>
          <a:p>
            <a:pPr>
              <a:spcAft>
                <a:spcPts val="1800"/>
              </a:spcAft>
            </a:pPr>
            <a:r>
              <a:rPr lang="en-US" altLang="en-US" sz="2800" dirty="0"/>
              <a:t>The second international trade topic that we will study is migration, the movement of people across borders to live elsewhere.</a:t>
            </a:r>
          </a:p>
          <a:p>
            <a:pPr>
              <a:spcAft>
                <a:spcPts val="1800"/>
              </a:spcAft>
            </a:pPr>
            <a:r>
              <a:rPr lang="en-US" altLang="en-US" sz="2800" dirty="0"/>
              <a:t>The third facet of international trade that we will study is foreign direct investment (FDI), which occurs when a firm in one country owns some or all of a firm located in another country.</a:t>
            </a:r>
          </a:p>
          <a:p>
            <a:pPr>
              <a:spcAft>
                <a:spcPts val="1800"/>
              </a:spcAft>
            </a:pPr>
            <a:endParaRPr lang="en-US" altLang="en-US" sz="2800" dirty="0"/>
          </a:p>
          <a:p>
            <a:pPr algn="just">
              <a:spcAft>
                <a:spcPts val="1800"/>
              </a:spcAft>
            </a:pPr>
            <a:endParaRPr lang="en-US" altLang="en-US" sz="2800" dirty="0"/>
          </a:p>
          <a:p>
            <a:pPr algn="just"/>
            <a:r>
              <a:rPr lang="en-US" altLang="en-US" sz="2800" dirty="0"/>
              <a:t>We will also learn about the policies that governments use to shape trade patterns among countries.</a:t>
            </a:r>
          </a:p>
        </p:txBody>
      </p:sp>
    </p:spTree>
    <p:extLst>
      <p:ext uri="{BB962C8B-B14F-4D97-AF65-F5344CB8AC3E}">
        <p14:creationId xmlns:p14="http://schemas.microsoft.com/office/powerpoint/2010/main" val="2769271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193"/>
            <a:ext cx="9144000" cy="1143000"/>
          </a:xfrm>
        </p:spPr>
        <p:txBody>
          <a:bodyPr>
            <a:normAutofit/>
          </a:bodyPr>
          <a:lstStyle/>
          <a:p>
            <a:r>
              <a:rPr lang="en-US" dirty="0"/>
              <a:t>Map of Migration</a:t>
            </a:r>
          </a:p>
        </p:txBody>
      </p:sp>
      <p:sp>
        <p:nvSpPr>
          <p:cNvPr id="6" name="Content Placeholder 5"/>
          <p:cNvSpPr>
            <a:spLocks noGrp="1"/>
          </p:cNvSpPr>
          <p:nvPr>
            <p:ph sz="quarter" idx="11"/>
          </p:nvPr>
        </p:nvSpPr>
        <p:spPr>
          <a:xfrm>
            <a:off x="3721468" y="767446"/>
            <a:ext cx="1766887" cy="392747"/>
          </a:xfrm>
        </p:spPr>
        <p:txBody>
          <a:bodyPr>
            <a:noAutofit/>
          </a:bodyPr>
          <a:lstStyle/>
          <a:p>
            <a:pPr marL="0" indent="0">
              <a:buNone/>
            </a:pPr>
            <a:r>
              <a:rPr lang="en-US" sz="1800" dirty="0"/>
              <a:t>FIGURE 1-6</a:t>
            </a:r>
          </a:p>
        </p:txBody>
      </p:sp>
      <p:sp>
        <p:nvSpPr>
          <p:cNvPr id="10" name="Content Placeholder 9"/>
          <p:cNvSpPr>
            <a:spLocks noGrp="1"/>
          </p:cNvSpPr>
          <p:nvPr>
            <p:ph sz="quarter" idx="13"/>
          </p:nvPr>
        </p:nvSpPr>
        <p:spPr>
          <a:xfrm>
            <a:off x="237276" y="5953761"/>
            <a:ext cx="8735273" cy="4009074"/>
          </a:xfrm>
        </p:spPr>
        <p:txBody>
          <a:bodyPr>
            <a:normAutofit/>
          </a:bodyPr>
          <a:lstStyle/>
          <a:p>
            <a:pPr marL="0" indent="0">
              <a:buNone/>
            </a:pPr>
            <a:r>
              <a:rPr lang="en-US" sz="1600" dirty="0"/>
              <a:t>Foreign-Born Migrants, 2017</a:t>
            </a:r>
            <a:r>
              <a:rPr lang="en-US" sz="1600" b="0" dirty="0"/>
              <a:t> </a:t>
            </a:r>
            <a:r>
              <a:rPr lang="en-US" sz="1600" dirty="0"/>
              <a:t>(millions)  </a:t>
            </a:r>
            <a:r>
              <a:rPr lang="en-US" sz="1600" b="0" dirty="0"/>
              <a:t>This figure shows the number of foreign-born migrants living in selected countries and regions of the world for 2017 in millions of people.</a:t>
            </a:r>
          </a:p>
        </p:txBody>
      </p:sp>
      <p:pic>
        <p:nvPicPr>
          <p:cNvPr id="2" name="Picture 1">
            <a:extLst>
              <a:ext uri="{FF2B5EF4-FFF2-40B4-BE49-F238E27FC236}">
                <a16:creationId xmlns:a16="http://schemas.microsoft.com/office/drawing/2014/main" id="{A432F3FE-4E00-47AA-89FD-B36B58A7D8DD}"/>
              </a:ext>
            </a:extLst>
          </p:cNvPr>
          <p:cNvPicPr>
            <a:picLocks noChangeAspect="1"/>
          </p:cNvPicPr>
          <p:nvPr/>
        </p:nvPicPr>
        <p:blipFill>
          <a:blip r:embed="rId2"/>
          <a:stretch>
            <a:fillRect/>
          </a:stretch>
        </p:blipFill>
        <p:spPr>
          <a:xfrm>
            <a:off x="237276" y="1074420"/>
            <a:ext cx="8735273" cy="4879341"/>
          </a:xfrm>
          <a:prstGeom prst="rect">
            <a:avLst/>
          </a:prstGeom>
        </p:spPr>
      </p:pic>
    </p:spTree>
    <p:extLst>
      <p:ext uri="{BB962C8B-B14F-4D97-AF65-F5344CB8AC3E}">
        <p14:creationId xmlns:p14="http://schemas.microsoft.com/office/powerpoint/2010/main" val="2897333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E2CD-B657-3040-BA1F-84A27E6A4E26}"/>
              </a:ext>
            </a:extLst>
          </p:cNvPr>
          <p:cNvSpPr>
            <a:spLocks noGrp="1"/>
          </p:cNvSpPr>
          <p:nvPr>
            <p:ph type="title"/>
          </p:nvPr>
        </p:nvSpPr>
        <p:spPr>
          <a:xfrm>
            <a:off x="388620" y="216537"/>
            <a:ext cx="8389620" cy="606424"/>
          </a:xfrm>
        </p:spPr>
        <p:txBody>
          <a:bodyPr>
            <a:normAutofit/>
          </a:bodyPr>
          <a:lstStyle/>
          <a:p>
            <a:r>
              <a:rPr lang="en-US" dirty="0"/>
              <a:t>Map of Migration</a:t>
            </a:r>
          </a:p>
        </p:txBody>
      </p:sp>
      <p:sp>
        <p:nvSpPr>
          <p:cNvPr id="3" name="Content Placeholder 2">
            <a:extLst>
              <a:ext uri="{FF2B5EF4-FFF2-40B4-BE49-F238E27FC236}">
                <a16:creationId xmlns:a16="http://schemas.microsoft.com/office/drawing/2014/main" id="{955B2BD5-C0AD-3544-A69B-7AA1F32FBEAD}"/>
              </a:ext>
            </a:extLst>
          </p:cNvPr>
          <p:cNvSpPr>
            <a:spLocks noGrp="1"/>
          </p:cNvSpPr>
          <p:nvPr>
            <p:ph idx="1"/>
          </p:nvPr>
        </p:nvSpPr>
        <p:spPr>
          <a:xfrm>
            <a:off x="0" y="994411"/>
            <a:ext cx="8778240" cy="4351338"/>
          </a:xfrm>
        </p:spPr>
        <p:txBody>
          <a:bodyPr>
            <a:noAutofit/>
          </a:bodyPr>
          <a:lstStyle/>
          <a:p>
            <a:pPr lvl="1"/>
            <a:r>
              <a:rPr lang="en-US" altLang="en-US" sz="2300" dirty="0"/>
              <a:t>In 2017 more than one-half (53%) of the foreign-born people worldwide were living in the </a:t>
            </a:r>
            <a:r>
              <a:rPr lang="en-US" altLang="en-US" sz="2300" dirty="0" err="1"/>
              <a:t>Organisation</a:t>
            </a:r>
            <a:r>
              <a:rPr lang="en-US" altLang="en-US" sz="2300" dirty="0"/>
              <a:t> for Economic Co-operation and Development (OECD) countries, while only less than one-quarter (23%) of the OECD-born people were living in another country.</a:t>
            </a:r>
          </a:p>
          <a:p>
            <a:pPr lvl="1"/>
            <a:r>
              <a:rPr lang="en-US" altLang="en-US" sz="2300" dirty="0"/>
              <a:t>Most migration occurs from countries outside the OECD, with more than one-half of migrants moving to countries within the OECD.</a:t>
            </a:r>
          </a:p>
          <a:p>
            <a:pPr lvl="1"/>
            <a:r>
              <a:rPr lang="en-US" altLang="en-US" sz="2300" dirty="0"/>
              <a:t>Comparing the map of immigration in Figure 1-6 with that of international trade in Figure 1-2, we see a big difference: while more trade arrows point in both directions (countries both import from and export to their trading partners), the immigration arrows often point in one direction only, from lower-income to higher-income countries. </a:t>
            </a:r>
          </a:p>
          <a:p>
            <a:pPr lvl="1"/>
            <a:r>
              <a:rPr lang="en-US" altLang="en-US" sz="2300" dirty="0"/>
              <a:t>International trade can act as a substitute for movements of labor or capital across borders by raising the living standard of workers.</a:t>
            </a:r>
          </a:p>
        </p:txBody>
      </p:sp>
    </p:spTree>
    <p:extLst>
      <p:ext uri="{BB962C8B-B14F-4D97-AF65-F5344CB8AC3E}">
        <p14:creationId xmlns:p14="http://schemas.microsoft.com/office/powerpoint/2010/main" val="2468008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E2CD-B657-3040-BA1F-84A27E6A4E26}"/>
              </a:ext>
            </a:extLst>
          </p:cNvPr>
          <p:cNvSpPr>
            <a:spLocks noGrp="1"/>
          </p:cNvSpPr>
          <p:nvPr>
            <p:ph type="title"/>
          </p:nvPr>
        </p:nvSpPr>
        <p:spPr>
          <a:xfrm>
            <a:off x="628650" y="365127"/>
            <a:ext cx="8309610" cy="606424"/>
          </a:xfrm>
        </p:spPr>
        <p:txBody>
          <a:bodyPr>
            <a:normAutofit/>
          </a:bodyPr>
          <a:lstStyle/>
          <a:p>
            <a:r>
              <a:rPr lang="en-US" sz="3200" dirty="0"/>
              <a:t>Political Economy of Migration</a:t>
            </a:r>
            <a:endParaRPr lang="en-US" dirty="0"/>
          </a:p>
        </p:txBody>
      </p:sp>
      <p:sp>
        <p:nvSpPr>
          <p:cNvPr id="3" name="Content Placeholder 2">
            <a:extLst>
              <a:ext uri="{FF2B5EF4-FFF2-40B4-BE49-F238E27FC236}">
                <a16:creationId xmlns:a16="http://schemas.microsoft.com/office/drawing/2014/main" id="{955B2BD5-C0AD-3544-A69B-7AA1F32FBEAD}"/>
              </a:ext>
            </a:extLst>
          </p:cNvPr>
          <p:cNvSpPr>
            <a:spLocks noGrp="1"/>
          </p:cNvSpPr>
          <p:nvPr>
            <p:ph idx="1"/>
          </p:nvPr>
        </p:nvSpPr>
        <p:spPr>
          <a:xfrm>
            <a:off x="314325" y="1097120"/>
            <a:ext cx="8309610" cy="5075713"/>
          </a:xfrm>
        </p:spPr>
        <p:txBody>
          <a:bodyPr>
            <a:noAutofit/>
          </a:bodyPr>
          <a:lstStyle/>
          <a:p>
            <a:r>
              <a:rPr lang="en-US" altLang="en-US" sz="2300" dirty="0"/>
              <a:t>Migration in the EU</a:t>
            </a:r>
          </a:p>
          <a:p>
            <a:pPr lvl="1"/>
            <a:r>
              <a:rPr lang="en-US" altLang="en-US" sz="2300" dirty="0"/>
              <a:t>Prior to 2004 the European Union (EU) consisted of 15 countries in western Europe, and labor mobility between them was very open.</a:t>
            </a:r>
          </a:p>
          <a:p>
            <a:pPr lvl="1"/>
            <a:r>
              <a:rPr lang="en-US" altLang="en-US" sz="2300" dirty="0"/>
              <a:t>After 10 more countries joined the EU on May 1, 2004, a large difference in per capita income and wages in these countries created a strong incentive for labor migration from low-wage to high-wage countries within the EU.</a:t>
            </a:r>
          </a:p>
          <a:p>
            <a:pPr lvl="1"/>
            <a:r>
              <a:rPr lang="en-US" altLang="en-US" sz="2300" dirty="0"/>
              <a:t>26 countries in the EU created the Schengen Area of open borders. </a:t>
            </a:r>
          </a:p>
          <a:p>
            <a:pPr lvl="1"/>
            <a:r>
              <a:rPr lang="en-US" altLang="en-US" sz="2300" dirty="0"/>
              <a:t>Refugee migration from Africa and Asia since 2015 has created a controversy in Europe over which countries should take them in and whether they can move to other countries.</a:t>
            </a:r>
          </a:p>
          <a:p>
            <a:pPr lvl="1"/>
            <a:r>
              <a:rPr lang="en-US" altLang="en-US" sz="2300" dirty="0"/>
              <a:t>This played a role in the 2016 vote in the United Kingdom to leave the EU.</a:t>
            </a:r>
          </a:p>
        </p:txBody>
      </p:sp>
    </p:spTree>
    <p:extLst>
      <p:ext uri="{BB962C8B-B14F-4D97-AF65-F5344CB8AC3E}">
        <p14:creationId xmlns:p14="http://schemas.microsoft.com/office/powerpoint/2010/main" val="727293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E2CD-B657-3040-BA1F-84A27E6A4E26}"/>
              </a:ext>
            </a:extLst>
          </p:cNvPr>
          <p:cNvSpPr>
            <a:spLocks noGrp="1"/>
          </p:cNvSpPr>
          <p:nvPr>
            <p:ph type="title"/>
          </p:nvPr>
        </p:nvSpPr>
        <p:spPr>
          <a:xfrm>
            <a:off x="628650" y="365127"/>
            <a:ext cx="8286750" cy="606424"/>
          </a:xfrm>
        </p:spPr>
        <p:txBody>
          <a:bodyPr>
            <a:normAutofit/>
          </a:bodyPr>
          <a:lstStyle/>
          <a:p>
            <a:r>
              <a:rPr lang="en-US" dirty="0"/>
              <a:t>Political Economy of Migration</a:t>
            </a:r>
          </a:p>
        </p:txBody>
      </p:sp>
      <p:sp>
        <p:nvSpPr>
          <p:cNvPr id="3" name="Content Placeholder 2">
            <a:extLst>
              <a:ext uri="{FF2B5EF4-FFF2-40B4-BE49-F238E27FC236}">
                <a16:creationId xmlns:a16="http://schemas.microsoft.com/office/drawing/2014/main" id="{955B2BD5-C0AD-3544-A69B-7AA1F32FBEAD}"/>
              </a:ext>
            </a:extLst>
          </p:cNvPr>
          <p:cNvSpPr>
            <a:spLocks noGrp="1"/>
          </p:cNvSpPr>
          <p:nvPr>
            <p:ph idx="1"/>
          </p:nvPr>
        </p:nvSpPr>
        <p:spPr>
          <a:xfrm>
            <a:off x="228600" y="971551"/>
            <a:ext cx="8686800" cy="4351338"/>
          </a:xfrm>
        </p:spPr>
        <p:txBody>
          <a:bodyPr>
            <a:noAutofit/>
          </a:bodyPr>
          <a:lstStyle/>
          <a:p>
            <a:r>
              <a:rPr lang="en-US" altLang="en-US" dirty="0"/>
              <a:t>Migration in the United States</a:t>
            </a:r>
          </a:p>
          <a:p>
            <a:pPr lvl="1"/>
            <a:r>
              <a:rPr lang="en-US" altLang="en-US" dirty="0"/>
              <a:t>As shown in Figure 1-6, there were 26 million people from Latin America living in the United States and Canada in 2017.</a:t>
            </a:r>
          </a:p>
          <a:p>
            <a:pPr lvl="1"/>
            <a:r>
              <a:rPr lang="en-US" altLang="en-US" dirty="0"/>
              <a:t>The largest group of these migrants was composed of Mexicans living in the United States. It is estimated that there are about 11 million Mexicans living in the United States, and slightly less than one-half of these (5 million) are undocumented immigrants.</a:t>
            </a:r>
          </a:p>
          <a:p>
            <a:pPr lvl="1"/>
            <a:r>
              <a:rPr lang="en-US" altLang="en-US" dirty="0"/>
              <a:t>The concern that immigration will drive down wages applies to Mexican migration to the United States.</a:t>
            </a:r>
          </a:p>
          <a:p>
            <a:pPr lvl="1"/>
            <a:r>
              <a:rPr lang="en-US" altLang="en-US" dirty="0"/>
              <a:t>Recent increases in persons attempting to cross the U.S.–Mexico border come from citizens of Guatemala, Honduras, and El Salvador who transit through Mexico.</a:t>
            </a:r>
          </a:p>
          <a:p>
            <a:pPr lvl="1"/>
            <a:r>
              <a:rPr lang="en-US" altLang="en-US" dirty="0"/>
              <a:t>Immigration policy is a frequent topic of debate in the United States.</a:t>
            </a:r>
          </a:p>
        </p:txBody>
      </p:sp>
    </p:spTree>
    <p:extLst>
      <p:ext uri="{BB962C8B-B14F-4D97-AF65-F5344CB8AC3E}">
        <p14:creationId xmlns:p14="http://schemas.microsoft.com/office/powerpoint/2010/main" val="4209976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305" y="0"/>
            <a:ext cx="8835390" cy="1143000"/>
          </a:xfrm>
        </p:spPr>
        <p:txBody>
          <a:bodyPr>
            <a:normAutofit/>
          </a:bodyPr>
          <a:lstStyle/>
          <a:p>
            <a:r>
              <a:rPr lang="en-US" dirty="0"/>
              <a:t>Map of Foreign Direct Investment </a:t>
            </a:r>
          </a:p>
        </p:txBody>
      </p:sp>
      <p:sp>
        <p:nvSpPr>
          <p:cNvPr id="6" name="Content Placeholder 5"/>
          <p:cNvSpPr>
            <a:spLocks noGrp="1"/>
          </p:cNvSpPr>
          <p:nvPr>
            <p:ph sz="quarter" idx="11"/>
          </p:nvPr>
        </p:nvSpPr>
        <p:spPr>
          <a:xfrm>
            <a:off x="3435255" y="861291"/>
            <a:ext cx="1766887" cy="392747"/>
          </a:xfrm>
        </p:spPr>
        <p:txBody>
          <a:bodyPr>
            <a:noAutofit/>
          </a:bodyPr>
          <a:lstStyle/>
          <a:p>
            <a:pPr marL="0" indent="0">
              <a:buNone/>
            </a:pPr>
            <a:r>
              <a:rPr lang="en-US" sz="1800" dirty="0"/>
              <a:t>FIGURE 1-7</a:t>
            </a:r>
          </a:p>
        </p:txBody>
      </p:sp>
      <p:pic>
        <p:nvPicPr>
          <p:cNvPr id="8" name="Picture Placeholder 5" descr="A world map shows the principal stocks of Foreign Direct Investment, 2018. The data (in billion dollars) are as follows:&#10;Countries with F D I stocks below 50 billion dollars:&#10;Australia, New Zealand to Japan: 3.2 &#10;Africa to U.S.: 2.&#10;Countries with F D I stocks between 50 and 200 billion:&#10;U.S. to Africa: 81 &#10;Australia, New Zealand to China and other Asia: 65&#10;Japan to Australia: 86&#10;Australia, New Zealand to U.S.: 99&#10;Europe to Africa: 104 &#10;U.S. to Australia: 148 &#10;China and other Asia to Australia, New Zealand: 152 &#10;U.S. to Japan: 158.&#10;Countries with F D I stocks between 200 and 1000 billion:&#10;Canada to Europe: 277&#10;Europe to Canada: 286 &#10;Asia to Europe: 251&#10;Japan to China and other Asia: 421&#10;Japan to U.S.: 339 &#10;U.S. to China and other Asia: 667&#10;China and other Asia to U.S.: 314&#10;U.S. to Canada: 401&#10;Canada to U.S.: 248 &#10;U.S. to Latin America: 854&#10;Europe to Latin America: 854 &#10;Europe to Asia: 327&#10;Asia to Europe: 251&#10;Rest of the world to Africa: 895.&#10;Countries with F D I stocks over 1,000 billion:&#10;Europe to U.S.: 2,148&#10;U.S. to Europe: 3,235&#10;Rest of the World to China and other Asia: 7,426&#10;Rest of the World to Latin America: 2,116&#10;Rest of the World to Europe: 11,309&#10;Within European countries: 8,060.&#10;Text at the bottom reads: Total world F D I in 2018: 32,272 billion.">
            <a:extLst>
              <a:ext uri="{FF2B5EF4-FFF2-40B4-BE49-F238E27FC236}">
                <a16:creationId xmlns:a16="http://schemas.microsoft.com/office/drawing/2014/main" id="{D743F0FE-ACF9-5E47-B42C-C99AC5E5E389}"/>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507151" y="1097280"/>
            <a:ext cx="8312577" cy="4400550"/>
          </a:xfrm>
          <a:prstGeom prst="rect">
            <a:avLst/>
          </a:prstGeom>
        </p:spPr>
      </p:pic>
      <p:sp>
        <p:nvSpPr>
          <p:cNvPr id="10" name="Content Placeholder 9"/>
          <p:cNvSpPr>
            <a:spLocks noGrp="1"/>
          </p:cNvSpPr>
          <p:nvPr>
            <p:ph sz="quarter" idx="13"/>
          </p:nvPr>
        </p:nvSpPr>
        <p:spPr>
          <a:xfrm>
            <a:off x="154305" y="5733819"/>
            <a:ext cx="8835390" cy="3122379"/>
          </a:xfrm>
        </p:spPr>
        <p:txBody>
          <a:bodyPr>
            <a:noAutofit/>
          </a:bodyPr>
          <a:lstStyle/>
          <a:p>
            <a:pPr marL="0" indent="0" algn="just">
              <a:buNone/>
            </a:pPr>
            <a:r>
              <a:rPr lang="en-US" sz="2000" dirty="0"/>
              <a:t>Stock of Foreign Direct Investment, 2018 ($ billions) </a:t>
            </a:r>
            <a:r>
              <a:rPr lang="en-US" sz="2000" b="0" dirty="0"/>
              <a:t>This figure shows the stock of </a:t>
            </a:r>
            <a:r>
              <a:rPr lang="en-US" sz="2000" dirty="0"/>
              <a:t>foreign direct investment (FDI)</a:t>
            </a:r>
            <a:r>
              <a:rPr lang="en-US" sz="2000" b="0" dirty="0"/>
              <a:t> between selected countries and regions of the world for 2018 in billions of dollars. The largest stocks have the heaviest lines.</a:t>
            </a:r>
          </a:p>
        </p:txBody>
      </p:sp>
    </p:spTree>
    <p:extLst>
      <p:ext uri="{BB962C8B-B14F-4D97-AF65-F5344CB8AC3E}">
        <p14:creationId xmlns:p14="http://schemas.microsoft.com/office/powerpoint/2010/main" val="1806948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E2CD-B657-3040-BA1F-84A27E6A4E26}"/>
              </a:ext>
            </a:extLst>
          </p:cNvPr>
          <p:cNvSpPr>
            <a:spLocks noGrp="1"/>
          </p:cNvSpPr>
          <p:nvPr>
            <p:ph type="title"/>
          </p:nvPr>
        </p:nvSpPr>
        <p:spPr>
          <a:xfrm>
            <a:off x="628650" y="480061"/>
            <a:ext cx="8149590" cy="606424"/>
          </a:xfrm>
        </p:spPr>
        <p:txBody>
          <a:bodyPr>
            <a:normAutofit fontScale="90000"/>
          </a:bodyPr>
          <a:lstStyle/>
          <a:p>
            <a:r>
              <a:rPr lang="en-US" sz="3200" dirty="0"/>
              <a:t>Map of Foreign Direct Investment</a:t>
            </a:r>
            <a:br>
              <a:rPr lang="en-US" sz="3200" dirty="0"/>
            </a:br>
            <a:endParaRPr lang="en-US" dirty="0"/>
          </a:p>
        </p:txBody>
      </p:sp>
      <p:sp>
        <p:nvSpPr>
          <p:cNvPr id="3" name="Content Placeholder 2">
            <a:extLst>
              <a:ext uri="{FF2B5EF4-FFF2-40B4-BE49-F238E27FC236}">
                <a16:creationId xmlns:a16="http://schemas.microsoft.com/office/drawing/2014/main" id="{955B2BD5-C0AD-3544-A69B-7AA1F32FBEAD}"/>
              </a:ext>
            </a:extLst>
          </p:cNvPr>
          <p:cNvSpPr>
            <a:spLocks noGrp="1"/>
          </p:cNvSpPr>
          <p:nvPr>
            <p:ph idx="1"/>
          </p:nvPr>
        </p:nvSpPr>
        <p:spPr>
          <a:xfrm>
            <a:off x="497205" y="1188720"/>
            <a:ext cx="8149590" cy="5189219"/>
          </a:xfrm>
        </p:spPr>
        <p:txBody>
          <a:bodyPr>
            <a:noAutofit/>
          </a:bodyPr>
          <a:lstStyle/>
          <a:p>
            <a:r>
              <a:rPr lang="en-US" altLang="en-US" sz="2600" dirty="0"/>
              <a:t>The majority of world flows of foreign direct investment occur between industrial countries. </a:t>
            </a:r>
          </a:p>
          <a:p>
            <a:pPr lvl="1"/>
            <a:r>
              <a:rPr lang="en-US" sz="2600" dirty="0"/>
              <a:t>In 2018 the total value of foreign direct investment (FDI) stocks worldwide was $32.3 trillion.</a:t>
            </a:r>
          </a:p>
          <a:p>
            <a:pPr lvl="1"/>
            <a:r>
              <a:rPr lang="en-US" sz="2600" dirty="0"/>
              <a:t>The stocks that are both owned by and located in European countries is $8.1 trillion (25% of the total world stock of FDI).</a:t>
            </a:r>
            <a:endParaRPr lang="en-US" altLang="en-US" sz="2600" dirty="0"/>
          </a:p>
          <a:p>
            <a:pPr lvl="1"/>
            <a:r>
              <a:rPr lang="en-US" sz="2600" dirty="0"/>
              <a:t>The flow of FDI stock into China and other Asian countries is $7.4 trillion.</a:t>
            </a:r>
            <a:endParaRPr lang="en-US" altLang="en-US" sz="2600" dirty="0"/>
          </a:p>
          <a:p>
            <a:pPr lvl="1"/>
            <a:r>
              <a:rPr lang="en-US" sz="2600" dirty="0"/>
              <a:t>Most of this FDI is from industrial countries, but Chinese firms have begun to acquire land in Africa and Latin America for agriculture and resource extraction.</a:t>
            </a:r>
            <a:endParaRPr lang="en-US" altLang="en-US" sz="2600" dirty="0"/>
          </a:p>
        </p:txBody>
      </p:sp>
    </p:spTree>
    <p:extLst>
      <p:ext uri="{BB962C8B-B14F-4D97-AF65-F5344CB8AC3E}">
        <p14:creationId xmlns:p14="http://schemas.microsoft.com/office/powerpoint/2010/main" val="28281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E2CD-B657-3040-BA1F-84A27E6A4E26}"/>
              </a:ext>
            </a:extLst>
          </p:cNvPr>
          <p:cNvSpPr>
            <a:spLocks noGrp="1"/>
          </p:cNvSpPr>
          <p:nvPr>
            <p:ph type="title"/>
          </p:nvPr>
        </p:nvSpPr>
        <p:spPr>
          <a:xfrm>
            <a:off x="628650" y="365127"/>
            <a:ext cx="8263890" cy="606424"/>
          </a:xfrm>
        </p:spPr>
        <p:txBody>
          <a:bodyPr>
            <a:normAutofit/>
          </a:bodyPr>
          <a:lstStyle/>
          <a:p>
            <a:r>
              <a:rPr lang="en-US" dirty="0"/>
              <a:t>Map of Foreign Direct Investment </a:t>
            </a:r>
          </a:p>
        </p:txBody>
      </p:sp>
      <p:sp>
        <p:nvSpPr>
          <p:cNvPr id="3" name="Content Placeholder 2">
            <a:extLst>
              <a:ext uri="{FF2B5EF4-FFF2-40B4-BE49-F238E27FC236}">
                <a16:creationId xmlns:a16="http://schemas.microsoft.com/office/drawing/2014/main" id="{955B2BD5-C0AD-3544-A69B-7AA1F32FBEAD}"/>
              </a:ext>
            </a:extLst>
          </p:cNvPr>
          <p:cNvSpPr>
            <a:spLocks noGrp="1"/>
          </p:cNvSpPr>
          <p:nvPr>
            <p:ph idx="1"/>
          </p:nvPr>
        </p:nvSpPr>
        <p:spPr>
          <a:xfrm>
            <a:off x="240030" y="1131571"/>
            <a:ext cx="8663940" cy="4351338"/>
          </a:xfrm>
        </p:spPr>
        <p:txBody>
          <a:bodyPr>
            <a:noAutofit/>
          </a:bodyPr>
          <a:lstStyle/>
          <a:p>
            <a:r>
              <a:rPr lang="en-US" altLang="en-US" sz="2800" dirty="0"/>
              <a:t>Horizontal FDI</a:t>
            </a:r>
          </a:p>
          <a:p>
            <a:pPr lvl="1"/>
            <a:r>
              <a:rPr lang="en-US" altLang="en-US" sz="2800" dirty="0"/>
              <a:t>The majority of foreign direct investment occurs between industrial countries, when a firm from one industrial country owns a company in another industrial country. We refer to these flows between industrial countries as horizontal FDI.</a:t>
            </a:r>
          </a:p>
          <a:p>
            <a:r>
              <a:rPr lang="en-US" altLang="en-US" sz="2800" dirty="0"/>
              <a:t>Vertical FDI</a:t>
            </a:r>
          </a:p>
          <a:p>
            <a:pPr lvl="1"/>
            <a:r>
              <a:rPr lang="en-US" altLang="en-US" sz="2800" dirty="0"/>
              <a:t>The other form of foreign direct investment occurs when a firm from an industrial country owns a plant in a developing country, which we call vertical FDI. Low wages are the principal reason that firms shift production abroad to developing countries.</a:t>
            </a:r>
          </a:p>
        </p:txBody>
      </p:sp>
    </p:spTree>
    <p:extLst>
      <p:ext uri="{BB962C8B-B14F-4D97-AF65-F5344CB8AC3E}">
        <p14:creationId xmlns:p14="http://schemas.microsoft.com/office/powerpoint/2010/main" val="2521965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1C4F-2E75-8A45-8FB4-A4CCDE3C8D0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1D7A68CA-7D04-9846-A324-94DB94081F66}"/>
              </a:ext>
            </a:extLst>
          </p:cNvPr>
          <p:cNvSpPr>
            <a:spLocks noGrp="1"/>
          </p:cNvSpPr>
          <p:nvPr>
            <p:ph idx="1"/>
          </p:nvPr>
        </p:nvSpPr>
        <p:spPr>
          <a:xfrm>
            <a:off x="314325" y="971551"/>
            <a:ext cx="8515350" cy="4770783"/>
          </a:xfrm>
        </p:spPr>
        <p:txBody>
          <a:bodyPr>
            <a:noAutofit/>
          </a:bodyPr>
          <a:lstStyle/>
          <a:p>
            <a:pPr>
              <a:spcBef>
                <a:spcPct val="10000"/>
              </a:spcBef>
              <a:spcAft>
                <a:spcPts val="600"/>
              </a:spcAft>
            </a:pPr>
            <a:r>
              <a:rPr lang="en-US" altLang="en-US" dirty="0">
                <a:latin typeface="Arial" panose="020B0604020202020204" pitchFamily="34" charset="0"/>
              </a:rPr>
              <a:t>Globalization means many things: the flow of goods and services across borders, the movement of people and firms, the spread of culture and ideas among countries, and the tight integration of financial markets around the world.</a:t>
            </a:r>
          </a:p>
          <a:p>
            <a:pPr>
              <a:spcBef>
                <a:spcPct val="10000"/>
              </a:spcBef>
              <a:spcAft>
                <a:spcPts val="600"/>
              </a:spcAft>
            </a:pPr>
            <a:r>
              <a:rPr lang="en-US" altLang="en-US" dirty="0">
                <a:latin typeface="Arial" panose="020B0604020202020204" pitchFamily="34" charset="0"/>
              </a:rPr>
              <a:t>Although it might seem as if such globalization is new, international trade and the integration of financial markets were also very strong in the period before World War I.</a:t>
            </a:r>
          </a:p>
          <a:p>
            <a:pPr>
              <a:spcBef>
                <a:spcPct val="10000"/>
              </a:spcBef>
              <a:spcAft>
                <a:spcPts val="600"/>
              </a:spcAft>
            </a:pPr>
            <a:r>
              <a:rPr lang="en-US" altLang="en-US" dirty="0">
                <a:latin typeface="Arial" panose="020B0604020202020204" pitchFamily="34" charset="0"/>
              </a:rPr>
              <a:t>Migration across countries is not as free as international trade, and all countries have restrictions on immigration.</a:t>
            </a:r>
          </a:p>
          <a:p>
            <a:pPr>
              <a:spcBef>
                <a:spcPct val="10000"/>
              </a:spcBef>
              <a:spcAft>
                <a:spcPct val="10000"/>
              </a:spcAft>
            </a:pPr>
            <a:r>
              <a:rPr lang="en-US" altLang="en-US" dirty="0">
                <a:latin typeface="Arial" panose="020B0604020202020204" pitchFamily="34" charset="0"/>
              </a:rPr>
              <a:t>FDI is largely unrestricted in its flows between high-income countries but sometimes faces some restrictions in developing countries.</a:t>
            </a:r>
          </a:p>
        </p:txBody>
      </p:sp>
    </p:spTree>
    <p:extLst>
      <p:ext uri="{BB962C8B-B14F-4D97-AF65-F5344CB8AC3E}">
        <p14:creationId xmlns:p14="http://schemas.microsoft.com/office/powerpoint/2010/main" val="2673007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1C4F-2E75-8A45-8FB4-A4CCDE3C8D0C}"/>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1D7A68CA-7D04-9846-A324-94DB94081F66}"/>
              </a:ext>
            </a:extLst>
          </p:cNvPr>
          <p:cNvSpPr>
            <a:spLocks noGrp="1"/>
          </p:cNvSpPr>
          <p:nvPr>
            <p:ph idx="1"/>
          </p:nvPr>
        </p:nvSpPr>
        <p:spPr>
          <a:xfrm>
            <a:off x="114300" y="971551"/>
            <a:ext cx="8583930" cy="5521322"/>
          </a:xfrm>
        </p:spPr>
        <p:txBody>
          <a:bodyPr>
            <a:normAutofit fontScale="62500" lnSpcReduction="20000"/>
          </a:bodyPr>
          <a:lstStyle/>
          <a:p>
            <a:pPr marL="514350" indent="-514350">
              <a:spcBef>
                <a:spcPct val="10000"/>
              </a:spcBef>
              <a:spcAft>
                <a:spcPct val="10000"/>
              </a:spcAft>
              <a:buFont typeface="+mj-lt"/>
              <a:buAutoNum type="arabicPeriod"/>
            </a:pPr>
            <a:r>
              <a:rPr lang="en-US" altLang="en-US" sz="3400" dirty="0">
                <a:latin typeface="Arial" panose="020B0604020202020204" pitchFamily="34" charset="0"/>
              </a:rPr>
              <a:t>The trade balance of a country is the difference between the value of its exports and the value of its imports, and it is determined by macroeconomic conditions in the country.</a:t>
            </a:r>
          </a:p>
          <a:p>
            <a:pPr marL="514350" indent="-514350">
              <a:spcBef>
                <a:spcPct val="10000"/>
              </a:spcBef>
              <a:spcAft>
                <a:spcPct val="10000"/>
              </a:spcAft>
              <a:buFont typeface="+mj-lt"/>
              <a:buAutoNum type="arabicPeriod"/>
            </a:pPr>
            <a:endParaRPr lang="en-US" altLang="en-US" sz="3400" dirty="0">
              <a:latin typeface="Arial" panose="020B0604020202020204" pitchFamily="34" charset="0"/>
            </a:endParaRPr>
          </a:p>
          <a:p>
            <a:pPr marL="514350" indent="-514350">
              <a:spcBef>
                <a:spcPct val="10000"/>
              </a:spcBef>
              <a:spcAft>
                <a:spcPct val="10000"/>
              </a:spcAft>
              <a:buFont typeface="+mj-lt"/>
              <a:buAutoNum type="arabicPeriod"/>
            </a:pPr>
            <a:r>
              <a:rPr lang="en-US" altLang="en-US" sz="3400" dirty="0">
                <a:latin typeface="Arial" panose="020B0604020202020204" pitchFamily="34" charset="0"/>
              </a:rPr>
              <a:t>The type of goods being traded between countries has changed from the period before World War I, when standardized goods (raw materials and basic processed goods like steel) were predominant. Today, the majority of trade occurs in highly processed consumer and capital goods, which might cross borders several times during the manufacturing process.</a:t>
            </a:r>
          </a:p>
          <a:p>
            <a:pPr marL="514350" indent="-514350">
              <a:spcBef>
                <a:spcPct val="10000"/>
              </a:spcBef>
              <a:spcAft>
                <a:spcPct val="10000"/>
              </a:spcAft>
              <a:buFont typeface="+mj-lt"/>
              <a:buAutoNum type="arabicPeriod"/>
            </a:pPr>
            <a:endParaRPr lang="en-US" altLang="en-US" sz="3400" dirty="0">
              <a:latin typeface="Arial" panose="020B0604020202020204" pitchFamily="34" charset="0"/>
            </a:endParaRPr>
          </a:p>
          <a:p>
            <a:pPr marL="514350" indent="-514350">
              <a:spcBef>
                <a:spcPct val="10000"/>
              </a:spcBef>
              <a:spcAft>
                <a:spcPct val="10000"/>
              </a:spcAft>
              <a:buFont typeface="+mj-lt"/>
              <a:buAutoNum type="arabicPeriod"/>
            </a:pPr>
            <a:r>
              <a:rPr lang="en-US" altLang="en-US" sz="3400" dirty="0">
                <a:latin typeface="Arial" panose="020B0604020202020204" pitchFamily="34" charset="0"/>
              </a:rPr>
              <a:t>A large portion of international trade takes place between industrial countries. Trade within Europe and trade between Europe and the United States accounts for roughly </a:t>
            </a:r>
            <a:r>
              <a:rPr lang="en-US" sz="3400" dirty="0">
                <a:latin typeface="Arial" panose="020B0604020202020204" pitchFamily="34" charset="0"/>
              </a:rPr>
              <a:t>one-quarter</a:t>
            </a:r>
            <a:r>
              <a:rPr lang="en-US" altLang="en-US" sz="3400" dirty="0">
                <a:latin typeface="Arial" panose="020B0604020202020204" pitchFamily="34" charset="0"/>
              </a:rPr>
              <a:t> of total world trade.</a:t>
            </a:r>
          </a:p>
          <a:p>
            <a:pPr marL="514350" indent="-514350">
              <a:spcBef>
                <a:spcPct val="10000"/>
              </a:spcBef>
              <a:spcAft>
                <a:spcPct val="10000"/>
              </a:spcAft>
              <a:buFont typeface="+mj-lt"/>
              <a:buAutoNum type="arabicPeriod"/>
            </a:pPr>
            <a:endParaRPr lang="en-US" altLang="en-US" sz="3400" dirty="0">
              <a:latin typeface="Arial" panose="020B0604020202020204" pitchFamily="34" charset="0"/>
            </a:endParaRPr>
          </a:p>
          <a:p>
            <a:pPr marL="514350" indent="-514350">
              <a:spcBef>
                <a:spcPct val="10000"/>
              </a:spcBef>
              <a:spcAft>
                <a:spcPct val="10000"/>
              </a:spcAft>
              <a:buFont typeface="+mj-lt"/>
              <a:buAutoNum type="arabicPeriod"/>
            </a:pPr>
            <a:r>
              <a:rPr lang="en-US" altLang="en-US" sz="3400" dirty="0">
                <a:latin typeface="Arial" panose="020B0604020202020204" pitchFamily="34" charset="0"/>
              </a:rPr>
              <a:t>Many of the trade models we study emphasize the differences between countries, but it is also possible to explain trade between countries that are similar. Similar countries will trade different varieties of goods with each other</a:t>
            </a:r>
            <a:r>
              <a:rPr lang="en-US" altLang="en-US" sz="2800" dirty="0">
                <a:latin typeface="Arial" panose="020B0604020202020204" pitchFamily="34" charset="0"/>
              </a:rPr>
              <a:t>.</a:t>
            </a:r>
          </a:p>
          <a:p>
            <a:pPr marL="514350" indent="-514350">
              <a:spcBef>
                <a:spcPct val="10000"/>
              </a:spcBef>
              <a:spcAft>
                <a:spcPct val="10000"/>
              </a:spcAft>
              <a:buFont typeface="+mj-lt"/>
              <a:buAutoNum type="arabicPeriod"/>
            </a:pPr>
            <a:endParaRPr lang="en-US" sz="2600" dirty="0"/>
          </a:p>
          <a:p>
            <a:pPr>
              <a:spcBef>
                <a:spcPct val="10000"/>
              </a:spcBef>
              <a:spcAft>
                <a:spcPct val="10000"/>
              </a:spcAft>
              <a:buFontTx/>
              <a:buAutoNum type="arabicPeriod"/>
            </a:pPr>
            <a:endParaRPr lang="en-US" b="0" dirty="0"/>
          </a:p>
          <a:p>
            <a:pPr>
              <a:spcBef>
                <a:spcPct val="10000"/>
              </a:spcBef>
              <a:spcAft>
                <a:spcPct val="10000"/>
              </a:spcAft>
              <a:buFontTx/>
              <a:buAutoNum type="arabicPeriod"/>
            </a:pPr>
            <a:endParaRPr lang="en-US" altLang="en-US" b="0" dirty="0">
              <a:latin typeface="Arial" panose="020B0604020202020204" pitchFamily="34" charset="0"/>
            </a:endParaRPr>
          </a:p>
        </p:txBody>
      </p:sp>
    </p:spTree>
    <p:extLst>
      <p:ext uri="{BB962C8B-B14F-4D97-AF65-F5344CB8AC3E}">
        <p14:creationId xmlns:p14="http://schemas.microsoft.com/office/powerpoint/2010/main" val="2888958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1C4F-2E75-8A45-8FB4-A4CCDE3C8D0C}"/>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1D7A68CA-7D04-9846-A324-94DB94081F66}"/>
              </a:ext>
            </a:extLst>
          </p:cNvPr>
          <p:cNvSpPr>
            <a:spLocks noGrp="1"/>
          </p:cNvSpPr>
          <p:nvPr>
            <p:ph idx="1"/>
          </p:nvPr>
        </p:nvSpPr>
        <p:spPr>
          <a:xfrm>
            <a:off x="205740" y="971552"/>
            <a:ext cx="8743950" cy="5521322"/>
          </a:xfrm>
        </p:spPr>
        <p:txBody>
          <a:bodyPr>
            <a:normAutofit fontScale="92500" lnSpcReduction="20000"/>
          </a:bodyPr>
          <a:lstStyle/>
          <a:p>
            <a:pPr marL="514350" indent="-514350">
              <a:lnSpc>
                <a:spcPct val="100000"/>
              </a:lnSpc>
              <a:spcBef>
                <a:spcPct val="10000"/>
              </a:spcBef>
              <a:spcAft>
                <a:spcPct val="10000"/>
              </a:spcAft>
              <a:buFont typeface="+mj-lt"/>
              <a:buAutoNum type="arabicPeriod" startAt="4"/>
            </a:pPr>
            <a:r>
              <a:rPr lang="en-US" altLang="en-US" dirty="0">
                <a:latin typeface="Arial" panose="020B0604020202020204" pitchFamily="34" charset="0"/>
              </a:rPr>
              <a:t>Larger countries tend to have smaller shares of trade relative to GDP because so much of their trade occurs internally. Hong Kong (China) and Singapore have ratios of trade to GDP that exceed 100%, whereas the United States’ ratio of trade to GDP is 16%.</a:t>
            </a:r>
          </a:p>
          <a:p>
            <a:pPr marL="514350" indent="-514350">
              <a:lnSpc>
                <a:spcPct val="100000"/>
              </a:lnSpc>
              <a:spcBef>
                <a:spcPct val="10000"/>
              </a:spcBef>
              <a:spcAft>
                <a:spcPct val="10000"/>
              </a:spcAft>
              <a:buFont typeface="+mj-lt"/>
              <a:buAutoNum type="arabicPeriod" startAt="4"/>
            </a:pPr>
            <a:r>
              <a:rPr lang="en-US" altLang="en-US" dirty="0">
                <a:latin typeface="Arial" panose="020B0604020202020204" pitchFamily="34" charset="0"/>
              </a:rPr>
              <a:t>Trade wars occur when countries respond to tariffs of one country by applying higher tariffs themselves. There was a global trade war during the Great Depression, and there was a U.S.–China trade war in 2018–19</a:t>
            </a:r>
            <a:r>
              <a:rPr lang="en-US" altLang="en-US" b="0" dirty="0">
                <a:latin typeface="Arial" panose="020B0604020202020204" pitchFamily="34" charset="0"/>
              </a:rPr>
              <a:t>.</a:t>
            </a:r>
          </a:p>
          <a:p>
            <a:pPr marL="514350" indent="-514350">
              <a:spcBef>
                <a:spcPct val="10000"/>
              </a:spcBef>
              <a:spcAft>
                <a:spcPct val="10000"/>
              </a:spcAft>
              <a:buFont typeface="+mj-lt"/>
              <a:buAutoNum type="arabicPeriod" startAt="7"/>
            </a:pPr>
            <a:r>
              <a:rPr lang="en-US" altLang="en-US" sz="2400" dirty="0">
                <a:latin typeface="Arial" panose="020B0604020202020204" pitchFamily="34" charset="0"/>
              </a:rPr>
              <a:t>The majority of world migration comes from developing countries, and, when possible, the migrants prefer to enter wealthier, industrial countries.</a:t>
            </a:r>
          </a:p>
          <a:p>
            <a:pPr marL="514350" indent="-514350">
              <a:spcBef>
                <a:spcPct val="10000"/>
              </a:spcBef>
              <a:spcAft>
                <a:spcPct val="10000"/>
              </a:spcAft>
              <a:buFont typeface="+mj-lt"/>
              <a:buAutoNum type="arabicPeriod" startAt="7"/>
            </a:pPr>
            <a:r>
              <a:rPr lang="en-US" altLang="en-US" sz="2400" dirty="0">
                <a:latin typeface="Arial" panose="020B0604020202020204" pitchFamily="34" charset="0"/>
              </a:rPr>
              <a:t>International trade in goods and services acts as a substitute for migration and allows workers to improve their standard of living through working in export industries, even when they cannot migrate to earn higher incomes.</a:t>
            </a:r>
          </a:p>
          <a:p>
            <a:pPr marL="514350" indent="-514350">
              <a:spcBef>
                <a:spcPct val="10000"/>
              </a:spcBef>
              <a:spcAft>
                <a:spcPct val="10000"/>
              </a:spcAft>
              <a:buFont typeface="+mj-lt"/>
              <a:buAutoNum type="arabicPeriod" startAt="7"/>
            </a:pPr>
            <a:r>
              <a:rPr lang="en-US" altLang="en-US" sz="2400" dirty="0">
                <a:latin typeface="Arial" panose="020B0604020202020204" pitchFamily="34" charset="0"/>
              </a:rPr>
              <a:t>There is even more FDI than international trade between high-income countries like those in Europe and the United States, and there is less FDI than trade between high-income and middle- or low-income countries.</a:t>
            </a:r>
            <a:endParaRPr lang="en-US" sz="2400" dirty="0">
              <a:latin typeface="Arial" panose="020B0604020202020204" pitchFamily="34" charset="0"/>
            </a:endParaRPr>
          </a:p>
          <a:p>
            <a:pPr marL="514350" indent="-514350">
              <a:lnSpc>
                <a:spcPct val="100000"/>
              </a:lnSpc>
              <a:spcBef>
                <a:spcPct val="10000"/>
              </a:spcBef>
              <a:spcAft>
                <a:spcPct val="10000"/>
              </a:spcAft>
              <a:buFont typeface="+mj-lt"/>
              <a:buAutoNum type="arabicPeriod" startAt="4"/>
            </a:pPr>
            <a:endParaRPr lang="en-US" b="0" dirty="0"/>
          </a:p>
          <a:p>
            <a:pPr marL="514350" indent="-514350">
              <a:spcBef>
                <a:spcPct val="10000"/>
              </a:spcBef>
              <a:spcAft>
                <a:spcPct val="10000"/>
              </a:spcAft>
              <a:buFont typeface="+mj-lt"/>
              <a:buAutoNum type="arabicPeriod" startAt="4"/>
            </a:pPr>
            <a:endParaRPr lang="en-US" b="0" dirty="0"/>
          </a:p>
          <a:p>
            <a:pPr marL="514350" indent="-514350">
              <a:spcBef>
                <a:spcPct val="10000"/>
              </a:spcBef>
              <a:spcAft>
                <a:spcPct val="10000"/>
              </a:spcAft>
              <a:buFont typeface="+mj-lt"/>
              <a:buAutoNum type="arabicPeriod" startAt="4"/>
            </a:pPr>
            <a:endParaRPr lang="en-US" b="0" dirty="0"/>
          </a:p>
        </p:txBody>
      </p:sp>
    </p:spTree>
    <p:extLst>
      <p:ext uri="{BB962C8B-B14F-4D97-AF65-F5344CB8AC3E}">
        <p14:creationId xmlns:p14="http://schemas.microsoft.com/office/powerpoint/2010/main" val="256002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B567-02AE-8D40-8C38-40267AD0BE06}"/>
              </a:ext>
            </a:extLst>
          </p:cNvPr>
          <p:cNvSpPr>
            <a:spLocks noGrp="1"/>
          </p:cNvSpPr>
          <p:nvPr>
            <p:ph type="title"/>
          </p:nvPr>
        </p:nvSpPr>
        <p:spPr/>
        <p:txBody>
          <a:bodyPr>
            <a:normAutofit/>
          </a:bodyPr>
          <a:lstStyle/>
          <a:p>
            <a:r>
              <a:rPr lang="en-US" dirty="0"/>
              <a:t>The Basics of World Trade</a:t>
            </a:r>
          </a:p>
        </p:txBody>
      </p:sp>
      <p:sp>
        <p:nvSpPr>
          <p:cNvPr id="3" name="Content Placeholder 2">
            <a:extLst>
              <a:ext uri="{FF2B5EF4-FFF2-40B4-BE49-F238E27FC236}">
                <a16:creationId xmlns:a16="http://schemas.microsoft.com/office/drawing/2014/main" id="{60C08D40-4FAB-8F42-B69E-5A4031F867A3}"/>
              </a:ext>
            </a:extLst>
          </p:cNvPr>
          <p:cNvSpPr>
            <a:spLocks noGrp="1"/>
          </p:cNvSpPr>
          <p:nvPr>
            <p:ph idx="1"/>
          </p:nvPr>
        </p:nvSpPr>
        <p:spPr>
          <a:xfrm>
            <a:off x="182880" y="1085057"/>
            <a:ext cx="8743950" cy="4973476"/>
          </a:xfrm>
        </p:spPr>
        <p:txBody>
          <a:bodyPr>
            <a:noAutofit/>
          </a:bodyPr>
          <a:lstStyle/>
          <a:p>
            <a:pPr marL="342900" lvl="1" indent="0">
              <a:buNone/>
            </a:pPr>
            <a:r>
              <a:rPr lang="en-US" altLang="en-US" dirty="0"/>
              <a:t>Countries buy and sell goods and services from one another constantly.</a:t>
            </a:r>
          </a:p>
          <a:p>
            <a:pPr lvl="1"/>
            <a:r>
              <a:rPr lang="en-US" altLang="en-US" dirty="0"/>
              <a:t>An export is a product sold from one country to another.</a:t>
            </a:r>
          </a:p>
          <a:p>
            <a:pPr lvl="1"/>
            <a:r>
              <a:rPr lang="en-US" altLang="en-US" dirty="0"/>
              <a:t>An import is a product bought by one country from another.</a:t>
            </a:r>
          </a:p>
          <a:p>
            <a:pPr lvl="2"/>
            <a:endParaRPr lang="en-US" altLang="en-US" dirty="0"/>
          </a:p>
          <a:p>
            <a:pPr lvl="1">
              <a:spcBef>
                <a:spcPct val="10000"/>
              </a:spcBef>
              <a:spcAft>
                <a:spcPct val="10000"/>
              </a:spcAft>
            </a:pPr>
            <a:r>
              <a:rPr lang="en-US" altLang="en-US" dirty="0"/>
              <a:t>A country’s </a:t>
            </a:r>
            <a:r>
              <a:rPr lang="en-US" altLang="en-US" b="1" dirty="0"/>
              <a:t>trade balance</a:t>
            </a:r>
            <a:r>
              <a:rPr lang="en-US" altLang="en-US" dirty="0"/>
              <a:t> is the difference between its total value of exports and its total value of imports (usually including both goods and services).</a:t>
            </a:r>
          </a:p>
          <a:p>
            <a:pPr lvl="1">
              <a:spcBef>
                <a:spcPct val="10000"/>
              </a:spcBef>
              <a:spcAft>
                <a:spcPct val="10000"/>
              </a:spcAft>
            </a:pPr>
            <a:r>
              <a:rPr lang="en-US" altLang="en-US" dirty="0"/>
              <a:t>Countries that export more than they import, such as China, run a </a:t>
            </a:r>
            <a:r>
              <a:rPr lang="en-US" altLang="en-US" b="1" dirty="0"/>
              <a:t>trade surplus</a:t>
            </a:r>
            <a:r>
              <a:rPr lang="en-US" altLang="en-US" dirty="0"/>
              <a:t>.</a:t>
            </a:r>
          </a:p>
          <a:p>
            <a:pPr lvl="1">
              <a:spcBef>
                <a:spcPct val="10000"/>
              </a:spcBef>
              <a:spcAft>
                <a:spcPct val="10000"/>
              </a:spcAft>
            </a:pPr>
            <a:r>
              <a:rPr lang="en-US" altLang="en-US" dirty="0"/>
              <a:t>Countries that import more than they export, such as the United States, run a </a:t>
            </a:r>
            <a:r>
              <a:rPr lang="en-US" altLang="en-US" b="1" dirty="0"/>
              <a:t>trade deficit</a:t>
            </a:r>
            <a:r>
              <a:rPr lang="en-US" altLang="en-US" dirty="0"/>
              <a:t>.</a:t>
            </a:r>
          </a:p>
          <a:p>
            <a:pPr lvl="1">
              <a:spcBef>
                <a:spcPct val="10000"/>
              </a:spcBef>
              <a:spcAft>
                <a:spcPct val="10000"/>
              </a:spcAft>
            </a:pPr>
            <a:r>
              <a:rPr lang="en-US" altLang="en-US" dirty="0"/>
              <a:t>The </a:t>
            </a:r>
            <a:r>
              <a:rPr lang="en-US" altLang="en-US" b="1" dirty="0"/>
              <a:t>bilateral trade balance</a:t>
            </a:r>
            <a:r>
              <a:rPr lang="en-US" altLang="en-US" dirty="0"/>
              <a:t> is the difference between exports and imports between two countries.</a:t>
            </a:r>
            <a:endParaRPr lang="en-US" dirty="0"/>
          </a:p>
          <a:p>
            <a:pPr lvl="2"/>
            <a:endParaRPr lang="en-US" altLang="en-US" dirty="0"/>
          </a:p>
        </p:txBody>
      </p:sp>
    </p:spTree>
    <p:extLst>
      <p:ext uri="{BB962C8B-B14F-4D97-AF65-F5344CB8AC3E}">
        <p14:creationId xmlns:p14="http://schemas.microsoft.com/office/powerpoint/2010/main" val="3830454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6049B2-9FC0-7A54-7B4B-7A254E130358}"/>
              </a:ext>
            </a:extLst>
          </p:cNvPr>
          <p:cNvPicPr>
            <a:picLocks noChangeAspect="1"/>
          </p:cNvPicPr>
          <p:nvPr/>
        </p:nvPicPr>
        <p:blipFill>
          <a:blip r:embed="rId2"/>
          <a:srcRect l="1790" r="543"/>
          <a:stretch>
            <a:fillRect/>
          </a:stretch>
        </p:blipFill>
        <p:spPr>
          <a:xfrm>
            <a:off x="20" y="10"/>
            <a:ext cx="9143980" cy="6857990"/>
          </a:xfrm>
          <a:prstGeom prst="rect">
            <a:avLst/>
          </a:prstGeom>
          <a:noFill/>
        </p:spPr>
      </p:pic>
    </p:spTree>
    <p:extLst>
      <p:ext uri="{BB962C8B-B14F-4D97-AF65-F5344CB8AC3E}">
        <p14:creationId xmlns:p14="http://schemas.microsoft.com/office/powerpoint/2010/main" val="49368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B567-02AE-8D40-8C38-40267AD0BE06}"/>
              </a:ext>
            </a:extLst>
          </p:cNvPr>
          <p:cNvSpPr>
            <a:spLocks noGrp="1"/>
          </p:cNvSpPr>
          <p:nvPr>
            <p:ph type="title"/>
          </p:nvPr>
        </p:nvSpPr>
        <p:spPr/>
        <p:txBody>
          <a:bodyPr>
            <a:normAutofit/>
          </a:bodyPr>
          <a:lstStyle/>
          <a:p>
            <a:r>
              <a:rPr lang="en-US" dirty="0"/>
              <a:t>Basics of World Trade</a:t>
            </a:r>
          </a:p>
        </p:txBody>
      </p:sp>
      <p:sp>
        <p:nvSpPr>
          <p:cNvPr id="3" name="Content Placeholder 2">
            <a:extLst>
              <a:ext uri="{FF2B5EF4-FFF2-40B4-BE49-F238E27FC236}">
                <a16:creationId xmlns:a16="http://schemas.microsoft.com/office/drawing/2014/main" id="{60C08D40-4FAB-8F42-B69E-5A4031F867A3}"/>
              </a:ext>
            </a:extLst>
          </p:cNvPr>
          <p:cNvSpPr>
            <a:spLocks noGrp="1"/>
          </p:cNvSpPr>
          <p:nvPr>
            <p:ph idx="1"/>
          </p:nvPr>
        </p:nvSpPr>
        <p:spPr>
          <a:xfrm>
            <a:off x="285750" y="1360170"/>
            <a:ext cx="8229600" cy="4790661"/>
          </a:xfrm>
        </p:spPr>
        <p:txBody>
          <a:bodyPr>
            <a:normAutofit lnSpcReduction="10000"/>
          </a:bodyPr>
          <a:lstStyle/>
          <a:p>
            <a:r>
              <a:rPr lang="en-US" dirty="0"/>
              <a:t>The Basics of World Trade</a:t>
            </a:r>
          </a:p>
          <a:p>
            <a:pPr lvl="1">
              <a:spcAft>
                <a:spcPts val="600"/>
              </a:spcAft>
              <a:defRPr/>
            </a:pPr>
            <a:r>
              <a:rPr lang="en-US" dirty="0"/>
              <a:t>The U.S. bilateral trade balance with China, for example, has been a trade deficit of more than $200 billion every year between 2005 and the present.</a:t>
            </a:r>
            <a:endParaRPr lang="en-US" altLang="en-US" sz="650" dirty="0"/>
          </a:p>
          <a:p>
            <a:pPr lvl="1">
              <a:spcAft>
                <a:spcPts val="600"/>
              </a:spcAft>
              <a:defRPr/>
            </a:pPr>
            <a:r>
              <a:rPr lang="en-US" dirty="0"/>
              <a:t>In 2013, the iPhone 5 16GB was valued at about $227 when it was shipped from China to the United States, and it sold for about $650 in the United States.</a:t>
            </a:r>
            <a:endParaRPr lang="en-US" sz="650" dirty="0"/>
          </a:p>
          <a:p>
            <a:pPr lvl="1">
              <a:spcAft>
                <a:spcPts val="600"/>
              </a:spcAft>
              <a:defRPr/>
            </a:pPr>
            <a:r>
              <a:rPr lang="en-US" dirty="0"/>
              <a:t>However, only $8 of that amount reflects the </a:t>
            </a:r>
            <a:r>
              <a:rPr lang="en-US" altLang="en-US" dirty="0"/>
              <a:t>value-added</a:t>
            </a:r>
            <a:r>
              <a:rPr lang="en-US" dirty="0"/>
              <a:t> by Chinese labor used in the assembly. The rest of the $219 export value was very likely imported into China from other countries.</a:t>
            </a:r>
            <a:endParaRPr lang="en-US" altLang="en-US" sz="650" dirty="0"/>
          </a:p>
          <a:p>
            <a:pPr lvl="1">
              <a:defRPr/>
            </a:pPr>
            <a:r>
              <a:rPr lang="en-US" altLang="en-US" dirty="0"/>
              <a:t>Nevertheless, the entire $</a:t>
            </a:r>
            <a:r>
              <a:rPr lang="en-US" dirty="0"/>
              <a:t>227</a:t>
            </a:r>
            <a:r>
              <a:rPr lang="en-US" altLang="en-US" dirty="0"/>
              <a:t> is counted as an export from China to the United States.</a:t>
            </a:r>
          </a:p>
        </p:txBody>
      </p:sp>
    </p:spTree>
    <p:extLst>
      <p:ext uri="{BB962C8B-B14F-4D97-AF65-F5344CB8AC3E}">
        <p14:creationId xmlns:p14="http://schemas.microsoft.com/office/powerpoint/2010/main" val="34148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05AD5-4C2B-4DB8-B01E-B026C33A2470}"/>
              </a:ext>
            </a:extLst>
          </p:cNvPr>
          <p:cNvSpPr>
            <a:spLocks noGrp="1"/>
          </p:cNvSpPr>
          <p:nvPr>
            <p:ph type="title"/>
          </p:nvPr>
        </p:nvSpPr>
        <p:spPr/>
        <p:txBody>
          <a:bodyPr/>
          <a:lstStyle/>
          <a:p>
            <a:r>
              <a:rPr lang="en-US" dirty="0"/>
              <a:t>Qatar Trade Data </a:t>
            </a:r>
          </a:p>
        </p:txBody>
      </p:sp>
      <p:sp>
        <p:nvSpPr>
          <p:cNvPr id="10" name="TextBox 9">
            <a:extLst>
              <a:ext uri="{FF2B5EF4-FFF2-40B4-BE49-F238E27FC236}">
                <a16:creationId xmlns:a16="http://schemas.microsoft.com/office/drawing/2014/main" id="{FF2A557D-35C6-4F57-BF8C-9B18154647D1}"/>
              </a:ext>
            </a:extLst>
          </p:cNvPr>
          <p:cNvSpPr txBox="1"/>
          <p:nvPr/>
        </p:nvSpPr>
        <p:spPr>
          <a:xfrm>
            <a:off x="2171700" y="5767685"/>
            <a:ext cx="6503670" cy="492443"/>
          </a:xfrm>
          <a:prstGeom prst="rect">
            <a:avLst/>
          </a:prstGeom>
          <a:noFill/>
        </p:spPr>
        <p:txBody>
          <a:bodyPr wrap="square">
            <a:spAutoFit/>
          </a:bodyPr>
          <a:lstStyle/>
          <a:p>
            <a:r>
              <a:rPr lang="en-US" sz="800" dirty="0">
                <a:hlinkClick r:id="rId2"/>
              </a:rPr>
              <a:t>https://thepeninsulaqatar.com/article/17/02/2021/Qatar%E2%80%99s-trade-surplus-at-QR24.7bn-in-Q4,-2020</a:t>
            </a:r>
            <a:endParaRPr lang="en-US" sz="800" dirty="0"/>
          </a:p>
          <a:p>
            <a:endParaRPr lang="en-US" dirty="0"/>
          </a:p>
        </p:txBody>
      </p:sp>
      <p:pic>
        <p:nvPicPr>
          <p:cNvPr id="3" name="Picture 2">
            <a:extLst>
              <a:ext uri="{FF2B5EF4-FFF2-40B4-BE49-F238E27FC236}">
                <a16:creationId xmlns:a16="http://schemas.microsoft.com/office/drawing/2014/main" id="{2C277AFE-890F-5BBF-5A4B-59FFAB8FBABA}"/>
              </a:ext>
            </a:extLst>
          </p:cNvPr>
          <p:cNvPicPr>
            <a:picLocks noChangeAspect="1"/>
          </p:cNvPicPr>
          <p:nvPr/>
        </p:nvPicPr>
        <p:blipFill>
          <a:blip r:embed="rId3"/>
          <a:stretch>
            <a:fillRect/>
          </a:stretch>
        </p:blipFill>
        <p:spPr>
          <a:xfrm>
            <a:off x="95250" y="160360"/>
            <a:ext cx="8953500" cy="6570223"/>
          </a:xfrm>
          <a:prstGeom prst="rect">
            <a:avLst/>
          </a:prstGeom>
        </p:spPr>
      </p:pic>
    </p:spTree>
    <p:extLst>
      <p:ext uri="{BB962C8B-B14F-4D97-AF65-F5344CB8AC3E}">
        <p14:creationId xmlns:p14="http://schemas.microsoft.com/office/powerpoint/2010/main" val="177034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57A6-53AC-4C78-9B86-0453F6F691B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94F2667-96CB-BE46-CD2B-CE6246C50B60}"/>
              </a:ext>
            </a:extLst>
          </p:cNvPr>
          <p:cNvPicPr>
            <a:picLocks noChangeAspect="1"/>
          </p:cNvPicPr>
          <p:nvPr/>
        </p:nvPicPr>
        <p:blipFill>
          <a:blip r:embed="rId2"/>
          <a:stretch>
            <a:fillRect/>
          </a:stretch>
        </p:blipFill>
        <p:spPr>
          <a:xfrm>
            <a:off x="150986" y="53742"/>
            <a:ext cx="8993014" cy="6804258"/>
          </a:xfrm>
          <a:prstGeom prst="rect">
            <a:avLst/>
          </a:prstGeom>
        </p:spPr>
      </p:pic>
      <p:sp>
        <p:nvSpPr>
          <p:cNvPr id="6" name="Content Placeholder 5">
            <a:extLst>
              <a:ext uri="{FF2B5EF4-FFF2-40B4-BE49-F238E27FC236}">
                <a16:creationId xmlns:a16="http://schemas.microsoft.com/office/drawing/2014/main" id="{636DE549-BA59-23DA-C33A-BAD0C5DF5FB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962037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F32B5-1740-43E9-87B0-E2C2FBAD8577}"/>
              </a:ext>
            </a:extLst>
          </p:cNvPr>
          <p:cNvSpPr>
            <a:spLocks noGrp="1"/>
          </p:cNvSpPr>
          <p:nvPr>
            <p:ph type="title"/>
          </p:nvPr>
        </p:nvSpPr>
        <p:spPr>
          <a:xfrm>
            <a:off x="457200" y="152510"/>
            <a:ext cx="8229600" cy="765175"/>
          </a:xfrm>
        </p:spPr>
        <p:txBody>
          <a:bodyPr/>
          <a:lstStyle/>
          <a:p>
            <a:r>
              <a:rPr lang="en-US" dirty="0"/>
              <a:t>Qatar Data</a:t>
            </a:r>
          </a:p>
        </p:txBody>
      </p:sp>
      <p:pic>
        <p:nvPicPr>
          <p:cNvPr id="7" name="Content Placeholder 6">
            <a:extLst>
              <a:ext uri="{FF2B5EF4-FFF2-40B4-BE49-F238E27FC236}">
                <a16:creationId xmlns:a16="http://schemas.microsoft.com/office/drawing/2014/main" id="{F57A0730-B354-4F5F-829C-2DB007F723D4}"/>
              </a:ext>
            </a:extLst>
          </p:cNvPr>
          <p:cNvPicPr>
            <a:picLocks noGrp="1" noChangeAspect="1"/>
          </p:cNvPicPr>
          <p:nvPr>
            <p:ph sz="quarter" idx="10"/>
          </p:nvPr>
        </p:nvPicPr>
        <p:blipFill>
          <a:blip r:embed="rId2"/>
          <a:stretch>
            <a:fillRect/>
          </a:stretch>
        </p:blipFill>
        <p:spPr>
          <a:xfrm>
            <a:off x="2811303" y="1358900"/>
            <a:ext cx="1840231" cy="766763"/>
          </a:xfrm>
          <a:prstGeom prst="rect">
            <a:avLst/>
          </a:prstGeom>
        </p:spPr>
      </p:pic>
      <p:sp>
        <p:nvSpPr>
          <p:cNvPr id="4" name="Content Placeholder 3">
            <a:extLst>
              <a:ext uri="{FF2B5EF4-FFF2-40B4-BE49-F238E27FC236}">
                <a16:creationId xmlns:a16="http://schemas.microsoft.com/office/drawing/2014/main" id="{0DCC1DA6-5B4D-45D4-BAA7-F8B69991A6D3}"/>
              </a:ext>
            </a:extLst>
          </p:cNvPr>
          <p:cNvSpPr>
            <a:spLocks noGrp="1"/>
          </p:cNvSpPr>
          <p:nvPr>
            <p:ph sz="quarter" idx="11"/>
          </p:nvPr>
        </p:nvSpPr>
        <p:spPr/>
        <p:txBody>
          <a:bodyPr/>
          <a:lstStyle/>
          <a:p>
            <a:endParaRPr lang="en-US"/>
          </a:p>
        </p:txBody>
      </p:sp>
      <p:sp>
        <p:nvSpPr>
          <p:cNvPr id="5" name="Content Placeholder 4">
            <a:extLst>
              <a:ext uri="{FF2B5EF4-FFF2-40B4-BE49-F238E27FC236}">
                <a16:creationId xmlns:a16="http://schemas.microsoft.com/office/drawing/2014/main" id="{26CA5863-D3F5-4D82-AB9C-08DC5C7C80B6}"/>
              </a:ext>
            </a:extLst>
          </p:cNvPr>
          <p:cNvSpPr>
            <a:spLocks noGrp="1"/>
          </p:cNvSpPr>
          <p:nvPr>
            <p:ph sz="quarter" idx="12"/>
          </p:nvPr>
        </p:nvSpPr>
        <p:spPr/>
        <p:txBody>
          <a:bodyPr/>
          <a:lstStyle/>
          <a:p>
            <a:endParaRPr lang="en-US"/>
          </a:p>
        </p:txBody>
      </p:sp>
      <p:sp>
        <p:nvSpPr>
          <p:cNvPr id="6" name="Content Placeholder 5">
            <a:extLst>
              <a:ext uri="{FF2B5EF4-FFF2-40B4-BE49-F238E27FC236}">
                <a16:creationId xmlns:a16="http://schemas.microsoft.com/office/drawing/2014/main" id="{C0603BCC-7984-4FF5-9C45-2703D3EE954D}"/>
              </a:ext>
            </a:extLst>
          </p:cNvPr>
          <p:cNvSpPr>
            <a:spLocks noGrp="1"/>
          </p:cNvSpPr>
          <p:nvPr>
            <p:ph sz="quarter" idx="13"/>
          </p:nvPr>
        </p:nvSpPr>
        <p:spPr/>
        <p:txBody>
          <a:bodyPr/>
          <a:lstStyle/>
          <a:p>
            <a:endParaRPr lang="en-US"/>
          </a:p>
        </p:txBody>
      </p:sp>
      <p:pic>
        <p:nvPicPr>
          <p:cNvPr id="8" name="Picture 7">
            <a:extLst>
              <a:ext uri="{FF2B5EF4-FFF2-40B4-BE49-F238E27FC236}">
                <a16:creationId xmlns:a16="http://schemas.microsoft.com/office/drawing/2014/main" id="{5EEF9B12-1808-48BE-A2DC-F5200E7451C9}"/>
              </a:ext>
            </a:extLst>
          </p:cNvPr>
          <p:cNvPicPr>
            <a:picLocks noChangeAspect="1"/>
          </p:cNvPicPr>
          <p:nvPr/>
        </p:nvPicPr>
        <p:blipFill>
          <a:blip r:embed="rId3"/>
          <a:stretch>
            <a:fillRect/>
          </a:stretch>
        </p:blipFill>
        <p:spPr>
          <a:xfrm>
            <a:off x="331076" y="769883"/>
            <a:ext cx="8324193" cy="5318234"/>
          </a:xfrm>
          <a:prstGeom prst="rect">
            <a:avLst/>
          </a:prstGeom>
        </p:spPr>
      </p:pic>
    </p:spTree>
    <p:extLst>
      <p:ext uri="{BB962C8B-B14F-4D97-AF65-F5344CB8AC3E}">
        <p14:creationId xmlns:p14="http://schemas.microsoft.com/office/powerpoint/2010/main" val="126227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9276"/>
            <a:ext cx="8229600" cy="1143000"/>
          </a:xfrm>
        </p:spPr>
        <p:txBody>
          <a:bodyPr>
            <a:normAutofit/>
          </a:bodyPr>
          <a:lstStyle/>
          <a:p>
            <a:r>
              <a:rPr lang="en-US" dirty="0"/>
              <a:t>Application: Is Trade Today Different from the Past? </a:t>
            </a:r>
          </a:p>
        </p:txBody>
      </p:sp>
      <p:sp>
        <p:nvSpPr>
          <p:cNvPr id="10" name="Content Placeholder 9"/>
          <p:cNvSpPr>
            <a:spLocks noGrp="1"/>
          </p:cNvSpPr>
          <p:nvPr>
            <p:ph sz="quarter" idx="10"/>
          </p:nvPr>
        </p:nvSpPr>
        <p:spPr>
          <a:xfrm>
            <a:off x="1467168" y="906839"/>
            <a:ext cx="2143442" cy="315437"/>
          </a:xfrm>
        </p:spPr>
        <p:txBody>
          <a:bodyPr>
            <a:normAutofit fontScale="92500" lnSpcReduction="20000"/>
          </a:bodyPr>
          <a:lstStyle/>
          <a:p>
            <a:pPr marL="0" indent="0">
              <a:buNone/>
            </a:pPr>
            <a:r>
              <a:rPr lang="en-US" sz="2000" b="0" dirty="0"/>
              <a:t>FIGURE 1-1 (a)</a:t>
            </a:r>
          </a:p>
        </p:txBody>
      </p:sp>
      <p:sp>
        <p:nvSpPr>
          <p:cNvPr id="5" name="Content Placeholder 4"/>
          <p:cNvSpPr>
            <a:spLocks noGrp="1"/>
          </p:cNvSpPr>
          <p:nvPr>
            <p:ph sz="quarter" idx="11"/>
          </p:nvPr>
        </p:nvSpPr>
        <p:spPr>
          <a:xfrm>
            <a:off x="176298" y="4711947"/>
            <a:ext cx="8846821" cy="1564640"/>
          </a:xfrm>
        </p:spPr>
        <p:txBody>
          <a:bodyPr>
            <a:noAutofit/>
          </a:bodyPr>
          <a:lstStyle/>
          <a:p>
            <a:pPr marL="0" indent="0" algn="just">
              <a:buNone/>
            </a:pPr>
            <a:r>
              <a:rPr lang="en-US" sz="2100" dirty="0"/>
              <a:t>The Changing Face of U.S. Import Industries, 1925–2018</a:t>
            </a:r>
            <a:r>
              <a:rPr lang="en-US" sz="2100" b="0" dirty="0"/>
              <a:t> The types of goods imported by the United States have changed drastically over the past century. Foods, feeds, and beverages and industrial supplies were 90% of imports in 1925, but represented only 30% in 2018. Capital plus consumer goods plus automobiles have increased from 20% of exports in 1925 to 60% of exports in 2018.</a:t>
            </a:r>
          </a:p>
          <a:p>
            <a:pPr marL="0" indent="0" algn="just">
              <a:buNone/>
            </a:pPr>
            <a:endParaRPr lang="en-US" sz="2000" b="0" dirty="0"/>
          </a:p>
        </p:txBody>
      </p:sp>
      <p:pic>
        <p:nvPicPr>
          <p:cNvPr id="1026" name="Picture 2" descr="Graph a, labeled, &quot;imports,&quot; shows the following data.&#10;Foods, feeds, and beverages made up to nearly 20 percent of imports between 1925 and 1955. It then, decreased rapidly and continued so till 2018. Industrial supplies and materials were nearly 70 percent of total imports that decreased gradually by 2018. Altogether, both these industries accounted for 90 percent of imports. Gradually, both, Food, feeds, and beverages and Industrial supplies and materials were altogether decreased to 30 percent of imports by 2018. On the other hand, the imports of capital goods and consumer goods were altogether 10 percent in the year 1925. It increased to 70 percent in the year 2018.&#10;&#10;Graph b, labeled, &quot;exports,&quot; shows the following data.&#10;Foods, feeds, and beverages made up to nearly 19 percent of exports between 1925 and 1955. It reduced to nearly 5 percent by 2018. Industrial supplies and materials were nearly 61 percent of total exports that decreased to nearly 35 percent by 2018. On the other hand, the exports of capital goods and consumer goods were altogether 20 percent in the year 1925. It increased to about 60 percent in the year 2018. "/>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tretch>
            <a:fillRect/>
          </a:stretch>
        </p:blipFill>
        <p:spPr bwMode="auto">
          <a:xfrm>
            <a:off x="343116" y="1139149"/>
            <a:ext cx="8457765" cy="334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048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1c599c5f-6bbf-4584-aa50-3e904cf8d057</RequestId>
  <RequestDate>9/12/2021 11:29:28 AM</RequestDate>
</w:document>
</file>

<file path=customXml/itemProps1.xml><?xml version="1.0" encoding="utf-8"?>
<ds:datastoreItem xmlns:ds="http://schemas.openxmlformats.org/officeDocument/2006/customXml" ds:itemID="{F4FEE11C-839C-46C4-8CFC-9C1B589B4080}">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emplate/>
  <TotalTime>7000</TotalTime>
  <Words>3203</Words>
  <Application>Microsoft Office PowerPoint</Application>
  <PresentationFormat>On-screen Show (4:3)</PresentationFormat>
  <Paragraphs>172</Paragraphs>
  <Slides>40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PowerPoint Presentation</vt:lpstr>
      <vt:lpstr>Trade in the Global Economy</vt:lpstr>
      <vt:lpstr>Introduction</vt:lpstr>
      <vt:lpstr>The Basics of World Trade</vt:lpstr>
      <vt:lpstr>Basics of World Trade</vt:lpstr>
      <vt:lpstr>Qatar Trade Data </vt:lpstr>
      <vt:lpstr>PowerPoint Presentation</vt:lpstr>
      <vt:lpstr>Qatar Data</vt:lpstr>
      <vt:lpstr>Application: Is Trade Today Different from the Past? </vt:lpstr>
      <vt:lpstr>International Trade Flows</vt:lpstr>
      <vt:lpstr>Effect of Covid</vt:lpstr>
      <vt:lpstr>Map of World Trade</vt:lpstr>
      <vt:lpstr>Map of World Trade</vt:lpstr>
      <vt:lpstr>Map of World Trade</vt:lpstr>
      <vt:lpstr>PowerPoint Presentation</vt:lpstr>
      <vt:lpstr>PowerPoint Presentation</vt:lpstr>
      <vt:lpstr>Trade Compared with GDP</vt:lpstr>
      <vt:lpstr>Barriers to Trade</vt:lpstr>
      <vt:lpstr>“First Golden Age” of Trade</vt:lpstr>
      <vt:lpstr>Political Economy of Tariffs </vt:lpstr>
      <vt:lpstr>Political Economy of Tariffs </vt:lpstr>
      <vt:lpstr>Political Economy of Tariffs  - Interwar Period </vt:lpstr>
      <vt:lpstr>“Second Golden Age of Trade”</vt:lpstr>
      <vt:lpstr>U.S. Trade Deficit</vt:lpstr>
      <vt:lpstr>U.S. - Japan Trade Friction</vt:lpstr>
      <vt:lpstr>The U.S.–China Trade War </vt:lpstr>
      <vt:lpstr>The U.S.–China Trade War</vt:lpstr>
      <vt:lpstr>The U.S.–China Trade War</vt:lpstr>
      <vt:lpstr>PowerPoint Presentation</vt:lpstr>
      <vt:lpstr>Map of Migration</vt:lpstr>
      <vt:lpstr>Map of Migration</vt:lpstr>
      <vt:lpstr>Political Economy of Migration</vt:lpstr>
      <vt:lpstr>Political Economy of Migration</vt:lpstr>
      <vt:lpstr>Map of Foreign Direct Investment </vt:lpstr>
      <vt:lpstr>Map of Foreign Direct Investment </vt:lpstr>
      <vt:lpstr>Map of Foreign Direct Investment </vt:lpstr>
      <vt:lpstr>Conclusions</vt:lpstr>
      <vt:lpstr>KEY POINTS</vt:lpstr>
      <vt:lpstr>KEY POINTS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 Trade in the Global Economy</dc:title>
  <dc:subject/>
  <dc:creator>Dennis McCornac</dc:creator>
  <cp:keywords/>
  <dc:description/>
  <cp:lastModifiedBy>Dennis McCornac</cp:lastModifiedBy>
  <cp:revision>446</cp:revision>
  <cp:lastPrinted>2020-07-04T15:49:37Z</cp:lastPrinted>
  <dcterms:created xsi:type="dcterms:W3CDTF">2014-03-28T01:42:28Z</dcterms:created>
  <dcterms:modified xsi:type="dcterms:W3CDTF">2025-08-23T04:53:13Z</dcterms:modified>
  <cp:category/>
</cp:coreProperties>
</file>