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Lst>
  <p:notesMasterIdLst>
    <p:notesMasterId r:id="rId51"/>
  </p:notesMasterIdLst>
  <p:handoutMasterIdLst>
    <p:handoutMasterId r:id="rId52"/>
  </p:handoutMasterIdLst>
  <p:sldIdLst>
    <p:sldId id="341" r:id="rId3"/>
    <p:sldId id="342" r:id="rId4"/>
    <p:sldId id="430" r:id="rId5"/>
    <p:sldId id="343" r:id="rId6"/>
    <p:sldId id="431" r:id="rId7"/>
    <p:sldId id="432" r:id="rId8"/>
    <p:sldId id="433" r:id="rId9"/>
    <p:sldId id="424" r:id="rId10"/>
    <p:sldId id="495" r:id="rId11"/>
    <p:sldId id="435" r:id="rId12"/>
    <p:sldId id="496" r:id="rId13"/>
    <p:sldId id="437" r:id="rId14"/>
    <p:sldId id="438" r:id="rId15"/>
    <p:sldId id="439" r:id="rId16"/>
    <p:sldId id="440" r:id="rId17"/>
    <p:sldId id="441" r:id="rId18"/>
    <p:sldId id="443" r:id="rId19"/>
    <p:sldId id="444" r:id="rId20"/>
    <p:sldId id="445" r:id="rId21"/>
    <p:sldId id="446" r:id="rId22"/>
    <p:sldId id="499" r:id="rId23"/>
    <p:sldId id="500" r:id="rId24"/>
    <p:sldId id="447" r:id="rId25"/>
    <p:sldId id="452" r:id="rId26"/>
    <p:sldId id="453" r:id="rId27"/>
    <p:sldId id="454" r:id="rId28"/>
    <p:sldId id="455" r:id="rId29"/>
    <p:sldId id="456" r:id="rId30"/>
    <p:sldId id="460" r:id="rId31"/>
    <p:sldId id="461" r:id="rId32"/>
    <p:sldId id="462" r:id="rId33"/>
    <p:sldId id="463" r:id="rId34"/>
    <p:sldId id="464" r:id="rId35"/>
    <p:sldId id="465" r:id="rId36"/>
    <p:sldId id="498" r:id="rId37"/>
    <p:sldId id="466" r:id="rId38"/>
    <p:sldId id="467" r:id="rId39"/>
    <p:sldId id="468" r:id="rId40"/>
    <p:sldId id="469" r:id="rId41"/>
    <p:sldId id="470" r:id="rId42"/>
    <p:sldId id="502" r:id="rId43"/>
    <p:sldId id="503" r:id="rId44"/>
    <p:sldId id="472" r:id="rId45"/>
    <p:sldId id="473" r:id="rId46"/>
    <p:sldId id="474" r:id="rId47"/>
    <p:sldId id="476" r:id="rId48"/>
    <p:sldId id="478" r:id="rId49"/>
    <p:sldId id="481" r:id="rId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hew Christ" initials="MC" lastIdx="13" clrIdx="6">
    <p:extLst>
      <p:ext uri="{19B8F6BF-5375-455C-9EA6-DF929625EA0E}">
        <p15:presenceInfo xmlns:p15="http://schemas.microsoft.com/office/powerpoint/2012/main" userId="Wf1ssUNzd0iXNlCOvPmqQFyZNmIM/A7Gxr0ccE62Z4g=" providerId="None"/>
      </p:ext>
    </p:extLst>
  </p:cmAuthor>
  <p:cmAuthor id="1" name="Jennifer Baker" initials="JB" lastIdx="9" clrIdx="0"/>
  <p:cmAuthor id="8" name="Copyeditor" initials="CE" lastIdx="16" clrIdx="7">
    <p:extLst>
      <p:ext uri="{19B8F6BF-5375-455C-9EA6-DF929625EA0E}">
        <p15:presenceInfo xmlns:p15="http://schemas.microsoft.com/office/powerpoint/2012/main" userId="Copyeditor" providerId="None"/>
      </p:ext>
    </p:extLst>
  </p:cmAuthor>
  <p:cmAuthor id="2" name="Megan Mclaughlin" initials="" lastIdx="0" clrIdx="1"/>
  <p:cmAuthor id="9" name="Doolan, Edgar" initials="DE" lastIdx="1" clrIdx="8">
    <p:extLst>
      <p:ext uri="{19B8F6BF-5375-455C-9EA6-DF929625EA0E}">
        <p15:presenceInfo xmlns:p15="http://schemas.microsoft.com/office/powerpoint/2012/main" userId="S-1-5-21-4250845945-3731851581-3800177176-16931" providerId="AD"/>
      </p:ext>
    </p:extLst>
  </p:cmAuthor>
  <p:cmAuthor id="3" name="Hauk, William" initials="HW" lastIdx="8" clrIdx="2"/>
  <p:cmAuthor id="10" name="PC" initials="P" lastIdx="16" clrIdx="9">
    <p:extLst>
      <p:ext uri="{19B8F6BF-5375-455C-9EA6-DF929625EA0E}">
        <p15:presenceInfo xmlns:p15="http://schemas.microsoft.com/office/powerpoint/2012/main" userId="PC" providerId="None"/>
      </p:ext>
    </p:extLst>
  </p:cmAuthor>
  <p:cmAuthor id="4" name="Mingzhi Xu" initials="MX" lastIdx="5" clrIdx="3"/>
  <p:cmAuthor id="5" name="SWM" initials="SWM" lastIdx="1" clrIdx="4"/>
  <p:cmAuthor id="6" name="Ramazani, Reza" initials="RR" lastIdx="64" clrIdx="5">
    <p:extLst>
      <p:ext uri="{19B8F6BF-5375-455C-9EA6-DF929625EA0E}">
        <p15:presenceInfo xmlns:p15="http://schemas.microsoft.com/office/powerpoint/2012/main" userId="Ramazani, Re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86431" autoAdjust="0"/>
  </p:normalViewPr>
  <p:slideViewPr>
    <p:cSldViewPr>
      <p:cViewPr varScale="1">
        <p:scale>
          <a:sx n="61" d="100"/>
          <a:sy n="61" d="100"/>
        </p:scale>
        <p:origin x="1824" y="53"/>
      </p:cViewPr>
      <p:guideLst>
        <p:guide orient="horz" pos="2160"/>
        <p:guide pos="2880"/>
      </p:guideLst>
    </p:cSldViewPr>
  </p:slideViewPr>
  <p:outlineViewPr>
    <p:cViewPr>
      <p:scale>
        <a:sx n="33" d="100"/>
        <a:sy n="33" d="100"/>
      </p:scale>
      <p:origin x="0" y="-27996"/>
    </p:cViewPr>
  </p:outlineViewPr>
  <p:notesTextViewPr>
    <p:cViewPr>
      <p:scale>
        <a:sx n="1" d="1"/>
        <a:sy n="1" d="1"/>
      </p:scale>
      <p:origin x="0" y="0"/>
    </p:cViewPr>
  </p:notesTextViewPr>
  <p:sorterViewPr>
    <p:cViewPr>
      <p:scale>
        <a:sx n="102" d="100"/>
        <a:sy n="102" d="100"/>
      </p:scale>
      <p:origin x="0" y="0"/>
    </p:cViewPr>
  </p:sorterViewPr>
  <p:notesViewPr>
    <p:cSldViewPr>
      <p:cViewPr varScale="1">
        <p:scale>
          <a:sx n="41" d="100"/>
          <a:sy n="41" d="100"/>
        </p:scale>
        <p:origin x="2016"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3237" y="198437"/>
            <a:ext cx="6370637" cy="808037"/>
          </a:xfrm>
          <a:prstGeom prst="rect">
            <a:avLst/>
          </a:prstGeom>
        </p:spPr>
        <p:txBody>
          <a:bodyPr vert="horz" lIns="94229" tIns="47114" rIns="94229" bIns="47114" rtlCol="0"/>
          <a:lstStyle>
            <a:lvl1pPr algn="l">
              <a:defRPr sz="1200"/>
            </a:lvl1pPr>
          </a:lstStyle>
          <a:p>
            <a:pPr algn="ctr"/>
            <a:r>
              <a:rPr kumimoji="0" lang="en-US" sz="1600" b="0" i="0" u="none" strike="noStrike" kern="1200" cap="none" spc="0" normalizeH="0" baseline="0" noProof="0" dirty="0">
                <a:ln>
                  <a:noFill/>
                </a:ln>
                <a:solidFill>
                  <a:prstClr val="black"/>
                </a:solidFill>
                <a:effectLst/>
                <a:uLnTx/>
                <a:uFillTx/>
                <a:latin typeface="Amasis MT Pro Black" panose="02040A04050005020304" pitchFamily="18" charset="0"/>
                <a:ea typeface="+mj-ea"/>
                <a:cs typeface="+mj-cs"/>
              </a:rPr>
              <a:t>Chapter 11 - International Agreements on Trade and the Environment</a:t>
            </a:r>
            <a:endParaRPr lang="en-US" sz="1600" dirty="0"/>
          </a:p>
        </p:txBody>
      </p:sp>
      <p:sp>
        <p:nvSpPr>
          <p:cNvPr id="6" name="TextBox 5">
            <a:extLst>
              <a:ext uri="{FF2B5EF4-FFF2-40B4-BE49-F238E27FC236}">
                <a16:creationId xmlns:a16="http://schemas.microsoft.com/office/drawing/2014/main" id="{2FA8822A-21F9-4633-AB3C-E3A471A2FFAD}"/>
              </a:ext>
            </a:extLst>
          </p:cNvPr>
          <p:cNvSpPr txBox="1"/>
          <p:nvPr/>
        </p:nvSpPr>
        <p:spPr>
          <a:xfrm>
            <a:off x="3309892" y="8851484"/>
            <a:ext cx="425116" cy="338554"/>
          </a:xfrm>
          <a:prstGeom prst="rect">
            <a:avLst/>
          </a:prstGeom>
          <a:noFill/>
        </p:spPr>
        <p:txBody>
          <a:bodyPr wrap="none" rtlCol="0">
            <a:spAutoFit/>
          </a:bodyPr>
          <a:lstStyle/>
          <a:p>
            <a:fld id="{3B4BBE83-F28F-4F29-9BF0-A50ABA4CD07D}" type="slidenum">
              <a:rPr lang="en-US" sz="1600" b="1" smtClean="0"/>
              <a:t>‹#›</a:t>
            </a:fld>
            <a:endParaRPr lang="en-US" sz="1600" b="1" dirty="0"/>
          </a:p>
        </p:txBody>
      </p:sp>
    </p:spTree>
    <p:extLst>
      <p:ext uri="{BB962C8B-B14F-4D97-AF65-F5344CB8AC3E}">
        <p14:creationId xmlns:p14="http://schemas.microsoft.com/office/powerpoint/2010/main" val="3863045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A102877-044D-4DAE-A559-1E4FC530964E}" type="datetimeFigureOut">
              <a:rPr lang="en-US" smtClean="0"/>
              <a:t>4/9/2022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3DA0F5E-35E6-430D-9254-5B852B155E29}" type="slidenum">
              <a:rPr lang="en-US" smtClean="0"/>
              <a:t>‹#›</a:t>
            </a:fld>
            <a:endParaRPr lang="en-US"/>
          </a:p>
        </p:txBody>
      </p:sp>
    </p:spTree>
    <p:extLst>
      <p:ext uri="{BB962C8B-B14F-4D97-AF65-F5344CB8AC3E}">
        <p14:creationId xmlns:p14="http://schemas.microsoft.com/office/powerpoint/2010/main" val="3256245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32</a:t>
            </a:fld>
            <a:endParaRPr lang="en-US"/>
          </a:p>
        </p:txBody>
      </p:sp>
    </p:spTree>
    <p:extLst>
      <p:ext uri="{BB962C8B-B14F-4D97-AF65-F5344CB8AC3E}">
        <p14:creationId xmlns:p14="http://schemas.microsoft.com/office/powerpoint/2010/main" val="282959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1893-F797-43E7-A7BE-2E97C624AB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AB5A35-F86D-460C-AD56-C7F2FB7B13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7F5B3F-1D84-4571-8CE7-3968AC31C52F}"/>
              </a:ext>
            </a:extLst>
          </p:cNvPr>
          <p:cNvSpPr>
            <a:spLocks noGrp="1"/>
          </p:cNvSpPr>
          <p:nvPr>
            <p:ph type="dt" sz="half" idx="10"/>
          </p:nvPr>
        </p:nvSpPr>
        <p:spPr>
          <a:xfrm>
            <a:off x="628650" y="6356351"/>
            <a:ext cx="2057400" cy="365125"/>
          </a:xfrm>
          <a:prstGeom prst="rect">
            <a:avLst/>
          </a:prstGeom>
        </p:spPr>
        <p:txBody>
          <a:bodyPr/>
          <a:lstStyle/>
          <a:p>
            <a:fld id="{C6928572-DE0D-4314-8430-11767BBEC41F}" type="datetimeFigureOut">
              <a:rPr lang="en-US" smtClean="0"/>
              <a:t>4/9/2022</a:t>
            </a:fld>
            <a:endParaRPr lang="en-US"/>
          </a:p>
        </p:txBody>
      </p:sp>
      <p:sp>
        <p:nvSpPr>
          <p:cNvPr id="5" name="Footer Placeholder 4">
            <a:extLst>
              <a:ext uri="{FF2B5EF4-FFF2-40B4-BE49-F238E27FC236}">
                <a16:creationId xmlns:a16="http://schemas.microsoft.com/office/drawing/2014/main" id="{B75AA138-F2ED-4BA0-8764-FE1C68B1F1C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72D829-30D1-42BE-9E8B-3CFA01D20A66}"/>
              </a:ext>
            </a:extLst>
          </p:cNvPr>
          <p:cNvSpPr>
            <a:spLocks noGrp="1"/>
          </p:cNvSpPr>
          <p:nvPr>
            <p:ph type="sldNum" sz="quarter" idx="12"/>
          </p:nvPr>
        </p:nvSpPr>
        <p:spPr>
          <a:xfrm>
            <a:off x="6457950" y="6356351"/>
            <a:ext cx="2057400" cy="365125"/>
          </a:xfrm>
          <a:prstGeom prst="rect">
            <a:avLst/>
          </a:prstGeom>
        </p:spPr>
        <p:txBody>
          <a:bodyPr/>
          <a:lstStyle/>
          <a:p>
            <a:fld id="{3FCDBC74-7B18-421F-82AE-87487DC50DB9}" type="slidenum">
              <a:rPr lang="en-US" smtClean="0"/>
              <a:t>‹#›</a:t>
            </a:fld>
            <a:endParaRPr lang="en-US"/>
          </a:p>
        </p:txBody>
      </p:sp>
    </p:spTree>
    <p:extLst>
      <p:ext uri="{BB962C8B-B14F-4D97-AF65-F5344CB8AC3E}">
        <p14:creationId xmlns:p14="http://schemas.microsoft.com/office/powerpoint/2010/main" val="277085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5A37-88FF-4E8C-9BFC-30D26097B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F9BD7-7D07-4BC6-8DFA-89E63E25B7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9C83-AB51-4FA3-94F8-4E9CB02B9BF9}"/>
              </a:ext>
            </a:extLst>
          </p:cNvPr>
          <p:cNvSpPr>
            <a:spLocks noGrp="1"/>
          </p:cNvSpPr>
          <p:nvPr>
            <p:ph type="dt" sz="half" idx="10"/>
          </p:nvPr>
        </p:nvSpPr>
        <p:spPr>
          <a:xfrm>
            <a:off x="628650" y="6356351"/>
            <a:ext cx="2057400" cy="365125"/>
          </a:xfrm>
          <a:prstGeom prst="rect">
            <a:avLst/>
          </a:prstGeom>
        </p:spPr>
        <p:txBody>
          <a:bodyPr/>
          <a:lstStyle/>
          <a:p>
            <a:fld id="{C6928572-DE0D-4314-8430-11767BBEC41F}" type="datetimeFigureOut">
              <a:rPr lang="en-US" smtClean="0"/>
              <a:t>4/9/2022</a:t>
            </a:fld>
            <a:endParaRPr lang="en-US"/>
          </a:p>
        </p:txBody>
      </p:sp>
      <p:sp>
        <p:nvSpPr>
          <p:cNvPr id="5" name="Footer Placeholder 4">
            <a:extLst>
              <a:ext uri="{FF2B5EF4-FFF2-40B4-BE49-F238E27FC236}">
                <a16:creationId xmlns:a16="http://schemas.microsoft.com/office/drawing/2014/main" id="{8F59478C-D9E2-48B2-BA44-40C240A955D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A646B1-72D5-4F1E-8DBA-CAF22C8BDFC7}"/>
              </a:ext>
            </a:extLst>
          </p:cNvPr>
          <p:cNvSpPr>
            <a:spLocks noGrp="1"/>
          </p:cNvSpPr>
          <p:nvPr>
            <p:ph type="sldNum" sz="quarter" idx="12"/>
          </p:nvPr>
        </p:nvSpPr>
        <p:spPr>
          <a:xfrm>
            <a:off x="6457950" y="6356351"/>
            <a:ext cx="2057400" cy="365125"/>
          </a:xfrm>
          <a:prstGeom prst="rect">
            <a:avLst/>
          </a:prstGeom>
        </p:spPr>
        <p:txBody>
          <a:bodyPr/>
          <a:lstStyle/>
          <a:p>
            <a:fld id="{3FCDBC74-7B18-421F-82AE-87487DC50DB9}" type="slidenum">
              <a:rPr lang="en-US" smtClean="0"/>
              <a:t>‹#›</a:t>
            </a:fld>
            <a:endParaRPr lang="en-US"/>
          </a:p>
        </p:txBody>
      </p:sp>
    </p:spTree>
    <p:extLst>
      <p:ext uri="{BB962C8B-B14F-4D97-AF65-F5344CB8AC3E}">
        <p14:creationId xmlns:p14="http://schemas.microsoft.com/office/powerpoint/2010/main" val="317487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D0C0-60C8-479F-9364-305A36FB49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2BCD030-9204-41ED-82A4-251802C816D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C8DE4-7B11-4C84-933C-AD3811D227AA}"/>
              </a:ext>
            </a:extLst>
          </p:cNvPr>
          <p:cNvSpPr>
            <a:spLocks noGrp="1"/>
          </p:cNvSpPr>
          <p:nvPr>
            <p:ph type="dt" sz="half" idx="10"/>
          </p:nvPr>
        </p:nvSpPr>
        <p:spPr>
          <a:xfrm>
            <a:off x="628650" y="6356351"/>
            <a:ext cx="2057400" cy="365125"/>
          </a:xfrm>
          <a:prstGeom prst="rect">
            <a:avLst/>
          </a:prstGeom>
        </p:spPr>
        <p:txBody>
          <a:bodyPr/>
          <a:lstStyle/>
          <a:p>
            <a:fld id="{C6928572-DE0D-4314-8430-11767BBEC41F}" type="datetimeFigureOut">
              <a:rPr lang="en-US" smtClean="0"/>
              <a:t>4/9/2022</a:t>
            </a:fld>
            <a:endParaRPr lang="en-US"/>
          </a:p>
        </p:txBody>
      </p:sp>
      <p:sp>
        <p:nvSpPr>
          <p:cNvPr id="5" name="Footer Placeholder 4">
            <a:extLst>
              <a:ext uri="{FF2B5EF4-FFF2-40B4-BE49-F238E27FC236}">
                <a16:creationId xmlns:a16="http://schemas.microsoft.com/office/drawing/2014/main" id="{D40EACB6-1F92-4B62-9F3E-74ED295884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3ADEF2-1E4C-4778-961D-506596B78CD7}"/>
              </a:ext>
            </a:extLst>
          </p:cNvPr>
          <p:cNvSpPr>
            <a:spLocks noGrp="1"/>
          </p:cNvSpPr>
          <p:nvPr>
            <p:ph type="sldNum" sz="quarter" idx="12"/>
          </p:nvPr>
        </p:nvSpPr>
        <p:spPr>
          <a:xfrm>
            <a:off x="6457950" y="6356351"/>
            <a:ext cx="2057400" cy="365125"/>
          </a:xfrm>
          <a:prstGeom prst="rect">
            <a:avLst/>
          </a:prstGeom>
        </p:spPr>
        <p:txBody>
          <a:bodyPr/>
          <a:lstStyle/>
          <a:p>
            <a:fld id="{3FCDBC74-7B18-421F-82AE-87487DC50DB9}" type="slidenum">
              <a:rPr lang="en-US" smtClean="0"/>
              <a:t>‹#›</a:t>
            </a:fld>
            <a:endParaRPr lang="en-US"/>
          </a:p>
        </p:txBody>
      </p:sp>
    </p:spTree>
    <p:extLst>
      <p:ext uri="{BB962C8B-B14F-4D97-AF65-F5344CB8AC3E}">
        <p14:creationId xmlns:p14="http://schemas.microsoft.com/office/powerpoint/2010/main" val="395798000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0765-5E88-4C88-A481-9F9BF28B7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28F8A-10EA-4AB7-AEAE-45FF0B6BD9C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6DB75-4B7C-4556-83D9-2091DB5075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F12B6-3159-4DC4-B208-C839411010E5}"/>
              </a:ext>
            </a:extLst>
          </p:cNvPr>
          <p:cNvSpPr>
            <a:spLocks noGrp="1"/>
          </p:cNvSpPr>
          <p:nvPr>
            <p:ph type="dt" sz="half" idx="10"/>
          </p:nvPr>
        </p:nvSpPr>
        <p:spPr>
          <a:xfrm>
            <a:off x="628650" y="6356351"/>
            <a:ext cx="2057400" cy="365125"/>
          </a:xfrm>
          <a:prstGeom prst="rect">
            <a:avLst/>
          </a:prstGeom>
        </p:spPr>
        <p:txBody>
          <a:bodyPr/>
          <a:lstStyle/>
          <a:p>
            <a:fld id="{C6928572-DE0D-4314-8430-11767BBEC41F}" type="datetimeFigureOut">
              <a:rPr lang="en-US" smtClean="0"/>
              <a:t>4/9/2022</a:t>
            </a:fld>
            <a:endParaRPr lang="en-US"/>
          </a:p>
        </p:txBody>
      </p:sp>
      <p:sp>
        <p:nvSpPr>
          <p:cNvPr id="6" name="Footer Placeholder 5">
            <a:extLst>
              <a:ext uri="{FF2B5EF4-FFF2-40B4-BE49-F238E27FC236}">
                <a16:creationId xmlns:a16="http://schemas.microsoft.com/office/drawing/2014/main" id="{81AEA9D0-B6FD-44E6-8C54-358AA42DF1C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A4D2BE-4A95-4F68-8591-412B86983A01}"/>
              </a:ext>
            </a:extLst>
          </p:cNvPr>
          <p:cNvSpPr>
            <a:spLocks noGrp="1"/>
          </p:cNvSpPr>
          <p:nvPr>
            <p:ph type="sldNum" sz="quarter" idx="12"/>
          </p:nvPr>
        </p:nvSpPr>
        <p:spPr>
          <a:xfrm>
            <a:off x="6457950" y="6356351"/>
            <a:ext cx="2057400" cy="365125"/>
          </a:xfrm>
          <a:prstGeom prst="rect">
            <a:avLst/>
          </a:prstGeom>
        </p:spPr>
        <p:txBody>
          <a:bodyPr/>
          <a:lstStyle/>
          <a:p>
            <a:fld id="{3FCDBC74-7B18-421F-82AE-87487DC50DB9}" type="slidenum">
              <a:rPr lang="en-US" smtClean="0"/>
              <a:t>‹#›</a:t>
            </a:fld>
            <a:endParaRPr lang="en-US"/>
          </a:p>
        </p:txBody>
      </p:sp>
    </p:spTree>
    <p:extLst>
      <p:ext uri="{BB962C8B-B14F-4D97-AF65-F5344CB8AC3E}">
        <p14:creationId xmlns:p14="http://schemas.microsoft.com/office/powerpoint/2010/main" val="40208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600201"/>
            <a:ext cx="8229600" cy="2133600"/>
          </a:xfrm>
        </p:spPr>
        <p:txBody>
          <a:bodyPr/>
          <a:lstStyle>
            <a:lvl1pPr marL="450850" indent="-450850">
              <a:spcBef>
                <a:spcPts val="624"/>
              </a:spcBef>
              <a:defRPr>
                <a:latin typeface="Arial" panose="020B0604020202020204" pitchFamily="34" charset="0"/>
                <a:cs typeface="Arial" panose="020B0604020202020204" pitchFamily="34" charset="0"/>
              </a:defRPr>
            </a:lvl1pPr>
            <a:lvl2pPr marL="900113" indent="-442913">
              <a:spcBef>
                <a:spcPts val="624"/>
              </a:spcBef>
              <a:defRPr sz="2600">
                <a:latin typeface="Arial" panose="020B0604020202020204" pitchFamily="34" charset="0"/>
                <a:cs typeface="Arial" panose="020B0604020202020204" pitchFamily="34" charset="0"/>
              </a:defRPr>
            </a:lvl2pPr>
            <a:lvl3pPr marL="1255713" indent="-341313">
              <a:spcBef>
                <a:spcPts val="624"/>
              </a:spcBef>
              <a:defRPr sz="2400">
                <a:latin typeface="Arial" panose="020B0604020202020204" pitchFamily="34" charset="0"/>
                <a:cs typeface="Arial" panose="020B0604020202020204" pitchFamily="34" charset="0"/>
              </a:defRPr>
            </a:lvl3pPr>
            <a:lvl4pPr>
              <a:spcBef>
                <a:spcPts val="624"/>
              </a:spcBef>
              <a:defRPr>
                <a:latin typeface="Arial" panose="020B0604020202020204" pitchFamily="34" charset="0"/>
                <a:cs typeface="Arial" panose="020B0604020202020204" pitchFamily="34" charset="0"/>
              </a:defRPr>
            </a:lvl4pPr>
            <a:lvl5pPr>
              <a:spcBef>
                <a:spcPts val="624"/>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4B051B4E-709F-47BE-AF77-87957B11B37E}"/>
              </a:ext>
            </a:extLst>
          </p:cNvPr>
          <p:cNvSpPr>
            <a:spLocks noGrp="1"/>
          </p:cNvSpPr>
          <p:nvPr>
            <p:ph sz="quarter" idx="10"/>
          </p:nvPr>
        </p:nvSpPr>
        <p:spPr>
          <a:xfrm>
            <a:off x="457200" y="3886200"/>
            <a:ext cx="8229600" cy="1295400"/>
          </a:xfrm>
        </p:spPr>
        <p:txBody>
          <a:bodyPr/>
          <a:lstStyle>
            <a:lvl1pPr marL="450850" indent="-450850">
              <a:spcBef>
                <a:spcPts val="624"/>
              </a:spcBef>
              <a:defRPr>
                <a:latin typeface="Arial" panose="020B0604020202020204" pitchFamily="34" charset="0"/>
                <a:cs typeface="Arial" panose="020B0604020202020204" pitchFamily="34" charset="0"/>
              </a:defRPr>
            </a:lvl1pPr>
            <a:lvl2pPr marL="900113" indent="-442913">
              <a:spcBef>
                <a:spcPts val="624"/>
              </a:spcBef>
              <a:defRPr sz="2600">
                <a:latin typeface="Arial" panose="020B0604020202020204" pitchFamily="34" charset="0"/>
                <a:cs typeface="Arial" panose="020B0604020202020204" pitchFamily="34" charset="0"/>
              </a:defRPr>
            </a:lvl2pPr>
            <a:lvl3pPr marL="1255713" indent="-341313">
              <a:spcBef>
                <a:spcPts val="624"/>
              </a:spcBef>
              <a:defRPr>
                <a:latin typeface="Arial" panose="020B0604020202020204" pitchFamily="34" charset="0"/>
                <a:cs typeface="Arial" panose="020B0604020202020204" pitchFamily="34" charset="0"/>
              </a:defRPr>
            </a:lvl3pPr>
            <a:lvl4pPr>
              <a:spcBef>
                <a:spcPts val="624"/>
              </a:spcBef>
              <a:defRPr>
                <a:latin typeface="Arial" panose="020B0604020202020204" pitchFamily="34" charset="0"/>
                <a:cs typeface="Arial" panose="020B0604020202020204" pitchFamily="34" charset="0"/>
              </a:defRPr>
            </a:lvl4pPr>
            <a:lvl5pPr>
              <a:spcBef>
                <a:spcPts val="624"/>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ACB70D98-B250-4B9C-BB39-A3CEA12FF217}"/>
              </a:ext>
            </a:extLst>
          </p:cNvPr>
          <p:cNvSpPr>
            <a:spLocks noGrp="1"/>
          </p:cNvSpPr>
          <p:nvPr>
            <p:ph sz="quarter" idx="11"/>
          </p:nvPr>
        </p:nvSpPr>
        <p:spPr>
          <a:xfrm>
            <a:off x="457200" y="5334000"/>
            <a:ext cx="8229600" cy="990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Picture Placeholder 12">
            <a:extLst>
              <a:ext uri="{FF2B5EF4-FFF2-40B4-BE49-F238E27FC236}">
                <a16:creationId xmlns:a16="http://schemas.microsoft.com/office/drawing/2014/main" id="{5AE9FD9E-D6C4-411F-8C8C-C5AD91450BFE}"/>
              </a:ext>
            </a:extLst>
          </p:cNvPr>
          <p:cNvSpPr>
            <a:spLocks noGrp="1"/>
          </p:cNvSpPr>
          <p:nvPr>
            <p:ph type="pic" sz="quarter" idx="12"/>
          </p:nvPr>
        </p:nvSpPr>
        <p:spPr>
          <a:xfrm>
            <a:off x="5486400" y="3200400"/>
            <a:ext cx="1219200" cy="1066800"/>
          </a:xfrm>
        </p:spPr>
        <p:txBody>
          <a:bodyPr/>
          <a:lstStyle/>
          <a:p>
            <a:endParaRPr lang="en-IN"/>
          </a:p>
        </p:txBody>
      </p:sp>
      <p:sp>
        <p:nvSpPr>
          <p:cNvPr id="16" name="Picture Placeholder 15">
            <a:extLst>
              <a:ext uri="{FF2B5EF4-FFF2-40B4-BE49-F238E27FC236}">
                <a16:creationId xmlns:a16="http://schemas.microsoft.com/office/drawing/2014/main" id="{2D6E374D-A3A2-4A73-BFE2-603D8AD2CCA1}"/>
              </a:ext>
            </a:extLst>
          </p:cNvPr>
          <p:cNvSpPr>
            <a:spLocks noGrp="1"/>
          </p:cNvSpPr>
          <p:nvPr>
            <p:ph type="pic" sz="quarter" idx="13"/>
          </p:nvPr>
        </p:nvSpPr>
        <p:spPr>
          <a:xfrm>
            <a:off x="6934200" y="3186113"/>
            <a:ext cx="990600" cy="1081087"/>
          </a:xfrm>
        </p:spPr>
        <p:txBody>
          <a:bodyPr/>
          <a:lstStyle/>
          <a:p>
            <a:endParaRPr lang="en-IN"/>
          </a:p>
        </p:txBody>
      </p:sp>
      <p:sp>
        <p:nvSpPr>
          <p:cNvPr id="18" name="Table Placeholder 17">
            <a:extLst>
              <a:ext uri="{FF2B5EF4-FFF2-40B4-BE49-F238E27FC236}">
                <a16:creationId xmlns:a16="http://schemas.microsoft.com/office/drawing/2014/main" id="{DA92EFBD-A085-4DF4-AD56-4077C618C39C}"/>
              </a:ext>
            </a:extLst>
          </p:cNvPr>
          <p:cNvSpPr>
            <a:spLocks noGrp="1"/>
          </p:cNvSpPr>
          <p:nvPr>
            <p:ph type="tbl" sz="quarter" idx="14"/>
          </p:nvPr>
        </p:nvSpPr>
        <p:spPr>
          <a:xfrm>
            <a:off x="8153400" y="3046413"/>
            <a:ext cx="762000" cy="1373187"/>
          </a:xfrm>
        </p:spPr>
        <p:txBody>
          <a:bodyPr/>
          <a:lstStyle/>
          <a:p>
            <a:endParaRPr lang="en-IN"/>
          </a:p>
        </p:txBody>
      </p:sp>
      <p:sp>
        <p:nvSpPr>
          <p:cNvPr id="20" name="Content Placeholder 19">
            <a:extLst>
              <a:ext uri="{FF2B5EF4-FFF2-40B4-BE49-F238E27FC236}">
                <a16:creationId xmlns:a16="http://schemas.microsoft.com/office/drawing/2014/main" id="{EAE33A6D-C7B7-47E9-87F1-DF5DD53E5813}"/>
              </a:ext>
            </a:extLst>
          </p:cNvPr>
          <p:cNvSpPr>
            <a:spLocks noGrp="1"/>
          </p:cNvSpPr>
          <p:nvPr>
            <p:ph sz="quarter" idx="15"/>
          </p:nvPr>
        </p:nvSpPr>
        <p:spPr>
          <a:xfrm>
            <a:off x="5867400" y="4559300"/>
            <a:ext cx="1371600" cy="100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a:extLst>
              <a:ext uri="{FF2B5EF4-FFF2-40B4-BE49-F238E27FC236}">
                <a16:creationId xmlns:a16="http://schemas.microsoft.com/office/drawing/2014/main" id="{5AC5569E-2789-46CB-B0BA-5D41359E5DD1}"/>
              </a:ext>
            </a:extLst>
          </p:cNvPr>
          <p:cNvSpPr>
            <a:spLocks noGrp="1"/>
          </p:cNvSpPr>
          <p:nvPr>
            <p:ph sz="quarter" idx="16"/>
          </p:nvPr>
        </p:nvSpPr>
        <p:spPr>
          <a:xfrm>
            <a:off x="7543800" y="4295775"/>
            <a:ext cx="838200"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F9F1DD83-E1FE-4168-839A-936DF4083EA2}"/>
              </a:ext>
            </a:extLst>
          </p:cNvPr>
          <p:cNvSpPr>
            <a:spLocks noGrp="1"/>
          </p:cNvSpPr>
          <p:nvPr>
            <p:ph sz="quarter" idx="17"/>
          </p:nvPr>
        </p:nvSpPr>
        <p:spPr>
          <a:xfrm>
            <a:off x="7239000" y="5181600"/>
            <a:ext cx="914400" cy="1296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92BF1872-D5AB-4562-9FA8-314C1F11CE4A}"/>
              </a:ext>
            </a:extLst>
          </p:cNvPr>
          <p:cNvSpPr>
            <a:spLocks noGrp="1"/>
          </p:cNvSpPr>
          <p:nvPr>
            <p:ph sz="quarter" idx="18"/>
          </p:nvPr>
        </p:nvSpPr>
        <p:spPr>
          <a:xfrm>
            <a:off x="8229600" y="5153025"/>
            <a:ext cx="838200" cy="137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28699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1">
                <a:lumMod val="5000"/>
                <a:lumOff val="95000"/>
              </a:schemeClr>
            </a:gs>
            <a:gs pos="100000">
              <a:schemeClr val="accent1">
                <a:lumMod val="45000"/>
                <a:lumOff val="55000"/>
              </a:schemeClr>
            </a:gs>
            <a:gs pos="99000">
              <a:srgbClr val="00B050"/>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B8FE0-9BFF-4387-B863-8368D2D7478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D15069-99F6-4CA8-A271-13DD87EAB4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5CF830A-BFE8-4585-8612-111F62FD5AD7}"/>
              </a:ext>
            </a:extLst>
          </p:cNvPr>
          <p:cNvSpPr txBox="1"/>
          <p:nvPr userDrawn="1"/>
        </p:nvSpPr>
        <p:spPr>
          <a:xfrm>
            <a:off x="8229600" y="6346823"/>
            <a:ext cx="788999" cy="338554"/>
          </a:xfrm>
          <a:prstGeom prst="rect">
            <a:avLst/>
          </a:prstGeom>
          <a:noFill/>
        </p:spPr>
        <p:txBody>
          <a:bodyPr wrap="none" rtlCol="0">
            <a:spAutoFit/>
          </a:bodyPr>
          <a:lstStyle/>
          <a:p>
            <a:r>
              <a:rPr lang="en-US" sz="1600" b="1" dirty="0"/>
              <a:t>11 - </a:t>
            </a:r>
            <a:fld id="{08A809E4-F878-40D4-8931-1A2EE4300858}" type="slidenum">
              <a:rPr lang="en-US" sz="1600" b="1" smtClean="0"/>
              <a:t>‹#›</a:t>
            </a:fld>
            <a:endParaRPr lang="en-US" sz="1600" b="1" dirty="0"/>
          </a:p>
        </p:txBody>
      </p:sp>
    </p:spTree>
    <p:extLst>
      <p:ext uri="{BB962C8B-B14F-4D97-AF65-F5344CB8AC3E}">
        <p14:creationId xmlns:p14="http://schemas.microsoft.com/office/powerpoint/2010/main" val="25199567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92" r:id="rId5"/>
  </p:sldLayoutIdLst>
  <p:hf hdr="0" dt="0"/>
  <p:txStyles>
    <p:titleStyle>
      <a:lvl1pPr algn="ctr" defTabSz="685800" rtl="0" eaLnBrk="1" latinLnBrk="0" hangingPunct="1">
        <a:lnSpc>
          <a:spcPct val="90000"/>
        </a:lnSpc>
        <a:spcBef>
          <a:spcPct val="0"/>
        </a:spcBef>
        <a:buNone/>
        <a:defRPr sz="3300" kern="1200">
          <a:solidFill>
            <a:schemeClr val="tx1"/>
          </a:solidFill>
          <a:latin typeface="Amasis MT Pro Black" panose="02040A04050005020304" pitchFamily="18" charset="0"/>
          <a:ea typeface="+mj-ea"/>
          <a:cs typeface="+mj-cs"/>
        </a:defRPr>
      </a:lvl1pPr>
    </p:titleStyle>
    <p:bodyStyle>
      <a:lvl1pPr marL="171450" indent="-171450" algn="just"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Amasis MT Pro Black" panose="02040A04050005020304" pitchFamily="18" charset="0"/>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Amasis MT Pro Black" panose="02040A04050005020304" pitchFamily="18" charset="0"/>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Amasis MT Pro Black" panose="02040A04050005020304" pitchFamily="18" charset="0"/>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Amasis MT Pro Black" panose="02040A04050005020304" pitchFamily="18" charset="0"/>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Amasis MT Pro Black" panose="02040A040500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5617-36D8-D248-878E-8DC91111CBC5}"/>
              </a:ext>
            </a:extLst>
          </p:cNvPr>
          <p:cNvSpPr>
            <a:spLocks noGrp="1"/>
          </p:cNvSpPr>
          <p:nvPr>
            <p:ph type="ctrTitle"/>
          </p:nvPr>
        </p:nvSpPr>
        <p:spPr>
          <a:xfrm>
            <a:off x="907117" y="1258669"/>
            <a:ext cx="7759805" cy="1743942"/>
          </a:xfrm>
        </p:spPr>
        <p:txBody>
          <a:bodyPr>
            <a:normAutofit/>
          </a:bodyPr>
          <a:lstStyle/>
          <a:p>
            <a:pPr algn="ctr"/>
            <a:r>
              <a:rPr lang="en-US" sz="3600" dirty="0"/>
              <a:t>Chapter 11 - International Agreements on Trade and the Environment</a:t>
            </a:r>
          </a:p>
        </p:txBody>
      </p:sp>
      <p:sp>
        <p:nvSpPr>
          <p:cNvPr id="8" name="Slide Number Placeholder 5">
            <a:extLst>
              <a:ext uri="{FF2B5EF4-FFF2-40B4-BE49-F238E27FC236}">
                <a16:creationId xmlns:a16="http://schemas.microsoft.com/office/drawing/2014/main" id="{36BBB62B-AE2C-334E-A210-C52F68E283E6}"/>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1</a:t>
            </a:fld>
            <a:endParaRPr lang="en-US"/>
          </a:p>
        </p:txBody>
      </p:sp>
      <p:sp>
        <p:nvSpPr>
          <p:cNvPr id="9" name="Footer Placeholder 4">
            <a:extLst>
              <a:ext uri="{FF2B5EF4-FFF2-40B4-BE49-F238E27FC236}">
                <a16:creationId xmlns:a16="http://schemas.microsoft.com/office/drawing/2014/main" id="{629F28B6-01DF-4074-B9AD-1FEBEE59926B}"/>
              </a:ext>
            </a:extLst>
          </p:cNvPr>
          <p:cNvSpPr txBox="1">
            <a:spLocks/>
          </p:cNvSpPr>
          <p:nvPr/>
        </p:nvSpPr>
        <p:spPr>
          <a:xfrm>
            <a:off x="152400" y="2718195"/>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 2021 Worth Publishers</a:t>
            </a:r>
            <a:br>
              <a:rPr lang="en-US" dirty="0">
                <a:solidFill>
                  <a:schemeClr val="tx1"/>
                </a:solidFill>
              </a:rPr>
            </a:br>
            <a:r>
              <a:rPr lang="en-US" dirty="0">
                <a:solidFill>
                  <a:schemeClr val="tx1"/>
                </a:solidFill>
              </a:rPr>
              <a:t>International Economics, 5e  |  </a:t>
            </a:r>
            <a:r>
              <a:rPr lang="en-US" dirty="0" err="1">
                <a:solidFill>
                  <a:schemeClr val="tx1"/>
                </a:solidFill>
              </a:rPr>
              <a:t>Feenstra</a:t>
            </a:r>
            <a:r>
              <a:rPr lang="en-US" dirty="0">
                <a:solidFill>
                  <a:schemeClr val="tx1"/>
                </a:solidFill>
              </a:rPr>
              <a:t>/Taylor</a:t>
            </a:r>
          </a:p>
        </p:txBody>
      </p:sp>
      <p:sp>
        <p:nvSpPr>
          <p:cNvPr id="11" name="TextBox 10">
            <a:extLst>
              <a:ext uri="{FF2B5EF4-FFF2-40B4-BE49-F238E27FC236}">
                <a16:creationId xmlns:a16="http://schemas.microsoft.com/office/drawing/2014/main" id="{3EBD5A56-EFDF-4FE0-A855-46D40A96998C}"/>
              </a:ext>
            </a:extLst>
          </p:cNvPr>
          <p:cNvSpPr txBox="1"/>
          <p:nvPr/>
        </p:nvSpPr>
        <p:spPr>
          <a:xfrm>
            <a:off x="926995" y="304800"/>
            <a:ext cx="7759805"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FF0000"/>
                </a:solidFill>
                <a:effectLst/>
                <a:uLnTx/>
                <a:uFillTx/>
                <a:latin typeface="Arial"/>
                <a:ea typeface="+mj-ea"/>
                <a:cs typeface="+mj-cs"/>
              </a:rPr>
              <a:t>ECON 243 – International Trade</a:t>
            </a:r>
            <a:endParaRPr lang="en-US" dirty="0"/>
          </a:p>
        </p:txBody>
      </p:sp>
      <p:pic>
        <p:nvPicPr>
          <p:cNvPr id="12" name="Picture 11">
            <a:extLst>
              <a:ext uri="{FF2B5EF4-FFF2-40B4-BE49-F238E27FC236}">
                <a16:creationId xmlns:a16="http://schemas.microsoft.com/office/drawing/2014/main" id="{0073F593-C98B-4FB9-93AB-3362B88B875C}"/>
              </a:ext>
            </a:extLst>
          </p:cNvPr>
          <p:cNvPicPr>
            <a:picLocks noChangeAspect="1"/>
          </p:cNvPicPr>
          <p:nvPr/>
        </p:nvPicPr>
        <p:blipFill>
          <a:blip r:embed="rId2"/>
          <a:stretch>
            <a:fillRect/>
          </a:stretch>
        </p:blipFill>
        <p:spPr>
          <a:xfrm>
            <a:off x="152400" y="3083320"/>
            <a:ext cx="8839200" cy="3698480"/>
          </a:xfrm>
          <a:prstGeom prst="rect">
            <a:avLst/>
          </a:prstGeom>
        </p:spPr>
      </p:pic>
    </p:spTree>
    <p:extLst>
      <p:ext uri="{BB962C8B-B14F-4D97-AF65-F5344CB8AC3E}">
        <p14:creationId xmlns:p14="http://schemas.microsoft.com/office/powerpoint/2010/main" val="314930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lstStyle/>
          <a:p>
            <a:r>
              <a:rPr lang="en-US" dirty="0"/>
              <a:t>Multilateral Trade Agreements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342900" y="1098510"/>
            <a:ext cx="9182100" cy="577890"/>
          </a:xfrm>
        </p:spPr>
        <p:txBody>
          <a:bodyPr>
            <a:normAutofit/>
          </a:bodyPr>
          <a:lstStyle/>
          <a:p>
            <a:pPr marL="0" indent="0">
              <a:buNone/>
            </a:pPr>
            <a:r>
              <a:rPr lang="en-US" sz="1800" dirty="0"/>
              <a:t>The Logic of Multilateral Trade Agreements Payoff Matrix - FIGURE 11-2</a:t>
            </a:r>
            <a:endParaRPr lang="en-US" sz="1800" b="0" dirty="0"/>
          </a:p>
        </p:txBody>
      </p:sp>
      <p:sp>
        <p:nvSpPr>
          <p:cNvPr id="3" name="Content Placeholder 2">
            <a:extLst>
              <a:ext uri="{FF2B5EF4-FFF2-40B4-BE49-F238E27FC236}">
                <a16:creationId xmlns:a16="http://schemas.microsoft.com/office/drawing/2014/main" id="{008851FB-0AED-4870-B87F-4B9273BDFFCE}"/>
              </a:ext>
            </a:extLst>
          </p:cNvPr>
          <p:cNvSpPr>
            <a:spLocks noGrp="1"/>
          </p:cNvSpPr>
          <p:nvPr>
            <p:ph sz="quarter" idx="10"/>
          </p:nvPr>
        </p:nvSpPr>
        <p:spPr>
          <a:xfrm>
            <a:off x="372717" y="5121145"/>
            <a:ext cx="8229600" cy="1384382"/>
          </a:xfrm>
        </p:spPr>
        <p:txBody>
          <a:bodyPr>
            <a:noAutofit/>
          </a:bodyPr>
          <a:lstStyle/>
          <a:p>
            <a:pPr marL="0" indent="0">
              <a:spcBef>
                <a:spcPts val="624"/>
              </a:spcBef>
              <a:buNone/>
            </a:pPr>
            <a:r>
              <a:rPr lang="en-US" sz="1800" dirty="0"/>
              <a:t>Payoffs in a Tariff Game This payoff matrix shows the welfare of the Home and Foreign countries as compared with free trade (upper-left quadrant in which neither country applies a tariff). Welfare depends on whether one or both countries apply a tariff. The structure of payoffs is similar to the “prisoner’s dilemma” because both countries suffer a loss when they both apply tariffs, and yet this is the unique Nash equilibrium.</a:t>
            </a:r>
          </a:p>
        </p:txBody>
      </p:sp>
      <p:pic>
        <p:nvPicPr>
          <p:cNvPr id="10" name="Picture Placeholder 4" descr="A payoff matrix is plotted between Home and Foreign. The matrix has four quadrants. Each quadrant of the matrix includes Home payoff in the lower-left corner and Foreign payoff in the upper-right corner. When Home and Foreign do not impose tariff: Home payoff—0, Foreign payoff—0. When Home imposes tariff and foreign does not: Home payoff—e minus (b plus d) greater than 0 Gain, Foreign payoff—negative (e plus f) less than 0 Large loss. When Foreign imposes tariff and home does not: Home payoff—negative (e plus f) less than 0 Large loss, Foreign payoff—e minus (b plus d) is greater than 0 Gain. When Home and Foreign impose tariff: Home payoff—negative (b plus d plus f) less than 0 Loss, Foreign payoff—negative (b plus d plus f) less than 0 Loss.">
            <a:extLst>
              <a:ext uri="{FF2B5EF4-FFF2-40B4-BE49-F238E27FC236}">
                <a16:creationId xmlns:a16="http://schemas.microsoft.com/office/drawing/2014/main" id="{F54E792A-136C-4F72-B28D-B1CD3CD96C5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42900" y="1387455"/>
            <a:ext cx="8191500" cy="3641745"/>
          </a:xfrm>
          <a:prstGeom prst="rect">
            <a:avLst/>
          </a:prstGeom>
        </p:spPr>
      </p:pic>
    </p:spTree>
    <p:extLst>
      <p:ext uri="{BB962C8B-B14F-4D97-AF65-F5344CB8AC3E}">
        <p14:creationId xmlns:p14="http://schemas.microsoft.com/office/powerpoint/2010/main" val="257221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lstStyle/>
          <a:p>
            <a:r>
              <a:rPr lang="en-US" dirty="0"/>
              <a:t>Multilateral Trade Agreements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342900" y="1098510"/>
            <a:ext cx="9182100" cy="577890"/>
          </a:xfrm>
        </p:spPr>
        <p:txBody>
          <a:bodyPr>
            <a:normAutofit/>
          </a:bodyPr>
          <a:lstStyle/>
          <a:p>
            <a:pPr marL="0" indent="0">
              <a:buNone/>
            </a:pPr>
            <a:r>
              <a:rPr lang="en-US" sz="1800" dirty="0"/>
              <a:t>The Logic of Multilateral Trade Agreements Payoff Matrix - FIGURE 11-2</a:t>
            </a:r>
            <a:endParaRPr lang="en-US" sz="1800" b="0" dirty="0"/>
          </a:p>
        </p:txBody>
      </p:sp>
      <p:sp>
        <p:nvSpPr>
          <p:cNvPr id="3" name="Content Placeholder 2">
            <a:extLst>
              <a:ext uri="{FF2B5EF4-FFF2-40B4-BE49-F238E27FC236}">
                <a16:creationId xmlns:a16="http://schemas.microsoft.com/office/drawing/2014/main" id="{008851FB-0AED-4870-B87F-4B9273BDFFCE}"/>
              </a:ext>
            </a:extLst>
          </p:cNvPr>
          <p:cNvSpPr>
            <a:spLocks noGrp="1"/>
          </p:cNvSpPr>
          <p:nvPr>
            <p:ph sz="quarter" idx="10"/>
          </p:nvPr>
        </p:nvSpPr>
        <p:spPr>
          <a:xfrm>
            <a:off x="372717" y="5121145"/>
            <a:ext cx="8229600" cy="1384382"/>
          </a:xfrm>
        </p:spPr>
        <p:txBody>
          <a:bodyPr>
            <a:noAutofit/>
          </a:bodyPr>
          <a:lstStyle/>
          <a:p>
            <a:pPr marL="0" indent="0">
              <a:buNone/>
            </a:pPr>
            <a:r>
              <a:rPr lang="en-US" sz="1800" dirty="0"/>
              <a:t>Nash Equilibrium  The only Nash equilibrium in Figure 11-2 is for both countries to apply a tariff (lower-right quadrant). The Nash equilibrium in this case leads to an outcome that is undesirable for both countries even though it is the best outcome for each country given that the other country is imposing a tariff.</a:t>
            </a:r>
          </a:p>
        </p:txBody>
      </p:sp>
      <p:pic>
        <p:nvPicPr>
          <p:cNvPr id="10" name="Picture Placeholder 4" descr="A payoff matrix is plotted between Home and Foreign. The matrix has four quadrants. Each quadrant of the matrix includes Home payoff in the lower-left corner and Foreign payoff in the upper-right corner. When Home and Foreign do not impose tariff: Home payoff—0, Foreign payoff—0. When Home imposes tariff and foreign does not: Home payoff—e minus (b plus d) greater than 0 Gain, Foreign payoff—negative (e plus f) less than 0 Large loss. When Foreign imposes tariff and home does not: Home payoff—negative (e plus f) less than 0 Large loss, Foreign payoff—e minus (b plus d) is greater than 0 Gain. When Home and Foreign impose tariff: Home payoff—negative (b plus d plus f) less than 0 Loss, Foreign payoff—negative (b plus d plus f) less than 0 Loss.">
            <a:extLst>
              <a:ext uri="{FF2B5EF4-FFF2-40B4-BE49-F238E27FC236}">
                <a16:creationId xmlns:a16="http://schemas.microsoft.com/office/drawing/2014/main" id="{F54E792A-136C-4F72-B28D-B1CD3CD96C5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42900" y="1387455"/>
            <a:ext cx="8191500" cy="3641745"/>
          </a:xfrm>
          <a:prstGeom prst="rect">
            <a:avLst/>
          </a:prstGeom>
        </p:spPr>
      </p:pic>
    </p:spTree>
    <p:extLst>
      <p:ext uri="{BB962C8B-B14F-4D97-AF65-F5344CB8AC3E}">
        <p14:creationId xmlns:p14="http://schemas.microsoft.com/office/powerpoint/2010/main" val="231865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365127"/>
            <a:ext cx="7886700" cy="544511"/>
          </a:xfrm>
        </p:spPr>
        <p:txBody>
          <a:bodyPr/>
          <a:lstStyle/>
          <a:p>
            <a:r>
              <a:rPr lang="en-US" dirty="0"/>
              <a:t>Multilateral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228600" y="1143000"/>
            <a:ext cx="8458200" cy="4805362"/>
          </a:xfrm>
        </p:spPr>
        <p:txBody>
          <a:bodyPr>
            <a:noAutofit/>
          </a:bodyPr>
          <a:lstStyle/>
          <a:p>
            <a:pPr>
              <a:lnSpc>
                <a:spcPct val="120000"/>
              </a:lnSpc>
            </a:pPr>
            <a:r>
              <a:rPr lang="en-US" sz="2100" dirty="0"/>
              <a:t>WTO Dispute Settlement: </a:t>
            </a:r>
            <a:r>
              <a:rPr lang="en-US" sz="2100" b="0" dirty="0"/>
              <a:t>The dispute settlement mechanism acts as a mediation procedure to settle differences between countries.</a:t>
            </a:r>
          </a:p>
          <a:p>
            <a:pPr lvl="1">
              <a:lnSpc>
                <a:spcPct val="120000"/>
              </a:lnSpc>
            </a:pPr>
            <a:r>
              <a:rPr lang="en-US" sz="2100" b="0" dirty="0"/>
              <a:t>The EU filed a case at the WTO objecting to tariffs on steel applied by President Bush. The threat of retaliatory tariffs led Bush to eliminate the tariffs ahead of schedule.</a:t>
            </a:r>
          </a:p>
          <a:p>
            <a:pPr lvl="1">
              <a:lnSpc>
                <a:spcPct val="120000"/>
              </a:lnSpc>
            </a:pPr>
            <a:r>
              <a:rPr lang="en-US" sz="2100" b="0" dirty="0"/>
              <a:t>Countries may not agree that the payoffs for themselves and other countries are similar in size, which can prevent a deal. Trade in services such as banking and insurance and patent protections for medicinal drugs are examples of cases where the gains to the developed countries were too lopsided to allow a deal to be made with the developing countries.</a:t>
            </a:r>
          </a:p>
        </p:txBody>
      </p:sp>
    </p:spTree>
    <p:extLst>
      <p:ext uri="{BB962C8B-B14F-4D97-AF65-F5344CB8AC3E}">
        <p14:creationId xmlns:p14="http://schemas.microsoft.com/office/powerpoint/2010/main" val="223111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365127"/>
            <a:ext cx="7886700" cy="854074"/>
          </a:xfrm>
        </p:spPr>
        <p:txBody>
          <a:bodyPr/>
          <a:lstStyle/>
          <a:p>
            <a:r>
              <a:rPr lang="en-US" dirty="0"/>
              <a:t>Multilateral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304800" y="1240078"/>
            <a:ext cx="8534400" cy="4557711"/>
          </a:xfrm>
        </p:spPr>
        <p:txBody>
          <a:bodyPr>
            <a:noAutofit/>
          </a:bodyPr>
          <a:lstStyle/>
          <a:p>
            <a:pPr>
              <a:lnSpc>
                <a:spcPct val="120000"/>
              </a:lnSpc>
            </a:pPr>
            <a:r>
              <a:rPr lang="en-US" sz="2100" dirty="0"/>
              <a:t>The United States and the WTO:</a:t>
            </a:r>
            <a:r>
              <a:rPr lang="en-US" sz="2100" b="0" dirty="0"/>
              <a:t> The administration of President Trump was skeptical of the dispute settlement procedure of the WTO.</a:t>
            </a:r>
          </a:p>
          <a:p>
            <a:pPr>
              <a:lnSpc>
                <a:spcPct val="120000"/>
              </a:lnSpc>
            </a:pPr>
            <a:r>
              <a:rPr lang="en-US" sz="2100" b="0" dirty="0"/>
              <a:t>In 2018‒19 the United States used several provisions of trade law to apply tariffs that had been rarely used in that way. Many countries objected to the imposition of these tariffs.</a:t>
            </a:r>
          </a:p>
          <a:p>
            <a:pPr>
              <a:lnSpc>
                <a:spcPct val="120000"/>
              </a:lnSpc>
            </a:pPr>
            <a:r>
              <a:rPr lang="en-US" sz="2100" b="0" dirty="0"/>
              <a:t>Foreign countries then applied tariffs against U.S. exports.</a:t>
            </a:r>
          </a:p>
          <a:p>
            <a:pPr>
              <a:lnSpc>
                <a:spcPct val="120000"/>
              </a:lnSpc>
            </a:pPr>
            <a:r>
              <a:rPr lang="en-US" sz="2100" b="0" dirty="0"/>
              <a:t>Since 2019 the WTO has been unable to issue rulings in dispute cases because the United States blocked the appointment of new judges, diminishing the ability of the WTO to resolve differences between countries.</a:t>
            </a:r>
          </a:p>
        </p:txBody>
      </p:sp>
    </p:spTree>
    <p:extLst>
      <p:ext uri="{BB962C8B-B14F-4D97-AF65-F5344CB8AC3E}">
        <p14:creationId xmlns:p14="http://schemas.microsoft.com/office/powerpoint/2010/main" val="403021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365127"/>
            <a:ext cx="7886700" cy="930273"/>
          </a:xfrm>
        </p:spPr>
        <p:txBody>
          <a:bodyPr/>
          <a:lstStyle/>
          <a:p>
            <a:r>
              <a:rPr lang="en-US" dirty="0"/>
              <a:t>Multilateral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285750" y="1297488"/>
            <a:ext cx="8229600" cy="4648200"/>
          </a:xfrm>
        </p:spPr>
        <p:txBody>
          <a:bodyPr>
            <a:noAutofit/>
          </a:bodyPr>
          <a:lstStyle/>
          <a:p>
            <a:pPr>
              <a:lnSpc>
                <a:spcPct val="120000"/>
              </a:lnSpc>
            </a:pPr>
            <a:r>
              <a:rPr lang="en-US" sz="2200" dirty="0"/>
              <a:t>The End of the Trade War?</a:t>
            </a:r>
            <a:r>
              <a:rPr lang="en-US" sz="2200" b="0" dirty="0"/>
              <a:t> The trade war between the United States and China was brought to a temporary resolution by a “phase one” agreement on January 15, 2020. The higher tariffs on many goods remained in place, however, as did higher tariffs on other countries.</a:t>
            </a:r>
          </a:p>
          <a:p>
            <a:pPr>
              <a:lnSpc>
                <a:spcPct val="120000"/>
              </a:lnSpc>
            </a:pPr>
            <a:r>
              <a:rPr lang="en-US" sz="2200" b="0" dirty="0"/>
              <a:t>Why did the United States and its trading partners find themselves in this situation?</a:t>
            </a:r>
          </a:p>
          <a:p>
            <a:pPr lvl="1">
              <a:lnSpc>
                <a:spcPct val="120000"/>
              </a:lnSpc>
            </a:pPr>
            <a:r>
              <a:rPr lang="en-US" sz="2200" b="0" dirty="0"/>
              <a:t>The United States was skeptical of the WTO’s ability to reach fair and timely decisions when there were disagreements.</a:t>
            </a:r>
          </a:p>
          <a:p>
            <a:pPr lvl="1">
              <a:lnSpc>
                <a:spcPct val="120000"/>
              </a:lnSpc>
            </a:pPr>
            <a:r>
              <a:rPr lang="en-US" sz="2200" b="0" dirty="0"/>
              <a:t>The United States was seeking different objectives than lowering tariffs.</a:t>
            </a:r>
          </a:p>
        </p:txBody>
      </p:sp>
    </p:spTree>
    <p:extLst>
      <p:ext uri="{BB962C8B-B14F-4D97-AF65-F5344CB8AC3E}">
        <p14:creationId xmlns:p14="http://schemas.microsoft.com/office/powerpoint/2010/main" val="375811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365127"/>
            <a:ext cx="7886700" cy="1006474"/>
          </a:xfrm>
        </p:spPr>
        <p:txBody>
          <a:bodyPr/>
          <a:lstStyle/>
          <a:p>
            <a:r>
              <a:rPr lang="en-US" dirty="0"/>
              <a:t>Multilateral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457200" y="1524000"/>
            <a:ext cx="8058150" cy="4800600"/>
          </a:xfrm>
        </p:spPr>
        <p:txBody>
          <a:bodyPr>
            <a:normAutofit/>
          </a:bodyPr>
          <a:lstStyle/>
          <a:p>
            <a:pPr>
              <a:lnSpc>
                <a:spcPct val="110000"/>
              </a:lnSpc>
            </a:pPr>
            <a:r>
              <a:rPr lang="en-US" b="0" dirty="0"/>
              <a:t>In return, China agreed to enforce intellectual property laws more vigorously, which would prevent Chinese firms from copying American and other foreign products and technology.</a:t>
            </a:r>
          </a:p>
          <a:p>
            <a:pPr>
              <a:lnSpc>
                <a:spcPct val="110000"/>
              </a:lnSpc>
            </a:pPr>
            <a:r>
              <a:rPr lang="en-US" b="0" dirty="0"/>
              <a:t>In addition China agreed to allow foreign firms to establish plants there without needing local partners. This means that foreign firms would not have to share their technology with local partners.</a:t>
            </a:r>
          </a:p>
        </p:txBody>
      </p:sp>
    </p:spTree>
    <p:extLst>
      <p:ext uri="{BB962C8B-B14F-4D97-AF65-F5344CB8AC3E}">
        <p14:creationId xmlns:p14="http://schemas.microsoft.com/office/powerpoint/2010/main" val="154186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365127"/>
            <a:ext cx="7886700" cy="625473"/>
          </a:xfrm>
        </p:spPr>
        <p:txBody>
          <a:bodyPr/>
          <a:lstStyle/>
          <a:p>
            <a:r>
              <a:rPr lang="en-US" dirty="0"/>
              <a:t>Multilateral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419100" y="1143000"/>
            <a:ext cx="8305800" cy="5098081"/>
          </a:xfrm>
        </p:spPr>
        <p:txBody>
          <a:bodyPr>
            <a:noAutofit/>
          </a:bodyPr>
          <a:lstStyle/>
          <a:p>
            <a:pPr>
              <a:lnSpc>
                <a:spcPct val="110000"/>
              </a:lnSpc>
            </a:pPr>
            <a:r>
              <a:rPr lang="en-US" sz="2100" dirty="0"/>
              <a:t>Managed Trade:</a:t>
            </a:r>
            <a:r>
              <a:rPr lang="en-US" sz="2100" b="0" dirty="0"/>
              <a:t> The most important provision in the “phase one” agreement was China’s commitment to purchase $200 billion more exports from the United States by 2021 than it had in 2017. Specifying the amount that a country must purchase from another is called </a:t>
            </a:r>
            <a:r>
              <a:rPr lang="en-US" sz="2100" dirty="0"/>
              <a:t>managed trade.</a:t>
            </a:r>
          </a:p>
          <a:p>
            <a:pPr>
              <a:lnSpc>
                <a:spcPct val="110000"/>
              </a:lnSpc>
            </a:pPr>
            <a:r>
              <a:rPr lang="en-US" sz="2100" b="0" dirty="0"/>
              <a:t>This would require China to buy less from other countries, a shift that would lead to strong objections at the WTO because it would not reflect normal trade patterns. </a:t>
            </a:r>
          </a:p>
          <a:p>
            <a:pPr>
              <a:lnSpc>
                <a:spcPct val="110000"/>
              </a:lnSpc>
            </a:pPr>
            <a:r>
              <a:rPr lang="en-US" sz="2100" b="0" dirty="0"/>
              <a:t>The managed trade commitment of phase one is not the approach to increasing trade favored by most economists, who believe the best way to increase trade between two countries is to mutually reduce tariffs, without tying that reduction to a specific increase in the amount of trade.</a:t>
            </a:r>
          </a:p>
        </p:txBody>
      </p:sp>
    </p:spTree>
    <p:extLst>
      <p:ext uri="{BB962C8B-B14F-4D97-AF65-F5344CB8AC3E}">
        <p14:creationId xmlns:p14="http://schemas.microsoft.com/office/powerpoint/2010/main" val="142007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41176" y="162306"/>
            <a:ext cx="7886700" cy="1082674"/>
          </a:xfrm>
        </p:spPr>
        <p:txBody>
          <a:bodyPr>
            <a:normAutofit/>
          </a:bodyPr>
          <a:lstStyle/>
          <a:p>
            <a:r>
              <a:rPr lang="en-US" dirty="0"/>
              <a:t>Regional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466725" y="1212305"/>
            <a:ext cx="8210550" cy="4351338"/>
          </a:xfrm>
        </p:spPr>
        <p:txBody>
          <a:bodyPr>
            <a:noAutofit/>
          </a:bodyPr>
          <a:lstStyle/>
          <a:p>
            <a:pPr marL="0" indent="0">
              <a:lnSpc>
                <a:spcPct val="120000"/>
              </a:lnSpc>
              <a:buNone/>
            </a:pPr>
            <a:r>
              <a:rPr lang="en-US" sz="2200" b="0" dirty="0"/>
              <a:t>Under regional trade agreements, several countries eliminate tariffs among themselves but maintain tariffs against countries outside the region.</a:t>
            </a:r>
          </a:p>
          <a:p>
            <a:pPr marL="0" indent="0">
              <a:lnSpc>
                <a:spcPct val="120000"/>
              </a:lnSpc>
              <a:buNone/>
            </a:pPr>
            <a:r>
              <a:rPr lang="en-US" sz="2200" b="0" dirty="0"/>
              <a:t>Regional trade agreements are sometimes called </a:t>
            </a:r>
            <a:r>
              <a:rPr lang="en-US" sz="2200" dirty="0"/>
              <a:t>preferential trade agreements,</a:t>
            </a:r>
            <a:r>
              <a:rPr lang="en-US" sz="2200" b="0" dirty="0"/>
              <a:t> to emphasize that the countries included are favored over other countries.</a:t>
            </a:r>
          </a:p>
          <a:p>
            <a:pPr marL="0" indent="0">
              <a:lnSpc>
                <a:spcPct val="120000"/>
              </a:lnSpc>
              <a:buNone/>
            </a:pPr>
            <a:r>
              <a:rPr lang="en-US" sz="2200" dirty="0"/>
              <a:t>Characteristics of Regional Trade Agreements</a:t>
            </a:r>
          </a:p>
          <a:p>
            <a:pPr marL="0" indent="0">
              <a:lnSpc>
                <a:spcPct val="120000"/>
              </a:lnSpc>
              <a:buNone/>
            </a:pPr>
            <a:r>
              <a:rPr lang="en-US" sz="2200" dirty="0"/>
              <a:t>Free-Trade Area </a:t>
            </a:r>
          </a:p>
          <a:p>
            <a:pPr marL="0" indent="0">
              <a:lnSpc>
                <a:spcPct val="120000"/>
              </a:lnSpc>
              <a:buNone/>
            </a:pPr>
            <a:r>
              <a:rPr lang="en-US" sz="2200" b="0" dirty="0"/>
              <a:t>A </a:t>
            </a:r>
            <a:r>
              <a:rPr lang="en-US" sz="2200" dirty="0"/>
              <a:t>free-trade area</a:t>
            </a:r>
            <a:r>
              <a:rPr lang="en-US" sz="2200" b="0" dirty="0"/>
              <a:t> is a group of countries agreeing to eliminate tariffs (and other barriers to trade) among themselves but keeping whatever tariffs they formerly had with the rest of the world.</a:t>
            </a:r>
          </a:p>
        </p:txBody>
      </p:sp>
    </p:spTree>
    <p:extLst>
      <p:ext uri="{BB962C8B-B14F-4D97-AF65-F5344CB8AC3E}">
        <p14:creationId xmlns:p14="http://schemas.microsoft.com/office/powerpoint/2010/main" val="307426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136526"/>
            <a:ext cx="7886700" cy="930274"/>
          </a:xfrm>
        </p:spPr>
        <p:txBody>
          <a:bodyPr>
            <a:normAutofit/>
          </a:bodyPr>
          <a:lstStyle/>
          <a:p>
            <a:r>
              <a:rPr lang="en-US" dirty="0"/>
              <a:t>Regional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342900" y="990600"/>
            <a:ext cx="8458200" cy="4351338"/>
          </a:xfrm>
        </p:spPr>
        <p:txBody>
          <a:bodyPr>
            <a:noAutofit/>
          </a:bodyPr>
          <a:lstStyle/>
          <a:p>
            <a:pPr marL="0" indent="0">
              <a:lnSpc>
                <a:spcPct val="120000"/>
              </a:lnSpc>
              <a:buNone/>
            </a:pPr>
            <a:r>
              <a:rPr lang="en-US" sz="2200" dirty="0"/>
              <a:t>Characteristics of Regional Trade Agreements</a:t>
            </a:r>
          </a:p>
          <a:p>
            <a:pPr marL="0" indent="0">
              <a:lnSpc>
                <a:spcPct val="120000"/>
              </a:lnSpc>
              <a:buNone/>
            </a:pPr>
            <a:r>
              <a:rPr lang="en-US" sz="2200" dirty="0">
                <a:solidFill>
                  <a:schemeClr val="accent1"/>
                </a:solidFill>
              </a:rPr>
              <a:t>Customs Union</a:t>
            </a:r>
          </a:p>
          <a:p>
            <a:pPr marL="0" indent="0">
              <a:lnSpc>
                <a:spcPct val="120000"/>
              </a:lnSpc>
              <a:buNone/>
            </a:pPr>
            <a:r>
              <a:rPr lang="en-US" sz="2200" b="0" dirty="0"/>
              <a:t>A </a:t>
            </a:r>
            <a:r>
              <a:rPr lang="en-US" sz="2200" dirty="0"/>
              <a:t>customs union</a:t>
            </a:r>
            <a:r>
              <a:rPr lang="en-US" sz="2200" b="0" dirty="0"/>
              <a:t> is similar to a free-trade area, except that in addition to eliminating tariffs among countries in the union, the countries within a customs union also agree to a </a:t>
            </a:r>
            <a:r>
              <a:rPr lang="en-US" sz="2200" b="0" i="1" dirty="0"/>
              <a:t>common</a:t>
            </a:r>
            <a:r>
              <a:rPr lang="en-US" sz="2200" b="0" dirty="0"/>
              <a:t> schedule of tariffs with each country outside the union.</a:t>
            </a:r>
          </a:p>
          <a:p>
            <a:pPr marL="0" indent="0">
              <a:lnSpc>
                <a:spcPct val="120000"/>
              </a:lnSpc>
              <a:buNone/>
            </a:pPr>
            <a:r>
              <a:rPr lang="en-US" sz="2200" dirty="0">
                <a:solidFill>
                  <a:srgbClr val="7030A0"/>
                </a:solidFill>
              </a:rPr>
              <a:t>Rules of Origin</a:t>
            </a:r>
          </a:p>
          <a:p>
            <a:pPr marL="0" indent="0">
              <a:lnSpc>
                <a:spcPct val="120000"/>
              </a:lnSpc>
              <a:buNone/>
            </a:pPr>
            <a:r>
              <a:rPr lang="en-US" sz="2200" b="0" dirty="0"/>
              <a:t>Free-trade areas have complex </a:t>
            </a:r>
            <a:r>
              <a:rPr lang="en-US" sz="2200" dirty="0"/>
              <a:t>rules of origin</a:t>
            </a:r>
            <a:r>
              <a:rPr lang="en-US" sz="2200" b="0" dirty="0"/>
              <a:t> that specify what type of goods can be shipped duty-free within the free-trade area. These rules are not needed in a customs union because, in that case, the tariffs on outside countries are the same for all members of the union.</a:t>
            </a:r>
          </a:p>
        </p:txBody>
      </p:sp>
    </p:spTree>
    <p:extLst>
      <p:ext uri="{BB962C8B-B14F-4D97-AF65-F5344CB8AC3E}">
        <p14:creationId xmlns:p14="http://schemas.microsoft.com/office/powerpoint/2010/main" val="342592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46037"/>
            <a:ext cx="7886700" cy="1325563"/>
          </a:xfrm>
        </p:spPr>
        <p:txBody>
          <a:bodyPr>
            <a:normAutofit/>
          </a:bodyPr>
          <a:lstStyle/>
          <a:p>
            <a:r>
              <a:rPr lang="en-US" dirty="0"/>
              <a:t>APPLICATION: Brexit and Rules of Origin</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304800" y="1219200"/>
            <a:ext cx="8458200" cy="4503738"/>
          </a:xfrm>
        </p:spPr>
        <p:txBody>
          <a:bodyPr>
            <a:noAutofit/>
          </a:bodyPr>
          <a:lstStyle/>
          <a:p>
            <a:pPr marL="0" indent="0">
              <a:lnSpc>
                <a:spcPct val="100000"/>
              </a:lnSpc>
              <a:buNone/>
            </a:pPr>
            <a:r>
              <a:rPr lang="en-US" sz="1800" b="0" dirty="0"/>
              <a:t>In 2016 the citizens of the United Kingdom voted in favor of leaving the European Union (EU), in what is called Brexit. As of 2020, this separation has yet to take place.</a:t>
            </a:r>
          </a:p>
          <a:p>
            <a:pPr marL="0" indent="0">
              <a:lnSpc>
                <a:spcPct val="100000"/>
              </a:lnSpc>
              <a:buNone/>
            </a:pPr>
            <a:r>
              <a:rPr lang="en-US" sz="1800" b="0" dirty="0"/>
              <a:t>Why the delay? Geography and rules of origin. Before the United Kingdom left the EU, Northern Ireland (as part of the United Kingdom) and the Republic of Ireland, which is on the same island as Northern Ireland but not part of the United Kingdom, were both in the EU. Because the EU is a customs union, all tariffs on outside countries are the same. </a:t>
            </a:r>
          </a:p>
          <a:p>
            <a:pPr marL="0" indent="0">
              <a:lnSpc>
                <a:spcPct val="100000"/>
              </a:lnSpc>
              <a:buNone/>
            </a:pPr>
            <a:r>
              <a:rPr lang="en-US" sz="1800" b="0" dirty="0"/>
              <a:t>When the United Kingdom leaves the EU, Northern Ireland will also leave as part of the United Kingdom. The United Kingdom will be free to establish new tariffs with other countries, so Northern Ireland and the Republic of Ireland will have different tariffs.</a:t>
            </a:r>
          </a:p>
          <a:p>
            <a:pPr marL="0" indent="0">
              <a:lnSpc>
                <a:spcPct val="100000"/>
              </a:lnSpc>
              <a:buNone/>
            </a:pPr>
            <a:r>
              <a:rPr lang="en-US" sz="1800" b="0" dirty="0"/>
              <a:t>To enforce rules of origin to prevent countries from shipping goods to Northern Ireland and then into the EU through the Republic of Ireland, a customs border must be established. The difficult issue of where to put this customs border is one reason Brexit has been so hard and taken so long.</a:t>
            </a:r>
          </a:p>
        </p:txBody>
      </p:sp>
    </p:spTree>
    <p:extLst>
      <p:ext uri="{BB962C8B-B14F-4D97-AF65-F5344CB8AC3E}">
        <p14:creationId xmlns:p14="http://schemas.microsoft.com/office/powerpoint/2010/main" val="61683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9AE-68D8-7046-8699-9DF37C2836B7}"/>
              </a:ext>
            </a:extLst>
          </p:cNvPr>
          <p:cNvSpPr>
            <a:spLocks noGrp="1"/>
          </p:cNvSpPr>
          <p:nvPr>
            <p:ph type="title"/>
          </p:nvPr>
        </p:nvSpPr>
        <p:spPr>
          <a:xfrm>
            <a:off x="628650" y="365127"/>
            <a:ext cx="7886700" cy="777873"/>
          </a:xfrm>
        </p:spPr>
        <p:txBody>
          <a:bodyPr>
            <a:normAutofit/>
          </a:bodyPr>
          <a:lstStyle/>
          <a:p>
            <a:r>
              <a:rPr lang="en-US" sz="4000" dirty="0"/>
              <a:t>Questions to Consider</a:t>
            </a:r>
          </a:p>
        </p:txBody>
      </p:sp>
      <p:sp>
        <p:nvSpPr>
          <p:cNvPr id="3" name="Content Placeholder 2">
            <a:extLst>
              <a:ext uri="{FF2B5EF4-FFF2-40B4-BE49-F238E27FC236}">
                <a16:creationId xmlns:a16="http://schemas.microsoft.com/office/drawing/2014/main" id="{C789FEAC-D4B9-E146-9243-548C9B4EEF60}"/>
              </a:ext>
            </a:extLst>
          </p:cNvPr>
          <p:cNvSpPr>
            <a:spLocks noGrp="1"/>
          </p:cNvSpPr>
          <p:nvPr>
            <p:ph idx="1"/>
          </p:nvPr>
        </p:nvSpPr>
        <p:spPr>
          <a:xfrm>
            <a:off x="228600" y="1474305"/>
            <a:ext cx="8610600" cy="4351338"/>
          </a:xfrm>
        </p:spPr>
        <p:txBody>
          <a:bodyPr>
            <a:normAutofit/>
          </a:bodyPr>
          <a:lstStyle/>
          <a:p>
            <a:pPr marL="457200" indent="-457200" fontAlgn="t">
              <a:buFont typeface="+mj-lt"/>
              <a:buAutoNum type="arabicPeriod"/>
            </a:pPr>
            <a:r>
              <a:rPr lang="en-US" sz="2800" dirty="0"/>
              <a:t>Why is the World Trade Organization needed? </a:t>
            </a:r>
          </a:p>
          <a:p>
            <a:pPr marL="457200" indent="-457200" fontAlgn="t">
              <a:buFont typeface="+mj-lt"/>
              <a:buAutoNum type="arabicPeriod"/>
            </a:pPr>
            <a:r>
              <a:rPr lang="en-US" sz="2800" dirty="0"/>
              <a:t>Do </a:t>
            </a:r>
            <a:r>
              <a:rPr lang="en-US" sz="2800" i="1" dirty="0"/>
              <a:t>all </a:t>
            </a:r>
            <a:r>
              <a:rPr lang="en-US" sz="2800" dirty="0"/>
              <a:t>countries gain when a regional free-trade area is formed? </a:t>
            </a:r>
          </a:p>
          <a:p>
            <a:pPr marL="457200" indent="-457200" fontAlgn="t">
              <a:buFont typeface="+mj-lt"/>
              <a:buAutoNum type="arabicPeriod"/>
            </a:pPr>
            <a:r>
              <a:rPr lang="en-US" sz="2800" dirty="0"/>
              <a:t>Does international trade help or harm the environment?</a:t>
            </a:r>
          </a:p>
        </p:txBody>
      </p:sp>
      <p:pic>
        <p:nvPicPr>
          <p:cNvPr id="4" name="Picture 3">
            <a:extLst>
              <a:ext uri="{FF2B5EF4-FFF2-40B4-BE49-F238E27FC236}">
                <a16:creationId xmlns:a16="http://schemas.microsoft.com/office/drawing/2014/main" id="{AB31574A-16E2-476D-AEC1-D46950B252EE}"/>
              </a:ext>
            </a:extLst>
          </p:cNvPr>
          <p:cNvPicPr>
            <a:picLocks noChangeAspect="1"/>
          </p:cNvPicPr>
          <p:nvPr/>
        </p:nvPicPr>
        <p:blipFill>
          <a:blip r:embed="rId2"/>
          <a:stretch>
            <a:fillRect/>
          </a:stretch>
        </p:blipFill>
        <p:spPr>
          <a:xfrm>
            <a:off x="2133600" y="4407934"/>
            <a:ext cx="4572000" cy="2179983"/>
          </a:xfrm>
          <a:prstGeom prst="rect">
            <a:avLst/>
          </a:prstGeom>
        </p:spPr>
      </p:pic>
    </p:spTree>
    <p:extLst>
      <p:ext uri="{BB962C8B-B14F-4D97-AF65-F5344CB8AC3E}">
        <p14:creationId xmlns:p14="http://schemas.microsoft.com/office/powerpoint/2010/main" val="366862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DFEC7A-A705-476A-98B7-8EE5C664B515}"/>
              </a:ext>
            </a:extLst>
          </p:cNvPr>
          <p:cNvSpPr>
            <a:spLocks noGrp="1"/>
          </p:cNvSpPr>
          <p:nvPr>
            <p:ph type="title"/>
          </p:nvPr>
        </p:nvSpPr>
        <p:spPr>
          <a:xfrm>
            <a:off x="628650" y="242889"/>
            <a:ext cx="7886700" cy="854074"/>
          </a:xfrm>
        </p:spPr>
        <p:txBody>
          <a:bodyPr>
            <a:normAutofit/>
          </a:bodyPr>
          <a:lstStyle/>
          <a:p>
            <a:r>
              <a:rPr lang="en-US" dirty="0"/>
              <a:t>Regional Trade Agreements</a:t>
            </a:r>
            <a:endParaRPr lang="en-IN" dirty="0"/>
          </a:p>
        </p:txBody>
      </p:sp>
      <p:sp>
        <p:nvSpPr>
          <p:cNvPr id="14" name="Content Placeholder 13">
            <a:extLst>
              <a:ext uri="{FF2B5EF4-FFF2-40B4-BE49-F238E27FC236}">
                <a16:creationId xmlns:a16="http://schemas.microsoft.com/office/drawing/2014/main" id="{FA785182-92F7-462F-8340-3FFB2292BA79}"/>
              </a:ext>
            </a:extLst>
          </p:cNvPr>
          <p:cNvSpPr>
            <a:spLocks noGrp="1"/>
          </p:cNvSpPr>
          <p:nvPr>
            <p:ph idx="1"/>
          </p:nvPr>
        </p:nvSpPr>
        <p:spPr>
          <a:xfrm>
            <a:off x="381000" y="1219201"/>
            <a:ext cx="8382000" cy="4968873"/>
          </a:xfrm>
        </p:spPr>
        <p:txBody>
          <a:bodyPr>
            <a:normAutofit fontScale="92500" lnSpcReduction="20000"/>
          </a:bodyPr>
          <a:lstStyle/>
          <a:p>
            <a:pPr marL="0" indent="0">
              <a:lnSpc>
                <a:spcPct val="120000"/>
              </a:lnSpc>
              <a:buNone/>
            </a:pPr>
            <a:r>
              <a:rPr lang="en-US" sz="2400" dirty="0"/>
              <a:t>Trade Creation and Trade Diversion</a:t>
            </a:r>
          </a:p>
          <a:p>
            <a:pPr marL="0" indent="0">
              <a:lnSpc>
                <a:spcPct val="120000"/>
              </a:lnSpc>
              <a:buNone/>
            </a:pPr>
            <a:r>
              <a:rPr lang="en-US" sz="2400" b="0" dirty="0"/>
              <a:t>When a regional trade agreement is formed and trade increases between member countries, the increase in trade can be of two types.</a:t>
            </a:r>
          </a:p>
          <a:p>
            <a:pPr>
              <a:lnSpc>
                <a:spcPct val="120000"/>
              </a:lnSpc>
            </a:pPr>
            <a:r>
              <a:rPr lang="en-US" sz="2400" b="0" dirty="0"/>
              <a:t>The first type of trade increase, </a:t>
            </a:r>
            <a:r>
              <a:rPr lang="en-US" sz="2400" dirty="0"/>
              <a:t>trade creation</a:t>
            </a:r>
            <a:r>
              <a:rPr lang="en-US" sz="2400" b="0" dirty="0"/>
              <a:t>, occurs when a member country imports a product from another member country that formerly it produced for itself.</a:t>
            </a:r>
          </a:p>
          <a:p>
            <a:pPr>
              <a:lnSpc>
                <a:spcPct val="120000"/>
              </a:lnSpc>
            </a:pPr>
            <a:r>
              <a:rPr lang="en-US" sz="2400" b="0" dirty="0"/>
              <a:t>The second reason for trade to increase within a regional agreement is </a:t>
            </a:r>
            <a:r>
              <a:rPr lang="en-US" sz="2400" dirty="0"/>
              <a:t>trade diversion</a:t>
            </a:r>
            <a:r>
              <a:rPr lang="en-US" sz="2400" b="0" dirty="0"/>
              <a:t>, which occurs when a member country imports a product from another member country that it formerly imported </a:t>
            </a:r>
            <a:r>
              <a:rPr lang="en-US" sz="2400" b="0" i="1" dirty="0"/>
              <a:t>from a country outside of the new trade region.</a:t>
            </a:r>
          </a:p>
        </p:txBody>
      </p:sp>
    </p:spTree>
    <p:extLst>
      <p:ext uri="{BB962C8B-B14F-4D97-AF65-F5344CB8AC3E}">
        <p14:creationId xmlns:p14="http://schemas.microsoft.com/office/powerpoint/2010/main" val="41731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2B14-D4F9-489C-9139-D8ECDE31C7F2}"/>
              </a:ext>
            </a:extLst>
          </p:cNvPr>
          <p:cNvSpPr>
            <a:spLocks noGrp="1"/>
          </p:cNvSpPr>
          <p:nvPr>
            <p:ph type="title"/>
          </p:nvPr>
        </p:nvSpPr>
        <p:spPr>
          <a:xfrm>
            <a:off x="628650" y="365127"/>
            <a:ext cx="7886700" cy="701674"/>
          </a:xfrm>
        </p:spPr>
        <p:txBody>
          <a:bodyPr/>
          <a:lstStyle/>
          <a:p>
            <a:r>
              <a:rPr lang="en-US" dirty="0"/>
              <a:t>Trade Creation</a:t>
            </a:r>
          </a:p>
        </p:txBody>
      </p:sp>
      <p:sp>
        <p:nvSpPr>
          <p:cNvPr id="3" name="Content Placeholder 2">
            <a:extLst>
              <a:ext uri="{FF2B5EF4-FFF2-40B4-BE49-F238E27FC236}">
                <a16:creationId xmlns:a16="http://schemas.microsoft.com/office/drawing/2014/main" id="{88DDCBEF-D5C0-4D9A-BEFE-5E2CB2CC18BC}"/>
              </a:ext>
            </a:extLst>
          </p:cNvPr>
          <p:cNvSpPr>
            <a:spLocks noGrp="1"/>
          </p:cNvSpPr>
          <p:nvPr>
            <p:ph idx="1"/>
          </p:nvPr>
        </p:nvSpPr>
        <p:spPr>
          <a:xfrm>
            <a:off x="256764" y="905045"/>
            <a:ext cx="8610600" cy="3886199"/>
          </a:xfrm>
        </p:spPr>
        <p:txBody>
          <a:bodyPr>
            <a:normAutofit fontScale="70000" lnSpcReduction="20000"/>
          </a:bodyPr>
          <a:lstStyle/>
          <a:p>
            <a:pPr>
              <a:lnSpc>
                <a:spcPct val="120000"/>
              </a:lnSpc>
              <a:spcBef>
                <a:spcPts val="0"/>
              </a:spcBef>
            </a:pPr>
            <a:r>
              <a:rPr lang="en-US" sz="3200" dirty="0"/>
              <a:t>Trade creation means that a country imports goods that it would have otherwise produced on its own.</a:t>
            </a:r>
          </a:p>
          <a:p>
            <a:pPr>
              <a:lnSpc>
                <a:spcPct val="120000"/>
              </a:lnSpc>
              <a:spcBef>
                <a:spcPts val="0"/>
              </a:spcBef>
            </a:pPr>
            <a:r>
              <a:rPr lang="en-US" sz="3200" dirty="0"/>
              <a:t>Suppose that we consider the following case with CAFTA with jewelry imports.</a:t>
            </a:r>
          </a:p>
          <a:p>
            <a:pPr>
              <a:lnSpc>
                <a:spcPct val="120000"/>
              </a:lnSpc>
              <a:spcBef>
                <a:spcPts val="0"/>
              </a:spcBef>
            </a:pPr>
            <a:r>
              <a:rPr lang="en-US" sz="3200" dirty="0"/>
              <a:t>Suppose that it costs $12 to produce jewelry in the US, $11 in Honduras, and $10 in China.</a:t>
            </a:r>
          </a:p>
          <a:p>
            <a:pPr>
              <a:lnSpc>
                <a:spcPct val="120000"/>
              </a:lnSpc>
              <a:spcBef>
                <a:spcPts val="0"/>
              </a:spcBef>
            </a:pPr>
            <a:r>
              <a:rPr lang="en-US" sz="3200" dirty="0"/>
              <a:t>Beginning with a tariff of 25%, the United States finds it cheaper to produce domestically.  With CAFTA, the US will import from Honduras.  This is trade creation.  CS in the US will rise and PS in Honduras will rise.  </a:t>
            </a:r>
          </a:p>
          <a:p>
            <a:endParaRPr lang="en-US" dirty="0"/>
          </a:p>
          <a:p>
            <a:endParaRPr lang="en-US" dirty="0"/>
          </a:p>
          <a:p>
            <a:endParaRPr lang="en-US" dirty="0"/>
          </a:p>
        </p:txBody>
      </p:sp>
      <p:graphicFrame>
        <p:nvGraphicFramePr>
          <p:cNvPr id="10" name="Table 9">
            <a:extLst>
              <a:ext uri="{FF2B5EF4-FFF2-40B4-BE49-F238E27FC236}">
                <a16:creationId xmlns:a16="http://schemas.microsoft.com/office/drawing/2014/main" id="{EA83344E-52F7-441D-A9BA-07BCD62CA119}"/>
              </a:ext>
            </a:extLst>
          </p:cNvPr>
          <p:cNvGraphicFramePr>
            <a:graphicFrameLocks noGrp="1"/>
          </p:cNvGraphicFramePr>
          <p:nvPr>
            <p:extLst>
              <p:ext uri="{D42A27DB-BD31-4B8C-83A1-F6EECF244321}">
                <p14:modId xmlns:p14="http://schemas.microsoft.com/office/powerpoint/2010/main" val="3101866821"/>
              </p:ext>
            </p:extLst>
          </p:nvPr>
        </p:nvGraphicFramePr>
        <p:xfrm>
          <a:off x="437329" y="4550154"/>
          <a:ext cx="8249471" cy="1768475"/>
        </p:xfrm>
        <a:graphic>
          <a:graphicData uri="http://schemas.openxmlformats.org/drawingml/2006/table">
            <a:tbl>
              <a:tblPr firstRow="1" firstCol="1" bandRow="1"/>
              <a:tblGrid>
                <a:gridCol w="1162871">
                  <a:extLst>
                    <a:ext uri="{9D8B030D-6E8A-4147-A177-3AD203B41FA5}">
                      <a16:colId xmlns:a16="http://schemas.microsoft.com/office/drawing/2014/main" val="2943248996"/>
                    </a:ext>
                  </a:extLst>
                </a:gridCol>
                <a:gridCol w="1219200">
                  <a:extLst>
                    <a:ext uri="{9D8B030D-6E8A-4147-A177-3AD203B41FA5}">
                      <a16:colId xmlns:a16="http://schemas.microsoft.com/office/drawing/2014/main" val="2047544392"/>
                    </a:ext>
                  </a:extLst>
                </a:gridCol>
                <a:gridCol w="715790">
                  <a:extLst>
                    <a:ext uri="{9D8B030D-6E8A-4147-A177-3AD203B41FA5}">
                      <a16:colId xmlns:a16="http://schemas.microsoft.com/office/drawing/2014/main" val="2129479697"/>
                    </a:ext>
                  </a:extLst>
                </a:gridCol>
                <a:gridCol w="1030322">
                  <a:extLst>
                    <a:ext uri="{9D8B030D-6E8A-4147-A177-3AD203B41FA5}">
                      <a16:colId xmlns:a16="http://schemas.microsoft.com/office/drawing/2014/main" val="4142575838"/>
                    </a:ext>
                  </a:extLst>
                </a:gridCol>
                <a:gridCol w="1030322">
                  <a:extLst>
                    <a:ext uri="{9D8B030D-6E8A-4147-A177-3AD203B41FA5}">
                      <a16:colId xmlns:a16="http://schemas.microsoft.com/office/drawing/2014/main" val="2504982968"/>
                    </a:ext>
                  </a:extLst>
                </a:gridCol>
                <a:gridCol w="1030322">
                  <a:extLst>
                    <a:ext uri="{9D8B030D-6E8A-4147-A177-3AD203B41FA5}">
                      <a16:colId xmlns:a16="http://schemas.microsoft.com/office/drawing/2014/main" val="961128354"/>
                    </a:ext>
                  </a:extLst>
                </a:gridCol>
                <a:gridCol w="1030322">
                  <a:extLst>
                    <a:ext uri="{9D8B030D-6E8A-4147-A177-3AD203B41FA5}">
                      <a16:colId xmlns:a16="http://schemas.microsoft.com/office/drawing/2014/main" val="499273734"/>
                    </a:ext>
                  </a:extLst>
                </a:gridCol>
                <a:gridCol w="1030322">
                  <a:extLst>
                    <a:ext uri="{9D8B030D-6E8A-4147-A177-3AD203B41FA5}">
                      <a16:colId xmlns:a16="http://schemas.microsoft.com/office/drawing/2014/main" val="4112811332"/>
                    </a:ext>
                  </a:extLst>
                </a:gridCol>
              </a:tblGrid>
              <a:tr h="353695">
                <a:tc rowSpan="2">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Production Cost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Pre-CAFTA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Post-CAFTA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8344271"/>
                  </a:ext>
                </a:extLst>
              </a:tr>
              <a:tr h="35369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Tariff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Tariff Rev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Tariff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Cost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Tariff Rev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053286"/>
                  </a:ext>
                </a:extLst>
              </a:tr>
              <a:tr h="353695">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Honduras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13.75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455455"/>
                  </a:ext>
                </a:extLst>
              </a:tr>
              <a:tr h="353695">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China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76446"/>
                  </a:ext>
                </a:extLst>
              </a:tr>
              <a:tr h="353695">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527949"/>
                  </a:ext>
                </a:extLst>
              </a:tr>
            </a:tbl>
          </a:graphicData>
        </a:graphic>
      </p:graphicFrame>
    </p:spTree>
    <p:extLst>
      <p:ext uri="{BB962C8B-B14F-4D97-AF65-F5344CB8AC3E}">
        <p14:creationId xmlns:p14="http://schemas.microsoft.com/office/powerpoint/2010/main" val="180247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6FD3-EB84-4305-BB9D-F143429E18FB}"/>
              </a:ext>
            </a:extLst>
          </p:cNvPr>
          <p:cNvSpPr>
            <a:spLocks noGrp="1"/>
          </p:cNvSpPr>
          <p:nvPr>
            <p:ph type="title"/>
          </p:nvPr>
        </p:nvSpPr>
        <p:spPr>
          <a:xfrm>
            <a:off x="628650" y="304800"/>
            <a:ext cx="7886700" cy="701674"/>
          </a:xfrm>
        </p:spPr>
        <p:txBody>
          <a:bodyPr/>
          <a:lstStyle/>
          <a:p>
            <a:r>
              <a:rPr lang="en-US" dirty="0"/>
              <a:t>Trade Diversion</a:t>
            </a:r>
          </a:p>
        </p:txBody>
      </p:sp>
      <p:sp>
        <p:nvSpPr>
          <p:cNvPr id="7" name="TextBox 6">
            <a:extLst>
              <a:ext uri="{FF2B5EF4-FFF2-40B4-BE49-F238E27FC236}">
                <a16:creationId xmlns:a16="http://schemas.microsoft.com/office/drawing/2014/main" id="{6CBC7CA8-747A-49CB-9863-DDB70686B915}"/>
              </a:ext>
            </a:extLst>
          </p:cNvPr>
          <p:cNvSpPr txBox="1"/>
          <p:nvPr/>
        </p:nvSpPr>
        <p:spPr>
          <a:xfrm>
            <a:off x="365342" y="948236"/>
            <a:ext cx="8382000" cy="3477875"/>
          </a:xfrm>
          <a:prstGeom prst="rect">
            <a:avLst/>
          </a:prstGeom>
          <a:noFill/>
        </p:spPr>
        <p:txBody>
          <a:bodyPr wrap="square">
            <a:spAutoFit/>
          </a:bodyPr>
          <a:lstStyle/>
          <a:p>
            <a:pPr algn="just"/>
            <a:r>
              <a:rPr lang="en-US" sz="2000" b="1" dirty="0">
                <a:latin typeface="Amasis MT Pro Black" panose="02040A04050005020304" pitchFamily="18" charset="0"/>
              </a:rPr>
              <a:t>Trade diversion means one member imports from a member country instead of outside exporters due to lower tariffs under the regional trade agreement. </a:t>
            </a:r>
          </a:p>
          <a:p>
            <a:pPr algn="just"/>
            <a:r>
              <a:rPr lang="en-US" sz="2000" b="1" dirty="0">
                <a:latin typeface="Amasis MT Pro Black" panose="02040A04050005020304" pitchFamily="18" charset="0"/>
              </a:rPr>
              <a:t>Suppose the initial tariff on jewelry imports to the United States is 15%.  If there were no CAFTA, the US would import jewelry from China.</a:t>
            </a:r>
          </a:p>
          <a:p>
            <a:pPr algn="just"/>
            <a:r>
              <a:rPr lang="en-US" sz="2000" b="1" dirty="0">
                <a:latin typeface="Amasis MT Pro Black" panose="02040A04050005020304" pitchFamily="18" charset="0"/>
              </a:rPr>
              <a:t>However, when CAFTA is introduced, the United States will import jewelry from Honduras instead of from China.  The US is made worse off by the regional free trade agreement!  Before, the net-of-tariff price was $10 and now the US pays $11.  US gains $0.50 but loses $1.50 in tariff revenue. </a:t>
            </a:r>
          </a:p>
        </p:txBody>
      </p:sp>
      <p:graphicFrame>
        <p:nvGraphicFramePr>
          <p:cNvPr id="11" name="Table 10">
            <a:extLst>
              <a:ext uri="{FF2B5EF4-FFF2-40B4-BE49-F238E27FC236}">
                <a16:creationId xmlns:a16="http://schemas.microsoft.com/office/drawing/2014/main" id="{A64A2BD9-1886-4D28-A3E1-7B8A81EEBE0A}"/>
              </a:ext>
            </a:extLst>
          </p:cNvPr>
          <p:cNvGraphicFramePr>
            <a:graphicFrameLocks noGrp="1"/>
          </p:cNvGraphicFramePr>
          <p:nvPr>
            <p:extLst>
              <p:ext uri="{D42A27DB-BD31-4B8C-83A1-F6EECF244321}">
                <p14:modId xmlns:p14="http://schemas.microsoft.com/office/powerpoint/2010/main" val="4288602486"/>
              </p:ext>
            </p:extLst>
          </p:nvPr>
        </p:nvGraphicFramePr>
        <p:xfrm>
          <a:off x="381000" y="4620875"/>
          <a:ext cx="8134348" cy="1695897"/>
        </p:xfrm>
        <a:graphic>
          <a:graphicData uri="http://schemas.openxmlformats.org/drawingml/2006/table">
            <a:tbl>
              <a:tblPr firstRow="1" firstCol="1" bandRow="1"/>
              <a:tblGrid>
                <a:gridCol w="1143000">
                  <a:extLst>
                    <a:ext uri="{9D8B030D-6E8A-4147-A177-3AD203B41FA5}">
                      <a16:colId xmlns:a16="http://schemas.microsoft.com/office/drawing/2014/main" val="1972074537"/>
                    </a:ext>
                  </a:extLst>
                </a:gridCol>
                <a:gridCol w="1219200">
                  <a:extLst>
                    <a:ext uri="{9D8B030D-6E8A-4147-A177-3AD203B41FA5}">
                      <a16:colId xmlns:a16="http://schemas.microsoft.com/office/drawing/2014/main" val="4202747400"/>
                    </a:ext>
                  </a:extLst>
                </a:gridCol>
                <a:gridCol w="692428">
                  <a:extLst>
                    <a:ext uri="{9D8B030D-6E8A-4147-A177-3AD203B41FA5}">
                      <a16:colId xmlns:a16="http://schemas.microsoft.com/office/drawing/2014/main" val="4116938167"/>
                    </a:ext>
                  </a:extLst>
                </a:gridCol>
                <a:gridCol w="1015944">
                  <a:extLst>
                    <a:ext uri="{9D8B030D-6E8A-4147-A177-3AD203B41FA5}">
                      <a16:colId xmlns:a16="http://schemas.microsoft.com/office/drawing/2014/main" val="3891037881"/>
                    </a:ext>
                  </a:extLst>
                </a:gridCol>
                <a:gridCol w="1015944">
                  <a:extLst>
                    <a:ext uri="{9D8B030D-6E8A-4147-A177-3AD203B41FA5}">
                      <a16:colId xmlns:a16="http://schemas.microsoft.com/office/drawing/2014/main" val="3821903082"/>
                    </a:ext>
                  </a:extLst>
                </a:gridCol>
                <a:gridCol w="1015944">
                  <a:extLst>
                    <a:ext uri="{9D8B030D-6E8A-4147-A177-3AD203B41FA5}">
                      <a16:colId xmlns:a16="http://schemas.microsoft.com/office/drawing/2014/main" val="624047956"/>
                    </a:ext>
                  </a:extLst>
                </a:gridCol>
                <a:gridCol w="1015944">
                  <a:extLst>
                    <a:ext uri="{9D8B030D-6E8A-4147-A177-3AD203B41FA5}">
                      <a16:colId xmlns:a16="http://schemas.microsoft.com/office/drawing/2014/main" val="3984186060"/>
                    </a:ext>
                  </a:extLst>
                </a:gridCol>
                <a:gridCol w="1015944">
                  <a:extLst>
                    <a:ext uri="{9D8B030D-6E8A-4147-A177-3AD203B41FA5}">
                      <a16:colId xmlns:a16="http://schemas.microsoft.com/office/drawing/2014/main" val="1590471720"/>
                    </a:ext>
                  </a:extLst>
                </a:gridCol>
              </a:tblGrid>
              <a:tr h="274320">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Production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Pre-CAFTA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Post-CAFTA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8764883"/>
                  </a:ext>
                </a:extLst>
              </a:tr>
              <a:tr h="27432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Tariff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Tariff Rev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Tariff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Tariff Rev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110946"/>
                  </a:ext>
                </a:extLst>
              </a:tr>
              <a:tr h="274320">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Honduras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08390285"/>
                  </a:ext>
                </a:extLst>
              </a:tr>
              <a:tr h="274320">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China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75990"/>
                  </a:ext>
                </a:extLst>
              </a:tr>
              <a:tr h="274320">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744470"/>
                  </a:ext>
                </a:extLst>
              </a:tr>
            </a:tbl>
          </a:graphicData>
        </a:graphic>
      </p:graphicFrame>
    </p:spTree>
    <p:extLst>
      <p:ext uri="{BB962C8B-B14F-4D97-AF65-F5344CB8AC3E}">
        <p14:creationId xmlns:p14="http://schemas.microsoft.com/office/powerpoint/2010/main" val="307491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A37AE-B473-467C-94A8-9B8F5B6A571C}"/>
              </a:ext>
            </a:extLst>
          </p:cNvPr>
          <p:cNvSpPr>
            <a:spLocks noGrp="1"/>
          </p:cNvSpPr>
          <p:nvPr>
            <p:ph type="title"/>
          </p:nvPr>
        </p:nvSpPr>
        <p:spPr>
          <a:xfrm>
            <a:off x="457200" y="152510"/>
            <a:ext cx="8229600" cy="685690"/>
          </a:xfrm>
        </p:spPr>
        <p:txBody>
          <a:bodyPr/>
          <a:lstStyle/>
          <a:p>
            <a:r>
              <a:rPr lang="en-US" dirty="0"/>
              <a:t>Regional Trade Agreements</a:t>
            </a:r>
            <a:endParaRPr lang="en-IN" dirty="0"/>
          </a:p>
        </p:txBody>
      </p:sp>
      <p:sp>
        <p:nvSpPr>
          <p:cNvPr id="5" name="Content Placeholder 4">
            <a:extLst>
              <a:ext uri="{FF2B5EF4-FFF2-40B4-BE49-F238E27FC236}">
                <a16:creationId xmlns:a16="http://schemas.microsoft.com/office/drawing/2014/main" id="{3CE32096-7811-4D33-B236-F36926792AB6}"/>
              </a:ext>
            </a:extLst>
          </p:cNvPr>
          <p:cNvSpPr>
            <a:spLocks noGrp="1"/>
          </p:cNvSpPr>
          <p:nvPr>
            <p:ph idx="1"/>
          </p:nvPr>
        </p:nvSpPr>
        <p:spPr>
          <a:xfrm>
            <a:off x="370284" y="838200"/>
            <a:ext cx="8525237" cy="2286000"/>
          </a:xfrm>
        </p:spPr>
        <p:txBody>
          <a:bodyPr>
            <a:noAutofit/>
          </a:bodyPr>
          <a:lstStyle/>
          <a:p>
            <a:pPr marL="0" indent="0">
              <a:lnSpc>
                <a:spcPct val="120000"/>
              </a:lnSpc>
              <a:buNone/>
            </a:pPr>
            <a:r>
              <a:rPr lang="en-US" sz="1600" dirty="0"/>
              <a:t>Numerical Example of Trade Creation and Diversion</a:t>
            </a:r>
          </a:p>
          <a:p>
            <a:pPr marL="0" indent="0">
              <a:lnSpc>
                <a:spcPct val="120000"/>
              </a:lnSpc>
              <a:buNone/>
            </a:pPr>
            <a:r>
              <a:rPr lang="en-US" sz="1600" dirty="0"/>
              <a:t>TABLE 11-1 Cost of Importing an Automobile Part</a:t>
            </a:r>
          </a:p>
          <a:p>
            <a:pPr marL="0" indent="0">
              <a:lnSpc>
                <a:spcPct val="120000"/>
              </a:lnSpc>
              <a:buNone/>
            </a:pPr>
            <a:r>
              <a:rPr lang="en-US" sz="1600" dirty="0"/>
              <a:t>This table shows the cost to the United States of purchasing an automobile part from various source countries, with and without tariffs. If there is a 20% tariff on all countries, then it would be cheapest for the United States to buy the auto part from itself (for $22). But when the tariff is eliminated on Mexico after USMCA, then the United States would instead buy from that country (for $20), which illustrates the idea of trade creation. If instead, we start with a 10% tariff on all countries, then it would be cheapest for the United States to buy from Asia (for $20.90). When the tariff on Mexico is eliminated under USMCA, then the United States would instead buy there (for $20), illustrating the idea of trade diversion.</a:t>
            </a:r>
          </a:p>
        </p:txBody>
      </p:sp>
      <p:graphicFrame>
        <p:nvGraphicFramePr>
          <p:cNvPr id="17" name="Table 6">
            <a:extLst>
              <a:ext uri="{FF2B5EF4-FFF2-40B4-BE49-F238E27FC236}">
                <a16:creationId xmlns:a16="http://schemas.microsoft.com/office/drawing/2014/main" id="{5E74992E-D004-41F2-9E89-1FD251C2887E}"/>
              </a:ext>
            </a:extLst>
          </p:cNvPr>
          <p:cNvGraphicFramePr>
            <a:graphicFrameLocks noGrp="1"/>
          </p:cNvGraphicFramePr>
          <p:nvPr>
            <p:ph type="tbl" sz="quarter" idx="14"/>
            <p:extLst>
              <p:ext uri="{D42A27DB-BD31-4B8C-83A1-F6EECF244321}">
                <p14:modId xmlns:p14="http://schemas.microsoft.com/office/powerpoint/2010/main" val="70986811"/>
              </p:ext>
            </p:extLst>
          </p:nvPr>
        </p:nvGraphicFramePr>
        <p:xfrm>
          <a:off x="370285" y="4437270"/>
          <a:ext cx="8525238" cy="2268220"/>
        </p:xfrm>
        <a:graphic>
          <a:graphicData uri="http://schemas.openxmlformats.org/drawingml/2006/table">
            <a:tbl>
              <a:tblPr firstRow="1" bandRow="1"/>
              <a:tblGrid>
                <a:gridCol w="2971921">
                  <a:extLst>
                    <a:ext uri="{9D8B030D-6E8A-4147-A177-3AD203B41FA5}">
                      <a16:colId xmlns:a16="http://schemas.microsoft.com/office/drawing/2014/main" val="2791121127"/>
                    </a:ext>
                  </a:extLst>
                </a:gridCol>
                <a:gridCol w="1925399">
                  <a:extLst>
                    <a:ext uri="{9D8B030D-6E8A-4147-A177-3AD203B41FA5}">
                      <a16:colId xmlns:a16="http://schemas.microsoft.com/office/drawing/2014/main" val="1268458660"/>
                    </a:ext>
                  </a:extLst>
                </a:gridCol>
                <a:gridCol w="1925399">
                  <a:extLst>
                    <a:ext uri="{9D8B030D-6E8A-4147-A177-3AD203B41FA5}">
                      <a16:colId xmlns:a16="http://schemas.microsoft.com/office/drawing/2014/main" val="2485039221"/>
                    </a:ext>
                  </a:extLst>
                </a:gridCol>
                <a:gridCol w="1702519">
                  <a:extLst>
                    <a:ext uri="{9D8B030D-6E8A-4147-A177-3AD203B41FA5}">
                      <a16:colId xmlns:a16="http://schemas.microsoft.com/office/drawing/2014/main" val="2445206396"/>
                    </a:ext>
                  </a:extLst>
                </a:gridCol>
              </a:tblGrid>
              <a:tr h="337820">
                <a:tc>
                  <a:txBody>
                    <a:bodyPr/>
                    <a:lstStyle/>
                    <a:p>
                      <a:endParaRPr lang="en-IN" sz="1600" b="1"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U.S. Tariff: 0%</a:t>
                      </a:r>
                      <a:endParaRPr lang="en-IN" sz="1600" b="1"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U.S. Tariff: 10%</a:t>
                      </a:r>
                      <a:endParaRPr lang="en-IN" sz="1600" b="1"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U.S. Tariff: 20%</a:t>
                      </a:r>
                      <a:endParaRPr lang="en-IN"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8767120"/>
                  </a:ext>
                </a:extLst>
              </a:tr>
              <a:tr h="33782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From Mexico, before USMCA</a:t>
                      </a:r>
                      <a:endParaRPr lang="en-IN" sz="1600" b="1" dirty="0">
                        <a:latin typeface="Arial" panose="020B0604020202020204" pitchFamily="34" charset="0"/>
                        <a:cs typeface="Arial" panose="020B0604020202020204" pitchFamily="34" charset="0"/>
                      </a:endParaRPr>
                    </a:p>
                  </a:txBody>
                  <a:tcPr/>
                </a:tc>
                <a:tc>
                  <a:txBody>
                    <a:bodyPr/>
                    <a:lstStyle/>
                    <a:p>
                      <a:r>
                        <a:rPr lang="en-IN" sz="1600" b="1" dirty="0">
                          <a:latin typeface="Arial" panose="020B0604020202020204" pitchFamily="34" charset="0"/>
                          <a:cs typeface="Arial" panose="020B0604020202020204" pitchFamily="34" charset="0"/>
                        </a:rPr>
                        <a:t>$20</a:t>
                      </a:r>
                    </a:p>
                  </a:txBody>
                  <a:tcPr/>
                </a:tc>
                <a:tc>
                  <a:txBody>
                    <a:bodyPr/>
                    <a:lstStyle/>
                    <a:p>
                      <a:r>
                        <a:rPr lang="en-IN" sz="1600" b="1" dirty="0">
                          <a:latin typeface="Arial" panose="020B0604020202020204" pitchFamily="34" charset="0"/>
                          <a:cs typeface="Arial" panose="020B0604020202020204" pitchFamily="34" charset="0"/>
                        </a:rPr>
                        <a:t>$22</a:t>
                      </a:r>
                    </a:p>
                  </a:txBody>
                  <a:tcPr/>
                </a:tc>
                <a:tc>
                  <a:txBody>
                    <a:bodyPr/>
                    <a:lstStyle/>
                    <a:p>
                      <a:r>
                        <a:rPr lang="en-IN" sz="1600" b="1"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723022626"/>
                  </a:ext>
                </a:extLst>
              </a:tr>
              <a:tr h="33782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From Asia, before USMCA</a:t>
                      </a:r>
                      <a:endParaRPr lang="en-IN" sz="1600" b="1" dirty="0">
                        <a:latin typeface="Arial" panose="020B0604020202020204" pitchFamily="34" charset="0"/>
                        <a:cs typeface="Arial" panose="020B0604020202020204" pitchFamily="34" charset="0"/>
                      </a:endParaRPr>
                    </a:p>
                  </a:txBody>
                  <a:tcPr/>
                </a:tc>
                <a:tc>
                  <a:txBody>
                    <a:bodyPr/>
                    <a:lstStyle/>
                    <a:p>
                      <a:r>
                        <a:rPr lang="en-IN" sz="1600" b="1" dirty="0">
                          <a:latin typeface="Arial" panose="020B0604020202020204" pitchFamily="34" charset="0"/>
                          <a:cs typeface="Arial" panose="020B0604020202020204" pitchFamily="34" charset="0"/>
                        </a:rPr>
                        <a:t>$19</a:t>
                      </a:r>
                    </a:p>
                  </a:txBody>
                  <a:tcPr/>
                </a:tc>
                <a:tc>
                  <a:txBody>
                    <a:bodyPr/>
                    <a:lstStyle/>
                    <a:p>
                      <a:r>
                        <a:rPr lang="en-IN" sz="1600" b="1" dirty="0">
                          <a:latin typeface="Arial" panose="020B0604020202020204" pitchFamily="34" charset="0"/>
                          <a:cs typeface="Arial" panose="020B0604020202020204" pitchFamily="34" charset="0"/>
                        </a:rPr>
                        <a:t>$20.90</a:t>
                      </a:r>
                    </a:p>
                  </a:txBody>
                  <a:tcPr/>
                </a:tc>
                <a:tc>
                  <a:txBody>
                    <a:bodyPr/>
                    <a:lstStyle/>
                    <a:p>
                      <a:r>
                        <a:rPr lang="en-IN" sz="1600" b="1" dirty="0">
                          <a:latin typeface="Arial" panose="020B0604020202020204" pitchFamily="34" charset="0"/>
                          <a:cs typeface="Arial" panose="020B0604020202020204" pitchFamily="34" charset="0"/>
                        </a:rPr>
                        <a:t>$22.80</a:t>
                      </a:r>
                    </a:p>
                  </a:txBody>
                  <a:tcPr/>
                </a:tc>
                <a:extLst>
                  <a:ext uri="{0D108BD9-81ED-4DB2-BD59-A6C34878D82A}">
                    <a16:rowId xmlns:a16="http://schemas.microsoft.com/office/drawing/2014/main" val="2520376666"/>
                  </a:ext>
                </a:extLst>
              </a:tr>
              <a:tr h="33782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From Mexico, after USMCA</a:t>
                      </a:r>
                      <a:endParaRPr lang="en-IN" sz="1600" b="1" dirty="0">
                        <a:latin typeface="Arial" panose="020B0604020202020204" pitchFamily="34" charset="0"/>
                        <a:cs typeface="Arial" panose="020B0604020202020204" pitchFamily="34" charset="0"/>
                      </a:endParaRPr>
                    </a:p>
                  </a:txBody>
                  <a:tcPr/>
                </a:tc>
                <a:tc>
                  <a:txBody>
                    <a:bodyPr/>
                    <a:lstStyle/>
                    <a:p>
                      <a:r>
                        <a:rPr lang="en-IN" sz="1600" b="1" dirty="0">
                          <a:latin typeface="Arial" panose="020B0604020202020204" pitchFamily="34" charset="0"/>
                          <a:cs typeface="Arial" panose="020B0604020202020204" pitchFamily="34" charset="0"/>
                        </a:rPr>
                        <a:t>$20</a:t>
                      </a:r>
                    </a:p>
                  </a:txBody>
                  <a:tcPr/>
                </a:tc>
                <a:tc>
                  <a:txBody>
                    <a:bodyPr/>
                    <a:lstStyle/>
                    <a:p>
                      <a:r>
                        <a:rPr lang="en-IN" sz="1600" b="1" dirty="0">
                          <a:latin typeface="Arial" panose="020B0604020202020204" pitchFamily="34" charset="0"/>
                          <a:cs typeface="Arial" panose="020B0604020202020204" pitchFamily="34" charset="0"/>
                        </a:rPr>
                        <a:t>$20</a:t>
                      </a:r>
                    </a:p>
                  </a:txBody>
                  <a:tcPr/>
                </a:tc>
                <a:tc>
                  <a:txBody>
                    <a:bodyPr/>
                    <a:lstStyle/>
                    <a:p>
                      <a:r>
                        <a:rPr lang="en-IN" sz="1600" b="1"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1810443122"/>
                  </a:ext>
                </a:extLst>
              </a:tr>
              <a:tr h="33782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From Asia, after USMCA</a:t>
                      </a:r>
                      <a:endParaRPr lang="en-IN" sz="1600" b="1" dirty="0">
                        <a:latin typeface="Arial" panose="020B0604020202020204" pitchFamily="34" charset="0"/>
                        <a:cs typeface="Arial" panose="020B0604020202020204" pitchFamily="34" charset="0"/>
                      </a:endParaRPr>
                    </a:p>
                  </a:txBody>
                  <a:tcPr/>
                </a:tc>
                <a:tc>
                  <a:txBody>
                    <a:bodyPr/>
                    <a:lstStyle/>
                    <a:p>
                      <a:r>
                        <a:rPr lang="en-IN" sz="1600" b="1" dirty="0">
                          <a:latin typeface="Arial" panose="020B0604020202020204" pitchFamily="34" charset="0"/>
                          <a:cs typeface="Arial" panose="020B0604020202020204" pitchFamily="34" charset="0"/>
                        </a:rPr>
                        <a:t>$19</a:t>
                      </a:r>
                    </a:p>
                  </a:txBody>
                  <a:tcPr/>
                </a:tc>
                <a:tc>
                  <a:txBody>
                    <a:bodyPr/>
                    <a:lstStyle/>
                    <a:p>
                      <a:r>
                        <a:rPr lang="en-IN" sz="1600" b="1" dirty="0">
                          <a:latin typeface="Arial" panose="020B0604020202020204" pitchFamily="34" charset="0"/>
                          <a:cs typeface="Arial" panose="020B0604020202020204" pitchFamily="34" charset="0"/>
                        </a:rPr>
                        <a:t>$20.90</a:t>
                      </a:r>
                    </a:p>
                  </a:txBody>
                  <a:tcPr/>
                </a:tc>
                <a:tc>
                  <a:txBody>
                    <a:bodyPr/>
                    <a:lstStyle/>
                    <a:p>
                      <a:r>
                        <a:rPr lang="en-IN" sz="1600" b="1" dirty="0">
                          <a:latin typeface="Arial" panose="020B0604020202020204" pitchFamily="34" charset="0"/>
                          <a:cs typeface="Arial" panose="020B0604020202020204" pitchFamily="34" charset="0"/>
                        </a:rPr>
                        <a:t>$22.80</a:t>
                      </a:r>
                    </a:p>
                  </a:txBody>
                  <a:tcPr/>
                </a:tc>
                <a:extLst>
                  <a:ext uri="{0D108BD9-81ED-4DB2-BD59-A6C34878D82A}">
                    <a16:rowId xmlns:a16="http://schemas.microsoft.com/office/drawing/2014/main" val="818211846"/>
                  </a:ext>
                </a:extLst>
              </a:tr>
              <a:tr h="33782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From the United States</a:t>
                      </a:r>
                      <a:endParaRPr lang="en-IN" sz="1600" b="1" dirty="0">
                        <a:latin typeface="Arial" panose="020B0604020202020204" pitchFamily="34" charset="0"/>
                        <a:cs typeface="Arial" panose="020B0604020202020204" pitchFamily="34" charset="0"/>
                      </a:endParaRPr>
                    </a:p>
                  </a:txBody>
                  <a:tcPr/>
                </a:tc>
                <a:tc>
                  <a:txBody>
                    <a:bodyPr/>
                    <a:lstStyle/>
                    <a:p>
                      <a:r>
                        <a:rPr lang="en-IN" sz="1600" b="1" dirty="0">
                          <a:latin typeface="Arial" panose="020B0604020202020204" pitchFamily="34" charset="0"/>
                          <a:cs typeface="Arial" panose="020B0604020202020204" pitchFamily="34" charset="0"/>
                        </a:rPr>
                        <a:t>$22</a:t>
                      </a:r>
                    </a:p>
                  </a:txBody>
                  <a:tcPr/>
                </a:tc>
                <a:tc>
                  <a:txBody>
                    <a:bodyPr/>
                    <a:lstStyle/>
                    <a:p>
                      <a:r>
                        <a:rPr lang="en-IN" sz="1600" b="1" dirty="0">
                          <a:latin typeface="Arial" panose="020B0604020202020204" pitchFamily="34" charset="0"/>
                          <a:cs typeface="Arial" panose="020B0604020202020204" pitchFamily="34" charset="0"/>
                        </a:rPr>
                        <a:t>$22</a:t>
                      </a:r>
                    </a:p>
                  </a:txBody>
                  <a:tcPr/>
                </a:tc>
                <a:tc>
                  <a:txBody>
                    <a:bodyPr/>
                    <a:lstStyle/>
                    <a:p>
                      <a:r>
                        <a:rPr lang="en-IN" sz="1600" b="1"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4108295026"/>
                  </a:ext>
                </a:extLst>
              </a:tr>
            </a:tbl>
          </a:graphicData>
        </a:graphic>
      </p:graphicFrame>
    </p:spTree>
    <p:extLst>
      <p:ext uri="{BB962C8B-B14F-4D97-AF65-F5344CB8AC3E}">
        <p14:creationId xmlns:p14="http://schemas.microsoft.com/office/powerpoint/2010/main" val="271779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0400C9F-1CA5-414C-92BC-DF33E18056C8}"/>
              </a:ext>
            </a:extLst>
          </p:cNvPr>
          <p:cNvSpPr>
            <a:spLocks noGrp="1"/>
          </p:cNvSpPr>
          <p:nvPr>
            <p:ph type="title"/>
          </p:nvPr>
        </p:nvSpPr>
        <p:spPr>
          <a:xfrm>
            <a:off x="152400" y="365127"/>
            <a:ext cx="8763000" cy="854074"/>
          </a:xfrm>
        </p:spPr>
        <p:txBody>
          <a:bodyPr>
            <a:normAutofit fontScale="90000"/>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0B2B9CBA-62A1-4BDE-BE69-20F9BF37CCF4}"/>
              </a:ext>
            </a:extLst>
          </p:cNvPr>
          <p:cNvSpPr>
            <a:spLocks noGrp="1"/>
          </p:cNvSpPr>
          <p:nvPr>
            <p:ph idx="1"/>
          </p:nvPr>
        </p:nvSpPr>
        <p:spPr>
          <a:xfrm>
            <a:off x="381000" y="1447800"/>
            <a:ext cx="8382000" cy="4876800"/>
          </a:xfrm>
        </p:spPr>
        <p:txBody>
          <a:bodyPr>
            <a:normAutofit/>
          </a:bodyPr>
          <a:lstStyle/>
          <a:p>
            <a:pPr marL="0" indent="0">
              <a:buNone/>
            </a:pPr>
            <a:r>
              <a:rPr lang="en-US" dirty="0"/>
              <a:t>Environmental Issues in the GATT and WTO</a:t>
            </a:r>
          </a:p>
          <a:p>
            <a:r>
              <a:rPr lang="en-US" b="0" dirty="0"/>
              <a:t>The WTO does not directly address environmental issues; other international agreements, called </a:t>
            </a:r>
            <a:r>
              <a:rPr lang="en-US" dirty="0"/>
              <a:t>multilateral environmental agreements</a:t>
            </a:r>
            <a:r>
              <a:rPr lang="en-US" b="0" dirty="0"/>
              <a:t>, deal specifically with the environment.</a:t>
            </a:r>
          </a:p>
          <a:p>
            <a:r>
              <a:rPr lang="en-US" b="0" dirty="0"/>
              <a:t>Article XX, known as the “green provision,” allows countries to adopt their own laws in relation to environmental issues, provided that these laws are applied uniformly to domestic and foreign producers so that the laws do not discriminate against imports.</a:t>
            </a:r>
          </a:p>
        </p:txBody>
      </p:sp>
    </p:spTree>
    <p:extLst>
      <p:ext uri="{BB962C8B-B14F-4D97-AF65-F5344CB8AC3E}">
        <p14:creationId xmlns:p14="http://schemas.microsoft.com/office/powerpoint/2010/main" val="162607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A37AE-B473-467C-94A8-9B8F5B6A571C}"/>
              </a:ext>
            </a:extLst>
          </p:cNvPr>
          <p:cNvSpPr>
            <a:spLocks noGrp="1"/>
          </p:cNvSpPr>
          <p:nvPr>
            <p:ph type="title"/>
          </p:nvPr>
        </p:nvSpPr>
        <p:spPr/>
        <p:txBody>
          <a:bodyPr/>
          <a:lstStyle/>
          <a:p>
            <a:r>
              <a:rPr lang="en-US" dirty="0"/>
              <a:t>International Agreements on the Environment</a:t>
            </a:r>
            <a:endParaRPr lang="en-IN" dirty="0"/>
          </a:p>
        </p:txBody>
      </p:sp>
      <p:sp>
        <p:nvSpPr>
          <p:cNvPr id="5" name="Content Placeholder 4">
            <a:extLst>
              <a:ext uri="{FF2B5EF4-FFF2-40B4-BE49-F238E27FC236}">
                <a16:creationId xmlns:a16="http://schemas.microsoft.com/office/drawing/2014/main" id="{3CE32096-7811-4D33-B236-F36926792AB6}"/>
              </a:ext>
            </a:extLst>
          </p:cNvPr>
          <p:cNvSpPr>
            <a:spLocks noGrp="1"/>
          </p:cNvSpPr>
          <p:nvPr>
            <p:ph idx="1"/>
          </p:nvPr>
        </p:nvSpPr>
        <p:spPr>
          <a:xfrm>
            <a:off x="240042" y="1143000"/>
            <a:ext cx="8229600" cy="838090"/>
          </a:xfrm>
        </p:spPr>
        <p:txBody>
          <a:bodyPr>
            <a:normAutofit/>
          </a:bodyPr>
          <a:lstStyle/>
          <a:p>
            <a:pPr marL="0" indent="0">
              <a:buNone/>
            </a:pPr>
            <a:r>
              <a:rPr lang="en-US" sz="2200" dirty="0"/>
              <a:t>Environmental Issues in the GATT and WTO - </a:t>
            </a:r>
            <a:r>
              <a:rPr lang="en-US" sz="1600" dirty="0"/>
              <a:t>TABLE 11-2 </a:t>
            </a:r>
            <a:endParaRPr lang="en-US" sz="1400" dirty="0"/>
          </a:p>
        </p:txBody>
      </p:sp>
      <p:graphicFrame>
        <p:nvGraphicFramePr>
          <p:cNvPr id="8" name="Table 5">
            <a:extLst>
              <a:ext uri="{FF2B5EF4-FFF2-40B4-BE49-F238E27FC236}">
                <a16:creationId xmlns:a16="http://schemas.microsoft.com/office/drawing/2014/main" id="{839F2DE8-41FA-41D8-91B5-6B579D874E5A}"/>
              </a:ext>
            </a:extLst>
          </p:cNvPr>
          <p:cNvGraphicFramePr>
            <a:graphicFrameLocks noGrp="1"/>
          </p:cNvGraphicFramePr>
          <p:nvPr>
            <p:ph type="tbl" sz="quarter" idx="14"/>
            <p:extLst>
              <p:ext uri="{D42A27DB-BD31-4B8C-83A1-F6EECF244321}">
                <p14:modId xmlns:p14="http://schemas.microsoft.com/office/powerpoint/2010/main" val="2462767992"/>
              </p:ext>
            </p:extLst>
          </p:nvPr>
        </p:nvGraphicFramePr>
        <p:xfrm>
          <a:off x="240042" y="1676400"/>
          <a:ext cx="8791315" cy="5009100"/>
        </p:xfrm>
        <a:graphic>
          <a:graphicData uri="http://schemas.openxmlformats.org/drawingml/2006/table">
            <a:tbl>
              <a:tblPr firstRow="1" bandRow="1">
                <a:tableStyleId>{5940675A-B579-460E-94D1-54222C63F5DA}</a:tableStyleId>
              </a:tblPr>
              <a:tblGrid>
                <a:gridCol w="2677229">
                  <a:extLst>
                    <a:ext uri="{9D8B030D-6E8A-4147-A177-3AD203B41FA5}">
                      <a16:colId xmlns:a16="http://schemas.microsoft.com/office/drawing/2014/main" val="2513394858"/>
                    </a:ext>
                  </a:extLst>
                </a:gridCol>
                <a:gridCol w="3057043">
                  <a:extLst>
                    <a:ext uri="{9D8B030D-6E8A-4147-A177-3AD203B41FA5}">
                      <a16:colId xmlns:a16="http://schemas.microsoft.com/office/drawing/2014/main" val="2880839749"/>
                    </a:ext>
                  </a:extLst>
                </a:gridCol>
                <a:gridCol w="3057043">
                  <a:extLst>
                    <a:ext uri="{9D8B030D-6E8A-4147-A177-3AD203B41FA5}">
                      <a16:colId xmlns:a16="http://schemas.microsoft.com/office/drawing/2014/main" val="2645981027"/>
                    </a:ext>
                  </a:extLst>
                </a:gridCol>
              </a:tblGrid>
              <a:tr h="342237">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Case</a:t>
                      </a:r>
                      <a:endParaRPr lang="en-IN" sz="1600"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Issue</a:t>
                      </a:r>
                      <a:endParaRPr lang="en-IN" sz="1600"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Outcome</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5518168"/>
                  </a:ext>
                </a:extLst>
              </a:tr>
              <a:tr h="2084532">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Tuna–Dolphin</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 1991 Mexico appealed to</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GATT against a U.S. ban on</a:t>
                      </a:r>
                    </a:p>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Mexican tuna imports.</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United States put a ban on imports of tuna from Mexico that were not caught with nets that were safe for dolphins (as required in the United States under the Marine Mammal Protection Act).</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 1992 the GATT ruled in favor of Mexico that the U.S. import ban violated GATT rules. But the strong consumer</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response led to the use of safe nets and to the labeling of imported tuna as “dolphin safe.”</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185403"/>
                  </a:ext>
                </a:extLst>
              </a:tr>
              <a:tr h="2582331">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Shrimp–Turtle</a:t>
                      </a:r>
                    </a:p>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 1996 India, Malaysia, Pakistan,</a:t>
                      </a:r>
                    </a:p>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and Thailand appealed to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WTO against a U.S. ban on </a:t>
                      </a: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shrimp imports.</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United States put a ban on imports of shrimp from India, Malaysia, Pakistan, and Thailand that were not caught with nets safe for sea turtles (as required in the United States under </a:t>
                      </a: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the Species Act).</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 1998 the WTO ruled in favor of India, Malaysia, Pakistan, and Thailand that the U.S. import ban violated WTO rules.</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But the United States could still require these exporting countries to use turtle-safe nets, provided that adequate</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notice and consultation were pursued.</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6090197"/>
                  </a:ext>
                </a:extLst>
              </a:tr>
            </a:tbl>
          </a:graphicData>
        </a:graphic>
      </p:graphicFrame>
    </p:spTree>
    <p:extLst>
      <p:ext uri="{BB962C8B-B14F-4D97-AF65-F5344CB8AC3E}">
        <p14:creationId xmlns:p14="http://schemas.microsoft.com/office/powerpoint/2010/main" val="3115017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5">
            <a:extLst>
              <a:ext uri="{FF2B5EF4-FFF2-40B4-BE49-F238E27FC236}">
                <a16:creationId xmlns:a16="http://schemas.microsoft.com/office/drawing/2014/main" id="{979A24D3-9095-4E9A-8BDC-4C5E0F1585A9}"/>
              </a:ext>
            </a:extLst>
          </p:cNvPr>
          <p:cNvGraphicFramePr>
            <a:graphicFrameLocks noGrp="1"/>
          </p:cNvGraphicFramePr>
          <p:nvPr>
            <p:ph type="tbl" sz="quarter" idx="14"/>
            <p:extLst>
              <p:ext uri="{D42A27DB-BD31-4B8C-83A1-F6EECF244321}">
                <p14:modId xmlns:p14="http://schemas.microsoft.com/office/powerpoint/2010/main" val="1805158769"/>
              </p:ext>
            </p:extLst>
          </p:nvPr>
        </p:nvGraphicFramePr>
        <p:xfrm>
          <a:off x="266700" y="990600"/>
          <a:ext cx="8610600" cy="5151120"/>
        </p:xfrm>
        <a:graphic>
          <a:graphicData uri="http://schemas.openxmlformats.org/drawingml/2006/table">
            <a:tbl>
              <a:tblPr firstRow="1" bandRow="1">
                <a:tableStyleId>{5940675A-B579-460E-94D1-54222C63F5DA}</a:tableStyleId>
              </a:tblPr>
              <a:tblGrid>
                <a:gridCol w="2622196">
                  <a:extLst>
                    <a:ext uri="{9D8B030D-6E8A-4147-A177-3AD203B41FA5}">
                      <a16:colId xmlns:a16="http://schemas.microsoft.com/office/drawing/2014/main" val="2513394858"/>
                    </a:ext>
                  </a:extLst>
                </a:gridCol>
                <a:gridCol w="2994202">
                  <a:extLst>
                    <a:ext uri="{9D8B030D-6E8A-4147-A177-3AD203B41FA5}">
                      <a16:colId xmlns:a16="http://schemas.microsoft.com/office/drawing/2014/main" val="2880839749"/>
                    </a:ext>
                  </a:extLst>
                </a:gridCol>
                <a:gridCol w="2994202">
                  <a:extLst>
                    <a:ext uri="{9D8B030D-6E8A-4147-A177-3AD203B41FA5}">
                      <a16:colId xmlns:a16="http://schemas.microsoft.com/office/drawing/2014/main" val="2645981027"/>
                    </a:ext>
                  </a:extLst>
                </a:gridCol>
              </a:tblGrid>
              <a:tr h="15726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Case</a:t>
                      </a:r>
                      <a:endParaRPr lang="en-IN" sz="1600"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Issue</a:t>
                      </a:r>
                      <a:endParaRPr lang="en-IN" sz="1600" dirty="0">
                        <a:latin typeface="Arial" panose="020B0604020202020204" pitchFamily="34" charset="0"/>
                        <a:cs typeface="Arial" panose="020B0604020202020204" pitchFamily="34" charset="0"/>
                      </a:endParaRPr>
                    </a:p>
                  </a:txBody>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Outcome</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5518168"/>
                  </a:ext>
                </a:extLst>
              </a:tr>
              <a:tr h="746984">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Gasoline</a:t>
                      </a:r>
                    </a:p>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 1994 Venezuela and Brazil</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appealed to the GATT against a</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U.S. ban on gasoline imports.</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United States put a ban on imports of gasoline from Venezuela and Brazil because the gas exceeded the maximum amount allowed of a smog-causing chemical (under the U.S. </a:t>
                      </a: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Clean Air Act).</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 1996 the WTO ruled in favor of Venezuela and Brazil that the U.S. import restriction violated equal treatment of</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domestic and foreign producers. The United States adjusted the rules to be consistent with the WTO and still pursued its </a:t>
                      </a: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own clean air goals.</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481530"/>
                  </a:ext>
                </a:extLst>
              </a:tr>
              <a:tr h="648696">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Biotech Food</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 2003 the United States</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appealed to the WTO that Europe was keeping out genetically</a:t>
                      </a:r>
                    </a:p>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modified food and crops.</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Since 1998 no imports of genetically modified food or crops had been approved in the EU.</a:t>
                      </a:r>
                      <a:endParaRPr lang="en-IN" sz="160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 2006 the WTO ruled that the European actions violated the principle that import restrictions must be based on</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“scientific risk assessments.” But labeling and consumer concerns in Europe have nonetheless limited such imports.</a:t>
                      </a:r>
                      <a:endParaRPr lang="en-I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4725548"/>
                  </a:ext>
                </a:extLst>
              </a:tr>
            </a:tbl>
          </a:graphicData>
        </a:graphic>
      </p:graphicFrame>
    </p:spTree>
    <p:extLst>
      <p:ext uri="{BB962C8B-B14F-4D97-AF65-F5344CB8AC3E}">
        <p14:creationId xmlns:p14="http://schemas.microsoft.com/office/powerpoint/2010/main" val="531887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6CBFCB0-56E5-4555-8A5B-186F8F80EE09}"/>
              </a:ext>
            </a:extLst>
          </p:cNvPr>
          <p:cNvSpPr>
            <a:spLocks noGrp="1"/>
          </p:cNvSpPr>
          <p:nvPr>
            <p:ph type="title"/>
          </p:nvPr>
        </p:nvSpPr>
        <p:spPr>
          <a:xfrm>
            <a:off x="628650" y="365127"/>
            <a:ext cx="7886700" cy="930274"/>
          </a:xfrm>
        </p:spPr>
        <p:txBody>
          <a:bodyPr>
            <a:normAutofit fontScale="90000"/>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037B99D8-BDAA-4A9C-82D0-15750EBC52DA}"/>
              </a:ext>
            </a:extLst>
          </p:cNvPr>
          <p:cNvSpPr>
            <a:spLocks noGrp="1"/>
          </p:cNvSpPr>
          <p:nvPr>
            <p:ph idx="1"/>
          </p:nvPr>
        </p:nvSpPr>
        <p:spPr>
          <a:xfrm>
            <a:off x="419100" y="1524000"/>
            <a:ext cx="8305800" cy="4351338"/>
          </a:xfrm>
        </p:spPr>
        <p:txBody>
          <a:bodyPr>
            <a:noAutofit/>
          </a:bodyPr>
          <a:lstStyle/>
          <a:p>
            <a:pPr marL="0" indent="0">
              <a:buNone/>
            </a:pPr>
            <a:r>
              <a:rPr lang="en-US" dirty="0"/>
              <a:t>Does Trade Help or Harm the Environment?</a:t>
            </a:r>
          </a:p>
          <a:p>
            <a:pPr marL="0" indent="0">
              <a:buNone/>
            </a:pPr>
            <a:r>
              <a:rPr lang="en-US" dirty="0"/>
              <a:t>Externalities</a:t>
            </a:r>
          </a:p>
          <a:p>
            <a:r>
              <a:rPr lang="en-US" b="0" dirty="0"/>
              <a:t>An </a:t>
            </a:r>
            <a:r>
              <a:rPr lang="en-US" dirty="0"/>
              <a:t>externality</a:t>
            </a:r>
            <a:r>
              <a:rPr lang="en-US" b="0" dirty="0"/>
              <a:t> occurs when one person’s production or consumption of a good affects another person.</a:t>
            </a:r>
          </a:p>
          <a:p>
            <a:r>
              <a:rPr lang="en-US" b="0" dirty="0"/>
              <a:t>Externalities can be positive, such as when one firm’s discoveries from research and development (R&amp;D) are used by other firms, or negative, such as when the production of a good leads to pollution.</a:t>
            </a:r>
          </a:p>
          <a:p>
            <a:r>
              <a:rPr lang="en-US" b="0" dirty="0"/>
              <a:t>Closely related to the concept of externalities is the idea of </a:t>
            </a:r>
            <a:r>
              <a:rPr lang="en-US" dirty="0"/>
              <a:t>market failure</a:t>
            </a:r>
            <a:r>
              <a:rPr lang="en-US" b="0" dirty="0"/>
              <a:t>, which means that the positive or negative effects of the externality on other people are not paid for.</a:t>
            </a:r>
          </a:p>
        </p:txBody>
      </p:sp>
    </p:spTree>
    <p:extLst>
      <p:ext uri="{BB962C8B-B14F-4D97-AF65-F5344CB8AC3E}">
        <p14:creationId xmlns:p14="http://schemas.microsoft.com/office/powerpoint/2010/main" val="56849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6CBFCB0-56E5-4555-8A5B-186F8F80EE09}"/>
              </a:ext>
            </a:extLst>
          </p:cNvPr>
          <p:cNvSpPr>
            <a:spLocks noGrp="1"/>
          </p:cNvSpPr>
          <p:nvPr>
            <p:ph type="title"/>
          </p:nvPr>
        </p:nvSpPr>
        <p:spPr>
          <a:xfrm>
            <a:off x="628650" y="365127"/>
            <a:ext cx="7886700" cy="1082674"/>
          </a:xfrm>
        </p:spPr>
        <p:txBody>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037B99D8-BDAA-4A9C-82D0-15750EBC52DA}"/>
              </a:ext>
            </a:extLst>
          </p:cNvPr>
          <p:cNvSpPr>
            <a:spLocks noGrp="1"/>
          </p:cNvSpPr>
          <p:nvPr>
            <p:ph idx="1"/>
          </p:nvPr>
        </p:nvSpPr>
        <p:spPr>
          <a:xfrm>
            <a:off x="495300" y="1793526"/>
            <a:ext cx="8153400" cy="4699347"/>
          </a:xfrm>
        </p:spPr>
        <p:txBody>
          <a:bodyPr>
            <a:noAutofit/>
          </a:bodyPr>
          <a:lstStyle/>
          <a:p>
            <a:pPr marL="0" indent="0">
              <a:buNone/>
            </a:pPr>
            <a:r>
              <a:rPr lang="en-US" dirty="0"/>
              <a:t>Does Trade Help or Harm the Environment?</a:t>
            </a:r>
          </a:p>
          <a:p>
            <a:pPr marL="0" indent="0">
              <a:buNone/>
            </a:pPr>
            <a:r>
              <a:rPr lang="en-US" dirty="0"/>
              <a:t>Externalities and Trade</a:t>
            </a:r>
          </a:p>
          <a:p>
            <a:r>
              <a:rPr lang="en-US" b="0" dirty="0"/>
              <a:t>Does trade lead to more of a negative externality, making the outcome worse, or offset it, making the outcome better?</a:t>
            </a:r>
          </a:p>
          <a:p>
            <a:r>
              <a:rPr lang="en-US" b="0" dirty="0"/>
              <a:t>In some cases, having more trade raises the externality and lowers welfare, but there are other cases in which having more trade reduces the externality and increases welfare.</a:t>
            </a:r>
          </a:p>
          <a:p>
            <a:r>
              <a:rPr lang="en-US" b="0" dirty="0"/>
              <a:t>An example is when the good can be imported more cheaply and this reduces the externality associated with domestic production. </a:t>
            </a:r>
          </a:p>
        </p:txBody>
      </p:sp>
    </p:spTree>
    <p:extLst>
      <p:ext uri="{BB962C8B-B14F-4D97-AF65-F5344CB8AC3E}">
        <p14:creationId xmlns:p14="http://schemas.microsoft.com/office/powerpoint/2010/main" val="3161057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DF3F0F-E17F-43A2-B19E-6BBD10779908}"/>
              </a:ext>
            </a:extLst>
          </p:cNvPr>
          <p:cNvSpPr>
            <a:spLocks noGrp="1"/>
          </p:cNvSpPr>
          <p:nvPr>
            <p:ph type="title"/>
          </p:nvPr>
        </p:nvSpPr>
        <p:spPr>
          <a:xfrm>
            <a:off x="628650" y="152400"/>
            <a:ext cx="7886700" cy="930274"/>
          </a:xfrm>
        </p:spPr>
        <p:txBody>
          <a:bodyPr>
            <a:normAutofit fontScale="90000"/>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63107F8E-BA23-4CAC-9D5B-D6EBA6D3E1DD}"/>
              </a:ext>
            </a:extLst>
          </p:cNvPr>
          <p:cNvSpPr>
            <a:spLocks noGrp="1"/>
          </p:cNvSpPr>
          <p:nvPr>
            <p:ph idx="1"/>
          </p:nvPr>
        </p:nvSpPr>
        <p:spPr>
          <a:xfrm>
            <a:off x="266700" y="1253331"/>
            <a:ext cx="8610600" cy="4351338"/>
          </a:xfrm>
        </p:spPr>
        <p:txBody>
          <a:bodyPr>
            <a:noAutofit/>
          </a:bodyPr>
          <a:lstStyle/>
          <a:p>
            <a:pPr marL="0" indent="0">
              <a:lnSpc>
                <a:spcPct val="100000"/>
              </a:lnSpc>
              <a:buNone/>
            </a:pPr>
            <a:r>
              <a:rPr lang="en-IN" sz="2100" dirty="0"/>
              <a:t>Negative Production Externality</a:t>
            </a:r>
          </a:p>
          <a:p>
            <a:pPr marL="0" indent="0">
              <a:lnSpc>
                <a:spcPct val="100000"/>
              </a:lnSpc>
              <a:buNone/>
            </a:pPr>
            <a:r>
              <a:rPr lang="en-US" sz="2100" b="0" dirty="0"/>
              <a:t>It is possible that the consumption of a good can also lead to an externality. Consumption of automobiles that use gasoline contributes to smog and global climate change.</a:t>
            </a:r>
          </a:p>
          <a:p>
            <a:pPr marL="0" indent="0">
              <a:lnSpc>
                <a:spcPct val="100000"/>
              </a:lnSpc>
              <a:buNone/>
            </a:pPr>
            <a:r>
              <a:rPr lang="en-US" sz="2100" b="0" dirty="0"/>
              <a:t>A particular type of negative consumption externality occurs when people have free access to a resource they all desire. The resource may then be subject to overuse, an outcome called the </a:t>
            </a:r>
            <a:r>
              <a:rPr lang="en-US" sz="2100" dirty="0"/>
              <a:t>tragedy of the commons</a:t>
            </a:r>
            <a:r>
              <a:rPr lang="en-US" sz="2100" b="0" dirty="0"/>
              <a:t>, based on people grazing their animals on a plot of land they all have access to, called the “commons.”</a:t>
            </a:r>
          </a:p>
          <a:p>
            <a:pPr marL="0" indent="0">
              <a:lnSpc>
                <a:spcPct val="100000"/>
              </a:lnSpc>
              <a:buNone/>
            </a:pPr>
            <a:r>
              <a:rPr lang="en-US" sz="2100" b="0" dirty="0"/>
              <a:t>Because none of the individuals own the land, there is an incentive to keep letting more animals graze until the grass is depleted. The private marginal cost of letting another animal onto the common is zero, but the social marginal cost is positive because the grass is being used.</a:t>
            </a:r>
          </a:p>
        </p:txBody>
      </p:sp>
    </p:spTree>
    <p:extLst>
      <p:ext uri="{BB962C8B-B14F-4D97-AF65-F5344CB8AC3E}">
        <p14:creationId xmlns:p14="http://schemas.microsoft.com/office/powerpoint/2010/main" val="343570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8D228-811F-42B4-95FA-66B931B18071}"/>
              </a:ext>
            </a:extLst>
          </p:cNvPr>
          <p:cNvSpPr>
            <a:spLocks noGrp="1"/>
          </p:cNvSpPr>
          <p:nvPr>
            <p:ph type="title"/>
          </p:nvPr>
        </p:nvSpPr>
        <p:spPr>
          <a:xfrm>
            <a:off x="457200" y="152510"/>
            <a:ext cx="8229600" cy="990490"/>
          </a:xfrm>
        </p:spPr>
        <p:txBody>
          <a:bodyPr/>
          <a:lstStyle/>
          <a:p>
            <a:r>
              <a:rPr lang="en-IN" dirty="0"/>
              <a:t>Introduction</a:t>
            </a:r>
          </a:p>
        </p:txBody>
      </p:sp>
      <p:sp>
        <p:nvSpPr>
          <p:cNvPr id="5" name="Content Placeholder 4">
            <a:extLst>
              <a:ext uri="{FF2B5EF4-FFF2-40B4-BE49-F238E27FC236}">
                <a16:creationId xmlns:a16="http://schemas.microsoft.com/office/drawing/2014/main" id="{8436F597-9F2D-44CD-9892-873B7E45D490}"/>
              </a:ext>
            </a:extLst>
          </p:cNvPr>
          <p:cNvSpPr>
            <a:spLocks noGrp="1"/>
          </p:cNvSpPr>
          <p:nvPr>
            <p:ph idx="1"/>
          </p:nvPr>
        </p:nvSpPr>
        <p:spPr>
          <a:xfrm>
            <a:off x="274366" y="1146313"/>
            <a:ext cx="4590287" cy="5410200"/>
          </a:xfrm>
        </p:spPr>
        <p:txBody>
          <a:bodyPr>
            <a:noAutofit/>
          </a:bodyPr>
          <a:lstStyle/>
          <a:p>
            <a:pPr marL="0" indent="0">
              <a:buNone/>
            </a:pPr>
            <a:r>
              <a:rPr lang="en-US" sz="2000" dirty="0"/>
              <a:t>In 2019 Greta Thunberg was named </a:t>
            </a:r>
            <a:r>
              <a:rPr lang="en-US" sz="2000" i="1" dirty="0"/>
              <a:t>Time</a:t>
            </a:r>
            <a:r>
              <a:rPr lang="en-US" sz="2000" dirty="0"/>
              <a:t> magazine’s “Person of the Year” for her activism on climate change. </a:t>
            </a:r>
          </a:p>
          <a:p>
            <a:pPr marL="0" indent="0">
              <a:buNone/>
            </a:pPr>
            <a:r>
              <a:rPr lang="en-US" sz="2000" dirty="0"/>
              <a:t>Despite strong public opinion, international agreements to limit global climate change are difficult to maintain.</a:t>
            </a:r>
          </a:p>
          <a:p>
            <a:pPr marL="0" indent="0">
              <a:buNone/>
            </a:pPr>
            <a:r>
              <a:rPr lang="en-US" sz="2000" dirty="0"/>
              <a:t>A high point came in 2015, when close to 200 countries adopted what is called the Paris Agreement, a resolution to limit the increase in global temperature.</a:t>
            </a:r>
          </a:p>
          <a:p>
            <a:pPr marL="0" indent="0">
              <a:buNone/>
            </a:pPr>
            <a:r>
              <a:rPr lang="en-US" sz="2000" dirty="0"/>
              <a:t>In 2017 President Trump decided to pull the United States out of the Paris Agreement.</a:t>
            </a:r>
          </a:p>
        </p:txBody>
      </p:sp>
      <p:pic>
        <p:nvPicPr>
          <p:cNvPr id="15" name="Picture Placeholder 5" descr="A photo shows Greta Thunberg standing outside the Swedish parliament, holding a poster with Swedish text that translates to “School Strike for Climate.”">
            <a:extLst>
              <a:ext uri="{FF2B5EF4-FFF2-40B4-BE49-F238E27FC236}">
                <a16:creationId xmlns:a16="http://schemas.microsoft.com/office/drawing/2014/main" id="{8C6DB55D-4C42-49A3-94C7-4A12BFE6FB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953000" y="1706517"/>
            <a:ext cx="3890130" cy="3444966"/>
          </a:xfrm>
          <a:prstGeom prst="rect">
            <a:avLst/>
          </a:prstGeom>
        </p:spPr>
      </p:pic>
    </p:spTree>
    <p:extLst>
      <p:ext uri="{BB962C8B-B14F-4D97-AF65-F5344CB8AC3E}">
        <p14:creationId xmlns:p14="http://schemas.microsoft.com/office/powerpoint/2010/main" val="3828526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DF3F0F-E17F-43A2-B19E-6BBD10779908}"/>
              </a:ext>
            </a:extLst>
          </p:cNvPr>
          <p:cNvSpPr>
            <a:spLocks noGrp="1"/>
          </p:cNvSpPr>
          <p:nvPr>
            <p:ph type="title"/>
          </p:nvPr>
        </p:nvSpPr>
        <p:spPr>
          <a:xfrm>
            <a:off x="628650" y="365127"/>
            <a:ext cx="7886700" cy="1006474"/>
          </a:xfrm>
        </p:spPr>
        <p:txBody>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63107F8E-BA23-4CAC-9D5B-D6EBA6D3E1DD}"/>
              </a:ext>
            </a:extLst>
          </p:cNvPr>
          <p:cNvSpPr>
            <a:spLocks noGrp="1"/>
          </p:cNvSpPr>
          <p:nvPr>
            <p:ph idx="1"/>
          </p:nvPr>
        </p:nvSpPr>
        <p:spPr>
          <a:xfrm>
            <a:off x="419100" y="1524000"/>
            <a:ext cx="8305800" cy="4816473"/>
          </a:xfrm>
        </p:spPr>
        <p:txBody>
          <a:bodyPr>
            <a:normAutofit lnSpcReduction="10000"/>
          </a:bodyPr>
          <a:lstStyle/>
          <a:p>
            <a:pPr marL="0" indent="0">
              <a:buNone/>
            </a:pPr>
            <a:r>
              <a:rPr lang="en-IN" sz="2200" dirty="0"/>
              <a:t>Negative Consumption Externality</a:t>
            </a:r>
          </a:p>
          <a:p>
            <a:pPr marL="0" indent="0">
              <a:buNone/>
            </a:pPr>
            <a:r>
              <a:rPr lang="en-US" sz="2200" dirty="0"/>
              <a:t>Trade in Fish</a:t>
            </a:r>
          </a:p>
          <a:p>
            <a:r>
              <a:rPr lang="en-US" sz="2200" b="0" dirty="0"/>
              <a:t>Because of overharvesting, many species of fish are no longer commercially viable and, in some cases, are close to extinction.</a:t>
            </a:r>
          </a:p>
          <a:p>
            <a:r>
              <a:rPr lang="en-US" sz="2200" b="0" dirty="0"/>
              <a:t>According to one scientific study, 29% of fish and seafood species have collapsed; that is, their catch declined by 90% or more between 1950 and 2003.</a:t>
            </a:r>
          </a:p>
          <a:p>
            <a:r>
              <a:rPr lang="en-US" sz="2200" b="0" dirty="0"/>
              <a:t>The fundamental cause of the overharvesting of fish is not that the resource is traded internationally but that it is treated as common property by the people who are harvesting it.</a:t>
            </a:r>
          </a:p>
          <a:p>
            <a:r>
              <a:rPr lang="en-US" sz="2200" b="0" dirty="0"/>
              <a:t>Overharvesting could be avoided if there was a system of international rules that assigned property rights to the fish and limited the harvest of each nation.</a:t>
            </a:r>
          </a:p>
        </p:txBody>
      </p:sp>
    </p:spTree>
    <p:extLst>
      <p:ext uri="{BB962C8B-B14F-4D97-AF65-F5344CB8AC3E}">
        <p14:creationId xmlns:p14="http://schemas.microsoft.com/office/powerpoint/2010/main" val="2238073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DF3F0F-E17F-43A2-B19E-6BBD10779908}"/>
              </a:ext>
            </a:extLst>
          </p:cNvPr>
          <p:cNvSpPr>
            <a:spLocks noGrp="1"/>
          </p:cNvSpPr>
          <p:nvPr>
            <p:ph type="title"/>
          </p:nvPr>
        </p:nvSpPr>
        <p:spPr>
          <a:xfrm>
            <a:off x="628650" y="365127"/>
            <a:ext cx="7886700" cy="1006474"/>
          </a:xfrm>
        </p:spPr>
        <p:txBody>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63107F8E-BA23-4CAC-9D5B-D6EBA6D3E1DD}"/>
              </a:ext>
            </a:extLst>
          </p:cNvPr>
          <p:cNvSpPr>
            <a:spLocks noGrp="1"/>
          </p:cNvSpPr>
          <p:nvPr>
            <p:ph idx="1"/>
          </p:nvPr>
        </p:nvSpPr>
        <p:spPr>
          <a:xfrm>
            <a:off x="370562" y="1253331"/>
            <a:ext cx="8392438" cy="4351338"/>
          </a:xfrm>
        </p:spPr>
        <p:txBody>
          <a:bodyPr>
            <a:noAutofit/>
          </a:bodyPr>
          <a:lstStyle/>
          <a:p>
            <a:pPr marL="0" indent="0">
              <a:buNone/>
            </a:pPr>
            <a:r>
              <a:rPr lang="en-IN" dirty="0"/>
              <a:t>Negative Consumption Externality</a:t>
            </a:r>
          </a:p>
          <a:p>
            <a:pPr marL="0" indent="0">
              <a:buNone/>
            </a:pPr>
            <a:r>
              <a:rPr lang="en-US" dirty="0"/>
              <a:t>Trade in Buffalo  </a:t>
            </a:r>
          </a:p>
          <a:p>
            <a:r>
              <a:rPr lang="en-US" b="0" dirty="0"/>
              <a:t>Another case in which international trade has interacted with the tragedy of the commons was the slaughter of the Great Plains buffalo from 1870 to 1880.</a:t>
            </a:r>
          </a:p>
          <a:p>
            <a:r>
              <a:rPr lang="en-US" b="0" dirty="0"/>
              <a:t>In this case, an invention in London circa 1871 that allowed the buffalo hides to be tanned for industrial use created a huge demand in Europe for the hides.</a:t>
            </a:r>
          </a:p>
          <a:p>
            <a:r>
              <a:rPr lang="en-US" b="0" dirty="0"/>
              <a:t>Figure 11-5 convincingly shows that international trade, combined with the innovation in tanning technology in London and the absence of property rights over the buffalo, was responsible for the slaughter of the buffalo.</a:t>
            </a:r>
          </a:p>
        </p:txBody>
      </p:sp>
    </p:spTree>
    <p:extLst>
      <p:ext uri="{BB962C8B-B14F-4D97-AF65-F5344CB8AC3E}">
        <p14:creationId xmlns:p14="http://schemas.microsoft.com/office/powerpoint/2010/main" val="162377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C8F52-CE88-4AA9-A233-8748190BD887}"/>
              </a:ext>
            </a:extLst>
          </p:cNvPr>
          <p:cNvSpPr>
            <a:spLocks noGrp="1"/>
          </p:cNvSpPr>
          <p:nvPr>
            <p:ph type="title"/>
          </p:nvPr>
        </p:nvSpPr>
        <p:spPr/>
        <p:txBody>
          <a:bodyPr/>
          <a:lstStyle/>
          <a:p>
            <a:r>
              <a:rPr lang="en-IN" dirty="0"/>
              <a:t>International Agreements on the Environment</a:t>
            </a:r>
          </a:p>
        </p:txBody>
      </p:sp>
      <p:sp>
        <p:nvSpPr>
          <p:cNvPr id="5" name="Content Placeholder 4">
            <a:extLst>
              <a:ext uri="{FF2B5EF4-FFF2-40B4-BE49-F238E27FC236}">
                <a16:creationId xmlns:a16="http://schemas.microsoft.com/office/drawing/2014/main" id="{B0AE3DA8-F106-4621-91FE-54E9B5C8BF47}"/>
              </a:ext>
            </a:extLst>
          </p:cNvPr>
          <p:cNvSpPr>
            <a:spLocks noGrp="1"/>
          </p:cNvSpPr>
          <p:nvPr>
            <p:ph idx="1"/>
          </p:nvPr>
        </p:nvSpPr>
        <p:spPr>
          <a:xfrm>
            <a:off x="457200" y="1143000"/>
            <a:ext cx="8229600" cy="1244599"/>
          </a:xfrm>
        </p:spPr>
        <p:txBody>
          <a:bodyPr>
            <a:normAutofit/>
          </a:bodyPr>
          <a:lstStyle/>
          <a:p>
            <a:pPr marL="0" indent="0">
              <a:buNone/>
            </a:pPr>
            <a:r>
              <a:rPr lang="en-IN" sz="1800" dirty="0"/>
              <a:t>Negative Consumption Externality - Trade in Buffalo - FIGURE 11-5</a:t>
            </a:r>
          </a:p>
        </p:txBody>
      </p:sp>
      <p:pic>
        <p:nvPicPr>
          <p:cNvPr id="15" name="Picture Placeholder 5" descr="A line graph shows estimates for the imports of buffalo hides by France and the United Kingdom. The horizontal axis lists years from 1866 to 1887 in increments of 1. The vertical axis is labeled “Estimated buffalo hide imports (thousands)” and from negative 200 to 700 with intervals of 100. Two curves are plotted and labeled “United Kingdom” and “France.”&#10;The curve for United Kingdom starts from 0 in 1867 and, increasing gradually, peaks at 650 in 1875 then falls to 0 in 1878. It reaches 20 in the end of 1884 and then drops at negative 100 between years 1885 and 1886. The curve ends at negative 10 between the years 1886 and 1887.&#10;The curve for France starts from negative 10 in 1867 and remains steady till 1872, increases and peaks at 480 in 1875, decreases to 20 in 1878, then with few fluctuations reaches 0 in 1883, increases to 100 in 1885 and finally drops to negative 15 in 1886.">
            <a:extLst>
              <a:ext uri="{FF2B5EF4-FFF2-40B4-BE49-F238E27FC236}">
                <a16:creationId xmlns:a16="http://schemas.microsoft.com/office/drawing/2014/main" id="{CDA66912-4348-464B-B14B-C969733BB9B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457200" y="1676401"/>
            <a:ext cx="7924800" cy="4876800"/>
          </a:xfrm>
          <a:prstGeom prst="rect">
            <a:avLst/>
          </a:prstGeom>
        </p:spPr>
      </p:pic>
    </p:spTree>
    <p:extLst>
      <p:ext uri="{BB962C8B-B14F-4D97-AF65-F5344CB8AC3E}">
        <p14:creationId xmlns:p14="http://schemas.microsoft.com/office/powerpoint/2010/main" val="369881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DF3F0F-E17F-43A2-B19E-6BBD10779908}"/>
              </a:ext>
            </a:extLst>
          </p:cNvPr>
          <p:cNvSpPr>
            <a:spLocks noGrp="1"/>
          </p:cNvSpPr>
          <p:nvPr>
            <p:ph type="title"/>
          </p:nvPr>
        </p:nvSpPr>
        <p:spPr>
          <a:xfrm>
            <a:off x="628650" y="365127"/>
            <a:ext cx="7886700" cy="854074"/>
          </a:xfrm>
        </p:spPr>
        <p:txBody>
          <a:bodyPr>
            <a:normAutofit fontScale="90000"/>
          </a:bodyPr>
          <a:lstStyle/>
          <a:p>
            <a:r>
              <a:rPr lang="en-IN" dirty="0"/>
              <a:t>International Agreements on the Environment</a:t>
            </a:r>
          </a:p>
        </p:txBody>
      </p:sp>
      <p:sp>
        <p:nvSpPr>
          <p:cNvPr id="14" name="Content Placeholder 13">
            <a:extLst>
              <a:ext uri="{FF2B5EF4-FFF2-40B4-BE49-F238E27FC236}">
                <a16:creationId xmlns:a16="http://schemas.microsoft.com/office/drawing/2014/main" id="{63107F8E-BA23-4CAC-9D5B-D6EBA6D3E1DD}"/>
              </a:ext>
            </a:extLst>
          </p:cNvPr>
          <p:cNvSpPr>
            <a:spLocks noGrp="1"/>
          </p:cNvSpPr>
          <p:nvPr>
            <p:ph idx="1"/>
          </p:nvPr>
        </p:nvSpPr>
        <p:spPr>
          <a:xfrm>
            <a:off x="381000" y="1447800"/>
            <a:ext cx="8382000" cy="4800600"/>
          </a:xfrm>
        </p:spPr>
        <p:txBody>
          <a:bodyPr>
            <a:normAutofit/>
          </a:bodyPr>
          <a:lstStyle/>
          <a:p>
            <a:pPr marL="0" indent="0">
              <a:buNone/>
            </a:pPr>
            <a:r>
              <a:rPr lang="en-US" sz="2200" dirty="0"/>
              <a:t>Trade in Solar Panels</a:t>
            </a:r>
          </a:p>
          <a:p>
            <a:r>
              <a:rPr lang="en-US" sz="2200" b="0" dirty="0"/>
              <a:t>In contrast to the overharvesting of fish and the slaughter of buffalo, international trade in solar panels can bring added social gains.</a:t>
            </a:r>
          </a:p>
          <a:p>
            <a:r>
              <a:rPr lang="en-US" sz="2200" b="0" dirty="0"/>
              <a:t>Opening to free trade in solar panels lowers the price of electricity and reduces pollution from the use of fossil fuels, which have a negative production externality, leading to extra social gains.</a:t>
            </a:r>
          </a:p>
          <a:p>
            <a:r>
              <a:rPr lang="en-US" sz="2200" b="0" dirty="0"/>
              <a:t>Tariffs on imported solar panels reduce these social gains.  Recognizing this, the EU ended its tariff protection in 2018.</a:t>
            </a:r>
          </a:p>
          <a:p>
            <a:r>
              <a:rPr lang="en-US" sz="2200" b="0" dirty="0"/>
              <a:t>The United States continued tariff use, although these have had the effect of an infant industry tariff by encouraging domestic production.</a:t>
            </a:r>
          </a:p>
        </p:txBody>
      </p:sp>
    </p:spTree>
    <p:extLst>
      <p:ext uri="{BB962C8B-B14F-4D97-AF65-F5344CB8AC3E}">
        <p14:creationId xmlns:p14="http://schemas.microsoft.com/office/powerpoint/2010/main" val="3457877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77F0D-B6A4-49D9-91A8-D7F8DF03A2AE}"/>
              </a:ext>
            </a:extLst>
          </p:cNvPr>
          <p:cNvSpPr>
            <a:spLocks noGrp="1"/>
          </p:cNvSpPr>
          <p:nvPr>
            <p:ph type="title"/>
          </p:nvPr>
        </p:nvSpPr>
        <p:spPr>
          <a:xfrm>
            <a:off x="457200" y="152510"/>
            <a:ext cx="8229600" cy="990490"/>
          </a:xfrm>
        </p:spPr>
        <p:txBody>
          <a:bodyPr>
            <a:normAutofit fontScale="90000"/>
          </a:bodyPr>
          <a:lstStyle/>
          <a:p>
            <a:r>
              <a:rPr lang="en-IN" dirty="0"/>
              <a:t>International Agreements on the Environment</a:t>
            </a:r>
          </a:p>
        </p:txBody>
      </p:sp>
      <p:sp>
        <p:nvSpPr>
          <p:cNvPr id="5" name="Content Placeholder 4">
            <a:extLst>
              <a:ext uri="{FF2B5EF4-FFF2-40B4-BE49-F238E27FC236}">
                <a16:creationId xmlns:a16="http://schemas.microsoft.com/office/drawing/2014/main" id="{A930ED29-267D-45D0-B0B8-9C5B0DE48B9D}"/>
              </a:ext>
            </a:extLst>
          </p:cNvPr>
          <p:cNvSpPr>
            <a:spLocks noGrp="1"/>
          </p:cNvSpPr>
          <p:nvPr>
            <p:ph idx="1"/>
          </p:nvPr>
        </p:nvSpPr>
        <p:spPr>
          <a:xfrm>
            <a:off x="152400" y="1121305"/>
            <a:ext cx="8763000" cy="478896"/>
          </a:xfrm>
        </p:spPr>
        <p:txBody>
          <a:bodyPr>
            <a:normAutofit fontScale="92500" lnSpcReduction="20000"/>
          </a:bodyPr>
          <a:lstStyle/>
          <a:p>
            <a:pPr marL="0" indent="0">
              <a:buNone/>
            </a:pPr>
            <a:r>
              <a:rPr lang="en-IN" sz="1800" dirty="0"/>
              <a:t>International Agreements on Pollution - Global Pollutants, Payoff Matrix, Nash Equilibrium  FIGURE 11-6</a:t>
            </a:r>
          </a:p>
        </p:txBody>
      </p:sp>
      <p:sp>
        <p:nvSpPr>
          <p:cNvPr id="6" name="Content Placeholder 5">
            <a:extLst>
              <a:ext uri="{FF2B5EF4-FFF2-40B4-BE49-F238E27FC236}">
                <a16:creationId xmlns:a16="http://schemas.microsoft.com/office/drawing/2014/main" id="{75CE56C6-02F0-4EB2-B9D1-5442FA2F613C}"/>
              </a:ext>
            </a:extLst>
          </p:cNvPr>
          <p:cNvSpPr>
            <a:spLocks noGrp="1"/>
          </p:cNvSpPr>
          <p:nvPr>
            <p:ph sz="quarter" idx="10"/>
          </p:nvPr>
        </p:nvSpPr>
        <p:spPr>
          <a:xfrm>
            <a:off x="304800" y="5460891"/>
            <a:ext cx="5105400" cy="1244599"/>
          </a:xfrm>
        </p:spPr>
        <p:txBody>
          <a:bodyPr>
            <a:noAutofit/>
          </a:bodyPr>
          <a:lstStyle/>
          <a:p>
            <a:pPr marL="0" indent="0">
              <a:buNone/>
            </a:pPr>
            <a:r>
              <a:rPr lang="en-US" sz="1600" dirty="0"/>
              <a:t>Multilateral Agreements  </a:t>
            </a:r>
          </a:p>
          <a:p>
            <a:pPr marL="0" indent="0">
              <a:buNone/>
            </a:pPr>
            <a:r>
              <a:rPr lang="en-US" sz="1600" dirty="0"/>
              <a:t>One example of an international agreement is the Montreal Protocol on Substances that Deplete the Ozone Layer, which has successfully eliminated the use of chlorofluorocarbons (CFCs).</a:t>
            </a:r>
          </a:p>
        </p:txBody>
      </p:sp>
      <p:sp>
        <p:nvSpPr>
          <p:cNvPr id="7" name="Content Placeholder 6">
            <a:extLst>
              <a:ext uri="{FF2B5EF4-FFF2-40B4-BE49-F238E27FC236}">
                <a16:creationId xmlns:a16="http://schemas.microsoft.com/office/drawing/2014/main" id="{4049DF19-5F46-4C56-B107-569CE7F1C95E}"/>
              </a:ext>
            </a:extLst>
          </p:cNvPr>
          <p:cNvSpPr>
            <a:spLocks noGrp="1"/>
          </p:cNvSpPr>
          <p:nvPr>
            <p:ph sz="quarter" idx="11"/>
          </p:nvPr>
        </p:nvSpPr>
        <p:spPr>
          <a:xfrm>
            <a:off x="5410200" y="1600200"/>
            <a:ext cx="3352800" cy="3733800"/>
          </a:xfrm>
        </p:spPr>
        <p:txBody>
          <a:bodyPr>
            <a:noAutofit/>
          </a:bodyPr>
          <a:lstStyle/>
          <a:p>
            <a:pPr marL="0" indent="0">
              <a:spcBef>
                <a:spcPct val="10000"/>
              </a:spcBef>
              <a:spcAft>
                <a:spcPct val="10000"/>
              </a:spcAft>
              <a:buNone/>
            </a:pPr>
            <a:r>
              <a:rPr lang="en-US" sz="1800" dirty="0"/>
              <a:t>Payoffs in an Environmental Game </a:t>
            </a:r>
          </a:p>
          <a:p>
            <a:pPr marL="0" indent="0">
              <a:spcBef>
                <a:spcPct val="10000"/>
              </a:spcBef>
              <a:spcAft>
                <a:spcPct val="10000"/>
              </a:spcAft>
              <a:buNone/>
            </a:pPr>
            <a:r>
              <a:rPr lang="en-US" sz="1800" dirty="0"/>
              <a:t>This payoff matrix shows the gains and losses for Home and Foreign countries, depending on whether they adopt environmental regulations. If governments weigh producer surplus more than consumer surplus, then the structure of payoffs is similar to the prisoner’s dilemma because the Nash equilibrium is to have both countries not adopt regulations. That outcome can occur with “global” pollutants.</a:t>
            </a:r>
          </a:p>
        </p:txBody>
      </p:sp>
      <p:pic>
        <p:nvPicPr>
          <p:cNvPr id="15" name="Picture Placeholder 4" descr="A diagram shows payoff matrix for Home and Foreign. The matrix has four quadrants. Each quadrant of the matrix includes Home payoff in the lower-left corner and Foreign payoff in the upper-right corner. When Home and Foreign regulate: Home payoff—Gain for Home consumers, loss for producers; Foreign payoff—Gain for Foreign consumers, loss for producers. When Home does not regulate and foreign regulates: Home payoff—Gain for Home producers, loss for consumers; Foreign payoff—Loss for Foreign producers and consumers. When Foreign does not regulate and home regulates: Home payoff—Loss for Home producers and consumers; Foreign payoff—Gain for Foreign producers, loss for consumers. When Home and Foreign do not regulate: Home payoff—Small gain for Home producers, large loss for consumers; Foreign payoff— Small gain for Foreign producers, large loss for consumers.">
            <a:extLst>
              <a:ext uri="{FF2B5EF4-FFF2-40B4-BE49-F238E27FC236}">
                <a16:creationId xmlns:a16="http://schemas.microsoft.com/office/drawing/2014/main" id="{4DE02541-9E09-4DDB-BC02-0E2370AAE41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228600" y="1600200"/>
            <a:ext cx="4953000" cy="3733800"/>
          </a:xfrm>
          <a:prstGeom prst="rect">
            <a:avLst/>
          </a:prstGeom>
        </p:spPr>
      </p:pic>
    </p:spTree>
    <p:extLst>
      <p:ext uri="{BB962C8B-B14F-4D97-AF65-F5344CB8AC3E}">
        <p14:creationId xmlns:p14="http://schemas.microsoft.com/office/powerpoint/2010/main" val="21775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69564A-EA76-40DF-9E4C-F9EC585B4F79}"/>
              </a:ext>
            </a:extLst>
          </p:cNvPr>
          <p:cNvPicPr>
            <a:picLocks noChangeAspect="1"/>
          </p:cNvPicPr>
          <p:nvPr/>
        </p:nvPicPr>
        <p:blipFill>
          <a:blip r:embed="rId2"/>
          <a:stretch>
            <a:fillRect/>
          </a:stretch>
        </p:blipFill>
        <p:spPr>
          <a:xfrm>
            <a:off x="762000" y="1146314"/>
            <a:ext cx="8077200" cy="5330685"/>
          </a:xfrm>
          <a:prstGeom prst="rect">
            <a:avLst/>
          </a:prstGeom>
        </p:spPr>
      </p:pic>
      <p:sp>
        <p:nvSpPr>
          <p:cNvPr id="3" name="Text Placeholder 2">
            <a:extLst>
              <a:ext uri="{FF2B5EF4-FFF2-40B4-BE49-F238E27FC236}">
                <a16:creationId xmlns:a16="http://schemas.microsoft.com/office/drawing/2014/main" id="{42EEF303-CB5E-406E-9D3A-C7D3792ACEB5}"/>
              </a:ext>
            </a:extLst>
          </p:cNvPr>
          <p:cNvSpPr>
            <a:spLocks noGrp="1"/>
          </p:cNvSpPr>
          <p:nvPr>
            <p:ph type="body" idx="1"/>
          </p:nvPr>
        </p:nvSpPr>
        <p:spPr>
          <a:xfrm>
            <a:off x="762000" y="381001"/>
            <a:ext cx="7886700" cy="762000"/>
          </a:xfrm>
        </p:spPr>
        <p:txBody>
          <a:bodyPr>
            <a:normAutofit/>
          </a:bodyPr>
          <a:lstStyle/>
          <a:p>
            <a:pPr algn="ctr"/>
            <a:r>
              <a:rPr lang="en-US" sz="3200" dirty="0"/>
              <a:t>A Closer Look </a:t>
            </a:r>
          </a:p>
        </p:txBody>
      </p:sp>
    </p:spTree>
    <p:extLst>
      <p:ext uri="{BB962C8B-B14F-4D97-AF65-F5344CB8AC3E}">
        <p14:creationId xmlns:p14="http://schemas.microsoft.com/office/powerpoint/2010/main" val="2527189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365127"/>
            <a:ext cx="7886700" cy="854074"/>
          </a:xfrm>
        </p:spPr>
        <p:txBody>
          <a:bodyPr>
            <a:normAutofit fontScale="90000"/>
          </a:bodyPr>
          <a:lstStyle/>
          <a:p>
            <a:r>
              <a:rPr lang="en-US" dirty="0"/>
              <a:t>APPLICATION: The Kyoto Protocol, the Paris Agreement, and the Green Deal</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533400" y="1447800"/>
            <a:ext cx="7886700" cy="4351338"/>
          </a:xfrm>
        </p:spPr>
        <p:txBody>
          <a:bodyPr>
            <a:noAutofit/>
          </a:bodyPr>
          <a:lstStyle/>
          <a:p>
            <a:pPr marL="0" indent="0">
              <a:buNone/>
            </a:pPr>
            <a:r>
              <a:rPr lang="en-US" b="0" dirty="0"/>
              <a:t>The </a:t>
            </a:r>
            <a:r>
              <a:rPr lang="en-US" dirty="0"/>
              <a:t>Kyoto Protocol </a:t>
            </a:r>
            <a:r>
              <a:rPr lang="en-US" b="0" dirty="0"/>
              <a:t>built on the United Nations’ 1992 treaty on climate change, which established specific targets for reductions in greenhouse gas emissions: the industrial countries should cut their emissions of greenhouse gases by a collective 5.2% less than their 1990 levels.</a:t>
            </a:r>
          </a:p>
          <a:p>
            <a:pPr marL="0" indent="0">
              <a:buNone/>
            </a:pPr>
            <a:r>
              <a:rPr lang="en-US" b="0" dirty="0"/>
              <a:t>More than 160 countries ratified this agreement, including about 40 industrial countries. Russia ratified the treaty in 2004, bringing the amount of greenhouse gases accounted for by members to more than 55% of the world total.</a:t>
            </a:r>
          </a:p>
          <a:p>
            <a:pPr marL="0" indent="0">
              <a:buNone/>
            </a:pPr>
            <a:r>
              <a:rPr lang="en-US" b="0" dirty="0"/>
              <a:t>The United States did not ratify this treaty, the only large industrial country to not join the effort.</a:t>
            </a:r>
          </a:p>
        </p:txBody>
      </p:sp>
    </p:spTree>
    <p:extLst>
      <p:ext uri="{BB962C8B-B14F-4D97-AF65-F5344CB8AC3E}">
        <p14:creationId xmlns:p14="http://schemas.microsoft.com/office/powerpoint/2010/main" val="2238981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365127"/>
            <a:ext cx="7886700" cy="1082674"/>
          </a:xfrm>
        </p:spPr>
        <p:txBody>
          <a:bodyPr>
            <a:normAutofit fontScale="90000"/>
          </a:bodyPr>
          <a:lstStyle/>
          <a:p>
            <a:r>
              <a:rPr lang="en-US" dirty="0"/>
              <a:t>APPLICATION: The Kyoto Protocol, the Paris Agreement, and the Green Deal</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p:txBody>
          <a:bodyPr>
            <a:normAutofit/>
          </a:bodyPr>
          <a:lstStyle/>
          <a:p>
            <a:pPr marL="0" indent="0">
              <a:buNone/>
            </a:pPr>
            <a:r>
              <a:rPr lang="en-US" sz="2400" b="0" dirty="0"/>
              <a:t>Why did the United States refuse to join? </a:t>
            </a:r>
          </a:p>
          <a:p>
            <a:pPr marL="906463" lvl="1" indent="-457200">
              <a:buFont typeface="+mj-lt"/>
              <a:buAutoNum type="arabicPeriod"/>
            </a:pPr>
            <a:r>
              <a:rPr lang="en-US" sz="2200" b="0" dirty="0"/>
              <a:t>Although the evidence toward global warming is strong, we still do not understand all the consequences of policy actions. </a:t>
            </a:r>
          </a:p>
          <a:p>
            <a:pPr marL="906463" lvl="1" indent="-457200">
              <a:buFont typeface="+mj-lt"/>
              <a:buAutoNum type="arabicPeriod"/>
            </a:pPr>
            <a:endParaRPr lang="en-US" sz="2200" b="0" dirty="0"/>
          </a:p>
          <a:p>
            <a:pPr marL="906463" lvl="1" indent="-457200">
              <a:buFont typeface="+mj-lt"/>
              <a:buAutoNum type="arabicPeriod"/>
            </a:pPr>
            <a:r>
              <a:rPr lang="en-US" sz="2200" b="0" dirty="0"/>
              <a:t>The United States is the largest emitter of greenhouse gases and meeting the Kyoto targets would negatively affect its economy.</a:t>
            </a:r>
          </a:p>
          <a:p>
            <a:pPr marL="906463" lvl="1" indent="-457200">
              <a:buFont typeface="+mj-lt"/>
              <a:buAutoNum type="arabicPeriod"/>
            </a:pPr>
            <a:endParaRPr lang="en-US" sz="2200" b="0" dirty="0"/>
          </a:p>
          <a:p>
            <a:pPr marL="906463" lvl="1" indent="-457200">
              <a:buFont typeface="+mj-lt"/>
              <a:buAutoNum type="arabicPeriod"/>
            </a:pPr>
            <a:r>
              <a:rPr lang="en-US" sz="2200" b="0" dirty="0"/>
              <a:t>Kyoto failed to include the developing countries, especially China and India.</a:t>
            </a:r>
          </a:p>
        </p:txBody>
      </p:sp>
    </p:spTree>
    <p:extLst>
      <p:ext uri="{BB962C8B-B14F-4D97-AF65-F5344CB8AC3E}">
        <p14:creationId xmlns:p14="http://schemas.microsoft.com/office/powerpoint/2010/main" val="241832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p:txBody>
          <a:bodyPr>
            <a:normAutofit fontScale="90000"/>
          </a:bodyPr>
          <a:lstStyle/>
          <a:p>
            <a:r>
              <a:rPr lang="en-US" dirty="0"/>
              <a:t>APPLICATION: The Kyoto Protocol, the Paris Agreement, and the Green Deal</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533400" y="1727132"/>
            <a:ext cx="8305800" cy="4351338"/>
          </a:xfrm>
        </p:spPr>
        <p:txBody>
          <a:bodyPr>
            <a:noAutofit/>
          </a:bodyPr>
          <a:lstStyle/>
          <a:p>
            <a:pPr marL="0" indent="0">
              <a:lnSpc>
                <a:spcPct val="110000"/>
              </a:lnSpc>
              <a:buNone/>
            </a:pPr>
            <a:r>
              <a:rPr lang="en-US" sz="2200" b="0" dirty="0"/>
              <a:t>The first point has become less plausible over time as the evidence of global warming becomes more apparent.</a:t>
            </a:r>
          </a:p>
          <a:p>
            <a:pPr marL="0" indent="0">
              <a:lnSpc>
                <a:spcPct val="110000"/>
              </a:lnSpc>
              <a:buNone/>
            </a:pPr>
            <a:r>
              <a:rPr lang="en-US" sz="2200" b="0" dirty="0"/>
              <a:t>The second point is no longer true, as since 2005 China is the largest emitter. The costs of U.S. reductions have also turned out to be less than expected. This is partly due to the low price of natural gas, an alternative to coal, due to fracking. The term </a:t>
            </a:r>
            <a:r>
              <a:rPr lang="en-US" sz="2200" dirty="0"/>
              <a:t>fracking</a:t>
            </a:r>
            <a:r>
              <a:rPr lang="en-US" sz="2200" b="0" dirty="0"/>
              <a:t> refers to a process for releasing oil and gas by injecting fluids into underground fissures to force them open and release the gas.</a:t>
            </a:r>
          </a:p>
          <a:p>
            <a:pPr marL="0" indent="0">
              <a:lnSpc>
                <a:spcPct val="110000"/>
              </a:lnSpc>
              <a:buNone/>
            </a:pPr>
            <a:r>
              <a:rPr lang="en-US" sz="2200" b="0" dirty="0"/>
              <a:t>That the Kyoto Protocol left out developing countries such as China and India is perhaps the major reason the United States did not ratify the treaty.</a:t>
            </a:r>
          </a:p>
        </p:txBody>
      </p:sp>
    </p:spTree>
    <p:extLst>
      <p:ext uri="{BB962C8B-B14F-4D97-AF65-F5344CB8AC3E}">
        <p14:creationId xmlns:p14="http://schemas.microsoft.com/office/powerpoint/2010/main" val="426407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p:txBody>
          <a:bodyPr>
            <a:normAutofit fontScale="90000"/>
          </a:bodyPr>
          <a:lstStyle/>
          <a:p>
            <a:r>
              <a:rPr lang="en-US" dirty="0"/>
              <a:t>APPLICATION: The Kyoto Protocol, the Paris Agreement, and the Green Deal</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381000" y="1690689"/>
            <a:ext cx="8382000" cy="4351338"/>
          </a:xfrm>
        </p:spPr>
        <p:txBody>
          <a:bodyPr>
            <a:noAutofit/>
          </a:bodyPr>
          <a:lstStyle/>
          <a:p>
            <a:pPr marL="0" indent="0">
              <a:lnSpc>
                <a:spcPct val="100000"/>
              </a:lnSpc>
              <a:buNone/>
            </a:pPr>
            <a:r>
              <a:rPr lang="en-US" sz="2200" b="0" dirty="0"/>
              <a:t>The language of the </a:t>
            </a:r>
            <a:r>
              <a:rPr lang="en-US" sz="2200" dirty="0"/>
              <a:t>Paris Agreement</a:t>
            </a:r>
            <a:r>
              <a:rPr lang="en-US" sz="2200" b="0" dirty="0"/>
              <a:t> makes it an </a:t>
            </a:r>
            <a:r>
              <a:rPr lang="en-US" sz="2200" b="0" i="1" dirty="0"/>
              <a:t>extension</a:t>
            </a:r>
            <a:r>
              <a:rPr lang="en-US" sz="2200" b="0" dirty="0"/>
              <a:t> of the United Nations’ 1992 treaty on climate change. The main goal is to limit the emissions of greenhouse gases so that the global average temperature does not rise by more than 2 degrees Celsius.  </a:t>
            </a:r>
          </a:p>
          <a:p>
            <a:pPr marL="0" indent="0">
              <a:lnSpc>
                <a:spcPct val="100000"/>
              </a:lnSpc>
              <a:buNone/>
            </a:pPr>
            <a:r>
              <a:rPr lang="en-US" sz="2200" b="0" dirty="0"/>
              <a:t>The limits to emissions in the Paris Agreement apply to all countries and are voluntary.</a:t>
            </a:r>
          </a:p>
          <a:p>
            <a:pPr marL="0" indent="0">
              <a:lnSpc>
                <a:spcPct val="100000"/>
              </a:lnSpc>
              <a:buNone/>
            </a:pPr>
            <a:r>
              <a:rPr lang="en-US" sz="2200" b="0" dirty="0"/>
              <a:t>Because it is technically not a new agreement, President Obama ratified the Paris Agreement by executive order in September 2016.</a:t>
            </a:r>
          </a:p>
          <a:p>
            <a:pPr marL="0" indent="0">
              <a:lnSpc>
                <a:spcPct val="100000"/>
              </a:lnSpc>
              <a:buNone/>
            </a:pPr>
            <a:r>
              <a:rPr lang="en-US" sz="2200" b="0" dirty="0"/>
              <a:t>In June 2017, President Trump announced U.S. withdrawal from the Paris Agreement effective November 4, 2020.</a:t>
            </a:r>
          </a:p>
        </p:txBody>
      </p:sp>
    </p:spTree>
    <p:extLst>
      <p:ext uri="{BB962C8B-B14F-4D97-AF65-F5344CB8AC3E}">
        <p14:creationId xmlns:p14="http://schemas.microsoft.com/office/powerpoint/2010/main" val="347525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628650" y="365127"/>
            <a:ext cx="7886700" cy="930274"/>
          </a:xfrm>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304800" y="1253331"/>
            <a:ext cx="8534400" cy="4351338"/>
          </a:xfrm>
        </p:spPr>
        <p:txBody>
          <a:bodyPr>
            <a:noAutofit/>
          </a:bodyPr>
          <a:lstStyle/>
          <a:p>
            <a:pPr marL="0" indent="0">
              <a:lnSpc>
                <a:spcPct val="100000"/>
              </a:lnSpc>
              <a:buNone/>
            </a:pPr>
            <a:r>
              <a:rPr lang="en-US" sz="2200" b="0" dirty="0"/>
              <a:t>The same problems arise when trying to reach international agreements on international trade. </a:t>
            </a:r>
          </a:p>
          <a:p>
            <a:pPr marL="0" indent="0">
              <a:lnSpc>
                <a:spcPct val="100000"/>
              </a:lnSpc>
              <a:buNone/>
            </a:pPr>
            <a:r>
              <a:rPr lang="en-US" sz="2200" b="0" dirty="0"/>
              <a:t>The World Trade Organization (WTO) was established in 2001 to encourage countries to reduce tariffs and allow for freer international flows of goods and services</a:t>
            </a:r>
          </a:p>
          <a:p>
            <a:pPr marL="0" indent="0">
              <a:lnSpc>
                <a:spcPct val="100000"/>
              </a:lnSpc>
              <a:buNone/>
            </a:pPr>
            <a:r>
              <a:rPr lang="en-US" sz="2200" b="0" dirty="0"/>
              <a:t>The latest discussions, which started in Doha in 2001, failed in 2015 in Nairobi, Kenya, when trade ministers of the 164 WTO countries failed to reaffirm the Doha Round. </a:t>
            </a:r>
          </a:p>
          <a:p>
            <a:pPr marL="0" indent="0">
              <a:lnSpc>
                <a:spcPct val="100000"/>
              </a:lnSpc>
              <a:buNone/>
            </a:pPr>
            <a:r>
              <a:rPr lang="en-US" sz="2200" b="0" dirty="0"/>
              <a:t>The goal of this chapter is to examine why international agreements like those negotiated under the WTO for trade, and those negotiated for environmental reasons such as the Paris climate talks, are needed and why they do not have support from all countries.</a:t>
            </a:r>
          </a:p>
        </p:txBody>
      </p:sp>
    </p:spTree>
    <p:extLst>
      <p:ext uri="{BB962C8B-B14F-4D97-AF65-F5344CB8AC3E}">
        <p14:creationId xmlns:p14="http://schemas.microsoft.com/office/powerpoint/2010/main" val="325029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p:txBody>
          <a:bodyPr>
            <a:normAutofit fontScale="90000"/>
          </a:bodyPr>
          <a:lstStyle/>
          <a:p>
            <a:r>
              <a:rPr lang="en-US" dirty="0"/>
              <a:t>APPLICATION: The Kyoto Protocol, the Paris Agreement, and the Green Deal </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628650" y="1825625"/>
            <a:ext cx="8058150" cy="4351338"/>
          </a:xfrm>
        </p:spPr>
        <p:txBody>
          <a:bodyPr>
            <a:normAutofit fontScale="92500" lnSpcReduction="20000"/>
          </a:bodyPr>
          <a:lstStyle/>
          <a:p>
            <a:pPr marL="0" indent="0">
              <a:lnSpc>
                <a:spcPct val="110000"/>
              </a:lnSpc>
              <a:buNone/>
            </a:pPr>
            <a:r>
              <a:rPr lang="en-US" sz="2400" b="0" dirty="0"/>
              <a:t>The goals of the Paris Agreement are reinforced by other commitments, such as the </a:t>
            </a:r>
            <a:r>
              <a:rPr lang="en-US" sz="2400" dirty="0"/>
              <a:t>Green Deal</a:t>
            </a:r>
            <a:r>
              <a:rPr lang="en-US" sz="2400" b="0" dirty="0"/>
              <a:t> in the EU.</a:t>
            </a:r>
          </a:p>
          <a:p>
            <a:pPr marL="0" indent="0">
              <a:lnSpc>
                <a:spcPct val="110000"/>
              </a:lnSpc>
              <a:buNone/>
            </a:pPr>
            <a:r>
              <a:rPr lang="en-US" sz="2400" b="0" dirty="0"/>
              <a:t>Under this plan, the EU intends to be “carbon neutral” by 2050. Achieving this goal will require a great investment in renewable energy, and firms in Europe will have to adopt expensive new production methods. </a:t>
            </a:r>
          </a:p>
          <a:p>
            <a:pPr marL="0" indent="0">
              <a:lnSpc>
                <a:spcPct val="110000"/>
              </a:lnSpc>
              <a:buNone/>
            </a:pPr>
            <a:r>
              <a:rPr lang="en-US" sz="2400" b="0" dirty="0"/>
              <a:t>The EU is also considering applying a carbon tariff on imports; the United States has warned the EU that this is unacceptable and that it will respond with its own tariffs against the EU.</a:t>
            </a:r>
          </a:p>
          <a:p>
            <a:pPr marL="0" indent="0">
              <a:lnSpc>
                <a:spcPct val="110000"/>
              </a:lnSpc>
              <a:buNone/>
            </a:pPr>
            <a:r>
              <a:rPr lang="en-US" sz="2400" b="0" dirty="0"/>
              <a:t>In the United States a similar Green New Deal has been proposed but has not made headway in the U.S. Congress.</a:t>
            </a:r>
          </a:p>
        </p:txBody>
      </p:sp>
    </p:spTree>
    <p:extLst>
      <p:ext uri="{BB962C8B-B14F-4D97-AF65-F5344CB8AC3E}">
        <p14:creationId xmlns:p14="http://schemas.microsoft.com/office/powerpoint/2010/main" val="1857172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84B8-64D1-49ED-9263-E472E64D82DD}"/>
              </a:ext>
            </a:extLst>
          </p:cNvPr>
          <p:cNvSpPr>
            <a:spLocks noGrp="1"/>
          </p:cNvSpPr>
          <p:nvPr>
            <p:ph type="title"/>
          </p:nvPr>
        </p:nvSpPr>
        <p:spPr>
          <a:xfrm>
            <a:off x="457200" y="152400"/>
            <a:ext cx="7886700" cy="868363"/>
          </a:xfrm>
        </p:spPr>
        <p:txBody>
          <a:bodyPr>
            <a:normAutofit/>
          </a:bodyPr>
          <a:lstStyle/>
          <a:p>
            <a:r>
              <a:rPr lang="en-US" sz="2000" dirty="0"/>
              <a:t>Environment and Trade Hub (UNEP)</a:t>
            </a:r>
          </a:p>
        </p:txBody>
      </p:sp>
      <p:pic>
        <p:nvPicPr>
          <p:cNvPr id="6" name="Content Placeholder 5">
            <a:extLst>
              <a:ext uri="{FF2B5EF4-FFF2-40B4-BE49-F238E27FC236}">
                <a16:creationId xmlns:a16="http://schemas.microsoft.com/office/drawing/2014/main" id="{0E3D8D0C-1F49-4C91-836F-60C22F4C86C6}"/>
              </a:ext>
            </a:extLst>
          </p:cNvPr>
          <p:cNvPicPr>
            <a:picLocks noGrp="1" noChangeAspect="1"/>
          </p:cNvPicPr>
          <p:nvPr>
            <p:ph idx="1"/>
          </p:nvPr>
        </p:nvPicPr>
        <p:blipFill>
          <a:blip r:embed="rId2"/>
          <a:stretch>
            <a:fillRect/>
          </a:stretch>
        </p:blipFill>
        <p:spPr>
          <a:xfrm>
            <a:off x="190500" y="838200"/>
            <a:ext cx="8763000" cy="5698780"/>
          </a:xfrm>
          <a:prstGeom prst="rect">
            <a:avLst/>
          </a:prstGeom>
        </p:spPr>
      </p:pic>
    </p:spTree>
    <p:extLst>
      <p:ext uri="{BB962C8B-B14F-4D97-AF65-F5344CB8AC3E}">
        <p14:creationId xmlns:p14="http://schemas.microsoft.com/office/powerpoint/2010/main" val="2348585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B65-B2AD-4E66-BB41-02553A7553BC}"/>
              </a:ext>
            </a:extLst>
          </p:cNvPr>
          <p:cNvSpPr>
            <a:spLocks noGrp="1"/>
          </p:cNvSpPr>
          <p:nvPr>
            <p:ph type="title"/>
          </p:nvPr>
        </p:nvSpPr>
        <p:spPr>
          <a:xfrm>
            <a:off x="628650" y="365126"/>
            <a:ext cx="8210550" cy="1325563"/>
          </a:xfrm>
        </p:spPr>
        <p:txBody>
          <a:bodyPr/>
          <a:lstStyle/>
          <a:p>
            <a:r>
              <a:rPr lang="en-US" dirty="0"/>
              <a:t>Fair Trade (Your Comments Please)</a:t>
            </a:r>
          </a:p>
        </p:txBody>
      </p:sp>
      <p:pic>
        <p:nvPicPr>
          <p:cNvPr id="6" name="Content Placeholder 5">
            <a:extLst>
              <a:ext uri="{FF2B5EF4-FFF2-40B4-BE49-F238E27FC236}">
                <a16:creationId xmlns:a16="http://schemas.microsoft.com/office/drawing/2014/main" id="{B7E4ECEE-4E49-4455-8446-59DD140B4C29}"/>
              </a:ext>
            </a:extLst>
          </p:cNvPr>
          <p:cNvPicPr>
            <a:picLocks noGrp="1" noChangeAspect="1"/>
          </p:cNvPicPr>
          <p:nvPr>
            <p:ph idx="1"/>
          </p:nvPr>
        </p:nvPicPr>
        <p:blipFill>
          <a:blip r:embed="rId2"/>
          <a:stretch>
            <a:fillRect/>
          </a:stretch>
        </p:blipFill>
        <p:spPr>
          <a:xfrm>
            <a:off x="602146" y="1447800"/>
            <a:ext cx="8237054" cy="5045074"/>
          </a:xfrm>
          <a:prstGeom prst="rect">
            <a:avLst/>
          </a:prstGeom>
        </p:spPr>
      </p:pic>
    </p:spTree>
    <p:extLst>
      <p:ext uri="{BB962C8B-B14F-4D97-AF65-F5344CB8AC3E}">
        <p14:creationId xmlns:p14="http://schemas.microsoft.com/office/powerpoint/2010/main" val="2614888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365127"/>
            <a:ext cx="7886700" cy="888204"/>
          </a:xfrm>
        </p:spPr>
        <p:txBody>
          <a:bodyPr>
            <a:normAutofit/>
          </a:bodyPr>
          <a:lstStyle/>
          <a:p>
            <a:r>
              <a:rPr lang="en-US" dirty="0"/>
              <a:t>Conclusions</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285750" y="1253331"/>
            <a:ext cx="8401050" cy="4351338"/>
          </a:xfrm>
        </p:spPr>
        <p:txBody>
          <a:bodyPr>
            <a:noAutofit/>
          </a:bodyPr>
          <a:lstStyle/>
          <a:p>
            <a:pPr>
              <a:lnSpc>
                <a:spcPct val="110000"/>
              </a:lnSpc>
            </a:pPr>
            <a:r>
              <a:rPr lang="en-US" sz="2000" b="0" dirty="0"/>
              <a:t>International agreements are needed because there are strong temptations for countries to use tariffs for their own benefit or to avoid adopting environmental regulations, as occurs when countries do not face the costs of their own global pollutants. </a:t>
            </a:r>
          </a:p>
          <a:p>
            <a:pPr>
              <a:lnSpc>
                <a:spcPct val="110000"/>
              </a:lnSpc>
            </a:pPr>
            <a:r>
              <a:rPr lang="en-US" sz="2000" b="0" dirty="0"/>
              <a:t>In these situations, countries have an incentive to use tariffs or not regulate, but when all countries act in this manner, they end up losing: the outcome can be high tariffs or high pollution.</a:t>
            </a:r>
          </a:p>
          <a:p>
            <a:pPr>
              <a:lnSpc>
                <a:spcPct val="110000"/>
              </a:lnSpc>
            </a:pPr>
            <a:r>
              <a:rPr lang="en-US" sz="2000" b="0" dirty="0"/>
              <a:t>Halfway steps toward the complete use of markets (as with complete free trade) can also have bad results. Such an outcome is possible with regional trade agreements, also called “preferential trade agreements,” if the amount of trade diversion caused by the agreement is more than the amount of trade creation.</a:t>
            </a:r>
          </a:p>
        </p:txBody>
      </p:sp>
    </p:spTree>
    <p:extLst>
      <p:ext uri="{BB962C8B-B14F-4D97-AF65-F5344CB8AC3E}">
        <p14:creationId xmlns:p14="http://schemas.microsoft.com/office/powerpoint/2010/main" val="1537229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365127"/>
            <a:ext cx="7886700" cy="854074"/>
          </a:xfrm>
        </p:spPr>
        <p:txBody>
          <a:bodyPr>
            <a:normAutofit/>
          </a:bodyPr>
          <a:lstStyle/>
          <a:p>
            <a:r>
              <a:rPr lang="en-US" dirty="0"/>
              <a:t>Conclusions</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381000" y="1371600"/>
            <a:ext cx="8305800" cy="4953000"/>
          </a:xfrm>
        </p:spPr>
        <p:txBody>
          <a:bodyPr>
            <a:normAutofit fontScale="85000" lnSpcReduction="10000"/>
          </a:bodyPr>
          <a:lstStyle/>
          <a:p>
            <a:pPr>
              <a:lnSpc>
                <a:spcPct val="110000"/>
              </a:lnSpc>
            </a:pPr>
            <a:r>
              <a:rPr lang="en-US" sz="2400" b="0" dirty="0"/>
              <a:t>Because preferential trade agreements provide zero tariffs only to the countries included in the agreement but maintain tariffs against all outside countries, such agreements might make member countries worse off if the lowest-cost producers are excluded from the agreement.</a:t>
            </a:r>
          </a:p>
          <a:p>
            <a:pPr>
              <a:lnSpc>
                <a:spcPct val="110000"/>
              </a:lnSpc>
            </a:pPr>
            <a:r>
              <a:rPr lang="en-US" sz="2400" b="0" dirty="0"/>
              <a:t>Another case in which a halfway step toward open markets can make countries worse off is with the overharvesting of resources. In the absence of property rights for an exhaustible resource such as fish, opening countries to free trade can lead to even more harvesting, even to the point of extinction.</a:t>
            </a:r>
          </a:p>
          <a:p>
            <a:pPr>
              <a:lnSpc>
                <a:spcPct val="110000"/>
              </a:lnSpc>
            </a:pPr>
            <a:r>
              <a:rPr lang="en-US" sz="2400" b="0" dirty="0"/>
              <a:t>Actions by individuals to improve the environment are also important. The WTO is more willing to take into account environmental concerns in its rulings in part due to international pressure.</a:t>
            </a:r>
          </a:p>
        </p:txBody>
      </p:sp>
    </p:spTree>
    <p:extLst>
      <p:ext uri="{BB962C8B-B14F-4D97-AF65-F5344CB8AC3E}">
        <p14:creationId xmlns:p14="http://schemas.microsoft.com/office/powerpoint/2010/main" val="2407858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365127"/>
            <a:ext cx="7886700" cy="1006474"/>
          </a:xfrm>
        </p:spPr>
        <p:txBody>
          <a:bodyPr>
            <a:normAutofit/>
          </a:bodyPr>
          <a:lstStyle/>
          <a:p>
            <a:r>
              <a:rPr lang="en-US" dirty="0"/>
              <a:t>KEY POINTS </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304800" y="1311273"/>
            <a:ext cx="8534400" cy="5181600"/>
          </a:xfrm>
        </p:spPr>
        <p:txBody>
          <a:bodyPr>
            <a:normAutofit fontScale="77500" lnSpcReduction="20000"/>
          </a:bodyPr>
          <a:lstStyle/>
          <a:p>
            <a:pPr marL="457200" indent="-457200">
              <a:lnSpc>
                <a:spcPct val="110000"/>
              </a:lnSpc>
              <a:buFont typeface="+mj-lt"/>
              <a:buAutoNum type="arabicPeriod"/>
            </a:pPr>
            <a:r>
              <a:rPr lang="en-US" sz="2800" b="0" dirty="0"/>
              <a:t>There are two primary types of free-trade agreements: multilateral and regional. Multilateral agreements are negotiated among large groups of countries (such as all countries in the WTO) to reduce trade barriers among them, whereas regional agreements operate among a smaller group of countries, often in the same region.</a:t>
            </a:r>
          </a:p>
          <a:p>
            <a:pPr marL="457200" indent="-457200">
              <a:lnSpc>
                <a:spcPct val="110000"/>
              </a:lnSpc>
              <a:buFont typeface="+mj-lt"/>
              <a:buAutoNum type="arabicPeriod"/>
            </a:pPr>
            <a:endParaRPr lang="en-US" sz="2800" b="0" dirty="0"/>
          </a:p>
          <a:p>
            <a:pPr marL="457200" indent="-457200">
              <a:lnSpc>
                <a:spcPct val="110000"/>
              </a:lnSpc>
              <a:buFont typeface="+mj-lt"/>
              <a:buAutoNum type="arabicPeriod"/>
            </a:pPr>
            <a:r>
              <a:rPr lang="en-US" sz="2800" b="0" dirty="0"/>
              <a:t>Under perfect competition, we can analyze the benefits of multilateral agreements by considering the Nash equilibrium of a two-country game in which the countries are deciding whether to apply a tariff. The unique Nash equilibrium for two large countries is to apply tariffs against each other, which is an example of a “prisoner’s dilemma.” By using an agreement to remove tariffs, both countries become better off by eliminating the deadweight losses of the tariffs.</a:t>
            </a:r>
          </a:p>
          <a:p>
            <a:pPr marL="457200" indent="-457200">
              <a:lnSpc>
                <a:spcPct val="110000"/>
              </a:lnSpc>
              <a:buFont typeface="+mj-lt"/>
              <a:buAutoNum type="arabicPeriod"/>
            </a:pPr>
            <a:endParaRPr lang="en-US" sz="2400" b="0" dirty="0"/>
          </a:p>
        </p:txBody>
      </p:sp>
    </p:spTree>
    <p:extLst>
      <p:ext uri="{BB962C8B-B14F-4D97-AF65-F5344CB8AC3E}">
        <p14:creationId xmlns:p14="http://schemas.microsoft.com/office/powerpoint/2010/main" val="2174418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76200"/>
            <a:ext cx="7886700" cy="1325563"/>
          </a:xfrm>
        </p:spPr>
        <p:txBody>
          <a:bodyPr>
            <a:normAutofit/>
          </a:bodyPr>
          <a:lstStyle/>
          <a:p>
            <a:r>
              <a:rPr lang="en-US" dirty="0"/>
              <a:t>KEY POINTS</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304800" y="1066800"/>
            <a:ext cx="8458200" cy="5334000"/>
          </a:xfrm>
        </p:spPr>
        <p:txBody>
          <a:bodyPr>
            <a:normAutofit fontScale="70000" lnSpcReduction="20000"/>
          </a:bodyPr>
          <a:lstStyle/>
          <a:p>
            <a:pPr marL="457200" indent="-457200">
              <a:lnSpc>
                <a:spcPct val="110000"/>
              </a:lnSpc>
              <a:buFont typeface="+mj-lt"/>
              <a:buAutoNum type="arabicPeriod" startAt="3"/>
            </a:pPr>
            <a:r>
              <a:rPr lang="en-US" sz="2900" b="0" dirty="0"/>
              <a:t>Regional trade agreements are also known as preferential trade agreements, because they give preferential treatment (i.e., free trade) to the countries included within the agreement, but maintain tariffs against outside countries. There are two types of regional trade agreements: free-trade areas (such as USMCA) and customs unions (such as the EU).</a:t>
            </a:r>
          </a:p>
          <a:p>
            <a:pPr marL="457200" indent="-457200">
              <a:lnSpc>
                <a:spcPct val="110000"/>
              </a:lnSpc>
              <a:buFont typeface="+mj-lt"/>
              <a:buAutoNum type="arabicPeriod" startAt="3"/>
            </a:pPr>
            <a:endParaRPr lang="en-US" sz="2900" b="0" dirty="0"/>
          </a:p>
          <a:p>
            <a:pPr marL="457200" indent="-457200">
              <a:lnSpc>
                <a:spcPct val="110000"/>
              </a:lnSpc>
              <a:buFont typeface="+mj-lt"/>
              <a:buAutoNum type="arabicPeriod" startAt="3"/>
            </a:pPr>
            <a:r>
              <a:rPr lang="en-US" sz="2900" b="0" dirty="0"/>
              <a:t>The welfare gains and losses that arise from regional trade agreements are more complex than those that arise from multilateral trade agreements because only the countries included within the agreement have zero tariffs, while tariffs are maintained against the countries outside the agreement. Under a free-trade area, the countries within the regional trade agreement each have their own tariffs against outside countries, whereas, under a customs union, the countries within the regional trade agreement have the same tariffs against outside countries.</a:t>
            </a:r>
          </a:p>
          <a:p>
            <a:pPr marL="457200" indent="-457200">
              <a:lnSpc>
                <a:spcPct val="110000"/>
              </a:lnSpc>
              <a:buFont typeface="+mj-lt"/>
              <a:buAutoNum type="arabicPeriod" startAt="3"/>
            </a:pPr>
            <a:endParaRPr lang="en-US" sz="2400" b="0" dirty="0"/>
          </a:p>
        </p:txBody>
      </p:sp>
    </p:spTree>
    <p:extLst>
      <p:ext uri="{BB962C8B-B14F-4D97-AF65-F5344CB8AC3E}">
        <p14:creationId xmlns:p14="http://schemas.microsoft.com/office/powerpoint/2010/main" val="2530377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8650" y="365127"/>
            <a:ext cx="7886700" cy="617536"/>
          </a:xfrm>
        </p:spPr>
        <p:txBody>
          <a:bodyPr>
            <a:normAutofit/>
          </a:bodyPr>
          <a:lstStyle/>
          <a:p>
            <a:r>
              <a:rPr lang="en-US" dirty="0"/>
              <a:t>KEY POINTS </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457200" y="1012480"/>
            <a:ext cx="8382000" cy="5616920"/>
          </a:xfrm>
        </p:spPr>
        <p:txBody>
          <a:bodyPr>
            <a:normAutofit fontScale="70000" lnSpcReduction="20000"/>
          </a:bodyPr>
          <a:lstStyle/>
          <a:p>
            <a:pPr marL="457200" indent="-457200">
              <a:lnSpc>
                <a:spcPct val="110000"/>
              </a:lnSpc>
              <a:buFont typeface="+mj-lt"/>
              <a:buAutoNum type="arabicPeriod" startAt="5"/>
            </a:pPr>
            <a:r>
              <a:rPr lang="en-US" sz="2900" b="0" dirty="0"/>
              <a:t>Trade creation occurs when a country within a regional agreement imports a product from another member country that formerly it produced for itself. In this case, there is a welfare gain for both the buying and the selling country.</a:t>
            </a:r>
          </a:p>
          <a:p>
            <a:pPr marL="457200" indent="-457200">
              <a:lnSpc>
                <a:spcPct val="110000"/>
              </a:lnSpc>
              <a:buFont typeface="+mj-lt"/>
              <a:buAutoNum type="arabicPeriod" startAt="5"/>
            </a:pPr>
            <a:endParaRPr lang="en-US" sz="2900" b="0" dirty="0"/>
          </a:p>
          <a:p>
            <a:pPr marL="457200" indent="-457200">
              <a:lnSpc>
                <a:spcPct val="110000"/>
              </a:lnSpc>
              <a:buFont typeface="+mj-lt"/>
              <a:buAutoNum type="arabicPeriod" startAt="5"/>
            </a:pPr>
            <a:r>
              <a:rPr lang="en-US" sz="2900" b="0" dirty="0"/>
              <a:t>Trade diversion occurs when a member country imports a product from another member country that it formerly imported from a country outside of the new trade region. Trade diversion leads to losses for the former exporting country and possibly for the importing country and the new trading region as a whole.</a:t>
            </a:r>
          </a:p>
          <a:p>
            <a:pPr marL="457200" indent="-457200">
              <a:lnSpc>
                <a:spcPct val="110000"/>
              </a:lnSpc>
              <a:buFont typeface="+mj-lt"/>
              <a:buAutoNum type="arabicPeriod" startAt="5"/>
            </a:pPr>
            <a:endParaRPr lang="en-US" sz="2900" b="0" dirty="0"/>
          </a:p>
          <a:p>
            <a:pPr marL="457200" indent="-457200">
              <a:lnSpc>
                <a:spcPct val="110000"/>
              </a:lnSpc>
              <a:buFont typeface="+mj-lt"/>
              <a:buAutoNum type="arabicPeriod" startAt="5"/>
            </a:pPr>
            <a:r>
              <a:rPr lang="en-US" sz="2900" b="0" dirty="0"/>
              <a:t>The WTO does not deal directly with the environment, but environmental issues come up as the WTO is asked to rule on specific cases. A review of these cases shows that the WTO has become friendlier to environmental considerations in its rulings.</a:t>
            </a:r>
          </a:p>
          <a:p>
            <a:pPr marL="457200" indent="-457200">
              <a:lnSpc>
                <a:spcPct val="110000"/>
              </a:lnSpc>
              <a:buFont typeface="+mj-lt"/>
              <a:buAutoNum type="arabicPeriod" startAt="5"/>
            </a:pPr>
            <a:endParaRPr lang="en-US" sz="2400" b="0" dirty="0"/>
          </a:p>
          <a:p>
            <a:pPr marL="457200" indent="-457200">
              <a:lnSpc>
                <a:spcPct val="110000"/>
              </a:lnSpc>
              <a:buFont typeface="+mj-lt"/>
              <a:buAutoNum type="arabicPeriod" startAt="5"/>
            </a:pPr>
            <a:endParaRPr lang="en-US" sz="2400" b="0" dirty="0"/>
          </a:p>
        </p:txBody>
      </p:sp>
    </p:spTree>
    <p:extLst>
      <p:ext uri="{BB962C8B-B14F-4D97-AF65-F5344CB8AC3E}">
        <p14:creationId xmlns:p14="http://schemas.microsoft.com/office/powerpoint/2010/main" val="1536623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214BE-C346-4D32-8310-480BAF234560}"/>
              </a:ext>
            </a:extLst>
          </p:cNvPr>
          <p:cNvSpPr>
            <a:spLocks noGrp="1"/>
          </p:cNvSpPr>
          <p:nvPr>
            <p:ph type="title"/>
          </p:nvPr>
        </p:nvSpPr>
        <p:spPr>
          <a:xfrm>
            <a:off x="622024" y="96043"/>
            <a:ext cx="7886700" cy="1086678"/>
          </a:xfrm>
        </p:spPr>
        <p:txBody>
          <a:bodyPr>
            <a:normAutofit/>
          </a:bodyPr>
          <a:lstStyle/>
          <a:p>
            <a:r>
              <a:rPr lang="en-US" dirty="0"/>
              <a:t>KEY POINTS</a:t>
            </a:r>
            <a:endParaRPr lang="en-IN" dirty="0"/>
          </a:p>
        </p:txBody>
      </p:sp>
      <p:sp>
        <p:nvSpPr>
          <p:cNvPr id="14" name="Content Placeholder 13">
            <a:extLst>
              <a:ext uri="{FF2B5EF4-FFF2-40B4-BE49-F238E27FC236}">
                <a16:creationId xmlns:a16="http://schemas.microsoft.com/office/drawing/2014/main" id="{D1E03E47-5EEA-4AEF-BD13-BFC97C024EAA}"/>
              </a:ext>
            </a:extLst>
          </p:cNvPr>
          <p:cNvSpPr>
            <a:spLocks noGrp="1"/>
          </p:cNvSpPr>
          <p:nvPr>
            <p:ph idx="1"/>
          </p:nvPr>
        </p:nvSpPr>
        <p:spPr>
          <a:xfrm>
            <a:off x="228600" y="1182721"/>
            <a:ext cx="8534400" cy="5675279"/>
          </a:xfrm>
        </p:spPr>
        <p:txBody>
          <a:bodyPr>
            <a:normAutofit fontScale="62500" lnSpcReduction="20000"/>
          </a:bodyPr>
          <a:lstStyle/>
          <a:p>
            <a:pPr marL="457200" indent="-457200">
              <a:lnSpc>
                <a:spcPct val="110000"/>
              </a:lnSpc>
              <a:buFont typeface="+mj-lt"/>
              <a:buAutoNum type="arabicPeriod" startAt="8"/>
            </a:pPr>
            <a:r>
              <a:rPr lang="en-US" sz="3200" b="0" dirty="0"/>
              <a:t>In the presence of externalities, international trade might make a negative externality worse, bringing a social cost that offsets the private gains from trade. International trade can also reduce a negative externality, leading to a social gain that is in addition to the private gains from trade. From this logic and real-world examples, we conclude that free trade can help or hurt the environment.</a:t>
            </a:r>
          </a:p>
          <a:p>
            <a:pPr marL="457200" indent="-457200">
              <a:lnSpc>
                <a:spcPct val="110000"/>
              </a:lnSpc>
              <a:buFont typeface="+mj-lt"/>
              <a:buAutoNum type="arabicPeriod" startAt="8"/>
            </a:pPr>
            <a:endParaRPr lang="en-US" sz="3200" b="0" dirty="0"/>
          </a:p>
          <a:p>
            <a:pPr marL="457200" indent="-457200">
              <a:lnSpc>
                <a:spcPct val="110000"/>
              </a:lnSpc>
              <a:buFont typeface="+mj-lt"/>
              <a:buAutoNum type="arabicPeriod" startAt="8"/>
            </a:pPr>
            <a:r>
              <a:rPr lang="en-US" sz="3200" b="0" dirty="0"/>
              <a:t>International agreements on the environment are needed for the same reasons that agreements on tariffs are needed—to avoid a prisoner’s dilemma type of outcome, which is bad for all countries. The Kyoto Protocol agreed to in 1997, and implemented in 2005, had only limited success because the United States did not agree to participate, and developing countries such as China and India were excluded. The Paris Agreement of nearly 200 countries in 2015 originally included the United States, but it later withdrew.</a:t>
            </a:r>
          </a:p>
          <a:p>
            <a:pPr marL="457200" indent="-457200">
              <a:lnSpc>
                <a:spcPct val="110000"/>
              </a:lnSpc>
              <a:buFont typeface="+mj-lt"/>
              <a:buAutoNum type="arabicPeriod" startAt="8"/>
            </a:pPr>
            <a:endParaRPr lang="en-US" sz="2400" b="0" dirty="0"/>
          </a:p>
        </p:txBody>
      </p:sp>
    </p:spTree>
    <p:extLst>
      <p:ext uri="{BB962C8B-B14F-4D97-AF65-F5344CB8AC3E}">
        <p14:creationId xmlns:p14="http://schemas.microsoft.com/office/powerpoint/2010/main" val="10214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628650" y="365127"/>
            <a:ext cx="7886700" cy="854074"/>
          </a:xfrm>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262128" y="1219201"/>
            <a:ext cx="8619744" cy="5006008"/>
          </a:xfrm>
        </p:spPr>
        <p:txBody>
          <a:bodyPr>
            <a:normAutofit fontScale="92500" lnSpcReduction="10000"/>
          </a:bodyPr>
          <a:lstStyle/>
          <a:p>
            <a:pPr marL="0" indent="0">
              <a:lnSpc>
                <a:spcPct val="110000"/>
              </a:lnSpc>
              <a:buNone/>
            </a:pPr>
            <a:r>
              <a:rPr lang="en-US" sz="2400" b="0" dirty="0"/>
              <a:t>Import tariffs increase the import price for consumers in large countries but lower the price received by foreign exporting firms. </a:t>
            </a:r>
          </a:p>
          <a:p>
            <a:pPr marL="0" indent="0">
              <a:lnSpc>
                <a:spcPct val="110000"/>
              </a:lnSpc>
              <a:buNone/>
            </a:pPr>
            <a:r>
              <a:rPr lang="en-US" sz="2400" b="0" dirty="0"/>
              <a:t>The reduction in the price received by exporters is a </a:t>
            </a:r>
            <a:r>
              <a:rPr lang="en-US" sz="2400" dirty="0"/>
              <a:t>terms-of-trade gain</a:t>
            </a:r>
            <a:r>
              <a:rPr lang="en-US" sz="2400" b="0" dirty="0"/>
              <a:t> for the importing country. </a:t>
            </a:r>
          </a:p>
          <a:p>
            <a:pPr marL="0" indent="0">
              <a:lnSpc>
                <a:spcPct val="110000"/>
              </a:lnSpc>
              <a:buNone/>
            </a:pPr>
            <a:r>
              <a:rPr lang="en-US" sz="2400" b="0" dirty="0"/>
              <a:t>We show in this chapter that when two or more countries apply tariffs against each other in an attempt to capture this terms-of-trade gain, they both end up losing.</a:t>
            </a:r>
          </a:p>
          <a:p>
            <a:pPr marL="0" indent="0">
              <a:lnSpc>
                <a:spcPct val="110000"/>
              </a:lnSpc>
              <a:buNone/>
            </a:pPr>
            <a:r>
              <a:rPr lang="en-US" sz="2400" b="0" dirty="0"/>
              <a:t>The WTO is a </a:t>
            </a:r>
            <a:r>
              <a:rPr lang="en-US" sz="2400" dirty="0"/>
              <a:t>multilateral agreement </a:t>
            </a:r>
            <a:r>
              <a:rPr lang="en-US" sz="2400" b="0" dirty="0"/>
              <a:t>involving many countries, with an agreement to lower tariffs between all the members. </a:t>
            </a:r>
          </a:p>
          <a:p>
            <a:pPr marL="0" indent="0">
              <a:lnSpc>
                <a:spcPct val="110000"/>
              </a:lnSpc>
              <a:buNone/>
            </a:pPr>
            <a:r>
              <a:rPr lang="en-US" sz="2400" b="0" dirty="0"/>
              <a:t>There are also smaller </a:t>
            </a:r>
            <a:r>
              <a:rPr lang="en-US" sz="2400" dirty="0"/>
              <a:t>regional trade agreements</a:t>
            </a:r>
            <a:r>
              <a:rPr lang="en-US" sz="2400" b="0" dirty="0"/>
              <a:t> involving several countries often located near each other.</a:t>
            </a:r>
          </a:p>
        </p:txBody>
      </p:sp>
    </p:spTree>
    <p:extLst>
      <p:ext uri="{BB962C8B-B14F-4D97-AF65-F5344CB8AC3E}">
        <p14:creationId xmlns:p14="http://schemas.microsoft.com/office/powerpoint/2010/main" val="207760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628650" y="365127"/>
            <a:ext cx="7886700" cy="1006474"/>
          </a:xfrm>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457200" y="1371601"/>
            <a:ext cx="8229600" cy="4351338"/>
          </a:xfrm>
        </p:spPr>
        <p:txBody>
          <a:bodyPr>
            <a:noAutofit/>
          </a:bodyPr>
          <a:lstStyle/>
          <a:p>
            <a:pPr marL="0" indent="0">
              <a:lnSpc>
                <a:spcPct val="110000"/>
              </a:lnSpc>
              <a:buNone/>
            </a:pPr>
            <a:r>
              <a:rPr lang="en-US" b="0" dirty="0"/>
              <a:t>The U.S.‒Mexico‒Canada Agreement (USMCA) and the European Union (EU) are examples of regional trade agreements. </a:t>
            </a:r>
          </a:p>
          <a:p>
            <a:pPr marL="0" indent="0">
              <a:lnSpc>
                <a:spcPct val="110000"/>
              </a:lnSpc>
              <a:buNone/>
            </a:pPr>
            <a:r>
              <a:rPr lang="en-US" b="0" dirty="0"/>
              <a:t>We discuss the effects of these agreements both on the countries included and on the countries left out.</a:t>
            </a:r>
          </a:p>
          <a:p>
            <a:pPr marL="0" indent="0">
              <a:lnSpc>
                <a:spcPct val="110000"/>
              </a:lnSpc>
              <a:buNone/>
            </a:pPr>
            <a:r>
              <a:rPr lang="en-US" b="0" dirty="0"/>
              <a:t>We also discuss international agreements on the environment. We argue that for “global” pollutants such as carbon dioxide, countries do not fully recognize or take into account the environmental costs of their economic activity. </a:t>
            </a:r>
          </a:p>
          <a:p>
            <a:pPr marL="0" indent="0">
              <a:lnSpc>
                <a:spcPct val="110000"/>
              </a:lnSpc>
              <a:buNone/>
            </a:pPr>
            <a:r>
              <a:rPr lang="en-US" b="0" dirty="0"/>
              <a:t>We need international agreements to ensure that countries recognize these environmental costs.</a:t>
            </a:r>
          </a:p>
        </p:txBody>
      </p:sp>
    </p:spTree>
    <p:extLst>
      <p:ext uri="{BB962C8B-B14F-4D97-AF65-F5344CB8AC3E}">
        <p14:creationId xmlns:p14="http://schemas.microsoft.com/office/powerpoint/2010/main" val="248250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628650" y="365127"/>
            <a:ext cx="7886700" cy="854074"/>
          </a:xfrm>
        </p:spPr>
        <p:txBody>
          <a:bodyPr/>
          <a:lstStyle/>
          <a:p>
            <a:r>
              <a:rPr lang="en-US" dirty="0"/>
              <a:t>Multilateral Trade Agreements </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228600" y="1371600"/>
            <a:ext cx="8382000" cy="4351338"/>
          </a:xfrm>
        </p:spPr>
        <p:txBody>
          <a:bodyPr>
            <a:noAutofit/>
          </a:bodyPr>
          <a:lstStyle/>
          <a:p>
            <a:pPr>
              <a:lnSpc>
                <a:spcPct val="110000"/>
              </a:lnSpc>
            </a:pPr>
            <a:r>
              <a:rPr lang="en-US" sz="2100" b="0" dirty="0"/>
              <a:t>When countries seek to reduce trade barriers between themselves, they enter into a </a:t>
            </a:r>
            <a:r>
              <a:rPr lang="en-US" sz="2100" dirty="0"/>
              <a:t>trade agreement</a:t>
            </a:r>
            <a:r>
              <a:rPr lang="en-US" sz="2100" b="0" dirty="0"/>
              <a:t>—a pact to reduce or eliminate trade restrictions.</a:t>
            </a:r>
          </a:p>
          <a:p>
            <a:pPr>
              <a:lnSpc>
                <a:spcPct val="110000"/>
              </a:lnSpc>
            </a:pPr>
            <a:r>
              <a:rPr lang="en-US" sz="2100" b="0" dirty="0"/>
              <a:t>Under the </a:t>
            </a:r>
            <a:r>
              <a:rPr lang="en-US" sz="2100" dirty="0"/>
              <a:t>most favored nation principle</a:t>
            </a:r>
            <a:r>
              <a:rPr lang="en-US" sz="2100" b="0" dirty="0"/>
              <a:t> of the WTO, the lower tariffs agreed to in multilateral negotiations must be extended</a:t>
            </a:r>
            <a:r>
              <a:rPr lang="en-US" sz="2100" b="0" i="1" dirty="0"/>
              <a:t> equally </a:t>
            </a:r>
            <a:r>
              <a:rPr lang="en-US" sz="2100" b="0" dirty="0"/>
              <a:t>to all WTO members.</a:t>
            </a:r>
          </a:p>
          <a:p>
            <a:pPr>
              <a:lnSpc>
                <a:spcPct val="110000"/>
              </a:lnSpc>
            </a:pPr>
            <a:r>
              <a:rPr lang="en-US" sz="2100" b="0" dirty="0"/>
              <a:t>Countries joining the WTO enjoy the low tariffs extended to all member countries but must also agree to lower their own tariffs.</a:t>
            </a:r>
          </a:p>
          <a:p>
            <a:pPr>
              <a:lnSpc>
                <a:spcPct val="110000"/>
              </a:lnSpc>
            </a:pPr>
            <a:r>
              <a:rPr lang="en-US" sz="2100" b="0" dirty="0"/>
              <a:t>The goal of this section is to demonstrate the logic of multilateral agreements. The important feature of multilateral agreements is that no countries are </a:t>
            </a:r>
            <a:r>
              <a:rPr lang="en-US" sz="2100" b="0" i="1" dirty="0"/>
              <a:t>left out </a:t>
            </a:r>
            <a:r>
              <a:rPr lang="en-US" sz="2100" b="0" dirty="0"/>
              <a:t>of the agreement.</a:t>
            </a:r>
          </a:p>
        </p:txBody>
      </p:sp>
    </p:spTree>
    <p:extLst>
      <p:ext uri="{BB962C8B-B14F-4D97-AF65-F5344CB8AC3E}">
        <p14:creationId xmlns:p14="http://schemas.microsoft.com/office/powerpoint/2010/main" val="363756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lstStyle/>
          <a:p>
            <a:r>
              <a:rPr lang="en-US" dirty="0"/>
              <a:t>Multilateral Trade Agreements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457200" y="1212295"/>
            <a:ext cx="8229600" cy="616505"/>
          </a:xfrm>
        </p:spPr>
        <p:txBody>
          <a:bodyPr>
            <a:normAutofit/>
          </a:bodyPr>
          <a:lstStyle/>
          <a:p>
            <a:pPr marL="0" indent="0">
              <a:buNone/>
            </a:pPr>
            <a:r>
              <a:rPr lang="en-US" sz="1800" dirty="0"/>
              <a:t>The Logic of Multilateral Trade Agreements Tariffs for a Large Country - FIGURE 11-1 </a:t>
            </a:r>
          </a:p>
        </p:txBody>
      </p:sp>
      <p:sp>
        <p:nvSpPr>
          <p:cNvPr id="7" name="Content Placeholder 6">
            <a:extLst>
              <a:ext uri="{FF2B5EF4-FFF2-40B4-BE49-F238E27FC236}">
                <a16:creationId xmlns:a16="http://schemas.microsoft.com/office/drawing/2014/main" id="{0A1BFF93-EAF5-4907-8DF6-6699A6BF5E27}"/>
              </a:ext>
            </a:extLst>
          </p:cNvPr>
          <p:cNvSpPr>
            <a:spLocks noGrp="1"/>
          </p:cNvSpPr>
          <p:nvPr>
            <p:ph sz="quarter" idx="10"/>
          </p:nvPr>
        </p:nvSpPr>
        <p:spPr>
          <a:xfrm>
            <a:off x="424070" y="5550543"/>
            <a:ext cx="8534400" cy="1143001"/>
          </a:xfrm>
        </p:spPr>
        <p:txBody>
          <a:bodyPr>
            <a:normAutofit/>
          </a:bodyPr>
          <a:lstStyle/>
          <a:p>
            <a:pPr marL="0" indent="0">
              <a:spcBef>
                <a:spcPts val="624"/>
              </a:spcBef>
              <a:buNone/>
            </a:pPr>
            <a:r>
              <a:rPr lang="en-US" sz="2000" dirty="0"/>
              <a:t>The tariff shifts up the export supply curve from </a:t>
            </a:r>
            <a:r>
              <a:rPr lang="en-US" sz="2000" i="1" dirty="0"/>
              <a:t>X</a:t>
            </a:r>
            <a:r>
              <a:rPr lang="en-US" sz="2000" baseline="30000" dirty="0"/>
              <a:t>*</a:t>
            </a:r>
            <a:r>
              <a:rPr lang="en-US" sz="2000" dirty="0"/>
              <a:t> to </a:t>
            </a:r>
            <a:r>
              <a:rPr lang="en-US" sz="2000" i="1" dirty="0"/>
              <a:t>X</a:t>
            </a:r>
            <a:r>
              <a:rPr lang="en-US" sz="2000" baseline="30000" dirty="0"/>
              <a:t>*</a:t>
            </a:r>
            <a:r>
              <a:rPr lang="en-US" sz="2000" dirty="0"/>
              <a:t> + </a:t>
            </a:r>
            <a:r>
              <a:rPr lang="en-US" sz="2000" i="1" dirty="0"/>
              <a:t>t</a:t>
            </a:r>
            <a:r>
              <a:rPr lang="en-US" sz="2000" dirty="0"/>
              <a:t>.</a:t>
            </a:r>
          </a:p>
          <a:p>
            <a:pPr marL="0" indent="0">
              <a:spcBef>
                <a:spcPts val="624"/>
              </a:spcBef>
              <a:buNone/>
            </a:pPr>
            <a:r>
              <a:rPr lang="en-US" sz="2000" dirty="0"/>
              <a:t>As a result, the Home price increases from </a:t>
            </a:r>
            <a:r>
              <a:rPr lang="en-US" sz="2000" i="1" dirty="0"/>
              <a:t>P</a:t>
            </a:r>
            <a:r>
              <a:rPr lang="en-US" sz="2000" i="1" baseline="30000" dirty="0"/>
              <a:t>W</a:t>
            </a:r>
            <a:r>
              <a:rPr lang="en-US" sz="2000" dirty="0"/>
              <a:t> to </a:t>
            </a:r>
            <a:r>
              <a:rPr lang="en-US" sz="2000" i="1" dirty="0"/>
              <a:t>P</a:t>
            </a:r>
            <a:r>
              <a:rPr lang="en-US" sz="2000" baseline="30000" dirty="0"/>
              <a:t>*</a:t>
            </a:r>
            <a:r>
              <a:rPr lang="en-US" sz="2000" dirty="0"/>
              <a:t> + </a:t>
            </a:r>
            <a:r>
              <a:rPr lang="en-US" sz="2000" i="1" dirty="0"/>
              <a:t>t</a:t>
            </a:r>
            <a:r>
              <a:rPr lang="en-US" sz="2000" dirty="0"/>
              <a:t>, and the Foreign price falls from </a:t>
            </a:r>
            <a:r>
              <a:rPr lang="en-US" sz="2000" i="1" dirty="0"/>
              <a:t>P</a:t>
            </a:r>
            <a:r>
              <a:rPr lang="en-US" sz="2000" i="1" baseline="30000" dirty="0"/>
              <a:t>W</a:t>
            </a:r>
            <a:r>
              <a:rPr lang="en-US" sz="2000" dirty="0"/>
              <a:t> to </a:t>
            </a:r>
            <a:r>
              <a:rPr lang="en-US" sz="2000" i="1" dirty="0"/>
              <a:t>P</a:t>
            </a:r>
            <a:r>
              <a:rPr lang="en-US" sz="2000" baseline="30000" dirty="0"/>
              <a:t>*</a:t>
            </a:r>
            <a:r>
              <a:rPr lang="en-US" sz="2000" dirty="0"/>
              <a:t>.</a:t>
            </a:r>
          </a:p>
        </p:txBody>
      </p:sp>
      <p:pic>
        <p:nvPicPr>
          <p:cNvPr id="9" name="Picture Placeholder 5" descr="Two graphs titled “(a) Home Market” and “(b) World Market” plot price versus quantity and price versus import respectively. In the first graph, the horizontal axis is labeled “Quantity” and lists S subscript 1, S subscript 2, D subscript 2, and D subscript 1, from left to right. The vertical axis is labeled “Price” and lists P asterisk, P superscript W and P asterisk plus t, from the origin to the center. A negative sloping line labeled “D” starts from a little below the end of vertical axis and ends slightly before the end of horizontal axis. A positive sloping line labeled “S” starts from a little above the horizontal axis on the left and ends a little above the starting point of line D. The lines S and D intersect each other at a point “A.” “A” represents “No-trade equilibrium.” Dotted lines extending from P asterisk plus t fall at S subscript 2 and D subscript 2. Dotted lines extending from P superscript W fall at S subscript 1 and D subscript 1. A dotted line extends from p asterisk. All three dotted lines run parallel to the horizontal axis and intersect the lines S and D. The line from S subscript 1 meets the line from P superscript W at the line S. The line from S subscript 2 meets the line from P asterisk plus t on the line S. The line from D subscript 2 meets the line from P asterisk plus t on the line D. The line from D subscript 1 meets the line from P superscript W at the line D. Region enclosed by the vertical axis, line S, and the lines from P superscript W and P asterisk plus t is labeled “a.” Triangular area enclosed by the line S, and the lines from S subscript 2 and P superscript W is labeled “b.” Rectangular area enclosed by the lines from P superscript W, P asterisk plus t, S subscript 2, and D subscript 2 is labeled “c.” Triangular area enclosed by the line D, and the lines from D subscript 2 and P superscript W is labeled “d.” Rectangular shaded area enclosed by the lines from P superscript W, P asterisk, S subscript 2 and D subscript 2 is labeled “e.”&#10;In the second graph, the horizontal axis is labeled “Import” and lists M subscript 2 and M subscript 1, from left to right. The vertical axis is labeled “Price” and lists P asterisk, P superscript W and P asterisk plus t, bottom till center. An upward moving arrow line labeled t refers to the shift of the positive sloping line X asterisk to X asterisk plus t. Three dotted lines extend from P asterisk, P superscript W and P asterisk plus t. The line extending from P asterisk plus t falls at M subscript 2. Two dotted vertical lines are plotted from P superscript W and fall at M subscript 2 and M subscript 1. A dotted vertical line from P asterisk falls at M subscript 2. A negative sloping line, labeled “M,” from the vertical axis above the point P asterisk plus t meets the line X asterisk plus t at point C and X asterisk at point B asterisk. The line from M subscript 2 meets the line from P asterisk at a point C asterisk on the line X asterisk, and continues to meet the line from P asterisk plus t at a point C. The line from M subscript 1 meets the line from P superscript W at the point B asterisk. Rectangular area enclosed by the vertical axis, and the lines from M subscript 2, P asterisk, and P superscript W is labeled “e.” Triangular area enclosed by the lines M and X asterisk, and the line from M subscript 2 is labeled “f.” Triangular area enclosed by the line M and the lines from M subscript 2 and P superscript W is labeled “b plus d.”">
            <a:extLst>
              <a:ext uri="{FF2B5EF4-FFF2-40B4-BE49-F238E27FC236}">
                <a16:creationId xmlns:a16="http://schemas.microsoft.com/office/drawing/2014/main" id="{4AA01934-C913-4405-887B-C558341C6DA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609600" y="1815548"/>
            <a:ext cx="7924800" cy="3493143"/>
          </a:xfrm>
          <a:prstGeom prst="rect">
            <a:avLst/>
          </a:prstGeom>
        </p:spPr>
      </p:pic>
    </p:spTree>
    <p:extLst>
      <p:ext uri="{BB962C8B-B14F-4D97-AF65-F5344CB8AC3E}">
        <p14:creationId xmlns:p14="http://schemas.microsoft.com/office/powerpoint/2010/main" val="412057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lstStyle/>
          <a:p>
            <a:r>
              <a:rPr lang="en-US" dirty="0"/>
              <a:t>Multilateral Trade Agreements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304800" y="1128309"/>
            <a:ext cx="8229600" cy="616505"/>
          </a:xfrm>
        </p:spPr>
        <p:txBody>
          <a:bodyPr>
            <a:normAutofit/>
          </a:bodyPr>
          <a:lstStyle/>
          <a:p>
            <a:pPr marL="0" indent="0">
              <a:buNone/>
            </a:pPr>
            <a:r>
              <a:rPr lang="en-US" sz="1800" dirty="0"/>
              <a:t>The Logic of Multilateral Trade Agreements Tariffs for a Large Country - FIGURE 11-1 </a:t>
            </a:r>
          </a:p>
        </p:txBody>
      </p:sp>
      <p:sp>
        <p:nvSpPr>
          <p:cNvPr id="7" name="Content Placeholder 6">
            <a:extLst>
              <a:ext uri="{FF2B5EF4-FFF2-40B4-BE49-F238E27FC236}">
                <a16:creationId xmlns:a16="http://schemas.microsoft.com/office/drawing/2014/main" id="{0A1BFF93-EAF5-4907-8DF6-6699A6BF5E27}"/>
              </a:ext>
            </a:extLst>
          </p:cNvPr>
          <p:cNvSpPr>
            <a:spLocks noGrp="1"/>
          </p:cNvSpPr>
          <p:nvPr>
            <p:ph sz="quarter" idx="10"/>
          </p:nvPr>
        </p:nvSpPr>
        <p:spPr>
          <a:xfrm>
            <a:off x="457200" y="5257800"/>
            <a:ext cx="8534400" cy="1143001"/>
          </a:xfrm>
        </p:spPr>
        <p:txBody>
          <a:bodyPr>
            <a:noAutofit/>
          </a:bodyPr>
          <a:lstStyle/>
          <a:p>
            <a:pPr marL="0" indent="0" algn="l">
              <a:spcBef>
                <a:spcPct val="10000"/>
              </a:spcBef>
              <a:spcAft>
                <a:spcPct val="10000"/>
              </a:spcAft>
              <a:buNone/>
            </a:pPr>
            <a:r>
              <a:rPr lang="en-US" sz="1800" dirty="0"/>
              <a:t>The deadweight loss in Home is the area of the triangle (</a:t>
            </a:r>
            <a:r>
              <a:rPr lang="en-US" sz="1800" i="1" dirty="0"/>
              <a:t>b</a:t>
            </a:r>
            <a:r>
              <a:rPr lang="en-US" sz="1800" dirty="0"/>
              <a:t> + </a:t>
            </a:r>
            <a:r>
              <a:rPr lang="en-US" sz="1800" i="1" dirty="0"/>
              <a:t>d</a:t>
            </a:r>
            <a:r>
              <a:rPr lang="en-US" sz="1800" dirty="0"/>
              <a:t>) </a:t>
            </a:r>
          </a:p>
          <a:p>
            <a:pPr marL="0" indent="0" algn="l">
              <a:spcBef>
                <a:spcPct val="10000"/>
              </a:spcBef>
              <a:spcAft>
                <a:spcPct val="10000"/>
              </a:spcAft>
              <a:buNone/>
            </a:pPr>
            <a:r>
              <a:rPr lang="en-US" sz="1800" dirty="0"/>
              <a:t>Home also has a terms-of-trade gain of area </a:t>
            </a:r>
            <a:r>
              <a:rPr lang="en-US" sz="1800" i="1" dirty="0"/>
              <a:t>e</a:t>
            </a:r>
            <a:r>
              <a:rPr lang="en-US" sz="1800" dirty="0"/>
              <a:t>. </a:t>
            </a:r>
          </a:p>
          <a:p>
            <a:pPr marL="0" indent="0" algn="l">
              <a:spcBef>
                <a:spcPct val="10000"/>
              </a:spcBef>
              <a:spcAft>
                <a:spcPct val="10000"/>
              </a:spcAft>
              <a:buNone/>
            </a:pPr>
            <a:r>
              <a:rPr lang="en-US" sz="1800" dirty="0"/>
              <a:t>Foreign loses the area (</a:t>
            </a:r>
            <a:r>
              <a:rPr lang="en-US" sz="1800" i="1" dirty="0"/>
              <a:t>e</a:t>
            </a:r>
            <a:r>
              <a:rPr lang="en-US" sz="1800" dirty="0"/>
              <a:t> + </a:t>
            </a:r>
            <a:r>
              <a:rPr lang="en-US" sz="1800" i="1" dirty="0"/>
              <a:t>f</a:t>
            </a:r>
            <a:r>
              <a:rPr lang="en-US" sz="1800" dirty="0"/>
              <a:t>)</a:t>
            </a:r>
          </a:p>
          <a:p>
            <a:pPr marL="0" indent="0" algn="l">
              <a:spcBef>
                <a:spcPct val="10000"/>
              </a:spcBef>
              <a:spcAft>
                <a:spcPct val="10000"/>
              </a:spcAft>
              <a:buNone/>
            </a:pPr>
            <a:r>
              <a:rPr lang="en-US" sz="1800" dirty="0"/>
              <a:t>The net loss in world welfare is the triangle (</a:t>
            </a:r>
            <a:r>
              <a:rPr lang="en-US" sz="1800" i="1" dirty="0"/>
              <a:t>b</a:t>
            </a:r>
            <a:r>
              <a:rPr lang="en-US" sz="1800" dirty="0"/>
              <a:t> + </a:t>
            </a:r>
            <a:r>
              <a:rPr lang="en-US" sz="1800" i="1" dirty="0"/>
              <a:t>d</a:t>
            </a:r>
            <a:r>
              <a:rPr lang="en-US" sz="1800" dirty="0"/>
              <a:t> + </a:t>
            </a:r>
            <a:r>
              <a:rPr lang="en-US" sz="1800" i="1" dirty="0"/>
              <a:t>f</a:t>
            </a:r>
            <a:r>
              <a:rPr lang="en-US" sz="1800" dirty="0"/>
              <a:t>).</a:t>
            </a:r>
          </a:p>
        </p:txBody>
      </p:sp>
      <p:pic>
        <p:nvPicPr>
          <p:cNvPr id="9" name="Picture Placeholder 5" descr="Two graphs titled “(a) Home Market” and “(b) World Market” plot price versus quantity and price versus import respectively. In the first graph, the horizontal axis is labeled “Quantity” and lists S subscript 1, S subscript 2, D subscript 2, and D subscript 1, from left to right. The vertical axis is labeled “Price” and lists P asterisk, P superscript W and P asterisk plus t, from the origin to the center. A negative sloping line labeled “D” starts from a little below the end of vertical axis and ends slightly before the end of horizontal axis. A positive sloping line labeled “S” starts from a little above the horizontal axis on the left and ends a little above the starting point of line D. The lines S and D intersect each other at a point “A.” “A” represents “No-trade equilibrium.” Dotted lines extending from P asterisk plus t fall at S subscript 2 and D subscript 2. Dotted lines extending from P superscript W fall at S subscript 1 and D subscript 1. A dotted line extends from p asterisk. All three dotted lines run parallel to the horizontal axis and intersect the lines S and D. The line from S subscript 1 meets the line from P superscript W at the line S. The line from S subscript 2 meets the line from P asterisk plus t on the line S. The line from D subscript 2 meets the line from P asterisk plus t on the line D. The line from D subscript 1 meets the line from P superscript W at the line D. Region enclosed by the vertical axis, line S, and the lines from P superscript W and P asterisk plus t is labeled “a.” Triangular area enclosed by the line S, and the lines from S subscript 2 and P superscript W is labeled “b.” Rectangular area enclosed by the lines from P superscript W, P asterisk plus t, S subscript 2, and D subscript 2 is labeled “c.” Triangular area enclosed by the line D, and the lines from D subscript 2 and P superscript W is labeled “d.” Rectangular shaded area enclosed by the lines from P superscript W, P asterisk, S subscript 2 and D subscript 2 is labeled “e.”&#10;In the second graph, the horizontal axis is labeled “Import” and lists M subscript 2 and M subscript 1, from left to right. The vertical axis is labeled “Price” and lists P asterisk, P superscript W and P asterisk plus t, bottom till center. An upward moving arrow line labeled t refers to the shift of the positive sloping line X asterisk to X asterisk plus t. Three dotted lines extend from P asterisk, P superscript W and P asterisk plus t. The line extending from P asterisk plus t falls at M subscript 2. Two dotted vertical lines are plotted from P superscript W and fall at M subscript 2 and M subscript 1. A dotted vertical line from P asterisk falls at M subscript 2. A negative sloping line, labeled “M,” from the vertical axis above the point P asterisk plus t meets the line X asterisk plus t at point C and X asterisk at point B asterisk. The line from M subscript 2 meets the line from P asterisk at a point C asterisk on the line X asterisk, and continues to meet the line from P asterisk plus t at a point C. The line from M subscript 1 meets the line from P superscript W at the point B asterisk. Rectangular area enclosed by the vertical axis, and the lines from M subscript 2, P asterisk, and P superscript W is labeled “e.” Triangular area enclosed by the lines M and X asterisk, and the line from M subscript 2 is labeled “f.” Triangular area enclosed by the line M and the lines from M subscript 2 and P superscript W is labeled “b plus d.”">
            <a:extLst>
              <a:ext uri="{FF2B5EF4-FFF2-40B4-BE49-F238E27FC236}">
                <a16:creationId xmlns:a16="http://schemas.microsoft.com/office/drawing/2014/main" id="{4AA01934-C913-4405-887B-C558341C6DA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609600" y="1750667"/>
            <a:ext cx="7924800" cy="3213653"/>
          </a:xfrm>
          <a:prstGeom prst="rect">
            <a:avLst/>
          </a:prstGeom>
        </p:spPr>
      </p:pic>
    </p:spTree>
    <p:extLst>
      <p:ext uri="{BB962C8B-B14F-4D97-AF65-F5344CB8AC3E}">
        <p14:creationId xmlns:p14="http://schemas.microsoft.com/office/powerpoint/2010/main" val="312863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CDCC81BC-D96A-4A6E-9368-4ECDFF3A5CE0}">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22512</TotalTime>
  <Words>5315</Words>
  <Application>Microsoft Office PowerPoint</Application>
  <PresentationFormat>On-screen Show (4:3)</PresentationFormat>
  <Paragraphs>337</Paragraphs>
  <Slides>48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Amasis MT Pro Black</vt:lpstr>
      <vt:lpstr>Arial</vt:lpstr>
      <vt:lpstr>Calibri</vt:lpstr>
      <vt:lpstr>Calibri Light</vt:lpstr>
      <vt:lpstr>Office Theme</vt:lpstr>
      <vt:lpstr>Chapter 11 - International Agreements on Trade and the Environment</vt:lpstr>
      <vt:lpstr>Questions to Consider</vt:lpstr>
      <vt:lpstr>Introduction</vt:lpstr>
      <vt:lpstr>Introduction</vt:lpstr>
      <vt:lpstr>Introduction</vt:lpstr>
      <vt:lpstr>Introduction</vt:lpstr>
      <vt:lpstr>Multilateral Trade Agreements </vt:lpstr>
      <vt:lpstr>Multilateral Trade Agreements</vt:lpstr>
      <vt:lpstr>Multilateral Trade Agreements</vt:lpstr>
      <vt:lpstr>Multilateral Trade Agreements</vt:lpstr>
      <vt:lpstr>Multilateral Trade Agreements</vt:lpstr>
      <vt:lpstr>Multilateral Trade Agreements</vt:lpstr>
      <vt:lpstr>Multilateral Trade Agreements</vt:lpstr>
      <vt:lpstr>Multilateral Trade Agreements</vt:lpstr>
      <vt:lpstr>Multilateral Trade Agreements</vt:lpstr>
      <vt:lpstr>Multilateral Trade Agreements</vt:lpstr>
      <vt:lpstr>Regional Trade Agreements</vt:lpstr>
      <vt:lpstr>Regional Trade Agreements</vt:lpstr>
      <vt:lpstr>APPLICATION: Brexit and Rules of Origin</vt:lpstr>
      <vt:lpstr>Regional Trade Agreements</vt:lpstr>
      <vt:lpstr>Trade Creation</vt:lpstr>
      <vt:lpstr>Trade Diversion</vt:lpstr>
      <vt:lpstr>Regional Trade Agreements</vt:lpstr>
      <vt:lpstr>International Agreements on the Environment</vt:lpstr>
      <vt:lpstr>International Agreements on the Environment</vt:lpstr>
      <vt:lpstr>PowerPoint Presentation</vt:lpstr>
      <vt:lpstr>International Agreements on the Environment</vt:lpstr>
      <vt:lpstr>International Agreements on the Environment</vt:lpstr>
      <vt:lpstr>International Agreements on the Environment</vt:lpstr>
      <vt:lpstr>International Agreements on the Environment</vt:lpstr>
      <vt:lpstr>International Agreements on the Environment</vt:lpstr>
      <vt:lpstr>International Agreements on the Environment</vt:lpstr>
      <vt:lpstr>International Agreements on the Environment</vt:lpstr>
      <vt:lpstr>International Agreements on the Environment</vt:lpstr>
      <vt:lpstr>PowerPoint Presentation</vt:lpstr>
      <vt:lpstr>APPLICATION: The Kyoto Protocol, the Paris Agreement, and the Green Deal</vt:lpstr>
      <vt:lpstr>APPLICATION: The Kyoto Protocol, the Paris Agreement, and the Green Deal</vt:lpstr>
      <vt:lpstr>APPLICATION: The Kyoto Protocol, the Paris Agreement, and the Green Deal</vt:lpstr>
      <vt:lpstr>APPLICATION: The Kyoto Protocol, the Paris Agreement, and the Green Deal</vt:lpstr>
      <vt:lpstr>APPLICATION: The Kyoto Protocol, the Paris Agreement, and the Green Deal </vt:lpstr>
      <vt:lpstr>Environment and Trade Hub (UNEP)</vt:lpstr>
      <vt:lpstr>Fair Trade (Your Comments Please)</vt:lpstr>
      <vt:lpstr>Conclusions</vt:lpstr>
      <vt:lpstr>Conclusions</vt:lpstr>
      <vt:lpstr>KEY POINTS </vt:lpstr>
      <vt:lpstr>KEY POINTS</vt:lpstr>
      <vt:lpstr>KEY POINTS </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 International Agreements on Trade and the Environment</dc:title>
  <dc:subject/>
  <dc:creator>Dennis McCornac</dc:creator>
  <cp:keywords/>
  <dc:description/>
  <cp:lastModifiedBy>Dennis Charles McCornac</cp:lastModifiedBy>
  <cp:revision>680</cp:revision>
  <cp:lastPrinted>2020-07-14T14:40:33Z</cp:lastPrinted>
  <dcterms:created xsi:type="dcterms:W3CDTF">2014-04-06T21:35:48Z</dcterms:created>
  <dcterms:modified xsi:type="dcterms:W3CDTF">2022-04-09T11:26:04Z</dcterms:modified>
  <cp:category/>
</cp:coreProperties>
</file>