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39"/>
  </p:notesMasterIdLst>
  <p:handoutMasterIdLst>
    <p:handoutMasterId r:id="rId40"/>
  </p:handoutMasterIdLst>
  <p:sldIdLst>
    <p:sldId id="341" r:id="rId3"/>
    <p:sldId id="342" r:id="rId4"/>
    <p:sldId id="343" r:id="rId5"/>
    <p:sldId id="417" r:id="rId6"/>
    <p:sldId id="287" r:id="rId7"/>
    <p:sldId id="424" r:id="rId8"/>
    <p:sldId id="498" r:id="rId9"/>
    <p:sldId id="431" r:id="rId10"/>
    <p:sldId id="430" r:id="rId11"/>
    <p:sldId id="432" r:id="rId12"/>
    <p:sldId id="499" r:id="rId13"/>
    <p:sldId id="500" r:id="rId14"/>
    <p:sldId id="434" r:id="rId15"/>
    <p:sldId id="438" r:id="rId16"/>
    <p:sldId id="455" r:id="rId17"/>
    <p:sldId id="462" r:id="rId18"/>
    <p:sldId id="463" r:id="rId19"/>
    <p:sldId id="279" r:id="rId20"/>
    <p:sldId id="512" r:id="rId21"/>
    <p:sldId id="423" r:id="rId22"/>
    <p:sldId id="464" r:id="rId23"/>
    <p:sldId id="508" r:id="rId24"/>
    <p:sldId id="466" r:id="rId25"/>
    <p:sldId id="467" r:id="rId26"/>
    <p:sldId id="468" r:id="rId27"/>
    <p:sldId id="469" r:id="rId28"/>
    <p:sldId id="470" r:id="rId29"/>
    <p:sldId id="472" r:id="rId30"/>
    <p:sldId id="513" r:id="rId31"/>
    <p:sldId id="475" r:id="rId32"/>
    <p:sldId id="476" r:id="rId33"/>
    <p:sldId id="477" r:id="rId34"/>
    <p:sldId id="478" r:id="rId35"/>
    <p:sldId id="480" r:id="rId36"/>
    <p:sldId id="482" r:id="rId37"/>
    <p:sldId id="484" r:id="rId38"/>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tthew Christ" initials="MC" lastIdx="13" clrIdx="6">
    <p:extLst>
      <p:ext uri="{19B8F6BF-5375-455C-9EA6-DF929625EA0E}">
        <p15:presenceInfo xmlns:p15="http://schemas.microsoft.com/office/powerpoint/2012/main" userId="Wf1ssUNzd0iXNlCOvPmqQFyZNmIM/A7Gxr0ccE62Z4g=" providerId="None"/>
      </p:ext>
    </p:extLst>
  </p:cmAuthor>
  <p:cmAuthor id="1" name="Jennifer Baker" initials="JB" lastIdx="9" clrIdx="0"/>
  <p:cmAuthor id="8" name="Copyeditor" initials="CE" lastIdx="16" clrIdx="7">
    <p:extLst>
      <p:ext uri="{19B8F6BF-5375-455C-9EA6-DF929625EA0E}">
        <p15:presenceInfo xmlns:p15="http://schemas.microsoft.com/office/powerpoint/2012/main" userId="Copyeditor" providerId="None"/>
      </p:ext>
    </p:extLst>
  </p:cmAuthor>
  <p:cmAuthor id="2" name="Megan Mclaughlin" initials="" lastIdx="0" clrIdx="1"/>
  <p:cmAuthor id="9" name="Doolan, Edgar" initials="DE" lastIdx="1" clrIdx="8">
    <p:extLst>
      <p:ext uri="{19B8F6BF-5375-455C-9EA6-DF929625EA0E}">
        <p15:presenceInfo xmlns:p15="http://schemas.microsoft.com/office/powerpoint/2012/main" userId="S-1-5-21-4250845945-3731851581-3800177176-16931" providerId="AD"/>
      </p:ext>
    </p:extLst>
  </p:cmAuthor>
  <p:cmAuthor id="3" name="Hauk, William" initials="HW" lastIdx="8" clrIdx="2"/>
  <p:cmAuthor id="10" name="PC" initials="P" lastIdx="16" clrIdx="9">
    <p:extLst>
      <p:ext uri="{19B8F6BF-5375-455C-9EA6-DF929625EA0E}">
        <p15:presenceInfo xmlns:p15="http://schemas.microsoft.com/office/powerpoint/2012/main" userId="PC" providerId="None"/>
      </p:ext>
    </p:extLst>
  </p:cmAuthor>
  <p:cmAuthor id="4" name="Mingzhi Xu" initials="MX" lastIdx="5" clrIdx="3"/>
  <p:cmAuthor id="5" name="SWM" initials="SWM" lastIdx="1" clrIdx="4"/>
  <p:cmAuthor id="6" name="Ramazani, Reza" initials="RR" lastIdx="64" clrIdx="5">
    <p:extLst>
      <p:ext uri="{19B8F6BF-5375-455C-9EA6-DF929625EA0E}">
        <p15:presenceInfo xmlns:p15="http://schemas.microsoft.com/office/powerpoint/2012/main" userId="Ramazani, Rez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2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3" autoAdjust="0"/>
    <p:restoredTop sz="92593" autoAdjust="0"/>
  </p:normalViewPr>
  <p:slideViewPr>
    <p:cSldViewPr>
      <p:cViewPr varScale="1">
        <p:scale>
          <a:sx n="63" d="100"/>
          <a:sy n="63" d="100"/>
        </p:scale>
        <p:origin x="1344" y="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2" d="100"/>
        <a:sy n="102" d="100"/>
      </p:scale>
      <p:origin x="0" y="-1243"/>
    </p:cViewPr>
  </p:sorterViewPr>
  <p:notesViewPr>
    <p:cSldViewPr>
      <p:cViewPr varScale="1">
        <p:scale>
          <a:sx n="41" d="100"/>
          <a:sy n="41" d="100"/>
        </p:scale>
        <p:origin x="2872"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13518" y="198437"/>
            <a:ext cx="6675437" cy="884237"/>
          </a:xfrm>
          <a:prstGeom prst="rect">
            <a:avLst/>
          </a:prstGeom>
        </p:spPr>
        <p:txBody>
          <a:bodyPr vert="horz" lIns="94229" tIns="47114" rIns="94229" bIns="47114" rtlCol="0"/>
          <a:lstStyle>
            <a:lvl1pPr algn="l">
              <a:defRPr sz="1200"/>
            </a:lvl1pPr>
          </a:lstStyle>
          <a:p>
            <a:pPr algn="ctr"/>
            <a:r>
              <a:rPr lang="en-US" sz="1600" b="1" dirty="0"/>
              <a:t>Chapter 10 - Export Policies in Resource-Based and </a:t>
            </a:r>
            <a:br>
              <a:rPr lang="en-US" sz="1600" b="1" dirty="0"/>
            </a:br>
            <a:r>
              <a:rPr lang="en-US" sz="1600" b="1" dirty="0"/>
              <a:t>High-Technology Industries</a:t>
            </a:r>
          </a:p>
        </p:txBody>
      </p:sp>
      <p:sp>
        <p:nvSpPr>
          <p:cNvPr id="6" name="TextBox 5">
            <a:extLst>
              <a:ext uri="{FF2B5EF4-FFF2-40B4-BE49-F238E27FC236}">
                <a16:creationId xmlns:a16="http://schemas.microsoft.com/office/drawing/2014/main" id="{09A7E4C2-D76A-4142-9B4D-9A2EE2A3464E}"/>
              </a:ext>
            </a:extLst>
          </p:cNvPr>
          <p:cNvSpPr txBox="1"/>
          <p:nvPr/>
        </p:nvSpPr>
        <p:spPr>
          <a:xfrm>
            <a:off x="3208349" y="8732837"/>
            <a:ext cx="685776" cy="338554"/>
          </a:xfrm>
          <a:prstGeom prst="rect">
            <a:avLst/>
          </a:prstGeom>
          <a:noFill/>
        </p:spPr>
        <p:txBody>
          <a:bodyPr wrap="square" rtlCol="0">
            <a:spAutoFit/>
          </a:bodyPr>
          <a:lstStyle/>
          <a:p>
            <a:pPr algn="ctr"/>
            <a:fld id="{E9EC061C-3D7A-44E9-B702-B222101C2CB3}" type="slidenum">
              <a:rPr lang="en-US" sz="1600" b="1" smtClean="0"/>
              <a:pPr algn="ctr"/>
              <a:t>‹#›</a:t>
            </a:fld>
            <a:endParaRPr lang="en-US" sz="1600" b="1" dirty="0"/>
          </a:p>
        </p:txBody>
      </p:sp>
    </p:spTree>
    <p:extLst>
      <p:ext uri="{BB962C8B-B14F-4D97-AF65-F5344CB8AC3E}">
        <p14:creationId xmlns:p14="http://schemas.microsoft.com/office/powerpoint/2010/main" val="38630453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A102877-044D-4DAE-A559-1E4FC530964E}" type="datetimeFigureOut">
              <a:rPr lang="en-US" smtClean="0"/>
              <a:t>4/5/2022</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3DA0F5E-35E6-430D-9254-5B852B155E29}" type="slidenum">
              <a:rPr lang="en-US" smtClean="0"/>
              <a:t>‹#›</a:t>
            </a:fld>
            <a:endParaRPr lang="en-US"/>
          </a:p>
        </p:txBody>
      </p:sp>
    </p:spTree>
    <p:extLst>
      <p:ext uri="{BB962C8B-B14F-4D97-AF65-F5344CB8AC3E}">
        <p14:creationId xmlns:p14="http://schemas.microsoft.com/office/powerpoint/2010/main" val="32562453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A0F5E-35E6-430D-9254-5B852B155E29}" type="slidenum">
              <a:rPr lang="en-US" smtClean="0"/>
              <a:t>12</a:t>
            </a:fld>
            <a:endParaRPr lang="en-US"/>
          </a:p>
        </p:txBody>
      </p:sp>
    </p:spTree>
    <p:extLst>
      <p:ext uri="{BB962C8B-B14F-4D97-AF65-F5344CB8AC3E}">
        <p14:creationId xmlns:p14="http://schemas.microsoft.com/office/powerpoint/2010/main" val="3541121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DA0F5E-35E6-430D-9254-5B852B155E29}" type="slidenum">
              <a:rPr lang="en-US" smtClean="0"/>
              <a:t>25</a:t>
            </a:fld>
            <a:endParaRPr lang="en-US"/>
          </a:p>
        </p:txBody>
      </p:sp>
    </p:spTree>
    <p:extLst>
      <p:ext uri="{BB962C8B-B14F-4D97-AF65-F5344CB8AC3E}">
        <p14:creationId xmlns:p14="http://schemas.microsoft.com/office/powerpoint/2010/main" val="162530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9D8DC7-87FD-1443-B7C9-0C9E9B2F1470}"/>
              </a:ext>
            </a:extLst>
          </p:cNvPr>
          <p:cNvSpPr/>
          <p:nvPr/>
        </p:nvSpPr>
        <p:spPr>
          <a:xfrm>
            <a:off x="0" y="1563939"/>
            <a:ext cx="9144000" cy="519532"/>
          </a:xfrm>
          <a:prstGeom prst="rect">
            <a:avLst/>
          </a:prstGeom>
          <a:solidFill>
            <a:schemeClr val="accent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ectangle 6">
            <a:extLst>
              <a:ext uri="{FF2B5EF4-FFF2-40B4-BE49-F238E27FC236}">
                <a16:creationId xmlns:a16="http://schemas.microsoft.com/office/drawing/2014/main" id="{6B1D25C4-5AF6-2C41-985A-56E46818A34B}"/>
              </a:ext>
            </a:extLst>
          </p:cNvPr>
          <p:cNvSpPr/>
          <p:nvPr/>
        </p:nvSpPr>
        <p:spPr>
          <a:xfrm>
            <a:off x="4545" y="0"/>
            <a:ext cx="9144000" cy="1600199"/>
          </a:xfrm>
          <a:prstGeom prst="rect">
            <a:avLst/>
          </a:prstGeom>
          <a:solidFill>
            <a:schemeClr val="tx2">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p:cNvSpPr>
            <a:spLocks noGrp="1"/>
          </p:cNvSpPr>
          <p:nvPr>
            <p:ph type="ctrTitle"/>
          </p:nvPr>
        </p:nvSpPr>
        <p:spPr>
          <a:xfrm>
            <a:off x="1" y="38099"/>
            <a:ext cx="9107904" cy="1470025"/>
          </a:xfr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6043" y="1614068"/>
            <a:ext cx="9143999" cy="519532"/>
          </a:xfrm>
          <a:ln>
            <a:noFill/>
          </a:ln>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0473F70D-604C-F144-B995-809AE402A434}"/>
              </a:ext>
            </a:extLst>
          </p:cNvPr>
          <p:cNvCxnSpPr/>
          <p:nvPr/>
        </p:nvCxnSpPr>
        <p:spPr>
          <a:xfrm>
            <a:off x="0" y="16002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5064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990489"/>
          </a:xfrm>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lvl1pPr marL="450850" indent="-450850" algn="just">
              <a:spcBef>
                <a:spcPts val="624"/>
              </a:spcBef>
              <a:defRPr>
                <a:latin typeface="Arial" panose="020B0604020202020204" pitchFamily="34" charset="0"/>
                <a:cs typeface="Arial" panose="020B0604020202020204" pitchFamily="34" charset="0"/>
              </a:defRPr>
            </a:lvl1pPr>
            <a:lvl2pPr marL="900113" indent="-442913" algn="just">
              <a:spcBef>
                <a:spcPts val="624"/>
              </a:spcBef>
              <a:defRPr sz="2600">
                <a:latin typeface="Arial" panose="020B0604020202020204" pitchFamily="34" charset="0"/>
                <a:cs typeface="Arial" panose="020B0604020202020204" pitchFamily="34" charset="0"/>
              </a:defRPr>
            </a:lvl2pPr>
            <a:lvl3pPr marL="1255713" indent="-341313" algn="just">
              <a:spcBef>
                <a:spcPts val="624"/>
              </a:spcBef>
              <a:defRPr sz="2400">
                <a:latin typeface="Arial" panose="020B0604020202020204" pitchFamily="34" charset="0"/>
                <a:cs typeface="Arial" panose="020B0604020202020204" pitchFamily="34" charset="0"/>
              </a:defRPr>
            </a:lvl3pPr>
            <a:lvl4pPr algn="just">
              <a:spcBef>
                <a:spcPts val="624"/>
              </a:spcBef>
              <a:defRPr>
                <a:latin typeface="Arial" panose="020B0604020202020204" pitchFamily="34" charset="0"/>
                <a:cs typeface="Arial" panose="020B0604020202020204" pitchFamily="34" charset="0"/>
              </a:defRPr>
            </a:lvl4pPr>
            <a:lvl5pPr algn="just">
              <a:spcBef>
                <a:spcPts val="624"/>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70A0709-DB7F-3E48-89F5-9FEDC6D848FB}"/>
              </a:ext>
            </a:extLst>
          </p:cNvPr>
          <p:cNvCxnSpPr/>
          <p:nvPr/>
        </p:nvCxnSpPr>
        <p:spPr>
          <a:xfrm>
            <a:off x="0" y="9906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F1F8FCD-E16F-E941-BD48-60499D651933}"/>
              </a:ext>
            </a:extLst>
          </p:cNvPr>
          <p:cNvCxnSpPr/>
          <p:nvPr/>
        </p:nvCxnSpPr>
        <p:spPr>
          <a:xfrm>
            <a:off x="0" y="1013460"/>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64039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510"/>
            <a:ext cx="8229600" cy="914290"/>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600201"/>
            <a:ext cx="8229600" cy="2133600"/>
          </a:xfrm>
        </p:spPr>
        <p:txBody>
          <a:bodyPr/>
          <a:lstStyle>
            <a:lvl1pPr marL="450850" indent="-450850" algn="just">
              <a:spcBef>
                <a:spcPts val="624"/>
              </a:spcBef>
              <a:defRPr>
                <a:latin typeface="Arial" panose="020B0604020202020204" pitchFamily="34" charset="0"/>
                <a:cs typeface="Arial" panose="020B0604020202020204" pitchFamily="34" charset="0"/>
              </a:defRPr>
            </a:lvl1pPr>
            <a:lvl2pPr marL="900113" indent="-442913" algn="just">
              <a:spcBef>
                <a:spcPts val="624"/>
              </a:spcBef>
              <a:defRPr sz="2600">
                <a:latin typeface="Arial" panose="020B0604020202020204" pitchFamily="34" charset="0"/>
                <a:cs typeface="Arial" panose="020B0604020202020204" pitchFamily="34" charset="0"/>
              </a:defRPr>
            </a:lvl2pPr>
            <a:lvl3pPr marL="1255713" indent="-341313" algn="just">
              <a:spcBef>
                <a:spcPts val="624"/>
              </a:spcBef>
              <a:defRPr sz="2400">
                <a:latin typeface="Arial" panose="020B0604020202020204" pitchFamily="34" charset="0"/>
                <a:cs typeface="Arial" panose="020B0604020202020204" pitchFamily="34" charset="0"/>
              </a:defRPr>
            </a:lvl3pPr>
            <a:lvl4pPr algn="just">
              <a:spcBef>
                <a:spcPts val="624"/>
              </a:spcBef>
              <a:defRPr>
                <a:latin typeface="Arial" panose="020B0604020202020204" pitchFamily="34" charset="0"/>
                <a:cs typeface="Arial" panose="020B0604020202020204" pitchFamily="34" charset="0"/>
              </a:defRPr>
            </a:lvl4pPr>
            <a:lvl5pPr algn="just">
              <a:spcBef>
                <a:spcPts val="624"/>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270A0709-DB7F-3E48-89F5-9FEDC6D848FB}"/>
              </a:ext>
            </a:extLst>
          </p:cNvPr>
          <p:cNvCxnSpPr/>
          <p:nvPr/>
        </p:nvCxnSpPr>
        <p:spPr>
          <a:xfrm>
            <a:off x="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3F1F8FCD-E16F-E941-BD48-60499D651933}"/>
              </a:ext>
            </a:extLst>
          </p:cNvPr>
          <p:cNvCxnSpPr/>
          <p:nvPr/>
        </p:nvCxnSpPr>
        <p:spPr>
          <a:xfrm>
            <a:off x="0" y="990600"/>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1" name="Slide Number Placeholder 5">
            <a:extLst>
              <a:ext uri="{FF2B5EF4-FFF2-40B4-BE49-F238E27FC236}">
                <a16:creationId xmlns:a16="http://schemas.microsoft.com/office/drawing/2014/main" id="{72F768FE-04AA-8D4B-B2F9-216643C09078}"/>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5" name="Content Placeholder 4">
            <a:extLst>
              <a:ext uri="{FF2B5EF4-FFF2-40B4-BE49-F238E27FC236}">
                <a16:creationId xmlns:a16="http://schemas.microsoft.com/office/drawing/2014/main" id="{4B051B4E-709F-47BE-AF77-87957B11B37E}"/>
              </a:ext>
            </a:extLst>
          </p:cNvPr>
          <p:cNvSpPr>
            <a:spLocks noGrp="1"/>
          </p:cNvSpPr>
          <p:nvPr>
            <p:ph sz="quarter" idx="10"/>
          </p:nvPr>
        </p:nvSpPr>
        <p:spPr>
          <a:xfrm>
            <a:off x="457200" y="3886200"/>
            <a:ext cx="8229600" cy="1295400"/>
          </a:xfrm>
        </p:spPr>
        <p:txBody>
          <a:bodyPr/>
          <a:lstStyle>
            <a:lvl1pPr marL="450850" indent="-450850" algn="just">
              <a:spcBef>
                <a:spcPts val="624"/>
              </a:spcBef>
              <a:defRPr>
                <a:latin typeface="Arial" panose="020B0604020202020204" pitchFamily="34" charset="0"/>
                <a:cs typeface="Arial" panose="020B0604020202020204" pitchFamily="34" charset="0"/>
              </a:defRPr>
            </a:lvl1pPr>
            <a:lvl2pPr marL="900113" indent="-442913" algn="just">
              <a:spcBef>
                <a:spcPts val="624"/>
              </a:spcBef>
              <a:defRPr sz="2600">
                <a:latin typeface="Arial" panose="020B0604020202020204" pitchFamily="34" charset="0"/>
                <a:cs typeface="Arial" panose="020B0604020202020204" pitchFamily="34" charset="0"/>
              </a:defRPr>
            </a:lvl2pPr>
            <a:lvl3pPr marL="1255713" indent="-341313" algn="just">
              <a:spcBef>
                <a:spcPts val="624"/>
              </a:spcBef>
              <a:defRPr>
                <a:latin typeface="Arial" panose="020B0604020202020204" pitchFamily="34" charset="0"/>
                <a:cs typeface="Arial" panose="020B0604020202020204" pitchFamily="34" charset="0"/>
              </a:defRPr>
            </a:lvl3pPr>
            <a:lvl4pPr>
              <a:spcBef>
                <a:spcPts val="624"/>
              </a:spcBef>
              <a:defRPr>
                <a:latin typeface="Arial" panose="020B0604020202020204" pitchFamily="34" charset="0"/>
                <a:cs typeface="Arial" panose="020B0604020202020204" pitchFamily="34" charset="0"/>
              </a:defRPr>
            </a:lvl4pPr>
            <a:lvl5pPr>
              <a:spcBef>
                <a:spcPts val="624"/>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a:extLst>
              <a:ext uri="{FF2B5EF4-FFF2-40B4-BE49-F238E27FC236}">
                <a16:creationId xmlns:a16="http://schemas.microsoft.com/office/drawing/2014/main" id="{ACB70D98-B250-4B9C-BB39-A3CEA12FF217}"/>
              </a:ext>
            </a:extLst>
          </p:cNvPr>
          <p:cNvSpPr>
            <a:spLocks noGrp="1"/>
          </p:cNvSpPr>
          <p:nvPr>
            <p:ph sz="quarter" idx="11"/>
          </p:nvPr>
        </p:nvSpPr>
        <p:spPr>
          <a:xfrm>
            <a:off x="457200" y="5334000"/>
            <a:ext cx="8229600" cy="990600"/>
          </a:xfrm>
        </p:spPr>
        <p:txBody>
          <a:bodyPr/>
          <a:lstStyle>
            <a:lvl1pPr algn="just">
              <a:defRPr>
                <a:latin typeface="Arial" panose="020B0604020202020204" pitchFamily="34" charset="0"/>
                <a:cs typeface="Arial" panose="020B0604020202020204" pitchFamily="34" charset="0"/>
              </a:defRPr>
            </a:lvl1pPr>
            <a:lvl2pPr algn="just">
              <a:defRPr>
                <a:latin typeface="Arial" panose="020B0604020202020204" pitchFamily="34" charset="0"/>
                <a:cs typeface="Arial" panose="020B0604020202020204" pitchFamily="34" charset="0"/>
              </a:defRPr>
            </a:lvl2pPr>
            <a:lvl3pPr algn="just">
              <a:defRPr>
                <a:latin typeface="Arial" panose="020B0604020202020204" pitchFamily="34" charset="0"/>
                <a:cs typeface="Arial" panose="020B0604020202020204" pitchFamily="34" charset="0"/>
              </a:defRPr>
            </a:lvl3pPr>
            <a:lvl4pPr algn="just">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Picture Placeholder 12">
            <a:extLst>
              <a:ext uri="{FF2B5EF4-FFF2-40B4-BE49-F238E27FC236}">
                <a16:creationId xmlns:a16="http://schemas.microsoft.com/office/drawing/2014/main" id="{5AE9FD9E-D6C4-411F-8C8C-C5AD91450BFE}"/>
              </a:ext>
            </a:extLst>
          </p:cNvPr>
          <p:cNvSpPr>
            <a:spLocks noGrp="1"/>
          </p:cNvSpPr>
          <p:nvPr>
            <p:ph type="pic" sz="quarter" idx="12"/>
          </p:nvPr>
        </p:nvSpPr>
        <p:spPr>
          <a:xfrm>
            <a:off x="5486400" y="3200400"/>
            <a:ext cx="1219200" cy="1066800"/>
          </a:xfrm>
        </p:spPr>
        <p:txBody>
          <a:bodyPr/>
          <a:lstStyle/>
          <a:p>
            <a:endParaRPr lang="en-IN"/>
          </a:p>
        </p:txBody>
      </p:sp>
      <p:sp>
        <p:nvSpPr>
          <p:cNvPr id="16" name="Picture Placeholder 15">
            <a:extLst>
              <a:ext uri="{FF2B5EF4-FFF2-40B4-BE49-F238E27FC236}">
                <a16:creationId xmlns:a16="http://schemas.microsoft.com/office/drawing/2014/main" id="{2D6E374D-A3A2-4A73-BFE2-603D8AD2CCA1}"/>
              </a:ext>
            </a:extLst>
          </p:cNvPr>
          <p:cNvSpPr>
            <a:spLocks noGrp="1"/>
          </p:cNvSpPr>
          <p:nvPr>
            <p:ph type="pic" sz="quarter" idx="13"/>
          </p:nvPr>
        </p:nvSpPr>
        <p:spPr>
          <a:xfrm>
            <a:off x="6934200" y="3186113"/>
            <a:ext cx="990600" cy="1081087"/>
          </a:xfrm>
        </p:spPr>
        <p:txBody>
          <a:bodyPr/>
          <a:lstStyle/>
          <a:p>
            <a:endParaRPr lang="en-IN"/>
          </a:p>
        </p:txBody>
      </p:sp>
      <p:sp>
        <p:nvSpPr>
          <p:cNvPr id="18" name="Table Placeholder 17">
            <a:extLst>
              <a:ext uri="{FF2B5EF4-FFF2-40B4-BE49-F238E27FC236}">
                <a16:creationId xmlns:a16="http://schemas.microsoft.com/office/drawing/2014/main" id="{DA92EFBD-A085-4DF4-AD56-4077C618C39C}"/>
              </a:ext>
            </a:extLst>
          </p:cNvPr>
          <p:cNvSpPr>
            <a:spLocks noGrp="1"/>
          </p:cNvSpPr>
          <p:nvPr>
            <p:ph type="tbl" sz="quarter" idx="14"/>
          </p:nvPr>
        </p:nvSpPr>
        <p:spPr>
          <a:xfrm>
            <a:off x="8153400" y="3046413"/>
            <a:ext cx="762000" cy="1373187"/>
          </a:xfrm>
        </p:spPr>
        <p:txBody>
          <a:bodyPr/>
          <a:lstStyle/>
          <a:p>
            <a:endParaRPr lang="en-IN"/>
          </a:p>
        </p:txBody>
      </p:sp>
      <p:sp>
        <p:nvSpPr>
          <p:cNvPr id="20" name="Content Placeholder 19">
            <a:extLst>
              <a:ext uri="{FF2B5EF4-FFF2-40B4-BE49-F238E27FC236}">
                <a16:creationId xmlns:a16="http://schemas.microsoft.com/office/drawing/2014/main" id="{EAE33A6D-C7B7-47E9-87F1-DF5DD53E5813}"/>
              </a:ext>
            </a:extLst>
          </p:cNvPr>
          <p:cNvSpPr>
            <a:spLocks noGrp="1"/>
          </p:cNvSpPr>
          <p:nvPr>
            <p:ph sz="quarter" idx="15"/>
          </p:nvPr>
        </p:nvSpPr>
        <p:spPr>
          <a:xfrm>
            <a:off x="5867400" y="4559300"/>
            <a:ext cx="1371600" cy="100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2" name="Content Placeholder 21">
            <a:extLst>
              <a:ext uri="{FF2B5EF4-FFF2-40B4-BE49-F238E27FC236}">
                <a16:creationId xmlns:a16="http://schemas.microsoft.com/office/drawing/2014/main" id="{5AC5569E-2789-46CB-B0BA-5D41359E5DD1}"/>
              </a:ext>
            </a:extLst>
          </p:cNvPr>
          <p:cNvSpPr>
            <a:spLocks noGrp="1"/>
          </p:cNvSpPr>
          <p:nvPr>
            <p:ph sz="quarter" idx="16"/>
          </p:nvPr>
        </p:nvSpPr>
        <p:spPr>
          <a:xfrm>
            <a:off x="7543800" y="4295775"/>
            <a:ext cx="838200" cy="1081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F9F1DD83-E1FE-4168-839A-936DF4083EA2}"/>
              </a:ext>
            </a:extLst>
          </p:cNvPr>
          <p:cNvSpPr>
            <a:spLocks noGrp="1"/>
          </p:cNvSpPr>
          <p:nvPr>
            <p:ph sz="quarter" idx="17"/>
          </p:nvPr>
        </p:nvSpPr>
        <p:spPr>
          <a:xfrm>
            <a:off x="7239000" y="5181600"/>
            <a:ext cx="914400" cy="1296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4" name="Content Placeholder 13">
            <a:extLst>
              <a:ext uri="{FF2B5EF4-FFF2-40B4-BE49-F238E27FC236}">
                <a16:creationId xmlns:a16="http://schemas.microsoft.com/office/drawing/2014/main" id="{92BF1872-D5AB-4562-9FA8-314C1F11CE4A}"/>
              </a:ext>
            </a:extLst>
          </p:cNvPr>
          <p:cNvSpPr>
            <a:spLocks noGrp="1"/>
          </p:cNvSpPr>
          <p:nvPr>
            <p:ph sz="quarter" idx="18"/>
          </p:nvPr>
        </p:nvSpPr>
        <p:spPr>
          <a:xfrm>
            <a:off x="8229600" y="5153025"/>
            <a:ext cx="838200" cy="137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92105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7CD7020A-17E2-0A46-8EF3-78A5E49F349F}"/>
              </a:ext>
            </a:extLst>
          </p:cNvPr>
          <p:cNvCxnSpPr/>
          <p:nvPr/>
        </p:nvCxnSpPr>
        <p:spPr>
          <a:xfrm>
            <a:off x="-76200" y="1066800"/>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E9808259-1753-2741-89A2-BC7D571F9527}"/>
              </a:ext>
            </a:extLst>
          </p:cNvPr>
          <p:cNvCxnSpPr/>
          <p:nvPr/>
        </p:nvCxnSpPr>
        <p:spPr>
          <a:xfrm>
            <a:off x="0" y="1143000"/>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5" name="Slide Number Placeholder 5">
            <a:extLst>
              <a:ext uri="{FF2B5EF4-FFF2-40B4-BE49-F238E27FC236}">
                <a16:creationId xmlns:a16="http://schemas.microsoft.com/office/drawing/2014/main" id="{8373A546-7ED3-7342-A5BF-DCA561DD7E8D}"/>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318351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3197"/>
            <a:ext cx="8229600" cy="1143000"/>
          </a:xfrm>
        </p:spPr>
        <p:txBody>
          <a:bodyPr/>
          <a:lstStyle>
            <a:lvl1pPr>
              <a:defRPr b="1"/>
            </a:lvl1pPr>
          </a:lstStyle>
          <a:p>
            <a:r>
              <a:rPr lang="en-US"/>
              <a:t>Click to edit Master title style</a:t>
            </a:r>
          </a:p>
        </p:txBody>
      </p:sp>
      <p:cxnSp>
        <p:nvCxnSpPr>
          <p:cNvPr id="11" name="Straight Connector 10">
            <a:extLst>
              <a:ext uri="{FF2B5EF4-FFF2-40B4-BE49-F238E27FC236}">
                <a16:creationId xmlns:a16="http://schemas.microsoft.com/office/drawing/2014/main" id="{B528FEA6-682E-F047-800D-B74D863CD26F}"/>
              </a:ext>
            </a:extLst>
          </p:cNvPr>
          <p:cNvCxnSpPr/>
          <p:nvPr/>
        </p:nvCxnSpPr>
        <p:spPr>
          <a:xfrm>
            <a:off x="0" y="1250195"/>
            <a:ext cx="9144000" cy="0"/>
          </a:xfrm>
          <a:prstGeom prst="line">
            <a:avLst/>
          </a:prstGeom>
          <a:ln w="44450"/>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8BD0E833-9B7E-7B4B-BB68-CBAF3F569E05}"/>
              </a:ext>
            </a:extLst>
          </p:cNvPr>
          <p:cNvCxnSpPr/>
          <p:nvPr/>
        </p:nvCxnSpPr>
        <p:spPr>
          <a:xfrm>
            <a:off x="0" y="1143000"/>
            <a:ext cx="9144000" cy="0"/>
          </a:xfrm>
          <a:prstGeom prst="line">
            <a:avLst/>
          </a:prstGeom>
          <a:ln w="44450">
            <a:solidFill>
              <a:schemeClr val="accent5">
                <a:lumMod val="60000"/>
                <a:lumOff val="40000"/>
              </a:schemeClr>
            </a:solidFill>
          </a:ln>
        </p:spPr>
        <p:style>
          <a:lnRef idx="1">
            <a:schemeClr val="accent6"/>
          </a:lnRef>
          <a:fillRef idx="0">
            <a:schemeClr val="accent6"/>
          </a:fillRef>
          <a:effectRef idx="0">
            <a:schemeClr val="accent6"/>
          </a:effectRef>
          <a:fontRef idx="minor">
            <a:schemeClr val="tx1"/>
          </a:fontRef>
        </p:style>
      </p:cxnSp>
      <p:sp>
        <p:nvSpPr>
          <p:cNvPr id="13" name="Slide Number Placeholder 5">
            <a:extLst>
              <a:ext uri="{FF2B5EF4-FFF2-40B4-BE49-F238E27FC236}">
                <a16:creationId xmlns:a16="http://schemas.microsoft.com/office/drawing/2014/main" id="{F3830D2F-0034-8347-8FD3-285503D9CD90}"/>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Tree>
    <p:extLst>
      <p:ext uri="{BB962C8B-B14F-4D97-AF65-F5344CB8AC3E}">
        <p14:creationId xmlns:p14="http://schemas.microsoft.com/office/powerpoint/2010/main" val="274909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457200" y="2362200"/>
            <a:ext cx="8229600" cy="3763963"/>
          </a:xfrm>
        </p:spPr>
        <p:txBody>
          <a:bodyPr>
            <a:normAutofit/>
          </a:bodyPr>
          <a:lstStyle>
            <a:lvl1pPr marL="514350" indent="-514350">
              <a:buFont typeface="+mj-lt"/>
              <a:buAutoNum type="alphaLcPeriod"/>
              <a:defRPr sz="2800" b="0"/>
            </a:lvl1pPr>
            <a:lvl2pPr marL="914400" indent="-457200">
              <a:buFont typeface="+mj-lt"/>
              <a:buAutoNum type="alphaLcPeriod"/>
              <a:defRPr sz="2400"/>
            </a:lvl2pPr>
            <a:lvl3pPr marL="1371600" indent="-457200">
              <a:buFont typeface="+mj-lt"/>
              <a:buAutoNum type="alphaLcPeriod"/>
              <a:defRPr sz="2000"/>
            </a:lvl3pPr>
            <a:lvl4pPr marL="1714500" indent="-342900">
              <a:buFont typeface="+mj-lt"/>
              <a:buAutoNum type="alphaLcPeriod"/>
              <a:defRPr sz="1800"/>
            </a:lvl4pPr>
            <a:lvl5pPr marL="2171700" indent="-342900">
              <a:buFont typeface="+mj-lt"/>
              <a:buAutoNum type="alphaLcPeriod"/>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98433848-A846-744E-B946-326CC16C2C19}"/>
              </a:ext>
            </a:extLst>
          </p:cNvPr>
          <p:cNvSpPr txBox="1">
            <a:spLocks/>
          </p:cNvSpPr>
          <p:nvPr/>
        </p:nvSpPr>
        <p:spPr>
          <a:xfrm>
            <a:off x="6553200" y="64928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9DC544-88AA-4B99-9569-D68FC0552398}" type="slidenum">
              <a:rPr lang="en-US" smtClean="0"/>
              <a:pPr/>
              <a:t>‹#›</a:t>
            </a:fld>
            <a:endParaRPr lang="en-US"/>
          </a:p>
        </p:txBody>
      </p:sp>
      <p:sp>
        <p:nvSpPr>
          <p:cNvPr id="6" name="Footer Placeholder 4">
            <a:extLst>
              <a:ext uri="{FF2B5EF4-FFF2-40B4-BE49-F238E27FC236}">
                <a16:creationId xmlns:a16="http://schemas.microsoft.com/office/drawing/2014/main" id="{74EF8F2C-C0EE-1549-B53B-14B612714A95}"/>
              </a:ext>
            </a:extLst>
          </p:cNvPr>
          <p:cNvSpPr txBox="1">
            <a:spLocks/>
          </p:cNvSpPr>
          <p:nvPr/>
        </p:nvSpPr>
        <p:spPr>
          <a:xfrm>
            <a:off x="2897488" y="6479152"/>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2021 Worth Publishers</a:t>
            </a:r>
            <a:br>
              <a:rPr lang="en-US" dirty="0"/>
            </a:br>
            <a:r>
              <a:rPr lang="en-US" dirty="0"/>
              <a:t>International Economics, 5e  |  </a:t>
            </a:r>
            <a:r>
              <a:rPr lang="en-US" dirty="0" err="1"/>
              <a:t>Feenstra</a:t>
            </a:r>
            <a:r>
              <a:rPr lang="en-US" dirty="0"/>
              <a:t>/Taylor</a:t>
            </a:r>
          </a:p>
        </p:txBody>
      </p:sp>
    </p:spTree>
    <p:extLst>
      <p:ext uri="{BB962C8B-B14F-4D97-AF65-F5344CB8AC3E}">
        <p14:creationId xmlns:p14="http://schemas.microsoft.com/office/powerpoint/2010/main" val="355810134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42486-60EF-4F60-A615-D972FC887030}" type="datetime1">
              <a:rPr lang="en-US" smtClean="0"/>
              <a:t>4/5/2022</a:t>
            </a:fld>
            <a:endParaRPr lang="en-US"/>
          </a:p>
        </p:txBody>
      </p:sp>
      <p:sp>
        <p:nvSpPr>
          <p:cNvPr id="3" name="Footer Placeholder 2"/>
          <p:cNvSpPr>
            <a:spLocks noGrp="1"/>
          </p:cNvSpPr>
          <p:nvPr>
            <p:ph type="ftr" sz="quarter" idx="11"/>
          </p:nvPr>
        </p:nvSpPr>
        <p:spPr/>
        <p:txBody>
          <a:bodyPr/>
          <a:lstStyle/>
          <a:p>
            <a:r>
              <a:rPr lang="en-US" dirty="0"/>
              <a:t>© 2021 Worth Publishers International Economics, 5e  |  </a:t>
            </a:r>
            <a:r>
              <a:rPr lang="en-US" dirty="0" err="1"/>
              <a:t>Feenstra</a:t>
            </a:r>
            <a:r>
              <a:rPr lang="en-US" dirty="0"/>
              <a:t>/Taylor</a:t>
            </a:r>
          </a:p>
        </p:txBody>
      </p:sp>
      <p:sp>
        <p:nvSpPr>
          <p:cNvPr id="4" name="Slide Number Placeholder 3"/>
          <p:cNvSpPr>
            <a:spLocks noGrp="1"/>
          </p:cNvSpPr>
          <p:nvPr>
            <p:ph type="sldNum" sz="quarter" idx="12"/>
          </p:nvPr>
        </p:nvSpPr>
        <p:spPr/>
        <p:txBody>
          <a:bodyPr/>
          <a:lstStyle/>
          <a:p>
            <a:fld id="{3716A705-FD81-4A6D-8669-AC884E7A3E75}" type="slidenum">
              <a:rPr lang="en-US" smtClean="0"/>
              <a:t>‹#›</a:t>
            </a:fld>
            <a:endParaRPr lang="en-US"/>
          </a:p>
        </p:txBody>
      </p:sp>
    </p:spTree>
    <p:extLst>
      <p:ext uri="{BB962C8B-B14F-4D97-AF65-F5344CB8AC3E}">
        <p14:creationId xmlns:p14="http://schemas.microsoft.com/office/powerpoint/2010/main" val="61544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8000">
              <a:schemeClr val="accent1">
                <a:lumMod val="5000"/>
                <a:lumOff val="95000"/>
              </a:schemeClr>
            </a:gs>
            <a:gs pos="100000">
              <a:srgbClr val="002060"/>
            </a:gs>
            <a:gs pos="100000">
              <a:schemeClr val="accent1">
                <a:lumMod val="45000"/>
                <a:lumOff val="55000"/>
              </a:schemeClr>
            </a:gs>
            <a:gs pos="77564">
              <a:schemeClr val="bg1"/>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13A9737D-340B-4548-A6B8-129D86B75DE1}"/>
              </a:ext>
            </a:extLst>
          </p:cNvPr>
          <p:cNvSpPr txBox="1"/>
          <p:nvPr userDrawn="1"/>
        </p:nvSpPr>
        <p:spPr>
          <a:xfrm>
            <a:off x="8077200" y="6488668"/>
            <a:ext cx="848309" cy="338554"/>
          </a:xfrm>
          <a:prstGeom prst="rect">
            <a:avLst/>
          </a:prstGeom>
          <a:noFill/>
        </p:spPr>
        <p:txBody>
          <a:bodyPr wrap="none" rtlCol="0">
            <a:spAutoFit/>
          </a:bodyPr>
          <a:lstStyle/>
          <a:p>
            <a:r>
              <a:rPr lang="en-US" sz="1600" b="1" dirty="0"/>
              <a:t>10 - </a:t>
            </a:r>
            <a:fld id="{B0B3B86E-2C3F-42CA-BB56-22CD01A5911C}" type="slidenum">
              <a:rPr lang="en-US" sz="1600" b="1" smtClean="0"/>
              <a:t>‹#›</a:t>
            </a:fld>
            <a:endParaRPr lang="en-US" sz="1600" b="1" dirty="0"/>
          </a:p>
        </p:txBody>
      </p:sp>
    </p:spTree>
    <p:extLst>
      <p:ext uri="{BB962C8B-B14F-4D97-AF65-F5344CB8AC3E}">
        <p14:creationId xmlns:p14="http://schemas.microsoft.com/office/powerpoint/2010/main" val="1539468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9" r:id="rId3"/>
    <p:sldLayoutId id="2147483675" r:id="rId4"/>
    <p:sldLayoutId id="2147483676" r:id="rId5"/>
    <p:sldLayoutId id="2147483677" r:id="rId6"/>
    <p:sldLayoutId id="2147483678" r:id="rId7"/>
  </p:sldLayoutIdLst>
  <p:hf hd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1pPr>
      <a:lvl2pPr marL="742950" indent="-28575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2pPr>
      <a:lvl3pPr marL="11430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3pPr>
      <a:lvl4pPr marL="16002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4pPr>
      <a:lvl5pPr marL="2057400" indent="-228600" algn="just" defTabSz="914400" rtl="0" eaLnBrk="1" latinLnBrk="0" hangingPunct="1">
        <a:spcBef>
          <a:spcPct val="20000"/>
        </a:spcBef>
        <a:buFont typeface="Arial" panose="020B0604020202020204" pitchFamily="34" charset="0"/>
        <a:buChar char="»"/>
        <a:defRPr sz="2400" b="1"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A5617-36D8-D248-878E-8DC91111CBC5}"/>
              </a:ext>
            </a:extLst>
          </p:cNvPr>
          <p:cNvSpPr>
            <a:spLocks noGrp="1"/>
          </p:cNvSpPr>
          <p:nvPr>
            <p:ph type="ctrTitle"/>
          </p:nvPr>
        </p:nvSpPr>
        <p:spPr>
          <a:xfrm>
            <a:off x="457198" y="1981200"/>
            <a:ext cx="8458201" cy="2030414"/>
          </a:xfrm>
        </p:spPr>
        <p:txBody>
          <a:bodyPr>
            <a:noAutofit/>
          </a:bodyPr>
          <a:lstStyle/>
          <a:p>
            <a:pPr algn="ctr"/>
            <a:r>
              <a:rPr lang="en-US" sz="3600" dirty="0">
                <a:solidFill>
                  <a:schemeClr val="tx1"/>
                </a:solidFill>
              </a:rPr>
              <a:t>Chapter 10 - Export Policies in Resource-Based and High-Technology Industries</a:t>
            </a:r>
          </a:p>
        </p:txBody>
      </p:sp>
      <p:sp>
        <p:nvSpPr>
          <p:cNvPr id="7" name="Footer Placeholder 4">
            <a:extLst>
              <a:ext uri="{FF2B5EF4-FFF2-40B4-BE49-F238E27FC236}">
                <a16:creationId xmlns:a16="http://schemas.microsoft.com/office/drawing/2014/main" id="{CBBA12ED-D914-E84E-95E4-152C83E90B5B}"/>
              </a:ext>
            </a:extLst>
          </p:cNvPr>
          <p:cNvSpPr txBox="1">
            <a:spLocks/>
          </p:cNvSpPr>
          <p:nvPr/>
        </p:nvSpPr>
        <p:spPr>
          <a:xfrm>
            <a:off x="656968" y="3885386"/>
            <a:ext cx="35939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tx1"/>
                </a:solidFill>
              </a:rPr>
              <a:t>© 2021 Worth Publishers</a:t>
            </a:r>
            <a:br>
              <a:rPr lang="en-US" b="1" dirty="0">
                <a:solidFill>
                  <a:schemeClr val="tx1"/>
                </a:solidFill>
              </a:rPr>
            </a:br>
            <a:r>
              <a:rPr lang="en-US" b="1" dirty="0">
                <a:solidFill>
                  <a:schemeClr val="tx1"/>
                </a:solidFill>
              </a:rPr>
              <a:t>International Economics, 5e  |  </a:t>
            </a:r>
            <a:r>
              <a:rPr lang="en-US" b="1" dirty="0" err="1">
                <a:solidFill>
                  <a:schemeClr val="tx1"/>
                </a:solidFill>
              </a:rPr>
              <a:t>Feenstra</a:t>
            </a:r>
            <a:r>
              <a:rPr lang="en-US" b="1" dirty="0">
                <a:solidFill>
                  <a:schemeClr val="tx1"/>
                </a:solidFill>
              </a:rPr>
              <a:t>/Taylor</a:t>
            </a:r>
          </a:p>
        </p:txBody>
      </p:sp>
      <p:sp>
        <p:nvSpPr>
          <p:cNvPr id="9" name="TextBox 8">
            <a:extLst>
              <a:ext uri="{FF2B5EF4-FFF2-40B4-BE49-F238E27FC236}">
                <a16:creationId xmlns:a16="http://schemas.microsoft.com/office/drawing/2014/main" id="{32A11323-A059-4DEF-9682-2077A9E6C491}"/>
              </a:ext>
            </a:extLst>
          </p:cNvPr>
          <p:cNvSpPr txBox="1"/>
          <p:nvPr/>
        </p:nvSpPr>
        <p:spPr>
          <a:xfrm>
            <a:off x="228600" y="556181"/>
            <a:ext cx="8686799" cy="646331"/>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Arial"/>
                <a:ea typeface="+mj-ea"/>
                <a:cs typeface="+mj-cs"/>
              </a:rPr>
              <a:t>ECON 243 – International Trade</a:t>
            </a:r>
          </a:p>
        </p:txBody>
      </p:sp>
      <p:pic>
        <p:nvPicPr>
          <p:cNvPr id="3" name="Picture 2">
            <a:extLst>
              <a:ext uri="{FF2B5EF4-FFF2-40B4-BE49-F238E27FC236}">
                <a16:creationId xmlns:a16="http://schemas.microsoft.com/office/drawing/2014/main" id="{DDC85404-D88D-4C05-A9AE-8667D021E1AA}"/>
              </a:ext>
            </a:extLst>
          </p:cNvPr>
          <p:cNvPicPr>
            <a:picLocks noChangeAspect="1"/>
          </p:cNvPicPr>
          <p:nvPr/>
        </p:nvPicPr>
        <p:blipFill>
          <a:blip r:embed="rId2"/>
          <a:stretch>
            <a:fillRect/>
          </a:stretch>
        </p:blipFill>
        <p:spPr>
          <a:xfrm>
            <a:off x="685800" y="4267200"/>
            <a:ext cx="8077199" cy="2438400"/>
          </a:xfrm>
          <a:prstGeom prst="rect">
            <a:avLst/>
          </a:prstGeom>
        </p:spPr>
      </p:pic>
    </p:spTree>
    <p:extLst>
      <p:ext uri="{BB962C8B-B14F-4D97-AF65-F5344CB8AC3E}">
        <p14:creationId xmlns:p14="http://schemas.microsoft.com/office/powerpoint/2010/main" val="3149301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fontScale="90000"/>
          </a:bodyPr>
          <a:lstStyle/>
          <a:p>
            <a:r>
              <a:rPr lang="en-US" dirty="0"/>
              <a:t>Export Subsidies in a Large Home Country </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152400" y="1244683"/>
            <a:ext cx="8839200" cy="838199"/>
          </a:xfrm>
        </p:spPr>
        <p:txBody>
          <a:bodyPr>
            <a:normAutofit/>
          </a:bodyPr>
          <a:lstStyle/>
          <a:p>
            <a:pPr marL="0" indent="0">
              <a:buNone/>
            </a:pPr>
            <a:r>
              <a:rPr lang="en-US" sz="1800" dirty="0"/>
              <a:t>Effect of the Subsidy - FIGURE 10-2    Export Subsidy for a Large Country</a:t>
            </a:r>
          </a:p>
        </p:txBody>
      </p:sp>
      <p:pic>
        <p:nvPicPr>
          <p:cNvPr id="10" name="Picture Placeholder 5" descr="Two graphs are titled “(a) Home Market” and “(b) World Market.&quot; In graph (a) the vertical axis represents “Home price” and has values P asterisk, P superscript W, and P asterisk plus. The horizontal axis represents “Quantity” and has the values D subscript 2, D subscript 1, S subscript 1, and S subscript 2. An arrow, labeled “S,” points from point P asterisk to P asterisk plus S. Dotted lines are drawn parallel to the vertical axis from D subscript 2, D subscript 1, S subscript 1, and S subscript 2 and parallel to the horizontal axis from P asterisk, P superscript W and P asterisk plus S. A positive sloping line S and a negative sloping line D intersect at a point. The area enclosed by the vertical axis and the lines from D subscript 2, P superscript W, and P asterisk plus s is labeled “a.” The triangular area enclosed by the line D and the lines from D subscript 2 and P superscript W is labeled “b.” The trapezoidal area enclosed by the lines S and D and the lines from P superscript W and P asterisk plus s is labeled “c.” The triangular area enclosed by the line S and the lines from P superscript W and S subscript 2 is labeled “d.” The rectangular region enclosed by the lines from D subscript 2, S subscript 2, P asterisk, and P superscript W is labeled “e.”&#10;In graph (b) the vertical axis represents “World Price” and has values P asterisk, P superscript W, and P asterisk plus S. The horizontal axis represents “Exports” and has values X subscript 1 and X subscript 2. Dotted lines are drawn parallel to the vertical axis from X subscript 1 and X subscript 2, and parallel to the horizontal axis from P asterisk, P superscript W, and P asterisk plus s. A positive sloping line is labeled “Home export supply, X.” A line parallel to X is drawn below it and labeled “X minus s.” An arrow, labeled “S,” points from X to X minus s. A negative sloping line, labeled “Foreign import demand, M asterisk,” intersects the lines X and X minus s. The region enclosed by the vertical axis, the line M asterisk, and the lines from P asterisk and P superscript W is labeled “e prime.” The triangular region enclosed by the lines M asterisk and X and the line from X subscript 2 is bisected by p superscript w. The bottom half of the triangular region is labeled “f.” The top half of the triangular region is labeled &quot;b plus d.&quot;">
            <a:extLst>
              <a:ext uri="{FF2B5EF4-FFF2-40B4-BE49-F238E27FC236}">
                <a16:creationId xmlns:a16="http://schemas.microsoft.com/office/drawing/2014/main" id="{A3F13E7E-CECC-40D7-8CB8-1ED8EFF3959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52400" y="1905000"/>
            <a:ext cx="8839200" cy="3352800"/>
          </a:xfrm>
          <a:prstGeom prst="rect">
            <a:avLst/>
          </a:prstGeom>
        </p:spPr>
      </p:pic>
      <p:sp>
        <p:nvSpPr>
          <p:cNvPr id="3" name="Content Placeholder 2">
            <a:extLst>
              <a:ext uri="{FF2B5EF4-FFF2-40B4-BE49-F238E27FC236}">
                <a16:creationId xmlns:a16="http://schemas.microsoft.com/office/drawing/2014/main" id="{F7BDC678-7F50-4130-BE04-0E7D5DE5FA3C}"/>
              </a:ext>
            </a:extLst>
          </p:cNvPr>
          <p:cNvSpPr>
            <a:spLocks noGrp="1"/>
          </p:cNvSpPr>
          <p:nvPr>
            <p:ph sz="quarter" idx="11"/>
          </p:nvPr>
        </p:nvSpPr>
        <p:spPr>
          <a:xfrm>
            <a:off x="152400" y="5410200"/>
            <a:ext cx="8686800" cy="838199"/>
          </a:xfrm>
        </p:spPr>
        <p:txBody>
          <a:bodyPr>
            <a:noAutofit/>
          </a:bodyPr>
          <a:lstStyle/>
          <a:p>
            <a:pPr marL="0" indent="0">
              <a:spcBef>
                <a:spcPts val="624"/>
              </a:spcBef>
              <a:buNone/>
            </a:pPr>
            <a:r>
              <a:rPr lang="en-US" sz="1800" dirty="0">
                <a:latin typeface="Arial" panose="020B0604020202020204" pitchFamily="34" charset="0"/>
                <a:cs typeface="Arial" panose="020B0604020202020204" pitchFamily="34" charset="0"/>
              </a:rPr>
              <a:t>Panel (a) shows the effects of the subsidy at Home. The Home price increases from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to P</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s, Home quantity demanded decreases from D</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to D</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Home quantity supplied increases from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to S</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The deadweight loss for Home is the area of triangle (b + d), but Home also has a terms-of-trade loss of area e.</a:t>
            </a:r>
          </a:p>
        </p:txBody>
      </p:sp>
    </p:spTree>
    <p:extLst>
      <p:ext uri="{BB962C8B-B14F-4D97-AF65-F5344CB8AC3E}">
        <p14:creationId xmlns:p14="http://schemas.microsoft.com/office/powerpoint/2010/main" val="332441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fontScale="90000"/>
          </a:bodyPr>
          <a:lstStyle/>
          <a:p>
            <a:r>
              <a:rPr lang="en-US" dirty="0"/>
              <a:t>Export Subsidies in a Large Home Country</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152400" y="1244683"/>
            <a:ext cx="8839200" cy="838199"/>
          </a:xfrm>
        </p:spPr>
        <p:txBody>
          <a:bodyPr>
            <a:normAutofit/>
          </a:bodyPr>
          <a:lstStyle/>
          <a:p>
            <a:pPr marL="0" indent="0">
              <a:buNone/>
            </a:pPr>
            <a:r>
              <a:rPr lang="en-US" sz="1800" dirty="0"/>
              <a:t>Effect of the Subsidy - FIGURE 10-2    Export Subsidy for a Large Country</a:t>
            </a:r>
          </a:p>
        </p:txBody>
      </p:sp>
      <p:pic>
        <p:nvPicPr>
          <p:cNvPr id="10" name="Picture Placeholder 5" descr="Two graphs are titled “(a) Home Market” and “(b) World Market.&quot; In graph (a) the vertical axis represents “Home price” and has values P asterisk, P superscript W, and P asterisk plus. The horizontal axis represents “Quantity” and has the values D subscript 2, D subscript 1, S subscript 1, and S subscript 2. An arrow, labeled “S,” points from point P asterisk to P asterisk plus S. Dotted lines are drawn parallel to the vertical axis from D subscript 2, D subscript 1, S subscript 1, and S subscript 2 and parallel to the horizontal axis from P asterisk, P superscript W and P asterisk plus S. A positive sloping line S and a negative sloping line D intersect at a point. The area enclosed by the vertical axis and the lines from D subscript 2, P superscript W, and P asterisk plus s is labeled “a.” The triangular area enclosed by the line D and the lines from D subscript 2 and P superscript W is labeled “b.” The trapezoidal area enclosed by the lines S and D and the lines from P superscript W and P asterisk plus s is labeled “c.” The triangular area enclosed by the line S and the lines from P superscript W and S subscript 2 is labeled “d.” The rectangular region enclosed by the lines from D subscript 2, S subscript 2, P asterisk, and P superscript W is labeled “e.”&#10;In graph (b) the vertical axis represents “World Price” and has values P asterisk, P superscript W, and P asterisk plus S. The horizontal axis represents “Exports” and has values X subscript 1 and X subscript 2. Dotted lines are drawn parallel to the vertical axis from X subscript 1 and X subscript 2, and parallel to the horizontal axis from P asterisk, P superscript W, and P asterisk plus s. A positive sloping line is labeled “Home export supply, X.” A line parallel to X is drawn below it and labeled “X minus s.” An arrow, labeled “S,” points from X to X minus s. A negative sloping line, labeled “Foreign import demand, M asterisk,” intersects the lines X and X minus s. The region enclosed by the vertical axis, the line M asterisk, and the lines from P asterisk and P superscript W is labeled “e prime.” The triangular region enclosed by the lines M asterisk and X and the line from X subscript 2 is bisected by p superscript w. The bottom half of the triangular region is labeled “f.” The top half of the triangular region is labeled &quot;b plus d.&quot;">
            <a:extLst>
              <a:ext uri="{FF2B5EF4-FFF2-40B4-BE49-F238E27FC236}">
                <a16:creationId xmlns:a16="http://schemas.microsoft.com/office/drawing/2014/main" id="{A3F13E7E-CECC-40D7-8CB8-1ED8EFF3959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52400" y="1650530"/>
            <a:ext cx="8839200" cy="3352800"/>
          </a:xfrm>
          <a:prstGeom prst="rect">
            <a:avLst/>
          </a:prstGeom>
        </p:spPr>
      </p:pic>
      <p:sp>
        <p:nvSpPr>
          <p:cNvPr id="3" name="Content Placeholder 2">
            <a:extLst>
              <a:ext uri="{FF2B5EF4-FFF2-40B4-BE49-F238E27FC236}">
                <a16:creationId xmlns:a16="http://schemas.microsoft.com/office/drawing/2014/main" id="{F7BDC678-7F50-4130-BE04-0E7D5DE5FA3C}"/>
              </a:ext>
            </a:extLst>
          </p:cNvPr>
          <p:cNvSpPr>
            <a:spLocks noGrp="1"/>
          </p:cNvSpPr>
          <p:nvPr>
            <p:ph sz="quarter" idx="11"/>
          </p:nvPr>
        </p:nvSpPr>
        <p:spPr>
          <a:xfrm>
            <a:off x="152401" y="5045377"/>
            <a:ext cx="8686800" cy="838199"/>
          </a:xfrm>
        </p:spPr>
        <p:txBody>
          <a:bodyPr>
            <a:noAutofit/>
          </a:bodyPr>
          <a:lstStyle/>
          <a:p>
            <a:pPr marL="0" indent="0">
              <a:spcBef>
                <a:spcPts val="624"/>
              </a:spcBef>
              <a:buNone/>
            </a:pPr>
            <a:r>
              <a:rPr lang="en-US" sz="1700" dirty="0">
                <a:latin typeface="Arial" panose="020B0604020202020204" pitchFamily="34" charset="0"/>
                <a:cs typeface="Arial" panose="020B0604020202020204" pitchFamily="34" charset="0"/>
              </a:rPr>
              <a:t>In the world market, the Home subsidy shifts out the export supply curve from X to X − s, reflecting the lower marginal cost of exports. As a result, the world price falls from P</a:t>
            </a:r>
            <a:r>
              <a:rPr lang="en-US" sz="1700" baseline="30000" dirty="0">
                <a:latin typeface="Arial" panose="020B0604020202020204" pitchFamily="34" charset="0"/>
                <a:cs typeface="Arial" panose="020B0604020202020204" pitchFamily="34" charset="0"/>
              </a:rPr>
              <a:t>W</a:t>
            </a:r>
            <a:r>
              <a:rPr lang="en-US" sz="1700" dirty="0">
                <a:latin typeface="Arial" panose="020B0604020202020204" pitchFamily="34" charset="0"/>
                <a:cs typeface="Arial" panose="020B0604020202020204" pitchFamily="34" charset="0"/>
              </a:rPr>
              <a:t> to P</a:t>
            </a:r>
            <a:r>
              <a:rPr lang="en-US" sz="1700" baseline="300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 </a:t>
            </a:r>
          </a:p>
          <a:p>
            <a:pPr marL="0" indent="0">
              <a:spcBef>
                <a:spcPts val="624"/>
              </a:spcBef>
              <a:buNone/>
            </a:pPr>
            <a:r>
              <a:rPr lang="en-US" sz="1700" dirty="0">
                <a:latin typeface="Arial" panose="020B0604020202020204" pitchFamily="34" charset="0"/>
                <a:cs typeface="Arial" panose="020B0604020202020204" pitchFamily="34" charset="0"/>
              </a:rPr>
              <a:t>The Foreign country gains the consumer surplus area e</a:t>
            </a:r>
            <a:r>
              <a:rPr lang="en-US" sz="1700" dirty="0">
                <a:latin typeface="Arial" panose="020B0604020202020204" pitchFamily="34" charset="0"/>
                <a:cs typeface="Arial" panose="020B0604020202020204" pitchFamily="34" charset="0"/>
                <a:sym typeface="Symbol" pitchFamily="18" charset="2"/>
              </a:rPr>
              <a:t></a:t>
            </a:r>
            <a:r>
              <a:rPr lang="en-US" sz="1700" dirty="0">
                <a:latin typeface="Arial" panose="020B0604020202020204" pitchFamily="34" charset="0"/>
                <a:cs typeface="Arial" panose="020B0604020202020204" pitchFamily="34" charset="0"/>
              </a:rPr>
              <a:t>, so the world deadweight loss due to the subsidy is the area (b + d + f). The extra deadweight loss f arises because only a portion of the Home terms-of-trade loss is a Foreign gain. </a:t>
            </a:r>
          </a:p>
        </p:txBody>
      </p:sp>
    </p:spTree>
    <p:extLst>
      <p:ext uri="{BB962C8B-B14F-4D97-AF65-F5344CB8AC3E}">
        <p14:creationId xmlns:p14="http://schemas.microsoft.com/office/powerpoint/2010/main" val="299977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39C7-57C8-48E9-8A08-1C2052295C33}"/>
              </a:ext>
            </a:extLst>
          </p:cNvPr>
          <p:cNvSpPr>
            <a:spLocks noGrp="1"/>
          </p:cNvSpPr>
          <p:nvPr>
            <p:ph type="title"/>
          </p:nvPr>
        </p:nvSpPr>
        <p:spPr/>
        <p:txBody>
          <a:bodyPr/>
          <a:lstStyle/>
          <a:p>
            <a:r>
              <a:rPr lang="en-US" dirty="0"/>
              <a:t>A Closer Look </a:t>
            </a:r>
          </a:p>
        </p:txBody>
      </p:sp>
      <p:pic>
        <p:nvPicPr>
          <p:cNvPr id="3" name="Picture 2">
            <a:extLst>
              <a:ext uri="{FF2B5EF4-FFF2-40B4-BE49-F238E27FC236}">
                <a16:creationId xmlns:a16="http://schemas.microsoft.com/office/drawing/2014/main" id="{6FB91382-5ECB-474B-8FBD-083ADC8DC255}"/>
              </a:ext>
            </a:extLst>
          </p:cNvPr>
          <p:cNvPicPr>
            <a:picLocks noChangeAspect="1"/>
          </p:cNvPicPr>
          <p:nvPr/>
        </p:nvPicPr>
        <p:blipFill>
          <a:blip r:embed="rId3"/>
          <a:stretch>
            <a:fillRect/>
          </a:stretch>
        </p:blipFill>
        <p:spPr>
          <a:xfrm>
            <a:off x="277261" y="1306197"/>
            <a:ext cx="8382766" cy="5086365"/>
          </a:xfrm>
          <a:prstGeom prst="rect">
            <a:avLst/>
          </a:prstGeom>
        </p:spPr>
      </p:pic>
    </p:spTree>
    <p:extLst>
      <p:ext uri="{BB962C8B-B14F-4D97-AF65-F5344CB8AC3E}">
        <p14:creationId xmlns:p14="http://schemas.microsoft.com/office/powerpoint/2010/main" val="317348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3C87677-FA5F-4FFA-92B4-3CFCABD202DF}"/>
              </a:ext>
            </a:extLst>
          </p:cNvPr>
          <p:cNvSpPr>
            <a:spLocks noGrp="1"/>
          </p:cNvSpPr>
          <p:nvPr>
            <p:ph type="title"/>
          </p:nvPr>
        </p:nvSpPr>
        <p:spPr/>
        <p:txBody>
          <a:bodyPr>
            <a:normAutofit fontScale="90000"/>
          </a:bodyPr>
          <a:lstStyle/>
          <a:p>
            <a:r>
              <a:rPr lang="en-US" dirty="0"/>
              <a:t>Export Subsidies in a Large Home Country </a:t>
            </a:r>
            <a:endParaRPr lang="en-IN" dirty="0"/>
          </a:p>
        </p:txBody>
      </p:sp>
      <p:sp>
        <p:nvSpPr>
          <p:cNvPr id="14" name="Content Placeholder 13">
            <a:extLst>
              <a:ext uri="{FF2B5EF4-FFF2-40B4-BE49-F238E27FC236}">
                <a16:creationId xmlns:a16="http://schemas.microsoft.com/office/drawing/2014/main" id="{4599F4E2-6578-498D-964C-9757DDDDD130}"/>
              </a:ext>
            </a:extLst>
          </p:cNvPr>
          <p:cNvSpPr>
            <a:spLocks noGrp="1"/>
          </p:cNvSpPr>
          <p:nvPr>
            <p:ph idx="1"/>
          </p:nvPr>
        </p:nvSpPr>
        <p:spPr>
          <a:xfrm>
            <a:off x="342900" y="1167713"/>
            <a:ext cx="8458200" cy="4525963"/>
          </a:xfrm>
        </p:spPr>
        <p:txBody>
          <a:bodyPr>
            <a:noAutofit/>
          </a:bodyPr>
          <a:lstStyle/>
          <a:p>
            <a:pPr marL="0" indent="0">
              <a:lnSpc>
                <a:spcPct val="110000"/>
              </a:lnSpc>
              <a:buNone/>
            </a:pPr>
            <a:r>
              <a:rPr lang="en-US" sz="2200" dirty="0">
                <a:latin typeface="Arial" panose="020B0604020202020204" pitchFamily="34" charset="0"/>
                <a:cs typeface="Arial" panose="020B0604020202020204" pitchFamily="34" charset="0"/>
              </a:rPr>
              <a:t>Effect of the Subsidy</a:t>
            </a:r>
          </a:p>
          <a:p>
            <a:pPr marL="0" indent="0">
              <a:lnSpc>
                <a:spcPct val="110000"/>
              </a:lnSpc>
              <a:buNone/>
            </a:pPr>
            <a:r>
              <a:rPr lang="en-US" sz="2200" dirty="0">
                <a:latin typeface="Arial" panose="020B0604020202020204" pitchFamily="34" charset="0"/>
                <a:cs typeface="Arial" panose="020B0604020202020204" pitchFamily="34" charset="0"/>
              </a:rPr>
              <a:t>Home Welfare</a:t>
            </a:r>
          </a:p>
          <a:p>
            <a:pPr>
              <a:lnSpc>
                <a:spcPct val="110000"/>
              </a:lnSpc>
            </a:pPr>
            <a:r>
              <a:rPr lang="en-US" sz="2200" dirty="0">
                <a:latin typeface="Arial" panose="020B0604020202020204" pitchFamily="34" charset="0"/>
                <a:cs typeface="Arial" panose="020B0604020202020204" pitchFamily="34" charset="0"/>
              </a:rPr>
              <a:t>The increase in the Home price from P</a:t>
            </a:r>
            <a:r>
              <a:rPr lang="en-US" sz="2200" baseline="30000" dirty="0">
                <a:latin typeface="Arial" panose="020B0604020202020204" pitchFamily="34" charset="0"/>
                <a:cs typeface="Arial" panose="020B0604020202020204" pitchFamily="34" charset="0"/>
              </a:rPr>
              <a:t>W</a:t>
            </a:r>
            <a:r>
              <a:rPr lang="en-US" sz="2200" dirty="0">
                <a:latin typeface="Arial" panose="020B0604020202020204" pitchFamily="34" charset="0"/>
                <a:cs typeface="Arial" panose="020B0604020202020204" pitchFamily="34" charset="0"/>
              </a:rPr>
              <a:t> to P* + s reduces consumer surplus by the amount (a + b) and increases producer surplus by the amount (a + b + c).</a:t>
            </a:r>
          </a:p>
          <a:p>
            <a:pPr>
              <a:lnSpc>
                <a:spcPct val="110000"/>
              </a:lnSpc>
            </a:pPr>
            <a:r>
              <a:rPr lang="en-US" sz="2200" dirty="0">
                <a:latin typeface="Arial" panose="020B0604020202020204" pitchFamily="34" charset="0"/>
                <a:cs typeface="Arial" panose="020B0604020202020204" pitchFamily="34" charset="0"/>
              </a:rPr>
              <a:t>Due to the terms-of-trade effect, the revenue cost of the subsidy to the government is the area (b + c + d + e), which equals s • X</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The net effect on welfare is −(b + d + e). </a:t>
            </a:r>
          </a:p>
          <a:p>
            <a:pPr marL="0" indent="0">
              <a:lnSpc>
                <a:spcPct val="110000"/>
              </a:lnSpc>
              <a:buNone/>
            </a:pPr>
            <a:r>
              <a:rPr lang="en-US" sz="2200" dirty="0">
                <a:latin typeface="Arial" panose="020B0604020202020204" pitchFamily="34" charset="0"/>
                <a:cs typeface="Arial" panose="020B0604020202020204" pitchFamily="34" charset="0"/>
              </a:rPr>
              <a:t>Foreign and World Welfare</a:t>
            </a:r>
          </a:p>
          <a:p>
            <a:pPr>
              <a:lnSpc>
                <a:spcPct val="110000"/>
              </a:lnSpc>
            </a:pPr>
            <a:r>
              <a:rPr lang="en-US" sz="2200" dirty="0">
                <a:latin typeface="Arial" panose="020B0604020202020204" pitchFamily="34" charset="0"/>
                <a:cs typeface="Arial" panose="020B0604020202020204" pitchFamily="34" charset="0"/>
              </a:rPr>
              <a:t>While there is a terms-of-trade gain of e</a:t>
            </a:r>
            <a:r>
              <a:rPr lang="en-US" sz="2200" dirty="0">
                <a:sym typeface="Symbol" pitchFamily="18" charset="2"/>
              </a:rPr>
              <a:t></a:t>
            </a:r>
            <a:r>
              <a:rPr lang="en-US" sz="2200" dirty="0">
                <a:latin typeface="Arial" panose="020B0604020202020204" pitchFamily="34" charset="0"/>
                <a:cs typeface="Arial" panose="020B0604020202020204" pitchFamily="34" charset="0"/>
              </a:rPr>
              <a:t> for the foreign country, there is still an overall deadweight loss for the world, measured by the area (b + d + f ).</a:t>
            </a:r>
          </a:p>
        </p:txBody>
      </p:sp>
    </p:spTree>
    <p:extLst>
      <p:ext uri="{BB962C8B-B14F-4D97-AF65-F5344CB8AC3E}">
        <p14:creationId xmlns:p14="http://schemas.microsoft.com/office/powerpoint/2010/main" val="228576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E74A-0FB3-4B15-8FA4-C9131C0E9BBB}"/>
              </a:ext>
            </a:extLst>
          </p:cNvPr>
          <p:cNvSpPr>
            <a:spLocks noGrp="1"/>
          </p:cNvSpPr>
          <p:nvPr>
            <p:ph type="title"/>
          </p:nvPr>
        </p:nvSpPr>
        <p:spPr>
          <a:xfrm>
            <a:off x="457200" y="152511"/>
            <a:ext cx="8229600" cy="761890"/>
          </a:xfrm>
        </p:spPr>
        <p:txBody>
          <a:bodyPr/>
          <a:lstStyle/>
          <a:p>
            <a:r>
              <a:rPr lang="en-IN" dirty="0"/>
              <a:t>Production Subsidies </a:t>
            </a:r>
          </a:p>
        </p:txBody>
      </p:sp>
      <p:sp>
        <p:nvSpPr>
          <p:cNvPr id="3" name="Content Placeholder 2">
            <a:extLst>
              <a:ext uri="{FF2B5EF4-FFF2-40B4-BE49-F238E27FC236}">
                <a16:creationId xmlns:a16="http://schemas.microsoft.com/office/drawing/2014/main" id="{4EE5E6FC-E094-48D8-9FF7-9A02B0D21DF8}"/>
              </a:ext>
            </a:extLst>
          </p:cNvPr>
          <p:cNvSpPr>
            <a:spLocks noGrp="1"/>
          </p:cNvSpPr>
          <p:nvPr>
            <p:ph idx="1"/>
          </p:nvPr>
        </p:nvSpPr>
        <p:spPr>
          <a:xfrm>
            <a:off x="333632" y="1371600"/>
            <a:ext cx="8505568" cy="4800600"/>
          </a:xfrm>
        </p:spPr>
        <p:txBody>
          <a:bodyPr>
            <a:normAutofit fontScale="92500" lnSpcReduction="20000"/>
          </a:bodyPr>
          <a:lstStyle/>
          <a:p>
            <a:pPr marL="0" indent="0">
              <a:lnSpc>
                <a:spcPct val="120000"/>
              </a:lnSpc>
              <a:buNone/>
            </a:pPr>
            <a:r>
              <a:rPr lang="en-US" dirty="0"/>
              <a:t>Suppose the government provides a subsidy of s dollars for every unit that a Home firm produces. This is a production subsidy because it is a subsidy to every unit produced and not just to units that are exported. </a:t>
            </a:r>
          </a:p>
          <a:p>
            <a:pPr marL="0" indent="0">
              <a:lnSpc>
                <a:spcPct val="120000"/>
              </a:lnSpc>
              <a:buNone/>
            </a:pPr>
            <a:r>
              <a:rPr lang="en-US" dirty="0"/>
              <a:t>There are several ways that a government can implement such a subsidy. </a:t>
            </a:r>
          </a:p>
          <a:p>
            <a:pPr>
              <a:lnSpc>
                <a:spcPct val="120000"/>
              </a:lnSpc>
            </a:pPr>
            <a:r>
              <a:rPr lang="en-US" dirty="0"/>
              <a:t>The government might guarantee a minimum price to the farmer and make up the difference between the minimum price and any lower price for which the farmer sells. </a:t>
            </a:r>
          </a:p>
          <a:p>
            <a:pPr>
              <a:lnSpc>
                <a:spcPct val="120000"/>
              </a:lnSpc>
            </a:pPr>
            <a:r>
              <a:rPr lang="en-US" dirty="0"/>
              <a:t>Alternatively, it might provide subsidies to users of the crop to purchase it, thus increasing demand and raising market prices; this would act as a subsidy to every unit produced.</a:t>
            </a:r>
          </a:p>
        </p:txBody>
      </p:sp>
    </p:spTree>
    <p:extLst>
      <p:ext uri="{BB962C8B-B14F-4D97-AF65-F5344CB8AC3E}">
        <p14:creationId xmlns:p14="http://schemas.microsoft.com/office/powerpoint/2010/main" val="255807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81FA598-255B-4521-8892-FA4C36BB8504}"/>
              </a:ext>
            </a:extLst>
          </p:cNvPr>
          <p:cNvSpPr>
            <a:spLocks noGrp="1"/>
          </p:cNvSpPr>
          <p:nvPr>
            <p:ph type="title"/>
          </p:nvPr>
        </p:nvSpPr>
        <p:spPr/>
        <p:txBody>
          <a:bodyPr/>
          <a:lstStyle/>
          <a:p>
            <a:r>
              <a:rPr lang="fr-FR" dirty="0"/>
              <a:t>Export Quotas </a:t>
            </a:r>
            <a:endParaRPr lang="en-IN" dirty="0"/>
          </a:p>
        </p:txBody>
      </p:sp>
      <p:sp>
        <p:nvSpPr>
          <p:cNvPr id="14" name="Content Placeholder 13">
            <a:extLst>
              <a:ext uri="{FF2B5EF4-FFF2-40B4-BE49-F238E27FC236}">
                <a16:creationId xmlns:a16="http://schemas.microsoft.com/office/drawing/2014/main" id="{E8FBAFC6-8BA6-4318-ABA7-EC4819410807}"/>
              </a:ext>
            </a:extLst>
          </p:cNvPr>
          <p:cNvSpPr>
            <a:spLocks noGrp="1"/>
          </p:cNvSpPr>
          <p:nvPr>
            <p:ph idx="1"/>
          </p:nvPr>
        </p:nvSpPr>
        <p:spPr>
          <a:xfrm>
            <a:off x="228600" y="1600200"/>
            <a:ext cx="8610600" cy="4525963"/>
          </a:xfrm>
        </p:spPr>
        <p:txBody>
          <a:bodyPr>
            <a:noAutofit/>
          </a:bodyPr>
          <a:lstStyle/>
          <a:p>
            <a:r>
              <a:rPr lang="en-US" sz="2200" dirty="0"/>
              <a:t>There is one other export policy that also benefits the large country applying it: an export quota, which is a limit on the amount that firms are allowed to export. </a:t>
            </a:r>
          </a:p>
          <a:p>
            <a:r>
              <a:rPr lang="en-US" sz="2200" dirty="0"/>
              <a:t>The most well-known system of export quotas in the world today is the system used by the Organization of Petroleum Exporting Countries (OPEC).</a:t>
            </a:r>
          </a:p>
          <a:p>
            <a:r>
              <a:rPr lang="en-US" sz="2200" dirty="0"/>
              <a:t>OPEC sets limits on the amount of oil that can be exported by each country, and by limiting oil exports in this way, it keeps world petroleum prices high. </a:t>
            </a:r>
          </a:p>
          <a:p>
            <a:r>
              <a:rPr lang="en-US" sz="2200" dirty="0"/>
              <a:t>Those high prices benefit not only OPEC’s member countries but also other oil-exporting countries that do not belong to OPEC.</a:t>
            </a:r>
          </a:p>
        </p:txBody>
      </p:sp>
    </p:spTree>
    <p:extLst>
      <p:ext uri="{BB962C8B-B14F-4D97-AF65-F5344CB8AC3E}">
        <p14:creationId xmlns:p14="http://schemas.microsoft.com/office/powerpoint/2010/main" val="233638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D2D3284-AE69-4BF3-AF03-A2EB273D850A}"/>
              </a:ext>
            </a:extLst>
          </p:cNvPr>
          <p:cNvSpPr>
            <a:spLocks noGrp="1"/>
          </p:cNvSpPr>
          <p:nvPr>
            <p:ph type="title"/>
          </p:nvPr>
        </p:nvSpPr>
        <p:spPr/>
        <p:txBody>
          <a:bodyPr>
            <a:normAutofit/>
          </a:bodyPr>
          <a:lstStyle/>
          <a:p>
            <a:r>
              <a:rPr lang="en-US" dirty="0"/>
              <a:t>High-Technology Export Subsidies </a:t>
            </a:r>
            <a:endParaRPr lang="en-IN" dirty="0"/>
          </a:p>
        </p:txBody>
      </p:sp>
      <p:sp>
        <p:nvSpPr>
          <p:cNvPr id="14" name="Content Placeholder 13">
            <a:extLst>
              <a:ext uri="{FF2B5EF4-FFF2-40B4-BE49-F238E27FC236}">
                <a16:creationId xmlns:a16="http://schemas.microsoft.com/office/drawing/2014/main" id="{4E454073-3397-47A7-BD8C-D46DDF1DBEBF}"/>
              </a:ext>
            </a:extLst>
          </p:cNvPr>
          <p:cNvSpPr>
            <a:spLocks noGrp="1"/>
          </p:cNvSpPr>
          <p:nvPr>
            <p:ph idx="1"/>
          </p:nvPr>
        </p:nvSpPr>
        <p:spPr/>
        <p:txBody>
          <a:bodyPr>
            <a:normAutofit/>
          </a:bodyPr>
          <a:lstStyle/>
          <a:p>
            <a:pPr marL="0" indent="0">
              <a:buNone/>
            </a:pPr>
            <a:r>
              <a:rPr lang="en-US" sz="2400" dirty="0"/>
              <a:t>Governments subsidize high-technology industries because they may create benefits that spill over to other firms in the economy. </a:t>
            </a:r>
          </a:p>
          <a:p>
            <a:pPr marL="0" indent="0">
              <a:buNone/>
            </a:pPr>
            <a:r>
              <a:rPr lang="en-US" sz="2400" dirty="0"/>
              <a:t>That is, governments believe that the high-technology industry produces a positive externality. </a:t>
            </a:r>
          </a:p>
          <a:p>
            <a:pPr marL="0" indent="0">
              <a:buNone/>
            </a:pPr>
            <a:r>
              <a:rPr lang="en-US" sz="2400" dirty="0"/>
              <a:t>This argument for a subsidy is similar to the infant industry argument used to justify protective tariffs.</a:t>
            </a:r>
          </a:p>
        </p:txBody>
      </p:sp>
    </p:spTree>
    <p:extLst>
      <p:ext uri="{BB962C8B-B14F-4D97-AF65-F5344CB8AC3E}">
        <p14:creationId xmlns:p14="http://schemas.microsoft.com/office/powerpoint/2010/main" val="4188755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D2D3284-AE69-4BF3-AF03-A2EB273D850A}"/>
              </a:ext>
            </a:extLst>
          </p:cNvPr>
          <p:cNvSpPr>
            <a:spLocks noGrp="1"/>
          </p:cNvSpPr>
          <p:nvPr>
            <p:ph type="title"/>
          </p:nvPr>
        </p:nvSpPr>
        <p:spPr/>
        <p:txBody>
          <a:bodyPr>
            <a:normAutofit/>
          </a:bodyPr>
          <a:lstStyle/>
          <a:p>
            <a:r>
              <a:rPr lang="en-US" dirty="0"/>
              <a:t>High-Technology Export Subsidies</a:t>
            </a:r>
            <a:endParaRPr lang="en-IN" dirty="0"/>
          </a:p>
        </p:txBody>
      </p:sp>
      <p:sp>
        <p:nvSpPr>
          <p:cNvPr id="14" name="Content Placeholder 13">
            <a:extLst>
              <a:ext uri="{FF2B5EF4-FFF2-40B4-BE49-F238E27FC236}">
                <a16:creationId xmlns:a16="http://schemas.microsoft.com/office/drawing/2014/main" id="{4E454073-3397-47A7-BD8C-D46DDF1DBEBF}"/>
              </a:ext>
            </a:extLst>
          </p:cNvPr>
          <p:cNvSpPr>
            <a:spLocks noGrp="1"/>
          </p:cNvSpPr>
          <p:nvPr>
            <p:ph idx="1"/>
          </p:nvPr>
        </p:nvSpPr>
        <p:spPr>
          <a:xfrm>
            <a:off x="114300" y="1447800"/>
            <a:ext cx="8915400" cy="4525963"/>
          </a:xfrm>
        </p:spPr>
        <p:txBody>
          <a:bodyPr>
            <a:noAutofit/>
          </a:bodyPr>
          <a:lstStyle/>
          <a:p>
            <a:pPr marL="0" indent="0">
              <a:buNone/>
            </a:pPr>
            <a:r>
              <a:rPr lang="en-US" dirty="0"/>
              <a:t>“</a:t>
            </a:r>
            <a:r>
              <a:rPr lang="en-US" sz="2200" dirty="0"/>
              <a:t>Strategic” Use of High-Tech Export Subsidies</a:t>
            </a:r>
          </a:p>
          <a:p>
            <a:r>
              <a:rPr lang="en-US" sz="2200" dirty="0"/>
              <a:t>In addition to the spillover argument, governments and industries also argue that export subsidies might give a strategic advantage to export firms that are competing with a small number of rivals in international markets. </a:t>
            </a:r>
          </a:p>
          <a:p>
            <a:r>
              <a:rPr lang="en-US" sz="2200" dirty="0"/>
              <a:t>To examine whether countries can use their subsidies strategically, we use the assumption of imperfect competition.</a:t>
            </a:r>
          </a:p>
          <a:p>
            <a:r>
              <a:rPr lang="en-US" sz="2200" dirty="0"/>
              <a:t>With imperfect competition, we allow for two firms in the market, which is called a duopoly.</a:t>
            </a:r>
          </a:p>
          <a:p>
            <a:r>
              <a:rPr lang="en-US" sz="2200" dirty="0"/>
              <a:t>To capture the strategic decision making of two firms, we use game theory, the modeling of strategic interactions (games) between firms as they choose actions that will maximize their returns.</a:t>
            </a:r>
          </a:p>
        </p:txBody>
      </p:sp>
    </p:spTree>
    <p:extLst>
      <p:ext uri="{BB962C8B-B14F-4D97-AF65-F5344CB8AC3E}">
        <p14:creationId xmlns:p14="http://schemas.microsoft.com/office/powerpoint/2010/main" val="104363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23EB497-B108-4475-8D9E-E37805A630FA}"/>
              </a:ext>
            </a:extLst>
          </p:cNvPr>
          <p:cNvSpPr>
            <a:spLocks noGrp="1" noChangeArrowheads="1"/>
          </p:cNvSpPr>
          <p:nvPr>
            <p:ph type="title"/>
          </p:nvPr>
        </p:nvSpPr>
        <p:spPr>
          <a:xfrm>
            <a:off x="762000" y="228600"/>
            <a:ext cx="7772400" cy="762000"/>
          </a:xfrm>
        </p:spPr>
        <p:txBody>
          <a:bodyPr>
            <a:normAutofit/>
          </a:bodyPr>
          <a:lstStyle/>
          <a:p>
            <a:pPr>
              <a:defRPr/>
            </a:pPr>
            <a:r>
              <a:rPr lang="en-US" altLang="en-US" dirty="0"/>
              <a:t>Game Theory - Prisoner's Dilemma</a:t>
            </a:r>
          </a:p>
        </p:txBody>
      </p:sp>
      <p:sp>
        <p:nvSpPr>
          <p:cNvPr id="17411" name="Rectangle 3">
            <a:extLst>
              <a:ext uri="{FF2B5EF4-FFF2-40B4-BE49-F238E27FC236}">
                <a16:creationId xmlns:a16="http://schemas.microsoft.com/office/drawing/2014/main" id="{C8DE34B0-3ECE-49A3-8D5D-F7EFAA669F01}"/>
              </a:ext>
            </a:extLst>
          </p:cNvPr>
          <p:cNvSpPr>
            <a:spLocks noGrp="1" noChangeArrowheads="1"/>
          </p:cNvSpPr>
          <p:nvPr>
            <p:ph sz="quarter" idx="1"/>
          </p:nvPr>
        </p:nvSpPr>
        <p:spPr>
          <a:xfrm>
            <a:off x="381000" y="1295400"/>
            <a:ext cx="8420100" cy="5181600"/>
          </a:xfrm>
        </p:spPr>
        <p:txBody>
          <a:bodyPr>
            <a:normAutofit fontScale="92500" lnSpcReduction="10000"/>
          </a:bodyPr>
          <a:lstStyle/>
          <a:p>
            <a:pPr marL="0" indent="0">
              <a:buClr>
                <a:schemeClr val="tx1"/>
              </a:buClr>
              <a:buFont typeface="Wingdings 2" panose="05020102010507070707" pitchFamily="18" charset="2"/>
              <a:buNone/>
              <a:defRPr/>
            </a:pPr>
            <a:r>
              <a:rPr lang="en-US" altLang="en-US" sz="2400" dirty="0"/>
              <a:t>Famous example of game theory.</a:t>
            </a:r>
          </a:p>
          <a:p>
            <a:pPr>
              <a:buClr>
                <a:schemeClr val="tx1"/>
              </a:buClr>
              <a:defRPr/>
            </a:pPr>
            <a:r>
              <a:rPr lang="en-US" altLang="en-US" sz="2400" dirty="0"/>
              <a:t>Strategies must be undertaken without the full knowledge of what other players will do.</a:t>
            </a:r>
          </a:p>
          <a:p>
            <a:pPr>
              <a:buClr>
                <a:schemeClr val="tx1"/>
              </a:buClr>
              <a:defRPr/>
            </a:pPr>
            <a:r>
              <a:rPr lang="en-US" altLang="en-US" sz="2400" dirty="0"/>
              <a:t>Players adopt dominant strategies, but they don't necessarily lead to the best outcome.</a:t>
            </a:r>
          </a:p>
          <a:p>
            <a:pPr marL="0" indent="0">
              <a:buClr>
                <a:schemeClr val="tx1"/>
              </a:buClr>
              <a:buFont typeface="Wingdings 2" panose="05020102010507070707" pitchFamily="18" charset="2"/>
              <a:buNone/>
              <a:defRPr/>
            </a:pPr>
            <a:endParaRPr lang="en-US" altLang="en-US" sz="2400" dirty="0"/>
          </a:p>
          <a:p>
            <a:pPr>
              <a:buClr>
                <a:schemeClr val="tx1"/>
              </a:buClr>
              <a:defRPr/>
            </a:pPr>
            <a:r>
              <a:rPr lang="en-US" altLang="en-US" sz="2400" dirty="0"/>
              <a:t>Two prisoners (A and B)are held in separate cells for a serious crime that they did in fact commit. </a:t>
            </a:r>
          </a:p>
          <a:p>
            <a:pPr>
              <a:buClr>
                <a:schemeClr val="tx1"/>
              </a:buClr>
              <a:defRPr/>
            </a:pPr>
            <a:r>
              <a:rPr lang="en-US" altLang="en-US" sz="2400" dirty="0"/>
              <a:t>The prosecutor has only enough hard evidence to convict them of a minor offense, for which the penalty is a year in jail.</a:t>
            </a:r>
          </a:p>
          <a:p>
            <a:pPr>
              <a:buClr>
                <a:schemeClr val="tx1"/>
              </a:buClr>
              <a:defRPr/>
            </a:pPr>
            <a:r>
              <a:rPr lang="en-US" altLang="en-US" sz="2400" dirty="0"/>
              <a:t>Each prisoner is told that if one confesses while the other remains silent, the confessor will get parole while the other spends life years in prison.</a:t>
            </a:r>
          </a:p>
          <a:p>
            <a:pPr>
              <a:buClr>
                <a:schemeClr val="tx1"/>
              </a:buClr>
              <a:defRPr/>
            </a:pPr>
            <a:r>
              <a:rPr lang="en-US" altLang="en-US" sz="2400" dirty="0"/>
              <a:t>If both confess, they will both get a sentence of 20 years. </a:t>
            </a:r>
          </a:p>
          <a:p>
            <a:pPr marL="0" indent="0" eaLnBrk="1" hangingPunct="1">
              <a:buFont typeface="Wingdings 2" panose="05020102010507070707" pitchFamily="18" charset="2"/>
              <a:buNone/>
              <a:defRPr/>
            </a:pPr>
            <a:endParaRPr lang="en-US"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66A4-ED74-42F2-9D0A-6297DA138300}"/>
              </a:ext>
            </a:extLst>
          </p:cNvPr>
          <p:cNvSpPr>
            <a:spLocks noGrp="1"/>
          </p:cNvSpPr>
          <p:nvPr>
            <p:ph type="title"/>
          </p:nvPr>
        </p:nvSpPr>
        <p:spPr/>
        <p:txBody>
          <a:bodyPr/>
          <a:lstStyle/>
          <a:p>
            <a:r>
              <a:rPr lang="en-US" altLang="en-US" dirty="0"/>
              <a:t>Prisoner's Dilemma</a:t>
            </a:r>
            <a:endParaRPr lang="en-US" dirty="0"/>
          </a:p>
        </p:txBody>
      </p:sp>
      <p:pic>
        <p:nvPicPr>
          <p:cNvPr id="10" name="Picture 9">
            <a:extLst>
              <a:ext uri="{FF2B5EF4-FFF2-40B4-BE49-F238E27FC236}">
                <a16:creationId xmlns:a16="http://schemas.microsoft.com/office/drawing/2014/main" id="{F0535F52-A6A9-4F7F-9EB6-5FDC318B1B79}"/>
              </a:ext>
            </a:extLst>
          </p:cNvPr>
          <p:cNvPicPr>
            <a:picLocks noChangeAspect="1"/>
          </p:cNvPicPr>
          <p:nvPr/>
        </p:nvPicPr>
        <p:blipFill>
          <a:blip r:embed="rId2"/>
          <a:stretch>
            <a:fillRect/>
          </a:stretch>
        </p:blipFill>
        <p:spPr>
          <a:xfrm>
            <a:off x="457200" y="1447800"/>
            <a:ext cx="8229600" cy="4876800"/>
          </a:xfrm>
          <a:prstGeom prst="rect">
            <a:avLst/>
          </a:prstGeom>
        </p:spPr>
      </p:pic>
    </p:spTree>
    <p:extLst>
      <p:ext uri="{BB962C8B-B14F-4D97-AF65-F5344CB8AC3E}">
        <p14:creationId xmlns:p14="http://schemas.microsoft.com/office/powerpoint/2010/main" val="149533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49AE-68D8-7046-8699-9DF37C2836B7}"/>
              </a:ext>
            </a:extLst>
          </p:cNvPr>
          <p:cNvSpPr>
            <a:spLocks noGrp="1"/>
          </p:cNvSpPr>
          <p:nvPr>
            <p:ph type="title"/>
          </p:nvPr>
        </p:nvSpPr>
        <p:spPr/>
        <p:txBody>
          <a:bodyPr>
            <a:normAutofit/>
          </a:bodyPr>
          <a:lstStyle/>
          <a:p>
            <a:r>
              <a:rPr lang="en-US" sz="4000" dirty="0"/>
              <a:t>Questions to Consider</a:t>
            </a:r>
          </a:p>
        </p:txBody>
      </p:sp>
      <p:sp>
        <p:nvSpPr>
          <p:cNvPr id="3" name="Content Placeholder 2">
            <a:extLst>
              <a:ext uri="{FF2B5EF4-FFF2-40B4-BE49-F238E27FC236}">
                <a16:creationId xmlns:a16="http://schemas.microsoft.com/office/drawing/2014/main" id="{C789FEAC-D4B9-E146-9243-548C9B4EEF60}"/>
              </a:ext>
            </a:extLst>
          </p:cNvPr>
          <p:cNvSpPr>
            <a:spLocks noGrp="1"/>
          </p:cNvSpPr>
          <p:nvPr>
            <p:ph idx="1"/>
          </p:nvPr>
        </p:nvSpPr>
        <p:spPr>
          <a:xfrm>
            <a:off x="304800" y="1166018"/>
            <a:ext cx="8534400" cy="4525963"/>
          </a:xfrm>
        </p:spPr>
        <p:txBody>
          <a:bodyPr/>
          <a:lstStyle/>
          <a:p>
            <a:pPr marL="457200" indent="-457200" fontAlgn="t">
              <a:buFont typeface="+mj-lt"/>
              <a:buAutoNum type="arabicPeriod"/>
            </a:pPr>
            <a:r>
              <a:rPr lang="en-US" dirty="0"/>
              <a:t>Why do countries subsidize their farmers?</a:t>
            </a:r>
          </a:p>
          <a:p>
            <a:pPr marL="457200" indent="-457200" fontAlgn="t">
              <a:buFont typeface="+mj-lt"/>
              <a:buAutoNum type="arabicPeriod"/>
            </a:pPr>
            <a:r>
              <a:rPr lang="en-US" dirty="0"/>
              <a:t>Can countries control the export of their rare natural resources?</a:t>
            </a:r>
          </a:p>
          <a:p>
            <a:pPr marL="457200" indent="-457200" fontAlgn="t">
              <a:buFont typeface="+mj-lt"/>
              <a:buAutoNum type="arabicPeriod"/>
            </a:pPr>
            <a:r>
              <a:rPr lang="en-US" dirty="0"/>
              <a:t>Why do countries subsidize their high-tech exports?</a:t>
            </a:r>
          </a:p>
        </p:txBody>
      </p:sp>
      <p:pic>
        <p:nvPicPr>
          <p:cNvPr id="5" name="Picture 4">
            <a:extLst>
              <a:ext uri="{FF2B5EF4-FFF2-40B4-BE49-F238E27FC236}">
                <a16:creationId xmlns:a16="http://schemas.microsoft.com/office/drawing/2014/main" id="{24A11AE3-C2FB-4CBA-BD98-25FCD282DEDD}"/>
              </a:ext>
            </a:extLst>
          </p:cNvPr>
          <p:cNvPicPr>
            <a:picLocks noChangeAspect="1"/>
          </p:cNvPicPr>
          <p:nvPr/>
        </p:nvPicPr>
        <p:blipFill>
          <a:blip r:embed="rId2"/>
          <a:stretch>
            <a:fillRect/>
          </a:stretch>
        </p:blipFill>
        <p:spPr>
          <a:xfrm>
            <a:off x="690562" y="3048000"/>
            <a:ext cx="7762875" cy="3357561"/>
          </a:xfrm>
          <a:prstGeom prst="rect">
            <a:avLst/>
          </a:prstGeom>
        </p:spPr>
      </p:pic>
    </p:spTree>
    <p:extLst>
      <p:ext uri="{BB962C8B-B14F-4D97-AF65-F5344CB8AC3E}">
        <p14:creationId xmlns:p14="http://schemas.microsoft.com/office/powerpoint/2010/main" val="3668629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a:bodyPr>
          <a:lstStyle/>
          <a:p>
            <a:r>
              <a:rPr lang="en-US" dirty="0"/>
              <a:t>High-Technology Export Subsidies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244193" y="1142999"/>
            <a:ext cx="8649435" cy="1447801"/>
          </a:xfrm>
        </p:spPr>
        <p:txBody>
          <a:bodyPr>
            <a:normAutofit/>
          </a:bodyPr>
          <a:lstStyle/>
          <a:p>
            <a:pPr marL="0" indent="0">
              <a:buNone/>
            </a:pPr>
            <a:r>
              <a:rPr lang="en-US" sz="2200" dirty="0"/>
              <a:t>“Strategic” Use of High-Tech Export Subsidies</a:t>
            </a:r>
          </a:p>
          <a:p>
            <a:pPr marL="0" indent="0">
              <a:buNone/>
            </a:pPr>
            <a:r>
              <a:rPr lang="en-US" sz="1800" dirty="0"/>
              <a:t>Payoff Matrix </a:t>
            </a:r>
            <a:r>
              <a:rPr lang="en-US" sz="1800" b="0" dirty="0"/>
              <a:t>In Figure 10-9, we show a payoff matrix for Boeing and Airbus, each of which has to decide whether to produce the new aircraft.</a:t>
            </a:r>
          </a:p>
          <a:p>
            <a:pPr marL="0" indent="0">
              <a:buNone/>
            </a:pPr>
            <a:r>
              <a:rPr lang="en-US" sz="1600" dirty="0"/>
              <a:t>FIGURE 10-9</a:t>
            </a:r>
          </a:p>
        </p:txBody>
      </p:sp>
      <p:pic>
        <p:nvPicPr>
          <p:cNvPr id="9" name="Picture Placeholder 4" descr="A payoff matrix between two firms, Boeing and Airbus. The matrix is divided into 4 quadrants and each quadrant is divided diagonally into 2 portions. The top left quadrant plots negative 5 million dollars in both the portions when both Boeing and Airbus decide to produce. The top right quadrant shows that the Boeing portion has 100 million dollars if they produce while Airbus has 0 dollars if they do not produce. The lower left quadrant shows the Boeing portion as 0 dollars which if they do not produce and Airbus 100 million dollars if they produce. The lower right quadrant has 0 dollars for both the companies when they do not produce.">
            <a:extLst>
              <a:ext uri="{FF2B5EF4-FFF2-40B4-BE49-F238E27FC236}">
                <a16:creationId xmlns:a16="http://schemas.microsoft.com/office/drawing/2014/main" id="{EAB0ED4E-22D4-47BF-A5BB-B7158E4A8C2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244193" y="2440459"/>
            <a:ext cx="4001252" cy="3019784"/>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4263981" y="2590800"/>
            <a:ext cx="4727620" cy="2384125"/>
          </a:xfrm>
        </p:spPr>
        <p:txBody>
          <a:bodyPr>
            <a:noAutofit/>
          </a:bodyPr>
          <a:lstStyle/>
          <a:p>
            <a:pPr marL="0" indent="0">
              <a:spcBef>
                <a:spcPts val="624"/>
              </a:spcBef>
              <a:buNone/>
            </a:pPr>
            <a:r>
              <a:rPr lang="en-US" sz="1600" i="1" dirty="0">
                <a:latin typeface="Arial" panose="020B0604020202020204" pitchFamily="34" charset="0"/>
                <a:cs typeface="Arial" panose="020B0604020202020204" pitchFamily="34" charset="0"/>
              </a:rPr>
              <a:t>Payoff Matrix Between Two Firms </a:t>
            </a:r>
            <a:r>
              <a:rPr lang="en-US" sz="1600" dirty="0">
                <a:latin typeface="Arial" panose="020B0604020202020204" pitchFamily="34" charset="0"/>
                <a:cs typeface="Arial" panose="020B0604020202020204" pitchFamily="34" charset="0"/>
              </a:rPr>
              <a:t>The lower-left number in each quadrant shows the profits of Boeing, and the upper-right number shows the profits of Airbus. Each firm must decide whether to produce a new type of aircraft. A Nash equilibrium occurs when each firm is making its best decision, given the action of the other. For this pattern of payoffs, there are two Nash equilibria, in the upper-right and lower-left quadrants, where one firm produces and the other does not</a:t>
            </a:r>
            <a:r>
              <a:rPr lang="en-US" sz="1600" b="0"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0D944F3C-D998-4511-B330-D3A5924B1E8C}"/>
              </a:ext>
            </a:extLst>
          </p:cNvPr>
          <p:cNvSpPr>
            <a:spLocks noGrp="1"/>
          </p:cNvSpPr>
          <p:nvPr>
            <p:ph sz="quarter" idx="10"/>
          </p:nvPr>
        </p:nvSpPr>
        <p:spPr>
          <a:xfrm>
            <a:off x="73110" y="5616763"/>
            <a:ext cx="8991600" cy="1088727"/>
          </a:xfrm>
        </p:spPr>
        <p:txBody>
          <a:bodyPr>
            <a:noAutofit/>
          </a:bodyPr>
          <a:lstStyle/>
          <a:p>
            <a:pPr marL="0" indent="0">
              <a:buNone/>
            </a:pPr>
            <a:r>
              <a:rPr lang="en-US" sz="1700" i="1" dirty="0">
                <a:latin typeface="Arial" panose="020B0604020202020204" pitchFamily="34" charset="0"/>
                <a:cs typeface="Arial" panose="020B0604020202020204" pitchFamily="34" charset="0"/>
              </a:rPr>
              <a:t>Nash Equilibrium </a:t>
            </a:r>
            <a:r>
              <a:rPr lang="en-US" sz="1700" dirty="0">
                <a:latin typeface="Arial" panose="020B0604020202020204" pitchFamily="34" charset="0"/>
              </a:rPr>
              <a:t>The idea of a Nash equilibrium is that each firm must make its own best decision, taking as given each possible action of the rival firm. When each firm is acting that way, the outcome of the game is a Nash equilibrium. The action of each player is the best possible response to the action of the other player.</a:t>
            </a:r>
          </a:p>
        </p:txBody>
      </p:sp>
    </p:spTree>
    <p:extLst>
      <p:ext uri="{BB962C8B-B14F-4D97-AF65-F5344CB8AC3E}">
        <p14:creationId xmlns:p14="http://schemas.microsoft.com/office/powerpoint/2010/main" val="3018479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a:bodyPr>
          <a:lstStyle/>
          <a:p>
            <a:r>
              <a:rPr lang="en-US" dirty="0"/>
              <a:t>High-Technology Export Subsidies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353786" y="1066800"/>
            <a:ext cx="8436428" cy="1143001"/>
          </a:xfrm>
        </p:spPr>
        <p:txBody>
          <a:bodyPr>
            <a:normAutofit/>
          </a:bodyPr>
          <a:lstStyle/>
          <a:p>
            <a:pPr marL="0" indent="0">
              <a:spcAft>
                <a:spcPts val="2400"/>
              </a:spcAft>
              <a:buNone/>
            </a:pPr>
            <a:r>
              <a:rPr lang="en-US" sz="2200" dirty="0"/>
              <a:t>“</a:t>
            </a:r>
            <a:r>
              <a:rPr lang="en-US" sz="1800" dirty="0"/>
              <a:t>Strategic” Use of High-Tech Export Subsidies - FIGURE 10-9</a:t>
            </a:r>
          </a:p>
        </p:txBody>
      </p:sp>
      <p:pic>
        <p:nvPicPr>
          <p:cNvPr id="9" name="Picture Placeholder 4" descr="A payoff matrix between two firms, Boeing and Airbus. The matrix is divided into 4 quadrants and each quadrant is divided diagonally into 2 portions. The top left quadrant plots negative 5 million dollars in both the portions when both Boeing and Airbus decide to produce. The top right quadrant shows that the Boeing portion has 100 million dollars if they produce while Airbus has 0 dollars if they do not produce. The lower left quadrant shows the Boeing portion as 0 dollars which if they do not produce and Airbus 100 million dollars if they produce. The lower right quadrant has 0 dollars for both the companies when they do not produce.">
            <a:extLst>
              <a:ext uri="{FF2B5EF4-FFF2-40B4-BE49-F238E27FC236}">
                <a16:creationId xmlns:a16="http://schemas.microsoft.com/office/drawing/2014/main" id="{EAB0ED4E-22D4-47BF-A5BB-B7158E4A8C2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838200" y="1638300"/>
            <a:ext cx="7848600" cy="2781300"/>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213301" y="4571890"/>
            <a:ext cx="8893629" cy="4267200"/>
          </a:xfrm>
        </p:spPr>
        <p:txBody>
          <a:bodyPr>
            <a:noAutofit/>
          </a:bodyPr>
          <a:lstStyle/>
          <a:p>
            <a:pPr marL="0" indent="0">
              <a:spcBef>
                <a:spcPts val="624"/>
              </a:spcBef>
              <a:buNone/>
            </a:pPr>
            <a:r>
              <a:rPr lang="en-US" sz="1800" i="1" dirty="0">
                <a:latin typeface="Arial" panose="020B0604020202020204" pitchFamily="34" charset="0"/>
                <a:cs typeface="Arial" panose="020B0604020202020204" pitchFamily="34" charset="0"/>
              </a:rPr>
              <a:t>Best Strategy for Boeing </a:t>
            </a:r>
            <a:r>
              <a:rPr lang="en-US" sz="1800" dirty="0">
                <a:latin typeface="Arial" panose="020B0604020202020204" pitchFamily="34" charset="0"/>
              </a:rPr>
              <a:t>If Airbus produces, then Boeing is better off not producing. This finding proves that having both firms produce is not a Nash equilibrium. Boeing would never stay in production, since it prefers to drop out of the market whenever Airbus produces.</a:t>
            </a:r>
          </a:p>
          <a:p>
            <a:pPr marL="0" indent="0">
              <a:spcBef>
                <a:spcPts val="624"/>
              </a:spcBef>
              <a:buNone/>
            </a:pPr>
            <a:r>
              <a:rPr lang="en-US" sz="1800" i="1" dirty="0">
                <a:latin typeface="Arial" panose="020B0604020202020204" pitchFamily="34" charset="0"/>
                <a:cs typeface="Arial" panose="020B0604020202020204" pitchFamily="34" charset="0"/>
              </a:rPr>
              <a:t>Best Strategy for Airbus </a:t>
            </a:r>
            <a:r>
              <a:rPr lang="en-US" sz="1800" dirty="0">
                <a:latin typeface="Arial" panose="020B0604020202020204" pitchFamily="34" charset="0"/>
              </a:rPr>
              <a:t>The decision illustrated in the lower-left quadrant, with Airbus producing and Boeing not producing, is a Nash equilibrium because each firm is making its best decision given what the other is doing.</a:t>
            </a:r>
          </a:p>
        </p:txBody>
      </p:sp>
    </p:spTree>
    <p:extLst>
      <p:ext uri="{BB962C8B-B14F-4D97-AF65-F5344CB8AC3E}">
        <p14:creationId xmlns:p14="http://schemas.microsoft.com/office/powerpoint/2010/main" val="3441609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a:bodyPr>
          <a:lstStyle/>
          <a:p>
            <a:r>
              <a:rPr lang="en-US" dirty="0"/>
              <a:t>High-Technology Export Subsidies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353786" y="1066800"/>
            <a:ext cx="8436428" cy="1143001"/>
          </a:xfrm>
        </p:spPr>
        <p:txBody>
          <a:bodyPr>
            <a:normAutofit/>
          </a:bodyPr>
          <a:lstStyle/>
          <a:p>
            <a:pPr marL="0" indent="0">
              <a:spcAft>
                <a:spcPts val="2400"/>
              </a:spcAft>
              <a:buNone/>
            </a:pPr>
            <a:r>
              <a:rPr lang="en-US" sz="2200" dirty="0"/>
              <a:t>“</a:t>
            </a:r>
            <a:r>
              <a:rPr lang="en-US" sz="1800" dirty="0"/>
              <a:t>Strategic” Use of High-Tech Export Subsidies - FIGURE 10-9</a:t>
            </a:r>
          </a:p>
        </p:txBody>
      </p:sp>
      <p:pic>
        <p:nvPicPr>
          <p:cNvPr id="9" name="Picture Placeholder 4" descr="A payoff matrix between two firms, Boeing and Airbus. The matrix is divided into 4 quadrants and each quadrant is divided diagonally into 2 portions. The top left quadrant plots negative 5 million dollars in both the portions when both Boeing and Airbus decide to produce. The top right quadrant shows that the Boeing portion has 100 million dollars if they produce while Airbus has 0 dollars if they do not produce. The lower left quadrant shows the Boeing portion as 0 dollars which if they do not produce and Airbus 100 million dollars if they produce. The lower right quadrant has 0 dollars for both the companies when they do not produce.">
            <a:extLst>
              <a:ext uri="{FF2B5EF4-FFF2-40B4-BE49-F238E27FC236}">
                <a16:creationId xmlns:a16="http://schemas.microsoft.com/office/drawing/2014/main" id="{EAB0ED4E-22D4-47BF-A5BB-B7158E4A8C27}"/>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801130" y="1447800"/>
            <a:ext cx="7848600" cy="2781300"/>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125185" y="4438135"/>
            <a:ext cx="8893629" cy="2133600"/>
          </a:xfrm>
        </p:spPr>
        <p:txBody>
          <a:bodyPr>
            <a:noAutofit/>
          </a:bodyPr>
          <a:lstStyle/>
          <a:p>
            <a:pPr marL="0" indent="0">
              <a:spcBef>
                <a:spcPts val="624"/>
              </a:spcBef>
              <a:buNone/>
            </a:pPr>
            <a:r>
              <a:rPr lang="en-US" sz="1800" i="1" dirty="0">
                <a:latin typeface="Arial" panose="020B0604020202020204" pitchFamily="34" charset="0"/>
                <a:cs typeface="Arial" panose="020B0604020202020204" pitchFamily="34" charset="0"/>
              </a:rPr>
              <a:t>Multiple Equilibria </a:t>
            </a:r>
            <a:r>
              <a:rPr lang="en-US" sz="1800" dirty="0">
                <a:latin typeface="Arial" panose="020B0604020202020204" pitchFamily="34" charset="0"/>
                <a:cs typeface="Arial" panose="020B0604020202020204" pitchFamily="34" charset="0"/>
              </a:rPr>
              <a:t>The upper-right quadrant, with Boeing producing and Airbus not producing, is also a Nash equilibrium. When Boeing produces, then Airbus’s best response is to not produce, and when Airbus does not produce, then Boeing’s best response is to produce.</a:t>
            </a:r>
          </a:p>
          <a:p>
            <a:pPr marL="0" indent="0">
              <a:spcBef>
                <a:spcPts val="624"/>
              </a:spcBef>
              <a:buNone/>
            </a:pPr>
            <a:r>
              <a:rPr lang="en-US" sz="1800" dirty="0">
                <a:latin typeface="Arial" panose="020B0604020202020204" pitchFamily="34" charset="0"/>
                <a:cs typeface="Arial" panose="020B0604020202020204" pitchFamily="34" charset="0"/>
              </a:rPr>
              <a:t>When there are two Nash equilibria, there must be some force from outside the model that determines in which equilibrium we are. An example of one such force is the first mover advantage, which means that one firm is able to decide whether to produce before the other firm</a:t>
            </a:r>
            <a:endParaRPr lang="en-US" sz="1800" dirty="0">
              <a:latin typeface="Arial" panose="020B0604020202020204" pitchFamily="34" charset="0"/>
            </a:endParaRPr>
          </a:p>
        </p:txBody>
      </p:sp>
    </p:spTree>
    <p:extLst>
      <p:ext uri="{BB962C8B-B14F-4D97-AF65-F5344CB8AC3E}">
        <p14:creationId xmlns:p14="http://schemas.microsoft.com/office/powerpoint/2010/main" val="2637106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a:bodyPr>
          <a:lstStyle/>
          <a:p>
            <a:r>
              <a:rPr lang="en-US" dirty="0"/>
              <a:t>High-Technology Export Subsidies</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89540" y="1235485"/>
            <a:ext cx="6463659" cy="838201"/>
          </a:xfrm>
        </p:spPr>
        <p:txBody>
          <a:bodyPr>
            <a:normAutofit/>
          </a:bodyPr>
          <a:lstStyle/>
          <a:p>
            <a:pPr marL="0" indent="0">
              <a:buNone/>
            </a:pPr>
            <a:r>
              <a:rPr lang="en-US" sz="1800" dirty="0"/>
              <a:t>Effect of a Subsidy to Airbus - FIGURE 10-10</a:t>
            </a:r>
          </a:p>
        </p:txBody>
      </p:sp>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4825508" y="2073686"/>
            <a:ext cx="4245428" cy="2993616"/>
          </a:xfrm>
        </p:spPr>
        <p:txBody>
          <a:bodyPr>
            <a:normAutofit lnSpcReduction="10000"/>
          </a:bodyPr>
          <a:lstStyle/>
          <a:p>
            <a:pPr marL="0" indent="0">
              <a:spcBef>
                <a:spcPts val="624"/>
              </a:spcBef>
              <a:buNone/>
            </a:pPr>
            <a:r>
              <a:rPr lang="en-US" sz="1800" i="1" dirty="0">
                <a:latin typeface="Arial" panose="020B0604020202020204" pitchFamily="34" charset="0"/>
                <a:cs typeface="Arial" panose="020B0604020202020204" pitchFamily="34" charset="0"/>
              </a:rPr>
              <a:t>Payoff Matrix with Foreign Subsidy </a:t>
            </a:r>
            <a:r>
              <a:rPr lang="en-US" sz="1600" dirty="0">
                <a:latin typeface="Arial" panose="020B0604020202020204" pitchFamily="34" charset="0"/>
                <a:cs typeface="Arial" panose="020B0604020202020204" pitchFamily="34" charset="0"/>
              </a:rPr>
              <a:t>When the European governments provide a subsidy of $25 million to Airbus, its profits increase by that much when it produces a new aircraft. Now there is only one Nash equilibrium, in the lower-left quadrant, with Airbus producing but Boeing not producing. The profits for Airbus have increased from 0 to $125 million, while the subsidy cost only $25 million, so there is a net gain of $100 million in European welfare.</a:t>
            </a:r>
          </a:p>
        </p:txBody>
      </p:sp>
      <p:sp>
        <p:nvSpPr>
          <p:cNvPr id="6" name="Content Placeholder 5">
            <a:extLst>
              <a:ext uri="{FF2B5EF4-FFF2-40B4-BE49-F238E27FC236}">
                <a16:creationId xmlns:a16="http://schemas.microsoft.com/office/drawing/2014/main" id="{0D944F3C-D998-4511-B330-D3A5924B1E8C}"/>
              </a:ext>
            </a:extLst>
          </p:cNvPr>
          <p:cNvSpPr>
            <a:spLocks noGrp="1"/>
          </p:cNvSpPr>
          <p:nvPr>
            <p:ph sz="quarter" idx="10"/>
          </p:nvPr>
        </p:nvSpPr>
        <p:spPr>
          <a:xfrm>
            <a:off x="250371" y="5378168"/>
            <a:ext cx="8643258" cy="1469725"/>
          </a:xfrm>
        </p:spPr>
        <p:txBody>
          <a:bodyPr>
            <a:normAutofit/>
          </a:bodyPr>
          <a:lstStyle/>
          <a:p>
            <a:pPr marL="0" indent="0">
              <a:buNone/>
            </a:pPr>
            <a:r>
              <a:rPr lang="en-US" sz="1800" i="1" dirty="0">
                <a:latin typeface="Arial" panose="020B0604020202020204" pitchFamily="34" charset="0"/>
                <a:cs typeface="Arial" panose="020B0604020202020204" pitchFamily="34" charset="0"/>
              </a:rPr>
              <a:t>Best Strategy for Airbus </a:t>
            </a:r>
            <a:r>
              <a:rPr lang="en-US" sz="1800" dirty="0">
                <a:latin typeface="Arial" panose="020B0604020202020204" pitchFamily="34" charset="0"/>
                <a:cs typeface="Arial" panose="020B0604020202020204" pitchFamily="34" charset="0"/>
              </a:rPr>
              <a:t>With the subsidy, Airbus now earns $20 million by producing instead of losing $5 million.</a:t>
            </a:r>
          </a:p>
          <a:p>
            <a:pPr marL="0" indent="0">
              <a:buNone/>
            </a:pPr>
            <a:r>
              <a:rPr lang="en-US" sz="1800" i="1" dirty="0">
                <a:latin typeface="Arial" panose="020B0604020202020204" pitchFamily="34" charset="0"/>
                <a:cs typeface="Arial" panose="020B0604020202020204" pitchFamily="34" charset="0"/>
              </a:rPr>
              <a:t>Best Strategy for Boeing </a:t>
            </a:r>
            <a:r>
              <a:rPr lang="en-US" sz="1800" dirty="0" err="1">
                <a:latin typeface="Arial" panose="020B0604020202020204" pitchFamily="34" charset="0"/>
                <a:cs typeface="Arial" panose="020B0604020202020204" pitchFamily="34" charset="0"/>
              </a:rPr>
              <a:t>Boeing</a:t>
            </a:r>
            <a:r>
              <a:rPr lang="en-US" sz="1800" dirty="0">
                <a:latin typeface="Arial" panose="020B0604020202020204" pitchFamily="34" charset="0"/>
                <a:cs typeface="Arial" panose="020B0604020202020204" pitchFamily="34" charset="0"/>
              </a:rPr>
              <a:t> will want to drop out of the market. Once Boeing makes the decision not to produce, Airbus’s decision doesn’t change.</a:t>
            </a:r>
          </a:p>
        </p:txBody>
      </p:sp>
      <p:pic>
        <p:nvPicPr>
          <p:cNvPr id="8" name="Picture 7">
            <a:extLst>
              <a:ext uri="{FF2B5EF4-FFF2-40B4-BE49-F238E27FC236}">
                <a16:creationId xmlns:a16="http://schemas.microsoft.com/office/drawing/2014/main" id="{E42FD828-DE0E-49EC-A55C-6F2A11570E86}"/>
              </a:ext>
            </a:extLst>
          </p:cNvPr>
          <p:cNvPicPr>
            <a:picLocks noChangeAspect="1"/>
          </p:cNvPicPr>
          <p:nvPr/>
        </p:nvPicPr>
        <p:blipFill>
          <a:blip r:embed="rId2"/>
          <a:stretch>
            <a:fillRect/>
          </a:stretch>
        </p:blipFill>
        <p:spPr>
          <a:xfrm>
            <a:off x="73064" y="1866329"/>
            <a:ext cx="4761389" cy="3097036"/>
          </a:xfrm>
          <a:prstGeom prst="rect">
            <a:avLst/>
          </a:prstGeom>
        </p:spPr>
      </p:pic>
    </p:spTree>
    <p:extLst>
      <p:ext uri="{BB962C8B-B14F-4D97-AF65-F5344CB8AC3E}">
        <p14:creationId xmlns:p14="http://schemas.microsoft.com/office/powerpoint/2010/main" val="580689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1758-7E83-4CC8-8BBB-5D49798EBA49}"/>
              </a:ext>
            </a:extLst>
          </p:cNvPr>
          <p:cNvSpPr>
            <a:spLocks noGrp="1"/>
          </p:cNvSpPr>
          <p:nvPr>
            <p:ph type="title"/>
          </p:nvPr>
        </p:nvSpPr>
        <p:spPr/>
        <p:txBody>
          <a:bodyPr>
            <a:normAutofit/>
          </a:bodyPr>
          <a:lstStyle/>
          <a:p>
            <a:r>
              <a:rPr lang="en-US" dirty="0"/>
              <a:t>High-Technology Export Subsidies</a:t>
            </a:r>
            <a:endParaRPr lang="en-IN" dirty="0"/>
          </a:p>
        </p:txBody>
      </p:sp>
      <p:sp>
        <p:nvSpPr>
          <p:cNvPr id="3" name="Content Placeholder 2">
            <a:extLst>
              <a:ext uri="{FF2B5EF4-FFF2-40B4-BE49-F238E27FC236}">
                <a16:creationId xmlns:a16="http://schemas.microsoft.com/office/drawing/2014/main" id="{02EF266A-CB32-4125-A5D8-4DD222A5A631}"/>
              </a:ext>
            </a:extLst>
          </p:cNvPr>
          <p:cNvSpPr>
            <a:spLocks noGrp="1"/>
          </p:cNvSpPr>
          <p:nvPr>
            <p:ph idx="1"/>
          </p:nvPr>
        </p:nvSpPr>
        <p:spPr>
          <a:xfrm>
            <a:off x="266700" y="1120153"/>
            <a:ext cx="6934200" cy="763697"/>
          </a:xfrm>
        </p:spPr>
        <p:txBody>
          <a:bodyPr>
            <a:normAutofit/>
          </a:bodyPr>
          <a:lstStyle/>
          <a:p>
            <a:pPr marL="0" indent="0">
              <a:buNone/>
            </a:pPr>
            <a:r>
              <a:rPr lang="en-US" sz="1800" dirty="0"/>
              <a:t>Effect of a Subsidy to Airbus - </a:t>
            </a:r>
            <a:r>
              <a:rPr lang="en-IN" sz="1800" dirty="0"/>
              <a:t>FIGURE 10-10</a:t>
            </a:r>
          </a:p>
        </p:txBody>
      </p:sp>
      <p:pic>
        <p:nvPicPr>
          <p:cNvPr id="13" name="Picture Placeholder 5" descr="A payoff matrix with foreign subsidy between two firms, Boeing and Airbus. The matrix is divided into 4 quadrants and each quadrant is divided diagonally into 2 portions. The top left quadrant shows negative 5 million dollars for Boeing and 20 million dollars for Airbus when both the companies decide to produce. In the top-right quadrant, Airbus portion has 0 dollars if they do not produce and the Boeing portion shows 100 million dollars if they produce. The lower left quadrant shows that the Boeing portion has 0 dollars if they do not produce and Airbus has 125 million dollars if they produce. The lower right quadrant has 0 dollars if they do not produce for both companies.">
            <a:extLst>
              <a:ext uri="{FF2B5EF4-FFF2-40B4-BE49-F238E27FC236}">
                <a16:creationId xmlns:a16="http://schemas.microsoft.com/office/drawing/2014/main" id="{73D03C0C-50F5-4B63-B944-16CA8EAB8E8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266700" y="1562228"/>
            <a:ext cx="4762500" cy="3095514"/>
          </a:xfrm>
          <a:prstGeom prst="rect">
            <a:avLst/>
          </a:prstGeom>
        </p:spPr>
      </p:pic>
      <p:sp>
        <p:nvSpPr>
          <p:cNvPr id="4" name="Content Placeholder 3">
            <a:extLst>
              <a:ext uri="{FF2B5EF4-FFF2-40B4-BE49-F238E27FC236}">
                <a16:creationId xmlns:a16="http://schemas.microsoft.com/office/drawing/2014/main" id="{DD9383E0-AFE7-44B2-84B3-97676647168D}"/>
              </a:ext>
            </a:extLst>
          </p:cNvPr>
          <p:cNvSpPr>
            <a:spLocks noGrp="1"/>
          </p:cNvSpPr>
          <p:nvPr>
            <p:ph sz="quarter" idx="10"/>
          </p:nvPr>
        </p:nvSpPr>
        <p:spPr>
          <a:xfrm>
            <a:off x="5086865" y="1337950"/>
            <a:ext cx="3962400" cy="3095515"/>
          </a:xfrm>
        </p:spPr>
        <p:txBody>
          <a:bodyPr>
            <a:noAutofit/>
          </a:bodyPr>
          <a:lstStyle/>
          <a:p>
            <a:pPr marL="0" indent="0">
              <a:buNone/>
            </a:pPr>
            <a:r>
              <a:rPr lang="en-US" sz="1800" i="1" dirty="0">
                <a:latin typeface="Arial" panose="020B0604020202020204" pitchFamily="34" charset="0"/>
                <a:cs typeface="Arial" panose="020B0604020202020204" pitchFamily="34" charset="0"/>
              </a:rPr>
              <a:t>Payoff Matrix with Foreign Subsidy </a:t>
            </a:r>
            <a:r>
              <a:rPr lang="en-US" sz="1800" dirty="0">
                <a:latin typeface="Arial" panose="020B0604020202020204" pitchFamily="34" charset="0"/>
                <a:cs typeface="Arial" panose="020B0604020202020204" pitchFamily="34" charset="0"/>
              </a:rPr>
              <a:t>When the European governments provide a subsidy of $25 million to Airbus, its profits increase by that much when it produces a new aircraft. Now there is only one Nash equilibrium, in the lower-left quadrant, with Airbus producing but Boeing not producing. The profits for Airbus have increased from 0 to $125 million, while the subsidy cost only $25 million, so there is a net gain of $100 million in European welfare.</a:t>
            </a:r>
          </a:p>
        </p:txBody>
      </p:sp>
      <p:sp>
        <p:nvSpPr>
          <p:cNvPr id="5" name="Content Placeholder 4">
            <a:extLst>
              <a:ext uri="{FF2B5EF4-FFF2-40B4-BE49-F238E27FC236}">
                <a16:creationId xmlns:a16="http://schemas.microsoft.com/office/drawing/2014/main" id="{CD8F0FAE-F1EC-4E3C-9909-36070E071C2C}"/>
              </a:ext>
            </a:extLst>
          </p:cNvPr>
          <p:cNvSpPr>
            <a:spLocks noGrp="1"/>
          </p:cNvSpPr>
          <p:nvPr>
            <p:ph sz="quarter" idx="11"/>
          </p:nvPr>
        </p:nvSpPr>
        <p:spPr>
          <a:xfrm>
            <a:off x="299651" y="5748447"/>
            <a:ext cx="8575589" cy="1003300"/>
          </a:xfrm>
        </p:spPr>
        <p:txBody>
          <a:bodyPr>
            <a:normAutofit/>
          </a:bodyPr>
          <a:lstStyle/>
          <a:p>
            <a:pPr marL="0" indent="0">
              <a:spcBef>
                <a:spcPts val="624"/>
              </a:spcBef>
              <a:buNone/>
            </a:pPr>
            <a:r>
              <a:rPr lang="en-US" sz="1800" i="1" dirty="0">
                <a:latin typeface="Arial" panose="020B0604020202020204" pitchFamily="34" charset="0"/>
                <a:cs typeface="Arial" panose="020B0604020202020204" pitchFamily="34" charset="0"/>
              </a:rPr>
              <a:t>Nash Equilibrium </a:t>
            </a:r>
            <a:r>
              <a:rPr lang="en-US" sz="1800" dirty="0">
                <a:latin typeface="Arial" panose="020B0604020202020204" pitchFamily="34" charset="0"/>
              </a:rPr>
              <a:t>The lower-left quadrant is a unique Nash equilibrium: each firm is making its best decision, given the action of the other. It is the only Nash equilibrium.</a:t>
            </a:r>
          </a:p>
        </p:txBody>
      </p:sp>
    </p:spTree>
    <p:extLst>
      <p:ext uri="{BB962C8B-B14F-4D97-AF65-F5344CB8AC3E}">
        <p14:creationId xmlns:p14="http://schemas.microsoft.com/office/powerpoint/2010/main" val="3725965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1758-7E83-4CC8-8BBB-5D49798EBA49}"/>
              </a:ext>
            </a:extLst>
          </p:cNvPr>
          <p:cNvSpPr>
            <a:spLocks noGrp="1"/>
          </p:cNvSpPr>
          <p:nvPr>
            <p:ph type="title"/>
          </p:nvPr>
        </p:nvSpPr>
        <p:spPr/>
        <p:txBody>
          <a:bodyPr>
            <a:normAutofit/>
          </a:bodyPr>
          <a:lstStyle/>
          <a:p>
            <a:r>
              <a:rPr lang="en-US" dirty="0"/>
              <a:t>High-Technology Export Subsidies</a:t>
            </a:r>
            <a:endParaRPr lang="en-IN" dirty="0"/>
          </a:p>
        </p:txBody>
      </p:sp>
      <p:sp>
        <p:nvSpPr>
          <p:cNvPr id="3" name="Content Placeholder 2">
            <a:extLst>
              <a:ext uri="{FF2B5EF4-FFF2-40B4-BE49-F238E27FC236}">
                <a16:creationId xmlns:a16="http://schemas.microsoft.com/office/drawing/2014/main" id="{02EF266A-CB32-4125-A5D8-4DD222A5A631}"/>
              </a:ext>
            </a:extLst>
          </p:cNvPr>
          <p:cNvSpPr>
            <a:spLocks noGrp="1"/>
          </p:cNvSpPr>
          <p:nvPr>
            <p:ph idx="1"/>
          </p:nvPr>
        </p:nvSpPr>
        <p:spPr>
          <a:xfrm>
            <a:off x="270536" y="1214697"/>
            <a:ext cx="8382000" cy="763697"/>
          </a:xfrm>
        </p:spPr>
        <p:txBody>
          <a:bodyPr>
            <a:normAutofit/>
          </a:bodyPr>
          <a:lstStyle/>
          <a:p>
            <a:pPr marL="0" indent="0">
              <a:buNone/>
            </a:pPr>
            <a:r>
              <a:rPr lang="en-US" sz="1800" dirty="0"/>
              <a:t>Cost Advantage for Boeing - </a:t>
            </a:r>
            <a:r>
              <a:rPr lang="en-IN" sz="1800" dirty="0"/>
              <a:t>FIGURE 10-11</a:t>
            </a:r>
            <a:endParaRPr lang="en-US" sz="1800" b="0" dirty="0"/>
          </a:p>
        </p:txBody>
      </p:sp>
      <p:sp>
        <p:nvSpPr>
          <p:cNvPr id="4" name="Content Placeholder 3">
            <a:extLst>
              <a:ext uri="{FF2B5EF4-FFF2-40B4-BE49-F238E27FC236}">
                <a16:creationId xmlns:a16="http://schemas.microsoft.com/office/drawing/2014/main" id="{DD9383E0-AFE7-44B2-84B3-97676647168D}"/>
              </a:ext>
            </a:extLst>
          </p:cNvPr>
          <p:cNvSpPr>
            <a:spLocks noGrp="1"/>
          </p:cNvSpPr>
          <p:nvPr>
            <p:ph sz="quarter" idx="10"/>
          </p:nvPr>
        </p:nvSpPr>
        <p:spPr>
          <a:xfrm>
            <a:off x="270536" y="4776732"/>
            <a:ext cx="8229600" cy="3857515"/>
          </a:xfrm>
        </p:spPr>
        <p:txBody>
          <a:bodyPr>
            <a:normAutofit/>
          </a:bodyPr>
          <a:lstStyle/>
          <a:p>
            <a:pPr marL="0" indent="0">
              <a:buNone/>
            </a:pPr>
            <a:r>
              <a:rPr lang="en-US" sz="1800" dirty="0">
                <a:latin typeface="Arial" panose="020B0604020202020204" pitchFamily="34" charset="0"/>
                <a:cs typeface="Arial" panose="020B0604020202020204" pitchFamily="34" charset="0"/>
              </a:rPr>
              <a:t>If Boeing has a cost advantage in the production of aircraft, the payoffs are as shown here. </a:t>
            </a:r>
          </a:p>
          <a:p>
            <a:pPr marL="0" indent="0">
              <a:buNone/>
            </a:pPr>
            <a:r>
              <a:rPr lang="en-US" sz="1800" dirty="0">
                <a:latin typeface="Arial" panose="020B0604020202020204" pitchFamily="34" charset="0"/>
                <a:cs typeface="Arial" panose="020B0604020202020204" pitchFamily="34" charset="0"/>
              </a:rPr>
              <a:t>Boeing earns profits of $5 million when both firms are producing and profits of $125 million when Airbus does not produce. </a:t>
            </a:r>
          </a:p>
          <a:p>
            <a:pPr marL="0" indent="0">
              <a:buNone/>
            </a:pPr>
            <a:r>
              <a:rPr lang="en-US" sz="1800" dirty="0">
                <a:latin typeface="Arial" panose="020B0604020202020204" pitchFamily="34" charset="0"/>
                <a:cs typeface="Arial" panose="020B0604020202020204" pitchFamily="34" charset="0"/>
              </a:rPr>
              <a:t>Now there is only one Nash equilibrium, in the upper-right quadrant, where Boeing produces and Airbus does not.</a:t>
            </a:r>
          </a:p>
        </p:txBody>
      </p:sp>
      <p:pic>
        <p:nvPicPr>
          <p:cNvPr id="5" name="Picture 4">
            <a:extLst>
              <a:ext uri="{FF2B5EF4-FFF2-40B4-BE49-F238E27FC236}">
                <a16:creationId xmlns:a16="http://schemas.microsoft.com/office/drawing/2014/main" id="{9B6B7D53-9AB8-4339-AFAF-2C1C118138AE}"/>
              </a:ext>
            </a:extLst>
          </p:cNvPr>
          <p:cNvPicPr>
            <a:picLocks noChangeAspect="1"/>
          </p:cNvPicPr>
          <p:nvPr/>
        </p:nvPicPr>
        <p:blipFill>
          <a:blip r:embed="rId3"/>
          <a:stretch>
            <a:fillRect/>
          </a:stretch>
        </p:blipFill>
        <p:spPr>
          <a:xfrm>
            <a:off x="516864" y="1596545"/>
            <a:ext cx="7636536" cy="2822693"/>
          </a:xfrm>
          <a:prstGeom prst="rect">
            <a:avLst/>
          </a:prstGeom>
        </p:spPr>
      </p:pic>
    </p:spTree>
    <p:extLst>
      <p:ext uri="{BB962C8B-B14F-4D97-AF65-F5344CB8AC3E}">
        <p14:creationId xmlns:p14="http://schemas.microsoft.com/office/powerpoint/2010/main" val="209450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1758-7E83-4CC8-8BBB-5D49798EBA49}"/>
              </a:ext>
            </a:extLst>
          </p:cNvPr>
          <p:cNvSpPr>
            <a:spLocks noGrp="1"/>
          </p:cNvSpPr>
          <p:nvPr>
            <p:ph type="title"/>
          </p:nvPr>
        </p:nvSpPr>
        <p:spPr/>
        <p:txBody>
          <a:bodyPr>
            <a:normAutofit/>
          </a:bodyPr>
          <a:lstStyle/>
          <a:p>
            <a:r>
              <a:rPr lang="en-US" dirty="0"/>
              <a:t>High-Technology Export Subsidies</a:t>
            </a:r>
            <a:endParaRPr lang="en-IN" dirty="0"/>
          </a:p>
        </p:txBody>
      </p:sp>
      <p:sp>
        <p:nvSpPr>
          <p:cNvPr id="3" name="Content Placeholder 2">
            <a:extLst>
              <a:ext uri="{FF2B5EF4-FFF2-40B4-BE49-F238E27FC236}">
                <a16:creationId xmlns:a16="http://schemas.microsoft.com/office/drawing/2014/main" id="{02EF266A-CB32-4125-A5D8-4DD222A5A631}"/>
              </a:ext>
            </a:extLst>
          </p:cNvPr>
          <p:cNvSpPr>
            <a:spLocks noGrp="1"/>
          </p:cNvSpPr>
          <p:nvPr>
            <p:ph idx="1"/>
          </p:nvPr>
        </p:nvSpPr>
        <p:spPr>
          <a:xfrm>
            <a:off x="457200" y="1189983"/>
            <a:ext cx="8382000" cy="763697"/>
          </a:xfrm>
        </p:spPr>
        <p:txBody>
          <a:bodyPr>
            <a:normAutofit/>
          </a:bodyPr>
          <a:lstStyle/>
          <a:p>
            <a:pPr marL="0" indent="0">
              <a:buNone/>
            </a:pPr>
            <a:r>
              <a:rPr lang="en-US" sz="1800" dirty="0"/>
              <a:t>Subsidy with Cost Advantage for Boeing - </a:t>
            </a:r>
            <a:r>
              <a:rPr lang="en-IN" sz="1800" dirty="0"/>
              <a:t>FIGURE 10-12</a:t>
            </a:r>
            <a:endParaRPr lang="en-US" sz="1800" b="0" dirty="0"/>
          </a:p>
        </p:txBody>
      </p:sp>
      <p:sp>
        <p:nvSpPr>
          <p:cNvPr id="4" name="Content Placeholder 3">
            <a:extLst>
              <a:ext uri="{FF2B5EF4-FFF2-40B4-BE49-F238E27FC236}">
                <a16:creationId xmlns:a16="http://schemas.microsoft.com/office/drawing/2014/main" id="{DD9383E0-AFE7-44B2-84B3-97676647168D}"/>
              </a:ext>
            </a:extLst>
          </p:cNvPr>
          <p:cNvSpPr>
            <a:spLocks noGrp="1"/>
          </p:cNvSpPr>
          <p:nvPr>
            <p:ph sz="quarter" idx="10"/>
          </p:nvPr>
        </p:nvSpPr>
        <p:spPr>
          <a:xfrm>
            <a:off x="152400" y="4904321"/>
            <a:ext cx="8839200" cy="1648879"/>
          </a:xfrm>
        </p:spPr>
        <p:txBody>
          <a:bodyPr>
            <a:normAutofit/>
          </a:bodyPr>
          <a:lstStyle/>
          <a:p>
            <a:pPr marL="0" indent="0">
              <a:buNone/>
            </a:pPr>
            <a:r>
              <a:rPr lang="en-US" sz="1800" dirty="0">
                <a:latin typeface="Arial" panose="020B0604020202020204" pitchFamily="34" charset="0"/>
                <a:cs typeface="Arial" panose="020B0604020202020204" pitchFamily="34" charset="0"/>
              </a:rPr>
              <a:t>When the European governments provide a subsidy of $25 million to Airbus, its profits increase by that much when it produces. Now the only Nash equilibrium is in the upper-left quadrant, where both firms produce. </a:t>
            </a:r>
          </a:p>
          <a:p>
            <a:pPr marL="0" indent="0">
              <a:buNone/>
            </a:pPr>
            <a:r>
              <a:rPr lang="en-US" sz="1800" dirty="0">
                <a:latin typeface="Arial" panose="020B0604020202020204" pitchFamily="34" charset="0"/>
                <a:cs typeface="Arial" panose="020B0604020202020204" pitchFamily="34" charset="0"/>
              </a:rPr>
              <a:t>The profits for Airbus have increased from 0 to $20 million, but the subsidy costs $25 million, so there is a net loss of $5 million in European welfare.</a:t>
            </a:r>
          </a:p>
        </p:txBody>
      </p:sp>
      <p:pic>
        <p:nvPicPr>
          <p:cNvPr id="7" name="Picture 6">
            <a:extLst>
              <a:ext uri="{FF2B5EF4-FFF2-40B4-BE49-F238E27FC236}">
                <a16:creationId xmlns:a16="http://schemas.microsoft.com/office/drawing/2014/main" id="{F2C3FABD-700F-478C-8231-D9C8ACD1D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87071"/>
            <a:ext cx="7010400" cy="2901948"/>
          </a:xfrm>
          <a:prstGeom prst="rect">
            <a:avLst/>
          </a:prstGeom>
        </p:spPr>
      </p:pic>
    </p:spTree>
    <p:extLst>
      <p:ext uri="{BB962C8B-B14F-4D97-AF65-F5344CB8AC3E}">
        <p14:creationId xmlns:p14="http://schemas.microsoft.com/office/powerpoint/2010/main" val="3498763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0BC4538-086F-4735-B960-DA8207B19A68}"/>
              </a:ext>
            </a:extLst>
          </p:cNvPr>
          <p:cNvSpPr>
            <a:spLocks noGrp="1"/>
          </p:cNvSpPr>
          <p:nvPr>
            <p:ph type="title"/>
          </p:nvPr>
        </p:nvSpPr>
        <p:spPr>
          <a:xfrm>
            <a:off x="453081" y="0"/>
            <a:ext cx="8229600" cy="990489"/>
          </a:xfrm>
        </p:spPr>
        <p:txBody>
          <a:bodyPr>
            <a:normAutofit/>
          </a:bodyPr>
          <a:lstStyle/>
          <a:p>
            <a:r>
              <a:rPr lang="en-US" sz="2800" dirty="0"/>
              <a:t>APPLICATION: WTO Controversies Due to Subsidies in Commercial Aircraft</a:t>
            </a:r>
            <a:endParaRPr lang="en-IN" sz="2800" dirty="0"/>
          </a:p>
        </p:txBody>
      </p:sp>
      <p:sp>
        <p:nvSpPr>
          <p:cNvPr id="14" name="Content Placeholder 13">
            <a:extLst>
              <a:ext uri="{FF2B5EF4-FFF2-40B4-BE49-F238E27FC236}">
                <a16:creationId xmlns:a16="http://schemas.microsoft.com/office/drawing/2014/main" id="{8606EF77-46A0-4CB2-BF38-0EB74C6D48D3}"/>
              </a:ext>
            </a:extLst>
          </p:cNvPr>
          <p:cNvSpPr>
            <a:spLocks noGrp="1"/>
          </p:cNvSpPr>
          <p:nvPr>
            <p:ph idx="1"/>
          </p:nvPr>
        </p:nvSpPr>
        <p:spPr>
          <a:xfrm>
            <a:off x="228600" y="1447800"/>
            <a:ext cx="8382000" cy="4525963"/>
          </a:xfrm>
        </p:spPr>
        <p:txBody>
          <a:bodyPr>
            <a:normAutofit/>
          </a:bodyPr>
          <a:lstStyle/>
          <a:p>
            <a:pPr marL="0" indent="0">
              <a:buNone/>
            </a:pPr>
            <a:r>
              <a:rPr lang="en-US" sz="2400" dirty="0"/>
              <a:t>The large passenger aircraft industry is effectively a duopoly, with Boeing in the United States and Airbus in Europe. Various types of subsidies have been used to support these companies: </a:t>
            </a:r>
          </a:p>
          <a:p>
            <a:pPr marL="914400" lvl="1" indent="-457200">
              <a:buFont typeface="+mj-lt"/>
              <a:buAutoNum type="arabicPeriod"/>
            </a:pPr>
            <a:r>
              <a:rPr lang="en-US" sz="2200" dirty="0"/>
              <a:t>Indirect subsidies that arise because the R&amp;D for military versions effectively subsidize R&amp;D for the civilian aircraft; </a:t>
            </a:r>
          </a:p>
          <a:p>
            <a:pPr marL="914400" lvl="1" indent="-457200">
              <a:buFont typeface="+mj-lt"/>
              <a:buAutoNum type="arabicPeriod"/>
            </a:pPr>
            <a:r>
              <a:rPr lang="en-US" sz="2200" dirty="0"/>
              <a:t>Direct subsidies for the R&amp;D of new aircraft;</a:t>
            </a:r>
          </a:p>
          <a:p>
            <a:pPr marL="914400" lvl="1" indent="-457200">
              <a:buFont typeface="+mj-lt"/>
              <a:buAutoNum type="arabicPeriod"/>
            </a:pPr>
            <a:r>
              <a:rPr lang="en-US" sz="2200" dirty="0"/>
              <a:t>Subsidies on the interest rates that aircraft buyers pay when they borrow money to purchase aircraft.</a:t>
            </a:r>
          </a:p>
        </p:txBody>
      </p:sp>
    </p:spTree>
    <p:extLst>
      <p:ext uri="{BB962C8B-B14F-4D97-AF65-F5344CB8AC3E}">
        <p14:creationId xmlns:p14="http://schemas.microsoft.com/office/powerpoint/2010/main" val="2589994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a:xfrm>
            <a:off x="457200" y="152511"/>
            <a:ext cx="8229600" cy="761890"/>
          </a:xfrm>
        </p:spPr>
        <p:txBody>
          <a:bodyPr>
            <a:normAutofit fontScale="90000"/>
          </a:bodyPr>
          <a:lstStyle/>
          <a:p>
            <a:r>
              <a:rPr lang="en-US" sz="2800" dirty="0"/>
              <a:t>APPLICATION: WTO Controversies Due to Subsidies in Commercial Aircraft</a:t>
            </a:r>
            <a:endParaRPr lang="en-IN" sz="2800"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228600" y="1166018"/>
            <a:ext cx="8763000" cy="5539471"/>
          </a:xfrm>
        </p:spPr>
        <p:txBody>
          <a:bodyPr>
            <a:normAutofit lnSpcReduction="10000"/>
          </a:bodyPr>
          <a:lstStyle/>
          <a:p>
            <a:pPr marL="0" indent="0">
              <a:buNone/>
            </a:pPr>
            <a:r>
              <a:rPr lang="en-US" sz="2400" dirty="0"/>
              <a:t>The Superjumbo and the Dreamliner</a:t>
            </a:r>
          </a:p>
          <a:p>
            <a:r>
              <a:rPr lang="en-US" sz="2400" dirty="0"/>
              <a:t>The EU was accused of subsidizing the A380, while the United States was accused of subsidizing Boeing’s 787 Dreamliner.</a:t>
            </a:r>
          </a:p>
          <a:p>
            <a:r>
              <a:rPr lang="en-US" sz="2400" dirty="0"/>
              <a:t>Over the years, the WTO has ruled in favor of both companies, finding that the EU gave up to $18 billion in subsidized financing to Airbus, while the United States gave up to $4 billion in subsidized financing to Boeing.</a:t>
            </a:r>
          </a:p>
          <a:p>
            <a:r>
              <a:rPr lang="en-US" sz="2400" dirty="0"/>
              <a:t>The United States was allowed to apply tariffs on $7.5 billion in imported goods from the EU as a “countermeasure.”</a:t>
            </a:r>
          </a:p>
          <a:p>
            <a:r>
              <a:rPr lang="en-US" sz="2400" dirty="0"/>
              <a:t>Did the development subsidies provided by the European governments to the Airbus A380 increase their national welfare?</a:t>
            </a:r>
          </a:p>
          <a:p>
            <a:pPr marL="0" indent="0" algn="ctr">
              <a:buNone/>
            </a:pPr>
            <a:r>
              <a:rPr lang="en-US" dirty="0">
                <a:solidFill>
                  <a:srgbClr val="FF0000"/>
                </a:solidFill>
              </a:rPr>
              <a:t>ANSWER QUESTION</a:t>
            </a:r>
            <a:endParaRPr lang="en-US" sz="2400" dirty="0">
              <a:solidFill>
                <a:srgbClr val="FF0000"/>
              </a:solidFill>
            </a:endParaRPr>
          </a:p>
          <a:p>
            <a:endParaRPr lang="en-US" sz="2400" dirty="0"/>
          </a:p>
        </p:txBody>
      </p:sp>
    </p:spTree>
    <p:extLst>
      <p:ext uri="{BB962C8B-B14F-4D97-AF65-F5344CB8AC3E}">
        <p14:creationId xmlns:p14="http://schemas.microsoft.com/office/powerpoint/2010/main" val="312904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8CE6-8A21-4125-A0CA-9583CECE1D0C}"/>
              </a:ext>
            </a:extLst>
          </p:cNvPr>
          <p:cNvSpPr>
            <a:spLocks noGrp="1"/>
          </p:cNvSpPr>
          <p:nvPr>
            <p:ph type="title"/>
          </p:nvPr>
        </p:nvSpPr>
        <p:spPr/>
        <p:txBody>
          <a:bodyPr/>
          <a:lstStyle/>
          <a:p>
            <a:r>
              <a:rPr lang="en-US" dirty="0"/>
              <a:t>Comments</a:t>
            </a:r>
          </a:p>
        </p:txBody>
      </p:sp>
      <p:pic>
        <p:nvPicPr>
          <p:cNvPr id="4" name="Content Placeholder 3">
            <a:extLst>
              <a:ext uri="{FF2B5EF4-FFF2-40B4-BE49-F238E27FC236}">
                <a16:creationId xmlns:a16="http://schemas.microsoft.com/office/drawing/2014/main" id="{DF224651-9C8A-40FE-A7AC-6D073A7CEF25}"/>
              </a:ext>
            </a:extLst>
          </p:cNvPr>
          <p:cNvPicPr>
            <a:picLocks noGrp="1" noChangeAspect="1"/>
          </p:cNvPicPr>
          <p:nvPr>
            <p:ph idx="1"/>
          </p:nvPr>
        </p:nvPicPr>
        <p:blipFill>
          <a:blip r:embed="rId2"/>
          <a:stretch>
            <a:fillRect/>
          </a:stretch>
        </p:blipFill>
        <p:spPr>
          <a:xfrm>
            <a:off x="457200" y="1142999"/>
            <a:ext cx="8458200" cy="5248821"/>
          </a:xfrm>
          <a:prstGeom prst="rect">
            <a:avLst/>
          </a:prstGeom>
        </p:spPr>
      </p:pic>
    </p:spTree>
    <p:extLst>
      <p:ext uri="{BB962C8B-B14F-4D97-AF65-F5344CB8AC3E}">
        <p14:creationId xmlns:p14="http://schemas.microsoft.com/office/powerpoint/2010/main" val="314691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p:txBody>
          <a:bodyPr/>
          <a:lstStyle/>
          <a:p>
            <a:r>
              <a:rPr lang="en-US" dirty="0"/>
              <a:t>Introduction</a:t>
            </a:r>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457200" y="1447800"/>
            <a:ext cx="8229600" cy="4800600"/>
          </a:xfrm>
        </p:spPr>
        <p:txBody>
          <a:bodyPr>
            <a:normAutofit fontScale="92500" lnSpcReduction="10000"/>
          </a:bodyPr>
          <a:lstStyle/>
          <a:p>
            <a:pPr marL="0" indent="0">
              <a:lnSpc>
                <a:spcPct val="110000"/>
              </a:lnSpc>
              <a:buNone/>
            </a:pPr>
            <a:r>
              <a:rPr lang="en-US" sz="2400" dirty="0"/>
              <a:t>On July 21, 2008, representatives of the 152 countries belonging to the WTO met in Geneva, Switzerland, to discuss reforms of the world trading system. Like earlier meetings, it was marked by large-scale protests</a:t>
            </a:r>
          </a:p>
          <a:p>
            <a:pPr>
              <a:lnSpc>
                <a:spcPct val="110000"/>
              </a:lnSpc>
            </a:pPr>
            <a:r>
              <a:rPr lang="en-US" sz="2400" dirty="0"/>
              <a:t>The first goal of this chapter is to explain the impact of agricultural subsidies on prices and the welfare of different groups.</a:t>
            </a:r>
          </a:p>
          <a:p>
            <a:pPr>
              <a:lnSpc>
                <a:spcPct val="110000"/>
              </a:lnSpc>
            </a:pPr>
            <a:r>
              <a:rPr lang="en-US" sz="2400" dirty="0"/>
              <a:t>The second goal of this chapter is to explain the effect of two other export policies: export tariffs and export quotas.</a:t>
            </a:r>
          </a:p>
          <a:p>
            <a:pPr>
              <a:lnSpc>
                <a:spcPct val="110000"/>
              </a:lnSpc>
            </a:pPr>
            <a:r>
              <a:rPr lang="en-US" sz="2400" dirty="0"/>
              <a:t>The third goal of the chapter is to examine how governments can strategically use export subsidies to bolster high-technology companies and industries.</a:t>
            </a:r>
          </a:p>
        </p:txBody>
      </p:sp>
    </p:spTree>
    <p:extLst>
      <p:ext uri="{BB962C8B-B14F-4D97-AF65-F5344CB8AC3E}">
        <p14:creationId xmlns:p14="http://schemas.microsoft.com/office/powerpoint/2010/main" val="3250294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Conclusions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0" y="1600200"/>
            <a:ext cx="8839200" cy="4876800"/>
          </a:xfrm>
        </p:spPr>
        <p:txBody>
          <a:bodyPr>
            <a:normAutofit/>
          </a:bodyPr>
          <a:lstStyle/>
          <a:p>
            <a:pPr algn="just"/>
            <a:r>
              <a:rPr lang="en-US" sz="2200" dirty="0"/>
              <a:t>Countries use export subsidies in a wide range of industries, including agriculture, mining, and high technology. </a:t>
            </a:r>
          </a:p>
          <a:p>
            <a:pPr algn="just"/>
            <a:r>
              <a:rPr lang="en-US" sz="2200" dirty="0"/>
              <a:t>For agriculture, the underlying motivation for the export subsidies is to prop up food prices, thereby raising the real incomes of farmers.</a:t>
            </a:r>
          </a:p>
          <a:p>
            <a:pPr algn="just"/>
            <a:r>
              <a:rPr lang="en-US" sz="2200" dirty="0"/>
              <a:t>Export subsidies raise prices for producers, thereby increasing their real income (in the specific-factors model) and their producer surplus (using supply curves).</a:t>
            </a:r>
          </a:p>
          <a:p>
            <a:pPr algn="just"/>
            <a:r>
              <a:rPr lang="en-US" sz="2200" dirty="0"/>
              <a:t>Shifting income toward farmers comes with a cost to consumers, however, because of the higher food prices in the exporting country.</a:t>
            </a:r>
          </a:p>
        </p:txBody>
      </p:sp>
    </p:spTree>
    <p:extLst>
      <p:ext uri="{BB962C8B-B14F-4D97-AF65-F5344CB8AC3E}">
        <p14:creationId xmlns:p14="http://schemas.microsoft.com/office/powerpoint/2010/main" val="2651529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Conclusions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28832" y="1295400"/>
            <a:ext cx="8657968" cy="4953000"/>
          </a:xfrm>
        </p:spPr>
        <p:txBody>
          <a:bodyPr>
            <a:normAutofit fontScale="92500" lnSpcReduction="10000"/>
          </a:bodyPr>
          <a:lstStyle/>
          <a:p>
            <a:pPr>
              <a:lnSpc>
                <a:spcPct val="120000"/>
              </a:lnSpc>
            </a:pPr>
            <a:r>
              <a:rPr lang="en-US" sz="2200" dirty="0"/>
              <a:t>When we add up the loss in consumer surplus, the gain in producer surplus, and the revenue cost of the subsidy, we obtain a net loss for the exporting country as a result of the subsidy. This deadweight loss is similar to that from a tariff in a small country.</a:t>
            </a:r>
          </a:p>
          <a:p>
            <a:pPr>
              <a:lnSpc>
                <a:spcPct val="120000"/>
              </a:lnSpc>
            </a:pPr>
            <a:r>
              <a:rPr lang="en-US" sz="2200" dirty="0"/>
              <a:t>In a large country, an import tariff and an export subsidy have different welfare implications. Both policies lead to a rise in domestic prices (of either the import good or the export good) and a fall in world prices.</a:t>
            </a:r>
          </a:p>
          <a:p>
            <a:pPr>
              <a:lnSpc>
                <a:spcPct val="120000"/>
              </a:lnSpc>
            </a:pPr>
            <a:r>
              <a:rPr lang="en-US" sz="2200" dirty="0"/>
              <a:t>For an export subsidy, the fall in world prices is a terms-of-trade loss for the exporting country. This means that applying an export subsidy in a large exporting country leads to even greater losses than applying it to a small country: there is no possibility of gain, as we found for a large-country import tariff.</a:t>
            </a:r>
          </a:p>
        </p:txBody>
      </p:sp>
    </p:spTree>
    <p:extLst>
      <p:ext uri="{BB962C8B-B14F-4D97-AF65-F5344CB8AC3E}">
        <p14:creationId xmlns:p14="http://schemas.microsoft.com/office/powerpoint/2010/main" val="3897442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Conclusions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152400" y="1371600"/>
            <a:ext cx="8534400" cy="5105290"/>
          </a:xfrm>
        </p:spPr>
        <p:txBody>
          <a:bodyPr>
            <a:normAutofit fontScale="85000" lnSpcReduction="10000"/>
          </a:bodyPr>
          <a:lstStyle/>
          <a:p>
            <a:pPr>
              <a:lnSpc>
                <a:spcPct val="120000"/>
              </a:lnSpc>
            </a:pPr>
            <a:r>
              <a:rPr lang="en-US" sz="2400" dirty="0"/>
              <a:t>The losses arising from an export subsidy, for either a small or a large country, are less severe for a production subsidy.</a:t>
            </a:r>
          </a:p>
          <a:p>
            <a:pPr>
              <a:lnSpc>
                <a:spcPct val="120000"/>
              </a:lnSpc>
            </a:pPr>
            <a:r>
              <a:rPr lang="en-US" sz="2400" dirty="0"/>
              <a:t>A production subsidy provides an extra payment for every unit produced, regardless of whether it is sold at home or abroad. So consumer prices do not change from their world level.</a:t>
            </a:r>
          </a:p>
          <a:p>
            <a:pPr>
              <a:lnSpc>
                <a:spcPct val="120000"/>
              </a:lnSpc>
            </a:pPr>
            <a:r>
              <a:rPr lang="en-US" sz="2400" dirty="0"/>
              <a:t>The losses experienced by an exporting country due to subsidies are reversed when countries instead use export tariffs. With export tariffs in a large country, the exporter obtains a terms-of-trade gain through restricting supply of its exports and driving up the world price. This is at the expense of its trade partners, a “beggar thy neighbor” policy.</a:t>
            </a:r>
          </a:p>
          <a:p>
            <a:pPr>
              <a:lnSpc>
                <a:spcPct val="120000"/>
              </a:lnSpc>
            </a:pPr>
            <a:r>
              <a:rPr lang="en-US" sz="2400" dirty="0"/>
              <a:t>In high-technology industries, it is possible for an export subsidy to lead to gain for the exporting country by increasing profits.</a:t>
            </a:r>
          </a:p>
        </p:txBody>
      </p:sp>
    </p:spTree>
    <p:extLst>
      <p:ext uri="{BB962C8B-B14F-4D97-AF65-F5344CB8AC3E}">
        <p14:creationId xmlns:p14="http://schemas.microsoft.com/office/powerpoint/2010/main" val="2155134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KEY POINTS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234778" y="1371600"/>
            <a:ext cx="8604422" cy="4876800"/>
          </a:xfrm>
        </p:spPr>
        <p:txBody>
          <a:bodyPr>
            <a:normAutofit fontScale="85000" lnSpcReduction="10000"/>
          </a:bodyPr>
          <a:lstStyle/>
          <a:p>
            <a:pPr marL="457200" indent="-457200">
              <a:lnSpc>
                <a:spcPct val="120000"/>
              </a:lnSpc>
              <a:buFont typeface="+mj-lt"/>
              <a:buAutoNum type="arabicPeriod"/>
            </a:pPr>
            <a:r>
              <a:rPr lang="en-US" sz="2400" dirty="0"/>
              <a:t>An export subsidy leads to a fall in welfare for a small exporting country facing a fixed world price. The drop in welfare is a deadweight loss and is composed of a consumption and production loss, similar to an import tariff for a small country.</a:t>
            </a:r>
          </a:p>
          <a:p>
            <a:pPr marL="457200" indent="-457200">
              <a:lnSpc>
                <a:spcPct val="120000"/>
              </a:lnSpc>
              <a:buFont typeface="+mj-lt"/>
              <a:buAutoNum type="arabicPeriod"/>
            </a:pPr>
            <a:endParaRPr lang="en-US" sz="2400" dirty="0"/>
          </a:p>
          <a:p>
            <a:pPr marL="457200" indent="-457200">
              <a:lnSpc>
                <a:spcPct val="120000"/>
              </a:lnSpc>
              <a:buFont typeface="+mj-lt"/>
              <a:buAutoNum type="arabicPeriod"/>
            </a:pPr>
            <a:r>
              <a:rPr lang="en-US" sz="2400" dirty="0"/>
              <a:t>In the large-country case, an export subsidy lowers the price of that product in the rest of the world. The decrease in the export price is a terms-of-trade loss for the exporting country. Therefore, the welfare of the exporters decreases because of both the deadweight loss of the subsidy and the terms-of-trade loss. This is in contrast to the effects of an import tariff in the large-country case, which generates a terms-of-trade gain for the importing country.</a:t>
            </a:r>
          </a:p>
          <a:p>
            <a:pPr marL="457200" indent="-457200">
              <a:lnSpc>
                <a:spcPct val="120000"/>
              </a:lnSpc>
              <a:buFont typeface="+mj-lt"/>
              <a:buAutoNum type="arabicPeriod"/>
            </a:pPr>
            <a:endParaRPr lang="en-US" sz="2400" b="0" dirty="0"/>
          </a:p>
        </p:txBody>
      </p:sp>
    </p:spTree>
    <p:extLst>
      <p:ext uri="{BB962C8B-B14F-4D97-AF65-F5344CB8AC3E}">
        <p14:creationId xmlns:p14="http://schemas.microsoft.com/office/powerpoint/2010/main" val="2910439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KEY POINTS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129746" y="1371600"/>
            <a:ext cx="8785654" cy="4800600"/>
          </a:xfrm>
        </p:spPr>
        <p:txBody>
          <a:bodyPr>
            <a:normAutofit fontScale="85000" lnSpcReduction="10000"/>
          </a:bodyPr>
          <a:lstStyle/>
          <a:p>
            <a:pPr marL="457200" indent="-457200">
              <a:lnSpc>
                <a:spcPct val="120000"/>
              </a:lnSpc>
              <a:buFont typeface="+mj-lt"/>
              <a:buAutoNum type="arabicPeriod" startAt="3"/>
            </a:pPr>
            <a:r>
              <a:rPr lang="en-US" sz="2400" dirty="0"/>
              <a:t>Export subsidies applied by a large country create a benefit for importing countries in the rest of the world, by lowering their import prices. Therefore, the removal of these subsidy programs has an adverse effect on those countries. In fact, many of the poorest countries are net food importers that will face higher prices as agricultural subsidies in the European Union and the United States are removed.</a:t>
            </a:r>
          </a:p>
          <a:p>
            <a:pPr marL="457200" indent="-457200">
              <a:lnSpc>
                <a:spcPct val="120000"/>
              </a:lnSpc>
              <a:buFont typeface="+mj-lt"/>
              <a:buAutoNum type="arabicPeriod" startAt="3"/>
            </a:pPr>
            <a:endParaRPr lang="en-US" sz="2400" dirty="0"/>
          </a:p>
          <a:p>
            <a:pPr marL="457200" indent="-457200">
              <a:lnSpc>
                <a:spcPct val="120000"/>
              </a:lnSpc>
              <a:buFont typeface="+mj-lt"/>
              <a:buAutoNum type="arabicPeriod" startAt="3"/>
            </a:pPr>
            <a:r>
              <a:rPr lang="en-US" sz="2400" dirty="0"/>
              <a:t>Production subsidies to domestic producers also have the effect of increasing domestic production. However, consumers are unaffected by these subsidies. As a result, the deadweight loss of a production subsidy is less than that for an equal export subsidy, and the terms-of-trade loss is also smaller.</a:t>
            </a:r>
          </a:p>
          <a:p>
            <a:pPr marL="457200" indent="-457200">
              <a:lnSpc>
                <a:spcPct val="120000"/>
              </a:lnSpc>
              <a:buFont typeface="+mj-lt"/>
              <a:buAutoNum type="arabicPeriod" startAt="3"/>
            </a:pPr>
            <a:endParaRPr lang="en-US" sz="2400" b="0" dirty="0"/>
          </a:p>
        </p:txBody>
      </p:sp>
    </p:spTree>
    <p:extLst>
      <p:ext uri="{BB962C8B-B14F-4D97-AF65-F5344CB8AC3E}">
        <p14:creationId xmlns:p14="http://schemas.microsoft.com/office/powerpoint/2010/main" val="427595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KEY POINTS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436604" y="1524000"/>
            <a:ext cx="8478795" cy="4953000"/>
          </a:xfrm>
        </p:spPr>
        <p:txBody>
          <a:bodyPr>
            <a:normAutofit fontScale="85000" lnSpcReduction="10000"/>
          </a:bodyPr>
          <a:lstStyle/>
          <a:p>
            <a:pPr marL="457200" indent="-457200">
              <a:lnSpc>
                <a:spcPct val="120000"/>
              </a:lnSpc>
              <a:buFont typeface="+mj-lt"/>
              <a:buAutoNum type="arabicPeriod" startAt="5"/>
            </a:pPr>
            <a:r>
              <a:rPr lang="en-US" sz="2400" dirty="0"/>
              <a:t>An export tariff or quota applied by a large country creates a terms-of-trade gain for these countries, by raising the price of their export product. In addition, the export tariff or quota creates a deadweight loss. If the terms-of-trade gain exceeds the deadweight loss, then the exporting country gains overall.</a:t>
            </a:r>
          </a:p>
          <a:p>
            <a:pPr marL="457200" indent="-457200">
              <a:lnSpc>
                <a:spcPct val="120000"/>
              </a:lnSpc>
              <a:buFont typeface="+mj-lt"/>
              <a:buAutoNum type="arabicPeriod" startAt="5"/>
            </a:pPr>
            <a:endParaRPr lang="en-US" sz="2400" dirty="0"/>
          </a:p>
          <a:p>
            <a:pPr marL="457200" indent="-457200">
              <a:lnSpc>
                <a:spcPct val="120000"/>
              </a:lnSpc>
              <a:buFont typeface="+mj-lt"/>
              <a:buAutoNum type="arabicPeriod" startAt="5"/>
            </a:pPr>
            <a:r>
              <a:rPr lang="en-US" sz="2400" dirty="0"/>
              <a:t>It is common for countries to provide subsidies to their high-technology industries because governments believe that these subsidies can create a strategic advantage for their firms in international markets. Because these industries often have only a few global competitors, we use game theory (the study of strategic interactions) to determine how firms make their decisions under imperfect competition.</a:t>
            </a:r>
          </a:p>
          <a:p>
            <a:pPr marL="457200" indent="-457200">
              <a:lnSpc>
                <a:spcPct val="120000"/>
              </a:lnSpc>
              <a:buFont typeface="+mj-lt"/>
              <a:buAutoNum type="arabicPeriod" startAt="5"/>
            </a:pPr>
            <a:endParaRPr lang="en-US" sz="2400" b="0" dirty="0"/>
          </a:p>
        </p:txBody>
      </p:sp>
    </p:spTree>
    <p:extLst>
      <p:ext uri="{BB962C8B-B14F-4D97-AF65-F5344CB8AC3E}">
        <p14:creationId xmlns:p14="http://schemas.microsoft.com/office/powerpoint/2010/main" val="2512763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7D15C2-DD33-4068-A465-DDC41238B394}"/>
              </a:ext>
            </a:extLst>
          </p:cNvPr>
          <p:cNvSpPr>
            <a:spLocks noGrp="1"/>
          </p:cNvSpPr>
          <p:nvPr>
            <p:ph type="title"/>
          </p:nvPr>
        </p:nvSpPr>
        <p:spPr/>
        <p:txBody>
          <a:bodyPr>
            <a:normAutofit/>
          </a:bodyPr>
          <a:lstStyle/>
          <a:p>
            <a:r>
              <a:rPr lang="en-US" dirty="0"/>
              <a:t>KEY POINTS</a:t>
            </a:r>
            <a:endParaRPr lang="en-IN" dirty="0"/>
          </a:p>
        </p:txBody>
      </p:sp>
      <p:sp>
        <p:nvSpPr>
          <p:cNvPr id="14" name="Content Placeholder 13">
            <a:extLst>
              <a:ext uri="{FF2B5EF4-FFF2-40B4-BE49-F238E27FC236}">
                <a16:creationId xmlns:a16="http://schemas.microsoft.com/office/drawing/2014/main" id="{52147E8E-C4DF-4E32-B262-CD14FB90E0B3}"/>
              </a:ext>
            </a:extLst>
          </p:cNvPr>
          <p:cNvSpPr>
            <a:spLocks noGrp="1"/>
          </p:cNvSpPr>
          <p:nvPr>
            <p:ph idx="1"/>
          </p:nvPr>
        </p:nvSpPr>
        <p:spPr>
          <a:xfrm>
            <a:off x="342900" y="1524000"/>
            <a:ext cx="8458200" cy="5029090"/>
          </a:xfrm>
        </p:spPr>
        <p:txBody>
          <a:bodyPr>
            <a:normAutofit fontScale="92500" lnSpcReduction="20000"/>
          </a:bodyPr>
          <a:lstStyle/>
          <a:p>
            <a:pPr marL="457200" indent="-457200">
              <a:lnSpc>
                <a:spcPct val="120000"/>
              </a:lnSpc>
              <a:buFont typeface="+mj-lt"/>
              <a:buAutoNum type="arabicPeriod" startAt="7"/>
            </a:pPr>
            <a:r>
              <a:rPr lang="en-US" sz="2400" dirty="0"/>
              <a:t>A Nash equilibrium is a situation in which each player is making the best response to the action of the other player. In a game with multiple Nash equilibria, the outcome can depend on an external factor, such as the ability of one player to make the first move.</a:t>
            </a:r>
          </a:p>
          <a:p>
            <a:pPr marL="457200" indent="-457200">
              <a:lnSpc>
                <a:spcPct val="120000"/>
              </a:lnSpc>
              <a:buFont typeface="+mj-lt"/>
              <a:buAutoNum type="arabicPeriod" startAt="7"/>
            </a:pPr>
            <a:endParaRPr lang="en-US" sz="2400" dirty="0"/>
          </a:p>
          <a:p>
            <a:pPr marL="457200" indent="-457200">
              <a:lnSpc>
                <a:spcPct val="120000"/>
              </a:lnSpc>
              <a:buFont typeface="+mj-lt"/>
              <a:buAutoNum type="arabicPeriod" startAt="7"/>
            </a:pPr>
            <a:r>
              <a:rPr lang="en-US" sz="2400" dirty="0"/>
              <a:t>Export subsidies can affect the Nash equilibrium of a game by altering the profits of the firms. If a subsidy increases the profits to a firm by more than the subsidy cost, then it is worthwhile for a government to undertake the subsidy. As we have seen, though, subsidies are not always worthwhile unless they can induce the competing firm to exit the market altogether, which may not occur.</a:t>
            </a:r>
          </a:p>
          <a:p>
            <a:pPr marL="457200" indent="-457200">
              <a:lnSpc>
                <a:spcPct val="120000"/>
              </a:lnSpc>
              <a:buFont typeface="+mj-lt"/>
              <a:buAutoNum type="arabicPeriod" startAt="7"/>
            </a:pPr>
            <a:endParaRPr lang="en-US" sz="2400" b="0" dirty="0"/>
          </a:p>
        </p:txBody>
      </p:sp>
    </p:spTree>
    <p:extLst>
      <p:ext uri="{BB962C8B-B14F-4D97-AF65-F5344CB8AC3E}">
        <p14:creationId xmlns:p14="http://schemas.microsoft.com/office/powerpoint/2010/main" val="399590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D2F3A-AF83-9945-B6A5-79F0CFEC0589}"/>
              </a:ext>
            </a:extLst>
          </p:cNvPr>
          <p:cNvSpPr>
            <a:spLocks noGrp="1"/>
          </p:cNvSpPr>
          <p:nvPr>
            <p:ph type="title"/>
          </p:nvPr>
        </p:nvSpPr>
        <p:spPr>
          <a:xfrm>
            <a:off x="457200" y="304800"/>
            <a:ext cx="8229600" cy="762000"/>
          </a:xfrm>
        </p:spPr>
        <p:txBody>
          <a:bodyPr>
            <a:normAutofit fontScale="90000"/>
          </a:bodyPr>
          <a:lstStyle/>
          <a:p>
            <a:r>
              <a:rPr lang="en-US" dirty="0"/>
              <a:t>Agricultural Subsidies</a:t>
            </a:r>
            <a:br>
              <a:rPr lang="en-US" dirty="0"/>
            </a:br>
            <a:endParaRPr lang="en-US" dirty="0"/>
          </a:p>
        </p:txBody>
      </p:sp>
      <p:sp>
        <p:nvSpPr>
          <p:cNvPr id="2" name="Content Placeholder 1">
            <a:extLst>
              <a:ext uri="{FF2B5EF4-FFF2-40B4-BE49-F238E27FC236}">
                <a16:creationId xmlns:a16="http://schemas.microsoft.com/office/drawing/2014/main" id="{2EB38090-71DC-44C8-8343-28D9E8E5E7AE}"/>
              </a:ext>
            </a:extLst>
          </p:cNvPr>
          <p:cNvSpPr>
            <a:spLocks noGrp="1"/>
          </p:cNvSpPr>
          <p:nvPr>
            <p:ph idx="1"/>
          </p:nvPr>
        </p:nvSpPr>
        <p:spPr>
          <a:xfrm>
            <a:off x="228600" y="1371600"/>
            <a:ext cx="8686800" cy="4525963"/>
          </a:xfrm>
        </p:spPr>
        <p:txBody>
          <a:bodyPr>
            <a:noAutofit/>
          </a:bodyPr>
          <a:lstStyle/>
          <a:p>
            <a:pPr marL="0" indent="0">
              <a:buNone/>
            </a:pPr>
            <a:r>
              <a:rPr lang="en-US" sz="2200" dirty="0"/>
              <a:t>Agricultural Export Subsidies</a:t>
            </a:r>
          </a:p>
          <a:p>
            <a:pPr marL="0" indent="0">
              <a:buNone/>
            </a:pPr>
            <a:endParaRPr lang="en-US" sz="2200" dirty="0"/>
          </a:p>
          <a:p>
            <a:r>
              <a:rPr lang="en-US" sz="2200" dirty="0"/>
              <a:t>An export subsidy is a payment to firms for every unit exported (either a fixed amount or a fraction of the sales price). Governments give subsidies to encourage domestic firms to produce more in particular industries.</a:t>
            </a:r>
          </a:p>
          <a:p>
            <a:r>
              <a:rPr lang="en-US" sz="2200" dirty="0"/>
              <a:t>The EU has historically maintained a system of agricultural subsidies known as the Common Agricultural Policy (CAP), which subsidizes farmers in order to raise their incomes.</a:t>
            </a:r>
          </a:p>
          <a:p>
            <a:r>
              <a:rPr lang="en-US" sz="2200" dirty="0"/>
              <a:t>Other countries maintain similarly generous subsidies. For example, the United States pays cotton farmers to grow more cotton and subsidizes agribusiness and manufacturers to buy American cotton.</a:t>
            </a:r>
          </a:p>
        </p:txBody>
      </p:sp>
    </p:spTree>
    <p:extLst>
      <p:ext uri="{BB962C8B-B14F-4D97-AF65-F5344CB8AC3E}">
        <p14:creationId xmlns:p14="http://schemas.microsoft.com/office/powerpoint/2010/main" val="401485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BE1B146-A99C-45B6-BB90-B99AA8122446}"/>
              </a:ext>
            </a:extLst>
          </p:cNvPr>
          <p:cNvSpPr>
            <a:spLocks noGrp="1" noChangeArrowheads="1"/>
          </p:cNvSpPr>
          <p:nvPr>
            <p:ph type="title"/>
          </p:nvPr>
        </p:nvSpPr>
        <p:spPr/>
        <p:txBody>
          <a:bodyPr/>
          <a:lstStyle/>
          <a:p>
            <a:r>
              <a:rPr lang="en-US" altLang="en-US">
                <a:ea typeface="ヒラギノ角ゴ Pro W3" pitchFamily="-84" charset="-128"/>
              </a:rPr>
              <a:t>Export Subsidy</a:t>
            </a:r>
          </a:p>
        </p:txBody>
      </p:sp>
      <p:sp>
        <p:nvSpPr>
          <p:cNvPr id="2" name="Rectangle 3">
            <a:extLst>
              <a:ext uri="{FF2B5EF4-FFF2-40B4-BE49-F238E27FC236}">
                <a16:creationId xmlns:a16="http://schemas.microsoft.com/office/drawing/2014/main" id="{5307685F-6FB3-41D4-9B74-BA772A63293D}"/>
              </a:ext>
            </a:extLst>
          </p:cNvPr>
          <p:cNvSpPr>
            <a:spLocks noGrp="1" noChangeArrowheads="1"/>
          </p:cNvSpPr>
          <p:nvPr>
            <p:ph idx="1"/>
          </p:nvPr>
        </p:nvSpPr>
        <p:spPr/>
        <p:txBody>
          <a:bodyPr/>
          <a:lstStyle/>
          <a:p>
            <a:pPr>
              <a:spcBef>
                <a:spcPct val="50000"/>
              </a:spcBef>
            </a:pPr>
            <a:r>
              <a:rPr lang="en-US" altLang="en-US" sz="2400">
                <a:ea typeface="ヒラギノ角ゴ Pro W3" pitchFamily="-84" charset="-128"/>
              </a:rPr>
              <a:t>An export subsidy can also be </a:t>
            </a:r>
            <a:r>
              <a:rPr lang="en-US" altLang="en-US" sz="2400" i="1">
                <a:ea typeface="ヒラギノ角ゴ Pro W3" pitchFamily="-84" charset="-128"/>
              </a:rPr>
              <a:t>specific</a:t>
            </a:r>
            <a:r>
              <a:rPr lang="en-US" altLang="en-US" sz="2400">
                <a:ea typeface="ヒラギノ角ゴ Pro W3" pitchFamily="-84" charset="-128"/>
              </a:rPr>
              <a:t> or </a:t>
            </a:r>
            <a:r>
              <a:rPr lang="en-US" altLang="en-US" sz="2400" i="1">
                <a:ea typeface="ヒラギノ角ゴ Pro W3" pitchFamily="-84" charset="-128"/>
              </a:rPr>
              <a:t>ad valorem:</a:t>
            </a:r>
            <a:endParaRPr lang="en-US" altLang="en-US" sz="2400">
              <a:ea typeface="ヒラギノ角ゴ Pro W3" pitchFamily="-84" charset="-128"/>
            </a:endParaRPr>
          </a:p>
          <a:p>
            <a:pPr lvl="1">
              <a:spcBef>
                <a:spcPct val="50000"/>
              </a:spcBef>
            </a:pPr>
            <a:r>
              <a:rPr lang="en-US" altLang="en-US" sz="2000">
                <a:ea typeface="ヒラギノ角ゴ Pro W3" pitchFamily="-84" charset="-128"/>
              </a:rPr>
              <a:t>A specific subsidy is a payment per unit exported.</a:t>
            </a:r>
          </a:p>
          <a:p>
            <a:pPr lvl="1">
              <a:spcBef>
                <a:spcPct val="50000"/>
              </a:spcBef>
            </a:pPr>
            <a:r>
              <a:rPr lang="en-US" altLang="en-US" sz="2000">
                <a:ea typeface="ヒラギノ角ゴ Pro W3" pitchFamily="-84" charset="-128"/>
              </a:rPr>
              <a:t>An ad valorem subsidy is a payment as a proportion of the value exported.</a:t>
            </a:r>
          </a:p>
          <a:p>
            <a:pPr>
              <a:spcBef>
                <a:spcPct val="50000"/>
              </a:spcBef>
            </a:pPr>
            <a:r>
              <a:rPr lang="en-US" altLang="en-US" sz="2400">
                <a:ea typeface="ヒラギノ角ゴ Pro W3" pitchFamily="-84" charset="-128"/>
              </a:rPr>
              <a:t>An export subsidy raises the price in the exporting country, decreasing its consumer surplus (consumers worse off) and increasing its producer surplus (producers better off).</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trips(downRigh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Righ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trips(downRight)">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trips(downRight)">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fontScale="90000"/>
          </a:bodyPr>
          <a:lstStyle/>
          <a:p>
            <a:r>
              <a:rPr lang="en-US" dirty="0"/>
              <a:t>Export Subsidies in a Small Home Country</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114300" y="1133173"/>
            <a:ext cx="8915400" cy="838199"/>
          </a:xfrm>
        </p:spPr>
        <p:txBody>
          <a:bodyPr>
            <a:normAutofit/>
          </a:bodyPr>
          <a:lstStyle/>
          <a:p>
            <a:pPr marL="0" indent="0">
              <a:buNone/>
            </a:pPr>
            <a:r>
              <a:rPr lang="en-US" sz="1800" dirty="0"/>
              <a:t>Impact of an Export Subsidy- FIGURE 10-1  Export Subsidy for a Small Country</a:t>
            </a:r>
          </a:p>
        </p:txBody>
      </p:sp>
      <p:pic>
        <p:nvPicPr>
          <p:cNvPr id="8" name="Picture Placeholder 4" descr="Two graphs are titled “(a) Home Market” and “(b) World Market.&quot; In graph (a) the vertical axis represents “Home Price” and has values P superscript W and P superscript W plus S. The horizontal axis represents “Quantity” with values D subscript 2, D subscript 1, S subscript 1, and S subscript 2. D subscript 1 and S subscript 1 are collectively labeled “Exports (free trade), X subscript 1.” D subscript 2 and S subscript 2 are collectively labeled “Exports (with subsidy), X subscript 2.” An arrow, labeled “S,” points up from P superscript W to P superscript W plus s along the vertical axis. Dotted lines are drawn parallel to the vertical axis from D subscript 2, D subscript 1, S subscript 1, and S subscript 2, and parallel to the horizontal axis from P superscript W and P superscript W plus s. A positive sloping line S and a negative sloping line D intersect at point A. A triangular area enclosed by the dotted lines from line D and dotted lines from P superscript w and D subscript 2 is labeled “Consumption loss, b.” A triangular area enclosed by the dotted lines from line S and the dotted lines from P superscript w and S subscript 2 is labeled “Production loss, d.” The area enclosed by the dotted lines between the vertical axis and area b is labeled a. The area enclosed by the dotted lines between the curves D and S is labeled c.&#10;In graph (b) the vertical axis represents “World price” and has values P superscript W and P superscript W plus S. The horizontal axis represents “Exports” and has values X subscript 1 and X subscript 2. Dotted lines parallel to the vertical axis are drawn from X subscript 1 and X subscript 2. A dotted line parallel to the horizontal axis is drawn from P superscript W plus s and meets the line from X subscript 2 at C. A line labeled “Foreign import demand” is parallel to the horizontal axis from P superscript W and intersects the line from X subscript 1 at B and the line from X subscript 2 at C prime. A positive sloping line X, labeled “Home export supply,” passes through the points B and C. A line parallel to X, labeled X minus s, is below X. An arrow labeled “s” points from line X to line X minus s. Triangle BCC prime is labeled “Total deadweight loss, b plus d.”">
            <a:extLst>
              <a:ext uri="{FF2B5EF4-FFF2-40B4-BE49-F238E27FC236}">
                <a16:creationId xmlns:a16="http://schemas.microsoft.com/office/drawing/2014/main" id="{EB8F8753-5061-4047-9307-F9EC06F4319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74077" y="1685230"/>
            <a:ext cx="5312324" cy="5020259"/>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5549491" y="1685230"/>
            <a:ext cx="3420432" cy="4639370"/>
          </a:xfrm>
        </p:spPr>
        <p:txBody>
          <a:bodyPr>
            <a:noAutofit/>
          </a:bodyPr>
          <a:lstStyle/>
          <a:p>
            <a:pPr marL="0" indent="0">
              <a:spcBef>
                <a:spcPts val="624"/>
              </a:spcBef>
              <a:buNone/>
            </a:pPr>
            <a:r>
              <a:rPr lang="en-US" sz="1800" dirty="0">
                <a:latin typeface="Arial" panose="020B0604020202020204" pitchFamily="34" charset="0"/>
                <a:cs typeface="Arial" panose="020B0604020202020204" pitchFamily="34" charset="0"/>
              </a:rPr>
              <a:t>Applying a subsidy of s dollars per unit exported will increase the price that Home exporters receive from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to P</a:t>
            </a:r>
            <a:r>
              <a:rPr lang="en-US" sz="1800" baseline="30000" dirty="0">
                <a:latin typeface="Arial" panose="020B0604020202020204" pitchFamily="34" charset="0"/>
                <a:cs typeface="Arial" panose="020B0604020202020204" pitchFamily="34" charset="0"/>
              </a:rPr>
              <a:t>W</a:t>
            </a:r>
            <a:r>
              <a:rPr lang="en-US" sz="1800" dirty="0">
                <a:latin typeface="Arial" panose="020B0604020202020204" pitchFamily="34" charset="0"/>
                <a:cs typeface="Arial" panose="020B0604020202020204" pitchFamily="34" charset="0"/>
              </a:rPr>
              <a:t> + s.</a:t>
            </a:r>
          </a:p>
          <a:p>
            <a:pPr marL="0" indent="0">
              <a:spcBef>
                <a:spcPts val="624"/>
              </a:spcBef>
              <a:buNone/>
            </a:pPr>
            <a:r>
              <a:rPr lang="en-US" sz="1800" dirty="0">
                <a:latin typeface="Arial" panose="020B0604020202020204" pitchFamily="34" charset="0"/>
                <a:cs typeface="Arial" panose="020B0604020202020204" pitchFamily="34" charset="0"/>
              </a:rPr>
              <a:t>As a result, the domestic price of the similar good will also rise by that amount. This price rise of the similar good leads to an increase in Home quantity supplied from S</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to S</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and a decrease in Home quantity demanded from D</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to D</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in panel (a). </a:t>
            </a:r>
          </a:p>
        </p:txBody>
      </p:sp>
    </p:spTree>
    <p:extLst>
      <p:ext uri="{BB962C8B-B14F-4D97-AF65-F5344CB8AC3E}">
        <p14:creationId xmlns:p14="http://schemas.microsoft.com/office/powerpoint/2010/main" val="412057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fontScale="90000"/>
          </a:bodyPr>
          <a:lstStyle/>
          <a:p>
            <a:r>
              <a:rPr lang="en-US" dirty="0"/>
              <a:t>2) Export Subsidies in a Small Home Country</a:t>
            </a:r>
            <a:endParaRPr lang="en-IN" dirty="0"/>
          </a:p>
        </p:txBody>
      </p:sp>
      <p:sp>
        <p:nvSpPr>
          <p:cNvPr id="5" name="Content Placeholder 4">
            <a:extLst>
              <a:ext uri="{FF2B5EF4-FFF2-40B4-BE49-F238E27FC236}">
                <a16:creationId xmlns:a16="http://schemas.microsoft.com/office/drawing/2014/main" id="{03BE0943-7247-4DBD-B41B-2A5AC1227607}"/>
              </a:ext>
            </a:extLst>
          </p:cNvPr>
          <p:cNvSpPr>
            <a:spLocks noGrp="1"/>
          </p:cNvSpPr>
          <p:nvPr>
            <p:ph idx="1"/>
          </p:nvPr>
        </p:nvSpPr>
        <p:spPr>
          <a:xfrm>
            <a:off x="114300" y="1133173"/>
            <a:ext cx="8915400" cy="838199"/>
          </a:xfrm>
        </p:spPr>
        <p:txBody>
          <a:bodyPr>
            <a:normAutofit/>
          </a:bodyPr>
          <a:lstStyle/>
          <a:p>
            <a:pPr marL="0" indent="0">
              <a:buNone/>
            </a:pPr>
            <a:r>
              <a:rPr lang="en-US" sz="1800" dirty="0"/>
              <a:t>Impact of an Export Subsidy- FIGURE 10-1  Export Subsidy for a Small Country</a:t>
            </a:r>
          </a:p>
        </p:txBody>
      </p:sp>
      <p:pic>
        <p:nvPicPr>
          <p:cNvPr id="8" name="Picture Placeholder 4" descr="Two graphs are titled “(a) Home Market” and “(b) World Market.&quot; In graph (a) the vertical axis represents “Home Price” and has values P superscript W and P superscript W plus S. The horizontal axis represents “Quantity” with values D subscript 2, D subscript 1, S subscript 1, and S subscript 2. D subscript 1 and S subscript 1 are collectively labeled “Exports (free trade), X subscript 1.” D subscript 2 and S subscript 2 are collectively labeled “Exports (with subsidy), X subscript 2.” An arrow, labeled “S,” points up from P superscript W to P superscript W plus s along the vertical axis. Dotted lines are drawn parallel to the vertical axis from D subscript 2, D subscript 1, S subscript 1, and S subscript 2, and parallel to the horizontal axis from P superscript W and P superscript W plus s. A positive sloping line S and a negative sloping line D intersect at point A. A triangular area enclosed by the dotted lines from line D and dotted lines from P superscript w and D subscript 2 is labeled “Consumption loss, b.” A triangular area enclosed by the dotted lines from line S and the dotted lines from P superscript w and S subscript 2 is labeled “Production loss, d.” The area enclosed by the dotted lines between the vertical axis and area b is labeled a. The area enclosed by the dotted lines between the curves D and S is labeled c.&#10;In graph (b) the vertical axis represents “World price” and has values P superscript W and P superscript W plus S. The horizontal axis represents “Exports” and has values X subscript 1 and X subscript 2. Dotted lines parallel to the vertical axis are drawn from X subscript 1 and X subscript 2. A dotted line parallel to the horizontal axis is drawn from P superscript W plus s and meets the line from X subscript 2 at C. A line labeled “Foreign import demand” is parallel to the horizontal axis from P superscript W and intersects the line from X subscript 1 at B and the line from X subscript 2 at C prime. A positive sloping line X, labeled “Home export supply,” passes through the points B and C. A line parallel to X, labeled X minus s, is below X. An arrow labeled “s” points from line X to line X minus s. Triangle BCC prime is labeled “Total deadweight loss, b plus d.”">
            <a:extLst>
              <a:ext uri="{FF2B5EF4-FFF2-40B4-BE49-F238E27FC236}">
                <a16:creationId xmlns:a16="http://schemas.microsoft.com/office/drawing/2014/main" id="{EB8F8753-5061-4047-9307-F9EC06F4319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174077" y="1685230"/>
            <a:ext cx="5375414" cy="5020259"/>
          </a:xfrm>
          <a:prstGeom prst="rect">
            <a:avLst/>
          </a:prstGeom>
        </p:spPr>
      </p:pic>
      <p:sp>
        <p:nvSpPr>
          <p:cNvPr id="7" name="Content Placeholder 6">
            <a:extLst>
              <a:ext uri="{FF2B5EF4-FFF2-40B4-BE49-F238E27FC236}">
                <a16:creationId xmlns:a16="http://schemas.microsoft.com/office/drawing/2014/main" id="{0A1BFF93-EAF5-4907-8DF6-6699A6BF5E27}"/>
              </a:ext>
            </a:extLst>
          </p:cNvPr>
          <p:cNvSpPr>
            <a:spLocks noGrp="1"/>
          </p:cNvSpPr>
          <p:nvPr>
            <p:ph sz="quarter" idx="11"/>
          </p:nvPr>
        </p:nvSpPr>
        <p:spPr>
          <a:xfrm>
            <a:off x="5549491" y="1618857"/>
            <a:ext cx="3420432" cy="4443459"/>
          </a:xfrm>
        </p:spPr>
        <p:txBody>
          <a:bodyPr>
            <a:noAutofit/>
          </a:bodyPr>
          <a:lstStyle/>
          <a:p>
            <a:pPr marL="0" indent="0">
              <a:spcBef>
                <a:spcPts val="624"/>
              </a:spcBef>
              <a:buNone/>
            </a:pPr>
            <a:r>
              <a:rPr lang="en-US" sz="1800" dirty="0">
                <a:latin typeface="Arial" panose="020B0604020202020204" pitchFamily="34" charset="0"/>
                <a:cs typeface="Arial" panose="020B0604020202020204" pitchFamily="34" charset="0"/>
              </a:rPr>
              <a:t>Exports rise as a result of the subsidy, from X</a:t>
            </a:r>
            <a:r>
              <a:rPr lang="en-US" sz="1800" baseline="-25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to X</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 in panel (b). </a:t>
            </a:r>
          </a:p>
          <a:p>
            <a:pPr marL="0" indent="0">
              <a:spcBef>
                <a:spcPts val="624"/>
              </a:spcBef>
              <a:buNone/>
            </a:pPr>
            <a:r>
              <a:rPr lang="en-US" sz="1800" dirty="0">
                <a:latin typeface="Arial" panose="020B0604020202020204" pitchFamily="34" charset="0"/>
                <a:cs typeface="Arial" panose="020B0604020202020204" pitchFamily="34" charset="0"/>
              </a:rPr>
              <a:t>The Home export supply curve shifts down by exactly the amount of the subsidy since the marginal cost of a unit of exports decreases by exactly s. </a:t>
            </a:r>
          </a:p>
          <a:p>
            <a:pPr marL="0" indent="0">
              <a:spcBef>
                <a:spcPts val="624"/>
              </a:spcBef>
              <a:buNone/>
            </a:pPr>
            <a:r>
              <a:rPr lang="en-US" sz="1800" dirty="0">
                <a:latin typeface="Arial" panose="020B0604020202020204" pitchFamily="34" charset="0"/>
                <a:cs typeface="Arial" panose="020B0604020202020204" pitchFamily="34" charset="0"/>
              </a:rPr>
              <a:t>As in the case of a tariff, the deadweight loss as a result of the subsidy is the triangle (b + d), the sum of consumer loss b and producer loss d.</a:t>
            </a:r>
          </a:p>
        </p:txBody>
      </p:sp>
    </p:spTree>
    <p:extLst>
      <p:ext uri="{BB962C8B-B14F-4D97-AF65-F5344CB8AC3E}">
        <p14:creationId xmlns:p14="http://schemas.microsoft.com/office/powerpoint/2010/main" val="331041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EF0B2D7-829E-46A3-B955-7A623B9F3D6F}"/>
              </a:ext>
            </a:extLst>
          </p:cNvPr>
          <p:cNvSpPr>
            <a:spLocks noGrp="1"/>
          </p:cNvSpPr>
          <p:nvPr>
            <p:ph type="title"/>
          </p:nvPr>
        </p:nvSpPr>
        <p:spPr/>
        <p:txBody>
          <a:bodyPr>
            <a:normAutofit fontScale="90000"/>
          </a:bodyPr>
          <a:lstStyle/>
          <a:p>
            <a:r>
              <a:rPr lang="en-US" dirty="0"/>
              <a:t>Export Subsidies in a Small Home Country</a:t>
            </a:r>
            <a:endParaRPr lang="en-IN" dirty="0"/>
          </a:p>
        </p:txBody>
      </p:sp>
      <p:sp>
        <p:nvSpPr>
          <p:cNvPr id="14" name="Content Placeholder 13">
            <a:extLst>
              <a:ext uri="{FF2B5EF4-FFF2-40B4-BE49-F238E27FC236}">
                <a16:creationId xmlns:a16="http://schemas.microsoft.com/office/drawing/2014/main" id="{EEF49C06-C567-4253-886B-C7EF17751BCE}"/>
              </a:ext>
            </a:extLst>
          </p:cNvPr>
          <p:cNvSpPr>
            <a:spLocks noGrp="1"/>
          </p:cNvSpPr>
          <p:nvPr>
            <p:ph idx="1"/>
          </p:nvPr>
        </p:nvSpPr>
        <p:spPr>
          <a:xfrm>
            <a:off x="430696" y="1447800"/>
            <a:ext cx="8001000" cy="4525963"/>
          </a:xfrm>
        </p:spPr>
        <p:txBody>
          <a:bodyPr>
            <a:normAutofit/>
          </a:bodyPr>
          <a:lstStyle/>
          <a:p>
            <a:pPr marL="0" indent="0">
              <a:buNone/>
            </a:pPr>
            <a:r>
              <a:rPr lang="en-US" sz="2200" dirty="0"/>
              <a:t>Impact of an Export Subsidy</a:t>
            </a:r>
          </a:p>
          <a:p>
            <a:pPr marL="0" indent="0">
              <a:buNone/>
            </a:pPr>
            <a:r>
              <a:rPr lang="en-US" sz="2200" dirty="0"/>
              <a:t>Impact of the Subsidy on Home Welfare</a:t>
            </a:r>
          </a:p>
          <a:p>
            <a:r>
              <a:rPr lang="en-US" sz="2200" dirty="0"/>
              <a:t>The rise in Home price lowers consumer surplus by the amount (a + b).</a:t>
            </a:r>
          </a:p>
          <a:p>
            <a:r>
              <a:rPr lang="en-US" sz="2200" dirty="0"/>
              <a:t>The price increase raises producer surplus by the amount  (a + b + c).</a:t>
            </a:r>
          </a:p>
          <a:p>
            <a:r>
              <a:rPr lang="en-US" sz="2200" dirty="0"/>
              <a:t>The export subsidy costs the government s per unit exported, shown by the area (b + c + d).</a:t>
            </a:r>
          </a:p>
          <a:p>
            <a:r>
              <a:rPr lang="en-US" sz="2200" dirty="0"/>
              <a:t>The triangle (b + d) is the net loss or deadweight loss due to the subsidy in a small country.</a:t>
            </a:r>
          </a:p>
        </p:txBody>
      </p:sp>
    </p:spTree>
    <p:extLst>
      <p:ext uri="{BB962C8B-B14F-4D97-AF65-F5344CB8AC3E}">
        <p14:creationId xmlns:p14="http://schemas.microsoft.com/office/powerpoint/2010/main" val="735570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B911AF-D09B-42FF-8911-D29AB83D8AA3}"/>
              </a:ext>
            </a:extLst>
          </p:cNvPr>
          <p:cNvSpPr>
            <a:spLocks noGrp="1"/>
          </p:cNvSpPr>
          <p:nvPr>
            <p:ph type="title"/>
          </p:nvPr>
        </p:nvSpPr>
        <p:spPr/>
        <p:txBody>
          <a:bodyPr>
            <a:normAutofit/>
          </a:bodyPr>
          <a:lstStyle/>
          <a:p>
            <a:r>
              <a:rPr lang="en-US" dirty="0"/>
              <a:t>A Closer Look</a:t>
            </a:r>
            <a:endParaRPr lang="en-IN" dirty="0"/>
          </a:p>
        </p:txBody>
      </p:sp>
      <p:pic>
        <p:nvPicPr>
          <p:cNvPr id="8" name="Picture Placeholder 4" descr="Two graphs are titled “(a) Home Market” and “(b) World Market.&quot; In graph (a) the vertical axis represents “Home Price” and has values P superscript W and P superscript W plus S. The horizontal axis represents “Quantity” with values D subscript 2, D subscript 1, S subscript 1, and S subscript 2. D subscript 1 and S subscript 1 are collectively labeled “Exports (free trade), X subscript 1.” D subscript 2 and S subscript 2 are collectively labeled “Exports (with subsidy), X subscript 2.” An arrow, labeled “S,” points up from P superscript W to P superscript W plus s along the vertical axis. Dotted lines are drawn parallel to the vertical axis from D subscript 2, D subscript 1, S subscript 1, and S subscript 2, and parallel to the horizontal axis from P superscript W and P superscript W plus s. A positive sloping line S and a negative sloping line D intersect at point A. A triangular area enclosed by the dotted lines from line D and dotted lines from P superscript w and D subscript 2 is labeled “Consumption loss, b.” A triangular area enclosed by the dotted lines from line S and the dotted lines from P superscript w and S subscript 2 is labeled “Production loss, d.” The area enclosed by the dotted lines between the vertical axis and area b is labeled a. The area enclosed by the dotted lines between the curves D and S is labeled c.&#10;In graph (b) the vertical axis represents “World price” and has values P superscript W and P superscript W plus S. The horizontal axis represents “Exports” and has values X subscript 1 and X subscript 2. Dotted lines parallel to the vertical axis are drawn from X subscript 1 and X subscript 2. A dotted line parallel to the horizontal axis is drawn from P superscript W plus s and meets the line from X subscript 2 at C. A line labeled “Foreign import demand” is parallel to the horizontal axis from P superscript W and intersects the line from X subscript 1 at B and the line from X subscript 2 at C prime. A positive sloping line X, labeled “Home export supply,” passes through the points B and C. A line parallel to X, labeled X minus s, is below X. An arrow labeled “s” points from line X to line X minus s. Triangle BCC prime is labeled “Total deadweight loss, b plus d.”">
            <a:extLst>
              <a:ext uri="{FF2B5EF4-FFF2-40B4-BE49-F238E27FC236}">
                <a16:creationId xmlns:a16="http://schemas.microsoft.com/office/drawing/2014/main" id="{EB8F8753-5061-4047-9307-F9EC06F4319E}"/>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a:xfrm>
            <a:off x="457200" y="1371600"/>
            <a:ext cx="8382000" cy="5105400"/>
          </a:xfrm>
          <a:prstGeom prst="rect">
            <a:avLst/>
          </a:prstGeom>
        </p:spPr>
      </p:pic>
    </p:spTree>
    <p:extLst>
      <p:ext uri="{BB962C8B-B14F-4D97-AF65-F5344CB8AC3E}">
        <p14:creationId xmlns:p14="http://schemas.microsoft.com/office/powerpoint/2010/main" val="3897281558"/>
      </p:ext>
    </p:extLst>
  </p:cSld>
  <p:clrMapOvr>
    <a:masterClrMapping/>
  </p:clrMapOvr>
</p:sld>
</file>

<file path=ppt/theme/theme1.xml><?xml version="1.0" encoding="utf-8"?>
<a:theme xmlns:a="http://schemas.openxmlformats.org/drawingml/2006/main" name="FEENSTRA">
  <a:themeElements>
    <a:clrScheme name="FEENSTRA2">
      <a:dk1>
        <a:sysClr val="windowText" lastClr="000000"/>
      </a:dk1>
      <a:lt1>
        <a:sysClr val="window" lastClr="FFFFFF"/>
      </a:lt1>
      <a:dk2>
        <a:srgbClr val="1F497D"/>
      </a:dk2>
      <a:lt2>
        <a:srgbClr val="EEECE1"/>
      </a:lt2>
      <a:accent1>
        <a:srgbClr val="4F81BD"/>
      </a:accent1>
      <a:accent2>
        <a:srgbClr val="C0504D"/>
      </a:accent2>
      <a:accent3>
        <a:srgbClr val="F4D296"/>
      </a:accent3>
      <a:accent4>
        <a:srgbClr val="00B050"/>
      </a:accent4>
      <a:accent5>
        <a:srgbClr val="254061"/>
      </a:accent5>
      <a:accent6>
        <a:srgbClr val="FFC0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EENSTRA" id="{F8A0D5D4-E85B-2245-800C-61B94CBA43A4}" vid="{797AA461-1B33-F847-AA4A-B4021220E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w:document xmlns:w="http://schemas.openxmlformats.org/wordprocessingml/2006/main">
  <RequestId>1c599c5f-6bbf-4584-aa50-3e904cf8d057</RequestId>
  <RequestDate>9/12/2021 11:29:28 AM</RequestDate>
</w:document>
</file>

<file path=customXml/itemProps1.xml><?xml version="1.0" encoding="utf-8"?>
<ds:datastoreItem xmlns:ds="http://schemas.openxmlformats.org/officeDocument/2006/customXml" ds:itemID="{85CCE390-536D-4AC1-90D3-D1A82F095C45}">
  <ds:schemaRefs>
    <ds:schemaRef ds:uri="http://schemas.openxmlformats.org/wordprocessingml/2006/main"/>
  </ds:schemaRefs>
</ds:datastoreItem>
</file>

<file path=docProps/app.xml><?xml version="1.0" encoding="utf-8"?>
<Properties xmlns="http://schemas.openxmlformats.org/officeDocument/2006/extended-properties" xmlns:vt="http://schemas.openxmlformats.org/officeDocument/2006/docPropsVTypes">
  <TotalTime>22519</TotalTime>
  <Words>3519</Words>
  <Application>Microsoft Office PowerPoint</Application>
  <PresentationFormat>On-screen Show (4:3)</PresentationFormat>
  <Paragraphs>162</Paragraphs>
  <Slides>36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Symbol</vt:lpstr>
      <vt:lpstr>Wingdings 2</vt:lpstr>
      <vt:lpstr>ヒラギノ角ゴ Pro W3</vt:lpstr>
      <vt:lpstr>FEENSTRA</vt:lpstr>
      <vt:lpstr>Chapter 10 - Export Policies in Resource-Based and High-Technology Industries</vt:lpstr>
      <vt:lpstr>Questions to Consider</vt:lpstr>
      <vt:lpstr>Introduction</vt:lpstr>
      <vt:lpstr>Agricultural Subsidies </vt:lpstr>
      <vt:lpstr>Export Subsidy</vt:lpstr>
      <vt:lpstr>Export Subsidies in a Small Home Country</vt:lpstr>
      <vt:lpstr>2) Export Subsidies in a Small Home Country</vt:lpstr>
      <vt:lpstr>Export Subsidies in a Small Home Country</vt:lpstr>
      <vt:lpstr>A Closer Look</vt:lpstr>
      <vt:lpstr>Export Subsidies in a Large Home Country </vt:lpstr>
      <vt:lpstr>Export Subsidies in a Large Home Country</vt:lpstr>
      <vt:lpstr>A Closer Look </vt:lpstr>
      <vt:lpstr>Export Subsidies in a Large Home Country </vt:lpstr>
      <vt:lpstr>Production Subsidies </vt:lpstr>
      <vt:lpstr>Export Quotas </vt:lpstr>
      <vt:lpstr>High-Technology Export Subsidies </vt:lpstr>
      <vt:lpstr>High-Technology Export Subsidies</vt:lpstr>
      <vt:lpstr>Game Theory - Prisoner's Dilemma</vt:lpstr>
      <vt:lpstr>Prisoner's Dilemma</vt:lpstr>
      <vt:lpstr>High-Technology Export Subsidies</vt:lpstr>
      <vt:lpstr>High-Technology Export Subsidies</vt:lpstr>
      <vt:lpstr>High-Technology Export Subsidies</vt:lpstr>
      <vt:lpstr>High-Technology Export Subsidies</vt:lpstr>
      <vt:lpstr>High-Technology Export Subsidies</vt:lpstr>
      <vt:lpstr>High-Technology Export Subsidies</vt:lpstr>
      <vt:lpstr>High-Technology Export Subsidies</vt:lpstr>
      <vt:lpstr>APPLICATION: WTO Controversies Due to Subsidies in Commercial Aircraft</vt:lpstr>
      <vt:lpstr>APPLICATION: WTO Controversies Due to Subsidies in Commercial Aircraft</vt:lpstr>
      <vt:lpstr>Comments</vt:lpstr>
      <vt:lpstr>Conclusions</vt:lpstr>
      <vt:lpstr>Conclusions</vt:lpstr>
      <vt:lpstr>Conclusions</vt:lpstr>
      <vt:lpstr>KEY POINTS</vt:lpstr>
      <vt:lpstr>KEY POINTS</vt:lpstr>
      <vt:lpstr>KEY POINTS</vt:lpstr>
      <vt:lpstr>KEY POINTS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Export Policies in Resource-Based and High Technology Industries</dc:title>
  <dc:subject/>
  <dc:creator>Dennis McCornac</dc:creator>
  <cp:keywords/>
  <dc:description/>
  <cp:lastModifiedBy>Dennis Charles McCornac</cp:lastModifiedBy>
  <cp:revision>633</cp:revision>
  <cp:lastPrinted>2020-07-14T14:40:33Z</cp:lastPrinted>
  <dcterms:created xsi:type="dcterms:W3CDTF">2014-04-06T21:35:48Z</dcterms:created>
  <dcterms:modified xsi:type="dcterms:W3CDTF">2022-04-05T14:27:18Z</dcterms:modified>
  <cp:category/>
</cp:coreProperties>
</file>