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6"/>
  </p:notesMasterIdLst>
  <p:handoutMasterIdLst>
    <p:handoutMasterId r:id="rId27"/>
  </p:handoutMasterIdLst>
  <p:sldIdLst>
    <p:sldId id="426" r:id="rId2"/>
    <p:sldId id="377" r:id="rId3"/>
    <p:sldId id="346" r:id="rId4"/>
    <p:sldId id="450" r:id="rId5"/>
    <p:sldId id="408" r:id="rId6"/>
    <p:sldId id="353" r:id="rId7"/>
    <p:sldId id="372" r:id="rId8"/>
    <p:sldId id="403" r:id="rId9"/>
    <p:sldId id="355" r:id="rId10"/>
    <p:sldId id="385" r:id="rId11"/>
    <p:sldId id="378" r:id="rId12"/>
    <p:sldId id="418" r:id="rId13"/>
    <p:sldId id="423" r:id="rId14"/>
    <p:sldId id="455" r:id="rId15"/>
    <p:sldId id="454" r:id="rId16"/>
    <p:sldId id="419" r:id="rId17"/>
    <p:sldId id="420" r:id="rId18"/>
    <p:sldId id="442" r:id="rId19"/>
    <p:sldId id="443" r:id="rId20"/>
    <p:sldId id="444" r:id="rId21"/>
    <p:sldId id="445" r:id="rId22"/>
    <p:sldId id="446" r:id="rId23"/>
    <p:sldId id="457" r:id="rId24"/>
    <p:sldId id="458" r:id="rId25"/>
  </p:sldIdLst>
  <p:sldSz cx="9144000" cy="6858000" type="screen4x3"/>
  <p:notesSz cx="7077075" cy="9383713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2BCEDF"/>
    <a:srgbClr val="F8BE1A"/>
    <a:srgbClr val="F6DC1C"/>
    <a:srgbClr val="A72CDE"/>
    <a:srgbClr val="008000"/>
    <a:srgbClr val="CC0000"/>
    <a:srgbClr val="FF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90929"/>
  </p:normalViewPr>
  <p:slideViewPr>
    <p:cSldViewPr snapToObjects="1">
      <p:cViewPr varScale="1">
        <p:scale>
          <a:sx n="59" d="100"/>
          <a:sy n="59" d="100"/>
        </p:scale>
        <p:origin x="1762" y="53"/>
      </p:cViewPr>
      <p:guideLst>
        <p:guide orient="horz" pos="2160"/>
        <p:guide pos="3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2328" y="58"/>
      </p:cViewPr>
      <p:guideLst>
        <p:guide orient="horz" pos="2956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9856"/>
            <a:ext cx="70770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GB" altLang="en-US" b="1" dirty="0"/>
              <a:t>Beyond Comparative Advantage</a:t>
            </a:r>
            <a:endParaRPr lang="en-US" altLang="en-US" b="1" dirty="0"/>
          </a:p>
          <a:p>
            <a:pPr algn="ctr">
              <a:defRPr/>
            </a:pPr>
            <a:endParaRPr lang="en-CA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014537" y="867886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algn="ctr"/>
            <a:fld id="{8D50C0AB-6116-4341-BD6A-E426F772CB45}" type="slidenum">
              <a:rPr lang="en-CA" altLang="en-US" sz="1600" b="1"/>
              <a:pPr algn="ctr"/>
              <a:t>‹#›</a:t>
            </a:fld>
            <a:endParaRPr lang="en-CA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4095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57700"/>
            <a:ext cx="51911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DA1EA19-9263-49D8-8917-21D56F147A8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53887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Verdana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Verdana"/>
        <a:ea typeface="ＭＳ Ｐゴシック" pitchFamily="-110" charset="-128"/>
        <a:cs typeface="ＭＳ Ｐゴシック" pitchFamily="-110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ＭＳ Ｐゴシック" pitchFamily="-110" charset="-128"/>
        <a:cs typeface="ＭＳ Ｐゴシック" pitchFamily="-110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ＭＳ Ｐゴシック" pitchFamily="-110" charset="-128"/>
        <a:cs typeface="ＭＳ Ｐゴシック" pitchFamily="-110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ＭＳ Ｐゴシック" pitchFamily="-110" charset="-128"/>
        <a:cs typeface="ＭＳ Ｐゴシック" pitchFamily="-110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B72EDF4-A8FE-4D02-9819-2638BED87214}" type="slidenum">
              <a:rPr lang="en-CA" altLang="en-US" sz="1200"/>
              <a:pPr/>
              <a:t>9</a:t>
            </a:fld>
            <a:endParaRPr lang="en-CA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06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B452D-7631-490A-A49A-C2130F8655E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2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F6ED9-0E32-4A79-B8D4-551A534EFD8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9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02179-A6EE-4743-B12F-70A8A5A2AA9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388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2E85D-87B2-46BD-871C-14E11C1E63F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79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9B087-350F-404B-84AC-33025B3340F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564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901" y="160389"/>
            <a:ext cx="7302500" cy="1143000"/>
          </a:xfrm>
        </p:spPr>
        <p:txBody>
          <a:bodyPr/>
          <a:lstStyle>
            <a:lvl1pPr algn="ctr">
              <a:defRPr>
                <a:solidFill>
                  <a:srgbClr val="0066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248400"/>
            <a:ext cx="541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2011 Pearson Addison-Wesley. All rights reserved.</a:t>
            </a: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01000" y="61853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9pPr>
          </a:lstStyle>
          <a:p>
            <a:fld id="{60274E04-3E48-482B-A6A8-CFE3EC0D2D5D}" type="slidenum">
              <a:rPr lang="en-US" altLang="en-US" sz="1600" smtClean="0">
                <a:solidFill>
                  <a:schemeClr val="tx1"/>
                </a:solidFill>
              </a:rPr>
              <a:pPr/>
              <a:t>‹#›</a:t>
            </a:fld>
            <a:endParaRPr lang="en-US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8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91400" y="6019800"/>
            <a:ext cx="914400" cy="4572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6D29E038-8AC6-461C-8AE6-9D6E65763D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248400"/>
            <a:ext cx="541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2011 Pearson Addison-Wesley. All rights reserved.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001000" y="616305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9pPr>
          </a:lstStyle>
          <a:p>
            <a:fld id="{60274E04-3E48-482B-A6A8-CFE3EC0D2D5D}" type="slidenum">
              <a:rPr lang="en-US" altLang="en-US" sz="1600" smtClean="0">
                <a:solidFill>
                  <a:schemeClr val="tx1"/>
                </a:solidFill>
              </a:rPr>
              <a:pPr/>
              <a:t>‹#›</a:t>
            </a:fld>
            <a:endParaRPr lang="en-US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96000">
              <a:schemeClr val="bg1"/>
            </a:gs>
            <a:gs pos="100000">
              <a:srgbClr val="21D6E0"/>
            </a:gs>
            <a:gs pos="100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304800"/>
            <a:ext cx="730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803400"/>
            <a:ext cx="850582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60274E04-3E48-482B-A6A8-CFE3EC0D2D5D}" type="slidenum">
              <a:rPr lang="en-US" altLang="en-US" sz="1600" smtClean="0">
                <a:solidFill>
                  <a:schemeClr val="tx1"/>
                </a:solidFill>
              </a:rPr>
              <a:pPr/>
              <a:t>‹#›</a:t>
            </a:fld>
            <a:endParaRPr lang="en-US" altLang="en-US" sz="16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9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Verdana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Verdana"/>
          <a:ea typeface="ＭＳ Ｐゴシック" pitchFamily="-11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Verdana"/>
          <a:ea typeface="ＭＳ Ｐゴシック" pitchFamily="-110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Verdana"/>
          <a:ea typeface="ＭＳ Ｐゴシック" pitchFamily="-110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Verdana"/>
          <a:ea typeface="ＭＳ Ｐゴシック" pitchFamily="-110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Verdana"/>
          <a:ea typeface="ＭＳ Ｐゴシック" pitchFamily="-110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5-</a:t>
            </a:r>
            <a:fld id="{6D29E038-8AC6-461C-8AE6-9D6E65763D5C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" y="228600"/>
            <a:ext cx="807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3200" b="1" dirty="0">
                <a:solidFill>
                  <a:srgbClr val="0066FF"/>
                </a:solidFill>
              </a:rPr>
              <a:t>Beyond Comparative Advantage</a:t>
            </a:r>
            <a:endParaRPr lang="en-US" altLang="en-US" sz="3200" b="1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1" y="914401"/>
            <a:ext cx="859610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3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612062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Trade and External Economies</a:t>
            </a:r>
            <a:endParaRPr lang="en-US" altLang="en-US" sz="2800" dirty="0">
              <a:ea typeface="ヒラギノ角ゴ Pro W3" charset="-128"/>
            </a:endParaRPr>
          </a:p>
        </p:txBody>
      </p:sp>
      <p:sp>
        <p:nvSpPr>
          <p:cNvPr id="50179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1435100"/>
            <a:ext cx="8382000" cy="3987800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altLang="en-US" sz="2400" dirty="0">
                <a:ea typeface="ヒラギノ角ゴ Pro W3" charset="-128"/>
              </a:rPr>
              <a:t>Geographical concentration may be self-reinforcing: 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2400" dirty="0">
                <a:ea typeface="ヒラギノ角ゴ Pro W3" charset="-128"/>
              </a:rPr>
              <a:t>For example, as firms attract skilled workers or specialized input suppliers, the increased availability of high-quality inputs creates feedback leading to more firms in the same industry locating in the area.</a:t>
            </a:r>
          </a:p>
        </p:txBody>
      </p:sp>
    </p:spTree>
  </p:cSld>
  <p:clrMapOvr>
    <a:masterClrMapping/>
  </p:clrMapOvr>
  <p:transition spd="med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Industrial Policy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>
          <a:xfrm>
            <a:off x="296779" y="1339484"/>
            <a:ext cx="8534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dirty="0">
                <a:ea typeface="ヒラギノ角ゴ Pro W3" charset="-128"/>
              </a:rPr>
              <a:t>Industrial policy</a:t>
            </a:r>
            <a:r>
              <a:rPr lang="en-US" altLang="en-US" sz="2800" dirty="0">
                <a:ea typeface="ヒラギノ角ゴ Pro W3" charset="-128"/>
              </a:rPr>
              <a:t>: A government’s policy designed to create new industries or support existing industries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ea typeface="ヒラギノ角ゴ Pro W3" charset="-128"/>
              </a:rPr>
              <a:t>industrial policies</a:t>
            </a:r>
            <a:r>
              <a:rPr lang="en-US" altLang="en-US" dirty="0">
                <a:ea typeface="ヒラギノ角ゴ Pro W3" charset="-128"/>
              </a:rPr>
              <a:t> are controversial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ea typeface="ヒラギノ角ゴ Pro W3" charset="-128"/>
              </a:rPr>
              <a:t>in some cases they clearly are politically motivated and end up wasting huge amounts of money.</a:t>
            </a:r>
            <a:endParaRPr lang="en-GB" altLang="en-US" dirty="0">
              <a:ea typeface="ヒラギノ角ゴ Pro W3" charset="-128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Industrial Policy Tools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88239" y="1303389"/>
            <a:ext cx="8122362" cy="3987800"/>
          </a:xfrm>
        </p:spPr>
        <p:txBody>
          <a:bodyPr/>
          <a:lstStyle/>
          <a:p>
            <a:pPr marL="396875" indent="-396875" eaLnBrk="1" hangingPunct="1">
              <a:buFontTx/>
              <a:buNone/>
            </a:pPr>
            <a:r>
              <a:rPr lang="en-US" altLang="en-US" sz="2400" dirty="0">
                <a:ea typeface="ヒラギノ角ゴ Pro W3" charset="-128"/>
              </a:rPr>
              <a:t>Common practices used by governments in some newly industrializing countries:</a:t>
            </a:r>
          </a:p>
          <a:p>
            <a:pPr marL="396875" indent="-396875" eaLnBrk="1" hangingPunct="1">
              <a:buFontTx/>
              <a:buNone/>
            </a:pPr>
            <a:endParaRPr lang="en-US" altLang="en-US" sz="2400" dirty="0">
              <a:ea typeface="ヒラギノ角ゴ Pro W3" charset="-128"/>
            </a:endParaRPr>
          </a:p>
          <a:p>
            <a:pPr marL="396875" indent="-396875" eaLnBrk="1" hangingPunct="1">
              <a:buFont typeface="Verdana" charset="0"/>
              <a:buAutoNum type="arabicPeriod"/>
            </a:pPr>
            <a:r>
              <a:rPr lang="en-US" altLang="en-US" sz="2400" dirty="0">
                <a:ea typeface="ヒラギノ角ゴ Pro W3" charset="-128"/>
              </a:rPr>
              <a:t>sell foreign exchange to targeted firms at below-market prices</a:t>
            </a:r>
          </a:p>
          <a:p>
            <a:pPr marL="396875" indent="-396875" eaLnBrk="1" hangingPunct="1">
              <a:buFont typeface="Verdana" charset="0"/>
              <a:buAutoNum type="arabicPeriod"/>
            </a:pPr>
            <a:r>
              <a:rPr lang="en-US" altLang="en-US" sz="2400" dirty="0">
                <a:ea typeface="ヒラギノ角ゴ Pro W3" charset="-128"/>
              </a:rPr>
              <a:t>provide government loans to private firms at below-market interest rates </a:t>
            </a:r>
          </a:p>
          <a:p>
            <a:pPr marL="396875" indent="-396875" eaLnBrk="1" hangingPunct="1">
              <a:buFont typeface="Verdana" charset="0"/>
              <a:buAutoNum type="arabicPeriod"/>
            </a:pPr>
            <a:r>
              <a:rPr lang="en-US" altLang="en-US" sz="2400" dirty="0">
                <a:ea typeface="ヒラギノ角ゴ Pro W3" charset="-128"/>
              </a:rPr>
              <a:t>provide government guarantees on loans obtained from the private sector</a:t>
            </a:r>
          </a:p>
          <a:p>
            <a:pPr marL="396875" indent="-396875" eaLnBrk="1" hangingPunct="1">
              <a:buFont typeface="Verdana" charset="0"/>
              <a:buAutoNum type="arabicPeriod"/>
            </a:pPr>
            <a:r>
              <a:rPr lang="en-US" altLang="en-US" sz="2400" dirty="0">
                <a:ea typeface="ヒラギノ角ゴ Pro W3" charset="-128"/>
              </a:rPr>
              <a:t>governments provide special tax treatment to targeted industries</a:t>
            </a:r>
          </a:p>
          <a:p>
            <a:pPr marL="396875" indent="-396875" eaLnBrk="1" hangingPunct="1">
              <a:buFont typeface="Verdana" charset="0"/>
              <a:buAutoNum type="arabicPeriod"/>
            </a:pPr>
            <a:endParaRPr lang="en-US" altLang="en-US" sz="2800" dirty="0"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Industrial Policy Tools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88239" y="1349109"/>
            <a:ext cx="8198562" cy="5051691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5"/>
            </a:pPr>
            <a:r>
              <a:rPr lang="en-US" altLang="en-US" sz="2400" dirty="0">
                <a:ea typeface="ヒラギノ角ゴ Pro W3" charset="-128"/>
              </a:rPr>
              <a:t>Governments use their own purchases as a way to develop an industry.</a:t>
            </a:r>
          </a:p>
          <a:p>
            <a:pPr marL="514350" indent="-514350" eaLnBrk="1" hangingPunct="1">
              <a:buFont typeface="Verdana" charset="0"/>
              <a:buAutoNum type="arabicPeriod" startAt="5"/>
            </a:pPr>
            <a:r>
              <a:rPr lang="en-US" altLang="en-US" sz="2400" dirty="0">
                <a:ea typeface="ヒラギノ角ゴ Pro W3" charset="-128"/>
              </a:rPr>
              <a:t>firms are guaranteed a profit on the development of new products</a:t>
            </a:r>
          </a:p>
          <a:p>
            <a:pPr marL="514350" indent="-514350" eaLnBrk="1" hangingPunct="1">
              <a:buFont typeface="Verdana" charset="0"/>
              <a:buAutoNum type="arabicPeriod" startAt="7"/>
            </a:pPr>
            <a:r>
              <a:rPr lang="en-US" altLang="en-US" sz="2400" dirty="0">
                <a:ea typeface="ヒラギノ角ゴ Pro W3" charset="-128"/>
              </a:rPr>
              <a:t>Governments often support industries by  encouraging firms to work together, either </a:t>
            </a:r>
          </a:p>
          <a:p>
            <a:pPr marL="914400" lvl="1" indent="-514350" eaLnBrk="1" hangingPunct="1">
              <a:buFontTx/>
              <a:buChar char="-"/>
            </a:pPr>
            <a:r>
              <a:rPr lang="en-US" altLang="en-US" sz="2400" dirty="0">
                <a:ea typeface="ヒラギノ角ゴ Pro W3" charset="-128"/>
              </a:rPr>
              <a:t>through the direct funding of the research done by consortia and/or</a:t>
            </a:r>
          </a:p>
          <a:p>
            <a:pPr marL="914400" lvl="1" indent="-514350" eaLnBrk="1" hangingPunct="1">
              <a:buFontTx/>
              <a:buChar char="-"/>
            </a:pPr>
            <a:r>
              <a:rPr lang="en-US" altLang="en-US" sz="2400" dirty="0">
                <a:ea typeface="ヒラギノ角ゴ Pro W3" charset="-128"/>
              </a:rPr>
              <a:t>through the relaxation of antitrust laws. </a:t>
            </a:r>
          </a:p>
          <a:p>
            <a:pPr marL="514350" indent="-514350" eaLnBrk="1" hangingPunct="1">
              <a:buFontTx/>
              <a:buNone/>
            </a:pPr>
            <a:endParaRPr lang="en-US" altLang="en-US" dirty="0"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5E0-6D68-454E-A3A4-7009A320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0F993-CCAF-4755-95A0-A9244F35E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5-</a:t>
            </a:r>
            <a:fld id="{6D29E038-8AC6-461C-8AE6-9D6E65763D5C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3BF47-6BEF-462B-962A-060BD2A59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17" y="152400"/>
            <a:ext cx="868516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7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143000"/>
          </a:xfrm>
        </p:spPr>
        <p:txBody>
          <a:bodyPr/>
          <a:lstStyle/>
          <a:p>
            <a:r>
              <a:rPr lang="en-US" dirty="0"/>
              <a:t>Industrial Policies Example from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19200"/>
            <a:ext cx="8505825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Export-Import Bank (</a:t>
            </a:r>
            <a:r>
              <a:rPr lang="en-US" dirty="0" err="1"/>
              <a:t>Eximbank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Independent agency of the U.S. government</a:t>
            </a:r>
          </a:p>
          <a:p>
            <a:pPr lvl="1"/>
            <a:r>
              <a:rPr lang="en-US" dirty="0"/>
              <a:t>Guarantees of working capital loans for U.S. exporters to cover pre-export costs</a:t>
            </a:r>
          </a:p>
          <a:p>
            <a:pPr lvl="1"/>
            <a:r>
              <a:rPr lang="en-US" dirty="0"/>
              <a:t>Export credit insurance that protects U.S. exporters or their lenders against commercial or political risks of nonpayment by foreign buyers</a:t>
            </a:r>
          </a:p>
          <a:p>
            <a:pPr lvl="1"/>
            <a:r>
              <a:rPr lang="en-US" dirty="0"/>
              <a:t>Guarantees of commercial loans to creditworthy foreign buyers of U.S. goods and services</a:t>
            </a:r>
          </a:p>
          <a:p>
            <a:pPr lvl="1"/>
            <a:r>
              <a:rPr lang="en-US" dirty="0"/>
              <a:t>Direct loans to these foreign buyers when private financing is unavailable</a:t>
            </a:r>
          </a:p>
          <a:p>
            <a:pPr lvl="1"/>
            <a:r>
              <a:rPr lang="en-US" dirty="0"/>
              <a:t>Special programs to promote U.S. exports of environmentally beneficial goods and services</a:t>
            </a:r>
          </a:p>
          <a:p>
            <a:pPr lvl="1"/>
            <a:r>
              <a:rPr lang="en-US" dirty="0"/>
              <a:t>Asset-based financing for large commercial aircraft and other appropriate exports</a:t>
            </a:r>
          </a:p>
          <a:p>
            <a:pPr lvl="1"/>
            <a:r>
              <a:rPr lang="en-US" dirty="0"/>
              <a:t>Project financing to support U.S. exports to international infrastructure projects</a:t>
            </a:r>
          </a:p>
        </p:txBody>
      </p:sp>
    </p:spTree>
    <p:extLst>
      <p:ext uri="{BB962C8B-B14F-4D97-AF65-F5344CB8AC3E}">
        <p14:creationId xmlns:p14="http://schemas.microsoft.com/office/powerpoint/2010/main" val="216982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>
          <a:xfrm>
            <a:off x="309562" y="142875"/>
            <a:ext cx="85296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Problems with Industrial Policies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648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ea typeface="ヒラギノ角ゴ Pro W3" charset="-128"/>
              </a:rPr>
              <a:t>A basic problem is that it is difficult to obtain the information necessary to measure the extent of market failure.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ea typeface="ヒラギノ角ゴ Pro W3" charset="-128"/>
              </a:rPr>
              <a:t>Second problem is determining which industry to target.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ea typeface="ヒラギノ角ゴ Pro W3" charset="-128"/>
              </a:rPr>
              <a:t>Industrial policies encourage rent seeking.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ea typeface="ヒラギノ角ゴ Pro W3" charset="-128"/>
              </a:rPr>
              <a:t>Rent seeking</a:t>
            </a:r>
            <a:r>
              <a:rPr lang="en-US" altLang="en-US" sz="2400" dirty="0">
                <a:ea typeface="ヒラギノ角ゴ Pro W3" charset="-128"/>
              </a:rPr>
              <a:t>: An activity, such as lobbying, by individuals, firms, or special interests to alter the distribution of income in their favor</a:t>
            </a:r>
            <a:endParaRPr lang="en-GB" altLang="en-US" sz="2400" dirty="0">
              <a:ea typeface="ヒラギノ角ゴ Pro W3" charset="-128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pPr eaLnBrk="1" hangingPunct="1"/>
            <a:br>
              <a:rPr lang="en-US" altLang="en-US" dirty="0">
                <a:ea typeface="ヒラギノ角ゴ Pro W3" charset="-128"/>
              </a:rPr>
            </a:br>
            <a:r>
              <a:rPr lang="en-US" altLang="en-US" dirty="0">
                <a:ea typeface="ヒラギノ角ゴ Pro W3" charset="-128"/>
              </a:rPr>
              <a:t>Problems with  Industrial Policies</a:t>
            </a:r>
            <a:br>
              <a:rPr lang="en-US" altLang="en-US" dirty="0">
                <a:ea typeface="ヒラギノ角ゴ Pro W3" charset="-128"/>
              </a:rPr>
            </a:br>
            <a:r>
              <a:rPr lang="en-US" altLang="en-US" dirty="0">
                <a:ea typeface="ヒラギノ角ゴ Pro W3" charset="-128"/>
              </a:rPr>
              <a:t> 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398780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US" altLang="en-US" sz="2400" i="1" u="sng" dirty="0">
                <a:ea typeface="ヒラギノ角ゴ Pro W3" charset="-128"/>
              </a:rPr>
              <a:t>Opponents</a:t>
            </a:r>
            <a:r>
              <a:rPr lang="en-US" altLang="en-US" sz="2400" u="sng" dirty="0">
                <a:ea typeface="ヒラギノ角ゴ Pro W3" charset="-128"/>
              </a:rPr>
              <a:t> of industrial policies: </a:t>
            </a:r>
          </a:p>
          <a:p>
            <a:pPr marL="0" indent="0" eaLnBrk="1" hangingPunct="1">
              <a:spcBef>
                <a:spcPct val="40000"/>
              </a:spcBef>
            </a:pPr>
            <a:r>
              <a:rPr lang="en-US" altLang="en-US" sz="2400" dirty="0">
                <a:ea typeface="ヒラギノ角ゴ Pro W3" charset="-128"/>
              </a:rPr>
              <a:t>Sound macroeconomic policies, </a:t>
            </a:r>
          </a:p>
          <a:p>
            <a:pPr marL="0" indent="0" eaLnBrk="1" hangingPunct="1">
              <a:spcBef>
                <a:spcPct val="40000"/>
              </a:spcBef>
            </a:pPr>
            <a:r>
              <a:rPr lang="en-US" altLang="en-US" sz="2400" dirty="0">
                <a:ea typeface="ヒラギノ角ゴ Pro W3" charset="-128"/>
              </a:rPr>
              <a:t>High rates of saving and investment, and </a:t>
            </a:r>
          </a:p>
          <a:p>
            <a:pPr marL="0" indent="0" eaLnBrk="1" hangingPunct="1">
              <a:spcBef>
                <a:spcPct val="40000"/>
              </a:spcBef>
            </a:pPr>
            <a:r>
              <a:rPr lang="en-US" altLang="en-US" sz="2400" dirty="0">
                <a:ea typeface="ヒラギノ角ゴ Pro W3" charset="-128"/>
              </a:rPr>
              <a:t>High levels of schooling were the keys to success, not industrial policies</a:t>
            </a:r>
          </a:p>
          <a:p>
            <a:pPr marL="0" indent="0" eaLnBrk="1" hangingPunct="1">
              <a:spcBef>
                <a:spcPct val="40000"/>
              </a:spcBef>
            </a:pPr>
            <a:endParaRPr lang="en-US" altLang="en-US" sz="2400" dirty="0">
              <a:ea typeface="ヒラギノ角ゴ Pro W3" charset="-128"/>
            </a:endParaRP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US" altLang="en-US" sz="2400" i="1" u="sng" dirty="0">
                <a:ea typeface="ヒラギノ角ゴ Pro W3" charset="-128"/>
              </a:rPr>
              <a:t>Proponents:</a:t>
            </a:r>
          </a:p>
          <a:p>
            <a:pPr marL="0" indent="0" eaLnBrk="1" hangingPunct="1">
              <a:spcBef>
                <a:spcPct val="40000"/>
              </a:spcBef>
            </a:pPr>
            <a:r>
              <a:rPr lang="en-US" altLang="en-US" sz="2400" dirty="0">
                <a:ea typeface="ヒラギノ角ゴ Pro W3" charset="-128"/>
              </a:rPr>
              <a:t>Opponents reasoning is ideological 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endParaRPr lang="en-US" altLang="en-US" dirty="0">
              <a:ea typeface="ヒラギノ角ゴ Pro W3" charset="-128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901" y="160389"/>
            <a:ext cx="7302500" cy="830211"/>
          </a:xfrm>
        </p:spPr>
        <p:txBody>
          <a:bodyPr/>
          <a:lstStyle/>
          <a:p>
            <a:r>
              <a:rPr lang="en-US" altLang="en-US" dirty="0"/>
              <a:t>New Trade Theory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69704"/>
            <a:ext cx="8686800" cy="398780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solidFill>
                  <a:srgbClr val="003399"/>
                </a:solidFill>
              </a:rPr>
              <a:t>New trade theory</a:t>
            </a:r>
            <a:r>
              <a:rPr lang="en-US" altLang="en-US" sz="2400" dirty="0"/>
              <a:t> suggests that the ability of firms to gain </a:t>
            </a:r>
            <a:r>
              <a:rPr lang="en-US" altLang="en-US" sz="2400" dirty="0">
                <a:solidFill>
                  <a:srgbClr val="003399"/>
                </a:solidFill>
              </a:rPr>
              <a:t>economies of scale</a:t>
            </a:r>
            <a:r>
              <a:rPr lang="en-US" altLang="en-US" sz="2400" dirty="0"/>
              <a:t> (unit cost reductions associated with a large scale of output) can have important implications for international trade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/>
              <a:t>Countries may specialize in the production and export of particular products because in certain industries, the world market can only support a limited number of firms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sz="2400" dirty="0"/>
              <a:t>new trade theory emerged in the 1980s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sz="2400" dirty="0"/>
              <a:t>Paul Krugman won the Nobel prize for his work in 2008 </a:t>
            </a:r>
          </a:p>
        </p:txBody>
      </p:sp>
      <p:pic>
        <p:nvPicPr>
          <p:cNvPr id="4" name="Picture 5" descr="Krug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105399"/>
            <a:ext cx="1581150" cy="1481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3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64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What Are The Implications Of </a:t>
            </a:r>
            <a:br>
              <a:rPr lang="en-US" altLang="en-US" dirty="0"/>
            </a:br>
            <a:r>
              <a:rPr lang="en-US" altLang="en-US" dirty="0"/>
              <a:t>New Trade Theory For Nations?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Nations may benefit from trade even when they do not differ in resource endowments or technology</a:t>
            </a:r>
          </a:p>
          <a:p>
            <a:pPr lvl="1"/>
            <a:r>
              <a:rPr lang="en-US" altLang="en-US" sz="2400" dirty="0"/>
              <a:t>a country may dominate in the export of a good simply because it was lucky enough to have one or more firms among the first to produce that good </a:t>
            </a:r>
          </a:p>
          <a:p>
            <a:r>
              <a:rPr lang="en-US" altLang="en-US" sz="2400" dirty="0"/>
              <a:t>Governments should consider strategic trade policies that nurture and protect firms and industries where first mover advantages and economies of scale are important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2714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0900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Introduction: </a:t>
            </a:r>
            <a:br>
              <a:rPr lang="en-US" altLang="en-US" dirty="0">
                <a:ea typeface="ヒラギノ角ゴ Pro W3" charset="-128"/>
              </a:rPr>
            </a:br>
            <a:r>
              <a:rPr lang="en-US" altLang="en-US" dirty="0">
                <a:ea typeface="ヒラギノ角ゴ Pro W3" charset="-128"/>
              </a:rPr>
              <a:t>More Reasons to Trade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05799" cy="398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ea typeface="ヒラギノ角ゴ Pro W3" charset="-128"/>
              </a:rPr>
              <a:t>Trade models built exclusively on the idea of comparative advantage have a mixed record when it comes to predicting a country’s trade patterns.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ea typeface="ヒラギノ角ゴ Pro W3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ヒラギノ角ゴ Pro W3" charset="-128"/>
              </a:rPr>
              <a:t>It is exceedingly difficult to precisely measure a country’s comparative advantage</a:t>
            </a:r>
            <a:endParaRPr lang="en-GB" altLang="en-US" sz="2400" dirty="0">
              <a:ea typeface="ヒラギノ角ゴ Pro W3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en-GB" altLang="en-US" sz="2400" dirty="0">
              <a:ea typeface="ヒラギノ角ゴ Pro W3" charset="-128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altLang="en-US" sz="2400" dirty="0">
                <a:ea typeface="ヒラギノ角ゴ Pro W3" charset="-128"/>
              </a:rPr>
              <a:t>A</a:t>
            </a:r>
            <a:r>
              <a:rPr lang="en-US" altLang="en-US" sz="2400" dirty="0">
                <a:ea typeface="ヒラギノ角ゴ Pro W3" charset="-128"/>
              </a:rPr>
              <a:t> large share of international trade is not based on comparative advantage.</a:t>
            </a:r>
            <a:endParaRPr lang="en-GB" altLang="en-US" sz="2400" dirty="0">
              <a:ea typeface="ヒラギノ角ゴ Pro W3" charset="-128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3013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What Is Porter’s Diamond Of Competitive Advantage?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600200"/>
            <a:ext cx="8505825" cy="3987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Michael Porter (1990) tried to explain why a nation achieves international success in a particular industry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Porter identified four attributes that promote or impede the creation of competitive advantage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solidFill>
                  <a:srgbClr val="003399"/>
                </a:solidFill>
              </a:rPr>
              <a:t>Factor endowments</a:t>
            </a:r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solidFill>
                  <a:srgbClr val="003399"/>
                </a:solidFill>
              </a:rPr>
              <a:t>Demand conditions</a:t>
            </a:r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solidFill>
                  <a:srgbClr val="003399"/>
                </a:solidFill>
              </a:rPr>
              <a:t>Relating and supporting industries</a:t>
            </a:r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solidFill>
                  <a:srgbClr val="003399"/>
                </a:solidFill>
              </a:rPr>
              <a:t>Firm strategy, structure, and rivalry</a:t>
            </a:r>
          </a:p>
        </p:txBody>
      </p:sp>
    </p:spTree>
    <p:extLst>
      <p:ext uri="{BB962C8B-B14F-4D97-AF65-F5344CB8AC3E}">
        <p14:creationId xmlns:p14="http://schemas.microsoft.com/office/powerpoint/2010/main" val="3152604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254000"/>
            <a:ext cx="8229600" cy="1143000"/>
          </a:xfrm>
        </p:spPr>
        <p:txBody>
          <a:bodyPr/>
          <a:lstStyle/>
          <a:p>
            <a:r>
              <a:rPr lang="en-US" altLang="en-US" sz="2800" dirty="0"/>
              <a:t>What Is Porter’s Diamond Of Competitive Advantage</a:t>
            </a:r>
            <a:r>
              <a:rPr lang="en-US" altLang="en-US" sz="2800" dirty="0">
                <a:solidFill>
                  <a:srgbClr val="0033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295400"/>
            <a:ext cx="8505825" cy="4495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1400" dirty="0"/>
              <a:t>Determinants of National Competitive Advantage: Porter’s Diamond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1400" dirty="0"/>
          </a:p>
          <a:p>
            <a:endParaRPr lang="en-US" altLang="en-US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059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Does Porter’s Theory Hold?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239" y="1143000"/>
            <a:ext cx="8198562" cy="398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Government policy can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affect demand through product standards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influence rivalry through regulation and antitrust laws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impact the availability of highly educated workers and advanced transportation infrastructure. 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The four attributes, government policy, and chance work as a reinforcing system, complementing each other and in combination creating the conditions appropriate for competitive advantage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So far, Porter’s theory has not been sufficiently tested to know how well it holds up 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5321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FBBEEC-6F8F-4982-884C-4BA09A9BB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5-</a:t>
            </a:r>
            <a:fld id="{6D29E038-8AC6-461C-8AE6-9D6E65763D5C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9B361-58D3-4832-B105-E0D1E9987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4" y="152400"/>
            <a:ext cx="876655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3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1DF3-5CF8-4182-B9C0-D320117F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304800"/>
            <a:ext cx="7302500" cy="685800"/>
          </a:xfrm>
        </p:spPr>
        <p:txBody>
          <a:bodyPr/>
          <a:lstStyle/>
          <a:p>
            <a:r>
              <a:rPr lang="en-US" dirty="0"/>
              <a:t>Thoughts?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B3CE30-8697-4082-9558-F5F0FD3230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5-</a:t>
            </a:r>
            <a:fld id="{6D29E038-8AC6-461C-8AE6-9D6E65763D5C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9BF8A4-ECD5-4413-B799-AF87DE02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64" y="1252315"/>
            <a:ext cx="8571719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5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1" y="142875"/>
            <a:ext cx="8734424" cy="86836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ea typeface="ヒラギノ角ゴ Pro W3" charset="-128"/>
              </a:rPr>
              <a:t>Intra-industry and Inter-industry Trade </a:t>
            </a:r>
            <a:endParaRPr lang="en-US" altLang="en-US" sz="2800" dirty="0">
              <a:ea typeface="ヒラギノ角ゴ Pro W3" charset="-128"/>
            </a:endParaRPr>
          </a:p>
        </p:txBody>
      </p:sp>
      <p:sp>
        <p:nvSpPr>
          <p:cNvPr id="31747" name="Rectangle 7"/>
          <p:cNvSpPr>
            <a:spLocks noGrp="1" noChangeArrowheads="1"/>
          </p:cNvSpPr>
          <p:nvPr>
            <p:ph idx="1"/>
          </p:nvPr>
        </p:nvSpPr>
        <p:spPr>
          <a:xfrm>
            <a:off x="342900" y="1011238"/>
            <a:ext cx="8505825" cy="398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en-US" sz="2400" b="1" dirty="0">
                <a:ea typeface="ヒラギノ角ゴ Pro W3" charset="-128"/>
              </a:rPr>
              <a:t>Intra-industry trade</a:t>
            </a:r>
            <a:r>
              <a:rPr lang="en-GB" altLang="en-US" sz="2400" dirty="0">
                <a:ea typeface="ヒラギノ角ゴ Pro W3" charset="-128"/>
              </a:rPr>
              <a:t>: International trade of products made within the same industry (steel-for-steel, bread-for-bread)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en-US" sz="2400" dirty="0">
                <a:ea typeface="ヒラギノ角ゴ Pro W3" charset="-128"/>
              </a:rPr>
              <a:t>Intra-industry trade is growing increasingly important in international trade especially between industrial countries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en-US" sz="2400" b="1" dirty="0">
                <a:ea typeface="ヒラギノ角ゴ Pro W3" charset="-128"/>
              </a:rPr>
              <a:t>Inter-industry trade</a:t>
            </a:r>
            <a:r>
              <a:rPr lang="en-GB" altLang="en-US" sz="2400" dirty="0">
                <a:ea typeface="ヒラギノ角ゴ Pro W3" charset="-128"/>
              </a:rPr>
              <a:t>: International trade of products between two different industries (steel-for-bread)</a:t>
            </a:r>
          </a:p>
        </p:txBody>
      </p:sp>
      <p:pic>
        <p:nvPicPr>
          <p:cNvPr id="57348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533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36586" cy="5181599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05881" y="160389"/>
            <a:ext cx="87344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FF"/>
                </a:solidFill>
                <a:latin typeface="Verdana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-1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-1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-1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-1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800" kern="0" dirty="0">
                <a:ea typeface="ヒラギノ角ゴ Pro W3" charset="-128"/>
              </a:rPr>
              <a:t>Intra-industry and Inter-industry Trade </a:t>
            </a:r>
            <a:endParaRPr lang="en-US" altLang="en-US" sz="2800" kern="0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43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142875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 charset="-128"/>
              </a:rPr>
              <a:t>Characteristics of Intra-industry Trade Once Again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307772"/>
            <a:ext cx="8610600" cy="3987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ヒラギノ角ゴ Pro W3" charset="-128"/>
              </a:rPr>
              <a:t>Intra-industry trade between industrial countries is common </a:t>
            </a:r>
          </a:p>
          <a:p>
            <a:pPr eaLnBrk="1" hangingPunct="1"/>
            <a:r>
              <a:rPr lang="en-US" altLang="en-US" sz="2000" dirty="0">
                <a:ea typeface="ヒラギノ角ゴ Pro W3" charset="-128"/>
              </a:rPr>
              <a:t>Fundamental problem is defining an industry. </a:t>
            </a:r>
          </a:p>
          <a:p>
            <a:pPr eaLnBrk="1" hangingPunct="1"/>
            <a:r>
              <a:rPr lang="en-US" altLang="en-US" sz="2000" dirty="0">
                <a:ea typeface="ヒラギノ角ゴ Pro W3" charset="-128"/>
              </a:rPr>
              <a:t>For example, if computers are defined as office machinery, then computers and pencil sharpeners are in the same industry,</a:t>
            </a:r>
          </a:p>
          <a:p>
            <a:pPr eaLnBrk="1" hangingPunct="1"/>
            <a:r>
              <a:rPr lang="en-US" altLang="en-US" sz="2000" dirty="0">
                <a:ea typeface="ヒラギノ角ゴ Pro W3" charset="-128"/>
              </a:rPr>
              <a:t>More broadly an industry is defined, the more trade appears to be intra-industry</a:t>
            </a: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ea typeface="ヒラギノ角ゴ Pro W3" charset="-128"/>
              </a:rPr>
              <a:t>Evidence suggests that intra-industry trade is greater</a:t>
            </a:r>
          </a:p>
          <a:p>
            <a:pPr marL="687388" lvl="1" indent="-280988" eaLnBrk="1" hangingPunct="1">
              <a:buFont typeface="Lucida Grande" charset="0"/>
              <a:buChar char="–"/>
            </a:pPr>
            <a:r>
              <a:rPr lang="en-US" altLang="en-US" sz="2000" dirty="0">
                <a:ea typeface="ヒラギノ角ゴ Pro W3" charset="-128"/>
              </a:rPr>
              <a:t>in high technology industries</a:t>
            </a:r>
          </a:p>
          <a:p>
            <a:pPr marL="687388" lvl="1" indent="-280988" eaLnBrk="1" hangingPunct="1">
              <a:buFont typeface="Lucida Grande" charset="0"/>
              <a:buChar char="–"/>
            </a:pPr>
            <a:r>
              <a:rPr lang="en-US" altLang="en-US" sz="2000" dirty="0">
                <a:ea typeface="ヒラギノ角ゴ Pro W3" charset="-128"/>
              </a:rPr>
              <a:t>where there is more scope for product differentiation</a:t>
            </a:r>
          </a:p>
          <a:p>
            <a:pPr marL="687388" lvl="1" indent="-280988" eaLnBrk="1" hangingPunct="1">
              <a:buFont typeface="Lucida Grande" charset="0"/>
              <a:buChar char="–"/>
            </a:pPr>
            <a:r>
              <a:rPr lang="en-US" altLang="en-US" sz="2000" dirty="0">
                <a:ea typeface="ヒラギノ角ゴ Pro W3" charset="-128"/>
              </a:rPr>
              <a:t>in countries more open to trade</a:t>
            </a:r>
          </a:p>
          <a:p>
            <a:pPr marL="687388" lvl="1" indent="-280988" eaLnBrk="1" hangingPunct="1">
              <a:buFont typeface="Lucida Grande" charset="0"/>
              <a:buChar char="–"/>
            </a:pPr>
            <a:r>
              <a:rPr lang="en-US" altLang="en-US" sz="2000" dirty="0">
                <a:ea typeface="ヒラギノ角ゴ Pro W3" charset="-128"/>
              </a:rPr>
              <a:t>in nations that have received larger amounts of foreign direct investment</a:t>
            </a:r>
          </a:p>
          <a:p>
            <a:pPr eaLnBrk="1" hangingPunct="1"/>
            <a:endParaRPr lang="en-US" altLang="en-US" sz="2800" dirty="0"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ヒラギノ角ゴ Pro W3" charset="-128"/>
              </a:rPr>
              <a:t>The Gains from </a:t>
            </a:r>
            <a:br>
              <a:rPr lang="en-GB" altLang="en-US" dirty="0">
                <a:ea typeface="ヒラギノ角ゴ Pro W3" charset="-128"/>
              </a:rPr>
            </a:br>
            <a:r>
              <a:rPr lang="en-GB" altLang="en-US" dirty="0">
                <a:ea typeface="ヒラギノ角ゴ Pro W3" charset="-128"/>
              </a:rPr>
              <a:t>Intra - industry Trade</a:t>
            </a:r>
            <a:endParaRPr lang="en-US" altLang="en-US" dirty="0">
              <a:ea typeface="ヒラギノ角ゴ Pro W3" charset="-128"/>
            </a:endParaRPr>
          </a:p>
        </p:txBody>
      </p:sp>
      <p:sp>
        <p:nvSpPr>
          <p:cNvPr id="43011" name="Rectangle 7"/>
          <p:cNvSpPr>
            <a:spLocks noGrp="1" noChangeArrowheads="1"/>
          </p:cNvSpPr>
          <p:nvPr>
            <p:ph idx="1"/>
          </p:nvPr>
        </p:nvSpPr>
        <p:spPr>
          <a:xfrm>
            <a:off x="182479" y="1676400"/>
            <a:ext cx="8779042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en-US" sz="2400" b="1" dirty="0">
                <a:ea typeface="ヒラギノ角ゴ Pro W3" charset="-128"/>
              </a:rPr>
              <a:t>Lower prices</a:t>
            </a:r>
            <a:r>
              <a:rPr lang="en-GB" altLang="en-US" sz="2400" dirty="0">
                <a:ea typeface="ヒラギノ角ゴ Pro W3" charset="-128"/>
              </a:rPr>
              <a:t>: An increase in the size of the market allows for scale economies, which lowers production costs and eventually prices to consumers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en-US" sz="2400" dirty="0">
                <a:ea typeface="ヒラギノ角ゴ Pro W3" charset="-128"/>
              </a:rPr>
              <a:t>Increase in the number of firms: There is a high likelihood that intra industry trade expands the number of domestic firms and the quantity of domestic output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en-US" sz="2400" dirty="0">
                <a:ea typeface="ヒラギノ角ゴ Pro W3" charset="-128"/>
              </a:rPr>
              <a:t>Increase in consumer choices: Intra-industry trade tends to give access to a much greater variety of goods than produced domestically</a:t>
            </a:r>
          </a:p>
        </p:txBody>
      </p:sp>
    </p:spTree>
  </p:cSld>
  <p:clrMapOvr>
    <a:masterClrMapping/>
  </p:clrMapOvr>
  <p:transition spd="med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142875"/>
            <a:ext cx="73025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ヒラギノ角ゴ Pro W3" charset="-128"/>
              </a:rPr>
              <a:t>Trade and Geography</a:t>
            </a:r>
            <a:endParaRPr lang="en-US" altLang="en-US" dirty="0">
              <a:ea typeface="ヒラギノ角ゴ Pro W3" charset="-128"/>
            </a:endParaRPr>
          </a:p>
        </p:txBody>
      </p:sp>
      <p:sp>
        <p:nvSpPr>
          <p:cNvPr id="4505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25289"/>
            <a:ext cx="8382000" cy="41910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en-US" dirty="0">
                <a:ea typeface="ヒラギノ角ゴ Pro W3" charset="-128"/>
              </a:rPr>
              <a:t>Two fundamental links exist between trade and geography:</a:t>
            </a:r>
          </a:p>
          <a:p>
            <a:pPr marL="863600" lvl="1" indent="-406400" eaLnBrk="1" hangingPunct="1">
              <a:spcBef>
                <a:spcPct val="60000"/>
              </a:spcBef>
              <a:buFont typeface="Arial" charset="0"/>
              <a:buChar char="•"/>
            </a:pPr>
            <a:r>
              <a:rPr lang="en-US" altLang="en-US" dirty="0">
                <a:ea typeface="ヒラギノ角ゴ Pro W3" charset="-128"/>
              </a:rPr>
              <a:t>A place may pull in economic activity because it is close to a market (cities are low cost for expansion)</a:t>
            </a:r>
          </a:p>
          <a:p>
            <a:pPr marL="863600" lvl="1" indent="-406400" eaLnBrk="1" hangingPunct="1">
              <a:spcBef>
                <a:spcPct val="60000"/>
              </a:spcBef>
              <a:buFont typeface="Arial" charset="0"/>
              <a:buChar char="•"/>
            </a:pPr>
            <a:r>
              <a:rPr lang="en-US" altLang="en-US" dirty="0">
                <a:ea typeface="ヒラギノ角ゴ Pro W3" charset="-128"/>
              </a:rPr>
              <a:t>A place may offer firms the opportunity to find critical inputs (skilled labor)</a:t>
            </a:r>
            <a:endParaRPr lang="en-GB" altLang="en-US" dirty="0">
              <a:ea typeface="ヒラギノ角ゴ Pro W3" charset="-128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914400" y="317938"/>
            <a:ext cx="7302500" cy="825062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ea typeface="ヒラギノ角ゴ Pro W3" charset="-128"/>
              </a:rPr>
              <a:t>Geography, Transportation Costs, and Internal Economies of Scale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44296" y="1295400"/>
            <a:ext cx="8505825" cy="3987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ヒラギノ角ゴ Pro W3" charset="-128"/>
              </a:rPr>
              <a:t>For most manufactured goods, it is not practical to produce next to each market due to economies of scale (producing cars next to dealerships)</a:t>
            </a:r>
          </a:p>
          <a:p>
            <a:pPr eaLnBrk="1" hangingPunct="1">
              <a:buFontTx/>
              <a:buNone/>
            </a:pPr>
            <a:endParaRPr lang="en-US" altLang="en-US" sz="2000" dirty="0">
              <a:ea typeface="ヒラギノ角ゴ Pro W3" charset="-128"/>
            </a:endParaRPr>
          </a:p>
          <a:p>
            <a:pPr eaLnBrk="1" hangingPunct="1"/>
            <a:r>
              <a:rPr lang="en-US" altLang="en-US" sz="2000" dirty="0">
                <a:ea typeface="ヒラギノ角ゴ Pro W3" charset="-128"/>
              </a:rPr>
              <a:t>Not all types of manufacturing have same level of transportation costs (presence of scale economies makes near market production impractical)</a:t>
            </a:r>
          </a:p>
          <a:p>
            <a:pPr eaLnBrk="1" hangingPunct="1"/>
            <a:endParaRPr lang="en-US" altLang="en-US" sz="2000" dirty="0">
              <a:ea typeface="ヒラギノ角ゴ Pro W3" charset="-128"/>
            </a:endParaRPr>
          </a:p>
          <a:p>
            <a:pPr eaLnBrk="1" hangingPunct="1"/>
            <a:r>
              <a:rPr lang="en-US" altLang="en-US" sz="2000" dirty="0">
                <a:ea typeface="ヒラギノ角ゴ Pro W3" charset="-128"/>
              </a:rPr>
              <a:t>Most foreign investment today is directed towards high income countries (to access larger markets), not developing countries</a:t>
            </a:r>
          </a:p>
          <a:p>
            <a:pPr eaLnBrk="1" hangingPunct="1">
              <a:buFontTx/>
              <a:buNone/>
            </a:pPr>
            <a:endParaRPr lang="en-US" altLang="en-US" sz="2000" dirty="0">
              <a:ea typeface="ヒラギノ角ゴ Pro W3" charset="-128"/>
            </a:endParaRPr>
          </a:p>
          <a:p>
            <a:pPr eaLnBrk="1" hangingPunct="1"/>
            <a:r>
              <a:rPr lang="en-US" altLang="en-US" sz="2000" dirty="0">
                <a:ea typeface="ヒラギノ角ゴ Pro W3" charset="-128"/>
              </a:rPr>
              <a:t>All else equal, lower transportation costs often outweigh other costs that might be higher (southward shift of U.S. car manufacturing to be closer to final assemblers)</a:t>
            </a:r>
          </a:p>
          <a:p>
            <a:pPr eaLnBrk="1" hangingPunct="1"/>
            <a:endParaRPr lang="en-US" altLang="en-US" sz="2800" dirty="0">
              <a:ea typeface="ヒラギノ角ゴ Pro W3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142875"/>
            <a:ext cx="73025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External Economies of Scale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86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b="1" dirty="0">
                <a:ea typeface="ヒラギノ角ゴ Pro W3" charset="-128"/>
              </a:rPr>
              <a:t>External economies of scale</a:t>
            </a:r>
            <a:r>
              <a:rPr lang="en-US" altLang="en-US" sz="2400" dirty="0">
                <a:ea typeface="ヒラギノ角ゴ Pro W3" charset="-128"/>
              </a:rPr>
              <a:t> occur when firms become more productive as the number of firms in an industry increases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>
                <a:ea typeface="ヒラギノ角ゴ Pro W3" charset="-128"/>
              </a:rPr>
              <a:t>If a firm in a region produce similar products, they will benefit from knowledge spillovers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>
                <a:ea typeface="ヒラギノ角ゴ Pro W3" charset="-128"/>
              </a:rPr>
              <a:t>When the presence of a large number of producers in one area creates a deep labor market for specialized skills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>
                <a:ea typeface="ヒラギノ角ゴ Pro W3" charset="-128"/>
              </a:rPr>
              <a:t>If an area holds a dense network of input suppliers, manufacturers locate near the suppliers</a:t>
            </a:r>
            <a:endParaRPr lang="en-GB" altLang="en-US" sz="2400" dirty="0">
              <a:ea typeface="ヒラギノ角ゴ Pro W3" charset="-128"/>
            </a:endParaRPr>
          </a:p>
        </p:txBody>
      </p:sp>
    </p:spTree>
  </p:cSld>
  <p:clrMapOvr>
    <a:masterClrMapping/>
  </p:clrMapOvr>
  <p:transition spd="med">
    <p:pull dir="rd"/>
  </p:transition>
</p:sld>
</file>

<file path=ppt/theme/theme1.xml><?xml version="1.0" encoding="utf-8"?>
<a:theme xmlns:a="http://schemas.openxmlformats.org/drawingml/2006/main" name="1_ch01">
  <a:themeElements>
    <a:clrScheme name="ch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0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</a:defRPr>
        </a:defPPr>
      </a:lstStyle>
    </a:lnDef>
  </a:objectDefaults>
  <a:extraClrSchemeLst>
    <a:extraClrScheme>
      <a:clrScheme name="ch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9607</TotalTime>
  <Words>1262</Words>
  <Application>Microsoft Office PowerPoint</Application>
  <PresentationFormat>On-screen Show (4:3)</PresentationFormat>
  <Paragraphs>123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Cambria</vt:lpstr>
      <vt:lpstr>Lucida Grande</vt:lpstr>
      <vt:lpstr>Verdana</vt:lpstr>
      <vt:lpstr>Wingdings</vt:lpstr>
      <vt:lpstr>1_ch01</vt:lpstr>
      <vt:lpstr>PowerPoint Presentation</vt:lpstr>
      <vt:lpstr>Introduction:  More Reasons to Trade</vt:lpstr>
      <vt:lpstr>Intra-industry and Inter-industry Trade </vt:lpstr>
      <vt:lpstr>PowerPoint Presentation</vt:lpstr>
      <vt:lpstr>Characteristics of Intra-industry Trade Once Again</vt:lpstr>
      <vt:lpstr>The Gains from  Intra - industry Trade</vt:lpstr>
      <vt:lpstr>Trade and Geography</vt:lpstr>
      <vt:lpstr>Geography, Transportation Costs, and Internal Economies of Scale</vt:lpstr>
      <vt:lpstr>External Economies of Scale</vt:lpstr>
      <vt:lpstr>Trade and External Economies</vt:lpstr>
      <vt:lpstr>Industrial Policy</vt:lpstr>
      <vt:lpstr>Industrial Policy Tools</vt:lpstr>
      <vt:lpstr>Industrial Policy Tools</vt:lpstr>
      <vt:lpstr>PowerPoint Presentation</vt:lpstr>
      <vt:lpstr>Industrial Policies Example from USA</vt:lpstr>
      <vt:lpstr>Problems with Industrial Policies</vt:lpstr>
      <vt:lpstr> Problems with  Industrial Policies  </vt:lpstr>
      <vt:lpstr>New Trade Theory</vt:lpstr>
      <vt:lpstr>What Are The Implications Of  New Trade Theory For Nations? </vt:lpstr>
      <vt:lpstr>What Is Porter’s Diamond Of Competitive Advantage?</vt:lpstr>
      <vt:lpstr>What Is Porter’s Diamond Of Competitive Advantage?</vt:lpstr>
      <vt:lpstr>Does Porter’s Theory Hold?</vt:lpstr>
      <vt:lpstr>PowerPoint Presentation</vt:lpstr>
      <vt:lpstr>Thoughts? </vt:lpstr>
    </vt:vector>
  </TitlesOfParts>
  <Company>©2008 Pearson Addison-Wesley. All rights reserved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Comparative Advantage</dc:title>
  <dc:subject>Beyond Comparative Advantage</dc:subject>
  <dc:creator>dennis</dc:creator>
  <cp:lastModifiedBy>Dennis Charles McCornac</cp:lastModifiedBy>
  <cp:revision>356</cp:revision>
  <dcterms:created xsi:type="dcterms:W3CDTF">2012-12-04T13:35:31Z</dcterms:created>
  <dcterms:modified xsi:type="dcterms:W3CDTF">2022-09-03T07:31:02Z</dcterms:modified>
</cp:coreProperties>
</file>