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51"/>
  </p:notesMasterIdLst>
  <p:handoutMasterIdLst>
    <p:handoutMasterId r:id="rId52"/>
  </p:handoutMasterIdLst>
  <p:sldIdLst>
    <p:sldId id="369" r:id="rId3"/>
    <p:sldId id="335" r:id="rId4"/>
    <p:sldId id="404" r:id="rId5"/>
    <p:sldId id="405" r:id="rId6"/>
    <p:sldId id="406" r:id="rId7"/>
    <p:sldId id="407" r:id="rId8"/>
    <p:sldId id="408" r:id="rId9"/>
    <p:sldId id="409" r:id="rId10"/>
    <p:sldId id="410" r:id="rId11"/>
    <p:sldId id="469" r:id="rId12"/>
    <p:sldId id="411" r:id="rId13"/>
    <p:sldId id="467" r:id="rId14"/>
    <p:sldId id="412" r:id="rId15"/>
    <p:sldId id="414" r:id="rId16"/>
    <p:sldId id="415" r:id="rId17"/>
    <p:sldId id="416" r:id="rId18"/>
    <p:sldId id="417" r:id="rId19"/>
    <p:sldId id="418" r:id="rId20"/>
    <p:sldId id="419" r:id="rId21"/>
    <p:sldId id="457" r:id="rId22"/>
    <p:sldId id="420" r:id="rId23"/>
    <p:sldId id="421" r:id="rId24"/>
    <p:sldId id="422" r:id="rId25"/>
    <p:sldId id="423" r:id="rId26"/>
    <p:sldId id="458" r:id="rId27"/>
    <p:sldId id="424" r:id="rId28"/>
    <p:sldId id="470" r:id="rId29"/>
    <p:sldId id="425" r:id="rId30"/>
    <p:sldId id="459" r:id="rId31"/>
    <p:sldId id="460" r:id="rId32"/>
    <p:sldId id="464" r:id="rId33"/>
    <p:sldId id="466" r:id="rId34"/>
    <p:sldId id="427" r:id="rId35"/>
    <p:sldId id="428" r:id="rId36"/>
    <p:sldId id="443" r:id="rId37"/>
    <p:sldId id="444" r:id="rId38"/>
    <p:sldId id="445" r:id="rId39"/>
    <p:sldId id="446" r:id="rId40"/>
    <p:sldId id="448" r:id="rId41"/>
    <p:sldId id="472" r:id="rId42"/>
    <p:sldId id="462" r:id="rId43"/>
    <p:sldId id="449" r:id="rId44"/>
    <p:sldId id="450" r:id="rId45"/>
    <p:sldId id="451" r:id="rId46"/>
    <p:sldId id="452" r:id="rId47"/>
    <p:sldId id="453" r:id="rId48"/>
    <p:sldId id="454" r:id="rId49"/>
    <p:sldId id="45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WM" initials="SWM [3]" lastIdx="1" clrIdx="6"/>
  <p:cmAuthor id="1" name="Jennifer Baker" initials="JB" lastIdx="3" clrIdx="0"/>
  <p:cmAuthor id="8" name="Doolan, Edgar" initials="DE" lastIdx="1" clrIdx="7">
    <p:extLst>
      <p:ext uri="{19B8F6BF-5375-455C-9EA6-DF929625EA0E}">
        <p15:presenceInfo xmlns:p15="http://schemas.microsoft.com/office/powerpoint/2012/main" userId="S-1-5-21-4250845945-3731851581-3800177176-16931" providerId="AD"/>
      </p:ext>
    </p:extLst>
  </p:cmAuthor>
  <p:cmAuthor id="2" name="Hauk, William" initials="HW" lastIdx="1" clrIdx="1"/>
  <p:cmAuthor id="9" name="Ramazani, Reza" initials="RR" lastIdx="70" clrIdx="8">
    <p:extLst>
      <p:ext uri="{19B8F6BF-5375-455C-9EA6-DF929625EA0E}">
        <p15:presenceInfo xmlns:p15="http://schemas.microsoft.com/office/powerpoint/2012/main" userId="Ramazani, Reza" providerId="None"/>
      </p:ext>
    </p:extLst>
  </p:cmAuthor>
  <p:cmAuthor id="3" name="Hauk, William" initials="HW [2]" lastIdx="6" clrIdx="2"/>
  <p:cmAuthor id="10" name="PC" initials="P" lastIdx="15" clrIdx="9">
    <p:extLst>
      <p:ext uri="{19B8F6BF-5375-455C-9EA6-DF929625EA0E}">
        <p15:presenceInfo xmlns:p15="http://schemas.microsoft.com/office/powerpoint/2012/main" userId="PC" providerId="None"/>
      </p:ext>
    </p:extLst>
  </p:cmAuthor>
  <p:cmAuthor id="4" name="Mingzhi Xu" initials="MX" lastIdx="3" clrIdx="3"/>
  <p:cmAuthor id="11" name="Copyeditor" initials="CE" lastIdx="9" clrIdx="10">
    <p:extLst>
      <p:ext uri="{19B8F6BF-5375-455C-9EA6-DF929625EA0E}">
        <p15:presenceInfo xmlns:p15="http://schemas.microsoft.com/office/powerpoint/2012/main" userId="Copyeditor" providerId="None"/>
      </p:ext>
    </p:extLst>
  </p:cmAuthor>
  <p:cmAuthor id="5" name="SWM" initials="SWM" lastIdx="1" clrIdx="4"/>
  <p:cmAuthor id="6" name="SWM" initials="SWM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835A"/>
    <a:srgbClr val="656363"/>
    <a:srgbClr val="AEC5E0"/>
    <a:srgbClr val="3E6C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599" autoAdjust="0"/>
  </p:normalViewPr>
  <p:slideViewPr>
    <p:cSldViewPr>
      <p:cViewPr varScale="1">
        <p:scale>
          <a:sx n="70" d="100"/>
          <a:sy n="70" d="100"/>
        </p:scale>
        <p:origin x="183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856413" cy="914400"/>
          </a:xfrm>
          <a:prstGeom prst="rect">
            <a:avLst/>
          </a:prstGeom>
        </p:spPr>
        <p:txBody>
          <a:bodyPr vert="horz" lIns="91440" tIns="45720" rIns="91440" bIns="45720" rtlCol="0"/>
          <a:lstStyle>
            <a:lvl1pPr algn="l">
              <a:defRPr sz="1200"/>
            </a:lvl1pPr>
          </a:lstStyle>
          <a:p>
            <a:pPr algn="ctr"/>
            <a:r>
              <a:rPr lang="en-US" sz="1600" b="1" dirty="0">
                <a:latin typeface="Arial" panose="020B0604020202020204" pitchFamily="34" charset="0"/>
              </a:rPr>
              <a:t>Chapter 6 – Increasing Returns to Scale and Monopolistic Competition </a:t>
            </a:r>
          </a:p>
          <a:p>
            <a:endParaRPr lang="en-US" dirty="0">
              <a:latin typeface="Arial" panose="020B0604020202020204" pitchFamily="34" charset="0"/>
            </a:endParaRPr>
          </a:p>
        </p:txBody>
      </p:sp>
      <p:sp>
        <p:nvSpPr>
          <p:cNvPr id="6" name="TextBox 5"/>
          <p:cNvSpPr txBox="1"/>
          <p:nvPr/>
        </p:nvSpPr>
        <p:spPr>
          <a:xfrm>
            <a:off x="3199617" y="8610600"/>
            <a:ext cx="457176" cy="369332"/>
          </a:xfrm>
          <a:prstGeom prst="rect">
            <a:avLst/>
          </a:prstGeom>
          <a:noFill/>
        </p:spPr>
        <p:txBody>
          <a:bodyPr wrap="none" rtlCol="0">
            <a:spAutoFit/>
          </a:bodyPr>
          <a:lstStyle/>
          <a:p>
            <a:pPr algn="ctr"/>
            <a:fld id="{B7E63BD8-5FDD-4B1E-89D7-9D65EE040F60}" type="slidenum">
              <a:rPr lang="en-US" b="1" smtClean="0"/>
              <a:pPr algn="ctr"/>
              <a:t>‹#›</a:t>
            </a:fld>
            <a:endParaRPr lang="en-US" b="1" dirty="0"/>
          </a:p>
        </p:txBody>
      </p:sp>
    </p:spTree>
    <p:extLst>
      <p:ext uri="{BB962C8B-B14F-4D97-AF65-F5344CB8AC3E}">
        <p14:creationId xmlns:p14="http://schemas.microsoft.com/office/powerpoint/2010/main" val="2976596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i="0">
                <a:latin typeface="Arial" panose="020B0604020202020204" pitchFamily="34" charset="0"/>
                <a:ea typeface="+mn-ea"/>
                <a:cs typeface="+mn-cs"/>
              </a:defRPr>
            </a:lvl1pPr>
          </a:lstStyle>
          <a:p>
            <a:pPr>
              <a:defRPr/>
            </a:pPr>
            <a:fld id="{46C7D06F-B0CD-DD4B-A4CA-881E5AAC3197}" type="datetimeFigureOut">
              <a:rPr lang="en-US" smtClean="0"/>
              <a:pPr>
                <a:defRPr/>
              </a:pPr>
              <a:t>3/5/2022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i="0">
                <a:latin typeface="Arial" panose="020B0604020202020204" pitchFamily="34" charset="0"/>
                <a:ea typeface="+mn-ea"/>
                <a:cs typeface="+mn-cs"/>
              </a:defRPr>
            </a:lvl1pPr>
          </a:lstStyle>
          <a:p>
            <a:pPr>
              <a:defRPr/>
            </a:pPr>
            <a:fld id="{6B314B8F-66F8-204C-8AA3-AF7C715C8334}" type="slidenum">
              <a:rPr lang="en-US" smtClean="0"/>
              <a:pPr>
                <a:defRPr/>
              </a:pPr>
              <a:t>‹#›</a:t>
            </a:fld>
            <a:endParaRPr lang="en-US" dirty="0"/>
          </a:p>
        </p:txBody>
      </p:sp>
    </p:spTree>
    <p:extLst>
      <p:ext uri="{BB962C8B-B14F-4D97-AF65-F5344CB8AC3E}">
        <p14:creationId xmlns:p14="http://schemas.microsoft.com/office/powerpoint/2010/main" val="38585970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0"/>
        <a:cs typeface="ＭＳ Ｐゴシック"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3</a:t>
            </a:fld>
            <a:endParaRPr lang="en-US" dirty="0"/>
          </a:p>
        </p:txBody>
      </p:sp>
    </p:spTree>
    <p:extLst>
      <p:ext uri="{BB962C8B-B14F-4D97-AF65-F5344CB8AC3E}">
        <p14:creationId xmlns:p14="http://schemas.microsoft.com/office/powerpoint/2010/main" val="10327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48</a:t>
            </a:fld>
            <a:endParaRPr lang="en-US" dirty="0"/>
          </a:p>
        </p:txBody>
      </p:sp>
    </p:spTree>
    <p:extLst>
      <p:ext uri="{BB962C8B-B14F-4D97-AF65-F5344CB8AC3E}">
        <p14:creationId xmlns:p14="http://schemas.microsoft.com/office/powerpoint/2010/main" val="245945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36</a:t>
            </a:fld>
            <a:endParaRPr lang="en-US" dirty="0"/>
          </a:p>
        </p:txBody>
      </p:sp>
    </p:spTree>
    <p:extLst>
      <p:ext uri="{BB962C8B-B14F-4D97-AF65-F5344CB8AC3E}">
        <p14:creationId xmlns:p14="http://schemas.microsoft.com/office/powerpoint/2010/main" val="281370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37</a:t>
            </a:fld>
            <a:endParaRPr lang="en-US" dirty="0"/>
          </a:p>
        </p:txBody>
      </p:sp>
    </p:spTree>
    <p:extLst>
      <p:ext uri="{BB962C8B-B14F-4D97-AF65-F5344CB8AC3E}">
        <p14:creationId xmlns:p14="http://schemas.microsoft.com/office/powerpoint/2010/main" val="266899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38</a:t>
            </a:fld>
            <a:endParaRPr lang="en-US" dirty="0"/>
          </a:p>
        </p:txBody>
      </p:sp>
    </p:spTree>
    <p:extLst>
      <p:ext uri="{BB962C8B-B14F-4D97-AF65-F5344CB8AC3E}">
        <p14:creationId xmlns:p14="http://schemas.microsoft.com/office/powerpoint/2010/main" val="92918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39</a:t>
            </a:fld>
            <a:endParaRPr lang="en-US" dirty="0"/>
          </a:p>
        </p:txBody>
      </p:sp>
    </p:spTree>
    <p:extLst>
      <p:ext uri="{BB962C8B-B14F-4D97-AF65-F5344CB8AC3E}">
        <p14:creationId xmlns:p14="http://schemas.microsoft.com/office/powerpoint/2010/main" val="93004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44</a:t>
            </a:fld>
            <a:endParaRPr lang="en-US" dirty="0"/>
          </a:p>
        </p:txBody>
      </p:sp>
    </p:spTree>
    <p:extLst>
      <p:ext uri="{BB962C8B-B14F-4D97-AF65-F5344CB8AC3E}">
        <p14:creationId xmlns:p14="http://schemas.microsoft.com/office/powerpoint/2010/main" val="178178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45</a:t>
            </a:fld>
            <a:endParaRPr lang="en-US" dirty="0"/>
          </a:p>
        </p:txBody>
      </p:sp>
    </p:spTree>
    <p:extLst>
      <p:ext uri="{BB962C8B-B14F-4D97-AF65-F5344CB8AC3E}">
        <p14:creationId xmlns:p14="http://schemas.microsoft.com/office/powerpoint/2010/main" val="229396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46</a:t>
            </a:fld>
            <a:endParaRPr lang="en-US" dirty="0"/>
          </a:p>
        </p:txBody>
      </p:sp>
    </p:spTree>
    <p:extLst>
      <p:ext uri="{BB962C8B-B14F-4D97-AF65-F5344CB8AC3E}">
        <p14:creationId xmlns:p14="http://schemas.microsoft.com/office/powerpoint/2010/main" val="275948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14B8F-66F8-204C-8AA3-AF7C715C8334}" type="slidenum">
              <a:rPr lang="en-US" smtClean="0"/>
              <a:pPr>
                <a:defRPr/>
              </a:pPr>
              <a:t>47</a:t>
            </a:fld>
            <a:endParaRPr lang="en-US" dirty="0"/>
          </a:p>
        </p:txBody>
      </p:sp>
    </p:spTree>
    <p:extLst>
      <p:ext uri="{BB962C8B-B14F-4D97-AF65-F5344CB8AC3E}">
        <p14:creationId xmlns:p14="http://schemas.microsoft.com/office/powerpoint/2010/main" val="267672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003"/>
            <a:ext cx="9107904"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 y="361336"/>
            <a:ext cx="9143999" cy="519532"/>
          </a:xfrm>
          <a:ln>
            <a:noFill/>
          </a:ln>
        </p:spPr>
        <p:txBody>
          <a:bodyPr>
            <a:no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a:extLst>
              <a:ext uri="{FF2B5EF4-FFF2-40B4-BE49-F238E27FC236}">
                <a16:creationId xmlns:a16="http://schemas.microsoft.com/office/drawing/2014/main" id="{0473F70D-604C-F144-B995-809AE402A434}"/>
              </a:ext>
            </a:extLst>
          </p:cNvPr>
          <p:cNvCxnSpPr/>
          <p:nvPr/>
        </p:nvCxnSpPr>
        <p:spPr>
          <a:xfrm>
            <a:off x="0" y="9906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577689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lgn="ctr" rtl="1">
              <a:defRPr b="1"/>
            </a:lvl1pPr>
          </a:lstStyle>
          <a:p>
            <a:r>
              <a:rPr lang="en-US" dirty="0"/>
              <a:t>Click to edit Master title style</a:t>
            </a:r>
          </a:p>
        </p:txBody>
      </p:sp>
      <p:sp>
        <p:nvSpPr>
          <p:cNvPr id="3" name="Content Placeholder 2"/>
          <p:cNvSpPr>
            <a:spLocks noGrp="1"/>
          </p:cNvSpPr>
          <p:nvPr>
            <p:ph idx="1"/>
          </p:nvPr>
        </p:nvSpPr>
        <p:spPr/>
        <p:txBody>
          <a:bodyPr/>
          <a:lstStyle>
            <a:lvl1pPr marL="450850" indent="-450850" algn="just">
              <a:spcBef>
                <a:spcPts val="624"/>
              </a:spcBef>
              <a:defRPr b="1"/>
            </a:lvl1pPr>
            <a:lvl2pPr marL="900113" indent="-442913" algn="just">
              <a:spcBef>
                <a:spcPts val="624"/>
              </a:spcBef>
              <a:defRPr sz="2600" b="1"/>
            </a:lvl2pPr>
            <a:lvl3pPr marL="1255713" indent="-341313" algn="just">
              <a:spcBef>
                <a:spcPts val="624"/>
              </a:spcBef>
              <a:defRPr sz="2400" b="1"/>
            </a:lvl3pPr>
            <a:lvl4pPr algn="just">
              <a:spcBef>
                <a:spcPts val="624"/>
              </a:spcBef>
              <a:defRPr b="1"/>
            </a:lvl4pPr>
            <a:lvl5pPr algn="just">
              <a:spcBef>
                <a:spcPts val="624"/>
              </a:spcBef>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70A0709-DB7F-3E48-89F5-9FEDC6D848FB}"/>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8746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681238"/>
            <a:ext cx="8229600" cy="1981200"/>
          </a:xfrm>
        </p:spPr>
        <p:txBody>
          <a:bodyPr/>
          <a:lstStyle>
            <a:lvl1pPr marL="450850" indent="-450850">
              <a:spcBef>
                <a:spcPts val="624"/>
              </a:spcBef>
              <a:defRPr b="0"/>
            </a:lvl1pPr>
            <a:lvl2pPr marL="900113" indent="-442913">
              <a:spcBef>
                <a:spcPts val="624"/>
              </a:spcBef>
              <a:defRPr sz="2600"/>
            </a:lvl2pPr>
            <a:lvl3pPr marL="1255713" indent="-341313">
              <a:spcBef>
                <a:spcPts val="624"/>
              </a:spcBef>
              <a:defRPr sz="24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70A0709-DB7F-3E48-89F5-9FEDC6D848FB}"/>
              </a:ext>
            </a:extLst>
          </p:cNvPr>
          <p:cNvCxnSpPr/>
          <p:nvPr/>
        </p:nvCxnSpPr>
        <p:spPr>
          <a:xfrm>
            <a:off x="0" y="9144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6DA864ED-B308-4C5D-99BD-E52E9925D50F}"/>
              </a:ext>
            </a:extLst>
          </p:cNvPr>
          <p:cNvSpPr>
            <a:spLocks noGrp="1"/>
          </p:cNvSpPr>
          <p:nvPr>
            <p:ph sz="quarter" idx="10"/>
          </p:nvPr>
        </p:nvSpPr>
        <p:spPr>
          <a:xfrm>
            <a:off x="457200" y="3886200"/>
            <a:ext cx="8229600" cy="1143000"/>
          </a:xfrm>
        </p:spPr>
        <p:txBody>
          <a:bodyPr/>
          <a:lstStyle>
            <a:lvl1pPr marL="450850" indent="-450850">
              <a:defRPr b="0"/>
            </a:lvl1pPr>
            <a:lvl2pPr marL="900113" indent="-442913">
              <a:defRPr sz="2600"/>
            </a:lvl2pPr>
            <a:lvl3pPr marL="1255713" indent="-341313">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790BDC39-DC85-47F5-84B6-5D06BD08F41E}"/>
              </a:ext>
            </a:extLst>
          </p:cNvPr>
          <p:cNvSpPr>
            <a:spLocks noGrp="1"/>
          </p:cNvSpPr>
          <p:nvPr>
            <p:ph sz="quarter" idx="11"/>
          </p:nvPr>
        </p:nvSpPr>
        <p:spPr>
          <a:xfrm>
            <a:off x="1273492" y="4099443"/>
            <a:ext cx="7162800" cy="4002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a:extLst>
              <a:ext uri="{FF2B5EF4-FFF2-40B4-BE49-F238E27FC236}">
                <a16:creationId xmlns:a16="http://schemas.microsoft.com/office/drawing/2014/main" id="{4575A659-329A-4560-BEEE-B6F87B434E8F}"/>
              </a:ext>
            </a:extLst>
          </p:cNvPr>
          <p:cNvSpPr>
            <a:spLocks noGrp="1"/>
          </p:cNvSpPr>
          <p:nvPr>
            <p:ph type="pic" sz="quarter" idx="12"/>
          </p:nvPr>
        </p:nvSpPr>
        <p:spPr>
          <a:xfrm>
            <a:off x="5334000" y="3276600"/>
            <a:ext cx="1157288" cy="857250"/>
          </a:xfrm>
        </p:spPr>
        <p:txBody>
          <a:bodyPr/>
          <a:lstStyle/>
          <a:p>
            <a:endParaRPr lang="en-IN"/>
          </a:p>
        </p:txBody>
      </p:sp>
      <p:sp>
        <p:nvSpPr>
          <p:cNvPr id="16" name="Picture Placeholder 15">
            <a:extLst>
              <a:ext uri="{FF2B5EF4-FFF2-40B4-BE49-F238E27FC236}">
                <a16:creationId xmlns:a16="http://schemas.microsoft.com/office/drawing/2014/main" id="{725B3A0B-35B6-408A-A788-4A78CB0149A6}"/>
              </a:ext>
            </a:extLst>
          </p:cNvPr>
          <p:cNvSpPr>
            <a:spLocks noGrp="1"/>
          </p:cNvSpPr>
          <p:nvPr>
            <p:ph type="pic" sz="quarter" idx="13"/>
          </p:nvPr>
        </p:nvSpPr>
        <p:spPr>
          <a:xfrm>
            <a:off x="6491288" y="2269617"/>
            <a:ext cx="1157288" cy="885825"/>
          </a:xfrm>
        </p:spPr>
        <p:txBody>
          <a:bodyPr/>
          <a:lstStyle/>
          <a:p>
            <a:endParaRPr lang="en-IN" dirty="0"/>
          </a:p>
        </p:txBody>
      </p:sp>
      <p:sp>
        <p:nvSpPr>
          <p:cNvPr id="18" name="Table Placeholder 17">
            <a:extLst>
              <a:ext uri="{FF2B5EF4-FFF2-40B4-BE49-F238E27FC236}">
                <a16:creationId xmlns:a16="http://schemas.microsoft.com/office/drawing/2014/main" id="{10FE9212-3F73-456B-A124-F9085D437B86}"/>
              </a:ext>
            </a:extLst>
          </p:cNvPr>
          <p:cNvSpPr>
            <a:spLocks noGrp="1"/>
          </p:cNvSpPr>
          <p:nvPr>
            <p:ph type="tbl" sz="quarter" idx="14"/>
          </p:nvPr>
        </p:nvSpPr>
        <p:spPr>
          <a:xfrm>
            <a:off x="7772400" y="2315469"/>
            <a:ext cx="823913" cy="958850"/>
          </a:xfrm>
        </p:spPr>
        <p:txBody>
          <a:bodyPr/>
          <a:lstStyle/>
          <a:p>
            <a:endParaRPr lang="en-IN"/>
          </a:p>
        </p:txBody>
      </p:sp>
      <p:sp>
        <p:nvSpPr>
          <p:cNvPr id="20" name="Content Placeholder 19">
            <a:extLst>
              <a:ext uri="{FF2B5EF4-FFF2-40B4-BE49-F238E27FC236}">
                <a16:creationId xmlns:a16="http://schemas.microsoft.com/office/drawing/2014/main" id="{CD806C16-4182-4631-84BD-98784E49FC8B}"/>
              </a:ext>
            </a:extLst>
          </p:cNvPr>
          <p:cNvSpPr>
            <a:spLocks noGrp="1"/>
          </p:cNvSpPr>
          <p:nvPr>
            <p:ph sz="quarter" idx="15"/>
          </p:nvPr>
        </p:nvSpPr>
        <p:spPr>
          <a:xfrm>
            <a:off x="5334000" y="4362450"/>
            <a:ext cx="1219200" cy="758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2" name="Content Placeholder 21">
            <a:extLst>
              <a:ext uri="{FF2B5EF4-FFF2-40B4-BE49-F238E27FC236}">
                <a16:creationId xmlns:a16="http://schemas.microsoft.com/office/drawing/2014/main" id="{6B8ECA92-2318-4C49-8D7A-3873239EAC46}"/>
              </a:ext>
            </a:extLst>
          </p:cNvPr>
          <p:cNvSpPr>
            <a:spLocks noGrp="1"/>
          </p:cNvSpPr>
          <p:nvPr>
            <p:ph sz="quarter" idx="16"/>
          </p:nvPr>
        </p:nvSpPr>
        <p:spPr>
          <a:xfrm>
            <a:off x="6705600" y="4333875"/>
            <a:ext cx="1157288"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a:extLst>
              <a:ext uri="{FF2B5EF4-FFF2-40B4-BE49-F238E27FC236}">
                <a16:creationId xmlns:a16="http://schemas.microsoft.com/office/drawing/2014/main" id="{C4DAB812-7AD1-4FB5-BB1A-4E64D65C9E83}"/>
              </a:ext>
            </a:extLst>
          </p:cNvPr>
          <p:cNvSpPr>
            <a:spLocks noGrp="1"/>
          </p:cNvSpPr>
          <p:nvPr>
            <p:ph sz="quarter" idx="17" hasCustomPrompt="1"/>
          </p:nvPr>
        </p:nvSpPr>
        <p:spPr>
          <a:xfrm>
            <a:off x="8077200" y="4425950"/>
            <a:ext cx="823913" cy="1079500"/>
          </a:xfrm>
        </p:spPr>
        <p:txBody>
          <a:bodyPr/>
          <a:lstStyle/>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91749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7CD7020A-17E2-0A46-8EF3-78A5E49F349F}"/>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883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870922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chemeClr val="accent1">
                <a:lumMod val="45000"/>
                <a:lumOff val="55000"/>
              </a:schemeClr>
            </a:gs>
            <a:gs pos="99000">
              <a:srgbClr val="00B0F0"/>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381090D-28E6-4C4B-B827-0D886E038FC4}"/>
              </a:ext>
            </a:extLst>
          </p:cNvPr>
          <p:cNvSpPr txBox="1">
            <a:spLocks/>
          </p:cNvSpPr>
          <p:nvPr userDrawn="1"/>
        </p:nvSpPr>
        <p:spPr>
          <a:xfrm>
            <a:off x="6705600" y="640079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6 - </a:t>
            </a:r>
            <a:fld id="{7A9DC544-88AA-4B99-9569-D68FC0552398}" type="slidenum">
              <a:rPr lang="en-US" b="1" smtClean="0">
                <a:solidFill>
                  <a:schemeClr val="tx1"/>
                </a:solidFill>
              </a:rPr>
              <a:pPr/>
              <a:t>‹#›</a:t>
            </a:fld>
            <a:endParaRPr lang="en-US" b="1" dirty="0">
              <a:solidFill>
                <a:schemeClr val="tx1"/>
              </a:solidFill>
            </a:endParaRPr>
          </a:p>
        </p:txBody>
      </p:sp>
    </p:spTree>
    <p:extLst>
      <p:ext uri="{BB962C8B-B14F-4D97-AF65-F5344CB8AC3E}">
        <p14:creationId xmlns:p14="http://schemas.microsoft.com/office/powerpoint/2010/main" val="279637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Lst>
  <p:hf hd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091A4-620B-5B42-8A3E-52AE08625A08}"/>
              </a:ext>
            </a:extLst>
          </p:cNvPr>
          <p:cNvSpPr>
            <a:spLocks noGrp="1"/>
          </p:cNvSpPr>
          <p:nvPr>
            <p:ph type="ctrTitle"/>
          </p:nvPr>
        </p:nvSpPr>
        <p:spPr/>
        <p:txBody>
          <a:bodyPr>
            <a:normAutofit/>
          </a:bodyPr>
          <a:lstStyle/>
          <a:p>
            <a:pPr lvl="0" algn="ctr">
              <a:defRPr/>
            </a:pPr>
            <a:r>
              <a:rPr lang="en-US" sz="3600" b="1" dirty="0">
                <a:solidFill>
                  <a:srgbClr val="FF0000"/>
                </a:solidFill>
                <a:ea typeface="+mn-ea"/>
                <a:cs typeface="+mn-cs"/>
              </a:rPr>
              <a:t>ECON 243 – International Trade</a:t>
            </a:r>
            <a:endParaRPr lang="en-US" dirty="0"/>
          </a:p>
        </p:txBody>
      </p:sp>
      <p:sp>
        <p:nvSpPr>
          <p:cNvPr id="6" name="Subtitle 5">
            <a:extLst>
              <a:ext uri="{FF2B5EF4-FFF2-40B4-BE49-F238E27FC236}">
                <a16:creationId xmlns:a16="http://schemas.microsoft.com/office/drawing/2014/main" id="{AEC32FC6-08E7-A547-ADE3-F01A9AFA1E1F}"/>
              </a:ext>
            </a:extLst>
          </p:cNvPr>
          <p:cNvSpPr>
            <a:spLocks noGrp="1"/>
          </p:cNvSpPr>
          <p:nvPr>
            <p:ph type="subTitle" idx="1"/>
          </p:nvPr>
        </p:nvSpPr>
        <p:spPr>
          <a:xfrm>
            <a:off x="152400" y="1371600"/>
            <a:ext cx="8763000" cy="1662532"/>
          </a:xfrm>
        </p:spPr>
        <p:txBody>
          <a:bodyPr>
            <a:noAutofit/>
          </a:bodyPr>
          <a:lstStyle/>
          <a:p>
            <a:r>
              <a:rPr lang="en-US" sz="3600" cap="all" dirty="0"/>
              <a:t>Chapter 6 – Increasing Returns to Scale and Monopolistic Competition </a:t>
            </a:r>
          </a:p>
        </p:txBody>
      </p:sp>
      <p:sp>
        <p:nvSpPr>
          <p:cNvPr id="9" name="Footer Placeholder 4">
            <a:extLst>
              <a:ext uri="{FF2B5EF4-FFF2-40B4-BE49-F238E27FC236}">
                <a16:creationId xmlns:a16="http://schemas.microsoft.com/office/drawing/2014/main" id="{08A75884-43EF-B64D-8011-422A5FF96BD0}"/>
              </a:ext>
            </a:extLst>
          </p:cNvPr>
          <p:cNvSpPr txBox="1">
            <a:spLocks/>
          </p:cNvSpPr>
          <p:nvPr/>
        </p:nvSpPr>
        <p:spPr>
          <a:xfrm>
            <a:off x="2590800" y="631031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b="1" dirty="0">
                <a:solidFill>
                  <a:schemeClr val="tx1"/>
                </a:solidFill>
              </a:rPr>
              <a:t>2021 Worth Publishers</a:t>
            </a:r>
            <a:br>
              <a:rPr lang="en-US" b="1" dirty="0">
                <a:solidFill>
                  <a:schemeClr val="tx1"/>
                </a:solidFill>
              </a:rPr>
            </a:br>
            <a:r>
              <a:rPr lang="en-US" b="1" dirty="0">
                <a:solidFill>
                  <a:schemeClr val="tx1"/>
                </a:solidFill>
              </a:rPr>
              <a:t>International Economics, 5e  |  Feenstra/Taylor</a:t>
            </a:r>
          </a:p>
        </p:txBody>
      </p:sp>
      <p:sp>
        <p:nvSpPr>
          <p:cNvPr id="10" name="Slide Number Placeholder 5">
            <a:extLst>
              <a:ext uri="{FF2B5EF4-FFF2-40B4-BE49-F238E27FC236}">
                <a16:creationId xmlns:a16="http://schemas.microsoft.com/office/drawing/2014/main" id="{33755EDA-8E82-9F47-80A7-18255C58D4B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1</a:t>
            </a:fld>
            <a:endParaRPr lang="en-US"/>
          </a:p>
        </p:txBody>
      </p:sp>
      <p:pic>
        <p:nvPicPr>
          <p:cNvPr id="2" name="Picture 1"/>
          <p:cNvPicPr>
            <a:picLocks noChangeAspect="1"/>
          </p:cNvPicPr>
          <p:nvPr/>
        </p:nvPicPr>
        <p:blipFill>
          <a:blip r:embed="rId2"/>
          <a:stretch>
            <a:fillRect/>
          </a:stretch>
        </p:blipFill>
        <p:spPr>
          <a:xfrm>
            <a:off x="609600" y="3200400"/>
            <a:ext cx="7848600" cy="2819400"/>
          </a:xfrm>
          <a:prstGeom prst="rect">
            <a:avLst/>
          </a:prstGeom>
        </p:spPr>
      </p:pic>
    </p:spTree>
    <p:extLst>
      <p:ext uri="{BB962C8B-B14F-4D97-AF65-F5344CB8AC3E}">
        <p14:creationId xmlns:p14="http://schemas.microsoft.com/office/powerpoint/2010/main" val="397226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EAF91C-9C8E-4F4A-85EB-648A940E2E0B}"/>
              </a:ext>
            </a:extLst>
          </p:cNvPr>
          <p:cNvSpPr>
            <a:spLocks noGrp="1"/>
          </p:cNvSpPr>
          <p:nvPr>
            <p:ph type="subTitle" idx="1"/>
          </p:nvPr>
        </p:nvSpPr>
        <p:spPr/>
        <p:txBody>
          <a:bodyPr/>
          <a:lstStyle/>
          <a:p>
            <a:r>
              <a:rPr lang="en-US" dirty="0"/>
              <a:t>Discussion (</a:t>
            </a:r>
            <a:r>
              <a:rPr lang="en-US"/>
              <a:t>Identical goods)</a:t>
            </a:r>
            <a:endParaRPr lang="en-US" dirty="0"/>
          </a:p>
        </p:txBody>
      </p:sp>
      <p:sp>
        <p:nvSpPr>
          <p:cNvPr id="4" name="TextBox 3">
            <a:extLst>
              <a:ext uri="{FF2B5EF4-FFF2-40B4-BE49-F238E27FC236}">
                <a16:creationId xmlns:a16="http://schemas.microsoft.com/office/drawing/2014/main" id="{B4D346C7-1984-4A2B-9D15-47663023E9C1}"/>
              </a:ext>
            </a:extLst>
          </p:cNvPr>
          <p:cNvSpPr txBox="1"/>
          <p:nvPr/>
        </p:nvSpPr>
        <p:spPr>
          <a:xfrm>
            <a:off x="152400" y="1371600"/>
            <a:ext cx="8610600" cy="4893647"/>
          </a:xfrm>
          <a:prstGeom prst="rect">
            <a:avLst/>
          </a:prstGeom>
          <a:noFill/>
        </p:spPr>
        <p:txBody>
          <a:bodyPr wrap="square">
            <a:spAutoFit/>
          </a:bodyPr>
          <a:lstStyle/>
          <a:p>
            <a:pPr marL="342900" indent="-342900" algn="just">
              <a:buFont typeface="Arial" panose="020B0604020202020204" pitchFamily="34" charset="0"/>
              <a:buChar char="•"/>
            </a:pPr>
            <a:r>
              <a:rPr lang="en-US" sz="2400" b="1" dirty="0"/>
              <a:t>Notice that d is flatter than D/2;  at any particular quantity, d is more elastic than D/2. </a:t>
            </a:r>
          </a:p>
          <a:p>
            <a:pPr marL="342900" indent="-342900" algn="just">
              <a:buFont typeface="Arial" panose="020B0604020202020204" pitchFamily="34" charset="0"/>
              <a:buChar char="•"/>
            </a:pPr>
            <a:r>
              <a:rPr lang="en-US" sz="2400" b="1" dirty="0"/>
              <a:t> In particular, at the point where d and D/2 intersect, d is more elastic than D/2.  If the competitor held its price constant, then the firm that lowered its price could increase its market share at the expense of the competitor.</a:t>
            </a:r>
          </a:p>
          <a:p>
            <a:pPr marL="342900" indent="-342900" algn="just">
              <a:buFont typeface="Arial" panose="020B0604020202020204" pitchFamily="34" charset="0"/>
              <a:buChar char="•"/>
            </a:pPr>
            <a:r>
              <a:rPr lang="en-US" sz="2400" b="1" dirty="0"/>
              <a:t>But!  The two firms are identical, so they behave exactly alike (independently, identically, and concurrently), and always set the same price.  Thus, equilibrium price and quantity will always be on the D/2 demand curve.  We could refer to the D/2 demand curve as each firm’s market share demand curve.</a:t>
            </a:r>
          </a:p>
        </p:txBody>
      </p:sp>
    </p:spTree>
    <p:extLst>
      <p:ext uri="{BB962C8B-B14F-4D97-AF65-F5344CB8AC3E}">
        <p14:creationId xmlns:p14="http://schemas.microsoft.com/office/powerpoint/2010/main" val="340357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normAutofit fontScale="90000"/>
          </a:bodyPr>
          <a:lstStyle/>
          <a:p>
            <a:r>
              <a:rPr lang="en-US" dirty="0"/>
              <a:t>Basics of Imperfect Competition (Differentiated Goods)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314972" y="1080252"/>
            <a:ext cx="8524227" cy="851212"/>
          </a:xfrm>
        </p:spPr>
        <p:txBody>
          <a:bodyPr>
            <a:normAutofit/>
          </a:bodyPr>
          <a:lstStyle/>
          <a:p>
            <a:pPr marL="0" indent="0">
              <a:buNone/>
            </a:pPr>
            <a:r>
              <a:rPr lang="en-IN" sz="1800" b="1" dirty="0"/>
              <a:t>Demand with Duopoly - </a:t>
            </a:r>
            <a:r>
              <a:rPr lang="en-US" sz="1800" b="1" dirty="0"/>
              <a:t>FIGURE 6-2  Demand Curves with Duopoly</a:t>
            </a:r>
          </a:p>
        </p:txBody>
      </p:sp>
      <p:pic>
        <p:nvPicPr>
          <p:cNvPr id="7" name="Picture Placeholder 5" descr="A graph plots price versus quantity. The vertical axis shows price and marks points P subscript 1 and P subscript 2, and the horizontal axis shows quantity and marks points Q subscript 2, Q subscript 4, Q subscript 1, and Q subscript 3 (from left to right). A negative industry demand curve D (uppercase) starts from a point above P subscript 1, on the vertical axis, and ends beyond the point price P subscript 2 and quantity Q subscript 3. Another negative curve labeled Demand curve facing each firm, d (lowercase), lies below the industry demand curve. A negative curve labeled Firm demand when both firms charge the same price, D (uppercase) over 2, starts from the same point as the industry demand curve and ends before Q subscript 3. Point A on the industry demand curve corresponds to price P subscript 1 and quantity Q subscript 1. Point C on the industry demand curve corresponds to price P subscript 2 and quantity Q subscript 3. Point B is the intersection point of the demand curve facing each firm and the firm demand curve when both firms charge the same price and corresponds to price P subscript 1 and quantity Q subscript 2. Point C prime on the demand curve facing each firm corresponds to price P subscript 2 and quantity Q subscript 4.">
            <a:extLst>
              <a:ext uri="{FF2B5EF4-FFF2-40B4-BE49-F238E27FC236}">
                <a16:creationId xmlns:a16="http://schemas.microsoft.com/office/drawing/2014/main" id="{C41FED3A-085D-4EA2-84D8-0EDF87FE5DB4}"/>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457200" y="1664004"/>
            <a:ext cx="8229600" cy="366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233686" y="5631689"/>
            <a:ext cx="8676628" cy="1994542"/>
          </a:xfrm>
        </p:spPr>
        <p:txBody>
          <a:bodyPr>
            <a:normAutofit/>
          </a:bodyPr>
          <a:lstStyle/>
          <a:p>
            <a:pPr marL="0" indent="0">
              <a:spcBef>
                <a:spcPct val="10000"/>
              </a:spcBef>
              <a:spcAft>
                <a:spcPct val="10000"/>
              </a:spcAft>
              <a:buNone/>
            </a:pPr>
            <a:r>
              <a:rPr lang="en-US" sz="2000" b="1" dirty="0">
                <a:latin typeface="+mn-lt"/>
              </a:rPr>
              <a:t>Alternatively, if the products are differentiated, the firm that lowers its price will take some, but not all, sales from the other firm; it will face the demand curve, </a:t>
            </a:r>
            <a:r>
              <a:rPr lang="en-US" sz="2000" b="1" i="1" dirty="0">
                <a:latin typeface="+mn-lt"/>
              </a:rPr>
              <a:t>d</a:t>
            </a:r>
            <a:r>
              <a:rPr lang="en-US" sz="2000" b="1" dirty="0">
                <a:latin typeface="+mn-lt"/>
              </a:rPr>
              <a:t>,</a:t>
            </a:r>
            <a:r>
              <a:rPr lang="en-US" sz="2000" b="1" i="1" dirty="0">
                <a:latin typeface="+mn-lt"/>
              </a:rPr>
              <a:t> </a:t>
            </a:r>
            <a:r>
              <a:rPr lang="en-US" sz="2000" b="1" dirty="0">
                <a:latin typeface="+mn-lt"/>
              </a:rPr>
              <a:t>and at </a:t>
            </a:r>
            <a:r>
              <a:rPr lang="en-US" sz="2000" b="1" i="1" dirty="0">
                <a:latin typeface="+mn-lt"/>
              </a:rPr>
              <a:t>P</a:t>
            </a:r>
            <a:r>
              <a:rPr lang="en-US" sz="2000" b="1" baseline="-25000" dirty="0">
                <a:latin typeface="+mn-lt"/>
              </a:rPr>
              <a:t>2</a:t>
            </a:r>
            <a:r>
              <a:rPr lang="en-US" sz="2000" b="1" dirty="0">
                <a:latin typeface="+mn-lt"/>
              </a:rPr>
              <a:t> it will sell </a:t>
            </a:r>
            <a:r>
              <a:rPr lang="en-US" sz="2000" b="1" i="1" dirty="0">
                <a:latin typeface="+mn-lt"/>
              </a:rPr>
              <a:t>Q</a:t>
            </a:r>
            <a:r>
              <a:rPr lang="en-US" sz="2000" b="1" baseline="-25000" dirty="0">
                <a:latin typeface="+mn-lt"/>
              </a:rPr>
              <a:t>4</a:t>
            </a:r>
            <a:r>
              <a:rPr lang="en-US" sz="2000" b="1" dirty="0">
                <a:latin typeface="+mn-lt"/>
              </a:rPr>
              <a:t> at point </a:t>
            </a:r>
            <a:r>
              <a:rPr lang="es-CO" sz="2000" b="1" i="1" dirty="0">
                <a:latin typeface="+mn-lt"/>
              </a:rPr>
              <a:t>C′</a:t>
            </a:r>
            <a:r>
              <a:rPr lang="en-US" sz="2000" b="1" i="1" dirty="0">
                <a:latin typeface="+mn-lt"/>
              </a:rPr>
              <a:t>.</a:t>
            </a:r>
            <a:endParaRPr lang="en-US" sz="2000" b="1" dirty="0">
              <a:latin typeface="+mn-lt"/>
            </a:endParaRPr>
          </a:p>
        </p:txBody>
      </p:sp>
    </p:spTree>
    <p:extLst>
      <p:ext uri="{BB962C8B-B14F-4D97-AF65-F5344CB8AC3E}">
        <p14:creationId xmlns:p14="http://schemas.microsoft.com/office/powerpoint/2010/main" val="59982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E969-5EFA-491C-9230-5DBB3F675E38}"/>
              </a:ext>
            </a:extLst>
          </p:cNvPr>
          <p:cNvSpPr>
            <a:spLocks noGrp="1"/>
          </p:cNvSpPr>
          <p:nvPr>
            <p:ph type="title"/>
          </p:nvPr>
        </p:nvSpPr>
        <p:spPr/>
        <p:txBody>
          <a:bodyPr/>
          <a:lstStyle/>
          <a:p>
            <a:r>
              <a:rPr lang="en-US" dirty="0"/>
              <a:t>Myopic Demand Curve</a:t>
            </a:r>
          </a:p>
        </p:txBody>
      </p:sp>
      <p:sp>
        <p:nvSpPr>
          <p:cNvPr id="4" name="TextBox 3">
            <a:extLst>
              <a:ext uri="{FF2B5EF4-FFF2-40B4-BE49-F238E27FC236}">
                <a16:creationId xmlns:a16="http://schemas.microsoft.com/office/drawing/2014/main" id="{EE9284DF-83AC-44A2-B0FA-843E5E5ADE91}"/>
              </a:ext>
            </a:extLst>
          </p:cNvPr>
          <p:cNvSpPr txBox="1"/>
          <p:nvPr/>
        </p:nvSpPr>
        <p:spPr>
          <a:xfrm>
            <a:off x="184484" y="990600"/>
            <a:ext cx="8775032" cy="224676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Let’s refer to the red demand curve labeled d as the firm’s “myopic” or “naïve” demand curve.  </a:t>
            </a:r>
          </a:p>
          <a:p>
            <a:pPr marR="0" lvl="0" algn="just"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This is the demand curve it believes it faces if the other firm’s price is held constant.  </a:t>
            </a:r>
          </a:p>
          <a:p>
            <a:pPr marR="0" lvl="0" algn="just"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It is as if the firm were oblivious of the presence of its competitor and equally oblivious of D/2.</a:t>
            </a:r>
          </a:p>
        </p:txBody>
      </p:sp>
      <p:pic>
        <p:nvPicPr>
          <p:cNvPr id="5" name="Picture 4">
            <a:extLst>
              <a:ext uri="{FF2B5EF4-FFF2-40B4-BE49-F238E27FC236}">
                <a16:creationId xmlns:a16="http://schemas.microsoft.com/office/drawing/2014/main" id="{6B34A9BB-1F1D-4714-89A0-0ED13AB10039}"/>
              </a:ext>
            </a:extLst>
          </p:cNvPr>
          <p:cNvPicPr>
            <a:picLocks noChangeAspect="1"/>
          </p:cNvPicPr>
          <p:nvPr/>
        </p:nvPicPr>
        <p:blipFill>
          <a:blip r:embed="rId2"/>
          <a:stretch>
            <a:fillRect/>
          </a:stretch>
        </p:blipFill>
        <p:spPr>
          <a:xfrm>
            <a:off x="489284" y="3453063"/>
            <a:ext cx="8230313" cy="2947737"/>
          </a:xfrm>
          <a:prstGeom prst="rect">
            <a:avLst/>
          </a:prstGeom>
        </p:spPr>
      </p:pic>
      <p:cxnSp>
        <p:nvCxnSpPr>
          <p:cNvPr id="6" name="Straight Connector 5">
            <a:extLst>
              <a:ext uri="{FF2B5EF4-FFF2-40B4-BE49-F238E27FC236}">
                <a16:creationId xmlns:a16="http://schemas.microsoft.com/office/drawing/2014/main" id="{B74E141F-7926-4F60-928D-F846FCEC759D}"/>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3318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102AF7B-325B-4976-B1AE-576C4B196694}"/>
              </a:ext>
            </a:extLst>
          </p:cNvPr>
          <p:cNvSpPr>
            <a:spLocks noGrp="1"/>
          </p:cNvSpPr>
          <p:nvPr>
            <p:ph type="title"/>
          </p:nvPr>
        </p:nvSpPr>
        <p:spPr/>
        <p:txBody>
          <a:bodyPr>
            <a:normAutofit/>
          </a:bodyPr>
          <a:lstStyle/>
          <a:p>
            <a:r>
              <a:rPr lang="en-US" dirty="0"/>
              <a:t>Trade Under Monopolistic Competition </a:t>
            </a:r>
            <a:br>
              <a:rPr lang="en-US" dirty="0"/>
            </a:br>
            <a:endParaRPr lang="en-IN" dirty="0"/>
          </a:p>
        </p:txBody>
      </p:sp>
      <p:sp>
        <p:nvSpPr>
          <p:cNvPr id="13" name="Content Placeholder 12">
            <a:extLst>
              <a:ext uri="{FF2B5EF4-FFF2-40B4-BE49-F238E27FC236}">
                <a16:creationId xmlns:a16="http://schemas.microsoft.com/office/drawing/2014/main" id="{9272FB53-FB7F-4088-AFB5-4F522AF13F9E}"/>
              </a:ext>
            </a:extLst>
          </p:cNvPr>
          <p:cNvSpPr>
            <a:spLocks noGrp="1"/>
          </p:cNvSpPr>
          <p:nvPr>
            <p:ph idx="1"/>
          </p:nvPr>
        </p:nvSpPr>
        <p:spPr>
          <a:xfrm>
            <a:off x="228600" y="1295510"/>
            <a:ext cx="8686800" cy="5029090"/>
          </a:xfrm>
        </p:spPr>
        <p:txBody>
          <a:bodyPr>
            <a:normAutofit fontScale="92500"/>
          </a:bodyPr>
          <a:lstStyle/>
          <a:p>
            <a:pPr marL="0" indent="0">
              <a:spcBef>
                <a:spcPts val="0"/>
              </a:spcBef>
              <a:buNone/>
            </a:pPr>
            <a:r>
              <a:rPr lang="en-US" sz="2400" dirty="0"/>
              <a:t>Assumptions of the model of monopolistic competition:</a:t>
            </a:r>
          </a:p>
          <a:p>
            <a:pPr marL="0" indent="0">
              <a:buNone/>
            </a:pPr>
            <a:endParaRPr lang="en-US" sz="2400" b="1" dirty="0"/>
          </a:p>
          <a:p>
            <a:pPr marL="0" indent="0">
              <a:buNone/>
            </a:pPr>
            <a:r>
              <a:rPr lang="en-US" sz="2400" b="1" dirty="0"/>
              <a:t>Assumption 1: </a:t>
            </a:r>
            <a:r>
              <a:rPr lang="en-US" sz="2400" dirty="0"/>
              <a:t>Each firm produces a good that is similar to but differentiated from the goods that other firms in the industry produce.</a:t>
            </a:r>
          </a:p>
          <a:p>
            <a:r>
              <a:rPr lang="en-US" sz="2400" dirty="0"/>
              <a:t>Each firm faces a downward-sloping demand curve for its product and has some control over the price it charges.</a:t>
            </a:r>
          </a:p>
          <a:p>
            <a:pPr marL="0" indent="0">
              <a:buNone/>
            </a:pPr>
            <a:r>
              <a:rPr lang="en-US" sz="2400" b="1" dirty="0">
                <a:latin typeface="+mn-lt"/>
              </a:rPr>
              <a:t>Assumption 2: </a:t>
            </a:r>
            <a:r>
              <a:rPr lang="en-US" sz="2400" dirty="0">
                <a:latin typeface="+mn-lt"/>
              </a:rPr>
              <a:t>There are many firms in the industry.</a:t>
            </a:r>
          </a:p>
          <a:p>
            <a:pPr marL="449263" indent="-449263" fontAlgn="auto">
              <a:spcBef>
                <a:spcPct val="10000"/>
              </a:spcBef>
              <a:spcAft>
                <a:spcPct val="10000"/>
              </a:spcAft>
              <a:buFont typeface="Arial" pitchFamily="34" charset="0"/>
              <a:buChar char="•"/>
              <a:defRPr/>
            </a:pPr>
            <a:r>
              <a:rPr lang="en-US" sz="2400" dirty="0">
                <a:latin typeface="+mn-lt"/>
                <a:ea typeface="+mn-ea"/>
                <a:cs typeface="+mn-cs"/>
              </a:rPr>
              <a:t>If the number of firms is </a:t>
            </a:r>
            <a:r>
              <a:rPr lang="en-US" sz="2400" i="1" dirty="0">
                <a:latin typeface="+mn-lt"/>
                <a:ea typeface="+mn-ea"/>
                <a:cs typeface="+mn-cs"/>
              </a:rPr>
              <a:t>N, </a:t>
            </a:r>
            <a:r>
              <a:rPr lang="en-US" sz="2400" dirty="0">
                <a:latin typeface="+mn-lt"/>
                <a:ea typeface="+mn-ea"/>
                <a:cs typeface="+mn-cs"/>
              </a:rPr>
              <a:t>then </a:t>
            </a:r>
            <a:r>
              <a:rPr lang="en-US" sz="2400" i="1" dirty="0">
                <a:latin typeface="+mn-lt"/>
                <a:ea typeface="+mn-ea"/>
                <a:cs typeface="+mn-cs"/>
              </a:rPr>
              <a:t>D</a:t>
            </a:r>
            <a:r>
              <a:rPr lang="en-US" sz="2400" dirty="0">
                <a:latin typeface="+mn-lt"/>
                <a:ea typeface="+mn-ea"/>
                <a:cs typeface="+mn-cs"/>
              </a:rPr>
              <a:t>/</a:t>
            </a:r>
            <a:r>
              <a:rPr lang="en-US" sz="2400" i="1" dirty="0">
                <a:latin typeface="+mn-lt"/>
                <a:ea typeface="+mn-ea"/>
                <a:cs typeface="+mn-cs"/>
              </a:rPr>
              <a:t>N </a:t>
            </a:r>
            <a:r>
              <a:rPr lang="en-US" sz="2400" dirty="0">
                <a:latin typeface="+mn-lt"/>
                <a:ea typeface="+mn-ea"/>
                <a:cs typeface="+mn-cs"/>
              </a:rPr>
              <a:t>is the share of demand that each firm faces when the firms are all charging the same price.</a:t>
            </a:r>
          </a:p>
          <a:p>
            <a:pPr marL="449263" indent="-449263" fontAlgn="auto">
              <a:spcBef>
                <a:spcPct val="10000"/>
              </a:spcBef>
              <a:spcAft>
                <a:spcPct val="10000"/>
              </a:spcAft>
              <a:buFont typeface="Arial" pitchFamily="34" charset="0"/>
              <a:buChar char="•"/>
              <a:defRPr/>
            </a:pPr>
            <a:r>
              <a:rPr lang="en-US" sz="2400" dirty="0">
                <a:latin typeface="+mn-lt"/>
                <a:ea typeface="+mn-ea"/>
                <a:cs typeface="+mn-cs"/>
              </a:rPr>
              <a:t>When only one firm lowers its price, however, it will face a flatter demand curve </a:t>
            </a:r>
            <a:r>
              <a:rPr lang="en-US" sz="2400" i="1" dirty="0">
                <a:latin typeface="+mn-lt"/>
                <a:ea typeface="+mn-ea"/>
                <a:cs typeface="+mn-cs"/>
              </a:rPr>
              <a:t>d.</a:t>
            </a:r>
            <a:endParaRPr lang="en-US" sz="2400" dirty="0">
              <a:latin typeface="+mn-lt"/>
              <a:ea typeface="+mn-ea"/>
              <a:cs typeface="+mn-cs"/>
            </a:endParaRPr>
          </a:p>
          <a:p>
            <a:endParaRPr lang="en-US" sz="2400" dirty="0"/>
          </a:p>
        </p:txBody>
      </p:sp>
    </p:spTree>
    <p:extLst>
      <p:ext uri="{BB962C8B-B14F-4D97-AF65-F5344CB8AC3E}">
        <p14:creationId xmlns:p14="http://schemas.microsoft.com/office/powerpoint/2010/main" val="39762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1066801"/>
            <a:ext cx="8686800" cy="838199"/>
          </a:xfrm>
        </p:spPr>
        <p:txBody>
          <a:bodyPr>
            <a:normAutofit lnSpcReduction="10000"/>
          </a:bodyPr>
          <a:lstStyle/>
          <a:p>
            <a:pPr marL="0" indent="0">
              <a:lnSpc>
                <a:spcPct val="110000"/>
              </a:lnSpc>
              <a:buNone/>
            </a:pPr>
            <a:r>
              <a:rPr lang="en-US" sz="2400" b="1" dirty="0"/>
              <a:t>Assumption 3: Firms produce using a technology with increasing returns to scale.   </a:t>
            </a:r>
            <a:r>
              <a:rPr lang="en-US" sz="1600" b="1" dirty="0"/>
              <a:t>FIGURE 6-3</a:t>
            </a:r>
          </a:p>
        </p:txBody>
      </p:sp>
      <p:pic>
        <p:nvPicPr>
          <p:cNvPr id="8" name="Picture Placeholder 4" descr="A graph plots cost versus quantity. The vertical axis shows cost, and the horizontal axis shows quantity. Marginal cost, M C is a horizontal line, parallel to the X-axis. A concave up decreasing curve labeled average cost curve, A C, starts from a point, close to the upper half of the vertical axis, and ends above M C. ">
            <a:extLst>
              <a:ext uri="{FF2B5EF4-FFF2-40B4-BE49-F238E27FC236}">
                <a16:creationId xmlns:a16="http://schemas.microsoft.com/office/drawing/2014/main" id="{3081A16E-2137-4EC8-9760-D55816736B5C}"/>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495300" y="1943102"/>
            <a:ext cx="8039100"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228600" y="5041903"/>
            <a:ext cx="8686800" cy="3695700"/>
          </a:xfrm>
        </p:spPr>
        <p:txBody>
          <a:bodyPr>
            <a:normAutofit/>
          </a:bodyPr>
          <a:lstStyle/>
          <a:p>
            <a:pPr marL="0" indent="0">
              <a:spcBef>
                <a:spcPct val="10000"/>
              </a:spcBef>
              <a:spcAft>
                <a:spcPct val="10000"/>
              </a:spcAft>
              <a:buNone/>
            </a:pPr>
            <a:r>
              <a:rPr lang="en-US" sz="1800" b="1" dirty="0">
                <a:latin typeface="+mn-lt"/>
              </a:rPr>
              <a:t>Increasing Returns to Scale This diagram shows the average cost, </a:t>
            </a:r>
            <a:r>
              <a:rPr lang="en-US" sz="1800" b="1" i="1" dirty="0">
                <a:latin typeface="+mn-lt"/>
              </a:rPr>
              <a:t>AC</a:t>
            </a:r>
            <a:r>
              <a:rPr lang="en-US" sz="1800" b="1" dirty="0">
                <a:latin typeface="+mn-lt"/>
              </a:rPr>
              <a:t>, and marginal cost, </a:t>
            </a:r>
            <a:r>
              <a:rPr lang="en-US" sz="1800" b="1" i="1" dirty="0">
                <a:latin typeface="+mn-lt"/>
              </a:rPr>
              <a:t>MC</a:t>
            </a:r>
            <a:r>
              <a:rPr lang="en-US" sz="1800" b="1" dirty="0">
                <a:latin typeface="+mn-lt"/>
              </a:rPr>
              <a:t>, of a firm.</a:t>
            </a:r>
          </a:p>
          <a:p>
            <a:pPr marL="0" indent="0">
              <a:spcBef>
                <a:spcPct val="10000"/>
              </a:spcBef>
              <a:spcAft>
                <a:spcPct val="10000"/>
              </a:spcAft>
              <a:buNone/>
            </a:pPr>
            <a:r>
              <a:rPr lang="en-US" sz="1800" b="1" dirty="0">
                <a:latin typeface="+mn-lt"/>
              </a:rPr>
              <a:t>Increasing returns to scale cause average costs to fall as the quantity produced increases. </a:t>
            </a:r>
          </a:p>
          <a:p>
            <a:pPr marL="0" indent="0">
              <a:spcBef>
                <a:spcPct val="10000"/>
              </a:spcBef>
              <a:spcAft>
                <a:spcPct val="10000"/>
              </a:spcAft>
              <a:buNone/>
            </a:pPr>
            <a:r>
              <a:rPr lang="en-US" sz="1800" b="1" dirty="0">
                <a:latin typeface="+mn-lt"/>
              </a:rPr>
              <a:t>Marginal cost is below average cost and is drawn as constant for simplicity.</a:t>
            </a:r>
          </a:p>
        </p:txBody>
      </p:sp>
    </p:spTree>
    <p:extLst>
      <p:ext uri="{BB962C8B-B14F-4D97-AF65-F5344CB8AC3E}">
        <p14:creationId xmlns:p14="http://schemas.microsoft.com/office/powerpoint/2010/main" val="422370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B209-F59B-4A43-BE70-EB5523295365}"/>
              </a:ext>
            </a:extLst>
          </p:cNvPr>
          <p:cNvSpPr>
            <a:spLocks noGrp="1"/>
          </p:cNvSpPr>
          <p:nvPr>
            <p:ph type="title"/>
          </p:nvPr>
        </p:nvSpPr>
        <p:spPr>
          <a:xfrm>
            <a:off x="457200" y="60380"/>
            <a:ext cx="8229600" cy="921660"/>
          </a:xfrm>
        </p:spPr>
        <p:txBody>
          <a:bodyPr/>
          <a:lstStyle/>
          <a:p>
            <a:r>
              <a:rPr lang="en-US" dirty="0"/>
              <a:t>Trade Under Monopolistic Competition </a:t>
            </a:r>
            <a:endParaRPr lang="en-IN" dirty="0"/>
          </a:p>
        </p:txBody>
      </p:sp>
      <p:sp>
        <p:nvSpPr>
          <p:cNvPr id="3" name="Content Placeholder 2">
            <a:extLst>
              <a:ext uri="{FF2B5EF4-FFF2-40B4-BE49-F238E27FC236}">
                <a16:creationId xmlns:a16="http://schemas.microsoft.com/office/drawing/2014/main" id="{572B4B71-48E3-45D4-96F3-103FB1B60851}"/>
              </a:ext>
            </a:extLst>
          </p:cNvPr>
          <p:cNvSpPr>
            <a:spLocks noGrp="1"/>
          </p:cNvSpPr>
          <p:nvPr>
            <p:ph idx="1"/>
          </p:nvPr>
        </p:nvSpPr>
        <p:spPr>
          <a:xfrm>
            <a:off x="228600" y="1147605"/>
            <a:ext cx="8915400" cy="1981200"/>
          </a:xfrm>
        </p:spPr>
        <p:txBody>
          <a:bodyPr>
            <a:normAutofit/>
          </a:bodyPr>
          <a:lstStyle/>
          <a:p>
            <a:pPr marL="0" indent="0">
              <a:buNone/>
            </a:pPr>
            <a:r>
              <a:rPr lang="en-US" sz="2000" b="1" dirty="0"/>
              <a:t>Numerical Example of Increasing Returns to Scale   TABLE 6-2</a:t>
            </a:r>
          </a:p>
          <a:p>
            <a:pPr marL="0" indent="0">
              <a:buNone/>
            </a:pPr>
            <a:r>
              <a:rPr lang="en-US" sz="2000" b="1" dirty="0"/>
              <a:t>Cost Information for the Firm This table illustrates increasing returns to scale, in which average costs fall as quantity rises</a:t>
            </a:r>
            <a:r>
              <a:rPr lang="en-US" sz="2000" dirty="0"/>
              <a:t>.</a:t>
            </a:r>
          </a:p>
        </p:txBody>
      </p:sp>
      <p:graphicFrame>
        <p:nvGraphicFramePr>
          <p:cNvPr id="12" name="Table 4">
            <a:extLst>
              <a:ext uri="{FF2B5EF4-FFF2-40B4-BE49-F238E27FC236}">
                <a16:creationId xmlns:a16="http://schemas.microsoft.com/office/drawing/2014/main" id="{7B350C58-8722-4008-AFF6-999970EA3701}"/>
              </a:ext>
            </a:extLst>
          </p:cNvPr>
          <p:cNvGraphicFramePr>
            <a:graphicFrameLocks noGrp="1"/>
          </p:cNvGraphicFramePr>
          <p:nvPr>
            <p:ph type="tbl" sz="quarter" idx="14"/>
            <p:extLst>
              <p:ext uri="{D42A27DB-BD31-4B8C-83A1-F6EECF244321}">
                <p14:modId xmlns:p14="http://schemas.microsoft.com/office/powerpoint/2010/main" val="1986206312"/>
              </p:ext>
            </p:extLst>
          </p:nvPr>
        </p:nvGraphicFramePr>
        <p:xfrm>
          <a:off x="467532" y="2384707"/>
          <a:ext cx="8229600" cy="3317128"/>
        </p:xfrm>
        <a:graphic>
          <a:graphicData uri="http://schemas.openxmlformats.org/drawingml/2006/table">
            <a:tbl>
              <a:tblPr firstRow="1" bandRow="1"/>
              <a:tblGrid>
                <a:gridCol w="1202432">
                  <a:extLst>
                    <a:ext uri="{9D8B030D-6E8A-4147-A177-3AD203B41FA5}">
                      <a16:colId xmlns:a16="http://schemas.microsoft.com/office/drawing/2014/main" val="2011320160"/>
                    </a:ext>
                  </a:extLst>
                </a:gridCol>
                <a:gridCol w="1820142">
                  <a:extLst>
                    <a:ext uri="{9D8B030D-6E8A-4147-A177-3AD203B41FA5}">
                      <a16:colId xmlns:a16="http://schemas.microsoft.com/office/drawing/2014/main" val="4019476316"/>
                    </a:ext>
                  </a:extLst>
                </a:gridCol>
                <a:gridCol w="2788797">
                  <a:extLst>
                    <a:ext uri="{9D8B030D-6E8A-4147-A177-3AD203B41FA5}">
                      <a16:colId xmlns:a16="http://schemas.microsoft.com/office/drawing/2014/main" val="1479018873"/>
                    </a:ext>
                  </a:extLst>
                </a:gridCol>
                <a:gridCol w="2418229">
                  <a:extLst>
                    <a:ext uri="{9D8B030D-6E8A-4147-A177-3AD203B41FA5}">
                      <a16:colId xmlns:a16="http://schemas.microsoft.com/office/drawing/2014/main" val="127592920"/>
                    </a:ext>
                  </a:extLst>
                </a:gridCol>
              </a:tblGrid>
              <a:tr h="628338">
                <a:tc>
                  <a:txBody>
                    <a:bodyPr/>
                    <a:lstStyle/>
                    <a:p>
                      <a:pPr algn="ctr"/>
                      <a:r>
                        <a:rPr lang="en-US" sz="1500" b="1" u="none" strike="noStrike" kern="1200" baseline="0" dirty="0">
                          <a:latin typeface="Arial" panose="020B0604020202020204" pitchFamily="34" charset="0"/>
                          <a:cs typeface="Arial" panose="020B0604020202020204" pitchFamily="34" charset="0"/>
                        </a:rPr>
                        <a:t>Quantity </a:t>
                      </a:r>
                      <a:r>
                        <a:rPr lang="en-US" sz="1500" b="1" i="1" u="none" strike="noStrike" kern="1200" baseline="0" dirty="0">
                          <a:latin typeface="Arial" panose="020B0604020202020204" pitchFamily="34" charset="0"/>
                          <a:cs typeface="Arial" panose="020B0604020202020204" pitchFamily="34" charset="0"/>
                        </a:rPr>
                        <a:t>Q</a:t>
                      </a:r>
                      <a:endParaRPr lang="en-US" sz="1500" b="1" i="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Variable Costs =</a:t>
                      </a:r>
                    </a:p>
                    <a:p>
                      <a:pPr algn="ctr"/>
                      <a:r>
                        <a:rPr lang="en-US" sz="1500" b="1" i="1" u="none" strike="noStrike" kern="1200" baseline="0" dirty="0">
                          <a:latin typeface="Arial" panose="020B0604020202020204" pitchFamily="34" charset="0"/>
                          <a:cs typeface="Arial" panose="020B0604020202020204" pitchFamily="34" charset="0"/>
                        </a:rPr>
                        <a:t>Q</a:t>
                      </a:r>
                      <a:r>
                        <a:rPr lang="en-US" sz="1500" b="1" u="none" strike="noStrike" kern="1200" baseline="0" dirty="0">
                          <a:latin typeface="Arial" panose="020B0604020202020204" pitchFamily="34" charset="0"/>
                          <a:cs typeface="Arial" panose="020B0604020202020204" pitchFamily="34" charset="0"/>
                        </a:rPr>
                        <a:t> · </a:t>
                      </a:r>
                      <a:r>
                        <a:rPr lang="en-US" sz="1500" b="1" i="1" u="none" strike="noStrike" kern="1200" baseline="0" dirty="0">
                          <a:latin typeface="Arial" panose="020B0604020202020204" pitchFamily="34" charset="0"/>
                          <a:cs typeface="Arial" panose="020B0604020202020204" pitchFamily="34" charset="0"/>
                        </a:rPr>
                        <a:t>MC</a:t>
                      </a:r>
                      <a:r>
                        <a:rPr lang="en-US" sz="1500" b="1" u="none" strike="noStrike" kern="1200" baseline="0" dirty="0">
                          <a:latin typeface="Arial" panose="020B0604020202020204" pitchFamily="34" charset="0"/>
                          <a:cs typeface="Arial" panose="020B0604020202020204" pitchFamily="34" charset="0"/>
                        </a:rPr>
                        <a:t> (</a:t>
                      </a:r>
                      <a:r>
                        <a:rPr lang="en-US" sz="1500" b="1" i="1" u="none" strike="noStrike" kern="1200" baseline="0" dirty="0">
                          <a:latin typeface="Arial" panose="020B0604020202020204" pitchFamily="34" charset="0"/>
                          <a:cs typeface="Arial" panose="020B0604020202020204" pitchFamily="34" charset="0"/>
                        </a:rPr>
                        <a:t>MC</a:t>
                      </a:r>
                      <a:r>
                        <a:rPr lang="en-US" sz="1500" b="1" u="none" strike="noStrike" kern="1200" baseline="0" dirty="0">
                          <a:latin typeface="Arial" panose="020B0604020202020204" pitchFamily="34" charset="0"/>
                          <a:cs typeface="Arial" panose="020B0604020202020204" pitchFamily="34" charset="0"/>
                        </a:rPr>
                        <a:t> = $10)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Total Costs = Variable Costs + Fixed Costs (</a:t>
                      </a:r>
                      <a:r>
                        <a:rPr lang="en-US" sz="1500" b="1" i="1" u="none" strike="noStrike" kern="1200" baseline="0" dirty="0">
                          <a:latin typeface="Arial" panose="020B0604020202020204" pitchFamily="34" charset="0"/>
                          <a:cs typeface="Arial" panose="020B0604020202020204" pitchFamily="34" charset="0"/>
                        </a:rPr>
                        <a:t>FC</a:t>
                      </a:r>
                      <a:r>
                        <a:rPr lang="en-US" sz="1500" b="1" u="none" strike="noStrike" kern="1200" baseline="0" dirty="0">
                          <a:latin typeface="Arial" panose="020B0604020202020204" pitchFamily="34" charset="0"/>
                          <a:cs typeface="Arial" panose="020B0604020202020204" pitchFamily="34" charset="0"/>
                        </a:rPr>
                        <a:t> = $100)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Average Costs = Total Costs/Quantity</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9556455"/>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10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9530507"/>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15</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2949075"/>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30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400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13.3</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5058824"/>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40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400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500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12.5</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3222869"/>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50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500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600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12</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5737127"/>
                  </a:ext>
                </a:extLst>
              </a:tr>
              <a:tr h="481780">
                <a:tc>
                  <a:txBody>
                    <a:bodyPr/>
                    <a:lstStyle/>
                    <a:p>
                      <a:pPr algn="ctr"/>
                      <a:r>
                        <a:rPr lang="en-US" sz="1500" b="1" u="none" strike="noStrike" kern="1200" baseline="0" dirty="0">
                          <a:latin typeface="Arial" panose="020B0604020202020204" pitchFamily="34" charset="0"/>
                          <a:cs typeface="Arial" panose="020B0604020202020204" pitchFamily="34" charset="0"/>
                        </a:rPr>
                        <a:t>100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1,000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1,100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11</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7074861"/>
                  </a:ext>
                </a:extLst>
              </a:tr>
              <a:tr h="367835">
                <a:tc>
                  <a:txBody>
                    <a:bodyPr/>
                    <a:lstStyle/>
                    <a:p>
                      <a:pPr algn="ctr"/>
                      <a:r>
                        <a:rPr lang="en-US" sz="1500" b="1" u="none" strike="noStrike" kern="1200" baseline="0" dirty="0">
                          <a:latin typeface="Arial" panose="020B0604020202020204" pitchFamily="34" charset="0"/>
                          <a:cs typeface="Arial" panose="020B0604020202020204" pitchFamily="34" charset="0"/>
                        </a:rPr>
                        <a:t>Large </a:t>
                      </a:r>
                      <a:r>
                        <a:rPr lang="en-US" sz="1500" b="1" i="1" u="none" strike="noStrike" kern="1200" baseline="0" dirty="0">
                          <a:latin typeface="Arial" panose="020B0604020202020204" pitchFamily="34" charset="0"/>
                          <a:cs typeface="Arial" panose="020B0604020202020204" pitchFamily="34" charset="0"/>
                        </a:rPr>
                        <a:t>Q</a:t>
                      </a:r>
                      <a:endParaRPr lang="en-US" sz="1500" b="1" i="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10 · </a:t>
                      </a:r>
                      <a:r>
                        <a:rPr lang="en-US" sz="1500" b="1" i="1" u="none" strike="noStrike" kern="1200" baseline="0" dirty="0">
                          <a:latin typeface="Arial" panose="020B0604020202020204" pitchFamily="34" charset="0"/>
                          <a:cs typeface="Arial" panose="020B0604020202020204" pitchFamily="34" charset="0"/>
                        </a:rPr>
                        <a:t>Q</a:t>
                      </a:r>
                      <a:endParaRPr lang="en-US" sz="1500" b="1" i="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10 · </a:t>
                      </a:r>
                      <a:r>
                        <a:rPr lang="en-US" sz="1500" b="1" i="1" u="none" strike="noStrike" kern="1200" baseline="0" dirty="0">
                          <a:latin typeface="Arial" panose="020B0604020202020204" pitchFamily="34" charset="0"/>
                          <a:cs typeface="Arial" panose="020B0604020202020204" pitchFamily="34" charset="0"/>
                        </a:rPr>
                        <a:t>Q</a:t>
                      </a:r>
                      <a:r>
                        <a:rPr lang="en-US" sz="1500" b="1" u="none" strike="noStrike" kern="1200" baseline="0" dirty="0">
                          <a:latin typeface="Arial" panose="020B0604020202020204" pitchFamily="34" charset="0"/>
                          <a:cs typeface="Arial" panose="020B0604020202020204" pitchFamily="34" charset="0"/>
                        </a:rPr>
                        <a:t> + 100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Close to 10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0137742"/>
                  </a:ext>
                </a:extLst>
              </a:tr>
            </a:tbl>
          </a:graphicData>
        </a:graphic>
      </p:graphicFrame>
      <p:sp>
        <p:nvSpPr>
          <p:cNvPr id="4" name="Content Placeholder 3">
            <a:extLst>
              <a:ext uri="{FF2B5EF4-FFF2-40B4-BE49-F238E27FC236}">
                <a16:creationId xmlns:a16="http://schemas.microsoft.com/office/drawing/2014/main" id="{CCB5405F-EE89-45EB-9A4B-84F28D74D969}"/>
              </a:ext>
            </a:extLst>
          </p:cNvPr>
          <p:cNvSpPr>
            <a:spLocks noGrp="1"/>
          </p:cNvSpPr>
          <p:nvPr>
            <p:ph sz="quarter" idx="10"/>
          </p:nvPr>
        </p:nvSpPr>
        <p:spPr>
          <a:xfrm>
            <a:off x="457200" y="5867400"/>
            <a:ext cx="8229600" cy="704849"/>
          </a:xfrm>
        </p:spPr>
        <p:txBody>
          <a:bodyPr>
            <a:normAutofit/>
          </a:bodyPr>
          <a:lstStyle/>
          <a:p>
            <a:pPr marL="0" indent="0">
              <a:buNone/>
            </a:pPr>
            <a:r>
              <a:rPr lang="en-US" altLang="en-US" sz="2000" b="1" dirty="0">
                <a:latin typeface="+mn-lt"/>
                <a:ea typeface="+mn-ea"/>
                <a:cs typeface="+mn-cs"/>
              </a:rPr>
              <a:t>Whenever the price charged is above average costs, then a firm earns monopoly profits.</a:t>
            </a:r>
            <a:endParaRPr lang="en-US" altLang="en-US" sz="2000" b="1" dirty="0">
              <a:solidFill>
                <a:srgbClr val="3D68AF"/>
              </a:solidFill>
              <a:latin typeface="+mn-lt"/>
              <a:ea typeface="+mn-ea"/>
              <a:cs typeface="+mn-cs"/>
            </a:endParaRPr>
          </a:p>
        </p:txBody>
      </p:sp>
    </p:spTree>
    <p:extLst>
      <p:ext uri="{BB962C8B-B14F-4D97-AF65-F5344CB8AC3E}">
        <p14:creationId xmlns:p14="http://schemas.microsoft.com/office/powerpoint/2010/main" val="52588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102AF7B-325B-4976-B1AE-576C4B196694}"/>
              </a:ext>
            </a:extLst>
          </p:cNvPr>
          <p:cNvSpPr>
            <a:spLocks noGrp="1"/>
          </p:cNvSpPr>
          <p:nvPr>
            <p:ph type="title"/>
          </p:nvPr>
        </p:nvSpPr>
        <p:spPr/>
        <p:txBody>
          <a:bodyPr>
            <a:normAutofit/>
          </a:bodyPr>
          <a:lstStyle/>
          <a:p>
            <a:r>
              <a:rPr lang="en-US" dirty="0"/>
              <a:t>Trade Under Monopolistic Competition </a:t>
            </a:r>
            <a:endParaRPr lang="en-IN" dirty="0"/>
          </a:p>
        </p:txBody>
      </p:sp>
      <p:sp>
        <p:nvSpPr>
          <p:cNvPr id="13" name="Content Placeholder 12">
            <a:extLst>
              <a:ext uri="{FF2B5EF4-FFF2-40B4-BE49-F238E27FC236}">
                <a16:creationId xmlns:a16="http://schemas.microsoft.com/office/drawing/2014/main" id="{9272FB53-FB7F-4088-AFB5-4F522AF13F9E}"/>
              </a:ext>
            </a:extLst>
          </p:cNvPr>
          <p:cNvSpPr>
            <a:spLocks noGrp="1"/>
          </p:cNvSpPr>
          <p:nvPr>
            <p:ph idx="1"/>
          </p:nvPr>
        </p:nvSpPr>
        <p:spPr/>
        <p:txBody>
          <a:bodyPr>
            <a:normAutofit/>
          </a:bodyPr>
          <a:lstStyle/>
          <a:p>
            <a:pPr marL="0" indent="0" fontAlgn="auto">
              <a:spcAft>
                <a:spcPts val="1600"/>
              </a:spcAft>
              <a:buNone/>
              <a:defRPr/>
            </a:pPr>
            <a:r>
              <a:rPr lang="en-US" sz="2400" b="1" dirty="0">
                <a:latin typeface="+mn-lt"/>
                <a:ea typeface="+mn-ea"/>
                <a:cs typeface="+mn-cs"/>
              </a:rPr>
              <a:t>Assumption 4: </a:t>
            </a:r>
            <a:r>
              <a:rPr lang="en-US" sz="2400" dirty="0">
                <a:latin typeface="+mn-lt"/>
                <a:ea typeface="+mn-ea"/>
                <a:cs typeface="+mn-cs"/>
              </a:rPr>
              <a:t>Because firms can enter and exit the industry freely, monopoly profits are zero in the long run.</a:t>
            </a:r>
          </a:p>
          <a:p>
            <a:pPr marL="449263" indent="-449263" fontAlgn="auto">
              <a:spcAft>
                <a:spcPts val="1600"/>
              </a:spcAft>
              <a:buFont typeface="Arial" pitchFamily="34" charset="0"/>
              <a:buChar char="•"/>
              <a:defRPr/>
            </a:pPr>
            <a:r>
              <a:rPr lang="en-US" sz="2400" dirty="0">
                <a:latin typeface="+mn-lt"/>
                <a:ea typeface="+mn-ea"/>
                <a:cs typeface="+mn-cs"/>
              </a:rPr>
              <a:t>Firms will enter as long as it is possible to make monopoly profits, and the more firms that enter, the lower profits per firm become.</a:t>
            </a:r>
          </a:p>
          <a:p>
            <a:pPr marL="449263" indent="-449263" fontAlgn="auto">
              <a:spcAft>
                <a:spcPts val="1600"/>
              </a:spcAft>
              <a:buFont typeface="Arial" pitchFamily="34" charset="0"/>
              <a:buChar char="•"/>
              <a:defRPr/>
            </a:pPr>
            <a:r>
              <a:rPr lang="en-US" sz="2400" dirty="0">
                <a:latin typeface="+mn-lt"/>
                <a:ea typeface="+mn-ea"/>
                <a:cs typeface="+mn-cs"/>
              </a:rPr>
              <a:t>Profits for each firm end up as zero in the long run, just as in perfect competition.</a:t>
            </a:r>
          </a:p>
        </p:txBody>
      </p:sp>
    </p:spTree>
    <p:extLst>
      <p:ext uri="{BB962C8B-B14F-4D97-AF65-F5344CB8AC3E}">
        <p14:creationId xmlns:p14="http://schemas.microsoft.com/office/powerpoint/2010/main" val="224271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normAutofit fontScale="90000"/>
          </a:bodyPr>
          <a:lstStyle/>
          <a:p>
            <a:r>
              <a:rPr lang="en-US" dirty="0"/>
              <a:t>Equilibrium Without 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978905"/>
            <a:ext cx="8458200" cy="1384611"/>
          </a:xfrm>
        </p:spPr>
        <p:txBody>
          <a:bodyPr>
            <a:normAutofit/>
          </a:bodyPr>
          <a:lstStyle/>
          <a:p>
            <a:pPr marL="0" indent="0">
              <a:buNone/>
            </a:pPr>
            <a:r>
              <a:rPr lang="en-US" sz="1800" b="1" dirty="0"/>
              <a:t>Equilibrium Without Trade - </a:t>
            </a:r>
            <a:r>
              <a:rPr lang="en-US" sz="1800" b="1" dirty="0">
                <a:latin typeface="Arial" charset="0"/>
              </a:rPr>
              <a:t>Short-Run Equilibrium  </a:t>
            </a:r>
            <a:r>
              <a:rPr lang="en-US" sz="1800" b="1" dirty="0"/>
              <a:t>FIGURE 6-4</a:t>
            </a:r>
          </a:p>
        </p:txBody>
      </p:sp>
      <p:pic>
        <p:nvPicPr>
          <p:cNvPr id="7" name="Picture Placeholder 5" descr="A graph plots price versus quantity. The vertical axis represents Price and marks point P subscript 0, and the horizontal axis represents Quantity and marks point Q subscript 0. Marginal cost, M C is a horizontal line, parallel to the X-axis. A concave up decreasing curve labeled average cost curve, A C, starts from a point, close to the upper half of the vertical axis, and ends above M C. A negative sloping curve passes through the point price P subscript 0 quantity Q subscript 0 and intersects A C and M C. This slope represents Demand curve facing each firm, d subscript 0. Another negative sloping curve labeled m r subscript 0 is to the left of d subscript 0 and intersects A C and M C at a point corresponding to Q subscript 0.">
            <a:extLst>
              <a:ext uri="{FF2B5EF4-FFF2-40B4-BE49-F238E27FC236}">
                <a16:creationId xmlns:a16="http://schemas.microsoft.com/office/drawing/2014/main" id="{C91C5455-38FB-44D2-A5F5-C843E81D9B7B}"/>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381000" y="1524000"/>
            <a:ext cx="8458200" cy="34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304800" y="5181490"/>
            <a:ext cx="8610600" cy="1524000"/>
          </a:xfrm>
        </p:spPr>
        <p:txBody>
          <a:bodyPr>
            <a:normAutofit/>
          </a:bodyPr>
          <a:lstStyle/>
          <a:p>
            <a:pPr marL="0" indent="0">
              <a:spcBef>
                <a:spcPct val="10000"/>
              </a:spcBef>
              <a:spcAft>
                <a:spcPct val="10000"/>
              </a:spcAft>
              <a:buNone/>
            </a:pPr>
            <a:r>
              <a:rPr lang="en-US" sz="1800" b="1" dirty="0">
                <a:latin typeface="+mn-lt"/>
              </a:rPr>
              <a:t>Short-Run Monopolistic Competition Equilibrium Without Trade The</a:t>
            </a:r>
            <a:r>
              <a:rPr lang="es-CO" sz="1800" b="1" dirty="0">
                <a:latin typeface="+mn-lt"/>
              </a:rPr>
              <a:t> short-run </a:t>
            </a:r>
            <a:r>
              <a:rPr lang="en-US" sz="1800" b="1" dirty="0">
                <a:latin typeface="+mn-lt"/>
              </a:rPr>
              <a:t>equilibrium under monopolistic competition is the same as a monopoly equilibrium. The firm chooses to produce the quantity </a:t>
            </a:r>
            <a:r>
              <a:rPr lang="en-US" sz="1800" b="1" i="1" dirty="0">
                <a:latin typeface="+mn-lt"/>
              </a:rPr>
              <a:t>Q</a:t>
            </a:r>
            <a:r>
              <a:rPr lang="en-US" sz="1800" b="1" baseline="-25000" dirty="0">
                <a:latin typeface="+mn-lt"/>
              </a:rPr>
              <a:t>0</a:t>
            </a:r>
            <a:r>
              <a:rPr lang="en-US" sz="1800" b="1" i="1" dirty="0">
                <a:latin typeface="+mn-lt"/>
              </a:rPr>
              <a:t> </a:t>
            </a:r>
            <a:r>
              <a:rPr lang="en-US" sz="1800" b="1" dirty="0">
                <a:latin typeface="+mn-lt"/>
              </a:rPr>
              <a:t>at which</a:t>
            </a:r>
            <a:r>
              <a:rPr lang="en-US" sz="1800" b="1" i="1" dirty="0">
                <a:latin typeface="+mn-lt"/>
              </a:rPr>
              <a:t> </a:t>
            </a:r>
            <a:r>
              <a:rPr lang="en-US" sz="1800" b="1" dirty="0">
                <a:latin typeface="+mn-lt"/>
              </a:rPr>
              <a:t>the firm’s marginal revenue, </a:t>
            </a:r>
            <a:r>
              <a:rPr lang="en-US" sz="1800" b="1" i="1" dirty="0">
                <a:latin typeface="+mn-lt"/>
              </a:rPr>
              <a:t>mr</a:t>
            </a:r>
            <a:r>
              <a:rPr lang="en-US" sz="1800" b="1" baseline="-25000" dirty="0">
                <a:latin typeface="+mn-lt"/>
              </a:rPr>
              <a:t>0</a:t>
            </a:r>
            <a:r>
              <a:rPr lang="en-US" sz="1800" b="1" i="1" dirty="0">
                <a:latin typeface="+mn-lt"/>
              </a:rPr>
              <a:t>, </a:t>
            </a:r>
            <a:r>
              <a:rPr lang="en-US" sz="1800" b="1" dirty="0">
                <a:latin typeface="+mn-lt"/>
              </a:rPr>
              <a:t>equals its</a:t>
            </a:r>
            <a:r>
              <a:rPr lang="en-US" sz="1800" b="1" i="1" dirty="0">
                <a:latin typeface="+mn-lt"/>
              </a:rPr>
              <a:t> </a:t>
            </a:r>
            <a:r>
              <a:rPr lang="en-US" sz="1800" b="1" dirty="0">
                <a:latin typeface="+mn-lt"/>
              </a:rPr>
              <a:t>marginal cost, </a:t>
            </a:r>
            <a:r>
              <a:rPr lang="en-US" sz="1800" b="1" i="1" dirty="0">
                <a:latin typeface="+mn-lt"/>
              </a:rPr>
              <a:t>MC. </a:t>
            </a:r>
            <a:r>
              <a:rPr lang="en-US" sz="1800" b="1" dirty="0">
                <a:latin typeface="+mn-lt"/>
              </a:rPr>
              <a:t>The price charged is </a:t>
            </a:r>
            <a:r>
              <a:rPr lang="en-US" sz="1800" b="1" i="1" dirty="0">
                <a:latin typeface="+mn-lt"/>
              </a:rPr>
              <a:t>P</a:t>
            </a:r>
            <a:r>
              <a:rPr lang="en-US" sz="1800" b="1" baseline="-25000" dirty="0">
                <a:latin typeface="+mn-lt"/>
              </a:rPr>
              <a:t>0</a:t>
            </a:r>
            <a:r>
              <a:rPr lang="en-US" sz="1800" b="1" i="1" dirty="0">
                <a:latin typeface="+mn-lt"/>
              </a:rPr>
              <a:t>. </a:t>
            </a:r>
            <a:r>
              <a:rPr lang="en-US" sz="1800" b="1" dirty="0">
                <a:latin typeface="+mn-lt"/>
              </a:rPr>
              <a:t>Because price exceeds average cost, the firm </a:t>
            </a:r>
            <a:r>
              <a:rPr lang="es-CO" sz="1800" b="1" dirty="0" err="1">
                <a:latin typeface="+mn-lt"/>
              </a:rPr>
              <a:t>makes</a:t>
            </a:r>
            <a:r>
              <a:rPr lang="es-CO" sz="1800" b="1" dirty="0">
                <a:latin typeface="+mn-lt"/>
              </a:rPr>
              <a:t> a </a:t>
            </a:r>
            <a:r>
              <a:rPr lang="es-CO" sz="1800" b="1" dirty="0" err="1">
                <a:latin typeface="+mn-lt"/>
              </a:rPr>
              <a:t>monopoly</a:t>
            </a:r>
            <a:r>
              <a:rPr lang="es-CO" sz="1800" b="1" dirty="0">
                <a:latin typeface="+mn-lt"/>
              </a:rPr>
              <a:t> </a:t>
            </a:r>
            <a:r>
              <a:rPr lang="es-CO" sz="1800" b="1" dirty="0" err="1">
                <a:latin typeface="+mn-lt"/>
              </a:rPr>
              <a:t>profit</a:t>
            </a:r>
            <a:r>
              <a:rPr lang="es-CO" sz="1800" b="1" dirty="0">
                <a:latin typeface="+mn-lt"/>
              </a:rPr>
              <a:t>.</a:t>
            </a:r>
            <a:endParaRPr lang="en-US" sz="1800" b="1" dirty="0">
              <a:latin typeface="+mn-lt"/>
            </a:endParaRPr>
          </a:p>
        </p:txBody>
      </p:sp>
    </p:spTree>
    <p:extLst>
      <p:ext uri="{BB962C8B-B14F-4D97-AF65-F5344CB8AC3E}">
        <p14:creationId xmlns:p14="http://schemas.microsoft.com/office/powerpoint/2010/main" val="224426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normAutofit fontScale="90000"/>
          </a:bodyPr>
          <a:lstStyle/>
          <a:p>
            <a:r>
              <a:rPr lang="en-US" dirty="0"/>
              <a:t>Equilibrium Without 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79400" y="952720"/>
            <a:ext cx="8610600" cy="342790"/>
          </a:xfrm>
        </p:spPr>
        <p:txBody>
          <a:bodyPr>
            <a:noAutofit/>
          </a:bodyPr>
          <a:lstStyle/>
          <a:p>
            <a:pPr marL="0" indent="0" algn="l">
              <a:lnSpc>
                <a:spcPct val="110000"/>
              </a:lnSpc>
              <a:buNone/>
            </a:pPr>
            <a:r>
              <a:rPr lang="en-US" sz="1800" b="1" dirty="0"/>
              <a:t>Equilibrium Without Trade - </a:t>
            </a:r>
            <a:r>
              <a:rPr lang="en-US" sz="1800" b="1" dirty="0">
                <a:latin typeface="Arial" charset="0"/>
              </a:rPr>
              <a:t>Long-Run Equilibrium  F</a:t>
            </a:r>
            <a:r>
              <a:rPr lang="en-US" sz="1800" b="1" dirty="0"/>
              <a:t>IGURE 6-5</a:t>
            </a:r>
            <a:endParaRPr lang="en-US" sz="1800" dirty="0"/>
          </a:p>
        </p:txBody>
      </p:sp>
      <p:pic>
        <p:nvPicPr>
          <p:cNvPr id="8" name="Picture Placeholder 4" descr="A graph plots price versus quantity. The vertical axis plots the price at points P subscript 2 and P superscript A. The horizontal axis plots the quantity at Q subscript 1, Q prime subscript 2 and Q subscript 2. Dotted lines meet both axes from points A (Q subscript 1, P superscript A), B prime (Q prime subscript 2, P subscript 2) and B (Q subscript 2, P subscript 2).&#10;Point A is labeled “long-run equilibrium without trade.” Point B prime is labeled “short-run equilibrium with trade.” The marginal cost, M C is a horizontal line, parallel to the horizontal axis. The average cost curve, A C is a concave up decreasing curve, drawn intersecting point A, above M C line. A negative sloping line, D divided by N superscript A is drawn intersecting point A and B prime. Another negative sloping line intersects the marginal cost line at Q subscript 2 and the line D divided by N superscript A is m r subscript 2. A line sloping negatively is drawn intersecting points A and B and is labeled as d subscript 2. ">
            <a:extLst>
              <a:ext uri="{FF2B5EF4-FFF2-40B4-BE49-F238E27FC236}">
                <a16:creationId xmlns:a16="http://schemas.microsoft.com/office/drawing/2014/main" id="{A9D2985C-1EEC-4788-A66C-544CABF1FB8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457200" y="1447800"/>
            <a:ext cx="8191500" cy="290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127000" y="4349001"/>
            <a:ext cx="8763000" cy="1783493"/>
          </a:xfrm>
        </p:spPr>
        <p:txBody>
          <a:bodyPr>
            <a:noAutofit/>
          </a:bodyPr>
          <a:lstStyle/>
          <a:p>
            <a:pPr marL="0" indent="0">
              <a:lnSpc>
                <a:spcPct val="120000"/>
              </a:lnSpc>
              <a:spcBef>
                <a:spcPct val="10000"/>
              </a:spcBef>
              <a:spcAft>
                <a:spcPct val="10000"/>
              </a:spcAft>
              <a:buNone/>
            </a:pPr>
            <a:r>
              <a:rPr lang="en-US" sz="1800" b="1" dirty="0">
                <a:latin typeface="+mn-lt"/>
              </a:rPr>
              <a:t>Drawn by the possibility of making profits in the short-run equilibrium, new firms enter the industry and the firm’s demand curve, </a:t>
            </a:r>
            <a:r>
              <a:rPr lang="en-US" sz="1800" b="1" i="1" dirty="0">
                <a:latin typeface="+mn-lt"/>
              </a:rPr>
              <a:t>d</a:t>
            </a:r>
            <a:r>
              <a:rPr lang="en-US" sz="1800" b="1" baseline="-25000" dirty="0">
                <a:latin typeface="+mn-lt"/>
              </a:rPr>
              <a:t>0</a:t>
            </a:r>
            <a:r>
              <a:rPr lang="en-US" sz="1800" b="1" dirty="0">
                <a:latin typeface="+mn-lt"/>
              </a:rPr>
              <a:t>, shifts to the left and becomes more elastic (i.e., flatter), shown by </a:t>
            </a:r>
            <a:r>
              <a:rPr lang="en-US" sz="1800" b="1" i="1" dirty="0">
                <a:latin typeface="+mn-lt"/>
              </a:rPr>
              <a:t>d</a:t>
            </a:r>
            <a:r>
              <a:rPr lang="en-US" sz="1800" b="1" baseline="-25000" dirty="0">
                <a:latin typeface="+mn-lt"/>
              </a:rPr>
              <a:t>1</a:t>
            </a:r>
            <a:r>
              <a:rPr lang="en-US" sz="1800" b="1" dirty="0">
                <a:latin typeface="+mn-lt"/>
              </a:rPr>
              <a:t>.</a:t>
            </a:r>
          </a:p>
          <a:p>
            <a:pPr marL="0" indent="0">
              <a:lnSpc>
                <a:spcPct val="120000"/>
              </a:lnSpc>
              <a:spcBef>
                <a:spcPct val="10000"/>
              </a:spcBef>
              <a:spcAft>
                <a:spcPct val="10000"/>
              </a:spcAft>
              <a:buNone/>
            </a:pPr>
            <a:r>
              <a:rPr lang="en-US" sz="1800" b="1" dirty="0">
                <a:latin typeface="+mn-lt"/>
              </a:rPr>
              <a:t>The long-run equilibrium under monopolistic competition occurs at the quantity </a:t>
            </a:r>
            <a:r>
              <a:rPr lang="en-US" sz="1800" b="1" i="1" dirty="0">
                <a:latin typeface="+mn-lt"/>
              </a:rPr>
              <a:t>Q</a:t>
            </a:r>
            <a:r>
              <a:rPr lang="en-US" sz="1800" b="1" baseline="-25000" dirty="0">
                <a:latin typeface="+mn-lt"/>
              </a:rPr>
              <a:t>1</a:t>
            </a:r>
            <a:r>
              <a:rPr lang="en-US" sz="1800" b="1" dirty="0">
                <a:latin typeface="+mn-lt"/>
              </a:rPr>
              <a:t> where the marginal revenue curve, </a:t>
            </a:r>
            <a:r>
              <a:rPr lang="en-US" sz="1800" b="1" i="1" dirty="0">
                <a:latin typeface="+mn-lt"/>
              </a:rPr>
              <a:t>mr</a:t>
            </a:r>
            <a:r>
              <a:rPr lang="en-US" sz="1800" b="1" baseline="-25000" dirty="0">
                <a:latin typeface="+mn-lt"/>
              </a:rPr>
              <a:t>1</a:t>
            </a:r>
            <a:r>
              <a:rPr lang="en-US" sz="1800" b="1" dirty="0">
                <a:latin typeface="+mn-lt"/>
              </a:rPr>
              <a:t> (associated with demand curve </a:t>
            </a:r>
            <a:r>
              <a:rPr lang="en-US" sz="1800" b="1" i="1" dirty="0">
                <a:latin typeface="+mn-lt"/>
              </a:rPr>
              <a:t>d</a:t>
            </a:r>
            <a:r>
              <a:rPr lang="en-US" sz="1800" b="1" baseline="-25000" dirty="0">
                <a:latin typeface="+mn-lt"/>
              </a:rPr>
              <a:t>1</a:t>
            </a:r>
            <a:r>
              <a:rPr lang="en-US" sz="1800" b="1" dirty="0">
                <a:latin typeface="+mn-lt"/>
              </a:rPr>
              <a:t>), equals marginal cost.</a:t>
            </a:r>
          </a:p>
          <a:p>
            <a:pPr marL="0" indent="0">
              <a:lnSpc>
                <a:spcPct val="120000"/>
              </a:lnSpc>
              <a:spcBef>
                <a:spcPct val="10000"/>
              </a:spcBef>
              <a:spcAft>
                <a:spcPct val="10000"/>
              </a:spcAft>
              <a:buNone/>
            </a:pPr>
            <a:r>
              <a:rPr lang="en-US" sz="1800" b="1" dirty="0">
                <a:latin typeface="+mn-lt"/>
              </a:rPr>
              <a:t>At that quantity, the no-trade price, </a:t>
            </a:r>
            <a:r>
              <a:rPr lang="en-US" sz="1800" b="1" i="1" dirty="0">
                <a:latin typeface="+mn-lt"/>
              </a:rPr>
              <a:t>P</a:t>
            </a:r>
            <a:r>
              <a:rPr lang="en-US" sz="1800" b="1" i="1" baseline="30000" dirty="0">
                <a:latin typeface="+mn-lt"/>
              </a:rPr>
              <a:t>A</a:t>
            </a:r>
            <a:r>
              <a:rPr lang="en-US" sz="1800" b="1" dirty="0">
                <a:latin typeface="+mn-lt"/>
              </a:rPr>
              <a:t>, equals average costs at point </a:t>
            </a:r>
            <a:r>
              <a:rPr lang="en-US" sz="1800" b="1" i="1" dirty="0">
                <a:latin typeface="+mn-lt"/>
              </a:rPr>
              <a:t>A</a:t>
            </a:r>
            <a:r>
              <a:rPr lang="en-US" sz="1800" b="1" dirty="0">
                <a:latin typeface="+mn-lt"/>
              </a:rPr>
              <a:t>.</a:t>
            </a:r>
          </a:p>
        </p:txBody>
      </p:sp>
    </p:spTree>
    <p:extLst>
      <p:ext uri="{BB962C8B-B14F-4D97-AF65-F5344CB8AC3E}">
        <p14:creationId xmlns:p14="http://schemas.microsoft.com/office/powerpoint/2010/main" val="2172408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normAutofit fontScale="90000"/>
          </a:bodyPr>
          <a:lstStyle/>
          <a:p>
            <a:r>
              <a:rPr lang="en-US" dirty="0"/>
              <a:t>Equilibrium Without 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1105010"/>
            <a:ext cx="7941590" cy="381000"/>
          </a:xfrm>
        </p:spPr>
        <p:txBody>
          <a:bodyPr>
            <a:normAutofit fontScale="92500" lnSpcReduction="10000"/>
          </a:bodyPr>
          <a:lstStyle/>
          <a:p>
            <a:pPr marL="0" indent="0">
              <a:lnSpc>
                <a:spcPct val="110000"/>
              </a:lnSpc>
              <a:buNone/>
            </a:pPr>
            <a:r>
              <a:rPr lang="en-US" sz="2000" b="1" dirty="0"/>
              <a:t>Equilibrium Without Trade - Long-Run Equilibrium  FIGURE 6-5</a:t>
            </a:r>
          </a:p>
        </p:txBody>
      </p:sp>
      <p:pic>
        <p:nvPicPr>
          <p:cNvPr id="8" name="Picture Placeholder 4" descr="A graph plots price versus quantity. The vertical axis plots the price at points P subscript 2 and P superscript A. The horizontal axis plots the quantity at Q subscript 1, Q prime subscript 2 and Q subscript 2. Dotted lines meet both axes from points A (Q subscript 1, P superscript A), B prime (Q prime subscript 2, P subscript 2) and B (Q subscript 2, P subscript 2).&#10;Point A is labeled “long-run equilibrium without trade.” Point B prime is labeled “short-run equilibrium with trade.” The marginal cost, M C is a horizontal line, parallel to the horizontal axis. The average cost curve, A C is a concave up decreasing curve, drawn intersecting point A, above M C line. A negative sloping line, D divided by N superscript A is drawn intersecting point A and B prime. Another negative sloping line intersects the marginal cost line at Q subscript 2 and the line D divided by N superscript A is m r subscript 2. A line sloping negatively is drawn intersecting points A and B and is labeled as d subscript 2. ">
            <a:extLst>
              <a:ext uri="{FF2B5EF4-FFF2-40B4-BE49-F238E27FC236}">
                <a16:creationId xmlns:a16="http://schemas.microsoft.com/office/drawing/2014/main" id="{A9D2985C-1EEC-4788-A66C-544CABF1FB8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28600" y="1540304"/>
            <a:ext cx="8458200" cy="290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228600" y="4648200"/>
            <a:ext cx="8686800" cy="3352799"/>
          </a:xfrm>
        </p:spPr>
        <p:txBody>
          <a:bodyPr>
            <a:normAutofit/>
          </a:bodyPr>
          <a:lstStyle/>
          <a:p>
            <a:pPr marL="0" indent="0">
              <a:spcBef>
                <a:spcPct val="10000"/>
              </a:spcBef>
              <a:spcAft>
                <a:spcPct val="10000"/>
              </a:spcAft>
              <a:buNone/>
            </a:pPr>
            <a:r>
              <a:rPr lang="en-US" sz="1800" b="1" dirty="0">
                <a:latin typeface="+mn-lt"/>
              </a:rPr>
              <a:t>In the long-run equilibrium, firms earn zero monopoly profits and there is no entry or exit. The quantity produced by each firm is less than in short-run equilibrium (Figure 6-4). </a:t>
            </a:r>
            <a:r>
              <a:rPr lang="en-US" sz="1800" b="1" i="1" dirty="0">
                <a:latin typeface="+mn-lt"/>
              </a:rPr>
              <a:t>Q</a:t>
            </a:r>
            <a:r>
              <a:rPr lang="en-US" sz="1800" b="1" baseline="-25000" dirty="0">
                <a:latin typeface="+mn-lt"/>
              </a:rPr>
              <a:t>1</a:t>
            </a:r>
            <a:r>
              <a:rPr lang="en-US" sz="1800" b="1" dirty="0">
                <a:latin typeface="+mn-lt"/>
              </a:rPr>
              <a:t> is less than </a:t>
            </a:r>
            <a:r>
              <a:rPr lang="en-US" sz="1800" b="1" i="1" dirty="0">
                <a:latin typeface="+mn-lt"/>
              </a:rPr>
              <a:t>Q</a:t>
            </a:r>
            <a:r>
              <a:rPr lang="en-US" sz="1800" b="1" baseline="-25000" dirty="0">
                <a:latin typeface="+mn-lt"/>
              </a:rPr>
              <a:t>0</a:t>
            </a:r>
            <a:r>
              <a:rPr lang="en-US" sz="1800" b="1" dirty="0">
                <a:latin typeface="+mn-lt"/>
              </a:rPr>
              <a:t> because new firms have entered the industry. </a:t>
            </a:r>
          </a:p>
          <a:p>
            <a:pPr marL="0" indent="0">
              <a:spcBef>
                <a:spcPct val="10000"/>
              </a:spcBef>
              <a:spcAft>
                <a:spcPct val="10000"/>
              </a:spcAft>
              <a:buNone/>
            </a:pPr>
            <a:r>
              <a:rPr lang="en-US" sz="1800" b="1" dirty="0">
                <a:latin typeface="+mn-lt"/>
              </a:rPr>
              <a:t>With a greater number of firms and hence more varieties available to consumers, the demand for each variety </a:t>
            </a:r>
            <a:r>
              <a:rPr lang="en-US" sz="1800" b="1" i="1" dirty="0">
                <a:latin typeface="+mn-lt"/>
              </a:rPr>
              <a:t>d</a:t>
            </a:r>
            <a:r>
              <a:rPr lang="en-US" sz="1800" b="1" baseline="-25000" dirty="0">
                <a:latin typeface="+mn-lt"/>
              </a:rPr>
              <a:t>1</a:t>
            </a:r>
            <a:r>
              <a:rPr lang="en-US" sz="1800" b="1" dirty="0">
                <a:latin typeface="+mn-lt"/>
              </a:rPr>
              <a:t> is less then </a:t>
            </a:r>
            <a:r>
              <a:rPr lang="en-US" sz="1800" b="1" i="1" dirty="0">
                <a:latin typeface="+mn-lt"/>
              </a:rPr>
              <a:t>d</a:t>
            </a:r>
            <a:r>
              <a:rPr lang="en-US" sz="1800" b="1" baseline="-25000" dirty="0">
                <a:latin typeface="+mn-lt"/>
              </a:rPr>
              <a:t>0</a:t>
            </a:r>
            <a:r>
              <a:rPr lang="en-US" sz="1800" b="1" dirty="0">
                <a:latin typeface="+mn-lt"/>
              </a:rPr>
              <a:t>. The demand curve </a:t>
            </a:r>
            <a:r>
              <a:rPr lang="en-US" sz="1800" b="1" i="1" dirty="0">
                <a:latin typeface="+mn-lt"/>
              </a:rPr>
              <a:t>D/N</a:t>
            </a:r>
            <a:r>
              <a:rPr lang="en-US" sz="1800" b="1" i="1" baseline="30000" dirty="0">
                <a:latin typeface="+mn-lt"/>
              </a:rPr>
              <a:t>A</a:t>
            </a:r>
            <a:r>
              <a:rPr lang="en-US" sz="1800" b="1" dirty="0">
                <a:latin typeface="+mn-lt"/>
              </a:rPr>
              <a:t> shows the no-trade demand when all firms charge the same price.</a:t>
            </a:r>
          </a:p>
        </p:txBody>
      </p:sp>
    </p:spTree>
    <p:extLst>
      <p:ext uri="{BB962C8B-B14F-4D97-AF65-F5344CB8AC3E}">
        <p14:creationId xmlns:p14="http://schemas.microsoft.com/office/powerpoint/2010/main" val="59400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3FE8-6DAF-5548-B5E1-45A33FA50BB1}"/>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17E91C3A-5F2F-404F-90CB-434DD20D1DFA}"/>
              </a:ext>
            </a:extLst>
          </p:cNvPr>
          <p:cNvSpPr>
            <a:spLocks noGrp="1"/>
          </p:cNvSpPr>
          <p:nvPr>
            <p:ph idx="1"/>
          </p:nvPr>
        </p:nvSpPr>
        <p:spPr>
          <a:xfrm>
            <a:off x="304800" y="1600200"/>
            <a:ext cx="8534400" cy="4525963"/>
          </a:xfrm>
        </p:spPr>
        <p:txBody>
          <a:bodyPr/>
          <a:lstStyle/>
          <a:p>
            <a:pPr marL="457200" indent="-457200" fontAlgn="t">
              <a:spcAft>
                <a:spcPts val="600"/>
              </a:spcAft>
              <a:buFont typeface="+mj-lt"/>
              <a:buAutoNum type="arabicPeriod"/>
              <a:defRPr/>
            </a:pPr>
            <a:r>
              <a:rPr lang="en-US" b="1" dirty="0"/>
              <a:t>Why do countries export and import similar goods?</a:t>
            </a:r>
          </a:p>
          <a:p>
            <a:pPr marL="457200" indent="-457200" fontAlgn="t">
              <a:spcAft>
                <a:spcPts val="600"/>
              </a:spcAft>
              <a:buFont typeface="+mj-lt"/>
              <a:buAutoNum type="arabicPeriod"/>
              <a:defRPr/>
            </a:pPr>
            <a:r>
              <a:rPr lang="en-US" b="1" dirty="0"/>
              <a:t>How much do consumers benefit from having products available from many countries?</a:t>
            </a:r>
          </a:p>
          <a:p>
            <a:pPr marL="457200" indent="-457200" fontAlgn="t">
              <a:spcAft>
                <a:spcPts val="600"/>
              </a:spcAft>
              <a:buFont typeface="+mj-lt"/>
              <a:buAutoNum type="arabicPeriod"/>
              <a:defRPr/>
            </a:pPr>
            <a:r>
              <a:rPr lang="en-US" b="1" dirty="0"/>
              <a:t>Do all firms gain from having access to larger markets?</a:t>
            </a:r>
          </a:p>
        </p:txBody>
      </p:sp>
    </p:spTree>
    <p:extLst>
      <p:ext uri="{BB962C8B-B14F-4D97-AF65-F5344CB8AC3E}">
        <p14:creationId xmlns:p14="http://schemas.microsoft.com/office/powerpoint/2010/main" val="282037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8762-21D0-4099-84F9-48469F5419F1}"/>
              </a:ext>
            </a:extLst>
          </p:cNvPr>
          <p:cNvSpPr>
            <a:spLocks noGrp="1"/>
          </p:cNvSpPr>
          <p:nvPr>
            <p:ph type="title"/>
          </p:nvPr>
        </p:nvSpPr>
        <p:spPr>
          <a:xfrm>
            <a:off x="457200" y="163197"/>
            <a:ext cx="8229600" cy="675003"/>
          </a:xfrm>
        </p:spPr>
        <p:txBody>
          <a:bodyPr/>
          <a:lstStyle/>
          <a:p>
            <a:r>
              <a:rPr lang="en-US" dirty="0"/>
              <a:t>A Closer View</a:t>
            </a:r>
          </a:p>
        </p:txBody>
      </p:sp>
      <p:pic>
        <p:nvPicPr>
          <p:cNvPr id="3" name="Picture 2">
            <a:extLst>
              <a:ext uri="{FF2B5EF4-FFF2-40B4-BE49-F238E27FC236}">
                <a16:creationId xmlns:a16="http://schemas.microsoft.com/office/drawing/2014/main" id="{01DF2745-3568-4BC3-8093-84A98D68A4C3}"/>
              </a:ext>
            </a:extLst>
          </p:cNvPr>
          <p:cNvPicPr>
            <a:picLocks noChangeAspect="1"/>
          </p:cNvPicPr>
          <p:nvPr/>
        </p:nvPicPr>
        <p:blipFill>
          <a:blip r:embed="rId2"/>
          <a:stretch>
            <a:fillRect/>
          </a:stretch>
        </p:blipFill>
        <p:spPr>
          <a:xfrm>
            <a:off x="76200" y="1066800"/>
            <a:ext cx="8839200" cy="5410199"/>
          </a:xfrm>
          <a:prstGeom prst="rect">
            <a:avLst/>
          </a:prstGeom>
        </p:spPr>
      </p:pic>
      <p:cxnSp>
        <p:nvCxnSpPr>
          <p:cNvPr id="4" name="Straight Connector 3">
            <a:extLst>
              <a:ext uri="{FF2B5EF4-FFF2-40B4-BE49-F238E27FC236}">
                <a16:creationId xmlns:a16="http://schemas.microsoft.com/office/drawing/2014/main" id="{720CC4A2-7CDA-45DA-8F14-4A65591FB62B}"/>
              </a:ext>
            </a:extLst>
          </p:cNvPr>
          <p:cNvCxnSpPr/>
          <p:nvPr/>
        </p:nvCxnSpPr>
        <p:spPr>
          <a:xfrm>
            <a:off x="0" y="859971"/>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5697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E0FCE6-E22F-4D1C-A29A-71F2AF3D033C}"/>
              </a:ext>
            </a:extLst>
          </p:cNvPr>
          <p:cNvSpPr>
            <a:spLocks noGrp="1"/>
          </p:cNvSpPr>
          <p:nvPr>
            <p:ph type="title"/>
          </p:nvPr>
        </p:nvSpPr>
        <p:spPr/>
        <p:txBody>
          <a:bodyPr>
            <a:normAutofit/>
          </a:bodyPr>
          <a:lstStyle/>
          <a:p>
            <a:r>
              <a:rPr lang="en-US" dirty="0"/>
              <a:t>Trade Under Monopolistic Competition </a:t>
            </a:r>
            <a:endParaRPr lang="en-IN" dirty="0"/>
          </a:p>
        </p:txBody>
      </p:sp>
      <p:sp>
        <p:nvSpPr>
          <p:cNvPr id="13" name="Content Placeholder 12">
            <a:extLst>
              <a:ext uri="{FF2B5EF4-FFF2-40B4-BE49-F238E27FC236}">
                <a16:creationId xmlns:a16="http://schemas.microsoft.com/office/drawing/2014/main" id="{A769E292-600A-47AA-9E89-4D1955A36EEC}"/>
              </a:ext>
            </a:extLst>
          </p:cNvPr>
          <p:cNvSpPr>
            <a:spLocks noGrp="1"/>
          </p:cNvSpPr>
          <p:nvPr>
            <p:ph idx="1"/>
          </p:nvPr>
        </p:nvSpPr>
        <p:spPr>
          <a:xfrm>
            <a:off x="342900" y="1295510"/>
            <a:ext cx="8458200" cy="5029200"/>
          </a:xfrm>
        </p:spPr>
        <p:txBody>
          <a:bodyPr>
            <a:noAutofit/>
          </a:bodyPr>
          <a:lstStyle/>
          <a:p>
            <a:pPr marL="0" indent="0">
              <a:lnSpc>
                <a:spcPct val="120000"/>
              </a:lnSpc>
              <a:buNone/>
            </a:pPr>
            <a:r>
              <a:rPr lang="en-IN" sz="2000" b="1" dirty="0"/>
              <a:t>Equilibrium with Free Trade</a:t>
            </a:r>
          </a:p>
          <a:p>
            <a:pPr marL="0" indent="0">
              <a:lnSpc>
                <a:spcPct val="120000"/>
              </a:lnSpc>
              <a:buNone/>
            </a:pPr>
            <a:r>
              <a:rPr lang="en-IN" sz="2000" b="1" dirty="0"/>
              <a:t>Short-Run Equilibrium with Trade</a:t>
            </a:r>
          </a:p>
          <a:p>
            <a:pPr marL="0" indent="0">
              <a:lnSpc>
                <a:spcPct val="120000"/>
              </a:lnSpc>
              <a:buNone/>
            </a:pPr>
            <a:r>
              <a:rPr lang="en-US" sz="2000" dirty="0"/>
              <a:t>Assume Home and Foreign are exactly the same.</a:t>
            </a:r>
          </a:p>
          <a:p>
            <a:pPr>
              <a:lnSpc>
                <a:spcPct val="120000"/>
              </a:lnSpc>
            </a:pPr>
            <a:r>
              <a:rPr lang="en-US" sz="2000" dirty="0"/>
              <a:t>Same number of consumers, same technology and cost curves, same number of firms in the no-trade equilibrium.</a:t>
            </a:r>
          </a:p>
          <a:p>
            <a:pPr marL="0" indent="0">
              <a:lnSpc>
                <a:spcPct val="120000"/>
              </a:lnSpc>
              <a:buNone/>
            </a:pPr>
            <a:r>
              <a:rPr lang="en-US" sz="2000" dirty="0"/>
              <a:t>Without economies of scale, there would be no reason for trade.  Similarly:</a:t>
            </a:r>
          </a:p>
          <a:p>
            <a:pPr>
              <a:lnSpc>
                <a:spcPct val="120000"/>
              </a:lnSpc>
            </a:pPr>
            <a:r>
              <a:rPr lang="en-US" sz="2000" dirty="0"/>
              <a:t>Under the Ricardian model, countries with identical technologies would not trade (no trade relative prices would be equal).</a:t>
            </a:r>
          </a:p>
          <a:p>
            <a:pPr>
              <a:lnSpc>
                <a:spcPct val="120000"/>
              </a:lnSpc>
            </a:pPr>
            <a:r>
              <a:rPr lang="en-US" sz="2000" dirty="0"/>
              <a:t>Under the Heckscher–Ohlin model, countries with identical factor endowments would not trade. (no trade relative prices would be equal).</a:t>
            </a:r>
          </a:p>
          <a:p>
            <a:pPr>
              <a:lnSpc>
                <a:spcPct val="120000"/>
              </a:lnSpc>
            </a:pPr>
            <a:endParaRPr lang="en-US" sz="2000" dirty="0"/>
          </a:p>
          <a:p>
            <a:pPr marL="0" indent="0">
              <a:lnSpc>
                <a:spcPct val="120000"/>
              </a:lnSpc>
              <a:buNone/>
            </a:pPr>
            <a:r>
              <a:rPr lang="en-US" sz="2000" dirty="0"/>
              <a:t>Under monopolistic competition, two identical countries will still engage in trade!</a:t>
            </a:r>
          </a:p>
        </p:txBody>
      </p:sp>
    </p:spTree>
    <p:extLst>
      <p:ext uri="{BB962C8B-B14F-4D97-AF65-F5344CB8AC3E}">
        <p14:creationId xmlns:p14="http://schemas.microsoft.com/office/powerpoint/2010/main" val="70491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E0FCE6-E22F-4D1C-A29A-71F2AF3D033C}"/>
              </a:ext>
            </a:extLst>
          </p:cNvPr>
          <p:cNvSpPr>
            <a:spLocks noGrp="1"/>
          </p:cNvSpPr>
          <p:nvPr>
            <p:ph type="title"/>
          </p:nvPr>
        </p:nvSpPr>
        <p:spPr/>
        <p:txBody>
          <a:bodyPr>
            <a:normAutofit/>
          </a:bodyPr>
          <a:lstStyle/>
          <a:p>
            <a:r>
              <a:rPr lang="en-US" dirty="0"/>
              <a:t>Trade Under Monopolistic Competition </a:t>
            </a:r>
            <a:br>
              <a:rPr lang="en-US" dirty="0"/>
            </a:br>
            <a:endParaRPr lang="en-IN" dirty="0"/>
          </a:p>
        </p:txBody>
      </p:sp>
      <p:sp>
        <p:nvSpPr>
          <p:cNvPr id="13" name="Content Placeholder 12">
            <a:extLst>
              <a:ext uri="{FF2B5EF4-FFF2-40B4-BE49-F238E27FC236}">
                <a16:creationId xmlns:a16="http://schemas.microsoft.com/office/drawing/2014/main" id="{A769E292-600A-47AA-9E89-4D1955A36EEC}"/>
              </a:ext>
            </a:extLst>
          </p:cNvPr>
          <p:cNvSpPr>
            <a:spLocks noGrp="1"/>
          </p:cNvSpPr>
          <p:nvPr>
            <p:ph idx="1"/>
          </p:nvPr>
        </p:nvSpPr>
        <p:spPr>
          <a:xfrm>
            <a:off x="304800" y="1104900"/>
            <a:ext cx="8534400" cy="4648200"/>
          </a:xfrm>
        </p:spPr>
        <p:txBody>
          <a:bodyPr>
            <a:noAutofit/>
          </a:bodyPr>
          <a:lstStyle/>
          <a:p>
            <a:pPr marL="0" indent="0">
              <a:buNone/>
            </a:pPr>
            <a:r>
              <a:rPr lang="en-IN" sz="2000" dirty="0">
                <a:latin typeface="+mn-lt"/>
              </a:rPr>
              <a:t>Equilibrium with Free Trade</a:t>
            </a:r>
          </a:p>
          <a:p>
            <a:pPr marL="0" indent="0">
              <a:buNone/>
            </a:pPr>
            <a:r>
              <a:rPr lang="en-IN" sz="2000" dirty="0">
                <a:latin typeface="+mn-lt"/>
              </a:rPr>
              <a:t>Short-Run Equilibrium with Trade</a:t>
            </a:r>
          </a:p>
          <a:p>
            <a:pPr eaLnBrk="1" fontAlgn="auto" hangingPunct="1">
              <a:spcAft>
                <a:spcPts val="1200"/>
              </a:spcAft>
              <a:buFont typeface="Arial" pitchFamily="34" charset="0"/>
              <a:buChar char="•"/>
              <a:defRPr/>
            </a:pPr>
            <a:r>
              <a:rPr lang="en-US" altLang="en-US" sz="2000" dirty="0">
                <a:latin typeface="+mn-lt"/>
                <a:ea typeface="+mn-ea"/>
                <a:cs typeface="+mn-cs"/>
              </a:rPr>
              <a:t>The number of firms in the no-trade equilibrium in each country is </a:t>
            </a:r>
            <a:r>
              <a:rPr lang="en-US" altLang="en-US" sz="2000" i="1" dirty="0">
                <a:latin typeface="+mn-lt"/>
                <a:ea typeface="+mn-ea"/>
                <a:cs typeface="+mn-cs"/>
              </a:rPr>
              <a:t>N</a:t>
            </a:r>
            <a:r>
              <a:rPr lang="en-US" altLang="en-US" sz="2000" i="1" baseline="30000" dirty="0">
                <a:latin typeface="+mn-lt"/>
                <a:ea typeface="+mn-ea"/>
                <a:cs typeface="+mn-cs"/>
              </a:rPr>
              <a:t>A</a:t>
            </a:r>
            <a:r>
              <a:rPr lang="en-US" altLang="en-US" sz="2000" dirty="0">
                <a:latin typeface="+mn-lt"/>
                <a:ea typeface="+mn-ea"/>
                <a:cs typeface="+mn-cs"/>
              </a:rPr>
              <a:t>. The quantity demanded from each firm when all firms charge the same price is</a:t>
            </a:r>
            <a:r>
              <a:rPr lang="en-US" altLang="en-US" sz="2000" dirty="0">
                <a:latin typeface="+mn-lt"/>
              </a:rPr>
              <a:t> </a:t>
            </a:r>
            <a:r>
              <a:rPr lang="en-US" altLang="en-US" sz="2000" i="1" dirty="0">
                <a:latin typeface="+mn-lt"/>
              </a:rPr>
              <a:t>D</a:t>
            </a:r>
            <a:r>
              <a:rPr lang="en-US" altLang="en-US" sz="2000" dirty="0">
                <a:latin typeface="+mn-lt"/>
              </a:rPr>
              <a:t>/</a:t>
            </a:r>
            <a:r>
              <a:rPr lang="en-US" altLang="en-US" sz="2000" i="1" dirty="0">
                <a:latin typeface="+mn-lt"/>
              </a:rPr>
              <a:t>N</a:t>
            </a:r>
            <a:r>
              <a:rPr lang="en-US" altLang="en-US" sz="2000" i="1" baseline="30000" dirty="0">
                <a:latin typeface="+mn-lt"/>
              </a:rPr>
              <a:t>A</a:t>
            </a:r>
            <a:r>
              <a:rPr lang="en-US" altLang="en-US" sz="2000" dirty="0">
                <a:latin typeface="+mn-lt"/>
              </a:rPr>
              <a:t>.</a:t>
            </a:r>
          </a:p>
          <a:p>
            <a:pPr eaLnBrk="1" fontAlgn="auto" hangingPunct="1">
              <a:spcAft>
                <a:spcPts val="1200"/>
              </a:spcAft>
              <a:buFont typeface="Arial" pitchFamily="34" charset="0"/>
              <a:buChar char="•"/>
              <a:defRPr/>
            </a:pPr>
            <a:r>
              <a:rPr lang="en-US" altLang="en-US" sz="2000" dirty="0">
                <a:latin typeface="+mn-lt"/>
                <a:ea typeface="+mn-ea"/>
                <a:cs typeface="+mn-cs"/>
              </a:rPr>
              <a:t>First, we will consider each country in long-run equilibrium without trade.</a:t>
            </a:r>
          </a:p>
          <a:p>
            <a:pPr eaLnBrk="1" fontAlgn="auto" hangingPunct="1">
              <a:spcAft>
                <a:spcPts val="1200"/>
              </a:spcAft>
              <a:buFont typeface="Arial" pitchFamily="34" charset="0"/>
              <a:buChar char="•"/>
              <a:defRPr/>
            </a:pPr>
            <a:r>
              <a:rPr lang="en-US" altLang="en-US" sz="2000" dirty="0">
                <a:latin typeface="+mn-lt"/>
                <a:ea typeface="+mn-ea"/>
                <a:cs typeface="+mn-cs"/>
              </a:rPr>
              <a:t>When trade opens, the number of customers doubles.</a:t>
            </a:r>
          </a:p>
          <a:p>
            <a:pPr eaLnBrk="1" fontAlgn="auto" hangingPunct="1">
              <a:spcAft>
                <a:spcPts val="1200"/>
              </a:spcAft>
              <a:buFont typeface="Arial" pitchFamily="34" charset="0"/>
              <a:buChar char="•"/>
              <a:defRPr/>
            </a:pPr>
            <a:r>
              <a:rPr lang="en-US" altLang="en-US" sz="2000" dirty="0">
                <a:latin typeface="+mn-lt"/>
                <a:ea typeface="+mn-ea"/>
                <a:cs typeface="+mn-cs"/>
              </a:rPr>
              <a:t>Since there are twice as many consumers, but also twice as many firms, the ratio stays the same.</a:t>
            </a:r>
          </a:p>
          <a:p>
            <a:pPr eaLnBrk="1" fontAlgn="auto" hangingPunct="1">
              <a:spcAft>
                <a:spcPts val="1200"/>
              </a:spcAft>
              <a:buFont typeface="Arial" pitchFamily="34" charset="0"/>
              <a:buChar char="•"/>
              <a:defRPr/>
            </a:pPr>
            <a:r>
              <a:rPr lang="en-US" altLang="en-US" sz="2000" dirty="0">
                <a:latin typeface="+mn-lt"/>
                <a:ea typeface="+mn-ea"/>
                <a:cs typeface="+mn-cs"/>
              </a:rPr>
              <a:t>The product varieties also double.</a:t>
            </a:r>
          </a:p>
          <a:p>
            <a:pPr eaLnBrk="1" fontAlgn="auto" hangingPunct="1">
              <a:spcAft>
                <a:spcPts val="1200"/>
              </a:spcAft>
              <a:buFont typeface="Arial" pitchFamily="34" charset="0"/>
              <a:buChar char="•"/>
              <a:defRPr/>
            </a:pPr>
            <a:r>
              <a:rPr lang="en-US" altLang="en-US" sz="2000" dirty="0">
                <a:latin typeface="+mn-lt"/>
                <a:ea typeface="+mn-ea"/>
                <a:cs typeface="+mn-cs"/>
              </a:rPr>
              <a:t>With the greater number of varieties available, the demand for each individual variety will be more elastic.</a:t>
            </a:r>
          </a:p>
        </p:txBody>
      </p:sp>
    </p:spTree>
    <p:extLst>
      <p:ext uri="{BB962C8B-B14F-4D97-AF65-F5344CB8AC3E}">
        <p14:creationId xmlns:p14="http://schemas.microsoft.com/office/powerpoint/2010/main" val="380996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158186" y="879335"/>
            <a:ext cx="8610600" cy="720866"/>
          </a:xfrm>
        </p:spPr>
        <p:txBody>
          <a:bodyPr>
            <a:normAutofit/>
          </a:bodyPr>
          <a:lstStyle/>
          <a:p>
            <a:pPr marL="0" indent="0">
              <a:buNone/>
            </a:pPr>
            <a:r>
              <a:rPr lang="en-US" sz="2000" b="1" dirty="0"/>
              <a:t>Equilibrium with Free Trade -  FIGURE 6-6  - Short-Run Monopolistic Competition Equilibrium with Trade </a:t>
            </a:r>
          </a:p>
        </p:txBody>
      </p:sp>
      <p:pic>
        <p:nvPicPr>
          <p:cNvPr id="7" name="Picture Placeholder 5" descr="A graph plots price versus quantity. The vertical axis plots the price with points P superscript A and P superscript W, and the horizontal axis plots the quantity with Q subscript 1 and Q subscript 3. Dotted lines meet both axes from point A (Q subscript 1, P superscript A), which is labeled “long-run equilibrium without trade” and point C (Q subscript 3, P superscript W), which is labeled “long-run equilibrium with trade.” The marginal cost, M C, is a horizontal line, parallel to the X-axis. The average cost curve, A C, is a concave up decreasing curve, drawn intersecting points A and C, above the M C line. A negative sloping line, D divided by N superscript T is drawn intersecting at point C and M C line. A negative sloping line d subscript 3 intersects point C. Another negative sloping line m r subscript 3 (below line d subscript 3) intersects marginal cost line at Q subscript 3 and D by N superscript T line. ">
            <a:extLst>
              <a:ext uri="{FF2B5EF4-FFF2-40B4-BE49-F238E27FC236}">
                <a16:creationId xmlns:a16="http://schemas.microsoft.com/office/drawing/2014/main" id="{EFD53480-8CCB-469D-956A-0714849DBC5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28600" y="1600201"/>
            <a:ext cx="8610600" cy="308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158750" y="4876690"/>
            <a:ext cx="8826500" cy="1828800"/>
          </a:xfrm>
        </p:spPr>
        <p:txBody>
          <a:bodyPr>
            <a:noAutofit/>
          </a:bodyPr>
          <a:lstStyle/>
          <a:p>
            <a:pPr marL="0" indent="0">
              <a:spcBef>
                <a:spcPct val="10000"/>
              </a:spcBef>
              <a:spcAft>
                <a:spcPts val="600"/>
              </a:spcAft>
              <a:buNone/>
            </a:pPr>
            <a:r>
              <a:rPr lang="en-US" sz="1800" b="1" dirty="0">
                <a:latin typeface="+mn-lt"/>
              </a:rPr>
              <a:t>When trade is opened, the larger market makes the firm’s demand curve more elastic, as shown by </a:t>
            </a:r>
            <a:r>
              <a:rPr lang="en-US" sz="1800" b="1" i="1" dirty="0">
                <a:latin typeface="+mn-lt"/>
              </a:rPr>
              <a:t>d</a:t>
            </a:r>
            <a:r>
              <a:rPr lang="en-US" sz="1800" b="1" baseline="-25000" dirty="0">
                <a:latin typeface="+mn-lt"/>
              </a:rPr>
              <a:t>2</a:t>
            </a:r>
            <a:r>
              <a:rPr lang="en-US" sz="1800" b="1" dirty="0">
                <a:latin typeface="+mn-lt"/>
              </a:rPr>
              <a:t> (with marginal revenue curve, </a:t>
            </a:r>
            <a:r>
              <a:rPr lang="en-US" sz="1800" b="1" i="1" dirty="0">
                <a:latin typeface="+mn-lt"/>
              </a:rPr>
              <a:t>mr</a:t>
            </a:r>
            <a:r>
              <a:rPr lang="en-US" sz="1800" b="1" baseline="-25000" dirty="0">
                <a:latin typeface="+mn-lt"/>
              </a:rPr>
              <a:t>2</a:t>
            </a:r>
            <a:r>
              <a:rPr lang="en-US" sz="1800" b="1" dirty="0">
                <a:latin typeface="+mn-lt"/>
              </a:rPr>
              <a:t>).</a:t>
            </a:r>
          </a:p>
          <a:p>
            <a:pPr marL="0" indent="0">
              <a:spcBef>
                <a:spcPct val="10000"/>
              </a:spcBef>
              <a:spcAft>
                <a:spcPts val="600"/>
              </a:spcAft>
              <a:buNone/>
            </a:pPr>
            <a:r>
              <a:rPr lang="en-US" sz="1800" b="1" dirty="0">
                <a:latin typeface="+mn-lt"/>
              </a:rPr>
              <a:t>The firm chooses to produce the quantity </a:t>
            </a:r>
            <a:r>
              <a:rPr lang="en-US" sz="1800" b="1" i="1" dirty="0">
                <a:latin typeface="+mn-lt"/>
              </a:rPr>
              <a:t>Q</a:t>
            </a:r>
            <a:r>
              <a:rPr lang="en-US" sz="1800" b="1" baseline="-25000" dirty="0">
                <a:latin typeface="+mn-lt"/>
              </a:rPr>
              <a:t>2</a:t>
            </a:r>
            <a:r>
              <a:rPr lang="en-US" sz="1800" b="1" dirty="0">
                <a:latin typeface="+mn-lt"/>
              </a:rPr>
              <a:t> at which marginal revenue equals marginal costs, corresponding to a price of </a:t>
            </a:r>
            <a:r>
              <a:rPr lang="en-US" sz="1800" b="1" i="1" dirty="0">
                <a:latin typeface="+mn-lt"/>
              </a:rPr>
              <a:t>P</a:t>
            </a:r>
            <a:r>
              <a:rPr lang="en-US" sz="1800" b="1" baseline="-25000" dirty="0">
                <a:latin typeface="+mn-lt"/>
              </a:rPr>
              <a:t>2</a:t>
            </a:r>
            <a:r>
              <a:rPr lang="en-US" sz="1800" b="1" dirty="0">
                <a:latin typeface="+mn-lt"/>
              </a:rPr>
              <a:t>. </a:t>
            </a:r>
          </a:p>
          <a:p>
            <a:pPr marL="0" indent="0">
              <a:spcBef>
                <a:spcPct val="10000"/>
              </a:spcBef>
              <a:spcAft>
                <a:spcPts val="600"/>
              </a:spcAft>
              <a:buNone/>
            </a:pPr>
            <a:r>
              <a:rPr lang="en-US" sz="1800" b="1" dirty="0">
                <a:latin typeface="+mn-lt"/>
              </a:rPr>
              <a:t>With sales </a:t>
            </a:r>
            <a:r>
              <a:rPr lang="en-US" sz="1800" b="1" i="1" dirty="0">
                <a:latin typeface="+mn-lt"/>
              </a:rPr>
              <a:t>Q</a:t>
            </a:r>
            <a:r>
              <a:rPr lang="en-US" sz="1800" b="1" baseline="-25000" dirty="0">
                <a:latin typeface="+mn-lt"/>
              </a:rPr>
              <a:t>2</a:t>
            </a:r>
            <a:r>
              <a:rPr lang="en-US" sz="1800" b="1" dirty="0">
                <a:latin typeface="+mn-lt"/>
              </a:rPr>
              <a:t> at price </a:t>
            </a:r>
            <a:r>
              <a:rPr lang="en-US" sz="1800" b="1" i="1" dirty="0">
                <a:latin typeface="+mn-lt"/>
              </a:rPr>
              <a:t>P</a:t>
            </a:r>
            <a:r>
              <a:rPr lang="en-US" sz="1800" b="1" baseline="-25000" dirty="0">
                <a:latin typeface="+mn-lt"/>
              </a:rPr>
              <a:t>2</a:t>
            </a:r>
            <a:r>
              <a:rPr lang="en-US" sz="1800" b="1" dirty="0">
                <a:latin typeface="+mn-lt"/>
              </a:rPr>
              <a:t>, the firm makes monopoly profits since price is greater than </a:t>
            </a:r>
            <a:r>
              <a:rPr lang="en-US" sz="1800" b="1" i="1" dirty="0">
                <a:latin typeface="+mn-lt"/>
              </a:rPr>
              <a:t>AC</a:t>
            </a:r>
            <a:r>
              <a:rPr lang="en-US" sz="1800" b="1" dirty="0">
                <a:latin typeface="+mn-lt"/>
              </a:rPr>
              <a:t>. </a:t>
            </a:r>
          </a:p>
        </p:txBody>
      </p:sp>
    </p:spTree>
    <p:extLst>
      <p:ext uri="{BB962C8B-B14F-4D97-AF65-F5344CB8AC3E}">
        <p14:creationId xmlns:p14="http://schemas.microsoft.com/office/powerpoint/2010/main" val="120133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Trade Under Monopolistic Competition </a:t>
            </a:r>
            <a:br>
              <a:rPr lang="en-US" dirty="0"/>
            </a:br>
            <a:endParaRPr lang="en-IN" dirty="0"/>
          </a:p>
        </p:txBody>
      </p:sp>
      <p:pic>
        <p:nvPicPr>
          <p:cNvPr id="7" name="Picture Placeholder 5" descr="A graph plots price versus quantity. The vertical axis plots the price with points P superscript A and P superscript W, and the horizontal axis plots the quantity with Q subscript 1 and Q subscript 3. Dotted lines meet both axes from point A (Q subscript 1, P superscript A), which is labeled “long-run equilibrium without trade” and point C (Q subscript 3, P superscript W), which is labeled “long-run equilibrium with trade.” The marginal cost, M C, is a horizontal line, parallel to the X-axis. The average cost curve, A C, is a concave up decreasing curve, drawn intersecting points A and C, above the M C line. A negative sloping line, D divided by N superscript T is drawn intersecting at point C and M C line. A negative sloping line d subscript 3 intersects point C. Another negative sloping line m r subscript 3 (below line d subscript 3) intersects marginal cost line at Q subscript 3 and D by N superscript T line. ">
            <a:extLst>
              <a:ext uri="{FF2B5EF4-FFF2-40B4-BE49-F238E27FC236}">
                <a16:creationId xmlns:a16="http://schemas.microsoft.com/office/drawing/2014/main" id="{EFD53480-8CCB-469D-956A-0714849DBC59}"/>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81196" y="1681343"/>
            <a:ext cx="8405604" cy="34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255796" y="5116960"/>
            <a:ext cx="8735804" cy="1588530"/>
          </a:xfrm>
        </p:spPr>
        <p:txBody>
          <a:bodyPr>
            <a:noAutofit/>
          </a:bodyPr>
          <a:lstStyle/>
          <a:p>
            <a:pPr marL="0" indent="0">
              <a:spcBef>
                <a:spcPct val="10000"/>
              </a:spcBef>
              <a:spcAft>
                <a:spcPts val="600"/>
              </a:spcAft>
              <a:buNone/>
            </a:pPr>
            <a:r>
              <a:rPr lang="en-US" sz="1800" b="1" dirty="0"/>
              <a:t>When </a:t>
            </a:r>
            <a:r>
              <a:rPr lang="en-US" sz="1800" b="1" i="1" dirty="0"/>
              <a:t>all </a:t>
            </a:r>
            <a:r>
              <a:rPr lang="en-US" sz="1800" b="1" dirty="0"/>
              <a:t>firms lower their prices to </a:t>
            </a:r>
            <a:r>
              <a:rPr lang="en-US" sz="1800" b="1" i="1" dirty="0"/>
              <a:t>P</a:t>
            </a:r>
            <a:r>
              <a:rPr lang="en-US" sz="1800" b="1" baseline="-25000" dirty="0"/>
              <a:t>2</a:t>
            </a:r>
            <a:r>
              <a:rPr lang="en-US" sz="1800" b="1" dirty="0"/>
              <a:t>, however, the relevant demand curve is </a:t>
            </a:r>
            <a:r>
              <a:rPr lang="en-US" sz="1800" b="1" i="1" dirty="0"/>
              <a:t>D/N</a:t>
            </a:r>
            <a:r>
              <a:rPr lang="en-US" sz="1800" b="1" i="1" baseline="30000" dirty="0"/>
              <a:t>A</a:t>
            </a:r>
            <a:r>
              <a:rPr lang="en-US" sz="1800" b="1" dirty="0"/>
              <a:t>, which indicates that they can sell only </a:t>
            </a:r>
            <a:r>
              <a:rPr lang="en-US" sz="1800" b="1" i="1" dirty="0"/>
              <a:t>Q′</a:t>
            </a:r>
            <a:r>
              <a:rPr lang="en-US" sz="1800" b="1" baseline="-25000" dirty="0"/>
              <a:t>2</a:t>
            </a:r>
            <a:r>
              <a:rPr lang="en-US" sz="1800" b="1" dirty="0"/>
              <a:t> at price </a:t>
            </a:r>
            <a:r>
              <a:rPr lang="en-US" sz="1800" b="1" i="1" dirty="0"/>
              <a:t>P</a:t>
            </a:r>
            <a:r>
              <a:rPr lang="en-US" sz="1800" b="1" baseline="-25000" dirty="0"/>
              <a:t>2</a:t>
            </a:r>
            <a:r>
              <a:rPr lang="en-US" sz="1800" b="1" dirty="0"/>
              <a:t>. </a:t>
            </a:r>
          </a:p>
          <a:p>
            <a:pPr marL="0" indent="0">
              <a:spcBef>
                <a:spcPct val="10000"/>
              </a:spcBef>
              <a:spcAft>
                <a:spcPts val="600"/>
              </a:spcAft>
              <a:buNone/>
            </a:pPr>
            <a:r>
              <a:rPr lang="en-US" sz="1800" b="1" dirty="0"/>
              <a:t>At this short-run equilibrium (point </a:t>
            </a:r>
            <a:r>
              <a:rPr lang="en-US" sz="1800" b="1" i="1" dirty="0"/>
              <a:t>B′</a:t>
            </a:r>
            <a:r>
              <a:rPr lang="en-US" sz="1800" b="1" dirty="0"/>
              <a:t>), price is less than average cost and all firms incur losses. </a:t>
            </a:r>
          </a:p>
          <a:p>
            <a:pPr marL="0" indent="0">
              <a:spcBef>
                <a:spcPct val="10000"/>
              </a:spcBef>
              <a:spcAft>
                <a:spcPts val="600"/>
              </a:spcAft>
              <a:buNone/>
            </a:pPr>
            <a:r>
              <a:rPr lang="en-US" sz="1800" b="1" dirty="0"/>
              <a:t>As a result, some firms are forced to exit the industry.</a:t>
            </a:r>
          </a:p>
        </p:txBody>
      </p:sp>
      <p:sp>
        <p:nvSpPr>
          <p:cNvPr id="8" name="Content Placeholder 4">
            <a:extLst>
              <a:ext uri="{FF2B5EF4-FFF2-40B4-BE49-F238E27FC236}">
                <a16:creationId xmlns:a16="http://schemas.microsoft.com/office/drawing/2014/main" id="{3AF70272-D076-4715-82A0-611FF844AA37}"/>
              </a:ext>
            </a:extLst>
          </p:cNvPr>
          <p:cNvSpPr>
            <a:spLocks noGrp="1"/>
          </p:cNvSpPr>
          <p:nvPr>
            <p:ph idx="1"/>
          </p:nvPr>
        </p:nvSpPr>
        <p:spPr>
          <a:xfrm>
            <a:off x="77996" y="935077"/>
            <a:ext cx="8610600" cy="720866"/>
          </a:xfrm>
        </p:spPr>
        <p:txBody>
          <a:bodyPr>
            <a:normAutofit/>
          </a:bodyPr>
          <a:lstStyle/>
          <a:p>
            <a:pPr marL="0" indent="0">
              <a:buNone/>
            </a:pPr>
            <a:r>
              <a:rPr lang="en-US" sz="2000" b="1" dirty="0"/>
              <a:t>Equilibrium with Free Trade -  FIGURE 6-6  - Short-Run Monopolistic Competition Equilibrium with Trade </a:t>
            </a:r>
          </a:p>
        </p:txBody>
      </p:sp>
    </p:spTree>
    <p:extLst>
      <p:ext uri="{BB962C8B-B14F-4D97-AF65-F5344CB8AC3E}">
        <p14:creationId xmlns:p14="http://schemas.microsoft.com/office/powerpoint/2010/main" val="114383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FFB2-A20E-4218-8D71-2C182FA49947}"/>
              </a:ext>
            </a:extLst>
          </p:cNvPr>
          <p:cNvSpPr>
            <a:spLocks noGrp="1"/>
          </p:cNvSpPr>
          <p:nvPr>
            <p:ph type="title"/>
          </p:nvPr>
        </p:nvSpPr>
        <p:spPr>
          <a:xfrm>
            <a:off x="457200" y="163197"/>
            <a:ext cx="8229600" cy="827402"/>
          </a:xfrm>
        </p:spPr>
        <p:txBody>
          <a:bodyPr/>
          <a:lstStyle/>
          <a:p>
            <a:r>
              <a:rPr lang="en-US" dirty="0"/>
              <a:t>A Closer Look</a:t>
            </a:r>
          </a:p>
        </p:txBody>
      </p:sp>
      <p:pic>
        <p:nvPicPr>
          <p:cNvPr id="3" name="Picture 2">
            <a:extLst>
              <a:ext uri="{FF2B5EF4-FFF2-40B4-BE49-F238E27FC236}">
                <a16:creationId xmlns:a16="http://schemas.microsoft.com/office/drawing/2014/main" id="{184D7A86-FECE-4513-B3F7-A7C3DDAC49B7}"/>
              </a:ext>
            </a:extLst>
          </p:cNvPr>
          <p:cNvPicPr>
            <a:picLocks noChangeAspect="1"/>
          </p:cNvPicPr>
          <p:nvPr/>
        </p:nvPicPr>
        <p:blipFill>
          <a:blip r:embed="rId2"/>
          <a:stretch>
            <a:fillRect/>
          </a:stretch>
        </p:blipFill>
        <p:spPr>
          <a:xfrm>
            <a:off x="368443" y="1371601"/>
            <a:ext cx="8407113" cy="5105400"/>
          </a:xfrm>
          <a:prstGeom prst="rect">
            <a:avLst/>
          </a:prstGeom>
        </p:spPr>
      </p:pic>
      <p:cxnSp>
        <p:nvCxnSpPr>
          <p:cNvPr id="4" name="Straight Connector 3">
            <a:extLst>
              <a:ext uri="{FF2B5EF4-FFF2-40B4-BE49-F238E27FC236}">
                <a16:creationId xmlns:a16="http://schemas.microsoft.com/office/drawing/2014/main" id="{58E796B1-64E3-4745-A384-2FAB33974CC2}"/>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9213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39D8A5-006D-4DCB-84C8-509F669B77CF}"/>
              </a:ext>
            </a:extLst>
          </p:cNvPr>
          <p:cNvSpPr>
            <a:spLocks noGrp="1"/>
          </p:cNvSpPr>
          <p:nvPr>
            <p:ph type="title"/>
          </p:nvPr>
        </p:nvSpPr>
        <p:spPr>
          <a:xfrm>
            <a:off x="457200" y="152510"/>
            <a:ext cx="8229600" cy="1143000"/>
          </a:xfrm>
        </p:spPr>
        <p:txBody>
          <a:bodyPr>
            <a:normAutofit/>
          </a:bodyPr>
          <a:lstStyle/>
          <a:p>
            <a:r>
              <a:rPr lang="en-US" dirty="0"/>
              <a:t>Trade Under Monopolistic Competition </a:t>
            </a:r>
            <a:br>
              <a:rPr lang="en-US" dirty="0"/>
            </a:br>
            <a:endParaRPr lang="en-IN" dirty="0"/>
          </a:p>
        </p:txBody>
      </p:sp>
      <p:sp>
        <p:nvSpPr>
          <p:cNvPr id="13" name="Content Placeholder 12">
            <a:extLst>
              <a:ext uri="{FF2B5EF4-FFF2-40B4-BE49-F238E27FC236}">
                <a16:creationId xmlns:a16="http://schemas.microsoft.com/office/drawing/2014/main" id="{C6284423-C81F-4AB3-B9F3-EE15CF5242DB}"/>
              </a:ext>
            </a:extLst>
          </p:cNvPr>
          <p:cNvSpPr>
            <a:spLocks noGrp="1"/>
          </p:cNvSpPr>
          <p:nvPr>
            <p:ph idx="1"/>
          </p:nvPr>
        </p:nvSpPr>
        <p:spPr>
          <a:xfrm>
            <a:off x="195943" y="1166018"/>
            <a:ext cx="8719458" cy="4525963"/>
          </a:xfrm>
        </p:spPr>
        <p:txBody>
          <a:bodyPr>
            <a:noAutofit/>
          </a:bodyPr>
          <a:lstStyle/>
          <a:p>
            <a:pPr marL="0" indent="0">
              <a:lnSpc>
                <a:spcPct val="120000"/>
              </a:lnSpc>
              <a:buNone/>
            </a:pPr>
            <a:r>
              <a:rPr lang="en-US" sz="2100" dirty="0">
                <a:latin typeface="+mn-lt"/>
              </a:rPr>
              <a:t>Equilibrium with Free Trade</a:t>
            </a:r>
          </a:p>
          <a:p>
            <a:pPr marL="0" indent="0">
              <a:lnSpc>
                <a:spcPct val="120000"/>
              </a:lnSpc>
              <a:buNone/>
            </a:pPr>
            <a:r>
              <a:rPr lang="en-US" altLang="en-US" sz="2100" dirty="0">
                <a:latin typeface="+mn-lt"/>
                <a:ea typeface="+mn-ea"/>
                <a:cs typeface="+mn-cs"/>
              </a:rPr>
              <a:t>Long-Run Equilibrium with Trade</a:t>
            </a:r>
          </a:p>
          <a:p>
            <a:pPr eaLnBrk="1" fontAlgn="auto" hangingPunct="1">
              <a:lnSpc>
                <a:spcPct val="120000"/>
              </a:lnSpc>
              <a:spcAft>
                <a:spcPts val="1700"/>
              </a:spcAft>
              <a:buFont typeface="Arial" pitchFamily="34" charset="0"/>
              <a:buChar char="•"/>
              <a:defRPr/>
            </a:pPr>
            <a:r>
              <a:rPr lang="en-US" altLang="en-US" sz="2100" dirty="0">
                <a:latin typeface="+mn-lt"/>
                <a:ea typeface="+mn-ea"/>
                <a:cs typeface="+mn-cs"/>
              </a:rPr>
              <a:t>Since firms are making losses, some of them will exit the industry.</a:t>
            </a:r>
          </a:p>
          <a:p>
            <a:pPr eaLnBrk="1" fontAlgn="auto" hangingPunct="1">
              <a:lnSpc>
                <a:spcPct val="120000"/>
              </a:lnSpc>
              <a:spcAft>
                <a:spcPts val="1700"/>
              </a:spcAft>
              <a:buFont typeface="Arial" pitchFamily="34" charset="0"/>
              <a:buChar char="•"/>
              <a:defRPr/>
            </a:pPr>
            <a:r>
              <a:rPr lang="en-US" altLang="en-US" sz="2100" dirty="0">
                <a:latin typeface="+mn-lt"/>
                <a:ea typeface="+mn-ea"/>
                <a:cs typeface="+mn-cs"/>
              </a:rPr>
              <a:t>Firm exit will increase demand for the remaining firms’ products and decrease the available product varieties to consumers.</a:t>
            </a:r>
          </a:p>
          <a:p>
            <a:pPr eaLnBrk="1" fontAlgn="auto" hangingPunct="1">
              <a:lnSpc>
                <a:spcPct val="120000"/>
              </a:lnSpc>
              <a:spcAft>
                <a:spcPts val="1700"/>
              </a:spcAft>
              <a:buFont typeface="Arial" pitchFamily="34" charset="0"/>
              <a:buChar char="•"/>
              <a:defRPr/>
            </a:pPr>
            <a:r>
              <a:rPr lang="en-US" altLang="en-US" sz="2100" dirty="0">
                <a:latin typeface="+mn-lt"/>
                <a:ea typeface="+mn-ea"/>
                <a:cs typeface="+mn-cs"/>
              </a:rPr>
              <a:t>We now have </a:t>
            </a:r>
            <a:r>
              <a:rPr lang="en-US" altLang="en-US" sz="2100" i="1" dirty="0">
                <a:latin typeface="+mn-lt"/>
                <a:ea typeface="+mn-ea"/>
                <a:cs typeface="+mn-cs"/>
              </a:rPr>
              <a:t>N</a:t>
            </a:r>
            <a:r>
              <a:rPr lang="en-US" altLang="en-US" sz="2100" i="1" baseline="30000" dirty="0">
                <a:latin typeface="+mn-lt"/>
                <a:ea typeface="+mn-ea"/>
                <a:cs typeface="+mn-cs"/>
              </a:rPr>
              <a:t>T</a:t>
            </a:r>
            <a:r>
              <a:rPr lang="en-US" altLang="en-US" sz="2100" dirty="0">
                <a:latin typeface="+mn-lt"/>
                <a:ea typeface="+mn-ea"/>
                <a:cs typeface="+mn-cs"/>
              </a:rPr>
              <a:t> firms (number of firms in each country after trade), which is fewer than the </a:t>
            </a:r>
            <a:r>
              <a:rPr lang="en-US" altLang="en-US" sz="2100" i="1" dirty="0">
                <a:latin typeface="+mn-lt"/>
                <a:ea typeface="+mn-ea"/>
                <a:cs typeface="+mn-cs"/>
              </a:rPr>
              <a:t>N</a:t>
            </a:r>
            <a:r>
              <a:rPr lang="en-US" altLang="en-US" sz="2100" i="1" baseline="30000" dirty="0">
                <a:latin typeface="+mn-lt"/>
                <a:ea typeface="+mn-ea"/>
                <a:cs typeface="+mn-cs"/>
              </a:rPr>
              <a:t>A</a:t>
            </a:r>
            <a:r>
              <a:rPr lang="en-US" altLang="en-US" sz="2100" dirty="0">
                <a:latin typeface="+mn-lt"/>
                <a:ea typeface="+mn-ea"/>
                <a:cs typeface="+mn-cs"/>
              </a:rPr>
              <a:t> firms we had before trade. </a:t>
            </a:r>
            <a:endParaRPr lang="en-US" altLang="en-US" sz="2100" dirty="0">
              <a:latin typeface="+mn-lt"/>
            </a:endParaRPr>
          </a:p>
          <a:p>
            <a:pPr eaLnBrk="1" fontAlgn="auto" hangingPunct="1">
              <a:lnSpc>
                <a:spcPct val="120000"/>
              </a:lnSpc>
              <a:spcAft>
                <a:spcPts val="1700"/>
              </a:spcAft>
              <a:buFont typeface="Arial" pitchFamily="34" charset="0"/>
              <a:buChar char="•"/>
              <a:defRPr/>
            </a:pPr>
            <a:r>
              <a:rPr lang="en-US" altLang="en-US" sz="2100" dirty="0">
                <a:latin typeface="+mn-lt"/>
                <a:ea typeface="+mn-ea"/>
                <a:cs typeface="+mn-cs"/>
              </a:rPr>
              <a:t>The new demand </a:t>
            </a:r>
            <a:r>
              <a:rPr lang="en-US" altLang="en-US" sz="2100" i="1" dirty="0">
                <a:latin typeface="+mn-lt"/>
                <a:ea typeface="+mn-ea"/>
                <a:cs typeface="+mn-cs"/>
              </a:rPr>
              <a:t>D</a:t>
            </a:r>
            <a:r>
              <a:rPr lang="en-US" altLang="en-US" sz="2100" dirty="0">
                <a:latin typeface="+mn-lt"/>
                <a:ea typeface="+mn-ea"/>
                <a:cs typeface="+mn-cs"/>
              </a:rPr>
              <a:t>/</a:t>
            </a:r>
            <a:r>
              <a:rPr lang="en-US" altLang="en-US" sz="2100" i="1" dirty="0">
                <a:latin typeface="+mn-lt"/>
                <a:ea typeface="+mn-ea"/>
                <a:cs typeface="+mn-cs"/>
              </a:rPr>
              <a:t>N</a:t>
            </a:r>
            <a:r>
              <a:rPr lang="en-US" altLang="en-US" sz="2100" i="1" baseline="30000" dirty="0">
                <a:latin typeface="+mn-lt"/>
                <a:ea typeface="+mn-ea"/>
                <a:cs typeface="+mn-cs"/>
              </a:rPr>
              <a:t>T</a:t>
            </a:r>
            <a:r>
              <a:rPr lang="en-US" altLang="en-US" sz="2100" dirty="0">
                <a:latin typeface="+mn-lt"/>
                <a:ea typeface="+mn-ea"/>
                <a:cs typeface="+mn-cs"/>
              </a:rPr>
              <a:t> lies to the right of </a:t>
            </a:r>
            <a:r>
              <a:rPr lang="en-US" altLang="en-US" sz="2100" i="1" dirty="0">
                <a:latin typeface="+mn-lt"/>
                <a:ea typeface="+mn-ea"/>
                <a:cs typeface="+mn-cs"/>
              </a:rPr>
              <a:t>D</a:t>
            </a:r>
            <a:r>
              <a:rPr lang="en-US" altLang="en-US" sz="2100" dirty="0">
                <a:latin typeface="+mn-lt"/>
                <a:ea typeface="+mn-ea"/>
                <a:cs typeface="+mn-cs"/>
              </a:rPr>
              <a:t>/</a:t>
            </a:r>
            <a:r>
              <a:rPr lang="en-US" altLang="en-US" sz="2100" i="1" dirty="0">
                <a:latin typeface="+mn-lt"/>
                <a:ea typeface="+mn-ea"/>
                <a:cs typeface="+mn-cs"/>
              </a:rPr>
              <a:t>N</a:t>
            </a:r>
            <a:r>
              <a:rPr lang="en-US" altLang="en-US" sz="2100" i="1" baseline="30000" dirty="0">
                <a:latin typeface="+mn-lt"/>
                <a:ea typeface="+mn-ea"/>
                <a:cs typeface="+mn-cs"/>
              </a:rPr>
              <a:t>A</a:t>
            </a:r>
            <a:r>
              <a:rPr lang="en-US" altLang="en-US" sz="2100" dirty="0">
                <a:latin typeface="+mn-lt"/>
                <a:ea typeface="+mn-ea"/>
                <a:cs typeface="+mn-cs"/>
              </a:rPr>
              <a:t>.</a:t>
            </a:r>
          </a:p>
          <a:p>
            <a:pPr>
              <a:lnSpc>
                <a:spcPct val="120000"/>
              </a:lnSpc>
              <a:spcAft>
                <a:spcPts val="1700"/>
              </a:spcAft>
              <a:defRPr/>
            </a:pPr>
            <a:r>
              <a:rPr lang="en-US" altLang="en-US" sz="2100" i="1" dirty="0">
                <a:latin typeface="+mn-lt"/>
                <a:ea typeface="+mn-ea"/>
                <a:cs typeface="+mn-cs"/>
              </a:rPr>
              <a:t>D</a:t>
            </a:r>
            <a:r>
              <a:rPr lang="en-US" altLang="en-US" sz="2100" dirty="0">
                <a:latin typeface="+mn-lt"/>
                <a:ea typeface="+mn-ea"/>
                <a:cs typeface="+mn-cs"/>
              </a:rPr>
              <a:t>/</a:t>
            </a:r>
            <a:r>
              <a:rPr lang="en-US" altLang="en-US" sz="2100" i="1" dirty="0">
                <a:latin typeface="+mn-lt"/>
                <a:ea typeface="+mn-ea"/>
                <a:cs typeface="+mn-cs"/>
              </a:rPr>
              <a:t>N</a:t>
            </a:r>
            <a:r>
              <a:rPr lang="en-US" altLang="en-US" sz="2100" i="1" baseline="30000" dirty="0">
                <a:latin typeface="+mn-lt"/>
                <a:ea typeface="+mn-ea"/>
                <a:cs typeface="+mn-cs"/>
              </a:rPr>
              <a:t>T</a:t>
            </a:r>
            <a:r>
              <a:rPr lang="en-US" altLang="en-US" sz="2100" dirty="0">
                <a:latin typeface="+mn-lt"/>
                <a:ea typeface="+mn-ea"/>
                <a:cs typeface="+mn-cs"/>
              </a:rPr>
              <a:t> &gt; D/</a:t>
            </a:r>
            <a:r>
              <a:rPr lang="en-US" altLang="en-US" sz="2100" i="1" dirty="0">
                <a:latin typeface="+mn-lt"/>
                <a:ea typeface="+mn-ea"/>
                <a:cs typeface="+mn-cs"/>
              </a:rPr>
              <a:t>N</a:t>
            </a:r>
            <a:r>
              <a:rPr lang="en-US" altLang="en-US" sz="2100" i="1" baseline="30000" dirty="0">
                <a:latin typeface="+mn-lt"/>
                <a:ea typeface="+mn-ea"/>
                <a:cs typeface="+mn-cs"/>
              </a:rPr>
              <a:t>A</a:t>
            </a:r>
            <a:r>
              <a:rPr lang="en-US" altLang="en-US" sz="2100" dirty="0">
                <a:latin typeface="+mn-lt"/>
                <a:ea typeface="+mn-ea"/>
                <a:cs typeface="+mn-cs"/>
              </a:rPr>
              <a:t>.</a:t>
            </a:r>
          </a:p>
          <a:p>
            <a:pPr eaLnBrk="1" fontAlgn="auto" hangingPunct="1">
              <a:lnSpc>
                <a:spcPct val="120000"/>
              </a:lnSpc>
              <a:spcAft>
                <a:spcPts val="1700"/>
              </a:spcAft>
              <a:buFont typeface="Arial" pitchFamily="34" charset="0"/>
              <a:buChar char="•"/>
              <a:defRPr/>
            </a:pPr>
            <a:endParaRPr lang="en-US" altLang="en-US" sz="2200" dirty="0">
              <a:latin typeface="+mn-lt"/>
              <a:ea typeface="+mn-ea"/>
              <a:cs typeface="+mn-cs"/>
            </a:endParaRPr>
          </a:p>
        </p:txBody>
      </p:sp>
    </p:spTree>
    <p:extLst>
      <p:ext uri="{BB962C8B-B14F-4D97-AF65-F5344CB8AC3E}">
        <p14:creationId xmlns:p14="http://schemas.microsoft.com/office/powerpoint/2010/main" val="32006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486509-745D-4E33-8172-71315FBB7D30}"/>
              </a:ext>
            </a:extLst>
          </p:cNvPr>
          <p:cNvSpPr>
            <a:spLocks noGrp="1"/>
          </p:cNvSpPr>
          <p:nvPr>
            <p:ph type="subTitle" idx="1"/>
          </p:nvPr>
        </p:nvSpPr>
        <p:spPr>
          <a:xfrm>
            <a:off x="228600" y="76200"/>
            <a:ext cx="8763000" cy="519532"/>
          </a:xfrm>
        </p:spPr>
        <p:txBody>
          <a:bodyPr/>
          <a:lstStyle/>
          <a:p>
            <a:r>
              <a:rPr lang="en-US" sz="2800" dirty="0"/>
              <a:t>Slope of Market Share Line with Trade Flatter Since  D/N</a:t>
            </a:r>
            <a:r>
              <a:rPr lang="en-US" sz="2800" baseline="30000" dirty="0"/>
              <a:t>T</a:t>
            </a:r>
            <a:r>
              <a:rPr lang="en-US" sz="2800" dirty="0"/>
              <a:t> &gt; D/N</a:t>
            </a:r>
            <a:r>
              <a:rPr lang="en-US" sz="2800" baseline="30000" dirty="0"/>
              <a:t>A</a:t>
            </a:r>
            <a:r>
              <a:rPr lang="en-US" sz="2800" dirty="0"/>
              <a:t>.</a:t>
            </a:r>
          </a:p>
          <a:p>
            <a:r>
              <a:rPr lang="en-US" sz="2800" dirty="0"/>
              <a:t>   </a:t>
            </a:r>
          </a:p>
        </p:txBody>
      </p:sp>
      <p:pic>
        <p:nvPicPr>
          <p:cNvPr id="4" name="Picture 3">
            <a:extLst>
              <a:ext uri="{FF2B5EF4-FFF2-40B4-BE49-F238E27FC236}">
                <a16:creationId xmlns:a16="http://schemas.microsoft.com/office/drawing/2014/main" id="{A83FD63C-5DBA-470F-9284-C7FEC365099B}"/>
              </a:ext>
            </a:extLst>
          </p:cNvPr>
          <p:cNvPicPr>
            <a:picLocks noChangeAspect="1"/>
          </p:cNvPicPr>
          <p:nvPr/>
        </p:nvPicPr>
        <p:blipFill>
          <a:blip r:embed="rId2"/>
          <a:stretch>
            <a:fillRect/>
          </a:stretch>
        </p:blipFill>
        <p:spPr>
          <a:xfrm>
            <a:off x="228600" y="1066800"/>
            <a:ext cx="8610600" cy="5288349"/>
          </a:xfrm>
          <a:prstGeom prst="rect">
            <a:avLst/>
          </a:prstGeom>
        </p:spPr>
      </p:pic>
    </p:spTree>
    <p:extLst>
      <p:ext uri="{BB962C8B-B14F-4D97-AF65-F5344CB8AC3E}">
        <p14:creationId xmlns:p14="http://schemas.microsoft.com/office/powerpoint/2010/main" val="418533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1066800"/>
            <a:ext cx="8686800" cy="1384611"/>
          </a:xfrm>
        </p:spPr>
        <p:txBody>
          <a:bodyPr>
            <a:normAutofit/>
          </a:bodyPr>
          <a:lstStyle/>
          <a:p>
            <a:pPr marL="0" indent="0">
              <a:buNone/>
            </a:pPr>
            <a:r>
              <a:rPr lang="en-US" sz="1800" b="1" dirty="0"/>
              <a:t>Equilibrium with Free Trade - FIGURE 6-7 - Long-Run Monopolistic Competition Equilibrium with Trade</a:t>
            </a:r>
          </a:p>
        </p:txBody>
      </p:sp>
      <p:pic>
        <p:nvPicPr>
          <p:cNvPr id="9" name="Picture Placeholder 4" descr="A graph plots price versus quantity. The vertical axis plots the price with points P superscript A and P superscript W, and the horizontal axis plots the quantity with Q subscript 1 and Q subscript 3. Dotted lines meet both axes from point A (Q subscript 1, P superscript A), which is labeled “long-run equilibrium without trade” and point C (Q subscript 3, P superscript W), which is labeled “long-run equilibrium with trade.” The marginal cost, M C, is a horizontal line, parallel to the X-axis. The average cost curve, A C, is a concave up decreasing curve, drawn intersecting points A and C, above the M C line. A negative sloping line, D divided by N superscript T is drawn intersecting at point C and M C line. A negative sloping line d subscript 3 intersects point C. Another negative sloping line m r subscript 3 (below line d subscript 3) intersects marginal cost line at Q subscript 3 and D by N superscript T line. ">
            <a:extLst>
              <a:ext uri="{FF2B5EF4-FFF2-40B4-BE49-F238E27FC236}">
                <a16:creationId xmlns:a16="http://schemas.microsoft.com/office/drawing/2014/main" id="{DD945C52-6716-4E73-931A-1C6F1AC33D61}"/>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28600" y="1759104"/>
            <a:ext cx="8686800" cy="33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76200" y="5098894"/>
            <a:ext cx="8686800" cy="1384612"/>
          </a:xfrm>
        </p:spPr>
        <p:txBody>
          <a:bodyPr>
            <a:noAutofit/>
          </a:bodyPr>
          <a:lstStyle/>
          <a:p>
            <a:pPr marL="0" indent="0" eaLnBrk="1" fontAlgn="auto" hangingPunct="1">
              <a:spcBef>
                <a:spcPct val="10000"/>
              </a:spcBef>
              <a:spcAft>
                <a:spcPts val="600"/>
              </a:spcAft>
              <a:buNone/>
              <a:defRPr/>
            </a:pPr>
            <a:r>
              <a:rPr lang="en-US" altLang="en-US" sz="2000" b="1" dirty="0">
                <a:latin typeface="+mn-lt"/>
                <a:ea typeface="+mn-ea"/>
                <a:cs typeface="+mn-cs"/>
              </a:rPr>
              <a:t>The long-run equilibrium with trade occurs at point </a:t>
            </a:r>
            <a:r>
              <a:rPr lang="en-US" altLang="en-US" sz="2000" b="1" i="1" dirty="0">
                <a:latin typeface="+mn-lt"/>
                <a:ea typeface="+mn-ea"/>
                <a:cs typeface="+mn-cs"/>
              </a:rPr>
              <a:t>C</a:t>
            </a:r>
            <a:r>
              <a:rPr lang="en-US" altLang="en-US" sz="2000" b="1" dirty="0">
                <a:latin typeface="+mn-lt"/>
                <a:ea typeface="+mn-ea"/>
                <a:cs typeface="+mn-cs"/>
              </a:rPr>
              <a:t>. </a:t>
            </a:r>
          </a:p>
          <a:p>
            <a:pPr marL="0" indent="0" eaLnBrk="1" fontAlgn="auto" hangingPunct="1">
              <a:spcBef>
                <a:spcPct val="10000"/>
              </a:spcBef>
              <a:spcAft>
                <a:spcPts val="600"/>
              </a:spcAft>
              <a:buNone/>
              <a:defRPr/>
            </a:pPr>
            <a:r>
              <a:rPr lang="en-US" altLang="en-US" sz="2000" b="1" dirty="0">
                <a:latin typeface="+mn-lt"/>
                <a:ea typeface="+mn-ea"/>
                <a:cs typeface="+mn-cs"/>
              </a:rPr>
              <a:t>At this point, profits are maximized for each firm producing </a:t>
            </a:r>
            <a:r>
              <a:rPr lang="en-US" altLang="en-US" sz="2000" b="1" i="1" dirty="0">
                <a:latin typeface="+mn-lt"/>
                <a:ea typeface="+mn-ea"/>
                <a:cs typeface="+mn-cs"/>
              </a:rPr>
              <a:t>Q</a:t>
            </a:r>
            <a:r>
              <a:rPr lang="en-US" altLang="en-US" sz="2000" b="1" baseline="-25000" dirty="0">
                <a:latin typeface="+mn-lt"/>
                <a:ea typeface="+mn-ea"/>
                <a:cs typeface="+mn-cs"/>
              </a:rPr>
              <a:t>3</a:t>
            </a:r>
            <a:r>
              <a:rPr lang="en-US" altLang="en-US" sz="2000" b="1" dirty="0">
                <a:latin typeface="+mn-lt"/>
                <a:ea typeface="+mn-ea"/>
                <a:cs typeface="+mn-cs"/>
              </a:rPr>
              <a:t> (which satisfies </a:t>
            </a:r>
            <a:r>
              <a:rPr lang="en-US" altLang="en-US" sz="2000" b="1" i="1" dirty="0">
                <a:latin typeface="+mn-lt"/>
                <a:ea typeface="+mn-ea"/>
                <a:cs typeface="+mn-cs"/>
              </a:rPr>
              <a:t>mr</a:t>
            </a:r>
            <a:r>
              <a:rPr lang="en-US" altLang="en-US" sz="2000" b="1" baseline="-25000" dirty="0">
                <a:latin typeface="+mn-lt"/>
                <a:ea typeface="+mn-ea"/>
                <a:cs typeface="+mn-cs"/>
              </a:rPr>
              <a:t>3</a:t>
            </a:r>
            <a:r>
              <a:rPr lang="en-US" altLang="en-US" sz="2000" b="1" dirty="0">
                <a:latin typeface="+mn-lt"/>
                <a:ea typeface="+mn-ea"/>
                <a:cs typeface="+mn-cs"/>
              </a:rPr>
              <a:t> = </a:t>
            </a:r>
            <a:r>
              <a:rPr lang="en-US" altLang="en-US" sz="2000" b="1" i="1" dirty="0">
                <a:latin typeface="+mn-lt"/>
                <a:ea typeface="+mn-ea"/>
                <a:cs typeface="+mn-cs"/>
              </a:rPr>
              <a:t>MC</a:t>
            </a:r>
            <a:r>
              <a:rPr lang="en-US" altLang="en-US" sz="2000" b="1" dirty="0">
                <a:latin typeface="+mn-lt"/>
                <a:ea typeface="+mn-ea"/>
                <a:cs typeface="+mn-cs"/>
              </a:rPr>
              <a:t>) and charging price </a:t>
            </a:r>
            <a:r>
              <a:rPr lang="en-US" altLang="en-US" sz="2000" b="1" i="1" dirty="0">
                <a:latin typeface="+mn-lt"/>
                <a:ea typeface="+mn-ea"/>
                <a:cs typeface="+mn-cs"/>
              </a:rPr>
              <a:t>P</a:t>
            </a:r>
            <a:r>
              <a:rPr lang="en-US" altLang="en-US" sz="2000" b="1" i="1" baseline="30000" dirty="0">
                <a:latin typeface="+mn-lt"/>
                <a:ea typeface="+mn-ea"/>
                <a:cs typeface="+mn-cs"/>
              </a:rPr>
              <a:t>W</a:t>
            </a:r>
            <a:r>
              <a:rPr lang="en-US" altLang="en-US" sz="2000" b="1" dirty="0">
                <a:latin typeface="+mn-lt"/>
                <a:ea typeface="+mn-ea"/>
                <a:cs typeface="+mn-cs"/>
              </a:rPr>
              <a:t> (which equals </a:t>
            </a:r>
            <a:r>
              <a:rPr lang="en-US" altLang="en-US" sz="2000" b="1" i="1" dirty="0">
                <a:latin typeface="+mn-lt"/>
                <a:ea typeface="+mn-ea"/>
                <a:cs typeface="+mn-cs"/>
              </a:rPr>
              <a:t>AC</a:t>
            </a:r>
            <a:r>
              <a:rPr lang="en-US" altLang="en-US" sz="2000" b="1" dirty="0">
                <a:latin typeface="+mn-lt"/>
                <a:ea typeface="+mn-ea"/>
                <a:cs typeface="+mn-cs"/>
              </a:rPr>
              <a:t>). Since monopoly profits are zero when price equals average cost, no firms enter or exit the industry.</a:t>
            </a:r>
          </a:p>
        </p:txBody>
      </p:sp>
    </p:spTree>
    <p:extLst>
      <p:ext uri="{BB962C8B-B14F-4D97-AF65-F5344CB8AC3E}">
        <p14:creationId xmlns:p14="http://schemas.microsoft.com/office/powerpoint/2010/main" val="224576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Trade Under Monopolistic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1066800"/>
            <a:ext cx="8686800" cy="1384611"/>
          </a:xfrm>
        </p:spPr>
        <p:txBody>
          <a:bodyPr>
            <a:normAutofit/>
          </a:bodyPr>
          <a:lstStyle/>
          <a:p>
            <a:pPr marL="0" indent="0">
              <a:buNone/>
            </a:pPr>
            <a:r>
              <a:rPr lang="en-US" sz="1800" b="1" dirty="0"/>
              <a:t>Equilibrium with Free Trade - FIGURE 6-7 - Long-Run Monopolistic Competition Equilibrium with Trade</a:t>
            </a:r>
          </a:p>
        </p:txBody>
      </p:sp>
      <p:pic>
        <p:nvPicPr>
          <p:cNvPr id="9" name="Picture Placeholder 4" descr="A graph plots price versus quantity. The vertical axis plots the price with points P superscript A and P superscript W, and the horizontal axis plots the quantity with Q subscript 1 and Q subscript 3. Dotted lines meet both axes from point A (Q subscript 1, P superscript A), which is labeled “long-run equilibrium without trade” and point C (Q subscript 3, P superscript W), which is labeled “long-run equilibrium with trade.” The marginal cost, M C, is a horizontal line, parallel to the X-axis. The average cost curve, A C, is a concave up decreasing curve, drawn intersecting points A and C, above the M C line. A negative sloping line, D divided by N superscript T is drawn intersecting at point C and M C line. A negative sloping line d subscript 3 intersects point C. Another negative sloping line m r subscript 3 (below line d subscript 3) intersects marginal cost line at Q subscript 3 and D by N superscript T line. ">
            <a:extLst>
              <a:ext uri="{FF2B5EF4-FFF2-40B4-BE49-F238E27FC236}">
                <a16:creationId xmlns:a16="http://schemas.microsoft.com/office/drawing/2014/main" id="{DD945C52-6716-4E73-931A-1C6F1AC33D61}"/>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28600" y="1759105"/>
            <a:ext cx="8686800" cy="288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76200" y="4724400"/>
            <a:ext cx="8686800" cy="1759106"/>
          </a:xfrm>
        </p:spPr>
        <p:txBody>
          <a:bodyPr>
            <a:noAutofit/>
          </a:bodyPr>
          <a:lstStyle/>
          <a:p>
            <a:pPr marL="0" indent="0">
              <a:spcBef>
                <a:spcPct val="10000"/>
              </a:spcBef>
              <a:spcAft>
                <a:spcPts val="600"/>
              </a:spcAft>
              <a:buNone/>
            </a:pPr>
            <a:r>
              <a:rPr lang="en-US" sz="1800" b="1" dirty="0">
                <a:latin typeface="+mn-lt"/>
              </a:rPr>
              <a:t>Compared with the long-run equilibrium without trade (Figure 6-5), </a:t>
            </a:r>
            <a:r>
              <a:rPr lang="en-US" sz="1800" b="1" i="1" dirty="0">
                <a:latin typeface="+mn-lt"/>
              </a:rPr>
              <a:t>d</a:t>
            </a:r>
            <a:r>
              <a:rPr lang="en-US" sz="1800" b="1" baseline="-25000" dirty="0">
                <a:latin typeface="+mn-lt"/>
              </a:rPr>
              <a:t>3</a:t>
            </a:r>
            <a:r>
              <a:rPr lang="en-US" sz="1800" b="1" dirty="0">
                <a:latin typeface="+mn-lt"/>
              </a:rPr>
              <a:t> (along with </a:t>
            </a:r>
            <a:r>
              <a:rPr lang="en-US" sz="1800" b="1" i="1" dirty="0">
                <a:latin typeface="+mn-lt"/>
              </a:rPr>
              <a:t>mr</a:t>
            </a:r>
            <a:r>
              <a:rPr lang="en-US" sz="1800" b="1" baseline="-25000" dirty="0">
                <a:latin typeface="+mn-lt"/>
              </a:rPr>
              <a:t>3</a:t>
            </a:r>
            <a:r>
              <a:rPr lang="en-US" sz="1800" b="1" dirty="0">
                <a:latin typeface="+mn-lt"/>
              </a:rPr>
              <a:t>) has shifted out as domestic firms exited the industry and has become more elastic due to the greater total number of varieties with trade,  2</a:t>
            </a:r>
            <a:r>
              <a:rPr lang="en-US" sz="1800" b="1" i="1" dirty="0">
                <a:latin typeface="+mn-lt"/>
              </a:rPr>
              <a:t>N</a:t>
            </a:r>
            <a:r>
              <a:rPr lang="en-US" sz="1800" b="1" i="1" baseline="30000" dirty="0">
                <a:latin typeface="+mn-lt"/>
              </a:rPr>
              <a:t>T</a:t>
            </a:r>
            <a:r>
              <a:rPr lang="en-US" sz="1800" b="1" dirty="0">
                <a:latin typeface="+mn-lt"/>
              </a:rPr>
              <a:t> &gt; </a:t>
            </a:r>
            <a:r>
              <a:rPr lang="en-US" sz="1800" b="1" i="1" dirty="0">
                <a:latin typeface="+mn-lt"/>
              </a:rPr>
              <a:t>N</a:t>
            </a:r>
            <a:r>
              <a:rPr lang="en-US" sz="1800" b="1" i="1" baseline="30000" dirty="0">
                <a:latin typeface="+mn-lt"/>
              </a:rPr>
              <a:t>A</a:t>
            </a:r>
            <a:r>
              <a:rPr lang="en-US" sz="1800" b="1" dirty="0">
                <a:latin typeface="+mn-lt"/>
              </a:rPr>
              <a:t>. </a:t>
            </a:r>
          </a:p>
          <a:p>
            <a:pPr marL="0" indent="0">
              <a:spcBef>
                <a:spcPct val="10000"/>
              </a:spcBef>
              <a:spcAft>
                <a:spcPts val="600"/>
              </a:spcAft>
              <a:buNone/>
            </a:pPr>
            <a:r>
              <a:rPr lang="en-US" sz="1800" b="1" dirty="0">
                <a:latin typeface="+mn-lt"/>
              </a:rPr>
              <a:t>Compared with the long-run equilibrium without trade at point </a:t>
            </a:r>
            <a:r>
              <a:rPr lang="en-US" sz="1800" b="1" i="1" dirty="0">
                <a:latin typeface="+mn-lt"/>
              </a:rPr>
              <a:t>A</a:t>
            </a:r>
            <a:r>
              <a:rPr lang="en-US" sz="1800" b="1" dirty="0">
                <a:latin typeface="+mn-lt"/>
              </a:rPr>
              <a:t>, the trade equilibrium at point </a:t>
            </a:r>
            <a:r>
              <a:rPr lang="en-US" sz="1800" b="1" i="1" dirty="0">
                <a:latin typeface="+mn-lt"/>
              </a:rPr>
              <a:t>C</a:t>
            </a:r>
            <a:r>
              <a:rPr lang="en-US" sz="1800" b="1" dirty="0">
                <a:latin typeface="+mn-lt"/>
              </a:rPr>
              <a:t> has a lower price and higher sales by all surviving firms.</a:t>
            </a:r>
          </a:p>
        </p:txBody>
      </p:sp>
    </p:spTree>
    <p:extLst>
      <p:ext uri="{BB962C8B-B14F-4D97-AF65-F5344CB8AC3E}">
        <p14:creationId xmlns:p14="http://schemas.microsoft.com/office/powerpoint/2010/main" val="34606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F7C678-7E53-4226-8512-A83CB9313721}"/>
              </a:ext>
            </a:extLst>
          </p:cNvPr>
          <p:cNvSpPr>
            <a:spLocks noGrp="1"/>
          </p:cNvSpPr>
          <p:nvPr>
            <p:ph idx="1"/>
          </p:nvPr>
        </p:nvSpPr>
        <p:spPr>
          <a:xfrm>
            <a:off x="152400" y="228600"/>
            <a:ext cx="8839200" cy="457200"/>
          </a:xfrm>
        </p:spPr>
        <p:txBody>
          <a:bodyPr>
            <a:noAutofit/>
          </a:bodyPr>
          <a:lstStyle/>
          <a:p>
            <a:pPr marL="0" indent="0" algn="ctr">
              <a:buNone/>
            </a:pPr>
            <a:r>
              <a:rPr lang="en-IN" sz="2400" b="1" dirty="0"/>
              <a:t>TABLE 6-1 </a:t>
            </a:r>
            <a:r>
              <a:rPr lang="en-US" sz="2400" b="1" dirty="0"/>
              <a:t>U.S. Imports and Exports of Golf Clubs, 2018 </a:t>
            </a:r>
          </a:p>
        </p:txBody>
      </p:sp>
      <p:graphicFrame>
        <p:nvGraphicFramePr>
          <p:cNvPr id="14" name="Table 6">
            <a:extLst>
              <a:ext uri="{FF2B5EF4-FFF2-40B4-BE49-F238E27FC236}">
                <a16:creationId xmlns:a16="http://schemas.microsoft.com/office/drawing/2014/main" id="{855D4A19-6976-4377-80AE-FB9FEE057DF8}"/>
              </a:ext>
            </a:extLst>
          </p:cNvPr>
          <p:cNvGraphicFramePr>
            <a:graphicFrameLocks noGrp="1"/>
          </p:cNvGraphicFramePr>
          <p:nvPr>
            <p:ph type="tbl" sz="quarter" idx="14"/>
            <p:extLst>
              <p:ext uri="{D42A27DB-BD31-4B8C-83A1-F6EECF244321}">
                <p14:modId xmlns:p14="http://schemas.microsoft.com/office/powerpoint/2010/main" val="2898917256"/>
              </p:ext>
            </p:extLst>
          </p:nvPr>
        </p:nvGraphicFramePr>
        <p:xfrm>
          <a:off x="165100" y="2180656"/>
          <a:ext cx="8524873" cy="4398835"/>
        </p:xfrm>
        <a:graphic>
          <a:graphicData uri="http://schemas.openxmlformats.org/drawingml/2006/table">
            <a:tbl>
              <a:tblPr firstRow="1" bandRow="1"/>
              <a:tblGrid>
                <a:gridCol w="892003">
                  <a:extLst>
                    <a:ext uri="{9D8B030D-6E8A-4147-A177-3AD203B41FA5}">
                      <a16:colId xmlns:a16="http://schemas.microsoft.com/office/drawing/2014/main" val="868824235"/>
                    </a:ext>
                  </a:extLst>
                </a:gridCol>
                <a:gridCol w="1470197">
                  <a:extLst>
                    <a:ext uri="{9D8B030D-6E8A-4147-A177-3AD203B41FA5}">
                      <a16:colId xmlns:a16="http://schemas.microsoft.com/office/drawing/2014/main" val="844800422"/>
                    </a:ext>
                  </a:extLst>
                </a:gridCol>
                <a:gridCol w="2310633">
                  <a:extLst>
                    <a:ext uri="{9D8B030D-6E8A-4147-A177-3AD203B41FA5}">
                      <a16:colId xmlns:a16="http://schemas.microsoft.com/office/drawing/2014/main" val="1402057952"/>
                    </a:ext>
                  </a:extLst>
                </a:gridCol>
                <a:gridCol w="2185167">
                  <a:extLst>
                    <a:ext uri="{9D8B030D-6E8A-4147-A177-3AD203B41FA5}">
                      <a16:colId xmlns:a16="http://schemas.microsoft.com/office/drawing/2014/main" val="1573905910"/>
                    </a:ext>
                  </a:extLst>
                </a:gridCol>
                <a:gridCol w="1666873">
                  <a:extLst>
                    <a:ext uri="{9D8B030D-6E8A-4147-A177-3AD203B41FA5}">
                      <a16:colId xmlns:a16="http://schemas.microsoft.com/office/drawing/2014/main" val="550223652"/>
                    </a:ext>
                  </a:extLst>
                </a:gridCol>
              </a:tblGrid>
              <a:tr h="499524">
                <a:tc>
                  <a:txBody>
                    <a:bodyPr/>
                    <a:lstStyle/>
                    <a:p>
                      <a:pPr algn="ctr"/>
                      <a:r>
                        <a:rPr lang="en-US" sz="1200" b="1" u="none" strike="noStrike" kern="1200" baseline="0" dirty="0">
                          <a:latin typeface="Arial" panose="020B0604020202020204" pitchFamily="34" charset="0"/>
                          <a:cs typeface="Arial" panose="020B0604020202020204" pitchFamily="34" charset="0"/>
                        </a:rPr>
                        <a:t>Rank</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u="none" strike="noStrike" kern="1200" baseline="0" dirty="0">
                          <a:latin typeface="Arial" panose="020B0604020202020204" pitchFamily="34" charset="0"/>
                          <a:cs typeface="Arial" panose="020B0604020202020204" pitchFamily="34" charset="0"/>
                        </a:rPr>
                        <a:t>Country</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u="none" strike="noStrike" kern="1200" baseline="0" dirty="0">
                          <a:latin typeface="Arial" panose="020B0604020202020204" pitchFamily="34" charset="0"/>
                          <a:cs typeface="Arial" panose="020B0604020202020204" pitchFamily="34" charset="0"/>
                        </a:rPr>
                        <a:t>Value of Imports</a:t>
                      </a:r>
                    </a:p>
                    <a:p>
                      <a:pPr algn="ctr"/>
                      <a:r>
                        <a:rPr lang="en-US" sz="1200" b="1" u="none" strike="noStrike" kern="1200" baseline="0" dirty="0">
                          <a:latin typeface="Arial" panose="020B0604020202020204" pitchFamily="34" charset="0"/>
                          <a:cs typeface="Arial" panose="020B0604020202020204" pitchFamily="34" charset="0"/>
                        </a:rPr>
                        <a:t>($ thousands)</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u="none" strike="noStrike" kern="1200" baseline="0" dirty="0">
                          <a:latin typeface="Arial" panose="020B0604020202020204" pitchFamily="34" charset="0"/>
                          <a:cs typeface="Arial" panose="020B0604020202020204" pitchFamily="34" charset="0"/>
                        </a:rPr>
                        <a:t>Quantity of Golf</a:t>
                      </a:r>
                    </a:p>
                    <a:p>
                      <a:pPr algn="ctr"/>
                      <a:r>
                        <a:rPr lang="en-US" sz="1200" b="1" u="none" strike="noStrike" kern="1200" baseline="0" dirty="0">
                          <a:latin typeface="Arial" panose="020B0604020202020204" pitchFamily="34" charset="0"/>
                          <a:cs typeface="Arial" panose="020B0604020202020204" pitchFamily="34" charset="0"/>
                        </a:rPr>
                        <a:t>Clubs (thousands)</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u="none" strike="noStrike" kern="1200" baseline="0" dirty="0">
                          <a:latin typeface="Arial" panose="020B0604020202020204" pitchFamily="34" charset="0"/>
                          <a:cs typeface="Arial" panose="020B0604020202020204" pitchFamily="34" charset="0"/>
                        </a:rPr>
                        <a:t>Average Price</a:t>
                      </a:r>
                    </a:p>
                    <a:p>
                      <a:pPr algn="ctr"/>
                      <a:r>
                        <a:rPr lang="en-US" sz="1200" b="1" u="none" strike="noStrike" kern="1200" baseline="0" dirty="0">
                          <a:latin typeface="Arial" panose="020B0604020202020204" pitchFamily="34" charset="0"/>
                          <a:cs typeface="Arial" panose="020B0604020202020204" pitchFamily="34" charset="0"/>
                        </a:rPr>
                        <a:t>($/club)</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3951944"/>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1</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China</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$293,890</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9,441</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$31</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96298"/>
                  </a:ext>
                </a:extLst>
              </a:tr>
              <a:tr h="246440">
                <a:tc>
                  <a:txBody>
                    <a:bodyPr/>
                    <a:lstStyle/>
                    <a:p>
                      <a:pPr algn="r"/>
                      <a:r>
                        <a:rPr lang="en-US" sz="1200" b="1" dirty="0">
                          <a:latin typeface="Arial" panose="020B0604020202020204" pitchFamily="34" charset="0"/>
                          <a:cs typeface="Arial" panose="020B0604020202020204" pitchFamily="34" charset="0"/>
                        </a:rPr>
                        <a:t>2</a:t>
                      </a:r>
                    </a:p>
                  </a:txBody>
                  <a:tcPr/>
                </a:tc>
                <a:tc>
                  <a:txBody>
                    <a:bodyPr/>
                    <a:lstStyle/>
                    <a:p>
                      <a:r>
                        <a:rPr lang="en-US" sz="1200" b="1" u="none" strike="noStrike" kern="1200" baseline="0" dirty="0">
                          <a:latin typeface="Arial" panose="020B0604020202020204" pitchFamily="34" charset="0"/>
                          <a:cs typeface="Arial" panose="020B0604020202020204" pitchFamily="34" charset="0"/>
                        </a:rPr>
                        <a:t>Mexico</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82,312</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50</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274151"/>
                  </a:ext>
                </a:extLst>
              </a:tr>
              <a:tr h="246440">
                <a:tc>
                  <a:txBody>
                    <a:bodyPr/>
                    <a:lstStyle/>
                    <a:p>
                      <a:pPr algn="r"/>
                      <a:r>
                        <a:rPr lang="en-US" sz="1200" b="1" dirty="0">
                          <a:latin typeface="Arial" panose="020B0604020202020204" pitchFamily="34" charset="0"/>
                          <a:cs typeface="Arial" panose="020B0604020202020204" pitchFamily="34" charset="0"/>
                        </a:rPr>
                        <a:t>3</a:t>
                      </a:r>
                    </a:p>
                  </a:txBody>
                  <a:tcPr/>
                </a:tc>
                <a:tc>
                  <a:txBody>
                    <a:bodyPr/>
                    <a:lstStyle/>
                    <a:p>
                      <a:r>
                        <a:rPr lang="en-US" sz="1200" b="1" u="none" strike="noStrike" kern="1200" baseline="0" dirty="0">
                          <a:latin typeface="Arial" panose="020B0604020202020204" pitchFamily="34" charset="0"/>
                          <a:cs typeface="Arial" panose="020B0604020202020204" pitchFamily="34" charset="0"/>
                        </a:rPr>
                        <a:t>Vietnam</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22,839</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833</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27</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4842090"/>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4</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Japan</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11,709</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106</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111</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1732732"/>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5</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Taiwan</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9,960</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131</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76</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3549700"/>
                  </a:ext>
                </a:extLst>
              </a:tr>
              <a:tr h="273823">
                <a:tc>
                  <a:txBody>
                    <a:bodyPr/>
                    <a:lstStyle/>
                    <a:p>
                      <a:pPr algn="r"/>
                      <a:r>
                        <a:rPr lang="en-US" sz="1200" b="1" dirty="0">
                          <a:latin typeface="Arial" panose="020B0604020202020204" pitchFamily="34" charset="0"/>
                          <a:cs typeface="Arial" panose="020B0604020202020204" pitchFamily="34" charset="0"/>
                        </a:rPr>
                        <a:t>6</a:t>
                      </a:r>
                    </a:p>
                  </a:txBody>
                  <a:tcPr/>
                </a:tc>
                <a:tc>
                  <a:txBody>
                    <a:bodyPr/>
                    <a:lstStyle/>
                    <a:p>
                      <a:r>
                        <a:rPr lang="en-US" sz="1200" b="1" u="none" strike="noStrike" kern="1200" baseline="0" dirty="0">
                          <a:latin typeface="Arial" panose="020B0604020202020204" pitchFamily="34" charset="0"/>
                          <a:cs typeface="Arial" panose="020B0604020202020204" pitchFamily="34" charset="0"/>
                        </a:rPr>
                        <a:t>Canada</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528</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5.2</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101</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9396764"/>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7</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Hong Kong</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503</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6.6</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76</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690626"/>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8</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Thailand</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168</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1.9</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89</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9943977"/>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9</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United Kingdom</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159</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2.1</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76</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0764648"/>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10</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South Korea</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67</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1.5</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44</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389406"/>
                  </a:ext>
                </a:extLst>
              </a:tr>
              <a:tr h="246440">
                <a:tc>
                  <a:txBody>
                    <a:bodyPr/>
                    <a:lstStyle/>
                    <a:p>
                      <a:pPr algn="r"/>
                      <a:r>
                        <a:rPr lang="en-US" sz="1200" b="1" u="none" strike="noStrike" kern="1200" baseline="0" dirty="0">
                          <a:latin typeface="Arial" panose="020B0604020202020204" pitchFamily="34" charset="0"/>
                          <a:cs typeface="Arial" panose="020B0604020202020204" pitchFamily="34" charset="0"/>
                        </a:rPr>
                        <a:t>11</a:t>
                      </a:r>
                      <a:endParaRPr lang="en-US" sz="1200" b="1" dirty="0">
                        <a:latin typeface="Arial" panose="020B0604020202020204" pitchFamily="34" charset="0"/>
                        <a:cs typeface="Arial" panose="020B0604020202020204" pitchFamily="34" charset="0"/>
                      </a:endParaRPr>
                    </a:p>
                  </a:txBody>
                  <a:tcPr/>
                </a:tc>
                <a:tc>
                  <a:txBody>
                    <a:bodyPr/>
                    <a:lstStyle/>
                    <a:p>
                      <a:r>
                        <a:rPr lang="en-US" sz="1200" b="1" u="none" strike="noStrike" kern="1200" baseline="0" dirty="0">
                          <a:latin typeface="Arial" panose="020B0604020202020204" pitchFamily="34" charset="0"/>
                          <a:cs typeface="Arial" panose="020B0604020202020204" pitchFamily="34" charset="0"/>
                        </a:rPr>
                        <a:t>Australia</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24</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0.1</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u="none" strike="noStrike" kern="1200" baseline="0" dirty="0">
                          <a:latin typeface="Arial" panose="020B0604020202020204" pitchFamily="34" charset="0"/>
                          <a:cs typeface="Arial" panose="020B0604020202020204" pitchFamily="34" charset="0"/>
                        </a:rPr>
                        <a:t>162</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1611071"/>
                  </a:ext>
                </a:extLst>
              </a:tr>
              <a:tr h="246440">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12</a:t>
                      </a:r>
                      <a:endParaRPr lang="en-US" sz="1200" b="1"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Germany</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16</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0.3</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49</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5443401"/>
                  </a:ext>
                </a:extLst>
              </a:tr>
              <a:tr h="246440">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13-20</a:t>
                      </a:r>
                      <a:endParaRPr lang="en-US" sz="1200" b="1"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Various countries</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47</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0.6</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83</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9024024"/>
                  </a:ext>
                </a:extLst>
              </a:tr>
              <a:tr h="333151">
                <a:tc>
                  <a:txBody>
                    <a:bodyPr/>
                    <a:lstStyle/>
                    <a:p>
                      <a:endParaRPr lang="en-US" sz="1200" b="1"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All 20 countries</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422,222</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12,174</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35</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156394"/>
                  </a:ext>
                </a:extLst>
              </a:tr>
            </a:tbl>
          </a:graphicData>
        </a:graphic>
      </p:graphicFrame>
      <p:sp>
        <p:nvSpPr>
          <p:cNvPr id="6" name="TextBox 5">
            <a:extLst>
              <a:ext uri="{FF2B5EF4-FFF2-40B4-BE49-F238E27FC236}">
                <a16:creationId xmlns:a16="http://schemas.microsoft.com/office/drawing/2014/main" id="{F0775482-4033-4F7B-8334-55053F3D9A8B}"/>
              </a:ext>
            </a:extLst>
          </p:cNvPr>
          <p:cNvSpPr txBox="1"/>
          <p:nvPr/>
        </p:nvSpPr>
        <p:spPr>
          <a:xfrm>
            <a:off x="52386" y="967627"/>
            <a:ext cx="8724899" cy="1200329"/>
          </a:xfrm>
          <a:prstGeom prst="rect">
            <a:avLst/>
          </a:prstGeom>
          <a:noFill/>
        </p:spPr>
        <p:txBody>
          <a:bodyPr wrap="square">
            <a:spAutoFit/>
          </a:bodyPr>
          <a:lstStyle/>
          <a:p>
            <a:pPr algn="just"/>
            <a:r>
              <a:rPr lang="en-US" b="1" dirty="0"/>
              <a:t>This table shows the value, quantity, and average price for golf clubs imported into and exported from the United States. Many of the same countries both sell golf clubs to and buy golf clubs from the United States, illustrating what we call intra-industry trade. </a:t>
            </a:r>
          </a:p>
        </p:txBody>
      </p:sp>
    </p:spTree>
    <p:extLst>
      <p:ext uri="{BB962C8B-B14F-4D97-AF65-F5344CB8AC3E}">
        <p14:creationId xmlns:p14="http://schemas.microsoft.com/office/powerpoint/2010/main" val="377298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0AE-D890-4DA7-8B57-0951A847500B}"/>
              </a:ext>
            </a:extLst>
          </p:cNvPr>
          <p:cNvSpPr>
            <a:spLocks noGrp="1"/>
          </p:cNvSpPr>
          <p:nvPr>
            <p:ph type="title"/>
          </p:nvPr>
        </p:nvSpPr>
        <p:spPr>
          <a:xfrm>
            <a:off x="457200" y="163197"/>
            <a:ext cx="8229600" cy="675003"/>
          </a:xfrm>
        </p:spPr>
        <p:txBody>
          <a:bodyPr/>
          <a:lstStyle/>
          <a:p>
            <a:r>
              <a:rPr lang="en-US" dirty="0"/>
              <a:t>A Closer Look</a:t>
            </a:r>
          </a:p>
        </p:txBody>
      </p:sp>
      <p:pic>
        <p:nvPicPr>
          <p:cNvPr id="3" name="Picture 2">
            <a:extLst>
              <a:ext uri="{FF2B5EF4-FFF2-40B4-BE49-F238E27FC236}">
                <a16:creationId xmlns:a16="http://schemas.microsoft.com/office/drawing/2014/main" id="{BF72915B-671D-45F5-A0AE-0FF74ECB3150}"/>
              </a:ext>
            </a:extLst>
          </p:cNvPr>
          <p:cNvPicPr>
            <a:picLocks noChangeAspect="1"/>
          </p:cNvPicPr>
          <p:nvPr/>
        </p:nvPicPr>
        <p:blipFill>
          <a:blip r:embed="rId2"/>
          <a:stretch>
            <a:fillRect/>
          </a:stretch>
        </p:blipFill>
        <p:spPr>
          <a:xfrm>
            <a:off x="272143" y="1143000"/>
            <a:ext cx="8839200" cy="5486400"/>
          </a:xfrm>
          <a:prstGeom prst="rect">
            <a:avLst/>
          </a:prstGeom>
        </p:spPr>
      </p:pic>
      <p:cxnSp>
        <p:nvCxnSpPr>
          <p:cNvPr id="4" name="Straight Connector 3">
            <a:extLst>
              <a:ext uri="{FF2B5EF4-FFF2-40B4-BE49-F238E27FC236}">
                <a16:creationId xmlns:a16="http://schemas.microsoft.com/office/drawing/2014/main" id="{D28A3CEB-1BAA-4F97-8B2E-0A532276322A}"/>
              </a:ext>
            </a:extLst>
          </p:cNvPr>
          <p:cNvCxnSpPr/>
          <p:nvPr/>
        </p:nvCxnSpPr>
        <p:spPr>
          <a:xfrm>
            <a:off x="0" y="8382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56F03DE0-D5E0-453F-A658-E316EFB3638C}"/>
              </a:ext>
            </a:extLst>
          </p:cNvPr>
          <p:cNvSpPr txBox="1"/>
          <p:nvPr/>
        </p:nvSpPr>
        <p:spPr>
          <a:xfrm>
            <a:off x="5562600" y="1051538"/>
            <a:ext cx="3200400" cy="923330"/>
          </a:xfrm>
          <a:prstGeom prst="rect">
            <a:avLst/>
          </a:prstGeom>
          <a:noFill/>
        </p:spPr>
        <p:txBody>
          <a:bodyPr wrap="square" rtlCol="0">
            <a:spAutoFit/>
          </a:bodyPr>
          <a:lstStyle/>
          <a:p>
            <a:r>
              <a:rPr lang="en-US" sz="1800" b="1" dirty="0">
                <a:latin typeface="+mn-lt"/>
              </a:rPr>
              <a:t>Greater total number of varieties with trade,</a:t>
            </a:r>
          </a:p>
          <a:p>
            <a:r>
              <a:rPr lang="en-US" sz="1800" b="1" dirty="0">
                <a:latin typeface="+mn-lt"/>
              </a:rPr>
              <a:t> 2</a:t>
            </a:r>
            <a:r>
              <a:rPr lang="en-US" sz="1800" b="1" i="1" dirty="0">
                <a:latin typeface="+mn-lt"/>
              </a:rPr>
              <a:t>N</a:t>
            </a:r>
            <a:r>
              <a:rPr lang="en-US" sz="1800" b="1" i="1" baseline="30000" dirty="0">
                <a:latin typeface="+mn-lt"/>
              </a:rPr>
              <a:t>T</a:t>
            </a:r>
            <a:r>
              <a:rPr lang="en-US" sz="1800" b="1" dirty="0">
                <a:latin typeface="+mn-lt"/>
              </a:rPr>
              <a:t> &gt; </a:t>
            </a:r>
            <a:r>
              <a:rPr lang="en-US" sz="1800" b="1" i="1" dirty="0">
                <a:latin typeface="+mn-lt"/>
              </a:rPr>
              <a:t>N</a:t>
            </a:r>
            <a:r>
              <a:rPr lang="en-US" sz="1800" b="1" i="1" baseline="30000" dirty="0">
                <a:latin typeface="+mn-lt"/>
              </a:rPr>
              <a:t>A</a:t>
            </a:r>
            <a:r>
              <a:rPr lang="en-US" sz="1800" b="1" dirty="0">
                <a:latin typeface="+mn-lt"/>
              </a:rPr>
              <a:t>. </a:t>
            </a:r>
            <a:endParaRPr lang="en-US" dirty="0"/>
          </a:p>
        </p:txBody>
      </p:sp>
    </p:spTree>
    <p:extLst>
      <p:ext uri="{BB962C8B-B14F-4D97-AF65-F5344CB8AC3E}">
        <p14:creationId xmlns:p14="http://schemas.microsoft.com/office/powerpoint/2010/main" val="384086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9DCF-A6FC-407C-B942-A64E0E40F072}"/>
              </a:ext>
            </a:extLst>
          </p:cNvPr>
          <p:cNvSpPr>
            <a:spLocks noGrp="1"/>
          </p:cNvSpPr>
          <p:nvPr>
            <p:ph type="title"/>
          </p:nvPr>
        </p:nvSpPr>
        <p:spPr/>
        <p:txBody>
          <a:bodyPr/>
          <a:lstStyle/>
          <a:p>
            <a:r>
              <a:rPr lang="en-US" dirty="0"/>
              <a:t>Long-Run</a:t>
            </a:r>
          </a:p>
        </p:txBody>
      </p:sp>
      <p:graphicFrame>
        <p:nvGraphicFramePr>
          <p:cNvPr id="7" name="Object 6">
            <a:extLst>
              <a:ext uri="{FF2B5EF4-FFF2-40B4-BE49-F238E27FC236}">
                <a16:creationId xmlns:a16="http://schemas.microsoft.com/office/drawing/2014/main" id="{0CED8E90-D354-4016-9DAD-1E44AA49580D}"/>
              </a:ext>
            </a:extLst>
          </p:cNvPr>
          <p:cNvGraphicFramePr>
            <a:graphicFrameLocks noChangeAspect="1"/>
          </p:cNvGraphicFramePr>
          <p:nvPr>
            <p:extLst>
              <p:ext uri="{D42A27DB-BD31-4B8C-83A1-F6EECF244321}">
                <p14:modId xmlns:p14="http://schemas.microsoft.com/office/powerpoint/2010/main" val="3433045892"/>
              </p:ext>
            </p:extLst>
          </p:nvPr>
        </p:nvGraphicFramePr>
        <p:xfrm>
          <a:off x="762000" y="1930400"/>
          <a:ext cx="6858000" cy="1168400"/>
        </p:xfrm>
        <a:graphic>
          <a:graphicData uri="http://schemas.openxmlformats.org/presentationml/2006/ole">
            <mc:AlternateContent xmlns:mc="http://schemas.openxmlformats.org/markup-compatibility/2006">
              <mc:Choice xmlns:v="urn:schemas-microsoft-com:vml" Requires="v">
                <p:oleObj spid="_x0000_s2062" name="Equation" r:id="rId3" imgW="1904174" imgH="317362" progId="Equation.DSMT4">
                  <p:embed/>
                </p:oleObj>
              </mc:Choice>
              <mc:Fallback>
                <p:oleObj name="Equation" r:id="rId3" imgW="1904174" imgH="317362" progId="Equation.DSMT4">
                  <p:embed/>
                  <p:pic>
                    <p:nvPicPr>
                      <p:cNvPr id="7" name="Object 6">
                        <a:extLst>
                          <a:ext uri="{FF2B5EF4-FFF2-40B4-BE49-F238E27FC236}">
                            <a16:creationId xmlns:a16="http://schemas.microsoft.com/office/drawing/2014/main" id="{0CED8E90-D354-4016-9DAD-1E44AA495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30400"/>
                        <a:ext cx="6858000" cy="116840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6FF8397C-B927-4AE7-AAF1-1FF3547C32F9}"/>
              </a:ext>
            </a:extLst>
          </p:cNvPr>
          <p:cNvGraphicFramePr>
            <a:graphicFrameLocks noChangeAspect="1"/>
          </p:cNvGraphicFramePr>
          <p:nvPr>
            <p:extLst>
              <p:ext uri="{D42A27DB-BD31-4B8C-83A1-F6EECF244321}">
                <p14:modId xmlns:p14="http://schemas.microsoft.com/office/powerpoint/2010/main" val="953318526"/>
              </p:ext>
            </p:extLst>
          </p:nvPr>
        </p:nvGraphicFramePr>
        <p:xfrm>
          <a:off x="533400" y="3155950"/>
          <a:ext cx="8153400" cy="1619249"/>
        </p:xfrm>
        <a:graphic>
          <a:graphicData uri="http://schemas.openxmlformats.org/presentationml/2006/ole">
            <mc:AlternateContent xmlns:mc="http://schemas.openxmlformats.org/markup-compatibility/2006">
              <mc:Choice xmlns:v="urn:schemas-microsoft-com:vml" Requires="v">
                <p:oleObj spid="_x0000_s2063" name="Equation" r:id="rId5" imgW="2527200" imgH="419040" progId="Equation.DSMT4">
                  <p:embed/>
                </p:oleObj>
              </mc:Choice>
              <mc:Fallback>
                <p:oleObj name="Equation" r:id="rId5" imgW="2527200" imgH="419040" progId="Equation.DSMT4">
                  <p:embed/>
                  <p:pic>
                    <p:nvPicPr>
                      <p:cNvPr id="8" name="Object 7">
                        <a:extLst>
                          <a:ext uri="{FF2B5EF4-FFF2-40B4-BE49-F238E27FC236}">
                            <a16:creationId xmlns:a16="http://schemas.microsoft.com/office/drawing/2014/main" id="{6FF8397C-B927-4AE7-AAF1-1FF3547C32F9}"/>
                          </a:ext>
                        </a:extLst>
                      </p:cNvPr>
                      <p:cNvPicPr>
                        <a:picLocks noChangeAspect="1" noChangeArrowheads="1"/>
                      </p:cNvPicPr>
                      <p:nvPr/>
                    </p:nvPicPr>
                    <p:blipFill>
                      <a:blip r:embed="rId6"/>
                      <a:srcRect/>
                      <a:stretch>
                        <a:fillRect/>
                      </a:stretch>
                    </p:blipFill>
                    <p:spPr bwMode="auto">
                      <a:xfrm>
                        <a:off x="533400" y="3155950"/>
                        <a:ext cx="8153400" cy="1619249"/>
                      </a:xfrm>
                      <a:prstGeom prst="rect">
                        <a:avLst/>
                      </a:prstGeom>
                      <a:noFill/>
                    </p:spPr>
                  </p:pic>
                </p:oleObj>
              </mc:Fallback>
            </mc:AlternateContent>
          </a:graphicData>
        </a:graphic>
      </p:graphicFrame>
      <p:sp>
        <p:nvSpPr>
          <p:cNvPr id="9" name="Rectangle 7">
            <a:extLst>
              <a:ext uri="{FF2B5EF4-FFF2-40B4-BE49-F238E27FC236}">
                <a16:creationId xmlns:a16="http://schemas.microsoft.com/office/drawing/2014/main" id="{8008418B-13AB-49D1-BD0C-674C2AD0DE8C}"/>
              </a:ext>
            </a:extLst>
          </p:cNvPr>
          <p:cNvSpPr>
            <a:spLocks noChangeArrowheads="1"/>
          </p:cNvSpPr>
          <p:nvPr/>
        </p:nvSpPr>
        <p:spPr bwMode="auto">
          <a:xfrm>
            <a:off x="304800" y="1287087"/>
            <a:ext cx="268054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It must be that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A0F32C01-A962-4E96-8C0C-32995A4A245E}"/>
              </a:ext>
            </a:extLst>
          </p:cNvPr>
          <p:cNvSpPr>
            <a:spLocks noChangeArrowheads="1"/>
          </p:cNvSpPr>
          <p:nvPr/>
        </p:nvSpPr>
        <p:spPr bwMode="auto">
          <a:xfrm>
            <a:off x="4572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2">
            <a:extLst>
              <a:ext uri="{FF2B5EF4-FFF2-40B4-BE49-F238E27FC236}">
                <a16:creationId xmlns:a16="http://schemas.microsoft.com/office/drawing/2014/main" id="{BD80175F-CC9C-4225-968F-5461318DCE43}"/>
              </a:ext>
            </a:extLst>
          </p:cNvPr>
          <p:cNvSpPr>
            <a:spLocks noChangeArrowheads="1"/>
          </p:cNvSpPr>
          <p:nvPr/>
        </p:nvSpPr>
        <p:spPr bwMode="auto">
          <a:xfrm>
            <a:off x="0" y="78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1" name="Straight Connector 10">
            <a:extLst>
              <a:ext uri="{FF2B5EF4-FFF2-40B4-BE49-F238E27FC236}">
                <a16:creationId xmlns:a16="http://schemas.microsoft.com/office/drawing/2014/main" id="{514F56F0-31ED-4C82-A882-1F716E6BC541}"/>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0222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5873-FC90-4FE2-AB70-2C134C9A6DDC}"/>
              </a:ext>
            </a:extLst>
          </p:cNvPr>
          <p:cNvSpPr>
            <a:spLocks noGrp="1"/>
          </p:cNvSpPr>
          <p:nvPr>
            <p:ph type="title"/>
          </p:nvPr>
        </p:nvSpPr>
        <p:spPr>
          <a:xfrm>
            <a:off x="457200" y="163197"/>
            <a:ext cx="8229600" cy="827403"/>
          </a:xfrm>
        </p:spPr>
        <p:txBody>
          <a:bodyPr/>
          <a:lstStyle/>
          <a:p>
            <a:r>
              <a:rPr lang="en-US" dirty="0"/>
              <a:t>Long-run Equilibrium with Trade</a:t>
            </a:r>
          </a:p>
        </p:txBody>
      </p:sp>
      <p:cxnSp>
        <p:nvCxnSpPr>
          <p:cNvPr id="4" name="Straight Connector 3">
            <a:extLst>
              <a:ext uri="{FF2B5EF4-FFF2-40B4-BE49-F238E27FC236}">
                <a16:creationId xmlns:a16="http://schemas.microsoft.com/office/drawing/2014/main" id="{4D5FEDB0-50AE-450F-A7AD-558876E8AE22}"/>
              </a:ext>
            </a:extLst>
          </p:cNvPr>
          <p:cNvCxnSpPr/>
          <p:nvPr/>
        </p:nvCxnSpPr>
        <p:spPr>
          <a:xfrm>
            <a:off x="0" y="938848"/>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pic>
        <p:nvPicPr>
          <p:cNvPr id="8" name="Picture 7" descr="Diagram&#10;&#10;Description automatically generated">
            <a:extLst>
              <a:ext uri="{FF2B5EF4-FFF2-40B4-BE49-F238E27FC236}">
                <a16:creationId xmlns:a16="http://schemas.microsoft.com/office/drawing/2014/main" id="{95425112-B69D-45ED-881D-F30CB0FAF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599"/>
            <a:ext cx="8763000" cy="5704197"/>
          </a:xfrm>
          <a:prstGeom prst="rect">
            <a:avLst/>
          </a:prstGeom>
        </p:spPr>
      </p:pic>
    </p:spTree>
    <p:extLst>
      <p:ext uri="{BB962C8B-B14F-4D97-AF65-F5344CB8AC3E}">
        <p14:creationId xmlns:p14="http://schemas.microsoft.com/office/powerpoint/2010/main" val="343550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5B6B3EA-DD8D-47A3-80EE-26C06982CE79}"/>
              </a:ext>
            </a:extLst>
          </p:cNvPr>
          <p:cNvSpPr>
            <a:spLocks noGrp="1"/>
          </p:cNvSpPr>
          <p:nvPr>
            <p:ph type="title"/>
          </p:nvPr>
        </p:nvSpPr>
        <p:spPr>
          <a:xfrm>
            <a:off x="457200" y="152510"/>
            <a:ext cx="8229600" cy="990490"/>
          </a:xfrm>
        </p:spPr>
        <p:txBody>
          <a:bodyPr>
            <a:normAutofit/>
          </a:bodyPr>
          <a:lstStyle/>
          <a:p>
            <a:r>
              <a:rPr lang="en-US" dirty="0"/>
              <a:t>Trade Under Monopolistic Competition</a:t>
            </a:r>
            <a:endParaRPr lang="en-IN" dirty="0"/>
          </a:p>
        </p:txBody>
      </p:sp>
      <p:sp>
        <p:nvSpPr>
          <p:cNvPr id="13" name="Content Placeholder 12">
            <a:extLst>
              <a:ext uri="{FF2B5EF4-FFF2-40B4-BE49-F238E27FC236}">
                <a16:creationId xmlns:a16="http://schemas.microsoft.com/office/drawing/2014/main" id="{6EE20255-1A38-4FAA-9A64-F81A7BA29DB6}"/>
              </a:ext>
            </a:extLst>
          </p:cNvPr>
          <p:cNvSpPr>
            <a:spLocks noGrp="1"/>
          </p:cNvSpPr>
          <p:nvPr>
            <p:ph idx="1"/>
          </p:nvPr>
        </p:nvSpPr>
        <p:spPr>
          <a:xfrm>
            <a:off x="279400" y="1295620"/>
            <a:ext cx="8839200" cy="5029090"/>
          </a:xfrm>
        </p:spPr>
        <p:txBody>
          <a:bodyPr>
            <a:noAutofit/>
          </a:bodyPr>
          <a:lstStyle/>
          <a:p>
            <a:pPr marL="0" indent="0">
              <a:buNone/>
            </a:pPr>
            <a:r>
              <a:rPr lang="en-US" sz="2200" b="1" dirty="0">
                <a:latin typeface="Arial" panose="020B0604020202020204" pitchFamily="34" charset="0"/>
                <a:cs typeface="Arial" panose="020B0604020202020204" pitchFamily="34" charset="0"/>
              </a:rPr>
              <a:t>Equilibrium with Free Trade</a:t>
            </a:r>
          </a:p>
          <a:p>
            <a:pPr marL="0" indent="0">
              <a:buNone/>
            </a:pPr>
            <a:r>
              <a:rPr lang="en-US" sz="2200" b="1" dirty="0">
                <a:latin typeface="Arial" panose="020B0604020202020204" pitchFamily="34" charset="0"/>
                <a:cs typeface="Arial" panose="020B0604020202020204" pitchFamily="34" charset="0"/>
              </a:rPr>
              <a:t>Gains from Trade</a:t>
            </a:r>
          </a:p>
          <a:p>
            <a:pPr marL="0" indent="0">
              <a:spcBef>
                <a:spcPct val="10000"/>
              </a:spcBef>
              <a:spcAft>
                <a:spcPts val="1400"/>
              </a:spcAft>
              <a:buNone/>
            </a:pPr>
            <a:r>
              <a:rPr lang="en-US" sz="2200" dirty="0">
                <a:latin typeface="Arial" panose="020B0604020202020204" pitchFamily="34" charset="0"/>
                <a:cs typeface="Arial" panose="020B0604020202020204" pitchFamily="34" charset="0"/>
              </a:rPr>
              <a:t>The long-run equilibrium at point </a:t>
            </a:r>
            <a:r>
              <a:rPr lang="en-US" sz="2200" i="1" dirty="0">
                <a:latin typeface="Arial" panose="020B0604020202020204" pitchFamily="34" charset="0"/>
                <a:cs typeface="Arial" panose="020B0604020202020204" pitchFamily="34" charset="0"/>
              </a:rPr>
              <a:t>C </a:t>
            </a:r>
            <a:r>
              <a:rPr lang="en-US" sz="2200" dirty="0">
                <a:latin typeface="Arial" panose="020B0604020202020204" pitchFamily="34" charset="0"/>
                <a:cs typeface="Arial" panose="020B0604020202020204" pitchFamily="34" charset="0"/>
              </a:rPr>
              <a:t>has two sources of gains from trade for consumers:</a:t>
            </a:r>
          </a:p>
          <a:p>
            <a:pPr marL="457200" indent="-457200">
              <a:spcBef>
                <a:spcPct val="10000"/>
              </a:spcBef>
              <a:spcAft>
                <a:spcPts val="1200"/>
              </a:spcAft>
              <a:buFont typeface="+mj-lt"/>
              <a:buAutoNum type="arabicPeriod"/>
            </a:pPr>
            <a:r>
              <a:rPr lang="en-US" sz="2200" i="1" dirty="0">
                <a:latin typeface="Arial" panose="020B0604020202020204" pitchFamily="34" charset="0"/>
                <a:cs typeface="Arial" panose="020B0604020202020204" pitchFamily="34" charset="0"/>
              </a:rPr>
              <a:t>A drop in price</a:t>
            </a:r>
          </a:p>
          <a:p>
            <a:pPr marL="457200" lvl="1" indent="0">
              <a:spcBef>
                <a:spcPct val="10000"/>
              </a:spcBef>
              <a:spcAft>
                <a:spcPts val="1200"/>
              </a:spcAft>
              <a:buNone/>
            </a:pPr>
            <a:r>
              <a:rPr lang="en-US" sz="2000" dirty="0">
                <a:latin typeface="Arial" panose="020B0604020202020204" pitchFamily="34" charset="0"/>
                <a:cs typeface="Arial" panose="020B0604020202020204" pitchFamily="34" charset="0"/>
              </a:rPr>
              <a:t>The lower price is a result of the increased productivity of the surviving firms coming from increasing returns to scale.</a:t>
            </a:r>
          </a:p>
          <a:p>
            <a:pPr marL="457200" indent="-457200">
              <a:spcBef>
                <a:spcPct val="10000"/>
              </a:spcBef>
              <a:spcAft>
                <a:spcPts val="1200"/>
              </a:spcAft>
              <a:buFont typeface="+mj-lt"/>
              <a:buAutoNum type="arabicPeriod"/>
            </a:pPr>
            <a:r>
              <a:rPr lang="en-US" sz="2200" i="1" dirty="0">
                <a:latin typeface="Arial" panose="020B0604020202020204" pitchFamily="34" charset="0"/>
                <a:cs typeface="Arial" panose="020B0604020202020204" pitchFamily="34" charset="0"/>
              </a:rPr>
              <a:t>An increase in variety</a:t>
            </a:r>
          </a:p>
          <a:p>
            <a:pPr marL="457200" lvl="1" indent="0">
              <a:spcBef>
                <a:spcPct val="10000"/>
              </a:spcBef>
              <a:spcAft>
                <a:spcPts val="1200"/>
              </a:spcAft>
              <a:buNone/>
            </a:pPr>
            <a:r>
              <a:rPr lang="en-US" sz="2000" dirty="0">
                <a:latin typeface="Arial" panose="020B0604020202020204" pitchFamily="34" charset="0"/>
                <a:cs typeface="Arial" panose="020B0604020202020204" pitchFamily="34" charset="0"/>
              </a:rPr>
              <a:t>Although there are fewer product varieties made within each country (by fewer firms), consumers have more product variety because they can choose products of the firms from both countries after trade.</a:t>
            </a:r>
          </a:p>
        </p:txBody>
      </p:sp>
    </p:spTree>
    <p:extLst>
      <p:ext uri="{BB962C8B-B14F-4D97-AF65-F5344CB8AC3E}">
        <p14:creationId xmlns:p14="http://schemas.microsoft.com/office/powerpoint/2010/main" val="32063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5B6B3EA-DD8D-47A3-80EE-26C06982CE79}"/>
              </a:ext>
            </a:extLst>
          </p:cNvPr>
          <p:cNvSpPr>
            <a:spLocks noGrp="1"/>
          </p:cNvSpPr>
          <p:nvPr>
            <p:ph type="title"/>
          </p:nvPr>
        </p:nvSpPr>
        <p:spPr/>
        <p:txBody>
          <a:bodyPr>
            <a:normAutofit/>
          </a:bodyPr>
          <a:lstStyle/>
          <a:p>
            <a:r>
              <a:rPr lang="en-US" dirty="0"/>
              <a:t>Trade Under Monopolistic Competition </a:t>
            </a:r>
            <a:br>
              <a:rPr lang="en-US" dirty="0"/>
            </a:br>
            <a:endParaRPr lang="en-IN" dirty="0"/>
          </a:p>
        </p:txBody>
      </p:sp>
      <p:sp>
        <p:nvSpPr>
          <p:cNvPr id="13" name="Content Placeholder 12">
            <a:extLst>
              <a:ext uri="{FF2B5EF4-FFF2-40B4-BE49-F238E27FC236}">
                <a16:creationId xmlns:a16="http://schemas.microsoft.com/office/drawing/2014/main" id="{6EE20255-1A38-4FAA-9A64-F81A7BA29DB6}"/>
              </a:ext>
            </a:extLst>
          </p:cNvPr>
          <p:cNvSpPr>
            <a:spLocks noGrp="1"/>
          </p:cNvSpPr>
          <p:nvPr>
            <p:ph idx="1"/>
          </p:nvPr>
        </p:nvSpPr>
        <p:spPr>
          <a:xfrm>
            <a:off x="457200" y="1295510"/>
            <a:ext cx="8458200" cy="5105290"/>
          </a:xfrm>
        </p:spPr>
        <p:txBody>
          <a:bodyPr>
            <a:noAutofit/>
          </a:bodyPr>
          <a:lstStyle/>
          <a:p>
            <a:pPr marL="0" indent="0">
              <a:buNone/>
            </a:pPr>
            <a:r>
              <a:rPr lang="en-US" sz="2400" dirty="0">
                <a:latin typeface="+mn-lt"/>
                <a:cs typeface="Arial" panose="020B0604020202020204" pitchFamily="34" charset="0"/>
              </a:rPr>
              <a:t>Equilibrium with Free Trade</a:t>
            </a:r>
          </a:p>
          <a:p>
            <a:pPr marL="0" indent="0">
              <a:buNone/>
            </a:pPr>
            <a:r>
              <a:rPr lang="en-US" sz="2400" dirty="0">
                <a:latin typeface="+mn-lt"/>
                <a:cs typeface="Arial" panose="020B0604020202020204" pitchFamily="34" charset="0"/>
              </a:rPr>
              <a:t>Adjustment Costs from Trade</a:t>
            </a:r>
          </a:p>
          <a:p>
            <a:pPr eaLnBrk="1" fontAlgn="auto" hangingPunct="1">
              <a:spcBef>
                <a:spcPct val="10000"/>
              </a:spcBef>
              <a:spcAft>
                <a:spcPts val="1400"/>
              </a:spcAft>
              <a:buFont typeface="Arial" pitchFamily="34" charset="0"/>
              <a:buChar char="•"/>
              <a:defRPr/>
            </a:pPr>
            <a:r>
              <a:rPr lang="en-US" altLang="en-US" sz="2400" dirty="0">
                <a:latin typeface="+mn-lt"/>
                <a:cs typeface="Arial" panose="020B0604020202020204" pitchFamily="34" charset="0"/>
              </a:rPr>
              <a:t>There are adjustment costs associated with monopolistic competition, as some firms shut down or exit the industry.</a:t>
            </a:r>
          </a:p>
          <a:p>
            <a:pPr eaLnBrk="1" fontAlgn="auto" hangingPunct="1">
              <a:spcBef>
                <a:spcPct val="10000"/>
              </a:spcBef>
              <a:spcAft>
                <a:spcPts val="1400"/>
              </a:spcAft>
              <a:buFont typeface="Arial" pitchFamily="34" charset="0"/>
              <a:buChar char="•"/>
              <a:defRPr/>
            </a:pPr>
            <a:r>
              <a:rPr lang="en-US" altLang="en-US" sz="2400" dirty="0">
                <a:latin typeface="+mn-lt"/>
                <a:cs typeface="Arial" panose="020B0604020202020204" pitchFamily="34" charset="0"/>
              </a:rPr>
              <a:t>Workers in those firms experience a spell of unemployment.</a:t>
            </a:r>
          </a:p>
          <a:p>
            <a:pPr eaLnBrk="1" fontAlgn="auto" hangingPunct="1">
              <a:spcBef>
                <a:spcPct val="10000"/>
              </a:spcBef>
              <a:spcAft>
                <a:spcPts val="1400"/>
              </a:spcAft>
              <a:buFont typeface="Arial" pitchFamily="34" charset="0"/>
              <a:buChar char="•"/>
              <a:defRPr/>
            </a:pPr>
            <a:r>
              <a:rPr lang="en-US" altLang="en-US" sz="2400" dirty="0">
                <a:latin typeface="+mn-lt"/>
                <a:cs typeface="Arial" panose="020B0604020202020204" pitchFamily="34" charset="0"/>
              </a:rPr>
              <a:t>Over the long run, however, we could expect those workers to find new jobs, so we view these costs are temporary.</a:t>
            </a:r>
          </a:p>
          <a:p>
            <a:pPr eaLnBrk="1" fontAlgn="auto" hangingPunct="1">
              <a:spcBef>
                <a:spcPct val="10000"/>
              </a:spcBef>
              <a:spcAft>
                <a:spcPts val="1400"/>
              </a:spcAft>
              <a:buFont typeface="Arial" pitchFamily="34" charset="0"/>
              <a:buChar char="•"/>
              <a:defRPr/>
            </a:pPr>
            <a:r>
              <a:rPr lang="en-US" altLang="en-US" sz="2400" dirty="0">
                <a:latin typeface="+mn-lt"/>
                <a:cs typeface="Arial" panose="020B0604020202020204" pitchFamily="34" charset="0"/>
              </a:rPr>
              <a:t>There are both short-run and long-run adjustment costs.</a:t>
            </a:r>
          </a:p>
        </p:txBody>
      </p:sp>
    </p:spTree>
    <p:extLst>
      <p:ext uri="{BB962C8B-B14F-4D97-AF65-F5344CB8AC3E}">
        <p14:creationId xmlns:p14="http://schemas.microsoft.com/office/powerpoint/2010/main" val="386203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637EC-0470-4EE5-AD80-AFC5F0646C83}"/>
              </a:ext>
            </a:extLst>
          </p:cNvPr>
          <p:cNvSpPr>
            <a:spLocks noGrp="1"/>
          </p:cNvSpPr>
          <p:nvPr>
            <p:ph type="title"/>
          </p:nvPr>
        </p:nvSpPr>
        <p:spPr>
          <a:xfrm>
            <a:off x="0" y="0"/>
            <a:ext cx="9144000" cy="1143000"/>
          </a:xfrm>
        </p:spPr>
        <p:txBody>
          <a:bodyPr/>
          <a:lstStyle/>
          <a:p>
            <a:r>
              <a:rPr lang="en-US" dirty="0"/>
              <a:t>Intra-Industry Trade and the Gravity Equation</a:t>
            </a:r>
            <a:endParaRPr lang="en-IN" dirty="0"/>
          </a:p>
        </p:txBody>
      </p:sp>
      <p:sp>
        <p:nvSpPr>
          <p:cNvPr id="5" name="Content Placeholder 4">
            <a:extLst>
              <a:ext uri="{FF2B5EF4-FFF2-40B4-BE49-F238E27FC236}">
                <a16:creationId xmlns:a16="http://schemas.microsoft.com/office/drawing/2014/main" id="{8273DB0A-79E1-4013-8C2E-A54B378E1370}"/>
              </a:ext>
            </a:extLst>
          </p:cNvPr>
          <p:cNvSpPr>
            <a:spLocks noGrp="1"/>
          </p:cNvSpPr>
          <p:nvPr>
            <p:ph idx="1"/>
          </p:nvPr>
        </p:nvSpPr>
        <p:spPr>
          <a:xfrm>
            <a:off x="457200" y="1181100"/>
            <a:ext cx="8229600" cy="3429000"/>
          </a:xfrm>
        </p:spPr>
        <p:txBody>
          <a:bodyPr>
            <a:normAutofit/>
          </a:bodyPr>
          <a:lstStyle/>
          <a:p>
            <a:pPr marL="0" indent="0" eaLnBrk="1" fontAlgn="auto" hangingPunct="1">
              <a:spcBef>
                <a:spcPct val="10000"/>
              </a:spcBef>
              <a:spcAft>
                <a:spcPts val="1600"/>
              </a:spcAft>
              <a:buNone/>
              <a:defRPr/>
            </a:pPr>
            <a:r>
              <a:rPr lang="en-US" altLang="en-US" sz="2600" b="1" dirty="0">
                <a:latin typeface="+mn-lt"/>
                <a:ea typeface="+mn-ea"/>
                <a:cs typeface="+mn-cs"/>
              </a:rPr>
              <a:t>The </a:t>
            </a:r>
            <a:r>
              <a:rPr lang="en-US" altLang="en-US" sz="2600" b="1" dirty="0">
                <a:solidFill>
                  <a:srgbClr val="FF0000"/>
                </a:solidFill>
                <a:latin typeface="+mn-lt"/>
                <a:ea typeface="+mn-ea"/>
                <a:cs typeface="+mn-cs"/>
              </a:rPr>
              <a:t>index of intra-industry trade </a:t>
            </a:r>
            <a:r>
              <a:rPr lang="en-US" altLang="en-US" sz="2600" b="1" dirty="0">
                <a:latin typeface="+mn-lt"/>
                <a:ea typeface="+mn-ea"/>
                <a:cs typeface="+mn-cs"/>
              </a:rPr>
              <a:t>tells us what proportion of trade in each product involves both imports and exports: </a:t>
            </a:r>
          </a:p>
          <a:p>
            <a:pPr marL="342900" indent="-342900" eaLnBrk="1" fontAlgn="auto" hangingPunct="1">
              <a:spcBef>
                <a:spcPct val="10000"/>
              </a:spcBef>
              <a:spcAft>
                <a:spcPts val="1600"/>
              </a:spcAft>
              <a:buFont typeface="Arial" panose="020B0604020202020204" pitchFamily="34" charset="0"/>
              <a:buChar char="•"/>
              <a:defRPr/>
            </a:pPr>
            <a:r>
              <a:rPr lang="en-US" altLang="en-US" sz="2600" b="1" dirty="0">
                <a:latin typeface="+mn-lt"/>
                <a:ea typeface="+mn-ea"/>
                <a:cs typeface="+mn-cs"/>
              </a:rPr>
              <a:t>A high index (up to 100%) indicates that an equal amount of the good is imported and exported.</a:t>
            </a:r>
          </a:p>
          <a:p>
            <a:pPr marL="342900" indent="-342900" eaLnBrk="1" fontAlgn="auto" hangingPunct="1">
              <a:spcBef>
                <a:spcPct val="10000"/>
              </a:spcBef>
              <a:spcAft>
                <a:spcPts val="1600"/>
              </a:spcAft>
              <a:buFont typeface="Arial" panose="020B0604020202020204" pitchFamily="34" charset="0"/>
              <a:buChar char="•"/>
              <a:defRPr/>
            </a:pPr>
            <a:r>
              <a:rPr lang="en-US" altLang="en-US" sz="2600" b="1" dirty="0">
                <a:latin typeface="+mn-lt"/>
                <a:ea typeface="+mn-ea"/>
                <a:cs typeface="+mn-cs"/>
              </a:rPr>
              <a:t>A low index (0%) indicates that the good is either imported or exported but not both.</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D2ACBDCF-816F-440D-B355-F019FBC46572}"/>
                  </a:ext>
                </a:extLst>
              </p:cNvPr>
              <p:cNvSpPr txBox="1">
                <a:spLocks noGrp="1"/>
              </p:cNvSpPr>
              <p:nvPr>
                <p:ph sz="quarter" idx="10"/>
              </p:nvPr>
            </p:nvSpPr>
            <p:spPr>
              <a:xfrm>
                <a:off x="-266700" y="5215043"/>
                <a:ext cx="9677400" cy="923714"/>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d>
                        <m:dPr>
                          <m:ctrlPr>
                            <a:rPr lang="en-IN" sz="2000" b="1" i="1" smtClean="0">
                              <a:solidFill>
                                <a:schemeClr val="tx1"/>
                              </a:solidFill>
                              <a:latin typeface="Cambria Math" panose="02040503050406030204" pitchFamily="18" charset="0"/>
                            </a:rPr>
                          </m:ctrlPr>
                        </m:dPr>
                        <m:e>
                          <m:r>
                            <a:rPr lang="en-US" altLang="en-US" sz="2000" b="1" i="1">
                              <a:solidFill>
                                <a:schemeClr val="tx1"/>
                              </a:solidFill>
                              <a:latin typeface="Cambria Math" panose="02040503050406030204" pitchFamily="18" charset="0"/>
                            </a:rPr>
                            <m:t>𝐈𝐧𝐝𝐞𝐱</m:t>
                          </m:r>
                          <m:r>
                            <a:rPr lang="en-US" altLang="en-US" sz="2000" b="1">
                              <a:solidFill>
                                <a:schemeClr val="tx1"/>
                              </a:solidFill>
                              <a:latin typeface="Cambria Math" panose="02040503050406030204" pitchFamily="18" charset="0"/>
                            </a:rPr>
                            <m:t> </m:t>
                          </m:r>
                          <m:r>
                            <a:rPr lang="en-US" altLang="en-US" sz="2000" b="1" i="1">
                              <a:solidFill>
                                <a:schemeClr val="tx1"/>
                              </a:solidFill>
                              <a:latin typeface="Cambria Math" panose="02040503050406030204" pitchFamily="18" charset="0"/>
                            </a:rPr>
                            <m:t>𝐨𝐟</m:t>
                          </m:r>
                          <m:r>
                            <a:rPr lang="en-US" altLang="en-US" sz="2000" b="1">
                              <a:solidFill>
                                <a:schemeClr val="tx1"/>
                              </a:solidFill>
                              <a:latin typeface="Cambria Math" panose="02040503050406030204" pitchFamily="18" charset="0"/>
                            </a:rPr>
                            <m:t> </m:t>
                          </m:r>
                          <m:r>
                            <a:rPr lang="en-US" altLang="en-US" sz="2000" b="1" i="1">
                              <a:solidFill>
                                <a:schemeClr val="tx1"/>
                              </a:solidFill>
                              <a:latin typeface="Cambria Math" panose="02040503050406030204" pitchFamily="18" charset="0"/>
                            </a:rPr>
                            <m:t>𝐢𝐧𝐭𝐫𝐚</m:t>
                          </m:r>
                          <m:r>
                            <a:rPr lang="en-US" altLang="en-US" sz="2000" b="1" i="0" smtClean="0">
                              <a:solidFill>
                                <a:schemeClr val="tx1"/>
                              </a:solidFill>
                              <a:latin typeface="Cambria Math" panose="02040503050406030204" pitchFamily="18" charset="0"/>
                            </a:rPr>
                            <m:t>−</m:t>
                          </m:r>
                          <m:r>
                            <a:rPr lang="en-US" altLang="en-US" sz="2000" b="1" i="1">
                              <a:solidFill>
                                <a:schemeClr val="tx1"/>
                              </a:solidFill>
                              <a:latin typeface="Cambria Math" panose="02040503050406030204" pitchFamily="18" charset="0"/>
                            </a:rPr>
                            <m:t>𝐢𝐧𝐝𝐮𝐬𝐭𝐫𝐲</m:t>
                          </m:r>
                          <m:r>
                            <a:rPr lang="en-US" altLang="en-US" sz="2000" b="1">
                              <a:solidFill>
                                <a:schemeClr val="tx1"/>
                              </a:solidFill>
                              <a:latin typeface="Cambria Math" panose="02040503050406030204" pitchFamily="18" charset="0"/>
                            </a:rPr>
                            <m:t> </m:t>
                          </m:r>
                          <m:r>
                            <a:rPr lang="en-US" altLang="en-US" sz="2000" b="1" i="1">
                              <a:solidFill>
                                <a:schemeClr val="tx1"/>
                              </a:solidFill>
                              <a:latin typeface="Cambria Math" panose="02040503050406030204" pitchFamily="18" charset="0"/>
                            </a:rPr>
                            <m:t>𝐭𝐫𝐚𝐝𝐞</m:t>
                          </m:r>
                          <m:r>
                            <a:rPr lang="en-US" altLang="en-US" sz="2000" b="1" i="1">
                              <a:solidFill>
                                <a:schemeClr val="tx1"/>
                              </a:solidFill>
                              <a:latin typeface="Cambria Math" panose="02040503050406030204" pitchFamily="18" charset="0"/>
                              <a:ea typeface="Cambria Math" panose="02040503050406030204" pitchFamily="18" charset="0"/>
                            </a:rPr>
                            <m:t>=</m:t>
                          </m:r>
                          <m:f>
                            <m:fPr>
                              <m:ctrlPr>
                                <a:rPr lang="en-US" altLang="en-US" sz="2000" b="1" i="1">
                                  <a:solidFill>
                                    <a:schemeClr val="tx1"/>
                                  </a:solidFill>
                                  <a:latin typeface="Cambria Math" panose="02040503050406030204" pitchFamily="18" charset="0"/>
                                  <a:ea typeface="Cambria Math" panose="02040503050406030204" pitchFamily="18" charset="0"/>
                                </a:rPr>
                              </m:ctrlPr>
                            </m:fPr>
                            <m:num>
                              <m:r>
                                <a:rPr lang="en-US" altLang="en-US" sz="2000" b="1" i="1">
                                  <a:solidFill>
                                    <a:schemeClr val="tx1"/>
                                  </a:solidFill>
                                  <a:latin typeface="Cambria Math" panose="02040503050406030204" pitchFamily="18" charset="0"/>
                                  <a:ea typeface="Cambria Math" panose="02040503050406030204" pitchFamily="18" charset="0"/>
                                </a:rPr>
                                <m:t>𝐌𝐢𝐧𝐢𝐦𝐮𝐦</m:t>
                              </m:r>
                              <m:r>
                                <a:rPr lang="en-US" altLang="en-US" sz="2000" b="1">
                                  <a:solidFill>
                                    <a:schemeClr val="tx1"/>
                                  </a:solidFill>
                                  <a:latin typeface="Cambria Math" panose="02040503050406030204" pitchFamily="18" charset="0"/>
                                  <a:ea typeface="Cambria Math" panose="02040503050406030204" pitchFamily="18" charset="0"/>
                                </a:rPr>
                                <m:t> </m:t>
                              </m:r>
                              <m:r>
                                <a:rPr lang="en-US" altLang="en-US" sz="2000" b="1" i="1">
                                  <a:solidFill>
                                    <a:schemeClr val="tx1"/>
                                  </a:solidFill>
                                  <a:latin typeface="Cambria Math" panose="02040503050406030204" pitchFamily="18" charset="0"/>
                                  <a:ea typeface="Cambria Math" panose="02040503050406030204" pitchFamily="18" charset="0"/>
                                </a:rPr>
                                <m:t>𝐨𝐟</m:t>
                              </m:r>
                              <m:r>
                                <a:rPr lang="en-US" altLang="en-US" sz="2000" b="1">
                                  <a:solidFill>
                                    <a:schemeClr val="tx1"/>
                                  </a:solidFill>
                                  <a:latin typeface="Cambria Math" panose="02040503050406030204" pitchFamily="18" charset="0"/>
                                  <a:ea typeface="Cambria Math" panose="02040503050406030204" pitchFamily="18" charset="0"/>
                                </a:rPr>
                                <m:t> </m:t>
                              </m:r>
                              <m:r>
                                <a:rPr lang="en-US" altLang="en-US" sz="2000" b="1" i="1">
                                  <a:solidFill>
                                    <a:schemeClr val="tx1"/>
                                  </a:solidFill>
                                  <a:latin typeface="Cambria Math" panose="02040503050406030204" pitchFamily="18" charset="0"/>
                                  <a:ea typeface="Cambria Math" panose="02040503050406030204" pitchFamily="18" charset="0"/>
                                </a:rPr>
                                <m:t>𝐢𝐦𝐩𝐨𝐫𝐭𝐬</m:t>
                              </m:r>
                              <m:r>
                                <a:rPr lang="en-US" altLang="en-US" sz="2000" b="1">
                                  <a:solidFill>
                                    <a:schemeClr val="tx1"/>
                                  </a:solidFill>
                                  <a:latin typeface="Cambria Math" panose="02040503050406030204" pitchFamily="18" charset="0"/>
                                  <a:ea typeface="Cambria Math" panose="02040503050406030204" pitchFamily="18" charset="0"/>
                                </a:rPr>
                                <m:t> </m:t>
                              </m:r>
                              <m:r>
                                <a:rPr lang="en-US" altLang="en-US" sz="2000" b="1" i="1">
                                  <a:solidFill>
                                    <a:schemeClr val="tx1"/>
                                  </a:solidFill>
                                  <a:latin typeface="Cambria Math" panose="02040503050406030204" pitchFamily="18" charset="0"/>
                                  <a:ea typeface="Cambria Math" panose="02040503050406030204" pitchFamily="18" charset="0"/>
                                </a:rPr>
                                <m:t>𝐚𝐧𝐝</m:t>
                              </m:r>
                              <m:r>
                                <a:rPr lang="en-US" altLang="en-US" sz="2000" b="1">
                                  <a:solidFill>
                                    <a:schemeClr val="tx1"/>
                                  </a:solidFill>
                                  <a:latin typeface="Cambria Math" panose="02040503050406030204" pitchFamily="18" charset="0"/>
                                  <a:ea typeface="Cambria Math" panose="02040503050406030204" pitchFamily="18" charset="0"/>
                                </a:rPr>
                                <m:t> </m:t>
                              </m:r>
                              <m:r>
                                <a:rPr lang="en-US" altLang="en-US" sz="2000" b="1" i="1">
                                  <a:solidFill>
                                    <a:schemeClr val="tx1"/>
                                  </a:solidFill>
                                  <a:latin typeface="Cambria Math" panose="02040503050406030204" pitchFamily="18" charset="0"/>
                                  <a:ea typeface="Cambria Math" panose="02040503050406030204" pitchFamily="18" charset="0"/>
                                </a:rPr>
                                <m:t>𝒆𝒙𝒑𝒐𝒓𝒕𝒔</m:t>
                              </m:r>
                            </m:num>
                            <m:den>
                              <m:f>
                                <m:fPr>
                                  <m:ctrlPr>
                                    <a:rPr lang="en-US" altLang="en-US" sz="2000" b="1" i="1">
                                      <a:solidFill>
                                        <a:schemeClr val="tx1"/>
                                      </a:solidFill>
                                      <a:latin typeface="Cambria Math" panose="02040503050406030204" pitchFamily="18" charset="0"/>
                                      <a:ea typeface="Cambria Math" panose="02040503050406030204" pitchFamily="18" charset="0"/>
                                    </a:rPr>
                                  </m:ctrlPr>
                                </m:fPr>
                                <m:num>
                                  <m:r>
                                    <a:rPr lang="en-US" altLang="en-US" sz="2000" b="1" i="1">
                                      <a:solidFill>
                                        <a:schemeClr val="tx1"/>
                                      </a:solidFill>
                                      <a:latin typeface="Cambria Math" panose="02040503050406030204" pitchFamily="18" charset="0"/>
                                      <a:ea typeface="Cambria Math" panose="02040503050406030204" pitchFamily="18" charset="0"/>
                                    </a:rPr>
                                    <m:t>𝟏</m:t>
                                  </m:r>
                                </m:num>
                                <m:den>
                                  <m:r>
                                    <a:rPr lang="en-US" altLang="en-US" sz="2000" b="1" i="1">
                                      <a:solidFill>
                                        <a:schemeClr val="tx1"/>
                                      </a:solidFill>
                                      <a:latin typeface="Cambria Math" panose="02040503050406030204" pitchFamily="18" charset="0"/>
                                      <a:ea typeface="Cambria Math" panose="02040503050406030204" pitchFamily="18" charset="0"/>
                                    </a:rPr>
                                    <m:t>𝟐</m:t>
                                  </m:r>
                                </m:den>
                              </m:f>
                              <m:d>
                                <m:dPr>
                                  <m:ctrlPr>
                                    <a:rPr lang="en-US" altLang="en-US" sz="2000" b="1" i="1">
                                      <a:solidFill>
                                        <a:schemeClr val="tx1"/>
                                      </a:solidFill>
                                      <a:latin typeface="Cambria Math" panose="02040503050406030204" pitchFamily="18" charset="0"/>
                                      <a:ea typeface="Cambria Math" panose="02040503050406030204" pitchFamily="18" charset="0"/>
                                    </a:rPr>
                                  </m:ctrlPr>
                                </m:dPr>
                                <m:e>
                                  <m:r>
                                    <a:rPr lang="en-US" altLang="en-US" sz="2000" b="1" i="1">
                                      <a:solidFill>
                                        <a:schemeClr val="tx1"/>
                                      </a:solidFill>
                                      <a:latin typeface="Cambria Math" panose="02040503050406030204" pitchFamily="18" charset="0"/>
                                      <a:ea typeface="Cambria Math" panose="02040503050406030204" pitchFamily="18" charset="0"/>
                                    </a:rPr>
                                    <m:t>𝑰𝒎𝒑𝒐𝒓𝒕𝒔</m:t>
                                  </m:r>
                                  <m:r>
                                    <a:rPr lang="en-US" altLang="en-US" sz="2000" b="1" i="1">
                                      <a:solidFill>
                                        <a:schemeClr val="tx1"/>
                                      </a:solidFill>
                                      <a:latin typeface="Cambria Math" panose="02040503050406030204" pitchFamily="18" charset="0"/>
                                      <a:ea typeface="Cambria Math" panose="02040503050406030204" pitchFamily="18" charset="0"/>
                                    </a:rPr>
                                    <m:t>+</m:t>
                                  </m:r>
                                  <m:r>
                                    <a:rPr lang="en-US" altLang="en-US" sz="2000" b="1" i="1">
                                      <a:solidFill>
                                        <a:schemeClr val="tx1"/>
                                      </a:solidFill>
                                      <a:latin typeface="Cambria Math" panose="02040503050406030204" pitchFamily="18" charset="0"/>
                                      <a:ea typeface="Cambria Math" panose="02040503050406030204" pitchFamily="18" charset="0"/>
                                    </a:rPr>
                                    <m:t>𝒆𝒙𝒑𝒐𝒓𝒕𝒔</m:t>
                                  </m:r>
                                </m:e>
                              </m:d>
                            </m:den>
                          </m:f>
                        </m:e>
                      </m:d>
                    </m:oMath>
                  </m:oMathPara>
                </a14:m>
                <a:endParaRPr lang="en-IN" sz="2000" b="1" dirty="0">
                  <a:solidFill>
                    <a:schemeClr val="tx1"/>
                  </a:solidFill>
                </a:endParaRPr>
              </a:p>
            </p:txBody>
          </p:sp>
        </mc:Choice>
        <mc:Fallback xmlns="">
          <p:sp>
            <p:nvSpPr>
              <p:cNvPr id="14" name="Content Placeholder 13">
                <a:extLst>
                  <a:ext uri="{FF2B5EF4-FFF2-40B4-BE49-F238E27FC236}">
                    <a16:creationId xmlns:a16="http://schemas.microsoft.com/office/drawing/2014/main" id="{D2ACBDCF-816F-440D-B355-F019FBC46572}"/>
                  </a:ext>
                </a:extLst>
              </p:cNvPr>
              <p:cNvSpPr txBox="1">
                <a:spLocks noGrp="1" noRot="1" noChangeAspect="1" noMove="1" noResize="1" noEditPoints="1" noAdjustHandles="1" noChangeArrowheads="1" noChangeShapeType="1" noTextEdit="1"/>
              </p:cNvSpPr>
              <p:nvPr>
                <p:ph sz="quarter" idx="10"/>
              </p:nvPr>
            </p:nvSpPr>
            <p:spPr>
              <a:xfrm>
                <a:off x="-266700" y="5215043"/>
                <a:ext cx="9677400" cy="92371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0207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E5D89-B979-46FF-96B4-58FC6A93C467}"/>
              </a:ext>
            </a:extLst>
          </p:cNvPr>
          <p:cNvSpPr>
            <a:spLocks noGrp="1"/>
          </p:cNvSpPr>
          <p:nvPr>
            <p:ph type="title"/>
          </p:nvPr>
        </p:nvSpPr>
        <p:spPr>
          <a:xfrm>
            <a:off x="76200" y="-119744"/>
            <a:ext cx="8991600" cy="1143000"/>
          </a:xfrm>
        </p:spPr>
        <p:txBody>
          <a:bodyPr/>
          <a:lstStyle/>
          <a:p>
            <a:r>
              <a:rPr lang="en-US" dirty="0"/>
              <a:t>Intra-Industry Trade and the Gravity Equation </a:t>
            </a:r>
            <a:endParaRPr lang="en-IN" dirty="0"/>
          </a:p>
        </p:txBody>
      </p:sp>
      <p:sp>
        <p:nvSpPr>
          <p:cNvPr id="5" name="Content Placeholder 4">
            <a:extLst>
              <a:ext uri="{FF2B5EF4-FFF2-40B4-BE49-F238E27FC236}">
                <a16:creationId xmlns:a16="http://schemas.microsoft.com/office/drawing/2014/main" id="{B3D6BE30-0D41-4A4D-90A8-91919E1F4B3A}"/>
              </a:ext>
            </a:extLst>
          </p:cNvPr>
          <p:cNvSpPr>
            <a:spLocks noGrp="1"/>
          </p:cNvSpPr>
          <p:nvPr>
            <p:ph idx="1"/>
          </p:nvPr>
        </p:nvSpPr>
        <p:spPr>
          <a:xfrm>
            <a:off x="304800" y="1010557"/>
            <a:ext cx="8229600" cy="437244"/>
          </a:xfrm>
        </p:spPr>
        <p:txBody>
          <a:bodyPr>
            <a:normAutofit/>
          </a:bodyPr>
          <a:lstStyle/>
          <a:p>
            <a:pPr marL="0" indent="0">
              <a:buNone/>
            </a:pPr>
            <a:r>
              <a:rPr lang="en-IN" sz="2000" b="1" dirty="0"/>
              <a:t>Index of Intra-Industry Trade - TABLE 6-5</a:t>
            </a:r>
          </a:p>
        </p:txBody>
      </p:sp>
      <p:graphicFrame>
        <p:nvGraphicFramePr>
          <p:cNvPr id="7" name="Table 4">
            <a:extLst>
              <a:ext uri="{FF2B5EF4-FFF2-40B4-BE49-F238E27FC236}">
                <a16:creationId xmlns:a16="http://schemas.microsoft.com/office/drawing/2014/main" id="{75399C86-640F-4C54-ABFF-6898D825E721}"/>
              </a:ext>
            </a:extLst>
          </p:cNvPr>
          <p:cNvGraphicFramePr>
            <a:graphicFrameLocks noGrp="1"/>
          </p:cNvGraphicFramePr>
          <p:nvPr>
            <p:ph type="tbl" sz="quarter" idx="14"/>
            <p:extLst>
              <p:ext uri="{D42A27DB-BD31-4B8C-83A1-F6EECF244321}">
                <p14:modId xmlns:p14="http://schemas.microsoft.com/office/powerpoint/2010/main" val="1204620545"/>
              </p:ext>
            </p:extLst>
          </p:nvPr>
        </p:nvGraphicFramePr>
        <p:xfrm>
          <a:off x="304801" y="1676400"/>
          <a:ext cx="8534399" cy="4937760"/>
        </p:xfrm>
        <a:graphic>
          <a:graphicData uri="http://schemas.openxmlformats.org/drawingml/2006/table">
            <a:tbl>
              <a:tblPr firstRow="1" bandRow="1"/>
              <a:tblGrid>
                <a:gridCol w="2590800">
                  <a:extLst>
                    <a:ext uri="{9D8B030D-6E8A-4147-A177-3AD203B41FA5}">
                      <a16:colId xmlns:a16="http://schemas.microsoft.com/office/drawing/2014/main" val="71274530"/>
                    </a:ext>
                  </a:extLst>
                </a:gridCol>
                <a:gridCol w="1828800">
                  <a:extLst>
                    <a:ext uri="{9D8B030D-6E8A-4147-A177-3AD203B41FA5}">
                      <a16:colId xmlns:a16="http://schemas.microsoft.com/office/drawing/2014/main" val="3065683881"/>
                    </a:ext>
                  </a:extLst>
                </a:gridCol>
                <a:gridCol w="2057400">
                  <a:extLst>
                    <a:ext uri="{9D8B030D-6E8A-4147-A177-3AD203B41FA5}">
                      <a16:colId xmlns:a16="http://schemas.microsoft.com/office/drawing/2014/main" val="1710488614"/>
                    </a:ext>
                  </a:extLst>
                </a:gridCol>
                <a:gridCol w="2057399">
                  <a:extLst>
                    <a:ext uri="{9D8B030D-6E8A-4147-A177-3AD203B41FA5}">
                      <a16:colId xmlns:a16="http://schemas.microsoft.com/office/drawing/2014/main" val="789490772"/>
                    </a:ext>
                  </a:extLst>
                </a:gridCol>
              </a:tblGrid>
              <a:tr h="504417">
                <a:tc>
                  <a:txBody>
                    <a:bodyPr/>
                    <a:lstStyle/>
                    <a:p>
                      <a:pPr algn="ctr"/>
                      <a:r>
                        <a:rPr lang="en-US" sz="1600" b="1" u="none" strike="noStrike" kern="1200" baseline="0" dirty="0">
                          <a:latin typeface="Arial" panose="020B0604020202020204" pitchFamily="34" charset="0"/>
                          <a:cs typeface="Arial" panose="020B0604020202020204" pitchFamily="34" charset="0"/>
                        </a:rPr>
                        <a:t>Product</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Value of Imports</a:t>
                      </a:r>
                    </a:p>
                    <a:p>
                      <a:pPr algn="ctr"/>
                      <a:r>
                        <a:rPr lang="en-US" sz="1600" b="1" u="none" strike="noStrike" kern="1200" baseline="0" dirty="0">
                          <a:latin typeface="Arial" panose="020B0604020202020204" pitchFamily="34" charset="0"/>
                          <a:cs typeface="Arial" panose="020B0604020202020204" pitchFamily="34" charset="0"/>
                        </a:rPr>
                        <a:t>($ millions)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Value of Exports</a:t>
                      </a:r>
                    </a:p>
                    <a:p>
                      <a:pPr algn="ctr"/>
                      <a:r>
                        <a:rPr lang="en-US" sz="1600" b="1" u="none" strike="noStrike" kern="1200" baseline="0" dirty="0">
                          <a:latin typeface="Arial" panose="020B0604020202020204" pitchFamily="34" charset="0"/>
                          <a:cs typeface="Arial" panose="020B0604020202020204" pitchFamily="34" charset="0"/>
                        </a:rPr>
                        <a:t>($ millions)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Index of Intra-</a:t>
                      </a:r>
                    </a:p>
                    <a:p>
                      <a:pPr algn="ctr"/>
                      <a:r>
                        <a:rPr lang="en-US" sz="1600" b="1" u="none" strike="noStrike" kern="1200" baseline="0" dirty="0">
                          <a:latin typeface="Arial" panose="020B0604020202020204" pitchFamily="34" charset="0"/>
                          <a:cs typeface="Arial" panose="020B0604020202020204" pitchFamily="34" charset="0"/>
                        </a:rPr>
                        <a:t>Industry Trade (%)</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3913467"/>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Natural gas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$6,546</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$4,551</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82%</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8713846"/>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Whiskey</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2,157</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1,360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77</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7097196"/>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Vaccines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5,754</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2,364</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58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802569"/>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Telephones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273</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90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50</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5114316"/>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Golf clubs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422</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140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50</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6110857"/>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Mattresses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413</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106</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5640023"/>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Apples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241</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940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1754751"/>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Golf carts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35</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137</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9131749"/>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Sunglasses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1,657</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399</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39</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0896343"/>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Frozen orange juice</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33</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8318233"/>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Small cars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106,478</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17,394</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7335077"/>
                  </a:ext>
                </a:extLst>
              </a:tr>
              <a:tr h="136430">
                <a:tc>
                  <a:txBody>
                    <a:bodyPr/>
                    <a:lstStyle/>
                    <a:p>
                      <a:r>
                        <a:rPr lang="en-US" sz="1600" b="1" u="none" strike="noStrike" kern="1200" baseline="0" dirty="0">
                          <a:latin typeface="Arial" panose="020B0604020202020204" pitchFamily="34" charset="0"/>
                          <a:cs typeface="Arial" panose="020B0604020202020204" pitchFamily="34" charset="0"/>
                        </a:rPr>
                        <a:t>Large passenger aircraft</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4,400</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187,477</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5</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9485730"/>
                  </a:ext>
                </a:extLst>
              </a:tr>
              <a:tr h="224185">
                <a:tc>
                  <a:txBody>
                    <a:bodyPr/>
                    <a:lstStyle/>
                    <a:p>
                      <a:r>
                        <a:rPr lang="en-US" sz="1600" b="1" u="none" strike="noStrike" kern="1200" baseline="0" dirty="0">
                          <a:latin typeface="Arial" panose="020B0604020202020204" pitchFamily="34" charset="0"/>
                          <a:cs typeface="Arial" panose="020B0604020202020204" pitchFamily="34" charset="0"/>
                        </a:rPr>
                        <a:t>Men’s shorts</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1,172</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26</a:t>
                      </a:r>
                      <a:endParaRPr lang="en-US" sz="1600" b="1" dirty="0">
                        <a:latin typeface="Arial" panose="020B0604020202020204" pitchFamily="34" charset="0"/>
                        <a:cs typeface="Arial" panose="020B0604020202020204" pitchFamily="34" charset="0"/>
                      </a:endParaRPr>
                    </a:p>
                  </a:txBody>
                  <a:tcPr/>
                </a:tc>
                <a:tc>
                  <a:txBody>
                    <a:bodyPr/>
                    <a:lstStyle/>
                    <a:p>
                      <a:pPr algn="r"/>
                      <a:r>
                        <a:rPr lang="en-US" sz="1600" b="1" u="none" strike="noStrike" kern="1200" baseline="0"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903792"/>
                  </a:ext>
                </a:extLst>
              </a:tr>
            </a:tbl>
          </a:graphicData>
        </a:graphic>
      </p:graphicFrame>
    </p:spTree>
    <p:extLst>
      <p:ext uri="{BB962C8B-B14F-4D97-AF65-F5344CB8AC3E}">
        <p14:creationId xmlns:p14="http://schemas.microsoft.com/office/powerpoint/2010/main" val="2663404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0" y="0"/>
            <a:ext cx="9144000" cy="1143000"/>
          </a:xfrm>
        </p:spPr>
        <p:txBody>
          <a:bodyPr/>
          <a:lstStyle/>
          <a:p>
            <a:r>
              <a:rPr lang="en-US" dirty="0"/>
              <a:t>Intra-Industry Trade and the Gravity Equation</a:t>
            </a:r>
            <a:endParaRPr lang="en-IN"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304800" y="1371600"/>
            <a:ext cx="8458200" cy="4525963"/>
          </a:xfrm>
        </p:spPr>
        <p:txBody>
          <a:bodyPr>
            <a:noAutofit/>
          </a:bodyPr>
          <a:lstStyle/>
          <a:p>
            <a:pPr marL="0" indent="0">
              <a:buNone/>
            </a:pPr>
            <a:r>
              <a:rPr lang="en-US" sz="2400" b="1" dirty="0"/>
              <a:t>The Gravity Equation</a:t>
            </a:r>
          </a:p>
          <a:p>
            <a:r>
              <a:rPr lang="en-US" sz="2400" dirty="0"/>
              <a:t>Dutch economist and Nobel laureate Jan Tinbergen was trained in physics and thought about comparing the trade between countries to the force of gravity between objects.</a:t>
            </a:r>
          </a:p>
          <a:p>
            <a:r>
              <a:rPr lang="en-US" sz="2400" dirty="0"/>
              <a:t>In physics, objects with a larger mass, or those that are close together, have greater gravitational pull between them.</a:t>
            </a:r>
          </a:p>
          <a:p>
            <a:r>
              <a:rPr lang="en-US" sz="2400" dirty="0"/>
              <a:t>In economics, the gravity equation for trade states that countries with larger GDPs, or that are close to each other, will have more trade between them.</a:t>
            </a:r>
          </a:p>
        </p:txBody>
      </p:sp>
    </p:spTree>
    <p:extLst>
      <p:ext uri="{BB962C8B-B14F-4D97-AF65-F5344CB8AC3E}">
        <p14:creationId xmlns:p14="http://schemas.microsoft.com/office/powerpoint/2010/main" val="4066117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71DDE-6691-42D2-9F21-9950556663C0}"/>
              </a:ext>
            </a:extLst>
          </p:cNvPr>
          <p:cNvSpPr>
            <a:spLocks noGrp="1"/>
          </p:cNvSpPr>
          <p:nvPr>
            <p:ph type="title"/>
          </p:nvPr>
        </p:nvSpPr>
        <p:spPr>
          <a:xfrm>
            <a:off x="152400" y="-152400"/>
            <a:ext cx="8991600" cy="1143000"/>
          </a:xfrm>
        </p:spPr>
        <p:txBody>
          <a:bodyPr/>
          <a:lstStyle/>
          <a:p>
            <a:r>
              <a:rPr lang="en-US" dirty="0"/>
              <a:t>Intra-Industry Trade and the Gravity Equation </a:t>
            </a:r>
            <a:endParaRPr lang="en-IN" dirty="0"/>
          </a:p>
        </p:txBody>
      </p:sp>
      <p:sp>
        <p:nvSpPr>
          <p:cNvPr id="5" name="Content Placeholder 4">
            <a:extLst>
              <a:ext uri="{FF2B5EF4-FFF2-40B4-BE49-F238E27FC236}">
                <a16:creationId xmlns:a16="http://schemas.microsoft.com/office/drawing/2014/main" id="{2DD21E4D-B226-4AF2-B3FD-005B19D69944}"/>
              </a:ext>
            </a:extLst>
          </p:cNvPr>
          <p:cNvSpPr>
            <a:spLocks noGrp="1"/>
          </p:cNvSpPr>
          <p:nvPr>
            <p:ph idx="1"/>
          </p:nvPr>
        </p:nvSpPr>
        <p:spPr>
          <a:xfrm>
            <a:off x="228600" y="983423"/>
            <a:ext cx="8229600" cy="1981200"/>
          </a:xfrm>
        </p:spPr>
        <p:txBody>
          <a:bodyPr>
            <a:normAutofit/>
          </a:bodyPr>
          <a:lstStyle/>
          <a:p>
            <a:pPr marL="0" indent="0">
              <a:buNone/>
            </a:pPr>
            <a:r>
              <a:rPr lang="en-US" sz="2000" b="1" dirty="0">
                <a:latin typeface="+mn-lt"/>
              </a:rPr>
              <a:t>The Gravity Equation</a:t>
            </a:r>
          </a:p>
          <a:p>
            <a:pPr marL="0" indent="0">
              <a:buNone/>
            </a:pPr>
            <a:r>
              <a:rPr lang="en-US" sz="2000" b="1" dirty="0">
                <a:latin typeface="+mn-lt"/>
              </a:rPr>
              <a:t>Newton’s Universal Law of Gravitation</a:t>
            </a:r>
            <a:endParaRPr lang="en-US" sz="2000" b="1" baseline="30000" dirty="0">
              <a:latin typeface="+mn-lt"/>
            </a:endParaRPr>
          </a:p>
          <a:p>
            <a:pPr eaLnBrk="1" fontAlgn="auto" hangingPunct="1">
              <a:spcBef>
                <a:spcPts val="0"/>
              </a:spcBef>
              <a:spcAft>
                <a:spcPts val="1600"/>
              </a:spcAft>
              <a:buFont typeface="Arial" pitchFamily="34" charset="0"/>
              <a:buChar char="•"/>
              <a:defRPr/>
            </a:pPr>
            <a:r>
              <a:rPr lang="en-US" altLang="en-US" sz="2000" b="1" dirty="0">
                <a:latin typeface="+mn-lt"/>
                <a:ea typeface="+mn-ea"/>
                <a:cs typeface="+mn-cs"/>
              </a:rPr>
              <a:t>Suppose you have two objects with masses </a:t>
            </a:r>
            <a:r>
              <a:rPr lang="en-US" altLang="en-US" sz="2000" b="1" i="1" dirty="0">
                <a:latin typeface="+mn-lt"/>
                <a:ea typeface="+mn-ea"/>
                <a:cs typeface="+mn-cs"/>
              </a:rPr>
              <a:t>M</a:t>
            </a:r>
            <a:r>
              <a:rPr lang="en-US" altLang="en-US" sz="2000" b="1" baseline="-25000" dirty="0">
                <a:latin typeface="+mn-lt"/>
                <a:ea typeface="+mn-ea"/>
                <a:cs typeface="+mn-cs"/>
              </a:rPr>
              <a:t>1</a:t>
            </a:r>
            <a:r>
              <a:rPr lang="en-US" altLang="en-US" sz="2000" b="1" dirty="0">
                <a:latin typeface="+mn-lt"/>
                <a:ea typeface="+mn-ea"/>
                <a:cs typeface="+mn-cs"/>
              </a:rPr>
              <a:t> and </a:t>
            </a:r>
            <a:r>
              <a:rPr lang="en-US" altLang="en-US" sz="2000" b="1" i="1" dirty="0">
                <a:latin typeface="+mn-lt"/>
                <a:ea typeface="+mn-ea"/>
                <a:cs typeface="+mn-cs"/>
              </a:rPr>
              <a:t>M</a:t>
            </a:r>
            <a:r>
              <a:rPr lang="en-US" altLang="en-US" sz="2000" b="1" baseline="-25000" dirty="0">
                <a:latin typeface="+mn-lt"/>
                <a:ea typeface="+mn-ea"/>
                <a:cs typeface="+mn-cs"/>
              </a:rPr>
              <a:t>2</a:t>
            </a:r>
            <a:r>
              <a:rPr lang="en-US" altLang="en-US" sz="2000" b="1" dirty="0">
                <a:latin typeface="+mn-lt"/>
                <a:ea typeface="+mn-ea"/>
                <a:cs typeface="+mn-cs"/>
              </a:rPr>
              <a:t> and they are located distance </a:t>
            </a:r>
            <a:r>
              <a:rPr lang="en-US" altLang="en-US" sz="2000" b="1" i="1" dirty="0">
                <a:latin typeface="+mn-lt"/>
                <a:ea typeface="+mn-ea"/>
                <a:cs typeface="+mn-cs"/>
              </a:rPr>
              <a:t>d</a:t>
            </a:r>
            <a:r>
              <a:rPr lang="en-US" altLang="en-US" sz="2000" b="1" dirty="0">
                <a:latin typeface="+mn-lt"/>
                <a:ea typeface="+mn-ea"/>
                <a:cs typeface="+mn-cs"/>
              </a:rPr>
              <a:t> apart.</a:t>
            </a:r>
          </a:p>
          <a:p>
            <a:pPr eaLnBrk="1" fontAlgn="auto" hangingPunct="1">
              <a:spcBef>
                <a:spcPts val="0"/>
              </a:spcBef>
              <a:spcAft>
                <a:spcPts val="1600"/>
              </a:spcAft>
              <a:buFont typeface="Arial" pitchFamily="34" charset="0"/>
              <a:buChar char="•"/>
              <a:defRPr/>
            </a:pPr>
            <a:r>
              <a:rPr lang="en-US" altLang="en-US" sz="2000" b="1" dirty="0">
                <a:latin typeface="+mn-lt"/>
                <a:ea typeface="+mn-ea"/>
                <a:cs typeface="+mn-cs"/>
              </a:rPr>
              <a:t>The force of gravity between two masses is:</a:t>
            </a:r>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39225A9C-B433-4C63-9537-AA4A99114A68}"/>
                  </a:ext>
                </a:extLst>
              </p:cNvPr>
              <p:cNvSpPr txBox="1">
                <a:spLocks noGrp="1"/>
              </p:cNvSpPr>
              <p:nvPr>
                <p:ph sz="quarter" idx="10"/>
              </p:nvPr>
            </p:nvSpPr>
            <p:spPr>
              <a:xfrm>
                <a:off x="6057900" y="2213476"/>
                <a:ext cx="2667000" cy="783804"/>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 </m:t>
                          </m:r>
                          <m:r>
                            <a:rPr lang="en-US" sz="2400" b="1" i="1">
                              <a:latin typeface="Cambria Math" panose="02040503050406030204" pitchFamily="18" charset="0"/>
                            </a:rPr>
                            <m:t>𝑭</m:t>
                          </m:r>
                        </m:e>
                        <m:sub>
                          <m:r>
                            <a:rPr lang="en-US" sz="2400" b="1" i="1">
                              <a:latin typeface="Cambria Math" panose="02040503050406030204" pitchFamily="18" charset="0"/>
                            </a:rPr>
                            <m:t>𝒈</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𝑮</m:t>
                      </m:r>
                      <m:r>
                        <a:rPr lang="en-US" sz="2400" b="1" i="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𝑴</m:t>
                              </m:r>
                            </m:e>
                            <m:sub>
                              <m:r>
                                <a:rPr lang="en-US" sz="2400" b="1" i="1">
                                  <a:latin typeface="Cambria Math" panose="02040503050406030204" pitchFamily="18" charset="0"/>
                                  <a:ea typeface="Cambria Math" panose="02040503050406030204" pitchFamily="18" charset="0"/>
                                </a:rPr>
                                <m:t>𝟏</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𝑴</m:t>
                              </m:r>
                            </m:e>
                            <m:sub>
                              <m:r>
                                <a:rPr lang="en-US" sz="2400" b="1" i="1">
                                  <a:latin typeface="Cambria Math" panose="02040503050406030204" pitchFamily="18" charset="0"/>
                                  <a:ea typeface="Cambria Math" panose="02040503050406030204" pitchFamily="18" charset="0"/>
                                </a:rPr>
                                <m:t>𝟐</m:t>
                              </m:r>
                            </m:sub>
                          </m:sSub>
                        </m:num>
                        <m:den>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𝒅</m:t>
                              </m:r>
                            </m:e>
                            <m:sup>
                              <m:r>
                                <a:rPr lang="en-US" sz="2400" b="1" i="1">
                                  <a:latin typeface="Cambria Math" panose="02040503050406030204" pitchFamily="18" charset="0"/>
                                  <a:ea typeface="Cambria Math" panose="02040503050406030204" pitchFamily="18" charset="0"/>
                                </a:rPr>
                                <m:t>𝟐</m:t>
                              </m:r>
                            </m:sup>
                          </m:sSup>
                        </m:den>
                      </m:f>
                    </m:oMath>
                  </m:oMathPara>
                </a14:m>
                <a:endParaRPr lang="en-US" sz="2400" b="1" dirty="0"/>
              </a:p>
            </p:txBody>
          </p:sp>
        </mc:Choice>
        <mc:Fallback xmlns="">
          <p:sp>
            <p:nvSpPr>
              <p:cNvPr id="14" name="Content Placeholder 13">
                <a:extLst>
                  <a:ext uri="{FF2B5EF4-FFF2-40B4-BE49-F238E27FC236}">
                    <a16:creationId xmlns:a16="http://schemas.microsoft.com/office/drawing/2014/main" id="{39225A9C-B433-4C63-9537-AA4A99114A68}"/>
                  </a:ext>
                </a:extLst>
              </p:cNvPr>
              <p:cNvSpPr txBox="1">
                <a:spLocks noGrp="1" noRot="1" noChangeAspect="1" noMove="1" noResize="1" noEditPoints="1" noAdjustHandles="1" noChangeArrowheads="1" noChangeShapeType="1" noTextEdit="1"/>
              </p:cNvSpPr>
              <p:nvPr>
                <p:ph sz="quarter" idx="10"/>
              </p:nvPr>
            </p:nvSpPr>
            <p:spPr>
              <a:xfrm>
                <a:off x="6057900" y="2213476"/>
                <a:ext cx="2667000" cy="783804"/>
              </a:xfrm>
              <a:prstGeom prst="rect">
                <a:avLst/>
              </a:prstGeom>
              <a:blipFill>
                <a:blip r:embed="rId3"/>
                <a:stretch>
                  <a:fillRect/>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39C74526-CEC6-4B58-ADC8-D1E6947DCA02}"/>
              </a:ext>
            </a:extLst>
          </p:cNvPr>
          <p:cNvSpPr>
            <a:spLocks noGrp="1"/>
          </p:cNvSpPr>
          <p:nvPr>
            <p:ph sz="quarter" idx="11"/>
          </p:nvPr>
        </p:nvSpPr>
        <p:spPr>
          <a:xfrm>
            <a:off x="152400" y="2928290"/>
            <a:ext cx="8572500" cy="1447800"/>
          </a:xfrm>
        </p:spPr>
        <p:txBody>
          <a:bodyPr>
            <a:normAutofit fontScale="92500" lnSpcReduction="10000"/>
          </a:bodyPr>
          <a:lstStyle/>
          <a:p>
            <a:pPr marL="449263" lvl="2" indent="-449263" eaLnBrk="1" fontAlgn="auto" hangingPunct="1">
              <a:spcBef>
                <a:spcPts val="0"/>
              </a:spcBef>
              <a:spcAft>
                <a:spcPts val="1600"/>
              </a:spcAft>
              <a:buFont typeface="Arial" pitchFamily="34" charset="0"/>
              <a:buChar char="•"/>
              <a:defRPr/>
            </a:pPr>
            <a:r>
              <a:rPr lang="en-US" altLang="en-US" dirty="0">
                <a:latin typeface="+mn-lt"/>
                <a:ea typeface="+mn-ea"/>
                <a:cs typeface="+mn-cs"/>
              </a:rPr>
              <a:t>The larger the objects are or the closer they are, the greater the force of gravity between them.</a:t>
            </a:r>
          </a:p>
          <a:p>
            <a:pPr marL="449263" lvl="2" indent="-449263" eaLnBrk="1" fontAlgn="auto" hangingPunct="1">
              <a:spcBef>
                <a:spcPts val="0"/>
              </a:spcBef>
              <a:spcAft>
                <a:spcPts val="1600"/>
              </a:spcAft>
              <a:buFont typeface="Arial" pitchFamily="34" charset="0"/>
              <a:buChar char="•"/>
              <a:defRPr/>
            </a:pPr>
            <a:r>
              <a:rPr lang="en-US" altLang="en-US" dirty="0">
                <a:latin typeface="+mn-lt"/>
                <a:ea typeface="+mn-ea"/>
                <a:cs typeface="+mn-cs"/>
              </a:rPr>
              <a:t>In the case of trade, the larger the two countries are, or the closer they are, the greater the amount of trade.</a:t>
            </a:r>
          </a:p>
        </p:txBody>
      </p:sp>
      <p:sp>
        <p:nvSpPr>
          <p:cNvPr id="6" name="Content Placeholder 4">
            <a:extLst>
              <a:ext uri="{FF2B5EF4-FFF2-40B4-BE49-F238E27FC236}">
                <a16:creationId xmlns:a16="http://schemas.microsoft.com/office/drawing/2014/main" id="{6A5D8E70-67A0-4AA6-BE5D-5B2341B0A8FF}"/>
              </a:ext>
            </a:extLst>
          </p:cNvPr>
          <p:cNvSpPr txBox="1">
            <a:spLocks/>
          </p:cNvSpPr>
          <p:nvPr/>
        </p:nvSpPr>
        <p:spPr>
          <a:xfrm>
            <a:off x="609600" y="4495800"/>
            <a:ext cx="4038600" cy="533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a:latin typeface="Arial" charset="0"/>
              </a:rPr>
              <a:t>The Gravity Equation in Trade</a:t>
            </a:r>
            <a:endParaRPr lang="en-US" sz="2000" dirty="0">
              <a:latin typeface="Arial" charset="0"/>
            </a:endParaRPr>
          </a:p>
        </p:txBody>
      </p:sp>
      <mc:AlternateContent xmlns:mc="http://schemas.openxmlformats.org/markup-compatibility/2006" xmlns:a14="http://schemas.microsoft.com/office/drawing/2010/main">
        <mc:Choice Requires="a14">
          <p:sp>
            <p:nvSpPr>
              <p:cNvPr id="8" name="Content Placeholder 11">
                <a:extLst>
                  <a:ext uri="{FF2B5EF4-FFF2-40B4-BE49-F238E27FC236}">
                    <a16:creationId xmlns:a16="http://schemas.microsoft.com/office/drawing/2014/main" id="{73862760-4D4F-4E45-90AD-A6AD7ABB2798}"/>
                  </a:ext>
                </a:extLst>
              </p:cNvPr>
              <p:cNvSpPr txBox="1">
                <a:spLocks noGrp="1"/>
              </p:cNvSpPr>
              <p:nvPr>
                <p:ph sz="quarter" idx="15"/>
              </p:nvPr>
            </p:nvSpPr>
            <p:spPr>
              <a:xfrm>
                <a:off x="943551" y="5159894"/>
                <a:ext cx="7362249" cy="714683"/>
              </a:xfrm>
              <a:prstGeom prst="rect">
                <a:avLst/>
              </a:prstGeom>
              <a:noFill/>
            </p:spPr>
            <p:txBody>
              <a:bodyPr wrap="square" rtlCol="0">
                <a:spAutoFit/>
              </a:bodyPr>
              <a:lstStyle/>
              <a:p>
                <a:pPr marL="0" indent="0" algn="l">
                  <a:buNone/>
                </a:pPr>
                <a14:m>
                  <m:oMath xmlns:m="http://schemas.openxmlformats.org/officeDocument/2006/math">
                    <m:r>
                      <a:rPr lang="en-US" b="1" i="0" smtClean="0">
                        <a:solidFill>
                          <a:schemeClr val="tx1"/>
                        </a:solidFill>
                        <a:latin typeface="Cambria Math" panose="02040503050406030204" pitchFamily="18" charset="0"/>
                      </a:rPr>
                      <m:t>𝐓𝐫𝐚𝐝𝐞</m:t>
                    </m:r>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𝑩</m:t>
                    </m:r>
                    <m:r>
                      <a:rPr lang="en-US" b="1" i="1" smtClean="0">
                        <a:solidFill>
                          <a:schemeClr val="tx1"/>
                        </a:solidFill>
                        <a:latin typeface="Cambria Math" panose="02040503050406030204" pitchFamily="18" charset="0"/>
                        <a:ea typeface="Cambria Math" panose="02040503050406030204" pitchFamily="18" charset="0"/>
                      </a:rPr>
                      <m:t>∙</m:t>
                    </m:r>
                    <m:f>
                      <m:fPr>
                        <m:ctrlPr>
                          <a:rPr lang="en-US" i="1" smtClean="0">
                            <a:solidFill>
                              <a:schemeClr val="tx1"/>
                            </a:solidFill>
                            <a:latin typeface="Cambria Math" panose="02040503050406030204" pitchFamily="18" charset="0"/>
                            <a:ea typeface="Cambria Math" panose="02040503050406030204" pitchFamily="18" charset="0"/>
                          </a:rPr>
                        </m:ctrlPr>
                      </m:fPr>
                      <m:num>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𝑮𝑫𝑷</m:t>
                            </m:r>
                          </m:e>
                          <m:sub>
                            <m:r>
                              <a:rPr lang="en-US" b="1" i="1" smtClean="0">
                                <a:solidFill>
                                  <a:schemeClr val="tx1"/>
                                </a:solidFill>
                                <a:latin typeface="Cambria Math" panose="02040503050406030204" pitchFamily="18" charset="0"/>
                                <a:ea typeface="Cambria Math" panose="02040503050406030204" pitchFamily="18" charset="0"/>
                              </a:rPr>
                              <m:t>𝟏</m:t>
                            </m:r>
                          </m:sub>
                        </m:sSub>
                        <m:r>
                          <a:rPr lang="en-US" b="1" i="1" smtClean="0">
                            <a:solidFill>
                              <a:schemeClr val="tx1"/>
                            </a:solidFill>
                            <a:latin typeface="Cambria Math" panose="02040503050406030204" pitchFamily="18" charset="0"/>
                            <a:ea typeface="Cambria Math" panose="02040503050406030204" pitchFamily="18" charset="0"/>
                          </a:rPr>
                          <m:t>∙</m:t>
                        </m:r>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𝑮𝑫𝑷</m:t>
                            </m:r>
                          </m:e>
                          <m:sub>
                            <m:r>
                              <a:rPr lang="en-US" b="1" i="1" smtClean="0">
                                <a:solidFill>
                                  <a:schemeClr val="tx1"/>
                                </a:solidFill>
                                <a:latin typeface="Cambria Math" panose="02040503050406030204" pitchFamily="18" charset="0"/>
                                <a:ea typeface="Cambria Math" panose="02040503050406030204" pitchFamily="18" charset="0"/>
                              </a:rPr>
                              <m:t>𝟐</m:t>
                            </m:r>
                            <m:r>
                              <a:rPr lang="en-US" b="1" i="1" smtClean="0">
                                <a:solidFill>
                                  <a:schemeClr val="tx1"/>
                                </a:solidFill>
                                <a:latin typeface="Cambria Math" panose="02040503050406030204" pitchFamily="18" charset="0"/>
                                <a:ea typeface="Cambria Math" panose="02040503050406030204" pitchFamily="18" charset="0"/>
                              </a:rPr>
                              <m:t>  </m:t>
                            </m:r>
                          </m:sub>
                        </m:sSub>
                        <m:r>
                          <a:rPr lang="en-US" b="1" i="1" smtClean="0">
                            <a:solidFill>
                              <a:schemeClr val="tx1"/>
                            </a:solidFill>
                            <a:latin typeface="Cambria Math" panose="02040503050406030204" pitchFamily="18" charset="0"/>
                            <a:ea typeface="Cambria Math" panose="02040503050406030204" pitchFamily="18" charset="0"/>
                          </a:rPr>
                          <m:t>  </m:t>
                        </m:r>
                      </m:num>
                      <m:den>
                        <m:sSup>
                          <m:sSupPr>
                            <m:ctrlPr>
                              <a:rPr lang="en-US" i="1" smtClean="0">
                                <a:solidFill>
                                  <a:schemeClr val="tx1"/>
                                </a:solidFill>
                                <a:latin typeface="Cambria Math" panose="02040503050406030204" pitchFamily="18" charset="0"/>
                                <a:ea typeface="Cambria Math" panose="02040503050406030204" pitchFamily="18" charset="0"/>
                              </a:rPr>
                            </m:ctrlPr>
                          </m:sSupPr>
                          <m:e>
                            <m:r>
                              <a:rPr lang="en-US" b="1" i="1" smtClean="0">
                                <a:solidFill>
                                  <a:schemeClr val="tx1"/>
                                </a:solidFill>
                                <a:latin typeface="Cambria Math" panose="02040503050406030204" pitchFamily="18" charset="0"/>
                                <a:ea typeface="Cambria Math" panose="02040503050406030204" pitchFamily="18" charset="0"/>
                              </a:rPr>
                              <m:t>𝒅𝒊𝒔𝒕</m:t>
                            </m:r>
                          </m:e>
                          <m:sup>
                            <m:r>
                              <a:rPr lang="en-US" b="1" i="1" smtClean="0">
                                <a:solidFill>
                                  <a:schemeClr val="tx1"/>
                                </a:solidFill>
                                <a:latin typeface="Cambria Math" panose="02040503050406030204" pitchFamily="18" charset="0"/>
                                <a:ea typeface="Cambria Math" panose="02040503050406030204" pitchFamily="18" charset="0"/>
                              </a:rPr>
                              <m:t>𝒏</m:t>
                            </m:r>
                          </m:sup>
                        </m:sSup>
                      </m:den>
                    </m:f>
                  </m:oMath>
                </a14:m>
                <a:r>
                  <a:rPr lang="en-US" dirty="0">
                    <a:solidFill>
                      <a:schemeClr val="tx1"/>
                    </a:solidFill>
                  </a:rPr>
                  <a:t>   </a:t>
                </a:r>
                <a:r>
                  <a:rPr lang="en-US" sz="2400" dirty="0">
                    <a:solidFill>
                      <a:schemeClr val="tx1"/>
                    </a:solidFill>
                  </a:rPr>
                  <a:t>(B is a constant)</a:t>
                </a:r>
              </a:p>
            </p:txBody>
          </p:sp>
        </mc:Choice>
        <mc:Fallback xmlns="">
          <p:sp>
            <p:nvSpPr>
              <p:cNvPr id="8" name="Content Placeholder 11">
                <a:extLst>
                  <a:ext uri="{FF2B5EF4-FFF2-40B4-BE49-F238E27FC236}">
                    <a16:creationId xmlns:a16="http://schemas.microsoft.com/office/drawing/2014/main" id="{73862760-4D4F-4E45-90AD-A6AD7ABB2798}"/>
                  </a:ext>
                </a:extLst>
              </p:cNvPr>
              <p:cNvSpPr txBox="1">
                <a:spLocks noGrp="1" noRot="1" noChangeAspect="1" noMove="1" noResize="1" noEditPoints="1" noAdjustHandles="1" noChangeArrowheads="1" noChangeShapeType="1" noTextEdit="1"/>
              </p:cNvSpPr>
              <p:nvPr>
                <p:ph sz="quarter" idx="15"/>
              </p:nvPr>
            </p:nvSpPr>
            <p:spPr>
              <a:xfrm>
                <a:off x="943551" y="5159894"/>
                <a:ext cx="7362249" cy="714683"/>
              </a:xfrm>
              <a:prstGeom prst="rect">
                <a:avLst/>
              </a:prstGeom>
              <a:blipFill>
                <a:blip r:embed="rId4"/>
                <a:stretch>
                  <a:fillRect b="-2542"/>
                </a:stretch>
              </a:blipFill>
            </p:spPr>
            <p:txBody>
              <a:bodyPr/>
              <a:lstStyle/>
              <a:p>
                <a:r>
                  <a:rPr lang="en-US">
                    <a:noFill/>
                  </a:rPr>
                  <a:t> </a:t>
                </a:r>
              </a:p>
            </p:txBody>
          </p:sp>
        </mc:Fallback>
      </mc:AlternateContent>
    </p:spTree>
    <p:extLst>
      <p:ext uri="{BB962C8B-B14F-4D97-AF65-F5344CB8AC3E}">
        <p14:creationId xmlns:p14="http://schemas.microsoft.com/office/powerpoint/2010/main" val="1430000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203200" y="0"/>
            <a:ext cx="8915400" cy="1143000"/>
          </a:xfrm>
        </p:spPr>
        <p:txBody>
          <a:bodyPr/>
          <a:lstStyle/>
          <a:p>
            <a:r>
              <a:rPr lang="en-US" dirty="0"/>
              <a:t>Intra-Industry Trade and the Gravity Equation</a:t>
            </a:r>
            <a:endParaRPr lang="en-IN"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203200" y="1447800"/>
            <a:ext cx="8712200" cy="4525963"/>
          </a:xfrm>
        </p:spPr>
        <p:txBody>
          <a:bodyPr>
            <a:noAutofit/>
          </a:bodyPr>
          <a:lstStyle/>
          <a:p>
            <a:pPr marL="0" indent="0">
              <a:spcBef>
                <a:spcPct val="20000"/>
              </a:spcBef>
              <a:buNone/>
            </a:pPr>
            <a:r>
              <a:rPr lang="en-US" sz="2400" b="1" dirty="0">
                <a:latin typeface="Arial" charset="0"/>
              </a:rPr>
              <a:t>The Gravity Equation</a:t>
            </a:r>
          </a:p>
          <a:p>
            <a:pPr>
              <a:spcBef>
                <a:spcPct val="20000"/>
              </a:spcBef>
            </a:pPr>
            <a:r>
              <a:rPr lang="en-US" sz="2400" dirty="0">
                <a:latin typeface="Arial" charset="0"/>
              </a:rPr>
              <a:t>The gravity equation has important implications for the monopolistic competition model with trade.</a:t>
            </a:r>
          </a:p>
          <a:p>
            <a:pPr>
              <a:spcBef>
                <a:spcPct val="20000"/>
              </a:spcBef>
            </a:pPr>
            <a:r>
              <a:rPr lang="en-US" sz="2400" dirty="0">
                <a:latin typeface="Arial" charset="0"/>
              </a:rPr>
              <a:t>Larger countries export more because they produce more product varieties, and they import more because their demand is higher.</a:t>
            </a:r>
          </a:p>
          <a:p>
            <a:pPr>
              <a:spcBef>
                <a:spcPct val="20000"/>
              </a:spcBef>
            </a:pPr>
            <a:r>
              <a:rPr lang="en-US" sz="2400" dirty="0">
                <a:latin typeface="Arial" charset="0"/>
              </a:rPr>
              <a:t>The demand for Country 1’s goods depends on:</a:t>
            </a:r>
          </a:p>
          <a:p>
            <a:pPr lvl="1">
              <a:spcBef>
                <a:spcPct val="20000"/>
              </a:spcBef>
            </a:pPr>
            <a:r>
              <a:rPr lang="en-US" sz="2200" dirty="0">
                <a:latin typeface="Arial" charset="0"/>
              </a:rPr>
              <a:t>The relative size of the importing country</a:t>
            </a:r>
          </a:p>
          <a:p>
            <a:pPr lvl="1">
              <a:spcBef>
                <a:spcPct val="20000"/>
              </a:spcBef>
            </a:pPr>
            <a:r>
              <a:rPr lang="en-US" sz="2200" dirty="0">
                <a:latin typeface="Arial" charset="0"/>
              </a:rPr>
              <a:t>The distance between the two countries</a:t>
            </a:r>
          </a:p>
          <a:p>
            <a:pPr>
              <a:spcBef>
                <a:spcPct val="20000"/>
              </a:spcBef>
            </a:pPr>
            <a:r>
              <a:rPr lang="en-US" sz="2400" dirty="0">
                <a:latin typeface="Arial" charset="0"/>
              </a:rPr>
              <a:t>To measure the relative size of a country, we use its share of world GDP: </a:t>
            </a:r>
            <a:r>
              <a:rPr lang="en-US" sz="2400" i="1" dirty="0">
                <a:latin typeface="Arial" charset="0"/>
              </a:rPr>
              <a:t>Share</a:t>
            </a:r>
            <a:r>
              <a:rPr lang="en-US" sz="2400" i="1" baseline="-25000" dirty="0">
                <a:latin typeface="Arial" charset="0"/>
              </a:rPr>
              <a:t>2</a:t>
            </a:r>
            <a:r>
              <a:rPr lang="en-US" sz="2400" i="1" dirty="0">
                <a:latin typeface="Arial" charset="0"/>
              </a:rPr>
              <a:t> = GDP</a:t>
            </a:r>
            <a:r>
              <a:rPr lang="en-US" sz="2400" i="1" baseline="-25000" dirty="0">
                <a:latin typeface="Arial" charset="0"/>
              </a:rPr>
              <a:t>2</a:t>
            </a:r>
            <a:r>
              <a:rPr lang="en-US" sz="2400" i="1" dirty="0">
                <a:latin typeface="Arial" charset="0"/>
              </a:rPr>
              <a:t>/GDP</a:t>
            </a:r>
            <a:r>
              <a:rPr lang="en-US" sz="2400" i="1" baseline="-25000" dirty="0">
                <a:latin typeface="Arial" charset="0"/>
              </a:rPr>
              <a:t>W</a:t>
            </a:r>
          </a:p>
        </p:txBody>
      </p:sp>
    </p:spTree>
    <p:extLst>
      <p:ext uri="{BB962C8B-B14F-4D97-AF65-F5344CB8AC3E}">
        <p14:creationId xmlns:p14="http://schemas.microsoft.com/office/powerpoint/2010/main" val="40327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EF42F9-EFC8-49AC-B4EC-AF79EA3580B6}"/>
              </a:ext>
            </a:extLst>
          </p:cNvPr>
          <p:cNvSpPr>
            <a:spLocks noGrp="1"/>
          </p:cNvSpPr>
          <p:nvPr>
            <p:ph type="title"/>
          </p:nvPr>
        </p:nvSpPr>
        <p:spPr>
          <a:xfrm>
            <a:off x="457200" y="152510"/>
            <a:ext cx="8229600" cy="685690"/>
          </a:xfrm>
        </p:spPr>
        <p:txBody>
          <a:bodyPr/>
          <a:lstStyle/>
          <a:p>
            <a:r>
              <a:rPr lang="en-IN" dirty="0"/>
              <a:t>Introduction</a:t>
            </a:r>
          </a:p>
        </p:txBody>
      </p:sp>
      <p:sp>
        <p:nvSpPr>
          <p:cNvPr id="13" name="Content Placeholder 12">
            <a:extLst>
              <a:ext uri="{FF2B5EF4-FFF2-40B4-BE49-F238E27FC236}">
                <a16:creationId xmlns:a16="http://schemas.microsoft.com/office/drawing/2014/main" id="{AB80D23D-FA61-4284-A142-1620AEC3D7E1}"/>
              </a:ext>
            </a:extLst>
          </p:cNvPr>
          <p:cNvSpPr>
            <a:spLocks noGrp="1"/>
          </p:cNvSpPr>
          <p:nvPr>
            <p:ph idx="1"/>
          </p:nvPr>
        </p:nvSpPr>
        <p:spPr>
          <a:xfrm>
            <a:off x="228600" y="1166018"/>
            <a:ext cx="8458200" cy="4525963"/>
          </a:xfrm>
        </p:spPr>
        <p:txBody>
          <a:bodyPr>
            <a:normAutofit/>
          </a:bodyPr>
          <a:lstStyle/>
          <a:p>
            <a:pPr marL="0" indent="0" algn="just">
              <a:buNone/>
            </a:pPr>
            <a:r>
              <a:rPr lang="en-US" sz="2400" dirty="0"/>
              <a:t>Why does the United States export and import golf clubs to and from the same countries?</a:t>
            </a:r>
          </a:p>
          <a:p>
            <a:pPr algn="just"/>
            <a:r>
              <a:rPr lang="en-US" sz="2400" dirty="0"/>
              <a:t>To answer this question, we introduce a new explanation for trade based on the model of </a:t>
            </a:r>
            <a:r>
              <a:rPr lang="en-US" sz="2400" b="1" dirty="0"/>
              <a:t>monopolistic competition.</a:t>
            </a:r>
          </a:p>
          <a:p>
            <a:pPr algn="just"/>
            <a:r>
              <a:rPr lang="en-US" sz="2400" dirty="0"/>
              <a:t>In perfectly competitive markets, the goods produced are homogeneous. In this chapter, we assume that goods are differentiated, and we allow for </a:t>
            </a:r>
            <a:r>
              <a:rPr lang="en-US" sz="2400" b="1" dirty="0"/>
              <a:t>imperfect competition.</a:t>
            </a:r>
          </a:p>
        </p:txBody>
      </p:sp>
    </p:spTree>
    <p:extLst>
      <p:ext uri="{BB962C8B-B14F-4D97-AF65-F5344CB8AC3E}">
        <p14:creationId xmlns:p14="http://schemas.microsoft.com/office/powerpoint/2010/main" val="4180268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16DE20-1545-4890-8FDC-0DE1B4697B42}"/>
              </a:ext>
            </a:extLst>
          </p:cNvPr>
          <p:cNvSpPr>
            <a:spLocks noGrp="1"/>
          </p:cNvSpPr>
          <p:nvPr>
            <p:ph type="subTitle" idx="1"/>
          </p:nvPr>
        </p:nvSpPr>
        <p:spPr>
          <a:xfrm>
            <a:off x="152400" y="274250"/>
            <a:ext cx="9143999" cy="519532"/>
          </a:xfrm>
        </p:spPr>
        <p:txBody>
          <a:bodyPr/>
          <a:lstStyle/>
          <a:p>
            <a:r>
              <a:rPr lang="en-US" dirty="0"/>
              <a:t>Deriving the Gravity Equation</a:t>
            </a:r>
          </a:p>
        </p:txBody>
      </p:sp>
      <p:sp>
        <p:nvSpPr>
          <p:cNvPr id="5" name="TextBox 4">
            <a:extLst>
              <a:ext uri="{FF2B5EF4-FFF2-40B4-BE49-F238E27FC236}">
                <a16:creationId xmlns:a16="http://schemas.microsoft.com/office/drawing/2014/main" id="{6670AF17-94CD-432C-B898-A79F6BC13E3C}"/>
              </a:ext>
            </a:extLst>
          </p:cNvPr>
          <p:cNvSpPr txBox="1"/>
          <p:nvPr/>
        </p:nvSpPr>
        <p:spPr>
          <a:xfrm>
            <a:off x="141514" y="1066896"/>
            <a:ext cx="8534400" cy="3693319"/>
          </a:xfrm>
          <a:prstGeom prst="rect">
            <a:avLst/>
          </a:prstGeom>
          <a:noFill/>
        </p:spPr>
        <p:txBody>
          <a:bodyPr wrap="square">
            <a:spAutoFit/>
          </a:bodyPr>
          <a:lstStyle/>
          <a:p>
            <a:pPr marL="342900" indent="-342900" algn="just">
              <a:buFont typeface="Arial" panose="020B0604020202020204" pitchFamily="34" charset="0"/>
              <a:buChar char="•"/>
            </a:pPr>
            <a:r>
              <a:rPr lang="en-US" sz="1800" b="1" dirty="0"/>
              <a:t>To derive the gravity equation, we assume that each country produces a differentiated product to apply the monopolistic competition model. </a:t>
            </a:r>
          </a:p>
          <a:p>
            <a:pPr marL="342900" indent="-342900" algn="just">
              <a:buFont typeface="Arial" panose="020B0604020202020204" pitchFamily="34" charset="0"/>
              <a:buChar char="•"/>
            </a:pPr>
            <a:r>
              <a:rPr lang="en-US" sz="1800" b="1" dirty="0"/>
              <a:t>With a differentiated product, the import demand for goods produced by Country 1 depends on (1) the relative size of the importing country and (2) the distance between the two countries.</a:t>
            </a:r>
          </a:p>
          <a:p>
            <a:pPr marL="342900" indent="-342900" algn="just">
              <a:buFont typeface="Arial" panose="020B0604020202020204" pitchFamily="34" charset="0"/>
              <a:buChar char="•"/>
            </a:pPr>
            <a:r>
              <a:rPr lang="en-US" sz="1800" b="1" dirty="0"/>
              <a:t>The relative size of the importing country (Country 2) is measured by its GDP as compared with the rest of the world.</a:t>
            </a:r>
          </a:p>
          <a:p>
            <a:pPr marL="342900" indent="-342900" algn="just">
              <a:buFont typeface="Arial" panose="020B0604020202020204" pitchFamily="34" charset="0"/>
              <a:buChar char="•"/>
            </a:pPr>
            <a:r>
              <a:rPr lang="en-US" sz="1800" b="1" dirty="0"/>
              <a:t>The distance between the two countries provides a measure for the transportation costs associated with exporting the good from one country to another.</a:t>
            </a:r>
          </a:p>
          <a:p>
            <a:pPr marL="342900" indent="-342900" algn="just">
              <a:buFont typeface="Arial" panose="020B0604020202020204" pitchFamily="34" charset="0"/>
              <a:buChar char="•"/>
            </a:pPr>
            <a:r>
              <a:rPr lang="en-US" sz="1800" b="1" dirty="0"/>
              <a:t>Using the distance between Country 1 and Country 2 raised to a power, or </a:t>
            </a:r>
            <a:r>
              <a:rPr lang="en-US" sz="1800" b="1" i="1" dirty="0" err="1"/>
              <a:t>dist</a:t>
            </a:r>
            <a:r>
              <a:rPr lang="en-US" sz="1800" b="1" i="1" dirty="0"/>
              <a:t> </a:t>
            </a:r>
            <a:r>
              <a:rPr lang="en-US" sz="1800" b="1" baseline="30000" dirty="0"/>
              <a:t>n</a:t>
            </a:r>
            <a:r>
              <a:rPr lang="en-US" sz="1800" b="1" dirty="0"/>
              <a:t>, we see that the exports from the former to the latter are equal to the following equation:</a:t>
            </a:r>
          </a:p>
        </p:txBody>
      </p:sp>
      <mc:AlternateContent xmlns:mc="http://schemas.openxmlformats.org/markup-compatibility/2006">
        <mc:Choice xmlns:a14="http://schemas.microsoft.com/office/drawing/2010/main" Requires="a14">
          <p:sp>
            <p:nvSpPr>
              <p:cNvPr id="6" name="Content Placeholder 12">
                <a:extLst>
                  <a:ext uri="{FF2B5EF4-FFF2-40B4-BE49-F238E27FC236}">
                    <a16:creationId xmlns:a16="http://schemas.microsoft.com/office/drawing/2014/main" id="{1CCBBE15-9531-4E1A-A714-D8AF51841865}"/>
                  </a:ext>
                </a:extLst>
              </p:cNvPr>
              <p:cNvSpPr txBox="1">
                <a:spLocks/>
              </p:cNvSpPr>
              <p:nvPr/>
            </p:nvSpPr>
            <p:spPr>
              <a:xfrm>
                <a:off x="685800" y="4836319"/>
                <a:ext cx="7565110" cy="922176"/>
              </a:xfrm>
              <a:prstGeom prst="rect">
                <a:avLst/>
              </a:prstGeom>
              <a:noFill/>
            </p:spPr>
            <p:txBody>
              <a:bodyPr wrap="square" rtlCol="0">
                <a:spAutoFit/>
              </a:bodyPr>
              <a:lstStyle>
                <a:lvl1pPr marL="342900" indent="-342900" algn="just"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𝐓𝐫𝐚𝐝𝐞</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𝑮𝑫𝑷</m:t>
                              </m:r>
                            </m:e>
                            <m:sub>
                              <m:r>
                                <a:rPr lang="en-US" sz="2400" i="1">
                                  <a:latin typeface="Cambria Math" panose="02040503050406030204" pitchFamily="18" charset="0"/>
                                  <a:ea typeface="Cambria Math" panose="02040503050406030204" pitchFamily="18" charset="0"/>
                                </a:rPr>
                                <m:t>𝟏</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𝑺𝒉𝒂𝒓𝒆</m:t>
                              </m:r>
                            </m:e>
                            <m:sub>
                              <m:r>
                                <a:rPr lang="en-US" sz="2400" i="1">
                                  <a:latin typeface="Cambria Math" panose="02040503050406030204" pitchFamily="18" charset="0"/>
                                  <a:ea typeface="Cambria Math" panose="02040503050406030204" pitchFamily="18" charset="0"/>
                                </a:rPr>
                                <m:t>𝟐</m:t>
                              </m:r>
                            </m:sub>
                          </m:sSub>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𝒅𝒊𝒔𝒕</m:t>
                              </m:r>
                            </m:e>
                            <m:sup>
                              <m:r>
                                <a:rPr lang="en-US" sz="2400" i="1">
                                  <a:latin typeface="Cambria Math" panose="02040503050406030204" pitchFamily="18" charset="0"/>
                                  <a:ea typeface="Cambria Math" panose="02040503050406030204" pitchFamily="18" charset="0"/>
                                </a:rPr>
                                <m:t>𝒏</m:t>
                              </m:r>
                            </m:sup>
                          </m:sSup>
                        </m:den>
                      </m:f>
                      <m:r>
                        <a:rPr lang="en-US" sz="2400" i="1" smtClean="0">
                          <a:latin typeface="Cambria Math" panose="02040503050406030204" pitchFamily="18" charset="0"/>
                          <a:ea typeface="Cambria Math" panose="02040503050406030204" pitchFamily="18" charset="0"/>
                        </a:rPr>
                        <m:t>=</m:t>
                      </m:r>
                      <m:d>
                        <m:dPr>
                          <m:ctrlPr>
                            <a:rPr lang="en-US" sz="2400" i="1" smtClean="0">
                              <a:latin typeface="Cambria Math" panose="02040503050406030204" pitchFamily="18" charset="0"/>
                              <a:ea typeface="Cambria Math" panose="02040503050406030204" pitchFamily="18" charset="0"/>
                            </a:rPr>
                          </m:ctrlPr>
                        </m:dPr>
                        <m:e>
                          <m:f>
                            <m:fPr>
                              <m:ctrlPr>
                                <a:rPr lang="en-US" sz="240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𝟏</m:t>
                              </m:r>
                            </m:num>
                            <m:den>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𝑮𝑫𝑷</m:t>
                                  </m:r>
                                </m:e>
                                <m:sub>
                                  <m:r>
                                    <a:rPr lang="en-US" sz="2400" i="1" smtClean="0">
                                      <a:latin typeface="Cambria Math" panose="02040503050406030204" pitchFamily="18" charset="0"/>
                                      <a:ea typeface="Cambria Math" panose="02040503050406030204" pitchFamily="18" charset="0"/>
                                    </a:rPr>
                                    <m:t>𝑾</m:t>
                                  </m:r>
                                </m:sub>
                              </m:sSub>
                            </m:den>
                          </m:f>
                        </m:e>
                      </m:d>
                      <m:f>
                        <m:fPr>
                          <m:ctrlPr>
                            <a:rPr lang="en-US" sz="2400" i="1" smtClean="0">
                              <a:latin typeface="Cambria Math" panose="02040503050406030204" pitchFamily="18" charset="0"/>
                              <a:ea typeface="Cambria Math" panose="02040503050406030204" pitchFamily="18" charset="0"/>
                            </a:rPr>
                          </m:ctrlPr>
                        </m:fPr>
                        <m:num>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𝑮𝑫𝑷</m:t>
                              </m:r>
                            </m:e>
                            <m:sub>
                              <m:r>
                                <a:rPr lang="en-US" sz="2400" i="1" smtClean="0">
                                  <a:latin typeface="Cambria Math" panose="02040503050406030204" pitchFamily="18" charset="0"/>
                                  <a:ea typeface="Cambria Math" panose="02040503050406030204" pitchFamily="18" charset="0"/>
                                </a:rPr>
                                <m:t>𝟏</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𝑮𝑫𝑷</m:t>
                              </m:r>
                            </m:e>
                            <m:sub>
                              <m:r>
                                <a:rPr lang="en-US" sz="2400" i="1" smtClean="0">
                                  <a:latin typeface="Cambria Math" panose="02040503050406030204" pitchFamily="18" charset="0"/>
                                  <a:ea typeface="Cambria Math" panose="02040503050406030204" pitchFamily="18" charset="0"/>
                                </a:rPr>
                                <m:t>𝟐</m:t>
                              </m:r>
                            </m:sub>
                          </m:sSub>
                        </m:num>
                        <m:den>
                          <m:sSup>
                            <m:sSupPr>
                              <m:ctrlPr>
                                <a:rPr lang="en-US" sz="240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𝒅𝒊𝒔𝒕</m:t>
                              </m:r>
                            </m:e>
                            <m:sup>
                              <m:r>
                                <a:rPr lang="en-US" sz="2400" i="1" smtClean="0">
                                  <a:latin typeface="Cambria Math" panose="02040503050406030204" pitchFamily="18" charset="0"/>
                                  <a:ea typeface="Cambria Math" panose="02040503050406030204" pitchFamily="18" charset="0"/>
                                </a:rPr>
                                <m:t>𝒏</m:t>
                              </m:r>
                            </m:sup>
                          </m:sSup>
                        </m:den>
                      </m:f>
                    </m:oMath>
                  </m:oMathPara>
                </a14:m>
                <a:endParaRPr lang="en-US" sz="2400" dirty="0"/>
              </a:p>
            </p:txBody>
          </p:sp>
        </mc:Choice>
        <mc:Fallback>
          <p:sp>
            <p:nvSpPr>
              <p:cNvPr id="6" name="Content Placeholder 12">
                <a:extLst>
                  <a:ext uri="{FF2B5EF4-FFF2-40B4-BE49-F238E27FC236}">
                    <a16:creationId xmlns:a16="http://schemas.microsoft.com/office/drawing/2014/main" id="{1CCBBE15-9531-4E1A-A714-D8AF51841865}"/>
                  </a:ext>
                </a:extLst>
              </p:cNvPr>
              <p:cNvSpPr txBox="1">
                <a:spLocks noRot="1" noChangeAspect="1" noMove="1" noResize="1" noEditPoints="1" noAdjustHandles="1" noChangeArrowheads="1" noChangeShapeType="1" noTextEdit="1"/>
              </p:cNvSpPr>
              <p:nvPr/>
            </p:nvSpPr>
            <p:spPr>
              <a:xfrm>
                <a:off x="685800" y="4836319"/>
                <a:ext cx="7565110" cy="922176"/>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AE85895-79CC-424C-A929-E09CA84A4B73}"/>
              </a:ext>
            </a:extLst>
          </p:cNvPr>
          <p:cNvSpPr txBox="1"/>
          <p:nvPr/>
        </p:nvSpPr>
        <p:spPr>
          <a:xfrm>
            <a:off x="152400" y="4919877"/>
            <a:ext cx="8991600" cy="1631216"/>
          </a:xfrm>
          <a:prstGeom prst="rect">
            <a:avLst/>
          </a:prstGeom>
          <a:noFill/>
        </p:spPr>
        <p:txBody>
          <a:bodyPr wrap="square">
            <a:spAutoFit/>
          </a:bodyPr>
          <a:lstStyle/>
          <a:p>
            <a:pPr marL="342900" indent="-342900">
              <a:buFont typeface="Arial" panose="020B0604020202020204" pitchFamily="34" charset="0"/>
              <a:buChar char="•"/>
            </a:pPr>
            <a:endParaRPr lang="en-US" sz="2000" b="1" dirty="0"/>
          </a:p>
          <a:p>
            <a:r>
              <a:rPr lang="en-US" sz="2000" b="1" dirty="0"/>
              <a:t>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By denoting the term (1/GDPW) as a constant term, B, we have the gravity equation.</a:t>
            </a:r>
          </a:p>
        </p:txBody>
      </p:sp>
    </p:spTree>
    <p:extLst>
      <p:ext uri="{BB962C8B-B14F-4D97-AF65-F5344CB8AC3E}">
        <p14:creationId xmlns:p14="http://schemas.microsoft.com/office/powerpoint/2010/main" val="412155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16DE20-1545-4890-8FDC-0DE1B4697B42}"/>
              </a:ext>
            </a:extLst>
          </p:cNvPr>
          <p:cNvSpPr>
            <a:spLocks noGrp="1"/>
          </p:cNvSpPr>
          <p:nvPr>
            <p:ph type="subTitle" idx="1"/>
          </p:nvPr>
        </p:nvSpPr>
        <p:spPr>
          <a:xfrm>
            <a:off x="152400" y="274250"/>
            <a:ext cx="9143999" cy="519532"/>
          </a:xfrm>
        </p:spPr>
        <p:txBody>
          <a:bodyPr/>
          <a:lstStyle/>
          <a:p>
            <a:r>
              <a:rPr lang="en-US" dirty="0"/>
              <a:t>Estimating the Gravity Equation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70AF17-94CD-432C-B898-A79F6BC13E3C}"/>
                  </a:ext>
                </a:extLst>
              </p:cNvPr>
              <p:cNvSpPr txBox="1"/>
              <p:nvPr/>
            </p:nvSpPr>
            <p:spPr>
              <a:xfrm>
                <a:off x="304800" y="1143000"/>
                <a:ext cx="8534400" cy="5133778"/>
              </a:xfrm>
              <a:prstGeom prst="rect">
                <a:avLst/>
              </a:prstGeom>
              <a:noFill/>
            </p:spPr>
            <p:txBody>
              <a:bodyPr wrap="square">
                <a:spAutoFit/>
              </a:bodyPr>
              <a:lstStyle/>
              <a:p>
                <a:pPr algn="just"/>
                <a:r>
                  <a:rPr lang="en-US" b="1" dirty="0"/>
                  <a:t>The textbook discusses some empirical examples of gravity equations.  Such equations can be quite general and are generally estimated using linear regression analysis.  First, the gravity equation is linearized by taking the logarithms of both sides; second, it is generalized by multiplying the GDP variables by a coefficient that can be estimated from data on many (</a:t>
                </a:r>
                <a:r>
                  <a:rPr lang="en-US" b="1" dirty="0" err="1"/>
                  <a:t>i,j</a:t>
                </a:r>
                <a:r>
                  <a:rPr lang="en-US" b="1" dirty="0"/>
                  <a:t>) pairs of countries.</a:t>
                </a:r>
              </a:p>
              <a:p>
                <a:pPr algn="just"/>
                <a:endParaRPr lang="en-US" b="1" dirty="0"/>
              </a:p>
              <a:p>
                <a:pPr algn="just"/>
                <a:endParaRPr lang="en-US" b="1" dirty="0"/>
              </a:p>
              <a:p>
                <a:pPr algn="just"/>
                <a:endParaRPr lang="en-US" b="1" dirty="0"/>
              </a:p>
              <a:p>
                <a:pPr algn="just"/>
                <a:endParaRPr lang="en-US" b="1" dirty="0"/>
              </a:p>
              <a:p>
                <a:pPr algn="just"/>
                <a:r>
                  <a:rPr lang="en-US" b="1" dirty="0"/>
                  <a:t>Further generalization can be achieved by replacing </a:t>
                </a:r>
                <a14:m>
                  <m:oMath xmlns:m="http://schemas.openxmlformats.org/officeDocument/2006/math">
                    <m:sSub>
                      <m:sSubPr>
                        <m:ctrlPr>
                          <a:rPr lang="en-US" sz="2000" i="1" smtClean="0">
                            <a:effectLst/>
                            <a:latin typeface="Cambria Math" panose="02040503050406030204" pitchFamily="18" charset="0"/>
                            <a:ea typeface="SimSun" panose="02010600030101010101" pitchFamily="2" charset="-122"/>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𝐵</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𝑖𝑗</m:t>
                        </m:r>
                      </m:sub>
                    </m:sSub>
                  </m:oMath>
                </a14:m>
                <a:r>
                  <a:rPr lang="en-US" sz="1800" dirty="0">
                    <a:effectLst/>
                    <a:latin typeface="Calibri" panose="020F0502020204030204" pitchFamily="34" charset="0"/>
                    <a:ea typeface="SimSun" panose="02010600030101010101" pitchFamily="2" charset="-122"/>
                    <a:cs typeface="Times New Roman" panose="02020603050405020304" pitchFamily="18" charset="0"/>
                  </a:rPr>
                  <a:t> </a:t>
                </a:r>
                <a:r>
                  <a:rPr lang="en-US" b="1" dirty="0"/>
                  <a:t>by terms that contain additional explanatory variables, such as the presence of a common border, the absence of stringent labor regulations, indicators for various policies or policy regimes, and so on.</a:t>
                </a:r>
              </a:p>
              <a:p>
                <a:pPr algn="just"/>
                <a:endParaRPr lang="en-US" b="1" dirty="0"/>
              </a:p>
              <a:p>
                <a:pPr algn="just"/>
                <a:r>
                  <a:rPr lang="en-US" b="1" dirty="0"/>
                  <a:t>Variations of the gravity equation have provided the foundation for many hundreds of research papers about the determinants of international trade flows.</a:t>
                </a:r>
              </a:p>
            </p:txBody>
          </p:sp>
        </mc:Choice>
        <mc:Fallback xmlns="">
          <p:sp>
            <p:nvSpPr>
              <p:cNvPr id="5" name="TextBox 4">
                <a:extLst>
                  <a:ext uri="{FF2B5EF4-FFF2-40B4-BE49-F238E27FC236}">
                    <a16:creationId xmlns:a16="http://schemas.microsoft.com/office/drawing/2014/main" id="{6670AF17-94CD-432C-B898-A79F6BC13E3C}"/>
                  </a:ext>
                </a:extLst>
              </p:cNvPr>
              <p:cNvSpPr txBox="1">
                <a:spLocks noRot="1" noChangeAspect="1" noMove="1" noResize="1" noEditPoints="1" noAdjustHandles="1" noChangeArrowheads="1" noChangeShapeType="1" noTextEdit="1"/>
              </p:cNvSpPr>
              <p:nvPr/>
            </p:nvSpPr>
            <p:spPr>
              <a:xfrm>
                <a:off x="304800" y="1143000"/>
                <a:ext cx="8534400" cy="5133778"/>
              </a:xfrm>
              <a:prstGeom prst="rect">
                <a:avLst/>
              </a:prstGeom>
              <a:blipFill>
                <a:blip r:embed="rId2"/>
                <a:stretch>
                  <a:fillRect l="-571" t="-713" r="-571" b="-83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F796C3F-7475-43AF-947A-3429F8D7DA16}"/>
              </a:ext>
            </a:extLst>
          </p:cNvPr>
          <p:cNvPicPr>
            <a:picLocks noChangeAspect="1"/>
          </p:cNvPicPr>
          <p:nvPr/>
        </p:nvPicPr>
        <p:blipFill>
          <a:blip r:embed="rId3"/>
          <a:stretch>
            <a:fillRect/>
          </a:stretch>
        </p:blipFill>
        <p:spPr>
          <a:xfrm>
            <a:off x="647700" y="2133600"/>
            <a:ext cx="7848600" cy="1828800"/>
          </a:xfrm>
          <a:prstGeom prst="rect">
            <a:avLst/>
          </a:prstGeom>
        </p:spPr>
      </p:pic>
    </p:spTree>
    <p:extLst>
      <p:ext uri="{BB962C8B-B14F-4D97-AF65-F5344CB8AC3E}">
        <p14:creationId xmlns:p14="http://schemas.microsoft.com/office/powerpoint/2010/main" val="81813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a:xfrm>
            <a:off x="431800" y="-51111"/>
            <a:ext cx="8229600" cy="1143000"/>
          </a:xfrm>
        </p:spPr>
        <p:txBody>
          <a:bodyPr>
            <a:normAutofit/>
          </a:bodyPr>
          <a:lstStyle/>
          <a:p>
            <a:r>
              <a:rPr lang="en-US" sz="2800" dirty="0"/>
              <a:t>APPLICATION: The Gravity Equation for Canada and the United States</a:t>
            </a:r>
            <a:endParaRPr lang="en-IN" sz="2800"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304800" y="1074634"/>
            <a:ext cx="8356600" cy="775012"/>
          </a:xfrm>
        </p:spPr>
        <p:txBody>
          <a:bodyPr>
            <a:normAutofit/>
          </a:bodyPr>
          <a:lstStyle/>
          <a:p>
            <a:pPr marL="0" indent="0">
              <a:buNone/>
            </a:pPr>
            <a:r>
              <a:rPr lang="en-US" sz="1800" b="1" dirty="0"/>
              <a:t>FIGURE 6-9 Gravity Equation for the United States and Canada, 1993</a:t>
            </a:r>
          </a:p>
        </p:txBody>
      </p:sp>
      <p:pic>
        <p:nvPicPr>
          <p:cNvPr id="7" name="Picture Placeholder 4" descr="Two scatter plots show (a) Trade between U.S states and Canadian provinces (b) Trade between Canadian provinces. In both the graphs, the axes plot the points on a log scale. The vertical axis plots the trade in U S million dollars and ranges from 0.001 to 100,000 in increments of multiples of 10. The horizontal axis plots the gravity term and ranges from 0.001 to 100 in increments of multiples of 10. The area before point 1 in horizontal axis shows Lower G D P or farther apart and the area after the 10 shows Higher G D P or closer together. Gravity term is shown by a formula, Gravity term equals G D P subscript 1 multiplied by G D P subscript 2 over dist to the power of 1.25. &#10;Graph (a) shows trade between 10 Canadian provinces and 30 U S states. The trade flows are scattered along the line drawn from point (0.001, 0.1) to (100, 10,000). Two dotted lines, a horizontal line from point 93 on the vertical axis and a line from point 1 on the horizontal axis connect with each other, showing the trade value of 93 million at gravity term 1.      &#10;Graph (b) shows the trade between Canadian provinces. Trade flows are scattered along the line drawn from (0.001, 5) to (75, 100,000). Two dotted lines, a horizontal line from point 1300 on the vertical axis and a line from point 1 on the horizontal axis connect with each other, showing the trade value of 1.3 billion at gravity term 1.       &#10;All data are approximate.">
            <a:extLst>
              <a:ext uri="{FF2B5EF4-FFF2-40B4-BE49-F238E27FC236}">
                <a16:creationId xmlns:a16="http://schemas.microsoft.com/office/drawing/2014/main" id="{1C9D3B74-7901-4BF1-8C29-055478BBCAB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04166" y="1533786"/>
            <a:ext cx="520603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5410200" y="1849646"/>
            <a:ext cx="3529634" cy="3809998"/>
          </a:xfrm>
        </p:spPr>
        <p:txBody>
          <a:bodyPr>
            <a:noAutofit/>
          </a:bodyPr>
          <a:lstStyle/>
          <a:p>
            <a:pPr marL="0" indent="0">
              <a:spcBef>
                <a:spcPct val="10000"/>
              </a:spcBef>
              <a:spcAft>
                <a:spcPct val="10000"/>
              </a:spcAft>
              <a:buNone/>
              <a:defRPr/>
            </a:pPr>
            <a:r>
              <a:rPr lang="en-US" altLang="en-US" sz="1800" b="1" dirty="0">
                <a:latin typeface="+mn-lt"/>
                <a:ea typeface="+mn-ea"/>
                <a:cs typeface="+mn-cs"/>
              </a:rPr>
              <a:t>Plotted in these figures are the dollar value of exports in 1993 and the gravity term (plotted in log scale). Panel (a) shows these variables for trade between 10 Canadian provinces and 30 U.S. states. When the gravity term is 1, for example, the amount of trade between a province and state is $93 million. </a:t>
            </a:r>
          </a:p>
        </p:txBody>
      </p:sp>
    </p:spTree>
    <p:extLst>
      <p:ext uri="{BB962C8B-B14F-4D97-AF65-F5344CB8AC3E}">
        <p14:creationId xmlns:p14="http://schemas.microsoft.com/office/powerpoint/2010/main" val="1565488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a:xfrm>
            <a:off x="457200" y="152510"/>
            <a:ext cx="8229600" cy="626093"/>
          </a:xfrm>
        </p:spPr>
        <p:txBody>
          <a:bodyPr>
            <a:noAutofit/>
          </a:bodyPr>
          <a:lstStyle/>
          <a:p>
            <a:r>
              <a:rPr lang="en-US" sz="2800" dirty="0"/>
              <a:t>APPLICATION: The Gravity Equation for Canada and the United States </a:t>
            </a:r>
            <a:endParaRPr lang="en-IN" sz="2800"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82836" y="1037296"/>
            <a:ext cx="8632564" cy="626093"/>
          </a:xfrm>
        </p:spPr>
        <p:txBody>
          <a:bodyPr>
            <a:noAutofit/>
          </a:bodyPr>
          <a:lstStyle/>
          <a:p>
            <a:pPr marL="0" indent="0">
              <a:buNone/>
            </a:pPr>
            <a:r>
              <a:rPr lang="en-US" sz="1800" b="1" dirty="0"/>
              <a:t>FIGURE 6-9 Gravity Equation for the United States and Canada, 1993</a:t>
            </a:r>
          </a:p>
        </p:txBody>
      </p:sp>
      <p:pic>
        <p:nvPicPr>
          <p:cNvPr id="7" name="Picture Placeholder 4" descr="Two scatter plots show (a) Trade between U.S states and Canadian provinces (b) Trade between Canadian provinces. In both the graphs, the axes plot the points on a log scale. The vertical axis plots the trade in U S million dollars and ranges from 0.001 to 100,000 in increments of multiples of 10. The horizontal axis plots the gravity term and ranges from 0.001 to 100 in increments of multiples of 10. The area before point 1 in horizontal axis shows Lower G D P or farther apart and the area after the 10 shows Higher G D P or closer together. Gravity term is shown by a formula, Gravity term equals G D P subscript 1 multiplied by G D P subscript 2 over dist to the power of 1.25. &#10;Graph (a) shows trade between 10 Canadian provinces and 30 U S states. The trade flows are scattered along the line drawn from point (0.001, 0.1) to (100, 10,000). Two dotted lines, a horizontal line from point 93 on the vertical axis and a line from point 1 on the horizontal axis connect with each other, showing the trade value of 93 million at gravity term 1.      &#10;Graph (b) shows the trade between Canadian provinces. Trade flows are scattered along the line drawn from (0.001, 5) to (75, 100,000). Two dotted lines, a horizontal line from point 1300 on the vertical axis and a line from point 1 on the horizontal axis connect with each other, showing the trade value of 1.3 billion at gravity term 1.       &#10;All data are approximate.">
            <a:extLst>
              <a:ext uri="{FF2B5EF4-FFF2-40B4-BE49-F238E27FC236}">
                <a16:creationId xmlns:a16="http://schemas.microsoft.com/office/drawing/2014/main" id="{1C9D3B74-7901-4BF1-8C29-055478BBCAB2}"/>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282836" y="1524000"/>
            <a:ext cx="4822564" cy="518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5271466" y="1922082"/>
            <a:ext cx="3589698" cy="3962400"/>
          </a:xfrm>
        </p:spPr>
        <p:txBody>
          <a:bodyPr>
            <a:noAutofit/>
          </a:bodyPr>
          <a:lstStyle/>
          <a:p>
            <a:pPr marL="0" indent="0" fontAlgn="auto">
              <a:spcBef>
                <a:spcPct val="10000"/>
              </a:spcBef>
              <a:spcAft>
                <a:spcPct val="10000"/>
              </a:spcAft>
              <a:buNone/>
              <a:defRPr/>
            </a:pPr>
            <a:r>
              <a:rPr lang="en-US" sz="1800" b="1" dirty="0">
                <a:latin typeface="+mn-lt"/>
                <a:ea typeface="+mn-ea"/>
                <a:cs typeface="+mn-cs"/>
              </a:rPr>
              <a:t>Panel (b) shows these variables for trade between 10 Canadian provinces. When the gravity term is 1, the amount of trade between the provinces is $1.3 billion, 14 times larger than between a province and a state. These graphs illustrate two important points: there is a positive relationship between country size (as measured by GDP) and trade volume, and there is much more trade within Canada than between Canada and the United States.</a:t>
            </a:r>
          </a:p>
        </p:txBody>
      </p:sp>
    </p:spTree>
    <p:extLst>
      <p:ext uri="{BB962C8B-B14F-4D97-AF65-F5344CB8AC3E}">
        <p14:creationId xmlns:p14="http://schemas.microsoft.com/office/powerpoint/2010/main" val="2644069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457200" y="152510"/>
            <a:ext cx="8229600" cy="838090"/>
          </a:xfrm>
        </p:spPr>
        <p:txBody>
          <a:bodyPr>
            <a:noAutofit/>
          </a:bodyPr>
          <a:lstStyle/>
          <a:p>
            <a:r>
              <a:rPr lang="en-US" sz="2800" dirty="0"/>
              <a:t>APPLICATION: The Gravity Equation for Canada and the United States </a:t>
            </a:r>
            <a:endParaRPr lang="en-IN" sz="2800"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304800" y="1295400"/>
            <a:ext cx="8382000" cy="4525963"/>
          </a:xfrm>
        </p:spPr>
        <p:txBody>
          <a:bodyPr>
            <a:noAutofit/>
          </a:bodyPr>
          <a:lstStyle/>
          <a:p>
            <a:pPr marL="0" indent="0">
              <a:spcBef>
                <a:spcPct val="20000"/>
              </a:spcBef>
              <a:buNone/>
            </a:pPr>
            <a:r>
              <a:rPr lang="en-US" sz="2000" dirty="0">
                <a:latin typeface="Arial" charset="0"/>
              </a:rPr>
              <a:t>If trade across borders happens to be less than trade within countries, there must be barriers to trade between those countries. </a:t>
            </a:r>
          </a:p>
          <a:p>
            <a:pPr marL="0" indent="0">
              <a:spcBef>
                <a:spcPct val="20000"/>
              </a:spcBef>
              <a:buNone/>
            </a:pPr>
            <a:r>
              <a:rPr lang="en-US" sz="2000" dirty="0">
                <a:latin typeface="Arial" charset="0"/>
              </a:rPr>
              <a:t>Factors that make it easier or more difficult to trade goods between countries are often called </a:t>
            </a:r>
            <a:r>
              <a:rPr lang="en-US" sz="2000" b="1" dirty="0">
                <a:latin typeface="Arial" charset="0"/>
              </a:rPr>
              <a:t>border effects,</a:t>
            </a:r>
            <a:r>
              <a:rPr lang="en-US" sz="2000" dirty="0">
                <a:latin typeface="Arial" charset="0"/>
              </a:rPr>
              <a:t> and they include the following:</a:t>
            </a:r>
          </a:p>
          <a:p>
            <a:pPr>
              <a:spcBef>
                <a:spcPct val="20000"/>
              </a:spcBef>
            </a:pPr>
            <a:r>
              <a:rPr lang="en-US" sz="2000" dirty="0">
                <a:latin typeface="Arial" charset="0"/>
              </a:rPr>
              <a:t>Taxes imposed when imported goods enter into a country: </a:t>
            </a:r>
            <a:r>
              <a:rPr lang="en-US" sz="2000" b="1" dirty="0">
                <a:latin typeface="Arial" charset="0"/>
              </a:rPr>
              <a:t>tariffs</a:t>
            </a:r>
          </a:p>
          <a:p>
            <a:pPr>
              <a:spcBef>
                <a:spcPct val="20000"/>
              </a:spcBef>
            </a:pPr>
            <a:r>
              <a:rPr lang="en-US" sz="2000" dirty="0">
                <a:latin typeface="Arial" charset="0"/>
              </a:rPr>
              <a:t>Limits on the number of items allowed to cross the border: </a:t>
            </a:r>
            <a:r>
              <a:rPr lang="en-US" sz="2000" b="1" dirty="0">
                <a:latin typeface="Arial" charset="0"/>
              </a:rPr>
              <a:t>quotas</a:t>
            </a:r>
          </a:p>
          <a:p>
            <a:pPr>
              <a:spcBef>
                <a:spcPct val="20000"/>
              </a:spcBef>
            </a:pPr>
            <a:r>
              <a:rPr lang="en-US" sz="2000" dirty="0">
                <a:latin typeface="Arial" charset="0"/>
              </a:rPr>
              <a:t>Other administrative rules and regulations affecting trade, including the time required for goods to clear customs</a:t>
            </a:r>
          </a:p>
          <a:p>
            <a:pPr>
              <a:spcBef>
                <a:spcPct val="20000"/>
              </a:spcBef>
            </a:pPr>
            <a:r>
              <a:rPr lang="en-US" sz="2000" dirty="0">
                <a:latin typeface="Arial" charset="0"/>
              </a:rPr>
              <a:t>Geographic factors such as whether the countries share a border</a:t>
            </a:r>
          </a:p>
          <a:p>
            <a:pPr>
              <a:spcBef>
                <a:spcPct val="20000"/>
              </a:spcBef>
            </a:pPr>
            <a:r>
              <a:rPr lang="en-US" sz="2000" dirty="0">
                <a:latin typeface="Arial" charset="0"/>
              </a:rPr>
              <a:t>Cultural factors such as whether the countries have a common language that might make trade easier</a:t>
            </a:r>
          </a:p>
        </p:txBody>
      </p:sp>
    </p:spTree>
    <p:extLst>
      <p:ext uri="{BB962C8B-B14F-4D97-AF65-F5344CB8AC3E}">
        <p14:creationId xmlns:p14="http://schemas.microsoft.com/office/powerpoint/2010/main" val="258294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457200" y="152510"/>
            <a:ext cx="8229600" cy="990490"/>
          </a:xfrm>
        </p:spPr>
        <p:txBody>
          <a:bodyPr>
            <a:normAutofit/>
          </a:bodyPr>
          <a:lstStyle/>
          <a:p>
            <a:r>
              <a:rPr lang="en-US" sz="3600" dirty="0"/>
              <a:t>Conclusions</a:t>
            </a:r>
            <a:endParaRPr lang="en-IN" sz="3600"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228600" y="1371600"/>
            <a:ext cx="8686800" cy="4525963"/>
          </a:xfrm>
        </p:spPr>
        <p:txBody>
          <a:bodyPr>
            <a:noAutofit/>
          </a:bodyPr>
          <a:lstStyle/>
          <a:p>
            <a:pPr>
              <a:spcBef>
                <a:spcPct val="20000"/>
              </a:spcBef>
            </a:pPr>
            <a:r>
              <a:rPr lang="en-US" sz="2200" dirty="0">
                <a:latin typeface="Arial" charset="0"/>
              </a:rPr>
              <a:t>When firms have differentiated products and increasing returns to scale, the potential exists for gains from trade above and beyond those under perfect competition.</a:t>
            </a:r>
          </a:p>
          <a:p>
            <a:pPr>
              <a:spcBef>
                <a:spcPct val="20000"/>
              </a:spcBef>
            </a:pPr>
            <a:r>
              <a:rPr lang="en-US" sz="2200" dirty="0">
                <a:latin typeface="Arial" charset="0"/>
              </a:rPr>
              <a:t>The model of monopolistic competition shows that trade will occur between countries even if these countries are identical.</a:t>
            </a:r>
          </a:p>
          <a:p>
            <a:pPr>
              <a:spcBef>
                <a:spcPct val="20000"/>
              </a:spcBef>
            </a:pPr>
            <a:r>
              <a:rPr lang="en-US" sz="2200" dirty="0">
                <a:latin typeface="Arial" charset="0"/>
              </a:rPr>
              <a:t>There is trade within the same industries across countries because there is a potential to sell in a larger market.</a:t>
            </a:r>
          </a:p>
          <a:p>
            <a:pPr>
              <a:spcBef>
                <a:spcPct val="20000"/>
              </a:spcBef>
            </a:pPr>
            <a:r>
              <a:rPr lang="en-US" sz="2200" dirty="0">
                <a:latin typeface="Arial" charset="0"/>
              </a:rPr>
              <a:t>This will induce firms to lower their prices below those charged in the absence of trade.</a:t>
            </a:r>
          </a:p>
          <a:p>
            <a:pPr>
              <a:spcBef>
                <a:spcPct val="20000"/>
              </a:spcBef>
            </a:pPr>
            <a:r>
              <a:rPr lang="en-US" sz="2200" dirty="0">
                <a:latin typeface="Arial" charset="0"/>
              </a:rPr>
              <a:t>As firms exit, remaining firms increase their output, and average cost falls. Lower costs result in lower prices for consumers in the importing country.</a:t>
            </a:r>
          </a:p>
        </p:txBody>
      </p:sp>
    </p:spTree>
    <p:extLst>
      <p:ext uri="{BB962C8B-B14F-4D97-AF65-F5344CB8AC3E}">
        <p14:creationId xmlns:p14="http://schemas.microsoft.com/office/powerpoint/2010/main" val="2910293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457200" y="-88790"/>
            <a:ext cx="8229600" cy="1143000"/>
          </a:xfrm>
        </p:spPr>
        <p:txBody>
          <a:bodyPr>
            <a:normAutofit/>
          </a:bodyPr>
          <a:lstStyle/>
          <a:p>
            <a:r>
              <a:rPr lang="en-US" sz="3600" dirty="0"/>
              <a:t>Conclusions</a:t>
            </a:r>
            <a:endParaRPr lang="en-IN" sz="3600"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152400" y="1371600"/>
            <a:ext cx="8839200" cy="5029200"/>
          </a:xfrm>
        </p:spPr>
        <p:txBody>
          <a:bodyPr>
            <a:noAutofit/>
          </a:bodyPr>
          <a:lstStyle/>
          <a:p>
            <a:pPr>
              <a:spcBef>
                <a:spcPct val="20000"/>
              </a:spcBef>
            </a:pPr>
            <a:r>
              <a:rPr lang="en-US" sz="2200" dirty="0">
                <a:latin typeface="Arial" charset="0"/>
              </a:rPr>
              <a:t>Lower prices and higher product variety are the gains from trade under monopolistic competition.</a:t>
            </a:r>
          </a:p>
          <a:p>
            <a:pPr>
              <a:spcBef>
                <a:spcPct val="20000"/>
              </a:spcBef>
            </a:pPr>
            <a:r>
              <a:rPr lang="en-US" sz="2200" dirty="0">
                <a:latin typeface="Arial" charset="0"/>
              </a:rPr>
              <a:t>When some firms have to exit the market, short-run adjustment costs arise due to worker displacement.</a:t>
            </a:r>
          </a:p>
          <a:p>
            <a:pPr>
              <a:spcBef>
                <a:spcPct val="20000"/>
              </a:spcBef>
            </a:pPr>
            <a:r>
              <a:rPr lang="en-US" sz="2200" dirty="0">
                <a:latin typeface="Arial" charset="0"/>
              </a:rPr>
              <a:t>Examples from Canada, Mexico, and the United States demonstrated that the short-run adjustment costs are less than the long-run gains.</a:t>
            </a:r>
          </a:p>
          <a:p>
            <a:pPr>
              <a:spcBef>
                <a:spcPct val="20000"/>
              </a:spcBef>
            </a:pPr>
            <a:r>
              <a:rPr lang="en-US" sz="2200" dirty="0">
                <a:latin typeface="Arial" charset="0"/>
              </a:rPr>
              <a:t>Regional trade agreements like NAFTA and the USMCA are a good application of the monopolistic competition model.</a:t>
            </a:r>
          </a:p>
          <a:p>
            <a:pPr>
              <a:spcBef>
                <a:spcPct val="20000"/>
              </a:spcBef>
            </a:pPr>
            <a:r>
              <a:rPr lang="en-US" sz="2200" dirty="0">
                <a:latin typeface="Arial" charset="0"/>
              </a:rPr>
              <a:t>Another application is the “gravity equation.”</a:t>
            </a:r>
          </a:p>
          <a:p>
            <a:pPr>
              <a:spcBef>
                <a:spcPct val="20000"/>
              </a:spcBef>
            </a:pPr>
            <a:r>
              <a:rPr lang="en-US" sz="2200" dirty="0">
                <a:latin typeface="Arial" charset="0"/>
              </a:rPr>
              <a:t>The gravity equation predicts that the larger two countries are, or the closer they are, the greater the amount of trade.</a:t>
            </a:r>
          </a:p>
        </p:txBody>
      </p:sp>
    </p:spTree>
    <p:extLst>
      <p:ext uri="{BB962C8B-B14F-4D97-AF65-F5344CB8AC3E}">
        <p14:creationId xmlns:p14="http://schemas.microsoft.com/office/powerpoint/2010/main" val="3020687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p:txBody>
          <a:bodyPr>
            <a:normAutofit/>
          </a:bodyPr>
          <a:lstStyle/>
          <a:p>
            <a:r>
              <a:rPr lang="en-US" dirty="0"/>
              <a:t>KEY POINTS</a:t>
            </a:r>
            <a:endParaRPr lang="en-IN"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228600" y="1447800"/>
            <a:ext cx="8686800" cy="4525963"/>
          </a:xfrm>
        </p:spPr>
        <p:txBody>
          <a:bodyPr>
            <a:noAutofit/>
          </a:bodyPr>
          <a:lstStyle/>
          <a:p>
            <a:pPr marL="514350" indent="-514350">
              <a:spcBef>
                <a:spcPct val="20000"/>
              </a:spcBef>
              <a:buFont typeface="+mj-lt"/>
              <a:buAutoNum type="arabicPeriod"/>
            </a:pPr>
            <a:r>
              <a:rPr lang="en-US" sz="2400" dirty="0">
                <a:latin typeface="Arial" charset="0"/>
              </a:rPr>
              <a:t>The monopolistic competition model assumes differentiated products, many firms, and increasing returns to scale. Firms enter whenever there are profits to be earned, so profits are zero in the long-run equilibrium.</a:t>
            </a:r>
          </a:p>
          <a:p>
            <a:pPr marL="514350" indent="-514350">
              <a:spcBef>
                <a:spcPct val="20000"/>
              </a:spcBef>
              <a:buFont typeface="+mj-lt"/>
              <a:buAutoNum type="arabicPeriod"/>
            </a:pPr>
            <a:endParaRPr lang="en-US" sz="2400" dirty="0">
              <a:latin typeface="Arial" charset="0"/>
            </a:endParaRPr>
          </a:p>
          <a:p>
            <a:pPr marL="514350" indent="-514350">
              <a:spcBef>
                <a:spcPct val="20000"/>
              </a:spcBef>
              <a:buFont typeface="+mj-lt"/>
              <a:buAutoNum type="arabicPeriod"/>
            </a:pPr>
            <a:r>
              <a:rPr lang="en-US" sz="2400" dirty="0">
                <a:latin typeface="Arial" charset="0"/>
              </a:rPr>
              <a:t>When trade opens between two countries, the demand curve faced by each firm becomes more elastic, as consumers have more choices and become more price sensitive. Firms then lower their prices in an attempt to capture consumers from their competitors and obtain profits. When all firms do so, however, some firms incur losses and are forced to leave the market.</a:t>
            </a:r>
          </a:p>
          <a:p>
            <a:pPr marL="514350" indent="-514350">
              <a:spcBef>
                <a:spcPct val="20000"/>
              </a:spcBef>
              <a:buFont typeface="+mj-lt"/>
              <a:buAutoNum type="arabicPeriod"/>
            </a:pPr>
            <a:endParaRPr lang="en-US" sz="2400" dirty="0">
              <a:latin typeface="Arial" charset="0"/>
            </a:endParaRPr>
          </a:p>
        </p:txBody>
      </p:sp>
    </p:spTree>
    <p:extLst>
      <p:ext uri="{BB962C8B-B14F-4D97-AF65-F5344CB8AC3E}">
        <p14:creationId xmlns:p14="http://schemas.microsoft.com/office/powerpoint/2010/main" val="2606501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DD1F47-CD89-4E23-BB11-79FB67D6D628}"/>
              </a:ext>
            </a:extLst>
          </p:cNvPr>
          <p:cNvSpPr>
            <a:spLocks noGrp="1"/>
          </p:cNvSpPr>
          <p:nvPr>
            <p:ph type="title"/>
          </p:nvPr>
        </p:nvSpPr>
        <p:spPr>
          <a:xfrm>
            <a:off x="457200" y="152510"/>
            <a:ext cx="8229600" cy="914290"/>
          </a:xfrm>
        </p:spPr>
        <p:txBody>
          <a:bodyPr>
            <a:normAutofit/>
          </a:bodyPr>
          <a:lstStyle/>
          <a:p>
            <a:r>
              <a:rPr lang="en-US" dirty="0"/>
              <a:t>KEY POINTS</a:t>
            </a:r>
            <a:endParaRPr lang="en-IN" dirty="0"/>
          </a:p>
        </p:txBody>
      </p:sp>
      <p:sp>
        <p:nvSpPr>
          <p:cNvPr id="13" name="Content Placeholder 12">
            <a:extLst>
              <a:ext uri="{FF2B5EF4-FFF2-40B4-BE49-F238E27FC236}">
                <a16:creationId xmlns:a16="http://schemas.microsoft.com/office/drawing/2014/main" id="{FF2FF7CB-61E3-4D0E-8089-2EE218C273E8}"/>
              </a:ext>
            </a:extLst>
          </p:cNvPr>
          <p:cNvSpPr>
            <a:spLocks noGrp="1"/>
          </p:cNvSpPr>
          <p:nvPr>
            <p:ph idx="1"/>
          </p:nvPr>
        </p:nvSpPr>
        <p:spPr>
          <a:xfrm>
            <a:off x="133350" y="1295510"/>
            <a:ext cx="8877300" cy="5181490"/>
          </a:xfrm>
        </p:spPr>
        <p:txBody>
          <a:bodyPr>
            <a:noAutofit/>
          </a:bodyPr>
          <a:lstStyle/>
          <a:p>
            <a:pPr marL="514350" indent="-514350">
              <a:spcBef>
                <a:spcPct val="20000"/>
              </a:spcBef>
              <a:buFont typeface="+mj-lt"/>
              <a:buAutoNum type="arabicPeriod" startAt="3"/>
            </a:pPr>
            <a:r>
              <a:rPr lang="en-US" sz="2100" dirty="0">
                <a:latin typeface="Arial" charset="0"/>
              </a:rPr>
              <a:t>Introducing international trade under monopolistic competition leads to additional gains from trade for two reasons: (</a:t>
            </a:r>
            <a:r>
              <a:rPr lang="en-US" sz="2100" dirty="0" err="1">
                <a:latin typeface="Arial" charset="0"/>
              </a:rPr>
              <a:t>i</a:t>
            </a:r>
            <a:r>
              <a:rPr lang="en-US" sz="2100" dirty="0">
                <a:latin typeface="Arial" charset="0"/>
              </a:rPr>
              <a:t>) lower prices as firms expand their output and lower their average costs and (ii) additional imported product varieties available to consumers. There are also short-run adjustment costs, such as unemployment, as some firms exit the market.</a:t>
            </a:r>
          </a:p>
          <a:p>
            <a:pPr marL="514350" indent="-514350">
              <a:spcBef>
                <a:spcPct val="20000"/>
              </a:spcBef>
              <a:buFont typeface="+mj-lt"/>
              <a:buAutoNum type="arabicPeriod" startAt="3"/>
            </a:pPr>
            <a:endParaRPr lang="en-US" sz="2100" dirty="0">
              <a:latin typeface="Arial" charset="0"/>
            </a:endParaRPr>
          </a:p>
          <a:p>
            <a:pPr marL="514350" indent="-514350">
              <a:spcBef>
                <a:spcPct val="20000"/>
              </a:spcBef>
              <a:buFont typeface="+mj-lt"/>
              <a:buAutoNum type="arabicPeriod" startAt="3"/>
            </a:pPr>
            <a:r>
              <a:rPr lang="en-US" sz="2100" dirty="0">
                <a:latin typeface="Arial" charset="0"/>
              </a:rPr>
              <a:t>The assumption of differentiated goods helps us to understand why countries often import and export varieties of the same type of good. That outcome occurs with the model of monopolistic competition.</a:t>
            </a:r>
          </a:p>
          <a:p>
            <a:pPr marL="514350" indent="-514350">
              <a:spcBef>
                <a:spcPct val="20000"/>
              </a:spcBef>
              <a:buFont typeface="+mj-lt"/>
              <a:buAutoNum type="arabicPeriod" startAt="3"/>
            </a:pPr>
            <a:endParaRPr lang="en-US" sz="2100" dirty="0">
              <a:latin typeface="Arial" charset="0"/>
            </a:endParaRPr>
          </a:p>
          <a:p>
            <a:pPr marL="514350" indent="-514350">
              <a:spcBef>
                <a:spcPct val="20000"/>
              </a:spcBef>
              <a:buFont typeface="+mj-lt"/>
              <a:buAutoNum type="arabicPeriod" startAt="3"/>
            </a:pPr>
            <a:r>
              <a:rPr lang="en-US" sz="2100" dirty="0">
                <a:latin typeface="Arial" charset="0"/>
              </a:rPr>
              <a:t>The gravity equation states that countries with higher GDP, or that are close, will trade more. In addition, research has shown that there is more trade within countries than between countries.</a:t>
            </a:r>
          </a:p>
          <a:p>
            <a:pPr marL="514350" indent="-514350">
              <a:spcBef>
                <a:spcPct val="20000"/>
              </a:spcBef>
              <a:buFont typeface="+mj-lt"/>
              <a:buAutoNum type="arabicPeriod" startAt="3"/>
            </a:pPr>
            <a:endParaRPr lang="en-US" sz="2400" dirty="0">
              <a:latin typeface="Arial" charset="0"/>
            </a:endParaRPr>
          </a:p>
          <a:p>
            <a:pPr marL="514350" indent="-514350">
              <a:spcBef>
                <a:spcPct val="20000"/>
              </a:spcBef>
              <a:buFont typeface="+mj-lt"/>
              <a:buAutoNum type="arabicPeriod" startAt="3"/>
            </a:pPr>
            <a:endParaRPr lang="en-US" sz="2400" dirty="0">
              <a:latin typeface="Arial" charset="0"/>
            </a:endParaRPr>
          </a:p>
          <a:p>
            <a:pPr marL="514350" indent="-514350">
              <a:spcBef>
                <a:spcPct val="20000"/>
              </a:spcBef>
              <a:buFont typeface="+mj-lt"/>
              <a:buAutoNum type="arabicPeriod" startAt="3"/>
            </a:pPr>
            <a:endParaRPr lang="en-US" sz="2400" dirty="0">
              <a:latin typeface="Arial" charset="0"/>
            </a:endParaRPr>
          </a:p>
        </p:txBody>
      </p:sp>
    </p:spTree>
    <p:extLst>
      <p:ext uri="{BB962C8B-B14F-4D97-AF65-F5344CB8AC3E}">
        <p14:creationId xmlns:p14="http://schemas.microsoft.com/office/powerpoint/2010/main" val="214485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EF42F9-EFC8-49AC-B4EC-AF79EA3580B6}"/>
              </a:ext>
            </a:extLst>
          </p:cNvPr>
          <p:cNvSpPr>
            <a:spLocks noGrp="1"/>
          </p:cNvSpPr>
          <p:nvPr>
            <p:ph type="title"/>
          </p:nvPr>
        </p:nvSpPr>
        <p:spPr/>
        <p:txBody>
          <a:bodyPr/>
          <a:lstStyle/>
          <a:p>
            <a:r>
              <a:rPr lang="en-IN" dirty="0"/>
              <a:t>Introduction</a:t>
            </a:r>
          </a:p>
        </p:txBody>
      </p:sp>
      <p:sp>
        <p:nvSpPr>
          <p:cNvPr id="13" name="Content Placeholder 12">
            <a:extLst>
              <a:ext uri="{FF2B5EF4-FFF2-40B4-BE49-F238E27FC236}">
                <a16:creationId xmlns:a16="http://schemas.microsoft.com/office/drawing/2014/main" id="{AB80D23D-FA61-4284-A142-1620AEC3D7E1}"/>
              </a:ext>
            </a:extLst>
          </p:cNvPr>
          <p:cNvSpPr>
            <a:spLocks noGrp="1"/>
          </p:cNvSpPr>
          <p:nvPr>
            <p:ph idx="1"/>
          </p:nvPr>
        </p:nvSpPr>
        <p:spPr>
          <a:xfrm>
            <a:off x="457200" y="1295510"/>
            <a:ext cx="8229600" cy="4525963"/>
          </a:xfrm>
        </p:spPr>
        <p:txBody>
          <a:bodyPr>
            <a:normAutofit fontScale="92500" lnSpcReduction="10000"/>
          </a:bodyPr>
          <a:lstStyle/>
          <a:p>
            <a:pPr marL="0" indent="0" algn="just">
              <a:lnSpc>
                <a:spcPct val="110000"/>
              </a:lnSpc>
              <a:buNone/>
            </a:pPr>
            <a:r>
              <a:rPr lang="en-US" sz="2600" dirty="0"/>
              <a:t>In this chapter we examine:</a:t>
            </a:r>
          </a:p>
          <a:p>
            <a:pPr marL="514350" indent="-514350" algn="just">
              <a:lnSpc>
                <a:spcPct val="110000"/>
              </a:lnSpc>
              <a:buFont typeface="+mj-lt"/>
              <a:buAutoNum type="arabicPeriod"/>
            </a:pPr>
            <a:r>
              <a:rPr lang="en-US" sz="2600" dirty="0"/>
              <a:t>The basics of the monopolistic competition model</a:t>
            </a:r>
          </a:p>
          <a:p>
            <a:pPr marL="514350" indent="-514350" algn="just">
              <a:lnSpc>
                <a:spcPct val="110000"/>
              </a:lnSpc>
              <a:buFont typeface="+mj-lt"/>
              <a:buAutoNum type="arabicPeriod"/>
            </a:pPr>
            <a:r>
              <a:rPr lang="en-US" sz="2600" dirty="0"/>
              <a:t>How consumer choices and prices are affected under monopolistic competition when trade opens between two countries</a:t>
            </a:r>
          </a:p>
          <a:p>
            <a:pPr marL="514350" indent="-514350" algn="just">
              <a:lnSpc>
                <a:spcPct val="110000"/>
              </a:lnSpc>
              <a:buFont typeface="+mj-lt"/>
              <a:buAutoNum type="arabicPeriod"/>
            </a:pPr>
            <a:r>
              <a:rPr lang="en-US" sz="2600" dirty="0"/>
              <a:t>The gains from international trade under monopolistic competition</a:t>
            </a:r>
          </a:p>
          <a:p>
            <a:pPr marL="514350" indent="-514350" algn="just">
              <a:lnSpc>
                <a:spcPct val="110000"/>
              </a:lnSpc>
              <a:buFont typeface="+mj-lt"/>
              <a:buAutoNum type="arabicPeriod"/>
            </a:pPr>
            <a:r>
              <a:rPr lang="en-US" sz="2600" dirty="0"/>
              <a:t>The gains and adjustment costs for Mexico and the United States under NAFTA</a:t>
            </a:r>
          </a:p>
          <a:p>
            <a:pPr marL="514350" indent="-514350" algn="just">
              <a:lnSpc>
                <a:spcPct val="110000"/>
              </a:lnSpc>
              <a:buFont typeface="+mj-lt"/>
              <a:buAutoNum type="arabicPeriod"/>
            </a:pPr>
            <a:r>
              <a:rPr lang="en-US" sz="2600" dirty="0"/>
              <a:t>The </a:t>
            </a:r>
            <a:r>
              <a:rPr lang="en-US" sz="2600" b="1" dirty="0"/>
              <a:t>gravity equation</a:t>
            </a:r>
            <a:r>
              <a:rPr lang="en-US" sz="2600" dirty="0"/>
              <a:t>, which states that countries with higher GDP, or that are close, will trade more</a:t>
            </a:r>
          </a:p>
        </p:txBody>
      </p:sp>
    </p:spTree>
    <p:extLst>
      <p:ext uri="{BB962C8B-B14F-4D97-AF65-F5344CB8AC3E}">
        <p14:creationId xmlns:p14="http://schemas.microsoft.com/office/powerpoint/2010/main" val="126772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EF42F9-EFC8-49AC-B4EC-AF79EA3580B6}"/>
              </a:ext>
            </a:extLst>
          </p:cNvPr>
          <p:cNvSpPr>
            <a:spLocks noGrp="1"/>
          </p:cNvSpPr>
          <p:nvPr>
            <p:ph type="title"/>
          </p:nvPr>
        </p:nvSpPr>
        <p:spPr>
          <a:xfrm>
            <a:off x="457200" y="152510"/>
            <a:ext cx="8229600" cy="838090"/>
          </a:xfrm>
        </p:spPr>
        <p:txBody>
          <a:bodyPr/>
          <a:lstStyle/>
          <a:p>
            <a:r>
              <a:rPr lang="en-IN" dirty="0"/>
              <a:t>Introduction</a:t>
            </a:r>
          </a:p>
        </p:txBody>
      </p:sp>
      <p:sp>
        <p:nvSpPr>
          <p:cNvPr id="13" name="Content Placeholder 12">
            <a:extLst>
              <a:ext uri="{FF2B5EF4-FFF2-40B4-BE49-F238E27FC236}">
                <a16:creationId xmlns:a16="http://schemas.microsoft.com/office/drawing/2014/main" id="{AB80D23D-FA61-4284-A142-1620AEC3D7E1}"/>
              </a:ext>
            </a:extLst>
          </p:cNvPr>
          <p:cNvSpPr>
            <a:spLocks noGrp="1"/>
          </p:cNvSpPr>
          <p:nvPr>
            <p:ph idx="1"/>
          </p:nvPr>
        </p:nvSpPr>
        <p:spPr>
          <a:xfrm>
            <a:off x="152400" y="1166018"/>
            <a:ext cx="8534400" cy="4525963"/>
          </a:xfrm>
        </p:spPr>
        <p:txBody>
          <a:bodyPr>
            <a:normAutofit/>
          </a:bodyPr>
          <a:lstStyle/>
          <a:p>
            <a:r>
              <a:rPr lang="en-US" sz="2400" dirty="0"/>
              <a:t>Most goods are differentiated goods; that is, they are not identical.</a:t>
            </a:r>
          </a:p>
          <a:p>
            <a:r>
              <a:rPr lang="en-US" sz="2400" dirty="0"/>
              <a:t>When we allow for imperfect competition, firms can influence the prices they charge.</a:t>
            </a:r>
          </a:p>
          <a:p>
            <a:r>
              <a:rPr lang="en-US" sz="2400" dirty="0"/>
              <a:t>Monopolistic competition has two key features:</a:t>
            </a:r>
          </a:p>
          <a:p>
            <a:pPr lvl="1">
              <a:buFont typeface="Courier New" panose="02070309020205020404" pitchFamily="49" charset="0"/>
              <a:buChar char="o"/>
            </a:pPr>
            <a:r>
              <a:rPr lang="en-US" sz="2200" dirty="0"/>
              <a:t>The goods produced by different firms are differentiated.</a:t>
            </a:r>
          </a:p>
          <a:p>
            <a:pPr lvl="1">
              <a:buFont typeface="Courier New" panose="02070309020205020404" pitchFamily="49" charset="0"/>
              <a:buChar char="o"/>
            </a:pPr>
            <a:r>
              <a:rPr lang="en-US" sz="2200" dirty="0"/>
              <a:t>Firms enjoy increasing returns to scale, by which we mean that the average costs for a firm fall as more output is produced.</a:t>
            </a:r>
          </a:p>
        </p:txBody>
      </p:sp>
    </p:spTree>
    <p:extLst>
      <p:ext uri="{BB962C8B-B14F-4D97-AF65-F5344CB8AC3E}">
        <p14:creationId xmlns:p14="http://schemas.microsoft.com/office/powerpoint/2010/main" val="137274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3EF42F9-EFC8-49AC-B4EC-AF79EA3580B6}"/>
              </a:ext>
            </a:extLst>
          </p:cNvPr>
          <p:cNvSpPr>
            <a:spLocks noGrp="1"/>
          </p:cNvSpPr>
          <p:nvPr>
            <p:ph type="title"/>
          </p:nvPr>
        </p:nvSpPr>
        <p:spPr>
          <a:xfrm>
            <a:off x="457200" y="152510"/>
            <a:ext cx="8229600" cy="838090"/>
          </a:xfrm>
        </p:spPr>
        <p:txBody>
          <a:bodyPr/>
          <a:lstStyle/>
          <a:p>
            <a:r>
              <a:rPr lang="en-IN" dirty="0"/>
              <a:t>Introduction</a:t>
            </a:r>
          </a:p>
        </p:txBody>
      </p:sp>
      <p:sp>
        <p:nvSpPr>
          <p:cNvPr id="13" name="Content Placeholder 12">
            <a:extLst>
              <a:ext uri="{FF2B5EF4-FFF2-40B4-BE49-F238E27FC236}">
                <a16:creationId xmlns:a16="http://schemas.microsoft.com/office/drawing/2014/main" id="{AB80D23D-FA61-4284-A142-1620AEC3D7E1}"/>
              </a:ext>
            </a:extLst>
          </p:cNvPr>
          <p:cNvSpPr>
            <a:spLocks noGrp="1"/>
          </p:cNvSpPr>
          <p:nvPr>
            <p:ph idx="1"/>
          </p:nvPr>
        </p:nvSpPr>
        <p:spPr>
          <a:xfrm>
            <a:off x="279400" y="1295400"/>
            <a:ext cx="8559800" cy="4953000"/>
          </a:xfrm>
        </p:spPr>
        <p:txBody>
          <a:bodyPr>
            <a:normAutofit lnSpcReduction="10000"/>
          </a:bodyPr>
          <a:lstStyle/>
          <a:p>
            <a:r>
              <a:rPr lang="en-US" sz="2600" dirty="0"/>
              <a:t>Intra-industry trade deals with imports and exports in the same industry.</a:t>
            </a:r>
          </a:p>
          <a:p>
            <a:r>
              <a:rPr lang="en-US" sz="2600" dirty="0"/>
              <a:t>Large countries (as measured by their GDP) should trade the most. This is the prediction of the gravity equation.</a:t>
            </a:r>
          </a:p>
          <a:p>
            <a:r>
              <a:rPr lang="en-US" sz="2600" dirty="0"/>
              <a:t>The monopolistic competition model also helps us to understand the effects of free-trade agreements, in which free trade occurs among a group of countries.</a:t>
            </a:r>
          </a:p>
          <a:p>
            <a:r>
              <a:rPr lang="en-US" sz="2600" dirty="0"/>
              <a:t>Next, we will compare and contrast the cases of monopoly and duopoly, specifically, the demand characteristics in each type of market.</a:t>
            </a:r>
          </a:p>
        </p:txBody>
      </p:sp>
    </p:spTree>
    <p:extLst>
      <p:ext uri="{BB962C8B-B14F-4D97-AF65-F5344CB8AC3E}">
        <p14:creationId xmlns:p14="http://schemas.microsoft.com/office/powerpoint/2010/main" val="334901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lstStyle/>
          <a:p>
            <a:r>
              <a:rPr lang="en-US" dirty="0"/>
              <a:t>Basics of Imperfect Competition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228600" y="921441"/>
            <a:ext cx="8763000" cy="1752490"/>
          </a:xfrm>
        </p:spPr>
        <p:txBody>
          <a:bodyPr>
            <a:noAutofit/>
          </a:bodyPr>
          <a:lstStyle/>
          <a:p>
            <a:pPr marL="0" indent="0">
              <a:lnSpc>
                <a:spcPct val="120000"/>
              </a:lnSpc>
              <a:buNone/>
            </a:pPr>
            <a:r>
              <a:rPr lang="en-IN" sz="1800" b="1" dirty="0"/>
              <a:t>Monopoly Equilibrium - </a:t>
            </a:r>
            <a:r>
              <a:rPr lang="en-US" sz="1800" dirty="0"/>
              <a:t>The extra revenue earned from selling one more unit is called the  </a:t>
            </a:r>
            <a:r>
              <a:rPr lang="en-US" sz="1800" b="1" dirty="0"/>
              <a:t>marginal revenue.    </a:t>
            </a:r>
            <a:r>
              <a:rPr lang="en-IN" sz="1800" b="1" dirty="0"/>
              <a:t>FIGURE 6-1</a:t>
            </a:r>
          </a:p>
        </p:txBody>
      </p:sp>
      <p:pic>
        <p:nvPicPr>
          <p:cNvPr id="14" name="Picture Placeholder 4" descr="A line graph plots price versus quantity. &quot;The vertical axis represents price and marks P superscript M close to the center, and the horizontal axis represents quantity and marks Q superscript M slightly before the center. The marginal cost line, M C, starts from a point below P superscript M and runs parallel to the horizontal axis. A negative sloping curve labeled industry demand D starts from a point above P superscript M, on the vertical axis, and intersects M C at a point beyond Q superscript M. Point A, labeled Monopoly equilibrium, lies on the industry demand curve and corresponds to price P superscript M and quantity Q superscript M. Another negative sloping curve labeled Marginal revenue M R starts from the same point as the demand curve and intersects M C at a point that corresponds to quantity Q M. The point indicates M R equals M C. ">
            <a:extLst>
              <a:ext uri="{FF2B5EF4-FFF2-40B4-BE49-F238E27FC236}">
                <a16:creationId xmlns:a16="http://schemas.microsoft.com/office/drawing/2014/main" id="{828AEE0A-3127-40F3-B924-42734FBF4331}"/>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609600" y="1752600"/>
            <a:ext cx="7696200" cy="319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215900" y="4945959"/>
            <a:ext cx="8775700" cy="1828800"/>
          </a:xfrm>
        </p:spPr>
        <p:txBody>
          <a:bodyPr>
            <a:normAutofit lnSpcReduction="10000"/>
          </a:bodyPr>
          <a:lstStyle/>
          <a:p>
            <a:pPr marL="0" indent="0">
              <a:spcBef>
                <a:spcPct val="10000"/>
              </a:spcBef>
              <a:spcAft>
                <a:spcPct val="10000"/>
              </a:spcAft>
              <a:buNone/>
            </a:pPr>
            <a:r>
              <a:rPr lang="en-US" sz="1800" b="1" dirty="0">
                <a:latin typeface="+mn-lt"/>
                <a:cs typeface="Raavi" panose="020B0502040204020203" pitchFamily="34" charset="0"/>
              </a:rPr>
              <a:t>Monopoly Equilibrium </a:t>
            </a:r>
          </a:p>
          <a:p>
            <a:pPr marL="0" indent="0">
              <a:spcBef>
                <a:spcPct val="10000"/>
              </a:spcBef>
              <a:spcAft>
                <a:spcPct val="10000"/>
              </a:spcAft>
              <a:buNone/>
            </a:pPr>
            <a:r>
              <a:rPr lang="en-US" sz="1800" b="1" dirty="0">
                <a:latin typeface="+mn-lt"/>
                <a:cs typeface="Raavi" panose="020B0502040204020203" pitchFamily="34" charset="0"/>
              </a:rPr>
              <a:t>The monopolist chooses the profit-maximizing quantity, </a:t>
            </a:r>
            <a:r>
              <a:rPr lang="en-US" sz="1800" b="1" i="1" dirty="0">
                <a:latin typeface="+mn-lt"/>
                <a:cs typeface="Raavi" panose="020B0502040204020203" pitchFamily="34" charset="0"/>
              </a:rPr>
              <a:t>Q</a:t>
            </a:r>
            <a:r>
              <a:rPr lang="en-US" sz="1800" b="1" i="1" baseline="30000" dirty="0">
                <a:latin typeface="+mn-lt"/>
                <a:cs typeface="Raavi" panose="020B0502040204020203" pitchFamily="34" charset="0"/>
              </a:rPr>
              <a:t>M</a:t>
            </a:r>
            <a:r>
              <a:rPr lang="en-US" sz="1800" b="1" dirty="0">
                <a:latin typeface="+mn-lt"/>
                <a:cs typeface="Raavi" panose="020B0502040204020203" pitchFamily="34" charset="0"/>
              </a:rPr>
              <a:t>, at which marginal revenue equals marginal cost. </a:t>
            </a:r>
          </a:p>
          <a:p>
            <a:pPr marL="0" indent="0">
              <a:spcBef>
                <a:spcPct val="10000"/>
              </a:spcBef>
              <a:spcAft>
                <a:spcPct val="10000"/>
              </a:spcAft>
              <a:buNone/>
            </a:pPr>
            <a:r>
              <a:rPr lang="en-US" sz="1800" b="1" dirty="0">
                <a:latin typeface="+mn-lt"/>
                <a:cs typeface="Raavi" panose="020B0502040204020203" pitchFamily="34" charset="0"/>
              </a:rPr>
              <a:t>From that quantity, we trace up to the demand curve and over to the price axis to see that the monopolist charges the price </a:t>
            </a:r>
            <a:r>
              <a:rPr lang="en-US" sz="1800" b="1" i="1" dirty="0">
                <a:latin typeface="+mn-lt"/>
                <a:cs typeface="Raavi" panose="020B0502040204020203" pitchFamily="34" charset="0"/>
              </a:rPr>
              <a:t>P</a:t>
            </a:r>
            <a:r>
              <a:rPr lang="en-US" sz="1800" b="1" i="1" baseline="30000" dirty="0">
                <a:latin typeface="+mn-lt"/>
                <a:cs typeface="Raavi" panose="020B0502040204020203" pitchFamily="34" charset="0"/>
              </a:rPr>
              <a:t>M</a:t>
            </a:r>
            <a:r>
              <a:rPr lang="en-US" sz="1800" b="1" dirty="0">
                <a:latin typeface="+mn-lt"/>
                <a:cs typeface="Raavi" panose="020B0502040204020203" pitchFamily="34" charset="0"/>
              </a:rPr>
              <a:t>.</a:t>
            </a:r>
          </a:p>
          <a:p>
            <a:pPr marL="0" indent="0">
              <a:spcBef>
                <a:spcPct val="10000"/>
              </a:spcBef>
              <a:spcAft>
                <a:spcPct val="10000"/>
              </a:spcAft>
              <a:buNone/>
            </a:pPr>
            <a:r>
              <a:rPr lang="en-US" sz="1800" b="1" dirty="0">
                <a:latin typeface="+mn-lt"/>
                <a:cs typeface="Raavi" panose="020B0502040204020203" pitchFamily="34" charset="0"/>
              </a:rPr>
              <a:t>The monopoly equilibrium is at point </a:t>
            </a:r>
            <a:r>
              <a:rPr lang="en-US" sz="1800" b="1" i="1" dirty="0">
                <a:latin typeface="+mn-lt"/>
                <a:cs typeface="Raavi" panose="020B0502040204020203" pitchFamily="34" charset="0"/>
              </a:rPr>
              <a:t>A</a:t>
            </a:r>
            <a:r>
              <a:rPr lang="en-US" sz="1800" b="1" dirty="0">
                <a:latin typeface="+mn-lt"/>
                <a:cs typeface="Raavi" panose="020B0502040204020203" pitchFamily="34" charset="0"/>
              </a:rPr>
              <a:t>.</a:t>
            </a:r>
          </a:p>
        </p:txBody>
      </p:sp>
    </p:spTree>
    <p:extLst>
      <p:ext uri="{BB962C8B-B14F-4D97-AF65-F5344CB8AC3E}">
        <p14:creationId xmlns:p14="http://schemas.microsoft.com/office/powerpoint/2010/main" val="16490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DE87-73AA-41B9-9FB6-F920C1904199}"/>
              </a:ext>
            </a:extLst>
          </p:cNvPr>
          <p:cNvSpPr>
            <a:spLocks noGrp="1"/>
          </p:cNvSpPr>
          <p:nvPr>
            <p:ph type="title"/>
          </p:nvPr>
        </p:nvSpPr>
        <p:spPr/>
        <p:txBody>
          <a:bodyPr>
            <a:normAutofit fontScale="90000"/>
          </a:bodyPr>
          <a:lstStyle/>
          <a:p>
            <a:r>
              <a:rPr lang="en-US" sz="3100" dirty="0"/>
              <a:t>Basics of Imperfect Competition</a:t>
            </a:r>
            <a:br>
              <a:rPr lang="en-US" sz="3100" dirty="0"/>
            </a:br>
            <a:r>
              <a:rPr lang="en-US" sz="3100" dirty="0"/>
              <a:t>(Identical Goods) </a:t>
            </a:r>
            <a:br>
              <a:rPr lang="en-US" dirty="0"/>
            </a:br>
            <a:endParaRPr lang="en-IN" dirty="0"/>
          </a:p>
        </p:txBody>
      </p:sp>
      <p:sp>
        <p:nvSpPr>
          <p:cNvPr id="5" name="Content Placeholder 4">
            <a:extLst>
              <a:ext uri="{FF2B5EF4-FFF2-40B4-BE49-F238E27FC236}">
                <a16:creationId xmlns:a16="http://schemas.microsoft.com/office/drawing/2014/main" id="{08B131FA-4172-48B3-8501-D803CC33BE7F}"/>
              </a:ext>
            </a:extLst>
          </p:cNvPr>
          <p:cNvSpPr>
            <a:spLocks noGrp="1"/>
          </p:cNvSpPr>
          <p:nvPr>
            <p:ph idx="1"/>
          </p:nvPr>
        </p:nvSpPr>
        <p:spPr>
          <a:xfrm>
            <a:off x="355600" y="925908"/>
            <a:ext cx="8229600" cy="609545"/>
          </a:xfrm>
        </p:spPr>
        <p:txBody>
          <a:bodyPr>
            <a:normAutofit/>
          </a:bodyPr>
          <a:lstStyle/>
          <a:p>
            <a:pPr marL="0" indent="0">
              <a:buNone/>
            </a:pPr>
            <a:r>
              <a:rPr lang="en-IN" sz="1800" b="1" dirty="0"/>
              <a:t>Demand with Duopoly - </a:t>
            </a:r>
            <a:r>
              <a:rPr lang="en-US" sz="1800" b="1" dirty="0"/>
              <a:t>FIGURE 6-2  Demand Curves with Duopoly</a:t>
            </a:r>
          </a:p>
        </p:txBody>
      </p:sp>
      <p:pic>
        <p:nvPicPr>
          <p:cNvPr id="7" name="Picture Placeholder 5" descr="A graph plots price versus quantity. The vertical axis shows price and marks points P subscript 1 and P subscript 2, and the horizontal axis shows quantity and marks points Q subscript 2, Q subscript 4, Q subscript 1, and Q subscript 3 (from left to right). A negative industry demand curve D (uppercase) starts from a point above P subscript 1, on the vertical axis, and ends beyond the point price P subscript 2 and quantity Q subscript 3. Another negative curve labeled Demand curve facing each firm, d (lowercase), lies below the industry demand curve. A negative curve labeled Firm demand when both firms charge the same price, D (uppercase) over 2, starts from the same point as the industry demand curve and ends before Q subscript 3. Point A on the industry demand curve corresponds to price P subscript 1 and quantity Q subscript 1. Point C on the industry demand curve corresponds to price P subscript 2 and quantity Q subscript 3. Point B is the intersection point of the demand curve facing each firm and the firm demand curve when both firms charge the same price and corresponds to price P subscript 1 and quantity Q subscript 2. Point C prime on the demand curve facing each firm corresponds to price P subscript 2 and quantity Q subscript 4.">
            <a:extLst>
              <a:ext uri="{FF2B5EF4-FFF2-40B4-BE49-F238E27FC236}">
                <a16:creationId xmlns:a16="http://schemas.microsoft.com/office/drawing/2014/main" id="{C41FED3A-085D-4EA2-84D8-0EDF87FE5DB4}"/>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tretch>
            <a:fillRect/>
          </a:stretch>
        </p:blipFill>
        <p:spPr bwMode="auto">
          <a:xfrm>
            <a:off x="457200" y="1356461"/>
            <a:ext cx="8153400" cy="330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Content Placeholder 5">
            <a:extLst>
              <a:ext uri="{FF2B5EF4-FFF2-40B4-BE49-F238E27FC236}">
                <a16:creationId xmlns:a16="http://schemas.microsoft.com/office/drawing/2014/main" id="{BCC47E0B-5DEB-472C-B051-5F2BB27186D9}"/>
              </a:ext>
            </a:extLst>
          </p:cNvPr>
          <p:cNvSpPr>
            <a:spLocks noGrp="1"/>
          </p:cNvSpPr>
          <p:nvPr>
            <p:ph sz="quarter" idx="10"/>
          </p:nvPr>
        </p:nvSpPr>
        <p:spPr>
          <a:xfrm>
            <a:off x="114300" y="4572000"/>
            <a:ext cx="8839200" cy="1644765"/>
          </a:xfrm>
        </p:spPr>
        <p:txBody>
          <a:bodyPr>
            <a:noAutofit/>
          </a:bodyPr>
          <a:lstStyle/>
          <a:p>
            <a:pPr marL="0" indent="0">
              <a:spcBef>
                <a:spcPct val="10000"/>
              </a:spcBef>
              <a:spcAft>
                <a:spcPts val="600"/>
              </a:spcAft>
              <a:buNone/>
            </a:pPr>
            <a:r>
              <a:rPr lang="es-CO" sz="1800" b="1" dirty="0" err="1">
                <a:latin typeface="+mn-lt"/>
              </a:rPr>
              <a:t>When</a:t>
            </a:r>
            <a:r>
              <a:rPr lang="es-CO" sz="1800" b="1" dirty="0">
                <a:latin typeface="+mn-lt"/>
              </a:rPr>
              <a:t> </a:t>
            </a:r>
            <a:r>
              <a:rPr lang="es-CO" sz="1800" b="1" dirty="0" err="1">
                <a:latin typeface="+mn-lt"/>
              </a:rPr>
              <a:t>there</a:t>
            </a:r>
            <a:r>
              <a:rPr lang="es-CO" sz="1800" b="1" dirty="0">
                <a:latin typeface="+mn-lt"/>
              </a:rPr>
              <a:t> are </a:t>
            </a:r>
            <a:r>
              <a:rPr lang="en-US" sz="1800" b="1" dirty="0">
                <a:latin typeface="+mn-lt"/>
              </a:rPr>
              <a:t>two firms in the market and they both charge the same price, each firm faces the demand curve </a:t>
            </a:r>
            <a:r>
              <a:rPr lang="en-US" sz="1800" b="1" i="1" dirty="0">
                <a:latin typeface="+mn-lt"/>
              </a:rPr>
              <a:t>D</a:t>
            </a:r>
            <a:r>
              <a:rPr lang="en-US" sz="1800" b="1" dirty="0">
                <a:latin typeface="+mn-lt"/>
              </a:rPr>
              <a:t>/2</a:t>
            </a:r>
            <a:r>
              <a:rPr lang="en-US" sz="1800" b="1" i="1" dirty="0">
                <a:latin typeface="+mn-lt"/>
              </a:rPr>
              <a:t>.</a:t>
            </a:r>
          </a:p>
          <a:p>
            <a:pPr marL="0" indent="0">
              <a:spcBef>
                <a:spcPct val="10000"/>
              </a:spcBef>
              <a:spcAft>
                <a:spcPts val="600"/>
              </a:spcAft>
              <a:buNone/>
            </a:pPr>
            <a:r>
              <a:rPr lang="en-US" sz="1800" b="1" dirty="0">
                <a:latin typeface="+mn-lt"/>
              </a:rPr>
              <a:t>At the price </a:t>
            </a:r>
            <a:r>
              <a:rPr lang="en-US" sz="1800" b="1" i="1" dirty="0">
                <a:latin typeface="+mn-lt"/>
              </a:rPr>
              <a:t>P</a:t>
            </a:r>
            <a:r>
              <a:rPr lang="en-US" sz="1800" b="1" baseline="-25000" dirty="0">
                <a:latin typeface="+mn-lt"/>
              </a:rPr>
              <a:t>1</a:t>
            </a:r>
            <a:r>
              <a:rPr lang="en-US" sz="1800" b="1" i="1" dirty="0">
                <a:latin typeface="+mn-lt"/>
              </a:rPr>
              <a:t>, </a:t>
            </a:r>
            <a:r>
              <a:rPr lang="en-US" sz="1800" b="1" dirty="0">
                <a:latin typeface="+mn-lt"/>
              </a:rPr>
              <a:t>the industry produces </a:t>
            </a:r>
            <a:r>
              <a:rPr lang="en-US" sz="1800" b="1" i="1" dirty="0">
                <a:latin typeface="+mn-lt"/>
              </a:rPr>
              <a:t>Q</a:t>
            </a:r>
            <a:r>
              <a:rPr lang="en-US" sz="1800" b="1" baseline="-25000" dirty="0">
                <a:latin typeface="+mn-lt"/>
              </a:rPr>
              <a:t>1</a:t>
            </a:r>
            <a:r>
              <a:rPr lang="en-US" sz="1800" b="1" dirty="0">
                <a:latin typeface="+mn-lt"/>
              </a:rPr>
              <a:t> at</a:t>
            </a:r>
            <a:r>
              <a:rPr lang="en-US" sz="1800" b="1" i="1" dirty="0">
                <a:latin typeface="+mn-lt"/>
              </a:rPr>
              <a:t> </a:t>
            </a:r>
            <a:r>
              <a:rPr lang="en-US" sz="1800" b="1" dirty="0">
                <a:latin typeface="+mn-lt"/>
              </a:rPr>
              <a:t>point </a:t>
            </a:r>
            <a:r>
              <a:rPr lang="en-US" sz="1800" b="1" i="1" dirty="0">
                <a:latin typeface="+mn-lt"/>
              </a:rPr>
              <a:t>A </a:t>
            </a:r>
            <a:r>
              <a:rPr lang="en-US" sz="1800" b="1" dirty="0">
                <a:latin typeface="+mn-lt"/>
              </a:rPr>
              <a:t>and each firm produces </a:t>
            </a:r>
            <a:r>
              <a:rPr lang="en-US" sz="1800" b="1" i="1" dirty="0">
                <a:latin typeface="+mn-lt"/>
              </a:rPr>
              <a:t>Q</a:t>
            </a:r>
            <a:r>
              <a:rPr lang="en-US" sz="1800" b="1" baseline="-25000" dirty="0">
                <a:latin typeface="+mn-lt"/>
              </a:rPr>
              <a:t>2</a:t>
            </a:r>
            <a:r>
              <a:rPr lang="en-US" sz="1800" b="1" i="1" dirty="0">
                <a:latin typeface="+mn-lt"/>
              </a:rPr>
              <a:t> = Q</a:t>
            </a:r>
            <a:r>
              <a:rPr lang="en-US" sz="1800" b="1" baseline="-25000" dirty="0">
                <a:latin typeface="+mn-lt"/>
              </a:rPr>
              <a:t>1</a:t>
            </a:r>
            <a:r>
              <a:rPr lang="en-US" sz="1800" b="1" dirty="0">
                <a:latin typeface="+mn-lt"/>
              </a:rPr>
              <a:t>/2</a:t>
            </a:r>
            <a:r>
              <a:rPr lang="en-US" sz="1800" b="1" i="1" dirty="0">
                <a:latin typeface="+mn-lt"/>
              </a:rPr>
              <a:t> </a:t>
            </a:r>
            <a:r>
              <a:rPr lang="en-US" sz="1800" b="1" dirty="0">
                <a:latin typeface="+mn-lt"/>
              </a:rPr>
              <a:t>at point </a:t>
            </a:r>
            <a:r>
              <a:rPr lang="en-US" sz="1800" b="1" i="1" dirty="0">
                <a:latin typeface="+mn-lt"/>
              </a:rPr>
              <a:t>B.</a:t>
            </a:r>
          </a:p>
          <a:p>
            <a:pPr marL="0" indent="0">
              <a:spcBef>
                <a:spcPct val="10000"/>
              </a:spcBef>
              <a:spcAft>
                <a:spcPts val="600"/>
              </a:spcAft>
              <a:buNone/>
            </a:pPr>
            <a:r>
              <a:rPr lang="en-US" sz="1800" b="1" dirty="0">
                <a:latin typeface="+mn-lt"/>
              </a:rPr>
              <a:t>If both firms produce identical products and one firm lowers its price to </a:t>
            </a:r>
            <a:r>
              <a:rPr lang="en-US" sz="1800" b="1" i="1" dirty="0">
                <a:latin typeface="+mn-lt"/>
              </a:rPr>
              <a:t>P</a:t>
            </a:r>
            <a:r>
              <a:rPr lang="en-US" sz="1800" b="1" baseline="-25000" dirty="0">
                <a:latin typeface="+mn-lt"/>
              </a:rPr>
              <a:t>2</a:t>
            </a:r>
            <a:r>
              <a:rPr lang="en-US" sz="1800" b="1" i="1" dirty="0">
                <a:latin typeface="+mn-lt"/>
              </a:rPr>
              <a:t>, </a:t>
            </a:r>
            <a:r>
              <a:rPr lang="en-US" sz="1800" b="1" dirty="0">
                <a:latin typeface="+mn-lt"/>
              </a:rPr>
              <a:t>all consumers will buy from that firm only; the firm that lowers its price will face the demand curve, </a:t>
            </a:r>
            <a:r>
              <a:rPr lang="en-US" sz="1800" b="1" i="1" dirty="0">
                <a:latin typeface="+mn-lt"/>
              </a:rPr>
              <a:t>D </a:t>
            </a:r>
            <a:r>
              <a:rPr lang="en-US" sz="1800" b="1" dirty="0">
                <a:latin typeface="+mn-lt"/>
              </a:rPr>
              <a:t>and sell </a:t>
            </a:r>
            <a:r>
              <a:rPr lang="en-US" sz="1800" b="1" i="1" dirty="0">
                <a:latin typeface="+mn-lt"/>
              </a:rPr>
              <a:t>Q</a:t>
            </a:r>
            <a:r>
              <a:rPr lang="en-US" sz="1800" b="1" baseline="-25000" dirty="0">
                <a:latin typeface="+mn-lt"/>
              </a:rPr>
              <a:t>3</a:t>
            </a:r>
            <a:r>
              <a:rPr lang="en-US" sz="1800" b="1" i="1" dirty="0">
                <a:latin typeface="+mn-lt"/>
              </a:rPr>
              <a:t> </a:t>
            </a:r>
            <a:r>
              <a:rPr lang="en-US" sz="1800" b="1" dirty="0">
                <a:latin typeface="+mn-lt"/>
              </a:rPr>
              <a:t>at point </a:t>
            </a:r>
            <a:r>
              <a:rPr lang="en-US" sz="1800" b="1" i="1" dirty="0">
                <a:latin typeface="+mn-lt"/>
              </a:rPr>
              <a:t>C.</a:t>
            </a:r>
          </a:p>
        </p:txBody>
      </p:sp>
    </p:spTree>
    <p:extLst>
      <p:ext uri="{BB962C8B-B14F-4D97-AF65-F5344CB8AC3E}">
        <p14:creationId xmlns:p14="http://schemas.microsoft.com/office/powerpoint/2010/main" val="3760778044"/>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F8A0D5D4-E85B-2245-800C-61B94CBA43A4}" vid="{797AA461-1B33-F847-AA4A-B4021220E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390FE1E4-C48F-4DCF-9E49-F6E9403A7D2E}">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FEENSTRA</Template>
  <TotalTime>4298</TotalTime>
  <Words>4111</Words>
  <Application>Microsoft Office PowerPoint</Application>
  <PresentationFormat>On-screen Show (4:3)</PresentationFormat>
  <Paragraphs>425</Paragraphs>
  <Slides>48</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Cambria Math</vt:lpstr>
      <vt:lpstr>Courier New</vt:lpstr>
      <vt:lpstr>FEENSTRA</vt:lpstr>
      <vt:lpstr>Equation</vt:lpstr>
      <vt:lpstr>ECON 243 – International Trade</vt:lpstr>
      <vt:lpstr>Questions to Consider</vt:lpstr>
      <vt:lpstr>PowerPoint Presentation</vt:lpstr>
      <vt:lpstr>Introduction</vt:lpstr>
      <vt:lpstr>Introduction</vt:lpstr>
      <vt:lpstr>Introduction</vt:lpstr>
      <vt:lpstr>Introduction</vt:lpstr>
      <vt:lpstr>Basics of Imperfect Competition  </vt:lpstr>
      <vt:lpstr>Basics of Imperfect Competition (Identical Goods)  </vt:lpstr>
      <vt:lpstr>PowerPoint Presentation</vt:lpstr>
      <vt:lpstr>Basics of Imperfect Competition (Differentiated Goods)  </vt:lpstr>
      <vt:lpstr>Myopic Demand Curve</vt:lpstr>
      <vt:lpstr>Trade Under Monopolistic Competition  </vt:lpstr>
      <vt:lpstr>Trade Under Monopolistic Competition  </vt:lpstr>
      <vt:lpstr>Trade Under Monopolistic Competition </vt:lpstr>
      <vt:lpstr>Trade Under Monopolistic Competition </vt:lpstr>
      <vt:lpstr>Equilibrium Without Trade Under Monopolistic Competition  </vt:lpstr>
      <vt:lpstr>Equilibrium Without Trade Under Monopolistic Competition  </vt:lpstr>
      <vt:lpstr>Equilibrium Without Trade Under Monopolistic Competition  </vt:lpstr>
      <vt:lpstr>A Closer View</vt:lpstr>
      <vt:lpstr>Trade Under Monopolistic Competition </vt:lpstr>
      <vt:lpstr>Trade Under Monopolistic Competition  </vt:lpstr>
      <vt:lpstr>Trade Under Monopolistic Competition  </vt:lpstr>
      <vt:lpstr>Trade Under Monopolistic Competition  </vt:lpstr>
      <vt:lpstr>A Closer Look</vt:lpstr>
      <vt:lpstr>Trade Under Monopolistic Competition  </vt:lpstr>
      <vt:lpstr>PowerPoint Presentation</vt:lpstr>
      <vt:lpstr>Trade Under Monopolistic Competition  </vt:lpstr>
      <vt:lpstr>Trade Under Monopolistic Competition  </vt:lpstr>
      <vt:lpstr>A Closer Look</vt:lpstr>
      <vt:lpstr>Long-Run</vt:lpstr>
      <vt:lpstr>Long-run Equilibrium with Trade</vt:lpstr>
      <vt:lpstr>Trade Under Monopolistic Competition</vt:lpstr>
      <vt:lpstr>Trade Under Monopolistic Competition  </vt:lpstr>
      <vt:lpstr>Intra-Industry Trade and the Gravity Equation</vt:lpstr>
      <vt:lpstr>Intra-Industry Trade and the Gravity Equation </vt:lpstr>
      <vt:lpstr>Intra-Industry Trade and the Gravity Equation</vt:lpstr>
      <vt:lpstr>Intra-Industry Trade and the Gravity Equation </vt:lpstr>
      <vt:lpstr>Intra-Industry Trade and the Gravity Equation</vt:lpstr>
      <vt:lpstr>PowerPoint Presentation</vt:lpstr>
      <vt:lpstr>PowerPoint Presentation</vt:lpstr>
      <vt:lpstr>APPLICATION: The Gravity Equation for Canada and the United States</vt:lpstr>
      <vt:lpstr>APPLICATION: The Gravity Equation for Canada and the United States </vt:lpstr>
      <vt:lpstr>APPLICATION: The Gravity Equation for Canada and the United States </vt:lpstr>
      <vt:lpstr>Conclusions</vt:lpstr>
      <vt:lpstr>Conclusions</vt:lpstr>
      <vt:lpstr>KEY POINTS</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Increasing Returns to Scale and Monopolistic Competition</dc:title>
  <dc:subject/>
  <dc:creator>Dennis Charles McCornac</dc:creator>
  <cp:keywords/>
  <dc:description/>
  <cp:lastModifiedBy>Dennis Charles McCornac</cp:lastModifiedBy>
  <cp:revision>390</cp:revision>
  <dcterms:created xsi:type="dcterms:W3CDTF">2014-04-06T21:35:48Z</dcterms:created>
  <dcterms:modified xsi:type="dcterms:W3CDTF">2022-03-05T07:49:54Z</dcterms:modified>
  <cp:category/>
</cp:coreProperties>
</file>