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07" r:id="rId2"/>
  </p:sldMasterIdLst>
  <p:notesMasterIdLst>
    <p:notesMasterId r:id="rId27"/>
  </p:notesMasterIdLst>
  <p:handoutMasterIdLst>
    <p:handoutMasterId r:id="rId28"/>
  </p:handoutMasterIdLst>
  <p:sldIdLst>
    <p:sldId id="278" r:id="rId3"/>
    <p:sldId id="328" r:id="rId4"/>
    <p:sldId id="326" r:id="rId5"/>
    <p:sldId id="329" r:id="rId6"/>
    <p:sldId id="331" r:id="rId7"/>
    <p:sldId id="332" r:id="rId8"/>
    <p:sldId id="470" r:id="rId9"/>
    <p:sldId id="333" r:id="rId10"/>
    <p:sldId id="334" r:id="rId11"/>
    <p:sldId id="335" r:id="rId12"/>
    <p:sldId id="336" r:id="rId13"/>
    <p:sldId id="339" r:id="rId14"/>
    <p:sldId id="337" r:id="rId15"/>
    <p:sldId id="338" r:id="rId16"/>
    <p:sldId id="330" r:id="rId17"/>
    <p:sldId id="319" r:id="rId18"/>
    <p:sldId id="295" r:id="rId19"/>
    <p:sldId id="327" r:id="rId20"/>
    <p:sldId id="320" r:id="rId21"/>
    <p:sldId id="305" r:id="rId22"/>
    <p:sldId id="307" r:id="rId23"/>
    <p:sldId id="536" r:id="rId24"/>
    <p:sldId id="537" r:id="rId25"/>
    <p:sldId id="538" r:id="rId26"/>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32"/>
    <a:srgbClr val="64A70B"/>
    <a:srgbClr val="00B5E2"/>
    <a:srgbClr val="041E42"/>
    <a:srgbClr val="003DA5"/>
    <a:srgbClr val="BBBCBC"/>
    <a:srgbClr val="F8E08E"/>
    <a:srgbClr val="862633"/>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0"/>
    <p:restoredTop sz="94676"/>
  </p:normalViewPr>
  <p:slideViewPr>
    <p:cSldViewPr snapToGrid="0" snapToObjects="1">
      <p:cViewPr varScale="1">
        <p:scale>
          <a:sx n="113" d="100"/>
          <a:sy n="113" d="100"/>
        </p:scale>
        <p:origin x="606" y="102"/>
      </p:cViewPr>
      <p:guideLst/>
    </p:cSldViewPr>
  </p:slideViewPr>
  <p:notesTextViewPr>
    <p:cViewPr>
      <p:scale>
        <a:sx n="1" d="1"/>
        <a:sy n="1" d="1"/>
      </p:scale>
      <p:origin x="0" y="0"/>
    </p:cViewPr>
  </p:notesTextViewPr>
  <p:sorterViewPr>
    <p:cViewPr>
      <p:scale>
        <a:sx n="100" d="100"/>
        <a:sy n="100" d="100"/>
      </p:scale>
      <p:origin x="0" y="-1349"/>
    </p:cViewPr>
  </p:sorterViewPr>
  <p:notesViewPr>
    <p:cSldViewPr snapToGrid="0" snapToObjects="1">
      <p:cViewPr varScale="1">
        <p:scale>
          <a:sx n="54" d="100"/>
          <a:sy n="54" d="100"/>
        </p:scale>
        <p:origin x="340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1FF9-ACAE-D04C-B670-FD039F7430A3}"/>
              </a:ext>
            </a:extLst>
          </p:cNvPr>
          <p:cNvSpPr>
            <a:spLocks noGrp="1"/>
          </p:cNvSpPr>
          <p:nvPr>
            <p:ph type="hdr" sz="quarter"/>
          </p:nvPr>
        </p:nvSpPr>
        <p:spPr>
          <a:xfrm>
            <a:off x="1657349" y="229394"/>
            <a:ext cx="3300413" cy="458788"/>
          </a:xfrm>
          <a:prstGeom prst="rect">
            <a:avLst/>
          </a:prstGeom>
        </p:spPr>
        <p:txBody>
          <a:bodyPr vert="horz" lIns="91440" tIns="45720" rIns="91440" bIns="45720" rtlCol="0"/>
          <a:lstStyle>
            <a:lvl1pPr algn="l">
              <a:defRPr sz="1200"/>
            </a:lvl1pPr>
          </a:lstStyle>
          <a:p>
            <a:pPr algn="ctr"/>
            <a:r>
              <a:rPr lang="en-US" sz="1600" dirty="0"/>
              <a:t>Chapter 9 - Sampling Distributions</a:t>
            </a:r>
          </a:p>
          <a:p>
            <a:endParaRPr lang="en-US" dirty="0"/>
          </a:p>
        </p:txBody>
      </p:sp>
      <p:sp>
        <p:nvSpPr>
          <p:cNvPr id="5" name="Slide Number Placeholder 4">
            <a:extLst>
              <a:ext uri="{FF2B5EF4-FFF2-40B4-BE49-F238E27FC236}">
                <a16:creationId xmlns:a16="http://schemas.microsoft.com/office/drawing/2014/main" id="{5FA7BD05-5FC5-3240-AFA9-57F1BE0F4D32}"/>
              </a:ext>
            </a:extLst>
          </p:cNvPr>
          <p:cNvSpPr>
            <a:spLocks noGrp="1"/>
          </p:cNvSpPr>
          <p:nvPr>
            <p:ph type="sldNum" sz="quarter" idx="3"/>
          </p:nvPr>
        </p:nvSpPr>
        <p:spPr>
          <a:xfrm>
            <a:off x="598488" y="8310564"/>
            <a:ext cx="2971800" cy="458787"/>
          </a:xfrm>
          <a:prstGeom prst="rect">
            <a:avLst/>
          </a:prstGeom>
        </p:spPr>
        <p:txBody>
          <a:bodyPr vert="horz" lIns="91440" tIns="45720" rIns="91440" bIns="45720" rtlCol="0" anchor="b"/>
          <a:lstStyle>
            <a:lvl1pPr algn="r">
              <a:defRPr sz="1200"/>
            </a:lvl1pPr>
          </a:lstStyle>
          <a:p>
            <a:fld id="{ADAA6948-72C6-DE46-B9E3-7485555C1228}" type="slidenum">
              <a:rPr lang="en-US" smtClean="0"/>
              <a:t>‹#›</a:t>
            </a:fld>
            <a:endParaRPr lang="en-US"/>
          </a:p>
        </p:txBody>
      </p:sp>
    </p:spTree>
    <p:extLst>
      <p:ext uri="{BB962C8B-B14F-4D97-AF65-F5344CB8AC3E}">
        <p14:creationId xmlns:p14="http://schemas.microsoft.com/office/powerpoint/2010/main" val="3223062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6A555-4996-C14B-961A-172CE8254D90}" type="datetimeFigureOut">
              <a:rPr lang="en-US" smtClean="0"/>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4FE38-0002-6343-96FC-54FCA899E23E}" type="slidenum">
              <a:rPr lang="en-US" smtClean="0"/>
              <a:t>‹#›</a:t>
            </a:fld>
            <a:endParaRPr lang="en-US"/>
          </a:p>
        </p:txBody>
      </p:sp>
    </p:spTree>
    <p:extLst>
      <p:ext uri="{BB962C8B-B14F-4D97-AF65-F5344CB8AC3E}">
        <p14:creationId xmlns:p14="http://schemas.microsoft.com/office/powerpoint/2010/main" val="57011918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a:t>
            </a:fld>
            <a:endParaRPr lang="en-US"/>
          </a:p>
        </p:txBody>
      </p:sp>
    </p:spTree>
    <p:extLst>
      <p:ext uri="{BB962C8B-B14F-4D97-AF65-F5344CB8AC3E}">
        <p14:creationId xmlns:p14="http://schemas.microsoft.com/office/powerpoint/2010/main" val="373529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FD168AF-718C-C387-A523-FDCD6166E7C5}"/>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98E27136-5978-1ACA-0098-4456542F9ED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3B2F060-3D8A-2D52-7B68-8128087A1A17}"/>
              </a:ext>
            </a:extLst>
          </p:cNvPr>
          <p:cNvSpPr>
            <a:spLocks noGrp="1" noRot="1" noChangeAspect="1" noChangeArrowheads="1" noTextEdit="1"/>
          </p:cNvSpPr>
          <p:nvPr>
            <p:ph type="sldImg"/>
          </p:nvPr>
        </p:nvSpPr>
        <p:spPr>
          <a:xfrm>
            <a:off x="393700" y="692150"/>
            <a:ext cx="6070600" cy="3416300"/>
          </a:xfrm>
          <a:ln/>
        </p:spPr>
      </p:sp>
      <p:sp>
        <p:nvSpPr>
          <p:cNvPr id="19459" name="Rectangle 3">
            <a:extLst>
              <a:ext uri="{FF2B5EF4-FFF2-40B4-BE49-F238E27FC236}">
                <a16:creationId xmlns:a16="http://schemas.microsoft.com/office/drawing/2014/main" id="{F1DEC162-BBD5-63E3-216E-D3092FD657C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3</a:t>
            </a:fld>
            <a:endParaRPr lang="en-US"/>
          </a:p>
        </p:txBody>
      </p:sp>
    </p:spTree>
    <p:extLst>
      <p:ext uri="{BB962C8B-B14F-4D97-AF65-F5344CB8AC3E}">
        <p14:creationId xmlns:p14="http://schemas.microsoft.com/office/powerpoint/2010/main" val="62570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4</a:t>
            </a:fld>
            <a:endParaRPr lang="en-US"/>
          </a:p>
        </p:txBody>
      </p:sp>
    </p:spTree>
    <p:extLst>
      <p:ext uri="{BB962C8B-B14F-4D97-AF65-F5344CB8AC3E}">
        <p14:creationId xmlns:p14="http://schemas.microsoft.com/office/powerpoint/2010/main" val="27531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15</a:t>
            </a:fld>
            <a:endParaRPr lang="en-US"/>
          </a:p>
        </p:txBody>
      </p:sp>
    </p:spTree>
    <p:extLst>
      <p:ext uri="{BB962C8B-B14F-4D97-AF65-F5344CB8AC3E}">
        <p14:creationId xmlns:p14="http://schemas.microsoft.com/office/powerpoint/2010/main" val="209320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16</a:t>
            </a:fld>
            <a:endParaRPr lang="en-US"/>
          </a:p>
        </p:txBody>
      </p:sp>
    </p:spTree>
    <p:extLst>
      <p:ext uri="{BB962C8B-B14F-4D97-AF65-F5344CB8AC3E}">
        <p14:creationId xmlns:p14="http://schemas.microsoft.com/office/powerpoint/2010/main" val="69142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17</a:t>
            </a:fld>
            <a:endParaRPr lang="en-US"/>
          </a:p>
        </p:txBody>
      </p:sp>
    </p:spTree>
    <p:extLst>
      <p:ext uri="{BB962C8B-B14F-4D97-AF65-F5344CB8AC3E}">
        <p14:creationId xmlns:p14="http://schemas.microsoft.com/office/powerpoint/2010/main" val="258126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18</a:t>
            </a:fld>
            <a:endParaRPr lang="en-US"/>
          </a:p>
        </p:txBody>
      </p:sp>
    </p:spTree>
    <p:extLst>
      <p:ext uri="{BB962C8B-B14F-4D97-AF65-F5344CB8AC3E}">
        <p14:creationId xmlns:p14="http://schemas.microsoft.com/office/powerpoint/2010/main" val="270917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19</a:t>
            </a:fld>
            <a:endParaRPr lang="en-US"/>
          </a:p>
        </p:txBody>
      </p:sp>
    </p:spTree>
    <p:extLst>
      <p:ext uri="{BB962C8B-B14F-4D97-AF65-F5344CB8AC3E}">
        <p14:creationId xmlns:p14="http://schemas.microsoft.com/office/powerpoint/2010/main" val="376209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14FE38-0002-6343-96FC-54FCA899E23E}" type="slidenum">
              <a:rPr lang="en-US" smtClean="0"/>
              <a:t>20</a:t>
            </a:fld>
            <a:endParaRPr lang="en-US"/>
          </a:p>
        </p:txBody>
      </p:sp>
    </p:spTree>
    <p:extLst>
      <p:ext uri="{BB962C8B-B14F-4D97-AF65-F5344CB8AC3E}">
        <p14:creationId xmlns:p14="http://schemas.microsoft.com/office/powerpoint/2010/main" val="2113137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4 Layout with Image - Dark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5FD9A-6DC3-0C49-9F9C-0932E8B757F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233645" y="0"/>
            <a:ext cx="2960132" cy="6864664"/>
          </a:xfrm>
          <a:prstGeom prst="rect">
            <a:avLst/>
          </a:prstGeom>
        </p:spPr>
      </p:pic>
    </p:spTree>
    <p:extLst>
      <p:ext uri="{BB962C8B-B14F-4D97-AF65-F5344CB8AC3E}">
        <p14:creationId xmlns:p14="http://schemas.microsoft.com/office/powerpoint/2010/main" val="12545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332DF-854C-1948-6EFE-DEF7AD10BDA2}"/>
              </a:ext>
            </a:extLst>
          </p:cNvPr>
          <p:cNvSpPr txBox="1"/>
          <p:nvPr userDrawn="1"/>
        </p:nvSpPr>
        <p:spPr>
          <a:xfrm>
            <a:off x="11467652" y="6433073"/>
            <a:ext cx="425116" cy="338554"/>
          </a:xfrm>
          <a:prstGeom prst="rect">
            <a:avLst/>
          </a:prstGeom>
          <a:noFill/>
        </p:spPr>
        <p:txBody>
          <a:bodyPr wrap="none" rtlCol="0">
            <a:spAutoFit/>
          </a:bodyPr>
          <a:lstStyle/>
          <a:p>
            <a:fld id="{B080D622-1EC7-44EC-996B-1313CA120B9B}" type="slidenum">
              <a:rPr lang="en-US" sz="1600" b="1" smtClean="0"/>
              <a:t>‹#›</a:t>
            </a:fld>
            <a:endParaRPr lang="en-US" sz="1600" b="1" dirty="0"/>
          </a:p>
        </p:txBody>
      </p:sp>
    </p:spTree>
    <p:extLst>
      <p:ext uri="{BB962C8B-B14F-4D97-AF65-F5344CB8AC3E}">
        <p14:creationId xmlns:p14="http://schemas.microsoft.com/office/powerpoint/2010/main" val="166591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3E99B7-99DB-BC43-B435-5152DF63055E}"/>
              </a:ext>
            </a:extLst>
          </p:cNvPr>
          <p:cNvSpPr/>
          <p:nvPr userDrawn="1"/>
        </p:nvSpPr>
        <p:spPr>
          <a:xfrm>
            <a:off x="-3" y="1260000"/>
            <a:ext cx="6032946" cy="5616000"/>
          </a:xfrm>
          <a:prstGeom prst="rect">
            <a:avLst/>
          </a:prstGeom>
          <a:solidFill>
            <a:srgbClr val="00B5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6" name="Rectangle 5">
            <a:extLst>
              <a:ext uri="{FF2B5EF4-FFF2-40B4-BE49-F238E27FC236}">
                <a16:creationId xmlns:a16="http://schemas.microsoft.com/office/drawing/2014/main" id="{847A0555-A28F-C743-96DC-B71BBB1300C8}"/>
              </a:ext>
            </a:extLst>
          </p:cNvPr>
          <p:cNvSpPr/>
          <p:nvPr userDrawn="1"/>
        </p:nvSpPr>
        <p:spPr>
          <a:xfrm>
            <a:off x="6159055" y="1260000"/>
            <a:ext cx="6032946" cy="5616000"/>
          </a:xfrm>
          <a:prstGeom prst="rect">
            <a:avLst/>
          </a:prstGeom>
          <a:solidFill>
            <a:srgbClr val="D5003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3" name="Rectangle 2">
            <a:extLst>
              <a:ext uri="{FF2B5EF4-FFF2-40B4-BE49-F238E27FC236}">
                <a16:creationId xmlns:a16="http://schemas.microsoft.com/office/drawing/2014/main" id="{6D279A41-2070-A848-90BA-EFC386949FE7}"/>
              </a:ext>
            </a:extLst>
          </p:cNvPr>
          <p:cNvSpPr/>
          <p:nvPr userDrawn="1"/>
        </p:nvSpPr>
        <p:spPr>
          <a:xfrm>
            <a:off x="-3" y="1261240"/>
            <a:ext cx="6032949" cy="139542"/>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4" name="Rectangle 3">
            <a:extLst>
              <a:ext uri="{FF2B5EF4-FFF2-40B4-BE49-F238E27FC236}">
                <a16:creationId xmlns:a16="http://schemas.microsoft.com/office/drawing/2014/main" id="{9F6FE038-F9E8-6749-8E30-627EFD460DD9}"/>
              </a:ext>
            </a:extLst>
          </p:cNvPr>
          <p:cNvSpPr/>
          <p:nvPr userDrawn="1"/>
        </p:nvSpPr>
        <p:spPr>
          <a:xfrm>
            <a:off x="6159052" y="1261239"/>
            <a:ext cx="6032949" cy="139543"/>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Tree>
    <p:extLst>
      <p:ext uri="{BB962C8B-B14F-4D97-AF65-F5344CB8AC3E}">
        <p14:creationId xmlns:p14="http://schemas.microsoft.com/office/powerpoint/2010/main" val="240308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62AB5C-9BEB-6149-9BDB-152E05C32FA4}"/>
              </a:ext>
            </a:extLst>
          </p:cNvPr>
          <p:cNvSpPr/>
          <p:nvPr userDrawn="1"/>
        </p:nvSpPr>
        <p:spPr>
          <a:xfrm>
            <a:off x="4104290" y="1260000"/>
            <a:ext cx="3983421" cy="5616000"/>
          </a:xfrm>
          <a:prstGeom prst="rect">
            <a:avLst/>
          </a:prstGeom>
          <a:solidFill>
            <a:srgbClr val="64A70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8" name="Rectangle 7">
            <a:extLst>
              <a:ext uri="{FF2B5EF4-FFF2-40B4-BE49-F238E27FC236}">
                <a16:creationId xmlns:a16="http://schemas.microsoft.com/office/drawing/2014/main" id="{C7FE9E93-BCD2-7A4C-8F16-11FA028728CB}"/>
              </a:ext>
            </a:extLst>
          </p:cNvPr>
          <p:cNvSpPr/>
          <p:nvPr userDrawn="1"/>
        </p:nvSpPr>
        <p:spPr>
          <a:xfrm>
            <a:off x="8208580" y="1260000"/>
            <a:ext cx="3983421" cy="5616000"/>
          </a:xfrm>
          <a:prstGeom prst="rect">
            <a:avLst/>
          </a:prstGeom>
          <a:solidFill>
            <a:srgbClr val="D5003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6" name="Rectangle 5">
            <a:extLst>
              <a:ext uri="{FF2B5EF4-FFF2-40B4-BE49-F238E27FC236}">
                <a16:creationId xmlns:a16="http://schemas.microsoft.com/office/drawing/2014/main" id="{2BDDFEB0-76F1-C440-9A20-7BF3E2A391A7}"/>
              </a:ext>
            </a:extLst>
          </p:cNvPr>
          <p:cNvSpPr/>
          <p:nvPr userDrawn="1"/>
        </p:nvSpPr>
        <p:spPr>
          <a:xfrm>
            <a:off x="0" y="1260000"/>
            <a:ext cx="3983421" cy="5616000"/>
          </a:xfrm>
          <a:prstGeom prst="rect">
            <a:avLst/>
          </a:prstGeom>
          <a:solidFill>
            <a:srgbClr val="00B5E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3" name="Rectangle 2">
            <a:extLst>
              <a:ext uri="{FF2B5EF4-FFF2-40B4-BE49-F238E27FC236}">
                <a16:creationId xmlns:a16="http://schemas.microsoft.com/office/drawing/2014/main" id="{5C02D9FF-060C-A744-8E22-58573A70AEBB}"/>
              </a:ext>
            </a:extLst>
          </p:cNvPr>
          <p:cNvSpPr/>
          <p:nvPr userDrawn="1"/>
        </p:nvSpPr>
        <p:spPr>
          <a:xfrm>
            <a:off x="-1" y="1261240"/>
            <a:ext cx="3985200" cy="139542"/>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4" name="Rectangle 3">
            <a:extLst>
              <a:ext uri="{FF2B5EF4-FFF2-40B4-BE49-F238E27FC236}">
                <a16:creationId xmlns:a16="http://schemas.microsoft.com/office/drawing/2014/main" id="{C5853B87-39E0-7A4D-903F-90ADB3E79788}"/>
              </a:ext>
            </a:extLst>
          </p:cNvPr>
          <p:cNvSpPr/>
          <p:nvPr userDrawn="1"/>
        </p:nvSpPr>
        <p:spPr>
          <a:xfrm>
            <a:off x="4104290" y="1261241"/>
            <a:ext cx="3983421" cy="139543"/>
          </a:xfrm>
          <a:prstGeom prst="rect">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
        <p:nvSpPr>
          <p:cNvPr id="5" name="Rectangle 4">
            <a:extLst>
              <a:ext uri="{FF2B5EF4-FFF2-40B4-BE49-F238E27FC236}">
                <a16:creationId xmlns:a16="http://schemas.microsoft.com/office/drawing/2014/main" id="{0B641A6F-0B37-6248-BB82-DCE680826241}"/>
              </a:ext>
            </a:extLst>
          </p:cNvPr>
          <p:cNvSpPr/>
          <p:nvPr userDrawn="1"/>
        </p:nvSpPr>
        <p:spPr>
          <a:xfrm>
            <a:off x="8208580" y="1261241"/>
            <a:ext cx="3983421" cy="139543"/>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Tree>
    <p:extLst>
      <p:ext uri="{BB962C8B-B14F-4D97-AF65-F5344CB8AC3E}">
        <p14:creationId xmlns:p14="http://schemas.microsoft.com/office/powerpoint/2010/main" val="64759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609306F7-9C37-5CFE-5348-A66830482539}"/>
              </a:ext>
            </a:extLst>
          </p:cNvPr>
          <p:cNvSpPr txBox="1"/>
          <p:nvPr userDrawn="1"/>
        </p:nvSpPr>
        <p:spPr>
          <a:xfrm>
            <a:off x="11467652" y="6433073"/>
            <a:ext cx="425116" cy="338554"/>
          </a:xfrm>
          <a:prstGeom prst="rect">
            <a:avLst/>
          </a:prstGeom>
          <a:noFill/>
        </p:spPr>
        <p:txBody>
          <a:bodyPr wrap="none" rtlCol="0">
            <a:spAutoFit/>
          </a:bodyPr>
          <a:lstStyle/>
          <a:p>
            <a:fld id="{B080D622-1EC7-44EC-996B-1313CA120B9B}" type="slidenum">
              <a:rPr lang="en-US" sz="1600" b="1" smtClean="0"/>
              <a:t>‹#›</a:t>
            </a:fld>
            <a:endParaRPr lang="en-US" sz="1600" b="1" dirty="0"/>
          </a:p>
        </p:txBody>
      </p:sp>
    </p:spTree>
    <p:extLst>
      <p:ext uri="{BB962C8B-B14F-4D97-AF65-F5344CB8AC3E}">
        <p14:creationId xmlns:p14="http://schemas.microsoft.com/office/powerpoint/2010/main" val="222149112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8B3423-2403-C7A9-D98D-B01678CF1786}"/>
              </a:ext>
            </a:extLst>
          </p:cNvPr>
          <p:cNvSpPr txBox="1"/>
          <p:nvPr userDrawn="1"/>
        </p:nvSpPr>
        <p:spPr>
          <a:xfrm>
            <a:off x="11467652" y="6433073"/>
            <a:ext cx="425116" cy="338554"/>
          </a:xfrm>
          <a:prstGeom prst="rect">
            <a:avLst/>
          </a:prstGeom>
          <a:noFill/>
        </p:spPr>
        <p:txBody>
          <a:bodyPr wrap="none" rtlCol="0">
            <a:spAutoFit/>
          </a:bodyPr>
          <a:lstStyle/>
          <a:p>
            <a:fld id="{B080D622-1EC7-44EC-996B-1313CA120B9B}" type="slidenum">
              <a:rPr lang="en-US" sz="1600" b="1" smtClean="0"/>
              <a:t>‹#›</a:t>
            </a:fld>
            <a:endParaRPr lang="en-US" sz="1600" b="1" dirty="0"/>
          </a:p>
        </p:txBody>
      </p:sp>
    </p:spTree>
    <p:extLst>
      <p:ext uri="{BB962C8B-B14F-4D97-AF65-F5344CB8AC3E}">
        <p14:creationId xmlns:p14="http://schemas.microsoft.com/office/powerpoint/2010/main" val="2282369448"/>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a:extLst>
              <a:ext uri="{FF2B5EF4-FFF2-40B4-BE49-F238E27FC236}">
                <a16:creationId xmlns:a16="http://schemas.microsoft.com/office/drawing/2014/main" id="{110A04A3-C0B2-A331-6856-4649476114DA}"/>
              </a:ext>
            </a:extLst>
          </p:cNvPr>
          <p:cNvSpPr txBox="1"/>
          <p:nvPr userDrawn="1"/>
        </p:nvSpPr>
        <p:spPr>
          <a:xfrm>
            <a:off x="11467652" y="6433073"/>
            <a:ext cx="425116" cy="338554"/>
          </a:xfrm>
          <a:prstGeom prst="rect">
            <a:avLst/>
          </a:prstGeom>
          <a:noFill/>
        </p:spPr>
        <p:txBody>
          <a:bodyPr wrap="none" rtlCol="0">
            <a:spAutoFit/>
          </a:bodyPr>
          <a:lstStyle/>
          <a:p>
            <a:fld id="{B080D622-1EC7-44EC-996B-1313CA120B9B}" type="slidenum">
              <a:rPr lang="en-US" sz="1600" b="1" smtClean="0"/>
              <a:t>‹#›</a:t>
            </a:fld>
            <a:endParaRPr lang="en-US" sz="1600" b="1" dirty="0"/>
          </a:p>
        </p:txBody>
      </p:sp>
    </p:spTree>
    <p:extLst>
      <p:ext uri="{BB962C8B-B14F-4D97-AF65-F5344CB8AC3E}">
        <p14:creationId xmlns:p14="http://schemas.microsoft.com/office/powerpoint/2010/main" val="333319066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4000">
              <a:schemeClr val="bg1"/>
            </a:gs>
            <a:gs pos="100000">
              <a:srgbClr val="7030A0"/>
            </a:gs>
            <a:gs pos="97000">
              <a:schemeClr val="bg1"/>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609F78-3647-504F-A6C1-D58E170DD27A}"/>
              </a:ext>
            </a:extLst>
          </p:cNvPr>
          <p:cNvSpPr/>
          <p:nvPr userDrawn="1"/>
        </p:nvSpPr>
        <p:spPr>
          <a:xfrm>
            <a:off x="9233646" y="0"/>
            <a:ext cx="2958354" cy="68616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solidFill>
                <a:srgbClr val="041E42"/>
              </a:solidFill>
            </a:endParaRPr>
          </a:p>
        </p:txBody>
      </p:sp>
      <p:sp>
        <p:nvSpPr>
          <p:cNvPr id="10" name="Rectangle 9">
            <a:extLst>
              <a:ext uri="{FF2B5EF4-FFF2-40B4-BE49-F238E27FC236}">
                <a16:creationId xmlns:a16="http://schemas.microsoft.com/office/drawing/2014/main" id="{648335BB-7538-3047-B08F-B41F68C7C346}"/>
              </a:ext>
            </a:extLst>
          </p:cNvPr>
          <p:cNvSpPr/>
          <p:nvPr userDrawn="1"/>
        </p:nvSpPr>
        <p:spPr>
          <a:xfrm rot="5400000">
            <a:off x="5613119" y="3360600"/>
            <a:ext cx="6861600" cy="140400"/>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dirty="0"/>
          </a:p>
        </p:txBody>
      </p:sp>
    </p:spTree>
    <p:extLst>
      <p:ext uri="{BB962C8B-B14F-4D97-AF65-F5344CB8AC3E}">
        <p14:creationId xmlns:p14="http://schemas.microsoft.com/office/powerpoint/2010/main" val="3325626480"/>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4000">
              <a:schemeClr val="bg1"/>
            </a:gs>
            <a:gs pos="100000">
              <a:srgbClr val="7030A0"/>
            </a:gs>
            <a:gs pos="97000">
              <a:schemeClr val="bg1"/>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1D456A-F0A9-3845-A982-A09AA07040D6}"/>
              </a:ext>
            </a:extLst>
          </p:cNvPr>
          <p:cNvPicPr>
            <a:picLocks noChangeAspect="1"/>
          </p:cNvPicPr>
          <p:nvPr userDrawn="1"/>
        </p:nvPicPr>
        <p:blipFill>
          <a:blip r:embed="rId8">
            <a:alphaModFix amt="25000"/>
          </a:blip>
          <a:stretch>
            <a:fillRect/>
          </a:stretch>
        </p:blipFill>
        <p:spPr>
          <a:xfrm>
            <a:off x="10936706" y="279463"/>
            <a:ext cx="941975" cy="597213"/>
          </a:xfrm>
          <a:prstGeom prst="rect">
            <a:avLst/>
          </a:prstGeom>
        </p:spPr>
      </p:pic>
    </p:spTree>
    <p:extLst>
      <p:ext uri="{BB962C8B-B14F-4D97-AF65-F5344CB8AC3E}">
        <p14:creationId xmlns:p14="http://schemas.microsoft.com/office/powerpoint/2010/main" val="2976145329"/>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2" r:id="rId4"/>
    <p:sldLayoutId id="2147483713" r:id="rId5"/>
    <p:sldLayoutId id="214748371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18.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oleObject" Target="../embeddings/oleObject1.bin"/><Relationship Id="rId9"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1308F-CF7C-E84A-958C-4E90A001A47D}"/>
              </a:ext>
            </a:extLst>
          </p:cNvPr>
          <p:cNvSpPr txBox="1"/>
          <p:nvPr/>
        </p:nvSpPr>
        <p:spPr>
          <a:xfrm>
            <a:off x="326571" y="231763"/>
            <a:ext cx="8308001" cy="1754326"/>
          </a:xfrm>
          <a:prstGeom prst="rect">
            <a:avLst/>
          </a:prstGeom>
          <a:noFill/>
        </p:spPr>
        <p:txBody>
          <a:bodyPr wrap="square" rtlCol="0">
            <a:spAutoFit/>
          </a:bodyPr>
          <a:lstStyle/>
          <a:p>
            <a:pPr algn="ctr"/>
            <a:r>
              <a:rPr lang="en-US" sz="5400" b="1" spc="100" dirty="0">
                <a:solidFill>
                  <a:srgbClr val="7030A0"/>
                </a:solidFill>
                <a:latin typeface="Tahoma" panose="020B0604030504040204" pitchFamily="34" charset="0"/>
                <a:ea typeface="Tahoma" panose="020B0604030504040204" pitchFamily="34" charset="0"/>
                <a:cs typeface="Tahoma" panose="020B0604030504040204" pitchFamily="34" charset="0"/>
              </a:rPr>
              <a:t>Chapter 9 - Sampling Distributions</a:t>
            </a:r>
          </a:p>
        </p:txBody>
      </p:sp>
      <p:pic>
        <p:nvPicPr>
          <p:cNvPr id="4" name="Picture 3">
            <a:extLst>
              <a:ext uri="{FF2B5EF4-FFF2-40B4-BE49-F238E27FC236}">
                <a16:creationId xmlns:a16="http://schemas.microsoft.com/office/drawing/2014/main" id="{7B3A2260-D8D9-19D6-434C-726583C47A1A}"/>
              </a:ext>
            </a:extLst>
          </p:cNvPr>
          <p:cNvPicPr>
            <a:picLocks noChangeAspect="1"/>
          </p:cNvPicPr>
          <p:nvPr/>
        </p:nvPicPr>
        <p:blipFill>
          <a:blip r:embed="rId3"/>
          <a:stretch>
            <a:fillRect/>
          </a:stretch>
        </p:blipFill>
        <p:spPr>
          <a:xfrm>
            <a:off x="489858" y="2541259"/>
            <a:ext cx="7674429" cy="4142569"/>
          </a:xfrm>
          <a:prstGeom prst="rect">
            <a:avLst/>
          </a:prstGeom>
        </p:spPr>
      </p:pic>
    </p:spTree>
    <p:extLst>
      <p:ext uri="{BB962C8B-B14F-4D97-AF65-F5344CB8AC3E}">
        <p14:creationId xmlns:p14="http://schemas.microsoft.com/office/powerpoint/2010/main" val="130140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F47BA4-035D-DB45-9D7A-D32CA910432E}"/>
              </a:ext>
            </a:extLst>
          </p:cNvPr>
          <p:cNvSpPr txBox="1"/>
          <p:nvPr/>
        </p:nvSpPr>
        <p:spPr>
          <a:xfrm>
            <a:off x="0" y="303116"/>
            <a:ext cx="11655583"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Example – Content of a 32-Ounce Bottle</a:t>
            </a:r>
          </a:p>
        </p:txBody>
      </p:sp>
      <p:sp>
        <p:nvSpPr>
          <p:cNvPr id="6" name="Text Placeholder 2">
            <a:extLst>
              <a:ext uri="{FF2B5EF4-FFF2-40B4-BE49-F238E27FC236}">
                <a16:creationId xmlns:a16="http://schemas.microsoft.com/office/drawing/2014/main" id="{47F133B8-1AEF-FB24-C7C0-628FC93771B1}"/>
              </a:ext>
            </a:extLst>
          </p:cNvPr>
          <p:cNvSpPr txBox="1">
            <a:spLocks/>
          </p:cNvSpPr>
          <p:nvPr/>
        </p:nvSpPr>
        <p:spPr bwMode="auto">
          <a:xfrm>
            <a:off x="645604" y="1092294"/>
            <a:ext cx="6626053" cy="46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Clr>
                <a:srgbClr val="004A78"/>
              </a:buClr>
              <a:buFont typeface="Arial" charset="0"/>
              <a:buNone/>
              <a:defRPr sz="1800" kern="1200" baseline="0">
                <a:solidFill>
                  <a:srgbClr val="000000"/>
                </a:solidFill>
                <a:latin typeface="Arial" charset="0"/>
                <a:ea typeface="Arial" charset="0"/>
                <a:cs typeface="Arial" charset="0"/>
              </a:defRPr>
            </a:lvl1pPr>
            <a:lvl2pPr marL="457200" indent="0" algn="l" rtl="0" eaLnBrk="1" fontAlgn="base" hangingPunct="1">
              <a:lnSpc>
                <a:spcPct val="90000"/>
              </a:lnSpc>
              <a:spcBef>
                <a:spcPts val="500"/>
              </a:spcBef>
              <a:spcAft>
                <a:spcPct val="0"/>
              </a:spcAft>
              <a:buClr>
                <a:srgbClr val="004A78"/>
              </a:buClr>
              <a:buFont typeface="Arial" charset="0"/>
              <a:buNone/>
              <a:defRPr sz="1800" kern="1200" baseline="0">
                <a:solidFill>
                  <a:srgbClr val="000000"/>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914400"/>
            <a:r>
              <a:rPr lang="en-US" sz="2400" dirty="0">
                <a:latin typeface="Arial" panose="020B0604020202020204" pitchFamily="34" charset="0"/>
                <a:cs typeface="Arial" panose="020B0604020202020204" pitchFamily="34" charset="0"/>
              </a:rPr>
              <a:t>The amount of soda in each 32-ounce bottle is a normally distributed random variable, with mean of 32.2 oz and standard deviation of 0.3 oz.</a:t>
            </a:r>
          </a:p>
          <a:p>
            <a:pPr defTabSz="914400"/>
            <a:endParaRPr lang="en-US" sz="2400" dirty="0">
              <a:latin typeface="Arial" panose="020B0604020202020204" pitchFamily="34" charset="0"/>
              <a:cs typeface="Arial" panose="020B0604020202020204" pitchFamily="34" charset="0"/>
            </a:endParaRPr>
          </a:p>
          <a:p>
            <a:pPr defTabSz="914400">
              <a:spcBef>
                <a:spcPts val="600"/>
              </a:spcBef>
            </a:pPr>
            <a:r>
              <a:rPr lang="en-US" sz="2400" dirty="0">
                <a:latin typeface="Arial" panose="020B0604020202020204" pitchFamily="34" charset="0"/>
                <a:cs typeface="Arial" panose="020B0604020202020204" pitchFamily="34" charset="0"/>
              </a:rPr>
              <a:t>What is the probability that:</a:t>
            </a:r>
          </a:p>
          <a:p>
            <a:pPr marL="342900" indent="-342900" defTabSz="914400">
              <a:spcBef>
                <a:spcPts val="600"/>
              </a:spcBef>
              <a:buFont typeface="+mj-lt"/>
              <a:buAutoNum type="arabicPeriod"/>
            </a:pPr>
            <a:r>
              <a:rPr lang="en-US" sz="2400" dirty="0">
                <a:latin typeface="Arial" panose="020B0604020202020204" pitchFamily="34" charset="0"/>
                <a:cs typeface="Arial" panose="020B0604020202020204" pitchFamily="34" charset="0"/>
              </a:rPr>
              <a:t>A single bottle contains more than 32 oz? </a:t>
            </a:r>
          </a:p>
          <a:p>
            <a:pPr marL="342900" indent="-342900" defTabSz="914400">
              <a:spcBef>
                <a:spcPts val="600"/>
              </a:spcBef>
              <a:buFont typeface="+mj-lt"/>
              <a:buAutoNum type="arabicPeriod" startAt="2"/>
            </a:pPr>
            <a:r>
              <a:rPr lang="en-US" sz="2400" dirty="0">
                <a:latin typeface="Arial" panose="020B0604020202020204" pitchFamily="34" charset="0"/>
                <a:cs typeface="Arial" panose="020B0604020202020204" pitchFamily="34" charset="0"/>
              </a:rPr>
              <a:t>The mean amount of four bottles is greater than 32 oz?</a:t>
            </a:r>
          </a:p>
          <a:p>
            <a:pPr defTabSz="914400">
              <a:spcBef>
                <a:spcPts val="1200"/>
              </a:spcBef>
            </a:pPr>
            <a:endParaRPr lang="en-US" sz="2400" b="1" dirty="0">
              <a:latin typeface="Arial" panose="020B0604020202020204" pitchFamily="34" charset="0"/>
              <a:cs typeface="Arial" panose="020B0604020202020204" pitchFamily="34" charset="0"/>
            </a:endParaRPr>
          </a:p>
          <a:p>
            <a:pPr defTabSz="914400">
              <a:spcBef>
                <a:spcPts val="600"/>
              </a:spcBef>
            </a:pPr>
            <a:r>
              <a:rPr lang="en-US" sz="2400" dirty="0">
                <a:latin typeface="Arial" panose="020B0604020202020204" pitchFamily="34" charset="0"/>
                <a:cs typeface="Arial" panose="020B0604020202020204" pitchFamily="34" charset="0"/>
              </a:rPr>
              <a:t>We define:</a:t>
            </a:r>
          </a:p>
          <a:p>
            <a:pPr marL="231775" defTabSz="914400">
              <a:spcBef>
                <a:spcPts val="600"/>
              </a:spcBef>
            </a:pP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 amount of soda per bottle (normal)</a:t>
            </a:r>
          </a:p>
          <a:p>
            <a:pPr marL="231775" defTabSz="914400">
              <a:spcBef>
                <a:spcPts val="600"/>
              </a:spcBef>
            </a:pPr>
            <a:r>
              <a:rPr lang="en-US" sz="2400" i="1" dirty="0" err="1">
                <a:latin typeface="Arial" panose="020B0604020202020204" pitchFamily="34" charset="0"/>
                <a:cs typeface="Arial" panose="020B0604020202020204" pitchFamily="34" charset="0"/>
              </a:rPr>
              <a:t>μ</a:t>
            </a:r>
            <a:r>
              <a:rPr lang="en-US" sz="2400" dirty="0">
                <a:latin typeface="Arial" panose="020B0604020202020204" pitchFamily="34" charset="0"/>
                <a:cs typeface="Arial" panose="020B0604020202020204" pitchFamily="34" charset="0"/>
              </a:rPr>
              <a:t> = 32.2 oz, </a:t>
            </a:r>
            <a:r>
              <a:rPr lang="el-GR" sz="2400" i="1" dirty="0">
                <a:latin typeface="Arial" panose="020B0604020202020204" pitchFamily="34" charset="0"/>
                <a:cs typeface="Arial" panose="020B0604020202020204" pitchFamily="34" charset="0"/>
              </a:rPr>
              <a:t>σ</a:t>
            </a:r>
            <a:r>
              <a:rPr lang="en-US" sz="2400" dirty="0">
                <a:latin typeface="Arial" panose="020B0604020202020204" pitchFamily="34" charset="0"/>
                <a:cs typeface="Arial" panose="020B0604020202020204" pitchFamily="34" charset="0"/>
              </a:rPr>
              <a:t> = 0.3 oz</a:t>
            </a:r>
          </a:p>
        </p:txBody>
      </p:sp>
      <p:pic>
        <p:nvPicPr>
          <p:cNvPr id="7" name="Picture Placeholder 9" descr="Two graphs shows the distribution of X and sampling distribution of X bar. Both graphs have the horizontal axis, ranging from 31.3 to 33.1, in increments of .3. The first graph has a bell shaped curve extending from beyond 31.3 and ending beyond 33.1, with the peak at 32.2. A vertical line from the point 32 touches the curve and the region to the right of it, under the curve is shaded. A callout pointing to this region reads, .7486. The second graph has a bell shaped curve extending from 31.6 and ending before 32.8. A vertical line from the horizontal axis touches the curve, at the 32 mark. The region to the right of this line, under the curve is shaded and a callout pointing to this region reads, .9082. Note that the points presented are approximate.&#10;">
            <a:extLst>
              <a:ext uri="{FF2B5EF4-FFF2-40B4-BE49-F238E27FC236}">
                <a16:creationId xmlns:a16="http://schemas.microsoft.com/office/drawing/2014/main" id="{A2CAB074-9551-DF18-9BDE-75B9AFF4D105}"/>
              </a:ext>
            </a:extLst>
          </p:cNvPr>
          <p:cNvPicPr>
            <a:picLocks noChangeAspect="1"/>
          </p:cNvPicPr>
          <p:nvPr/>
        </p:nvPicPr>
        <p:blipFill rotWithShape="1">
          <a:blip r:embed="rId2"/>
          <a:srcRect l="40" r="40"/>
          <a:stretch/>
        </p:blipFill>
        <p:spPr bwMode="auto">
          <a:xfrm>
            <a:off x="7922069" y="1239679"/>
            <a:ext cx="3733514" cy="51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39837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5DE337-E137-36FD-CA92-A324C51D63DF}"/>
              </a:ext>
            </a:extLst>
          </p:cNvPr>
          <p:cNvSpPr txBox="1"/>
          <p:nvPr/>
        </p:nvSpPr>
        <p:spPr>
          <a:xfrm>
            <a:off x="0" y="216030"/>
            <a:ext cx="11655583"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Example  – Solution</a:t>
            </a:r>
          </a:p>
        </p:txBody>
      </p:sp>
      <mc:AlternateContent xmlns:mc="http://schemas.openxmlformats.org/markup-compatibility/2006" xmlns:a14="http://schemas.microsoft.com/office/drawing/2010/main">
        <mc:Choice Requires="a14">
          <p:sp>
            <p:nvSpPr>
              <p:cNvPr id="3" name="Text Placeholder 3">
                <a:extLst>
                  <a:ext uri="{FF2B5EF4-FFF2-40B4-BE49-F238E27FC236}">
                    <a16:creationId xmlns:a16="http://schemas.microsoft.com/office/drawing/2014/main" id="{58939C2F-B4ED-DCF6-571A-DD9DFAC9633A}"/>
                  </a:ext>
                </a:extLst>
              </p:cNvPr>
              <p:cNvSpPr txBox="1">
                <a:spLocks/>
              </p:cNvSpPr>
              <p:nvPr/>
            </p:nvSpPr>
            <p:spPr>
              <a:xfrm>
                <a:off x="821422" y="1082371"/>
                <a:ext cx="9302292" cy="5155143"/>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t>Solution</a:t>
                </a:r>
              </a:p>
              <a:p>
                <a:pPr marL="0" indent="0">
                  <a:buNone/>
                </a:pPr>
                <a:endParaRPr lang="en-US" b="1" dirty="0"/>
              </a:p>
              <a:p>
                <a:pPr marL="396875" indent="-342900">
                  <a:spcBef>
                    <a:spcPts val="600"/>
                  </a:spcBef>
                  <a:spcAft>
                    <a:spcPts val="1200"/>
                  </a:spcAft>
                  <a:buFont typeface="+mj-lt"/>
                  <a:buAutoNum type="arabicPeriod"/>
                </a:pPr>
                <a:r>
                  <a:rPr lang="en-US" sz="4400" dirty="0"/>
                  <a:t>We need to find </a:t>
                </a:r>
                <a14:m>
                  <m:oMath xmlns:m="http://schemas.openxmlformats.org/officeDocument/2006/math">
                    <m:r>
                      <a:rPr lang="en-US" sz="4400" i="1">
                        <a:latin typeface="Cambria Math" panose="02040503050406030204" pitchFamily="18" charset="0"/>
                      </a:rPr>
                      <m:t>𝑃</m:t>
                    </m:r>
                    <m:d>
                      <m:dPr>
                        <m:ctrlPr>
                          <a:rPr lang="en-US" sz="4400" i="1">
                            <a:latin typeface="Cambria Math" panose="02040503050406030204" pitchFamily="18" charset="0"/>
                          </a:rPr>
                        </m:ctrlPr>
                      </m:dPr>
                      <m:e>
                        <m:r>
                          <a:rPr lang="en-US" sz="4400" i="1">
                            <a:latin typeface="Cambria Math" panose="02040503050406030204" pitchFamily="18" charset="0"/>
                          </a:rPr>
                          <m:t>𝑋</m:t>
                        </m:r>
                        <m:r>
                          <a:rPr lang="en-US" sz="4400" i="1">
                            <a:latin typeface="Cambria Math" panose="02040503050406030204" pitchFamily="18" charset="0"/>
                          </a:rPr>
                          <m:t>&gt;32</m:t>
                        </m:r>
                      </m:e>
                    </m:d>
                  </m:oMath>
                </a14:m>
                <a:r>
                  <a:rPr lang="en-US" sz="4400" i="1" dirty="0"/>
                  <a:t>:</a:t>
                </a:r>
              </a:p>
              <a:p>
                <a:pPr marL="396875" lvl="1"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3300" i="1" smtClean="0">
                          <a:latin typeface="Cambria Math" panose="02040503050406030204" pitchFamily="18" charset="0"/>
                        </a:rPr>
                        <m:t>𝑃</m:t>
                      </m:r>
                      <m:d>
                        <m:dPr>
                          <m:ctrlPr>
                            <a:rPr lang="en-US" sz="3300" i="1" smtClean="0">
                              <a:latin typeface="Cambria Math" panose="02040503050406030204" pitchFamily="18" charset="0"/>
                            </a:rPr>
                          </m:ctrlPr>
                        </m:dPr>
                        <m:e>
                          <m:r>
                            <a:rPr lang="en-US" sz="3300" i="1" smtClean="0">
                              <a:latin typeface="Cambria Math" panose="02040503050406030204" pitchFamily="18" charset="0"/>
                            </a:rPr>
                            <m:t>𝑋</m:t>
                          </m:r>
                          <m:r>
                            <a:rPr lang="en-US" sz="3300" i="1" smtClean="0">
                              <a:latin typeface="Cambria Math" panose="02040503050406030204" pitchFamily="18" charset="0"/>
                            </a:rPr>
                            <m:t>&gt;32</m:t>
                          </m:r>
                        </m:e>
                      </m:d>
                      <m:r>
                        <a:rPr lang="en-US" sz="3300" i="1" smtClean="0">
                          <a:latin typeface="Cambria Math" panose="02040503050406030204" pitchFamily="18" charset="0"/>
                        </a:rPr>
                        <m:t>=</m:t>
                      </m:r>
                      <m:r>
                        <a:rPr lang="en-US" sz="3300" i="1" smtClean="0">
                          <a:latin typeface="Cambria Math" panose="02040503050406030204" pitchFamily="18" charset="0"/>
                        </a:rPr>
                        <m:t>𝑃</m:t>
                      </m:r>
                      <m:d>
                        <m:dPr>
                          <m:ctrlPr>
                            <a:rPr lang="en-US" sz="3300" i="1" smtClean="0">
                              <a:latin typeface="Cambria Math" panose="02040503050406030204" pitchFamily="18" charset="0"/>
                            </a:rPr>
                          </m:ctrlPr>
                        </m:dPr>
                        <m:e>
                          <m:f>
                            <m:fPr>
                              <m:ctrlPr>
                                <a:rPr lang="en-US" sz="3300" i="1" smtClean="0">
                                  <a:latin typeface="Cambria Math" panose="02040503050406030204" pitchFamily="18" charset="0"/>
                                </a:rPr>
                              </m:ctrlPr>
                            </m:fPr>
                            <m:num>
                              <m:r>
                                <a:rPr lang="en-US" sz="3300" i="1" smtClean="0">
                                  <a:latin typeface="Cambria Math" panose="02040503050406030204" pitchFamily="18" charset="0"/>
                                </a:rPr>
                                <m:t>𝑋</m:t>
                              </m:r>
                              <m:r>
                                <a:rPr lang="en-US" sz="3300" i="1" smtClean="0">
                                  <a:latin typeface="Cambria Math" panose="02040503050406030204" pitchFamily="18" charset="0"/>
                                </a:rPr>
                                <m:t>−</m:t>
                              </m:r>
                              <m:r>
                                <a:rPr lang="en-US" sz="3300" i="1" smtClean="0">
                                  <a:latin typeface="Cambria Math" panose="02040503050406030204" pitchFamily="18" charset="0"/>
                                  <a:ea typeface="Cambria Math" panose="02040503050406030204" pitchFamily="18" charset="0"/>
                                </a:rPr>
                                <m:t>𝜇</m:t>
                              </m:r>
                            </m:num>
                            <m:den>
                              <m:r>
                                <a:rPr lang="en-US" sz="3300" i="1" smtClean="0">
                                  <a:latin typeface="Cambria Math" panose="02040503050406030204" pitchFamily="18" charset="0"/>
                                  <a:ea typeface="Cambria Math" panose="02040503050406030204" pitchFamily="18" charset="0"/>
                                </a:rPr>
                                <m:t>𝜎</m:t>
                              </m:r>
                            </m:den>
                          </m:f>
                          <m:r>
                            <a:rPr lang="en-US" sz="3300" i="1" smtClean="0">
                              <a:latin typeface="Cambria Math" panose="02040503050406030204" pitchFamily="18" charset="0"/>
                            </a:rPr>
                            <m:t>&gt;</m:t>
                          </m:r>
                          <m:f>
                            <m:fPr>
                              <m:ctrlPr>
                                <a:rPr lang="en-US" sz="3300" i="1" smtClean="0">
                                  <a:latin typeface="Cambria Math" panose="02040503050406030204" pitchFamily="18" charset="0"/>
                                </a:rPr>
                              </m:ctrlPr>
                            </m:fPr>
                            <m:num>
                              <m:r>
                                <a:rPr lang="en-US" sz="3300" i="1" smtClean="0">
                                  <a:latin typeface="Cambria Math" panose="02040503050406030204" pitchFamily="18" charset="0"/>
                                </a:rPr>
                                <m:t>32−32.2</m:t>
                              </m:r>
                            </m:num>
                            <m:den>
                              <m:r>
                                <a:rPr lang="en-US" sz="3300" i="1" smtClean="0">
                                  <a:latin typeface="Cambria Math" panose="02040503050406030204" pitchFamily="18" charset="0"/>
                                </a:rPr>
                                <m:t>0.3</m:t>
                              </m:r>
                            </m:den>
                          </m:f>
                        </m:e>
                      </m:d>
                    </m:oMath>
                  </m:oMathPara>
                </a14:m>
                <a:endParaRPr lang="en-US" sz="3300" i="1" dirty="0">
                  <a:latin typeface="Cambria Math" panose="02040503050406030204" pitchFamily="18" charset="0"/>
                </a:endParaRPr>
              </a:p>
              <a:p>
                <a:pPr marL="396875" lvl="1" indent="0">
                  <a:spcBef>
                    <a:spcPts val="1200"/>
                  </a:spcBef>
                  <a:spcAft>
                    <a:spcPts val="1200"/>
                  </a:spcAft>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3300" i="1" smtClean="0">
                          <a:latin typeface="Cambria Math" panose="02040503050406030204" pitchFamily="18" charset="0"/>
                        </a:rPr>
                        <m:t>=</m:t>
                      </m:r>
                      <m:r>
                        <a:rPr lang="en-US" sz="3300" i="1" smtClean="0">
                          <a:latin typeface="Cambria Math" panose="02040503050406030204" pitchFamily="18" charset="0"/>
                        </a:rPr>
                        <m:t>𝑃</m:t>
                      </m:r>
                      <m:d>
                        <m:dPr>
                          <m:ctrlPr>
                            <a:rPr lang="en-US" sz="3300" i="1" smtClean="0">
                              <a:latin typeface="Cambria Math" panose="02040503050406030204" pitchFamily="18" charset="0"/>
                            </a:rPr>
                          </m:ctrlPr>
                        </m:dPr>
                        <m:e>
                          <m:r>
                            <a:rPr lang="en-US" sz="3300" i="1" smtClean="0">
                              <a:latin typeface="Cambria Math" panose="02040503050406030204" pitchFamily="18" charset="0"/>
                            </a:rPr>
                            <m:t>𝑍</m:t>
                          </m:r>
                          <m:r>
                            <a:rPr lang="en-US" sz="3300" i="1" smtClean="0">
                              <a:latin typeface="Cambria Math" panose="02040503050406030204" pitchFamily="18" charset="0"/>
                            </a:rPr>
                            <m:t>≻−0.67</m:t>
                          </m:r>
                        </m:e>
                      </m:d>
                      <m:r>
                        <a:rPr lang="en-US" sz="3300" i="1" smtClean="0">
                          <a:latin typeface="Cambria Math" panose="02040503050406030204" pitchFamily="18" charset="0"/>
                        </a:rPr>
                        <m:t>=1−</m:t>
                      </m:r>
                      <m:r>
                        <a:rPr lang="en-US" sz="3300" i="1" smtClean="0">
                          <a:latin typeface="Cambria Math" panose="02040503050406030204" pitchFamily="18" charset="0"/>
                        </a:rPr>
                        <m:t>𝑃</m:t>
                      </m:r>
                      <m:d>
                        <m:dPr>
                          <m:ctrlPr>
                            <a:rPr lang="en-US" sz="3300" i="1" smtClean="0">
                              <a:latin typeface="Cambria Math" panose="02040503050406030204" pitchFamily="18" charset="0"/>
                            </a:rPr>
                          </m:ctrlPr>
                        </m:dPr>
                        <m:e>
                          <m:r>
                            <a:rPr lang="en-US" sz="3300" i="1" smtClean="0">
                              <a:latin typeface="Cambria Math" panose="02040503050406030204" pitchFamily="18" charset="0"/>
                            </a:rPr>
                            <m:t>−0.67</m:t>
                          </m:r>
                        </m:e>
                      </m:d>
                    </m:oMath>
                  </m:oMathPara>
                </a14:m>
                <a:endParaRPr lang="en-US" sz="3300" i="1" dirty="0">
                  <a:latin typeface="Cambria Math" panose="02040503050406030204" pitchFamily="18" charset="0"/>
                </a:endParaRPr>
              </a:p>
              <a:p>
                <a:pPr marL="396875" lvl="1"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3300" i="1" smtClean="0">
                          <a:latin typeface="Cambria Math" panose="02040503050406030204" pitchFamily="18" charset="0"/>
                        </a:rPr>
                        <m:t>=1−.2514=.7486</m:t>
                      </m:r>
                    </m:oMath>
                  </m:oMathPara>
                </a14:m>
                <a:endParaRPr lang="en-US" sz="3300" dirty="0"/>
              </a:p>
              <a:p>
                <a:pPr marL="457200" indent="-342900">
                  <a:spcBef>
                    <a:spcPts val="1800"/>
                  </a:spcBef>
                  <a:spcAft>
                    <a:spcPts val="1200"/>
                  </a:spcAft>
                  <a:buFont typeface="+mj-lt"/>
                  <a:buAutoNum type="arabicPeriod"/>
                </a:pPr>
                <a:r>
                  <a:rPr lang="en-US" sz="4400" dirty="0"/>
                  <a:t>We need to find </a:t>
                </a:r>
                <a14:m>
                  <m:oMath xmlns:m="http://schemas.openxmlformats.org/officeDocument/2006/math">
                    <m:r>
                      <a:rPr lang="en-US" sz="4400" i="1" smtClean="0">
                        <a:latin typeface="Cambria Math" panose="02040503050406030204" pitchFamily="18" charset="0"/>
                      </a:rPr>
                      <m:t>𝑃</m:t>
                    </m:r>
                    <m:d>
                      <m:dPr>
                        <m:ctrlPr>
                          <a:rPr lang="en-US" sz="4400" i="1">
                            <a:latin typeface="Cambria Math" panose="02040503050406030204" pitchFamily="18" charset="0"/>
                          </a:rPr>
                        </m:ctrlPr>
                      </m:dPr>
                      <m:e>
                        <m:acc>
                          <m:accPr>
                            <m:chr m:val="̅"/>
                            <m:ctrlPr>
                              <a:rPr lang="en-US" sz="4400" i="1" smtClean="0">
                                <a:latin typeface="Cambria Math" panose="02040503050406030204" pitchFamily="18" charset="0"/>
                              </a:rPr>
                            </m:ctrlPr>
                          </m:accPr>
                          <m:e>
                            <m:r>
                              <a:rPr lang="en-US" sz="4400" i="1" smtClean="0">
                                <a:latin typeface="Cambria Math" panose="02040503050406030204" pitchFamily="18" charset="0"/>
                              </a:rPr>
                              <m:t>𝑋</m:t>
                            </m:r>
                          </m:e>
                        </m:acc>
                        <m:r>
                          <a:rPr lang="en-US" sz="4400" i="1">
                            <a:latin typeface="Cambria Math" panose="02040503050406030204" pitchFamily="18" charset="0"/>
                          </a:rPr>
                          <m:t>&gt;32</m:t>
                        </m:r>
                      </m:e>
                    </m:d>
                  </m:oMath>
                </a14:m>
                <a:r>
                  <a:rPr lang="en-US" sz="4400" dirty="0"/>
                  <a:t> with </a:t>
                </a:r>
                <a:r>
                  <a:rPr lang="en-US" sz="4400" i="1" dirty="0"/>
                  <a:t>n </a:t>
                </a:r>
                <a:r>
                  <a:rPr lang="en-US" sz="4400" dirty="0"/>
                  <a:t>= 4</a:t>
                </a:r>
                <a:r>
                  <a:rPr lang="en-US" sz="4400" i="1" dirty="0"/>
                  <a:t>:</a:t>
                </a:r>
                <a:endParaRPr lang="en-US" sz="4400" dirty="0"/>
              </a:p>
              <a:p>
                <a:pPr marL="457200" lvl="1" indent="0">
                  <a:spcAft>
                    <a:spcPts val="600"/>
                  </a:spcAft>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sz="3300" i="1" smtClean="0">
                              <a:latin typeface="Cambria Math" panose="02040503050406030204" pitchFamily="18" charset="0"/>
                              <a:ea typeface="Cambria Math" panose="02040503050406030204" pitchFamily="18" charset="0"/>
                            </a:rPr>
                          </m:ctrlPr>
                        </m:sSubPr>
                        <m:e>
                          <m:r>
                            <a:rPr lang="en-US" sz="3300" i="1">
                              <a:latin typeface="Cambria Math" panose="02040503050406030204" pitchFamily="18" charset="0"/>
                              <a:ea typeface="Cambria Math" panose="02040503050406030204" pitchFamily="18" charset="0"/>
                            </a:rPr>
                            <m:t>𝜇</m:t>
                          </m:r>
                        </m:e>
                        <m:sub>
                          <m:acc>
                            <m:accPr>
                              <m:chr m:val="̅"/>
                              <m:ctrlPr>
                                <a:rPr lang="en-US" sz="3300" i="1" smtClean="0">
                                  <a:latin typeface="Cambria Math" panose="02040503050406030204" pitchFamily="18" charset="0"/>
                                  <a:ea typeface="Cambria Math" panose="02040503050406030204" pitchFamily="18" charset="0"/>
                                </a:rPr>
                              </m:ctrlPr>
                            </m:accPr>
                            <m:e>
                              <m:r>
                                <a:rPr lang="en-US" sz="3300" i="1" smtClean="0">
                                  <a:latin typeface="Cambria Math" panose="02040503050406030204" pitchFamily="18" charset="0"/>
                                  <a:ea typeface="Cambria Math" panose="02040503050406030204" pitchFamily="18" charset="0"/>
                                </a:rPr>
                                <m:t>𝑥</m:t>
                              </m:r>
                            </m:e>
                          </m:acc>
                        </m:sub>
                      </m:sSub>
                      <m:r>
                        <a:rPr lang="en-US" sz="3300" i="1" smtClean="0">
                          <a:latin typeface="Cambria Math" panose="02040503050406030204" pitchFamily="18" charset="0"/>
                          <a:ea typeface="Cambria Math" panose="02040503050406030204" pitchFamily="18" charset="0"/>
                        </a:rPr>
                        <m:t>=</m:t>
                      </m:r>
                      <m:r>
                        <a:rPr lang="en-US" sz="3300" i="1">
                          <a:latin typeface="Cambria Math" panose="02040503050406030204" pitchFamily="18" charset="0"/>
                          <a:ea typeface="Cambria Math" panose="02040503050406030204" pitchFamily="18" charset="0"/>
                        </a:rPr>
                        <m:t>𝜇</m:t>
                      </m:r>
                      <m:r>
                        <a:rPr lang="en-US" sz="3300" i="1" smtClean="0">
                          <a:latin typeface="Cambria Math" panose="02040503050406030204" pitchFamily="18" charset="0"/>
                          <a:ea typeface="Cambria Math" panose="02040503050406030204" pitchFamily="18" charset="0"/>
                        </a:rPr>
                        <m:t>=32.2 </m:t>
                      </m:r>
                      <m:r>
                        <m:rPr>
                          <m:sty m:val="p"/>
                        </m:rPr>
                        <a:rPr lang="en-US" sz="3300" smtClean="0">
                          <a:latin typeface="Cambria Math" panose="02040503050406030204" pitchFamily="18" charset="0"/>
                          <a:ea typeface="Cambria Math" panose="02040503050406030204" pitchFamily="18" charset="0"/>
                        </a:rPr>
                        <m:t>and</m:t>
                      </m:r>
                      <m:r>
                        <a:rPr lang="en-US" sz="3300" i="1" smtClean="0">
                          <a:latin typeface="Cambria Math" panose="02040503050406030204" pitchFamily="18" charset="0"/>
                          <a:ea typeface="Cambria Math" panose="02040503050406030204" pitchFamily="18" charset="0"/>
                        </a:rPr>
                        <m:t> </m:t>
                      </m:r>
                      <m:sSub>
                        <m:sSubPr>
                          <m:ctrlPr>
                            <a:rPr lang="en-US" sz="3300" i="1">
                              <a:latin typeface="Cambria Math" panose="02040503050406030204" pitchFamily="18" charset="0"/>
                              <a:ea typeface="Cambria Math" panose="02040503050406030204" pitchFamily="18" charset="0"/>
                            </a:rPr>
                          </m:ctrlPr>
                        </m:sSubPr>
                        <m:e>
                          <m:r>
                            <a:rPr lang="en-US" sz="3300" i="1">
                              <a:latin typeface="Cambria Math" panose="02040503050406030204" pitchFamily="18" charset="0"/>
                              <a:ea typeface="Cambria Math" panose="02040503050406030204" pitchFamily="18" charset="0"/>
                            </a:rPr>
                            <m:t>𝜎</m:t>
                          </m:r>
                        </m:e>
                        <m:sub>
                          <m:acc>
                            <m:accPr>
                              <m:chr m:val="̅"/>
                              <m:ctrlPr>
                                <a:rPr lang="en-US" sz="3300" i="1">
                                  <a:latin typeface="Cambria Math" panose="02040503050406030204" pitchFamily="18" charset="0"/>
                                  <a:ea typeface="Cambria Math" panose="02040503050406030204" pitchFamily="18" charset="0"/>
                                </a:rPr>
                              </m:ctrlPr>
                            </m:accPr>
                            <m:e>
                              <m:r>
                                <a:rPr lang="en-US" sz="3300" i="1">
                                  <a:latin typeface="Cambria Math" panose="02040503050406030204" pitchFamily="18" charset="0"/>
                                  <a:ea typeface="Cambria Math" panose="02040503050406030204" pitchFamily="18" charset="0"/>
                                </a:rPr>
                                <m:t>𝑥</m:t>
                              </m:r>
                            </m:e>
                          </m:acc>
                        </m:sub>
                      </m:sSub>
                      <m:r>
                        <a:rPr lang="en-US" sz="3300" i="1">
                          <a:latin typeface="Cambria Math" panose="02040503050406030204" pitchFamily="18" charset="0"/>
                          <a:ea typeface="Cambria Math" panose="02040503050406030204" pitchFamily="18" charset="0"/>
                        </a:rPr>
                        <m:t>=</m:t>
                      </m:r>
                      <m:f>
                        <m:fPr>
                          <m:ctrlPr>
                            <a:rPr lang="en-US" sz="3300" i="1">
                              <a:latin typeface="Cambria Math" panose="02040503050406030204" pitchFamily="18" charset="0"/>
                              <a:ea typeface="Cambria Math" panose="02040503050406030204" pitchFamily="18" charset="0"/>
                            </a:rPr>
                          </m:ctrlPr>
                        </m:fPr>
                        <m:num>
                          <m:r>
                            <a:rPr lang="en-US" sz="3300" i="1">
                              <a:latin typeface="Cambria Math" panose="02040503050406030204" pitchFamily="18" charset="0"/>
                              <a:ea typeface="Cambria Math" panose="02040503050406030204" pitchFamily="18" charset="0"/>
                            </a:rPr>
                            <m:t>𝜎</m:t>
                          </m:r>
                        </m:num>
                        <m:den>
                          <m:rad>
                            <m:radPr>
                              <m:degHide m:val="on"/>
                              <m:ctrlPr>
                                <a:rPr lang="en-US" sz="3300" i="1">
                                  <a:latin typeface="Cambria Math" panose="02040503050406030204" pitchFamily="18" charset="0"/>
                                  <a:ea typeface="Cambria Math" panose="02040503050406030204" pitchFamily="18" charset="0"/>
                                </a:rPr>
                              </m:ctrlPr>
                            </m:radPr>
                            <m:deg/>
                            <m:e>
                              <m:r>
                                <a:rPr lang="en-US" sz="3300" i="1">
                                  <a:latin typeface="Cambria Math" panose="02040503050406030204" pitchFamily="18" charset="0"/>
                                  <a:ea typeface="Cambria Math" panose="02040503050406030204" pitchFamily="18" charset="0"/>
                                </a:rPr>
                                <m:t>𝑛</m:t>
                              </m:r>
                            </m:e>
                          </m:rad>
                        </m:den>
                      </m:f>
                      <m:r>
                        <a:rPr lang="en-US" sz="3300" i="1" smtClean="0">
                          <a:latin typeface="Cambria Math" panose="02040503050406030204" pitchFamily="18" charset="0"/>
                          <a:ea typeface="Cambria Math" panose="02040503050406030204" pitchFamily="18" charset="0"/>
                        </a:rPr>
                        <m:t>=</m:t>
                      </m:r>
                      <m:f>
                        <m:fPr>
                          <m:ctrlPr>
                            <a:rPr lang="en-US" sz="3300" i="1" smtClean="0">
                              <a:latin typeface="Cambria Math" panose="02040503050406030204" pitchFamily="18" charset="0"/>
                              <a:ea typeface="Cambria Math" panose="02040503050406030204" pitchFamily="18" charset="0"/>
                            </a:rPr>
                          </m:ctrlPr>
                        </m:fPr>
                        <m:num>
                          <m:r>
                            <a:rPr lang="en-US" sz="3300" i="1" smtClean="0">
                              <a:latin typeface="Cambria Math" panose="02040503050406030204" pitchFamily="18" charset="0"/>
                              <a:ea typeface="Cambria Math" panose="02040503050406030204" pitchFamily="18" charset="0"/>
                            </a:rPr>
                            <m:t>0.3</m:t>
                          </m:r>
                        </m:num>
                        <m:den>
                          <m:rad>
                            <m:radPr>
                              <m:degHide m:val="on"/>
                              <m:ctrlPr>
                                <a:rPr lang="en-US" sz="3300" i="1" smtClean="0">
                                  <a:latin typeface="Cambria Math" panose="02040503050406030204" pitchFamily="18" charset="0"/>
                                  <a:ea typeface="Cambria Math" panose="02040503050406030204" pitchFamily="18" charset="0"/>
                                </a:rPr>
                              </m:ctrlPr>
                            </m:radPr>
                            <m:deg/>
                            <m:e>
                              <m:r>
                                <a:rPr lang="en-US" sz="3300" i="1" smtClean="0">
                                  <a:latin typeface="Cambria Math" panose="02040503050406030204" pitchFamily="18" charset="0"/>
                                  <a:ea typeface="Cambria Math" panose="02040503050406030204" pitchFamily="18" charset="0"/>
                                </a:rPr>
                                <m:t>4</m:t>
                              </m:r>
                            </m:e>
                          </m:rad>
                        </m:den>
                      </m:f>
                      <m:r>
                        <a:rPr lang="en-US" sz="3300" i="1" smtClean="0">
                          <a:latin typeface="Cambria Math" panose="02040503050406030204" pitchFamily="18" charset="0"/>
                          <a:ea typeface="Cambria Math" panose="02040503050406030204" pitchFamily="18" charset="0"/>
                        </a:rPr>
                        <m:t>=0.15</m:t>
                      </m:r>
                    </m:oMath>
                  </m:oMathPara>
                </a14:m>
                <a:endParaRPr lang="en-US" sz="3300" i="1" dirty="0">
                  <a:latin typeface="Cambria Math" panose="02040503050406030204" pitchFamily="18" charset="0"/>
                </a:endParaRPr>
              </a:p>
              <a:p>
                <a:pPr marL="457200" lvl="1"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3300" i="1" smtClean="0">
                          <a:latin typeface="Cambria Math" panose="02040503050406030204" pitchFamily="18" charset="0"/>
                        </a:rPr>
                        <m:t>𝑃</m:t>
                      </m:r>
                      <m:d>
                        <m:dPr>
                          <m:ctrlPr>
                            <a:rPr lang="en-US" sz="3300" i="1" smtClean="0">
                              <a:latin typeface="Cambria Math" panose="02040503050406030204" pitchFamily="18" charset="0"/>
                            </a:rPr>
                          </m:ctrlPr>
                        </m:dPr>
                        <m:e>
                          <m:acc>
                            <m:accPr>
                              <m:chr m:val="̅"/>
                              <m:ctrlPr>
                                <a:rPr lang="en-US" sz="3300" i="1">
                                  <a:latin typeface="Cambria Math" panose="02040503050406030204" pitchFamily="18" charset="0"/>
                                </a:rPr>
                              </m:ctrlPr>
                            </m:accPr>
                            <m:e>
                              <m:r>
                                <a:rPr lang="en-US" sz="3300" i="1">
                                  <a:latin typeface="Cambria Math" panose="02040503050406030204" pitchFamily="18" charset="0"/>
                                </a:rPr>
                                <m:t>𝑋</m:t>
                              </m:r>
                            </m:e>
                          </m:acc>
                          <m:r>
                            <a:rPr lang="en-US" sz="3300" i="1" smtClean="0">
                              <a:latin typeface="Cambria Math" panose="02040503050406030204" pitchFamily="18" charset="0"/>
                            </a:rPr>
                            <m:t>&gt;32</m:t>
                          </m:r>
                        </m:e>
                      </m:d>
                      <m:r>
                        <a:rPr lang="en-US" sz="3300" i="1" smtClean="0">
                          <a:latin typeface="Cambria Math" panose="02040503050406030204" pitchFamily="18" charset="0"/>
                        </a:rPr>
                        <m:t>=</m:t>
                      </m:r>
                      <m:r>
                        <a:rPr lang="en-US" sz="3300" i="1" smtClean="0">
                          <a:latin typeface="Cambria Math" panose="02040503050406030204" pitchFamily="18" charset="0"/>
                        </a:rPr>
                        <m:t>𝑃</m:t>
                      </m:r>
                      <m:d>
                        <m:dPr>
                          <m:ctrlPr>
                            <a:rPr lang="en-US" sz="3300" i="1" smtClean="0">
                              <a:latin typeface="Cambria Math" panose="02040503050406030204" pitchFamily="18" charset="0"/>
                            </a:rPr>
                          </m:ctrlPr>
                        </m:dPr>
                        <m:e>
                          <m:f>
                            <m:fPr>
                              <m:ctrlPr>
                                <a:rPr lang="en-US" sz="3300" i="1" smtClean="0">
                                  <a:latin typeface="Cambria Math" panose="02040503050406030204" pitchFamily="18" charset="0"/>
                                </a:rPr>
                              </m:ctrlPr>
                            </m:fPr>
                            <m:num>
                              <m:acc>
                                <m:accPr>
                                  <m:chr m:val="̅"/>
                                  <m:ctrlPr>
                                    <a:rPr lang="en-US" sz="3300" i="1">
                                      <a:latin typeface="Cambria Math" panose="02040503050406030204" pitchFamily="18" charset="0"/>
                                    </a:rPr>
                                  </m:ctrlPr>
                                </m:accPr>
                                <m:e>
                                  <m:r>
                                    <a:rPr lang="en-US" sz="3300" i="1">
                                      <a:latin typeface="Cambria Math" panose="02040503050406030204" pitchFamily="18" charset="0"/>
                                    </a:rPr>
                                    <m:t>𝑋</m:t>
                                  </m:r>
                                </m:e>
                              </m:acc>
                              <m:r>
                                <a:rPr lang="en-US" sz="3300" i="1" smtClean="0">
                                  <a:latin typeface="Cambria Math" panose="02040503050406030204" pitchFamily="18" charset="0"/>
                                </a:rPr>
                                <m:t>−</m:t>
                              </m:r>
                              <m:sSub>
                                <m:sSubPr>
                                  <m:ctrlPr>
                                    <a:rPr lang="en-US" sz="3300" i="1">
                                      <a:latin typeface="Cambria Math" panose="02040503050406030204" pitchFamily="18" charset="0"/>
                                      <a:ea typeface="Cambria Math" panose="02040503050406030204" pitchFamily="18" charset="0"/>
                                    </a:rPr>
                                  </m:ctrlPr>
                                </m:sSubPr>
                                <m:e>
                                  <m:r>
                                    <a:rPr lang="en-US" sz="3300" i="1">
                                      <a:latin typeface="Cambria Math" panose="02040503050406030204" pitchFamily="18" charset="0"/>
                                      <a:ea typeface="Cambria Math" panose="02040503050406030204" pitchFamily="18" charset="0"/>
                                    </a:rPr>
                                    <m:t>𝜇</m:t>
                                  </m:r>
                                </m:e>
                                <m:sub>
                                  <m:acc>
                                    <m:accPr>
                                      <m:chr m:val="̅"/>
                                      <m:ctrlPr>
                                        <a:rPr lang="en-US" sz="3300" i="1">
                                          <a:latin typeface="Cambria Math" panose="02040503050406030204" pitchFamily="18" charset="0"/>
                                          <a:ea typeface="Cambria Math" panose="02040503050406030204" pitchFamily="18" charset="0"/>
                                        </a:rPr>
                                      </m:ctrlPr>
                                    </m:accPr>
                                    <m:e>
                                      <m:r>
                                        <a:rPr lang="en-US" sz="3300" i="1">
                                          <a:latin typeface="Cambria Math" panose="02040503050406030204" pitchFamily="18" charset="0"/>
                                          <a:ea typeface="Cambria Math" panose="02040503050406030204" pitchFamily="18" charset="0"/>
                                        </a:rPr>
                                        <m:t>𝑥</m:t>
                                      </m:r>
                                    </m:e>
                                  </m:acc>
                                </m:sub>
                              </m:sSub>
                            </m:num>
                            <m:den>
                              <m:sSub>
                                <m:sSubPr>
                                  <m:ctrlPr>
                                    <a:rPr lang="en-US" sz="3300" i="1">
                                      <a:latin typeface="Cambria Math" panose="02040503050406030204" pitchFamily="18" charset="0"/>
                                      <a:ea typeface="Cambria Math" panose="02040503050406030204" pitchFamily="18" charset="0"/>
                                    </a:rPr>
                                  </m:ctrlPr>
                                </m:sSubPr>
                                <m:e>
                                  <m:r>
                                    <a:rPr lang="en-US" sz="3300" i="1">
                                      <a:latin typeface="Cambria Math" panose="02040503050406030204" pitchFamily="18" charset="0"/>
                                      <a:ea typeface="Cambria Math" panose="02040503050406030204" pitchFamily="18" charset="0"/>
                                    </a:rPr>
                                    <m:t>𝜎</m:t>
                                  </m:r>
                                </m:e>
                                <m:sub>
                                  <m:acc>
                                    <m:accPr>
                                      <m:chr m:val="̅"/>
                                      <m:ctrlPr>
                                        <a:rPr lang="en-US" sz="3300" i="1">
                                          <a:latin typeface="Cambria Math" panose="02040503050406030204" pitchFamily="18" charset="0"/>
                                          <a:ea typeface="Cambria Math" panose="02040503050406030204" pitchFamily="18" charset="0"/>
                                        </a:rPr>
                                      </m:ctrlPr>
                                    </m:accPr>
                                    <m:e>
                                      <m:r>
                                        <a:rPr lang="en-US" sz="3300" i="1">
                                          <a:latin typeface="Cambria Math" panose="02040503050406030204" pitchFamily="18" charset="0"/>
                                          <a:ea typeface="Cambria Math" panose="02040503050406030204" pitchFamily="18" charset="0"/>
                                        </a:rPr>
                                        <m:t>𝑥</m:t>
                                      </m:r>
                                    </m:e>
                                  </m:acc>
                                </m:sub>
                              </m:sSub>
                            </m:den>
                          </m:f>
                          <m:r>
                            <a:rPr lang="en-US" sz="3300" i="1" smtClean="0">
                              <a:latin typeface="Cambria Math" panose="02040503050406030204" pitchFamily="18" charset="0"/>
                            </a:rPr>
                            <m:t>&gt;</m:t>
                          </m:r>
                          <m:f>
                            <m:fPr>
                              <m:ctrlPr>
                                <a:rPr lang="en-US" sz="3300" i="1" smtClean="0">
                                  <a:latin typeface="Cambria Math" panose="02040503050406030204" pitchFamily="18" charset="0"/>
                                </a:rPr>
                              </m:ctrlPr>
                            </m:fPr>
                            <m:num>
                              <m:r>
                                <a:rPr lang="en-US" sz="3300" i="1" smtClean="0">
                                  <a:latin typeface="Cambria Math" panose="02040503050406030204" pitchFamily="18" charset="0"/>
                                </a:rPr>
                                <m:t>32−32.2</m:t>
                              </m:r>
                            </m:num>
                            <m:den>
                              <m:r>
                                <a:rPr lang="en-US" sz="3300" i="1" smtClean="0">
                                  <a:latin typeface="Cambria Math" panose="02040503050406030204" pitchFamily="18" charset="0"/>
                                </a:rPr>
                                <m:t>0.15</m:t>
                              </m:r>
                            </m:den>
                          </m:f>
                        </m:e>
                      </m:d>
                    </m:oMath>
                  </m:oMathPara>
                </a14:m>
                <a:endParaRPr lang="en-US" sz="3300" i="1" dirty="0">
                  <a:latin typeface="Cambria Math" panose="02040503050406030204" pitchFamily="18" charset="0"/>
                </a:endParaRPr>
              </a:p>
              <a:p>
                <a:pPr marL="457200" lvl="1" indent="0">
                  <a:spcBef>
                    <a:spcPts val="1200"/>
                  </a:spcBef>
                  <a:spcAft>
                    <a:spcPts val="1200"/>
                  </a:spcAft>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3300" i="1" smtClean="0">
                          <a:latin typeface="Cambria Math" panose="02040503050406030204" pitchFamily="18" charset="0"/>
                        </a:rPr>
                        <m:t>=</m:t>
                      </m:r>
                      <m:r>
                        <a:rPr lang="en-US" sz="3300" i="1" smtClean="0">
                          <a:latin typeface="Cambria Math" panose="02040503050406030204" pitchFamily="18" charset="0"/>
                        </a:rPr>
                        <m:t>𝑃</m:t>
                      </m:r>
                      <m:d>
                        <m:dPr>
                          <m:ctrlPr>
                            <a:rPr lang="en-US" sz="3300" i="1" smtClean="0">
                              <a:latin typeface="Cambria Math" panose="02040503050406030204" pitchFamily="18" charset="0"/>
                            </a:rPr>
                          </m:ctrlPr>
                        </m:dPr>
                        <m:e>
                          <m:r>
                            <a:rPr lang="en-US" sz="3300" i="1" smtClean="0">
                              <a:latin typeface="Cambria Math" panose="02040503050406030204" pitchFamily="18" charset="0"/>
                            </a:rPr>
                            <m:t>𝑍</m:t>
                          </m:r>
                          <m:r>
                            <a:rPr lang="en-US" sz="3300" i="1" smtClean="0">
                              <a:latin typeface="Cambria Math" panose="02040503050406030204" pitchFamily="18" charset="0"/>
                            </a:rPr>
                            <m:t>≻−1.33</m:t>
                          </m:r>
                        </m:e>
                      </m:d>
                      <m:r>
                        <a:rPr lang="en-US" sz="3300" i="1" smtClean="0">
                          <a:latin typeface="Cambria Math" panose="02040503050406030204" pitchFamily="18" charset="0"/>
                        </a:rPr>
                        <m:t>=1−</m:t>
                      </m:r>
                      <m:r>
                        <a:rPr lang="en-US" sz="3300" i="1" smtClean="0">
                          <a:latin typeface="Cambria Math" panose="02040503050406030204" pitchFamily="18" charset="0"/>
                        </a:rPr>
                        <m:t>𝑃</m:t>
                      </m:r>
                      <m:d>
                        <m:dPr>
                          <m:ctrlPr>
                            <a:rPr lang="en-US" sz="3300" i="1" smtClean="0">
                              <a:latin typeface="Cambria Math" panose="02040503050406030204" pitchFamily="18" charset="0"/>
                            </a:rPr>
                          </m:ctrlPr>
                        </m:dPr>
                        <m:e>
                          <m:r>
                            <a:rPr lang="en-US" sz="3300" i="1" smtClean="0">
                              <a:latin typeface="Cambria Math" panose="02040503050406030204" pitchFamily="18" charset="0"/>
                            </a:rPr>
                            <m:t>−1.33</m:t>
                          </m:r>
                        </m:e>
                      </m:d>
                    </m:oMath>
                  </m:oMathPara>
                </a14:m>
                <a:endParaRPr lang="en-US" sz="3300" i="1" dirty="0">
                  <a:latin typeface="Cambria Math" panose="02040503050406030204" pitchFamily="18" charset="0"/>
                </a:endParaRPr>
              </a:p>
              <a:p>
                <a:pPr marL="457200" lvl="1"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3300" i="1" smtClean="0">
                          <a:latin typeface="Cambria Math" panose="02040503050406030204" pitchFamily="18" charset="0"/>
                        </a:rPr>
                        <m:t>=1−.0918=.9082</m:t>
                      </m:r>
                    </m:oMath>
                  </m:oMathPara>
                </a14:m>
                <a:endParaRPr lang="en-US" sz="3300" dirty="0"/>
              </a:p>
              <a:p>
                <a:pPr lvl="1" indent="0">
                  <a:buFont typeface="Arial" panose="020B0604020202020204" pitchFamily="34" charset="0"/>
                  <a:buNone/>
                </a:pPr>
                <a:endParaRPr lang="en-US" dirty="0"/>
              </a:p>
            </p:txBody>
          </p:sp>
        </mc:Choice>
        <mc:Fallback xmlns="">
          <p:sp>
            <p:nvSpPr>
              <p:cNvPr id="3" name="Text Placeholder 3">
                <a:extLst>
                  <a:ext uri="{FF2B5EF4-FFF2-40B4-BE49-F238E27FC236}">
                    <a16:creationId xmlns:a16="http://schemas.microsoft.com/office/drawing/2014/main" id="{58939C2F-B4ED-DCF6-571A-DD9DFAC9633A}"/>
                  </a:ext>
                </a:extLst>
              </p:cNvPr>
              <p:cNvSpPr txBox="1">
                <a:spLocks noRot="1" noChangeAspect="1" noMove="1" noResize="1" noEditPoints="1" noAdjustHandles="1" noChangeArrowheads="1" noChangeShapeType="1" noTextEdit="1"/>
              </p:cNvSpPr>
              <p:nvPr/>
            </p:nvSpPr>
            <p:spPr>
              <a:xfrm>
                <a:off x="821422" y="1082371"/>
                <a:ext cx="9302292" cy="5155143"/>
              </a:xfrm>
              <a:prstGeom prst="rect">
                <a:avLst/>
              </a:prstGeom>
              <a:blipFill>
                <a:blip r:embed="rId2"/>
                <a:stretch>
                  <a:fillRect l="-1048" t="-2722"/>
                </a:stretch>
              </a:blipFill>
            </p:spPr>
            <p:txBody>
              <a:bodyPr/>
              <a:lstStyle/>
              <a:p>
                <a:r>
                  <a:rPr lang="en-US">
                    <a:noFill/>
                  </a:rPr>
                  <a:t> </a:t>
                </a:r>
              </a:p>
            </p:txBody>
          </p:sp>
        </mc:Fallback>
      </mc:AlternateContent>
    </p:spTree>
    <p:extLst>
      <p:ext uri="{BB962C8B-B14F-4D97-AF65-F5344CB8AC3E}">
        <p14:creationId xmlns:p14="http://schemas.microsoft.com/office/powerpoint/2010/main" val="188739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6A8661-E443-EF51-6A92-9D3F763026F1}"/>
              </a:ext>
            </a:extLst>
          </p:cNvPr>
          <p:cNvSpPr txBox="1"/>
          <p:nvPr/>
        </p:nvSpPr>
        <p:spPr>
          <a:xfrm>
            <a:off x="76462" y="268338"/>
            <a:ext cx="11655583"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Example: Salaries of Business School Graduates</a:t>
            </a:r>
          </a:p>
        </p:txBody>
      </p:sp>
      <p:sp>
        <p:nvSpPr>
          <p:cNvPr id="4" name="TextBox 3">
            <a:extLst>
              <a:ext uri="{FF2B5EF4-FFF2-40B4-BE49-F238E27FC236}">
                <a16:creationId xmlns:a16="http://schemas.microsoft.com/office/drawing/2014/main" id="{2F63259C-EE75-1A9B-78B9-9FF5ED6DC0D2}"/>
              </a:ext>
            </a:extLst>
          </p:cNvPr>
          <p:cNvSpPr txBox="1"/>
          <p:nvPr/>
        </p:nvSpPr>
        <p:spPr>
          <a:xfrm>
            <a:off x="296381" y="1113599"/>
            <a:ext cx="11435664" cy="1323439"/>
          </a:xfrm>
          <a:prstGeom prst="rect">
            <a:avLst/>
          </a:prstGeom>
          <a:noFill/>
        </p:spPr>
        <p:txBody>
          <a:bodyPr wrap="square">
            <a:spAutoFit/>
          </a:bodyPr>
          <a:lstStyle/>
          <a:p>
            <a:r>
              <a:rPr lang="fr-FR" sz="2000" dirty="0"/>
              <a:t>In the </a:t>
            </a:r>
            <a:r>
              <a:rPr lang="fr-FR" sz="2000" dirty="0" err="1"/>
              <a:t>advertisements</a:t>
            </a:r>
            <a:r>
              <a:rPr lang="fr-FR" sz="2000" dirty="0"/>
              <a:t> for a large </a:t>
            </a:r>
            <a:r>
              <a:rPr lang="fr-FR" sz="2000" dirty="0" err="1"/>
              <a:t>university</a:t>
            </a:r>
            <a:r>
              <a:rPr lang="fr-FR" sz="2000" dirty="0"/>
              <a:t>, the </a:t>
            </a:r>
            <a:r>
              <a:rPr lang="fr-FR" sz="2000" dirty="0" err="1"/>
              <a:t>dean</a:t>
            </a:r>
            <a:r>
              <a:rPr lang="fr-FR" sz="2000" dirty="0"/>
              <a:t> of the </a:t>
            </a:r>
            <a:r>
              <a:rPr lang="fr-FR" sz="2000" dirty="0" err="1"/>
              <a:t>School</a:t>
            </a:r>
            <a:r>
              <a:rPr lang="fr-FR" sz="2000" dirty="0"/>
              <a:t> of Business claims </a:t>
            </a:r>
            <a:r>
              <a:rPr lang="fr-FR" sz="2000" dirty="0" err="1"/>
              <a:t>that</a:t>
            </a:r>
            <a:r>
              <a:rPr lang="fr-FR" sz="2000" dirty="0"/>
              <a:t> the </a:t>
            </a:r>
            <a:r>
              <a:rPr lang="fr-FR" sz="2000" dirty="0" err="1"/>
              <a:t>average</a:t>
            </a:r>
            <a:r>
              <a:rPr lang="fr-FR" sz="2000" dirty="0"/>
              <a:t> </a:t>
            </a:r>
            <a:r>
              <a:rPr lang="fr-FR" sz="2000" dirty="0" err="1"/>
              <a:t>salary</a:t>
            </a:r>
            <a:r>
              <a:rPr lang="fr-FR" sz="2000" dirty="0"/>
              <a:t> of the </a:t>
            </a:r>
            <a:r>
              <a:rPr lang="fr-FR" sz="2000" dirty="0" err="1"/>
              <a:t>school’s</a:t>
            </a:r>
            <a:r>
              <a:rPr lang="fr-FR" sz="2000" dirty="0"/>
              <a:t> </a:t>
            </a:r>
            <a:r>
              <a:rPr lang="fr-FR" sz="2000" dirty="0" err="1"/>
              <a:t>graduates</a:t>
            </a:r>
            <a:r>
              <a:rPr lang="fr-FR" sz="2000" dirty="0"/>
              <a:t> one </a:t>
            </a:r>
            <a:r>
              <a:rPr lang="fr-FR" sz="2000" dirty="0" err="1"/>
              <a:t>year</a:t>
            </a:r>
            <a:r>
              <a:rPr lang="fr-FR" sz="2000" dirty="0"/>
              <a:t> </a:t>
            </a:r>
            <a:r>
              <a:rPr lang="fr-FR" sz="2000" dirty="0" err="1"/>
              <a:t>after</a:t>
            </a:r>
            <a:r>
              <a:rPr lang="fr-FR" sz="2000" dirty="0"/>
              <a:t> graduation </a:t>
            </a:r>
            <a:r>
              <a:rPr lang="fr-FR" sz="2000" dirty="0" err="1"/>
              <a:t>is</a:t>
            </a:r>
            <a:r>
              <a:rPr lang="fr-FR" sz="2000" dirty="0"/>
              <a:t> $800 per </a:t>
            </a:r>
            <a:r>
              <a:rPr lang="fr-FR" sz="2000" dirty="0" err="1"/>
              <a:t>week</a:t>
            </a:r>
            <a:r>
              <a:rPr lang="fr-FR" sz="2000" dirty="0"/>
              <a:t> </a:t>
            </a:r>
            <a:r>
              <a:rPr lang="fr-FR" sz="2000" dirty="0" err="1"/>
              <a:t>with</a:t>
            </a:r>
            <a:r>
              <a:rPr lang="fr-FR" sz="2000" dirty="0"/>
              <a:t> a standard </a:t>
            </a:r>
            <a:r>
              <a:rPr lang="fr-FR" sz="2000" dirty="0" err="1"/>
              <a:t>deviation</a:t>
            </a:r>
            <a:r>
              <a:rPr lang="fr-FR" sz="2000" dirty="0"/>
              <a:t> of $100. </a:t>
            </a:r>
          </a:p>
          <a:p>
            <a:endParaRPr lang="fr-FR" sz="2000" dirty="0"/>
          </a:p>
          <a:p>
            <a:r>
              <a:rPr lang="fr-FR" sz="2000" dirty="0"/>
              <a:t>A </a:t>
            </a:r>
            <a:r>
              <a:rPr lang="fr-FR" sz="2000" dirty="0" err="1"/>
              <a:t>student</a:t>
            </a:r>
            <a:r>
              <a:rPr lang="fr-FR" sz="2000" dirty="0"/>
              <a:t> </a:t>
            </a:r>
            <a:r>
              <a:rPr lang="fr-FR" sz="2000" dirty="0" err="1"/>
              <a:t>surveys</a:t>
            </a:r>
            <a:r>
              <a:rPr lang="fr-FR" sz="2000" dirty="0"/>
              <a:t> 25 </a:t>
            </a:r>
            <a:r>
              <a:rPr lang="fr-FR" sz="2000" dirty="0" err="1"/>
              <a:t>graduates</a:t>
            </a:r>
            <a:r>
              <a:rPr lang="fr-FR" sz="2000" dirty="0"/>
              <a:t> and </a:t>
            </a:r>
            <a:r>
              <a:rPr lang="fr-FR" sz="2000" dirty="0" err="1"/>
              <a:t>calculates</a:t>
            </a:r>
            <a:r>
              <a:rPr lang="fr-FR" sz="2000" dirty="0"/>
              <a:t> a </a:t>
            </a:r>
            <a:r>
              <a:rPr lang="fr-FR" sz="2000" dirty="0" err="1"/>
              <a:t>mean</a:t>
            </a:r>
            <a:r>
              <a:rPr lang="fr-FR" sz="2000" dirty="0"/>
              <a:t> </a:t>
            </a:r>
            <a:r>
              <a:rPr lang="fr-FR" sz="2000" dirty="0" err="1"/>
              <a:t>salary</a:t>
            </a:r>
            <a:r>
              <a:rPr lang="fr-FR" sz="2000" dirty="0"/>
              <a:t> of $750 per </a:t>
            </a:r>
            <a:r>
              <a:rPr lang="fr-FR" sz="2000" dirty="0" err="1"/>
              <a:t>week</a:t>
            </a:r>
            <a:r>
              <a:rPr lang="fr-FR" sz="2000" dirty="0"/>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C31065-FB9E-8C57-9C4C-65C59059F5F8}"/>
                  </a:ext>
                </a:extLst>
              </p:cNvPr>
              <p:cNvSpPr txBox="1"/>
              <p:nvPr/>
            </p:nvSpPr>
            <p:spPr>
              <a:xfrm>
                <a:off x="405238" y="2754224"/>
                <a:ext cx="6833762" cy="3514873"/>
              </a:xfrm>
              <a:prstGeom prst="rect">
                <a:avLst/>
              </a:prstGeom>
              <a:noFill/>
            </p:spPr>
            <p:txBody>
              <a:bodyPr wrap="square">
                <a:spAutoFit/>
              </a:bodyPr>
              <a:lstStyle/>
              <a:p>
                <a:pPr>
                  <a:spcBef>
                    <a:spcPts val="1200"/>
                  </a:spcBef>
                  <a:spcAft>
                    <a:spcPts val="600"/>
                  </a:spcAft>
                </a:pPr>
                <a:r>
                  <a:rPr lang="en-US" sz="2000" b="1" dirty="0"/>
                  <a:t>Solution: </a:t>
                </a:r>
                <a:r>
                  <a:rPr lang="en-US" sz="2000" dirty="0"/>
                  <a:t>To verify the dean’s claim, we need to calculate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r>
                          <a:rPr lang="en-US" sz="2000" b="0" i="1" smtClean="0">
                            <a:latin typeface="Cambria Math" panose="02040503050406030204" pitchFamily="18" charset="0"/>
                          </a:rPr>
                          <m:t>&lt;750</m:t>
                        </m:r>
                      </m:e>
                    </m:d>
                  </m:oMath>
                </a14:m>
                <a:r>
                  <a:rPr lang="en-US" sz="2000" dirty="0"/>
                  <a:t>. The distribution of </a:t>
                </a:r>
                <a14:m>
                  <m:oMath xmlns:m="http://schemas.openxmlformats.org/officeDocument/2006/math">
                    <m:r>
                      <a:rPr lang="en-US" sz="2000" b="0" i="1" smtClean="0">
                        <a:latin typeface="Cambria Math" panose="02040503050406030204" pitchFamily="18" charset="0"/>
                      </a:rPr>
                      <m:t>𝑋</m:t>
                    </m:r>
                  </m:oMath>
                </a14:m>
                <a:r>
                  <a:rPr lang="en-US" sz="2000" dirty="0"/>
                  <a:t>, the weekly income, is likely to be positively skewed, but not sufficiently so to make the distribution of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oMath>
                </a14:m>
                <a:r>
                  <a:rPr lang="en-US" sz="2000" dirty="0"/>
                  <a:t> nonnormal. Thus, we may assume that</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𝑋</m:t>
                    </m:r>
                    <m:r>
                      <a:rPr lang="en-US" sz="2000" b="0" i="1" smtClean="0">
                        <a:latin typeface="Cambria Math" panose="02040503050406030204" pitchFamily="18" charset="0"/>
                      </a:rPr>
                      <m:t> </m:t>
                    </m:r>
                  </m:oMath>
                </a14:m>
                <a:r>
                  <a:rPr lang="en-US" sz="2000" dirty="0"/>
                  <a:t>is normal with:</a:t>
                </a:r>
              </a:p>
              <a:p>
                <a:pPr>
                  <a:spcAft>
                    <a:spcPts val="600"/>
                  </a:spcAft>
                </a:pP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𝑥</m:t>
                            </m:r>
                          </m:e>
                        </m:acc>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𝜇</m:t>
                    </m:r>
                    <m:r>
                      <a:rPr lang="en-US" sz="2000" b="0" i="1" smtClean="0">
                        <a:latin typeface="Cambria Math" panose="02040503050406030204" pitchFamily="18" charset="0"/>
                        <a:ea typeface="Cambria Math" panose="02040503050406030204" pitchFamily="18" charset="0"/>
                      </a:rPr>
                      <m:t>=800</m:t>
                    </m:r>
                  </m:oMath>
                </a14:m>
                <a:r>
                  <a:rPr lang="en-US" sz="2000" dirty="0">
                    <a:ea typeface="Cambria Math" panose="02040503050406030204" pitchFamily="18" charset="0"/>
                  </a:rPr>
                  <a:t>, and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𝑥</m:t>
                            </m:r>
                          </m:e>
                        </m:acc>
                      </m:sub>
                    </m:sSub>
                    <m:r>
                      <a:rPr lang="en-US" sz="2000" i="1">
                        <a:latin typeface="Cambria Math" panose="02040503050406030204" pitchFamily="18" charset="0"/>
                        <a:ea typeface="Cambria Math" panose="02040503050406030204" pitchFamily="18" charset="0"/>
                      </a:rPr>
                      <m:t>=</m:t>
                    </m:r>
                    <m:f>
                      <m:fPr>
                        <m:type m:val="lin"/>
                        <m:ctrlPr>
                          <a:rPr lang="en-US" sz="200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𝜎</m:t>
                        </m:r>
                      </m:num>
                      <m:den>
                        <m:rad>
                          <m:radPr>
                            <m:degHide m:val="on"/>
                            <m:ctrlPr>
                              <a:rPr lang="en-US" sz="2000" i="1">
                                <a:latin typeface="Cambria Math" panose="02040503050406030204" pitchFamily="18" charset="0"/>
                                <a:ea typeface="Cambria Math" panose="02040503050406030204" pitchFamily="18" charset="0"/>
                              </a:rPr>
                            </m:ctrlPr>
                          </m:radPr>
                          <m:deg/>
                          <m:e>
                            <m:r>
                              <a:rPr lang="en-US" sz="2000" i="1">
                                <a:latin typeface="Cambria Math" panose="02040503050406030204" pitchFamily="18" charset="0"/>
                                <a:ea typeface="Cambria Math" panose="02040503050406030204" pitchFamily="18" charset="0"/>
                              </a:rPr>
                              <m:t>𝑛</m:t>
                            </m:r>
                          </m:e>
                        </m:rad>
                      </m:den>
                    </m:f>
                    <m:r>
                      <a:rPr lang="en-US" sz="2000" b="0" i="1" smtClean="0">
                        <a:latin typeface="Cambria Math" panose="02040503050406030204" pitchFamily="18" charset="0"/>
                        <a:ea typeface="Cambria Math" panose="02040503050406030204" pitchFamily="18" charset="0"/>
                      </a:rPr>
                      <m:t>=</m:t>
                    </m:r>
                    <m:f>
                      <m:fPr>
                        <m:type m:val="lin"/>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100</m:t>
                        </m:r>
                      </m:num>
                      <m:den>
                        <m:rad>
                          <m:radPr>
                            <m:degHide m:val="on"/>
                            <m:ctrlPr>
                              <a:rPr lang="en-US" sz="200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25</m:t>
                            </m:r>
                          </m:e>
                        </m:rad>
                        <m:r>
                          <a:rPr lang="en-US" sz="2000" b="0" i="1" smtClean="0">
                            <a:latin typeface="Cambria Math" panose="02040503050406030204" pitchFamily="18" charset="0"/>
                            <a:ea typeface="Cambria Math" panose="02040503050406030204" pitchFamily="18" charset="0"/>
                          </a:rPr>
                          <m:t>=20</m:t>
                        </m:r>
                      </m:den>
                    </m:f>
                  </m:oMath>
                </a14:m>
                <a:endParaRPr lang="en-US" sz="20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r>
                            <a:rPr lang="en-US" sz="2000" b="0" i="1" smtClean="0">
                              <a:latin typeface="Cambria Math" panose="02040503050406030204" pitchFamily="18" charset="0"/>
                            </a:rPr>
                            <m:t>&lt;750</m:t>
                          </m:r>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r>
                                <a:rPr lang="en-US" sz="2000" i="1">
                                  <a:latin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𝑥</m:t>
                                      </m:r>
                                    </m:e>
                                  </m:acc>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𝑥</m:t>
                                      </m:r>
                                    </m:e>
                                  </m:acc>
                                </m:sub>
                              </m:sSub>
                            </m:den>
                          </m:f>
                          <m:r>
                            <a:rPr lang="en-US" sz="2000" b="0" i="1" smtClean="0">
                              <a:latin typeface="Cambria Math" panose="02040503050406030204" pitchFamily="18" charset="0"/>
                              <a:ea typeface="Cambria Math" panose="02040503050406030204" pitchFamily="18" charset="0"/>
                            </a:rPr>
                            <m:t>&lt;</m:t>
                          </m:r>
                          <m:f>
                            <m:fPr>
                              <m:ctrlPr>
                                <a:rPr lang="en-US" sz="2000" i="1">
                                  <a:latin typeface="Cambria Math" panose="02040503050406030204" pitchFamily="18" charset="0"/>
                                </a:rPr>
                              </m:ctrlPr>
                            </m:fPr>
                            <m:num>
                              <m:r>
                                <a:rPr lang="en-US" sz="2000" b="0" i="1" smtClean="0">
                                  <a:latin typeface="Cambria Math" panose="02040503050406030204" pitchFamily="18" charset="0"/>
                                </a:rPr>
                                <m:t>750</m:t>
                              </m:r>
                              <m:r>
                                <a:rPr lang="en-US" sz="2000" i="1">
                                  <a:latin typeface="Cambria Math" panose="02040503050406030204" pitchFamily="18" charset="0"/>
                                </a:rPr>
                                <m:t>−</m:t>
                              </m:r>
                              <m:r>
                                <a:rPr lang="en-US" sz="2000" b="0" i="1" smtClean="0">
                                  <a:latin typeface="Cambria Math" panose="02040503050406030204" pitchFamily="18" charset="0"/>
                                </a:rPr>
                                <m:t>800</m:t>
                              </m:r>
                            </m:num>
                            <m:den>
                              <m:r>
                                <a:rPr lang="en-US" sz="2000" b="0" i="1" smtClean="0">
                                  <a:latin typeface="Cambria Math" panose="02040503050406030204" pitchFamily="18" charset="0"/>
                                </a:rPr>
                                <m:t>20</m:t>
                              </m:r>
                            </m:den>
                          </m:f>
                        </m:e>
                      </m:d>
                      <m:r>
                        <a:rPr lang="en-US" sz="2000" b="0" i="1" smtClean="0">
                          <a:latin typeface="Cambria Math" panose="02040503050406030204" pitchFamily="18" charset="0"/>
                        </a:rPr>
                        <m:t>=</m:t>
                      </m:r>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𝑍</m:t>
                          </m:r>
                          <m:r>
                            <a:rPr lang="en-US" sz="2000" b="0" i="1" smtClean="0">
                              <a:latin typeface="Cambria Math" panose="02040503050406030204" pitchFamily="18" charset="0"/>
                            </a:rPr>
                            <m:t>&lt;−2.5</m:t>
                          </m:r>
                        </m:e>
                      </m:d>
                      <m:r>
                        <a:rPr lang="en-US" sz="2000" b="0" i="1" smtClean="0">
                          <a:latin typeface="Cambria Math" panose="02040503050406030204" pitchFamily="18" charset="0"/>
                        </a:rPr>
                        <m:t>=.0062</m:t>
                      </m:r>
                    </m:oMath>
                  </m:oMathPara>
                </a14:m>
                <a:endParaRPr lang="en-US" sz="2000" dirty="0">
                  <a:ea typeface="Cambria Math" panose="02040503050406030204" pitchFamily="18" charset="0"/>
                </a:endParaRPr>
              </a:p>
              <a:p>
                <a:pPr>
                  <a:spcBef>
                    <a:spcPts val="600"/>
                  </a:spcBef>
                </a:pPr>
                <a:r>
                  <a:rPr lang="en-US" sz="2000" dirty="0">
                    <a:ea typeface="Cambria Math" panose="02040503050406030204" pitchFamily="18" charset="0"/>
                  </a:rPr>
                  <a:t>The probability is very small. The dean’s claim is not justified.</a:t>
                </a:r>
              </a:p>
            </p:txBody>
          </p:sp>
        </mc:Choice>
        <mc:Fallback xmlns="">
          <p:sp>
            <p:nvSpPr>
              <p:cNvPr id="6" name="TextBox 5">
                <a:extLst>
                  <a:ext uri="{FF2B5EF4-FFF2-40B4-BE49-F238E27FC236}">
                    <a16:creationId xmlns:a16="http://schemas.microsoft.com/office/drawing/2014/main" id="{AEC31065-FB9E-8C57-9C4C-65C59059F5F8}"/>
                  </a:ext>
                </a:extLst>
              </p:cNvPr>
              <p:cNvSpPr txBox="1">
                <a:spLocks noRot="1" noChangeAspect="1" noMove="1" noResize="1" noEditPoints="1" noAdjustHandles="1" noChangeArrowheads="1" noChangeShapeType="1" noTextEdit="1"/>
              </p:cNvSpPr>
              <p:nvPr/>
            </p:nvSpPr>
            <p:spPr>
              <a:xfrm>
                <a:off x="405238" y="2754224"/>
                <a:ext cx="6833762" cy="3514873"/>
              </a:xfrm>
              <a:prstGeom prst="rect">
                <a:avLst/>
              </a:prstGeom>
              <a:blipFill>
                <a:blip r:embed="rId2"/>
                <a:stretch>
                  <a:fillRect l="-891" t="-1042" b="-2257"/>
                </a:stretch>
              </a:blipFill>
            </p:spPr>
            <p:txBody>
              <a:bodyPr/>
              <a:lstStyle/>
              <a:p>
                <a:r>
                  <a:rPr lang="en-US">
                    <a:noFill/>
                  </a:rPr>
                  <a:t> </a:t>
                </a:r>
              </a:p>
            </p:txBody>
          </p:sp>
        </mc:Fallback>
      </mc:AlternateContent>
      <p:pic>
        <p:nvPicPr>
          <p:cNvPr id="7" name="Picture Placeholder 6" descr="A graph x bar along the horizontal axis, with 800 at the center. A bell shaped curve is above it, with its peak at the 800 mark. A vertical line from the horizontal axis touches the curve at the 750 mark. The region to the left of this line, under the curve is shaded. A callout pointing to this region reads, .0062.&#10;">
            <a:extLst>
              <a:ext uri="{FF2B5EF4-FFF2-40B4-BE49-F238E27FC236}">
                <a16:creationId xmlns:a16="http://schemas.microsoft.com/office/drawing/2014/main" id="{45DC2186-BBFF-94D6-3369-BF1CEB1FCE08}"/>
              </a:ext>
            </a:extLst>
          </p:cNvPr>
          <p:cNvPicPr>
            <a:picLocks noChangeAspect="1"/>
          </p:cNvPicPr>
          <p:nvPr/>
        </p:nvPicPr>
        <p:blipFill rotWithShape="1">
          <a:blip r:embed="rId3"/>
          <a:srcRect t="9" b="9"/>
          <a:stretch/>
        </p:blipFill>
        <p:spPr>
          <a:xfrm>
            <a:off x="7787968" y="4327414"/>
            <a:ext cx="3556186" cy="1451238"/>
          </a:xfrm>
          <a:prstGeom prst="rect">
            <a:avLst/>
          </a:prstGeom>
        </p:spPr>
      </p:pic>
    </p:spTree>
    <p:extLst>
      <p:ext uri="{BB962C8B-B14F-4D97-AF65-F5344CB8AC3E}">
        <p14:creationId xmlns:p14="http://schemas.microsoft.com/office/powerpoint/2010/main" val="277576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E35A2-4D39-CB66-00E2-033CE77086B3}"/>
              </a:ext>
            </a:extLst>
          </p:cNvPr>
          <p:cNvSpPr txBox="1"/>
          <p:nvPr/>
        </p:nvSpPr>
        <p:spPr>
          <a:xfrm>
            <a:off x="-173497" y="216030"/>
            <a:ext cx="11655583"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Using the Sampling Distribution for Inference</a:t>
            </a:r>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0B7FC1C8-2364-A3E2-FBD4-38EC43BEE0F2}"/>
                  </a:ext>
                </a:extLst>
              </p:cNvPr>
              <p:cNvSpPr txBox="1">
                <a:spLocks/>
              </p:cNvSpPr>
              <p:nvPr/>
            </p:nvSpPr>
            <p:spPr bwMode="auto">
              <a:xfrm>
                <a:off x="407503" y="966865"/>
                <a:ext cx="10876250" cy="49242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Clr>
                    <a:srgbClr val="004A78"/>
                  </a:buClr>
                  <a:buFont typeface="Arial" charset="0"/>
                  <a:buNone/>
                  <a:defRPr sz="1800" kern="1200" baseline="0">
                    <a:solidFill>
                      <a:srgbClr val="000000"/>
                    </a:solidFill>
                    <a:latin typeface="Arial" charset="0"/>
                    <a:ea typeface="Arial" charset="0"/>
                    <a:cs typeface="Arial" charset="0"/>
                  </a:defRPr>
                </a:lvl1pPr>
                <a:lvl2pPr marL="457200" indent="0" algn="l" rtl="0" eaLnBrk="1" fontAlgn="base" hangingPunct="1">
                  <a:lnSpc>
                    <a:spcPct val="90000"/>
                  </a:lnSpc>
                  <a:spcBef>
                    <a:spcPts val="500"/>
                  </a:spcBef>
                  <a:spcAft>
                    <a:spcPct val="0"/>
                  </a:spcAft>
                  <a:buClr>
                    <a:srgbClr val="004A78"/>
                  </a:buClr>
                  <a:buFont typeface="Arial" charset="0"/>
                  <a:buNone/>
                  <a:defRPr sz="1800" kern="1200" baseline="0">
                    <a:solidFill>
                      <a:srgbClr val="000000"/>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ct val="0"/>
                  </a:spcAft>
                  <a:buClr>
                    <a:srgbClr val="004A78"/>
                  </a:buClr>
                  <a:buSzTx/>
                  <a:buFont typeface="Arial" charset="0"/>
                  <a:buNone/>
                  <a:tabLst/>
                  <a:defRPr/>
                </a:pPr>
                <a:r>
                  <a:rPr kumimoji="0" lang="en-US" sz="2000" b="0" i="0" u="none" strike="noStrike" kern="1200" cap="none" spc="0" normalizeH="0" baseline="0" noProof="0" dirty="0">
                    <a:ln>
                      <a:noFill/>
                    </a:ln>
                    <a:solidFill>
                      <a:srgbClr val="000000"/>
                    </a:solidFill>
                    <a:effectLst/>
                    <a:uLnTx/>
                    <a:uFillTx/>
                    <a:latin typeface="Arial" charset="0"/>
                    <a:cs typeface="Arial" charset="0"/>
                  </a:rPr>
                  <a:t>In preparation for the next chapter on interval estimation, we present </a:t>
                </a:r>
                <a:r>
                  <a:rPr kumimoji="0" lang="en-US" sz="2000" b="1" i="0" u="none" strike="noStrike" kern="1200" cap="none" spc="0" normalizeH="0" baseline="0" noProof="0" dirty="0">
                    <a:ln>
                      <a:noFill/>
                    </a:ln>
                    <a:solidFill>
                      <a:srgbClr val="000000"/>
                    </a:solidFill>
                    <a:effectLst/>
                    <a:uLnTx/>
                    <a:uFillTx/>
                    <a:latin typeface="Arial" charset="0"/>
                    <a:cs typeface="Arial" charset="0"/>
                  </a:rPr>
                  <a:t>another way </a:t>
                </a:r>
                <a:r>
                  <a:rPr kumimoji="0" lang="en-US" sz="2000" b="0" i="0" u="none" strike="noStrike" kern="1200" cap="none" spc="0" normalizeH="0" baseline="0" noProof="0" dirty="0">
                    <a:ln>
                      <a:noFill/>
                    </a:ln>
                    <a:solidFill>
                      <a:srgbClr val="000000"/>
                    </a:solidFill>
                    <a:effectLst/>
                    <a:uLnTx/>
                    <a:uFillTx/>
                    <a:latin typeface="Arial" charset="0"/>
                    <a:cs typeface="Arial" charset="0"/>
                  </a:rPr>
                  <a:t>of expressing the probability associated with the sampling distribution.</a:t>
                </a:r>
              </a:p>
              <a:p>
                <a:pPr marL="0" marR="0" lvl="0" indent="0" algn="l" defTabSz="914400" rtl="0" eaLnBrk="1" fontAlgn="base" latinLnBrk="0" hangingPunct="1">
                  <a:lnSpc>
                    <a:spcPct val="100000"/>
                  </a:lnSpc>
                  <a:spcBef>
                    <a:spcPts val="600"/>
                  </a:spcBef>
                  <a:spcAft>
                    <a:spcPct val="0"/>
                  </a:spcAft>
                  <a:buClr>
                    <a:srgbClr val="004A78"/>
                  </a:buClr>
                  <a:buSzTx/>
                  <a:buFont typeface="Arial" charset="0"/>
                  <a:buNone/>
                  <a:tabLst/>
                  <a:defRPr/>
                </a:pPr>
                <a:endParaRPr kumimoji="0" lang="en-US" sz="2000" b="0" i="0" u="none" strike="noStrike" kern="1200" cap="none" spc="0" normalizeH="0" baseline="0" noProof="0" dirty="0">
                  <a:ln>
                    <a:noFill/>
                  </a:ln>
                  <a:solidFill>
                    <a:srgbClr val="000000"/>
                  </a:solidFill>
                  <a:effectLst/>
                  <a:uLnTx/>
                  <a:uFillTx/>
                  <a:latin typeface="Arial" charset="0"/>
                  <a:cs typeface="Arial" charset="0"/>
                </a:endParaRPr>
              </a:p>
              <a:p>
                <a:pPr marL="0" marR="0" lvl="0" indent="0" algn="l" defTabSz="914400" rtl="0" eaLnBrk="1" fontAlgn="base" latinLnBrk="0" hangingPunct="1">
                  <a:lnSpc>
                    <a:spcPct val="100000"/>
                  </a:lnSpc>
                  <a:spcBef>
                    <a:spcPts val="600"/>
                  </a:spcBef>
                  <a:spcAft>
                    <a:spcPct val="0"/>
                  </a:spcAft>
                  <a:buClr>
                    <a:srgbClr val="004A78"/>
                  </a:buClr>
                  <a:buSzTx/>
                  <a:buFont typeface="Arial" charset="0"/>
                  <a:buNone/>
                  <a:tabLst/>
                  <a:defRPr/>
                </a:pPr>
                <a:r>
                  <a:rPr kumimoji="0" lang="en-US" sz="2000" b="0" i="0" u="none" strike="noStrike" kern="1200" cap="none" spc="0" normalizeH="0" baseline="0" noProof="0" dirty="0">
                    <a:ln>
                      <a:noFill/>
                    </a:ln>
                    <a:solidFill>
                      <a:srgbClr val="000000"/>
                    </a:solidFill>
                    <a:effectLst/>
                    <a:uLnTx/>
                    <a:uFillTx/>
                    <a:latin typeface="Arial" charset="0"/>
                    <a:cs typeface="Arial" charset="0"/>
                  </a:rPr>
                  <a:t>We define </a:t>
                </a:r>
                <a:r>
                  <a:rPr kumimoji="0" lang="en-US" sz="2000" b="0" i="1" u="none" strike="noStrike" kern="1200" cap="none" spc="0" normalizeH="0" baseline="0" noProof="0" dirty="0">
                    <a:ln>
                      <a:noFill/>
                    </a:ln>
                    <a:solidFill>
                      <a:srgbClr val="000000"/>
                    </a:solidFill>
                    <a:effectLst/>
                    <a:uLnTx/>
                    <a:uFillTx/>
                    <a:latin typeface="Arial" charset="0"/>
                    <a:cs typeface="Arial" charset="0"/>
                  </a:rPr>
                  <a:t>z</a:t>
                </a:r>
                <a:r>
                  <a:rPr kumimoji="0" lang="en-US" sz="2000" b="0" i="1" u="none" strike="noStrike" kern="1200" cap="none" spc="0" normalizeH="0" baseline="-25000" noProof="0" dirty="0">
                    <a:ln>
                      <a:noFill/>
                    </a:ln>
                    <a:solidFill>
                      <a:srgbClr val="000000"/>
                    </a:solidFill>
                    <a:effectLst/>
                    <a:uLnTx/>
                    <a:uFillTx/>
                    <a:latin typeface="Arial" charset="0"/>
                    <a:cs typeface="Arial" charset="0"/>
                  </a:rPr>
                  <a:t>.025</a:t>
                </a:r>
                <a:r>
                  <a:rPr kumimoji="0" lang="en-US" sz="2000" b="0" i="0" u="none" strike="noStrike" kern="1200" cap="none" spc="0" normalizeH="0" baseline="0" noProof="0" dirty="0">
                    <a:ln>
                      <a:noFill/>
                    </a:ln>
                    <a:solidFill>
                      <a:srgbClr val="000000"/>
                    </a:solidFill>
                    <a:effectLst/>
                    <a:uLnTx/>
                    <a:uFillTx/>
                    <a:latin typeface="Arial" charset="0"/>
                    <a:cs typeface="Arial" charset="0"/>
                  </a:rPr>
                  <a:t> to be the value of </a:t>
                </a:r>
                <a:r>
                  <a:rPr kumimoji="0" lang="en-US" sz="2000" b="0" i="1" u="none" strike="noStrike" kern="1200" cap="none" spc="0" normalizeH="0" baseline="0" noProof="0" dirty="0">
                    <a:ln>
                      <a:noFill/>
                    </a:ln>
                    <a:solidFill>
                      <a:srgbClr val="000000"/>
                    </a:solidFill>
                    <a:effectLst/>
                    <a:uLnTx/>
                    <a:uFillTx/>
                    <a:latin typeface="Arial" charset="0"/>
                    <a:cs typeface="Arial" charset="0"/>
                  </a:rPr>
                  <a:t>Z</a:t>
                </a:r>
                <a:r>
                  <a:rPr kumimoji="0" lang="en-US" sz="2000" b="0" i="0" u="none" strike="noStrike" kern="1200" cap="none" spc="0" normalizeH="0" baseline="0" noProof="0" dirty="0">
                    <a:ln>
                      <a:noFill/>
                    </a:ln>
                    <a:solidFill>
                      <a:srgbClr val="000000"/>
                    </a:solidFill>
                    <a:effectLst/>
                    <a:uLnTx/>
                    <a:uFillTx/>
                    <a:latin typeface="Arial" charset="0"/>
                    <a:cs typeface="Arial" charset="0"/>
                  </a:rPr>
                  <a:t> such that the area to the right of </a:t>
                </a:r>
                <a:r>
                  <a:rPr kumimoji="0" lang="en-US" sz="2000" b="0" i="1" u="none" strike="noStrike" kern="1200" cap="none" spc="0" normalizeH="0" baseline="0" noProof="0" dirty="0">
                    <a:ln>
                      <a:noFill/>
                    </a:ln>
                    <a:solidFill>
                      <a:srgbClr val="000000"/>
                    </a:solidFill>
                    <a:effectLst/>
                    <a:uLnTx/>
                    <a:uFillTx/>
                    <a:latin typeface="Arial" charset="0"/>
                    <a:cs typeface="Arial" charset="0"/>
                  </a:rPr>
                  <a:t>z</a:t>
                </a:r>
                <a:r>
                  <a:rPr kumimoji="0" lang="en-US" sz="2000" b="0" i="1" u="none" strike="noStrike" kern="1200" cap="none" spc="0" normalizeH="0" baseline="-25000" noProof="0" dirty="0">
                    <a:ln>
                      <a:noFill/>
                    </a:ln>
                    <a:solidFill>
                      <a:srgbClr val="000000"/>
                    </a:solidFill>
                    <a:effectLst/>
                    <a:uLnTx/>
                    <a:uFillTx/>
                    <a:latin typeface="Arial" charset="0"/>
                    <a:cs typeface="Arial" charset="0"/>
                  </a:rPr>
                  <a:t>.025</a:t>
                </a:r>
                <a:r>
                  <a:rPr kumimoji="0" lang="en-US" sz="2000" b="0" i="0" u="none" strike="noStrike" kern="1200" cap="none" spc="0" normalizeH="0" baseline="0" noProof="0" dirty="0">
                    <a:ln>
                      <a:noFill/>
                    </a:ln>
                    <a:solidFill>
                      <a:srgbClr val="000000"/>
                    </a:solidFill>
                    <a:effectLst/>
                    <a:uLnTx/>
                    <a:uFillTx/>
                    <a:latin typeface="Arial" charset="0"/>
                    <a:cs typeface="Arial" charset="0"/>
                  </a:rPr>
                  <a:t> under the standard normal curve is equal to .025. We calculated </a:t>
                </a:r>
                <a:r>
                  <a:rPr kumimoji="0" lang="en-US" sz="2000" b="0" i="1" u="none" strike="noStrike" kern="1200" cap="none" spc="0" normalizeH="0" baseline="0" noProof="0" dirty="0">
                    <a:ln>
                      <a:noFill/>
                    </a:ln>
                    <a:solidFill>
                      <a:srgbClr val="000000"/>
                    </a:solidFill>
                    <a:effectLst/>
                    <a:uLnTx/>
                    <a:uFillTx/>
                    <a:latin typeface="Arial" charset="0"/>
                    <a:cs typeface="Arial" charset="0"/>
                  </a:rPr>
                  <a:t>z</a:t>
                </a:r>
                <a:r>
                  <a:rPr kumimoji="0" lang="en-US" sz="2000" b="0" i="1" u="none" strike="noStrike" kern="1200" cap="none" spc="0" normalizeH="0" baseline="-25000" noProof="0" dirty="0">
                    <a:ln>
                      <a:noFill/>
                    </a:ln>
                    <a:solidFill>
                      <a:srgbClr val="000000"/>
                    </a:solidFill>
                    <a:effectLst/>
                    <a:uLnTx/>
                    <a:uFillTx/>
                    <a:latin typeface="Arial" charset="0"/>
                    <a:cs typeface="Arial" charset="0"/>
                  </a:rPr>
                  <a:t>.025</a:t>
                </a:r>
                <a:r>
                  <a:rPr kumimoji="0" lang="en-US" sz="2000" b="0" i="0" u="none" strike="noStrike" kern="1200" cap="none" spc="0" normalizeH="0" baseline="0" noProof="0" dirty="0">
                    <a:ln>
                      <a:noFill/>
                    </a:ln>
                    <a:solidFill>
                      <a:srgbClr val="000000"/>
                    </a:solidFill>
                    <a:effectLst/>
                    <a:uLnTx/>
                    <a:uFillTx/>
                    <a:latin typeface="Arial" charset="0"/>
                    <a:cs typeface="Arial" charset="0"/>
                  </a:rPr>
                  <a:t> = 1.96. </a:t>
                </a:r>
              </a:p>
              <a:p>
                <a:pPr marL="0" marR="0" lvl="0" indent="0" algn="l" defTabSz="914400" rtl="0" eaLnBrk="1" fontAlgn="base" latinLnBrk="0" hangingPunct="1">
                  <a:lnSpc>
                    <a:spcPct val="100000"/>
                  </a:lnSpc>
                  <a:spcBef>
                    <a:spcPts val="600"/>
                  </a:spcBef>
                  <a:spcAft>
                    <a:spcPct val="0"/>
                  </a:spcAft>
                  <a:buClr>
                    <a:srgbClr val="004A78"/>
                  </a:buClr>
                  <a:buSzTx/>
                  <a:buFont typeface="Arial" charset="0"/>
                  <a:buNone/>
                  <a:tabLst/>
                  <a:defRPr/>
                </a:pPr>
                <a:endParaRPr kumimoji="0" lang="en-US" sz="2000" b="0" i="0" u="none" strike="noStrike" kern="1200" cap="none" spc="0" normalizeH="0" baseline="0" noProof="0" dirty="0">
                  <a:ln>
                    <a:noFill/>
                  </a:ln>
                  <a:solidFill>
                    <a:srgbClr val="000000"/>
                  </a:solidFill>
                  <a:effectLst/>
                  <a:uLnTx/>
                  <a:uFillTx/>
                  <a:latin typeface="Arial" charset="0"/>
                  <a:cs typeface="Arial" charset="0"/>
                </a:endParaRPr>
              </a:p>
              <a:p>
                <a:pPr marL="0" marR="0" lvl="0" indent="0" algn="l" defTabSz="914400" rtl="0" eaLnBrk="1" fontAlgn="base" latinLnBrk="0" hangingPunct="1">
                  <a:lnSpc>
                    <a:spcPct val="100000"/>
                  </a:lnSpc>
                  <a:spcBef>
                    <a:spcPts val="600"/>
                  </a:spcBef>
                  <a:spcAft>
                    <a:spcPts val="600"/>
                  </a:spcAft>
                  <a:buClr>
                    <a:srgbClr val="004A78"/>
                  </a:buClr>
                  <a:buSzTx/>
                  <a:buFont typeface="Arial" charset="0"/>
                  <a:buNone/>
                  <a:tabLst/>
                  <a:defRPr/>
                </a:pPr>
                <a:r>
                  <a:rPr kumimoji="0" lang="en-US" sz="2000" b="0" i="0" u="none" strike="noStrike" kern="1200" cap="none" spc="0" normalizeH="0" baseline="0" noProof="0" dirty="0">
                    <a:ln>
                      <a:noFill/>
                    </a:ln>
                    <a:solidFill>
                      <a:srgbClr val="000000"/>
                    </a:solidFill>
                    <a:effectLst/>
                    <a:uLnTx/>
                    <a:uFillTx/>
                    <a:latin typeface="Arial" charset="0"/>
                    <a:cs typeface="Arial" charset="0"/>
                  </a:rPr>
                  <a:t>Because the standard normal distribution is symmetric about 0, the area to the left of −1.96 is also .025.</a:t>
                </a:r>
              </a:p>
              <a:p>
                <a:pPr marL="0" marR="0" lvl="0" indent="0" algn="l" defTabSz="914400" rtl="0" eaLnBrk="1" fontAlgn="base" latinLnBrk="0" hangingPunct="1">
                  <a:lnSpc>
                    <a:spcPct val="100000"/>
                  </a:lnSpc>
                  <a:spcBef>
                    <a:spcPts val="0"/>
                  </a:spcBef>
                  <a:spcAft>
                    <a:spcPts val="600"/>
                  </a:spcAft>
                  <a:buClr>
                    <a:srgbClr val="004A78"/>
                  </a:buClr>
                  <a:buSzTx/>
                  <a:buFont typeface="Arial" charset="0"/>
                  <a:buNone/>
                  <a:tabLst/>
                  <a:defRPr/>
                </a:pPr>
                <a:r>
                  <a:rPr kumimoji="0" lang="en-US" sz="2000" b="0" i="0" u="none" strike="noStrike" kern="1200" cap="none" spc="0" normalizeH="0" baseline="0" noProof="0" dirty="0">
                    <a:ln>
                      <a:noFill/>
                    </a:ln>
                    <a:solidFill>
                      <a:srgbClr val="000000"/>
                    </a:solidFill>
                    <a:effectLst/>
                    <a:uLnTx/>
                    <a:uFillTx/>
                    <a:latin typeface="Arial" charset="0"/>
                    <a:cs typeface="Arial" charset="0"/>
                  </a:rPr>
                  <a:t>Thus, the area between −1.96 and 1.96 is .95, that is:</a:t>
                </a:r>
              </a:p>
              <a:p>
                <a:pPr marL="457200" marR="0" lvl="0" indent="-457200" algn="l" defTabSz="914400" rtl="0" eaLnBrk="1" fontAlgn="base" latinLnBrk="0" hangingPunct="1">
                  <a:lnSpc>
                    <a:spcPct val="100000"/>
                  </a:lnSpc>
                  <a:spcBef>
                    <a:spcPts val="0"/>
                  </a:spcBef>
                  <a:spcAft>
                    <a:spcPct val="0"/>
                  </a:spcAft>
                  <a:buClr>
                    <a:srgbClr val="004A78"/>
                  </a:buClr>
                  <a:buSzTx/>
                  <a:buFont typeface="Arial" charset="0"/>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𝑃</m:t>
                      </m:r>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−1.96&lt;</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𝑍</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&lt;1.96</m:t>
                          </m:r>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=.95</m:t>
                      </m:r>
                    </m:oMath>
                  </m:oMathPara>
                </a14:m>
                <a:endParaRPr kumimoji="0" lang="en-US" sz="2000" b="0" i="0" u="none" strike="noStrike" kern="1200" cap="none" spc="0" normalizeH="0" baseline="0" noProof="0" dirty="0">
                  <a:ln>
                    <a:noFill/>
                  </a:ln>
                  <a:solidFill>
                    <a:srgbClr val="000000"/>
                  </a:solidFill>
                  <a:effectLst/>
                  <a:uLnTx/>
                  <a:uFillTx/>
                  <a:latin typeface="Arial" charset="0"/>
                  <a:cs typeface="Arial" charset="0"/>
                </a:endParaRPr>
              </a:p>
            </p:txBody>
          </p:sp>
        </mc:Choice>
        <mc:Fallback xmlns="">
          <p:sp>
            <p:nvSpPr>
              <p:cNvPr id="5" name="Text Placeholder 2">
                <a:extLst>
                  <a:ext uri="{FF2B5EF4-FFF2-40B4-BE49-F238E27FC236}">
                    <a16:creationId xmlns:a16="http://schemas.microsoft.com/office/drawing/2014/main" id="{0B7FC1C8-2364-A3E2-FBD4-38EC43BEE0F2}"/>
                  </a:ext>
                </a:extLst>
              </p:cNvPr>
              <p:cNvSpPr txBox="1">
                <a:spLocks noRot="1" noChangeAspect="1" noMove="1" noResize="1" noEditPoints="1" noAdjustHandles="1" noChangeArrowheads="1" noChangeShapeType="1" noTextEdit="1"/>
              </p:cNvSpPr>
              <p:nvPr/>
            </p:nvSpPr>
            <p:spPr bwMode="auto">
              <a:xfrm>
                <a:off x="407503" y="966865"/>
                <a:ext cx="10876250" cy="4924269"/>
              </a:xfrm>
              <a:prstGeom prst="rect">
                <a:avLst/>
              </a:prstGeom>
              <a:blipFill>
                <a:blip r:embed="rId2"/>
                <a:stretch>
                  <a:fillRect l="-1457" t="-1487" r="-13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val="1"/>
                </a:ext>
              </a:extLst>
            </p:spPr>
            <p:txBody>
              <a:bodyPr/>
              <a:lstStyle/>
              <a:p>
                <a:r>
                  <a:rPr lang="en-US">
                    <a:noFill/>
                  </a:rPr>
                  <a:t> </a:t>
                </a:r>
              </a:p>
            </p:txBody>
          </p:sp>
        </mc:Fallback>
      </mc:AlternateContent>
      <p:pic>
        <p:nvPicPr>
          <p:cNvPr id="6" name="Picture Placeholder 7" descr="A graph shows a bell shaped curve over the horizontal axis, with the peak around the 0 mark. Two vertical lines emerge from the horizontal axis along the negative 1.96 and 1.96 marks and touches the curve. The region between these two lines is shaded and a callout pointing to this region reads, .95. The region under the curve to the left of this shaded region is labeled .025. The region under the curve to the right of this shaded region is labeled .025.&#10;">
            <a:extLst>
              <a:ext uri="{FF2B5EF4-FFF2-40B4-BE49-F238E27FC236}">
                <a16:creationId xmlns:a16="http://schemas.microsoft.com/office/drawing/2014/main" id="{CD5B33F7-889D-AF66-361D-41CFA57D8F81}"/>
              </a:ext>
            </a:extLst>
          </p:cNvPr>
          <p:cNvPicPr>
            <a:picLocks noChangeAspect="1"/>
          </p:cNvPicPr>
          <p:nvPr/>
        </p:nvPicPr>
        <p:blipFill rotWithShape="1">
          <a:blip r:embed="rId3"/>
          <a:srcRect l="109" r="109"/>
          <a:stretch/>
        </p:blipFill>
        <p:spPr bwMode="auto">
          <a:xfrm>
            <a:off x="3379311" y="4267201"/>
            <a:ext cx="4549966" cy="246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33422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799A8-B2FF-91EC-8731-D38541E6CD00}"/>
              </a:ext>
            </a:extLst>
          </p:cNvPr>
          <p:cNvSpPr txBox="1"/>
          <p:nvPr/>
        </p:nvSpPr>
        <p:spPr>
          <a:xfrm>
            <a:off x="115870" y="216030"/>
            <a:ext cx="11655583"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Using the Sampling Distribution for Inference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C14F847-E18C-72A0-F59B-A2F147FAD33E}"/>
                  </a:ext>
                </a:extLst>
              </p:cNvPr>
              <p:cNvSpPr txBox="1"/>
              <p:nvPr/>
            </p:nvSpPr>
            <p:spPr>
              <a:xfrm>
                <a:off x="367763" y="818647"/>
                <a:ext cx="11151795" cy="5702010"/>
              </a:xfrm>
              <a:prstGeom prst="rect">
                <a:avLst/>
              </a:prstGeom>
              <a:noFill/>
            </p:spPr>
            <p:txBody>
              <a:bodyPr wrap="square">
                <a:spAutoFit/>
              </a:bodyPr>
              <a:lstStyle/>
              <a:p>
                <a:pPr>
                  <a:lnSpc>
                    <a:spcPct val="100000"/>
                  </a:lnSpc>
                  <a:spcBef>
                    <a:spcPts val="600"/>
                  </a:spcBef>
                  <a:spcAft>
                    <a:spcPts val="600"/>
                  </a:spcAft>
                </a:pPr>
                <a:r>
                  <a:rPr lang="en-US" sz="2200" dirty="0"/>
                  <a:t>Because the sampling distribution is normally distributed, we can substitute the equation for </a:t>
                </a:r>
                <a:r>
                  <a:rPr lang="en-US" sz="2200" i="1" dirty="0"/>
                  <a:t>Z</a:t>
                </a:r>
                <a:r>
                  <a:rPr lang="en-US" sz="2200" dirty="0"/>
                  <a:t> into the previous probability statement:</a:t>
                </a:r>
                <a:endParaRPr lang="en-US" sz="2200" b="0" i="1" dirty="0">
                  <a:latin typeface="Cambria Math" panose="02040503050406030204" pitchFamily="18" charset="0"/>
                </a:endParaRPr>
              </a:p>
              <a:p>
                <a:pPr marL="457200">
                  <a:lnSpc>
                    <a:spcPct val="100000"/>
                  </a:lnSpc>
                  <a:spcBef>
                    <a:spcPts val="600"/>
                  </a:spcBef>
                  <a:spcAft>
                    <a:spcPts val="600"/>
                  </a:spcAft>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𝑃</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−1.96&lt;</m:t>
                          </m:r>
                          <m:f>
                            <m:fPr>
                              <m:ctrlPr>
                                <a:rPr lang="en-US" sz="2200" i="1">
                                  <a:latin typeface="Cambria Math" panose="02040503050406030204" pitchFamily="18" charset="0"/>
                                </a:rPr>
                              </m:ctrlPr>
                            </m:fPr>
                            <m:num>
                              <m:acc>
                                <m:accPr>
                                  <m:chr m:val="̅"/>
                                  <m:ctrlPr>
                                    <a:rPr lang="en-US" sz="2200" i="1">
                                      <a:latin typeface="Cambria Math" panose="02040503050406030204" pitchFamily="18" charset="0"/>
                                    </a:rPr>
                                  </m:ctrlPr>
                                </m:accPr>
                                <m:e>
                                  <m:r>
                                    <a:rPr lang="en-US" sz="2200" i="1">
                                      <a:latin typeface="Cambria Math" panose="02040503050406030204" pitchFamily="18" charset="0"/>
                                    </a:rPr>
                                    <m:t>𝑋</m:t>
                                  </m:r>
                                </m:e>
                              </m:acc>
                              <m:r>
                                <a:rPr lang="en-US" sz="2200" i="1">
                                  <a:latin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acc>
                                    <m:accPr>
                                      <m:chr m:val="̅"/>
                                      <m:ctrlPr>
                                        <a:rPr lang="en-US" sz="2200" i="1">
                                          <a:latin typeface="Cambria Math" panose="02040503050406030204" pitchFamily="18" charset="0"/>
                                          <a:ea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𝑥</m:t>
                                      </m:r>
                                    </m:e>
                                  </m:acc>
                                </m:sub>
                              </m:sSub>
                            </m:num>
                            <m:den>
                              <m:f>
                                <m:fPr>
                                  <m:type m:val="lin"/>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𝜎</m:t>
                                  </m:r>
                                </m:num>
                                <m:den>
                                  <m:rad>
                                    <m:radPr>
                                      <m:degHide m:val="on"/>
                                      <m:ctrlPr>
                                        <a:rPr lang="en-US" sz="2200" i="1">
                                          <a:latin typeface="Cambria Math" panose="02040503050406030204" pitchFamily="18" charset="0"/>
                                          <a:ea typeface="Cambria Math" panose="02040503050406030204" pitchFamily="18" charset="0"/>
                                        </a:rPr>
                                      </m:ctrlPr>
                                    </m:radPr>
                                    <m:deg/>
                                    <m:e>
                                      <m:r>
                                        <a:rPr lang="en-US" sz="2200" i="1">
                                          <a:latin typeface="Cambria Math" panose="02040503050406030204" pitchFamily="18" charset="0"/>
                                          <a:ea typeface="Cambria Math" panose="02040503050406030204" pitchFamily="18" charset="0"/>
                                        </a:rPr>
                                        <m:t>𝑛</m:t>
                                      </m:r>
                                    </m:e>
                                  </m:rad>
                                </m:den>
                              </m:f>
                            </m:den>
                          </m:f>
                          <m:r>
                            <a:rPr lang="en-US" sz="2200" b="0" i="1" smtClean="0">
                              <a:latin typeface="Cambria Math" panose="02040503050406030204" pitchFamily="18" charset="0"/>
                            </a:rPr>
                            <m:t>&lt;1.96</m:t>
                          </m:r>
                        </m:e>
                      </m:d>
                      <m:r>
                        <a:rPr lang="en-US" sz="2200" b="0" i="1" smtClean="0">
                          <a:latin typeface="Cambria Math" panose="02040503050406030204" pitchFamily="18" charset="0"/>
                        </a:rPr>
                        <m:t>=.95</m:t>
                      </m:r>
                    </m:oMath>
                  </m:oMathPara>
                </a14:m>
                <a:endParaRPr lang="en-US" sz="2200" b="0" i="1" dirty="0">
                  <a:latin typeface="Cambria Math" panose="02040503050406030204" pitchFamily="18" charset="0"/>
                </a:endParaRPr>
              </a:p>
              <a:p>
                <a:pPr>
                  <a:lnSpc>
                    <a:spcPct val="100000"/>
                  </a:lnSpc>
                  <a:spcBef>
                    <a:spcPts val="0"/>
                  </a:spcBef>
                  <a:spcAft>
                    <a:spcPts val="600"/>
                  </a:spcAft>
                </a:pPr>
                <a:r>
                  <a:rPr lang="en-US" sz="2200" dirty="0">
                    <a:cs typeface="Arial" panose="020B0604020202020204" pitchFamily="34" charset="0"/>
                  </a:rPr>
                  <a:t>  Using algebra, we produce:</a:t>
                </a:r>
                <a:endParaRPr lang="en-US" sz="2200" b="0" dirty="0">
                  <a:latin typeface="Arial" panose="020B0604020202020204" pitchFamily="34" charset="0"/>
                  <a:cs typeface="Arial" panose="020B0604020202020204" pitchFamily="34" charset="0"/>
                </a:endParaRPr>
              </a:p>
              <a:p>
                <a:pPr marL="457200">
                  <a:lnSpc>
                    <a:spcPct val="100000"/>
                  </a:lnSpc>
                  <a:spcBef>
                    <a:spcPts val="600"/>
                  </a:spcBef>
                  <a:spcAft>
                    <a:spcPts val="0"/>
                  </a:spcAft>
                </a:pPr>
                <a14:m>
                  <m:oMathPara xmlns:m="http://schemas.openxmlformats.org/officeDocument/2006/math">
                    <m:oMathParaPr>
                      <m:jc m:val="left"/>
                    </m:oMathParaPr>
                    <m:oMath xmlns:m="http://schemas.openxmlformats.org/officeDocument/2006/math">
                      <m:r>
                        <a:rPr lang="en-US" sz="2200" i="1">
                          <a:latin typeface="Cambria Math" panose="02040503050406030204" pitchFamily="18" charset="0"/>
                        </a:rPr>
                        <m:t>𝑃</m:t>
                      </m:r>
                      <m:d>
                        <m:dPr>
                          <m:ctrlPr>
                            <a:rPr lang="en-US" sz="2200" i="1">
                              <a:latin typeface="Cambria Math" panose="02040503050406030204" pitchFamily="18" charset="0"/>
                            </a:rPr>
                          </m:ctrlPr>
                        </m:dPr>
                        <m:e>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acc>
                                <m:accPr>
                                  <m:chr m:val="̅"/>
                                  <m:ctrlPr>
                                    <a:rPr lang="en-US" sz="2200" i="1">
                                      <a:latin typeface="Cambria Math" panose="02040503050406030204" pitchFamily="18" charset="0"/>
                                      <a:ea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𝑥</m:t>
                                  </m:r>
                                </m:e>
                              </m:acc>
                            </m:sub>
                          </m:sSub>
                          <m:r>
                            <a:rPr lang="en-US" sz="2200" i="1">
                              <a:latin typeface="Cambria Math" panose="02040503050406030204" pitchFamily="18" charset="0"/>
                            </a:rPr>
                            <m:t>−1.96</m:t>
                          </m:r>
                          <m:f>
                            <m:fPr>
                              <m:type m:val="lin"/>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𝜎</m:t>
                              </m:r>
                            </m:num>
                            <m:den>
                              <m:rad>
                                <m:radPr>
                                  <m:degHide m:val="on"/>
                                  <m:ctrlPr>
                                    <a:rPr lang="en-US" sz="2200" i="1">
                                      <a:latin typeface="Cambria Math" panose="02040503050406030204" pitchFamily="18" charset="0"/>
                                      <a:ea typeface="Cambria Math" panose="02040503050406030204" pitchFamily="18" charset="0"/>
                                    </a:rPr>
                                  </m:ctrlPr>
                                </m:radPr>
                                <m:deg/>
                                <m:e>
                                  <m:r>
                                    <a:rPr lang="en-US" sz="2200" i="1">
                                      <a:latin typeface="Cambria Math" panose="02040503050406030204" pitchFamily="18" charset="0"/>
                                      <a:ea typeface="Cambria Math" panose="02040503050406030204" pitchFamily="18" charset="0"/>
                                    </a:rPr>
                                    <m:t>𝑛</m:t>
                                  </m:r>
                                </m:e>
                              </m:rad>
                            </m:den>
                          </m:f>
                          <m:r>
                            <a:rPr lang="en-US" sz="2200" i="1">
                              <a:latin typeface="Cambria Math" panose="02040503050406030204" pitchFamily="18" charset="0"/>
                            </a:rPr>
                            <m:t>&lt;</m:t>
                          </m:r>
                          <m:acc>
                            <m:accPr>
                              <m:chr m:val="̅"/>
                              <m:ctrlPr>
                                <a:rPr lang="en-US" sz="2200" i="1">
                                  <a:latin typeface="Cambria Math" panose="02040503050406030204" pitchFamily="18" charset="0"/>
                                </a:rPr>
                              </m:ctrlPr>
                            </m:accPr>
                            <m:e>
                              <m:r>
                                <a:rPr lang="en-US" sz="2200" i="1">
                                  <a:latin typeface="Cambria Math" panose="02040503050406030204" pitchFamily="18" charset="0"/>
                                </a:rPr>
                                <m:t>𝑋</m:t>
                              </m:r>
                            </m:e>
                          </m:acc>
                          <m:r>
                            <a:rPr lang="en-US" sz="2200" i="1">
                              <a:latin typeface="Cambria Math" panose="02040503050406030204" pitchFamily="18" charset="0"/>
                            </a:rPr>
                            <m:t>&lt;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acc>
                                <m:accPr>
                                  <m:chr m:val="̅"/>
                                  <m:ctrlPr>
                                    <a:rPr lang="en-US" sz="2200" i="1">
                                      <a:latin typeface="Cambria Math" panose="02040503050406030204" pitchFamily="18" charset="0"/>
                                      <a:ea typeface="Cambria Math" panose="02040503050406030204" pitchFamily="18" charset="0"/>
                                    </a:rPr>
                                  </m:ctrlPr>
                                </m:accPr>
                                <m:e>
                                  <m:r>
                                    <a:rPr lang="en-US" sz="2200" i="1">
                                      <a:latin typeface="Cambria Math" panose="02040503050406030204" pitchFamily="18" charset="0"/>
                                      <a:ea typeface="Cambria Math" panose="02040503050406030204" pitchFamily="18" charset="0"/>
                                    </a:rPr>
                                    <m:t>𝑥</m:t>
                                  </m:r>
                                </m:e>
                              </m:acc>
                            </m:sub>
                          </m:sSub>
                          <m:r>
                            <a:rPr lang="en-US" sz="2200" b="0" i="1" smtClean="0">
                              <a:latin typeface="Cambria Math" panose="02040503050406030204" pitchFamily="18" charset="0"/>
                            </a:rPr>
                            <m:t>+</m:t>
                          </m:r>
                          <m:r>
                            <a:rPr lang="en-US" sz="2200" i="1">
                              <a:latin typeface="Cambria Math" panose="02040503050406030204" pitchFamily="18" charset="0"/>
                            </a:rPr>
                            <m:t>1.96</m:t>
                          </m:r>
                          <m:f>
                            <m:fPr>
                              <m:type m:val="lin"/>
                              <m:ctrlPr>
                                <a:rPr lang="en-US" sz="2200" i="1" smtClean="0">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𝜎</m:t>
                              </m:r>
                            </m:num>
                            <m:den>
                              <m:rad>
                                <m:radPr>
                                  <m:degHide m:val="on"/>
                                  <m:ctrlPr>
                                    <a:rPr lang="en-US" sz="2200" i="1">
                                      <a:latin typeface="Cambria Math" panose="02040503050406030204" pitchFamily="18" charset="0"/>
                                      <a:ea typeface="Cambria Math" panose="02040503050406030204" pitchFamily="18" charset="0"/>
                                    </a:rPr>
                                  </m:ctrlPr>
                                </m:radPr>
                                <m:deg/>
                                <m:e>
                                  <m:r>
                                    <a:rPr lang="en-US" sz="2200" i="1">
                                      <a:latin typeface="Cambria Math" panose="02040503050406030204" pitchFamily="18" charset="0"/>
                                      <a:ea typeface="Cambria Math" panose="02040503050406030204" pitchFamily="18" charset="0"/>
                                    </a:rPr>
                                    <m:t>𝑛</m:t>
                                  </m:r>
                                </m:e>
                              </m:rad>
                            </m:den>
                          </m:f>
                        </m:e>
                      </m:d>
                      <m:r>
                        <a:rPr lang="en-US" sz="2200" b="0" i="1" smtClean="0">
                          <a:latin typeface="Cambria Math" panose="02040503050406030204" pitchFamily="18" charset="0"/>
                        </a:rPr>
                        <m:t>=.95</m:t>
                      </m:r>
                    </m:oMath>
                  </m:oMathPara>
                </a14:m>
                <a:endParaRPr lang="en-US" sz="2200" dirty="0">
                  <a:ea typeface="Cambria Math" panose="02040503050406030204" pitchFamily="18" charset="0"/>
                </a:endParaRPr>
              </a:p>
              <a:p>
                <a:pPr marL="457200">
                  <a:lnSpc>
                    <a:spcPct val="100000"/>
                  </a:lnSpc>
                  <a:spcBef>
                    <a:spcPts val="600"/>
                  </a:spcBef>
                  <a:spcAft>
                    <a:spcPts val="0"/>
                  </a:spcAft>
                </a:pPr>
                <a:r>
                  <a:rPr lang="en-US" sz="2200" dirty="0">
                    <a:ea typeface="Cambria Math" panose="02040503050406030204" pitchFamily="18" charset="0"/>
                  </a:rPr>
                  <a:t>  </a:t>
                </a:r>
              </a:p>
              <a:p>
                <a:pPr>
                  <a:lnSpc>
                    <a:spcPct val="100000"/>
                  </a:lnSpc>
                  <a:spcBef>
                    <a:spcPts val="600"/>
                  </a:spcBef>
                  <a:spcAft>
                    <a:spcPts val="600"/>
                  </a:spcAft>
                </a:pPr>
                <a:r>
                  <a:rPr lang="en-US" sz="2200" dirty="0"/>
                  <a:t>If we now plug in mean and standard deviation:</a:t>
                </a:r>
              </a:p>
              <a:p>
                <a:pPr marL="457200">
                  <a:lnSpc>
                    <a:spcPct val="100000"/>
                  </a:lnSpc>
                  <a:spcBef>
                    <a:spcPts val="600"/>
                  </a:spcBef>
                  <a:spcAft>
                    <a:spcPts val="600"/>
                  </a:spcAft>
                </a:pPr>
                <a14:m>
                  <m:oMathPara xmlns:m="http://schemas.openxmlformats.org/officeDocument/2006/math">
                    <m:oMathParaPr>
                      <m:jc m:val="left"/>
                    </m:oMathParaPr>
                    <m:oMath xmlns:m="http://schemas.openxmlformats.org/officeDocument/2006/math">
                      <m:r>
                        <a:rPr lang="en-US" sz="2200" i="1" smtClean="0">
                          <a:latin typeface="Cambria Math" panose="02040503050406030204" pitchFamily="18" charset="0"/>
                        </a:rPr>
                        <m:t>𝑃</m:t>
                      </m:r>
                      <m:d>
                        <m:dPr>
                          <m:ctrlPr>
                            <a:rPr lang="en-US" sz="2200" i="1">
                              <a:latin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800</m:t>
                          </m:r>
                          <m:r>
                            <a:rPr lang="en-US" sz="2200" i="1">
                              <a:latin typeface="Cambria Math" panose="02040503050406030204" pitchFamily="18" charset="0"/>
                            </a:rPr>
                            <m:t>−1.96</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100</m:t>
                              </m:r>
                            </m:num>
                            <m:den>
                              <m:rad>
                                <m:radPr>
                                  <m:degHide m:val="on"/>
                                  <m:ctrlPr>
                                    <a:rPr lang="en-US" sz="2200" i="1" smtClean="0">
                                      <a:latin typeface="Cambria Math" panose="02040503050406030204" pitchFamily="18" charset="0"/>
                                    </a:rPr>
                                  </m:ctrlPr>
                                </m:radPr>
                                <m:deg/>
                                <m:e>
                                  <m:r>
                                    <a:rPr lang="en-US" sz="2200" b="0" i="1" smtClean="0">
                                      <a:latin typeface="Cambria Math" panose="02040503050406030204" pitchFamily="18" charset="0"/>
                                    </a:rPr>
                                    <m:t>25</m:t>
                                  </m:r>
                                </m:e>
                              </m:rad>
                            </m:den>
                          </m:f>
                          <m:r>
                            <a:rPr lang="en-US" sz="2200" i="1">
                              <a:latin typeface="Cambria Math" panose="02040503050406030204" pitchFamily="18" charset="0"/>
                            </a:rPr>
                            <m:t>&lt;</m:t>
                          </m:r>
                          <m:acc>
                            <m:accPr>
                              <m:chr m:val="̅"/>
                              <m:ctrlPr>
                                <a:rPr lang="en-US" sz="2200" i="1">
                                  <a:latin typeface="Cambria Math" panose="02040503050406030204" pitchFamily="18" charset="0"/>
                                </a:rPr>
                              </m:ctrlPr>
                            </m:accPr>
                            <m:e>
                              <m:r>
                                <a:rPr lang="en-US" sz="2200" i="1">
                                  <a:latin typeface="Cambria Math" panose="02040503050406030204" pitchFamily="18" charset="0"/>
                                </a:rPr>
                                <m:t>𝑋</m:t>
                              </m:r>
                            </m:e>
                          </m:acc>
                          <m:r>
                            <a:rPr lang="en-US" sz="2200" i="1">
                              <a:latin typeface="Cambria Math" panose="02040503050406030204" pitchFamily="18" charset="0"/>
                            </a:rPr>
                            <m:t>&lt;</m:t>
                          </m:r>
                          <m:r>
                            <a:rPr lang="en-US" sz="2200" i="1">
                              <a:latin typeface="Cambria Math" panose="02040503050406030204" pitchFamily="18" charset="0"/>
                              <a:ea typeface="Cambria Math" panose="02040503050406030204" pitchFamily="18" charset="0"/>
                            </a:rPr>
                            <m:t>800</m:t>
                          </m:r>
                          <m:r>
                            <a:rPr lang="en-US" sz="2200" b="0" i="1"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1.96</m:t>
                          </m:r>
                          <m:f>
                            <m:fPr>
                              <m:ctrlPr>
                                <a:rPr lang="en-US" sz="2200" i="1">
                                  <a:latin typeface="Cambria Math" panose="02040503050406030204" pitchFamily="18" charset="0"/>
                                </a:rPr>
                              </m:ctrlPr>
                            </m:fPr>
                            <m:num>
                              <m:r>
                                <a:rPr lang="en-US" sz="2200" i="1">
                                  <a:latin typeface="Cambria Math" panose="02040503050406030204" pitchFamily="18" charset="0"/>
                                </a:rPr>
                                <m:t>100</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25</m:t>
                                  </m:r>
                                </m:e>
                              </m:rad>
                            </m:den>
                          </m:f>
                        </m:e>
                      </m:d>
                      <m:r>
                        <a:rPr lang="en-US" sz="2200" b="0" i="1" smtClean="0">
                          <a:latin typeface="Cambria Math" panose="02040503050406030204" pitchFamily="18" charset="0"/>
                        </a:rPr>
                        <m:t>=.95</m:t>
                      </m:r>
                    </m:oMath>
                  </m:oMathPara>
                </a14:m>
                <a:endParaRPr lang="en-US" sz="2200" b="0" i="1" dirty="0">
                  <a:latin typeface="Cambria Math" panose="02040503050406030204" pitchFamily="18" charset="0"/>
                </a:endParaRPr>
              </a:p>
              <a:p>
                <a:pPr marL="457200">
                  <a:lnSpc>
                    <a:spcPct val="100000"/>
                  </a:lnSpc>
                  <a:spcBef>
                    <a:spcPts val="600"/>
                  </a:spcBef>
                  <a:spcAft>
                    <a:spcPts val="600"/>
                  </a:spcAft>
                </a:pPr>
                <a14:m>
                  <m:oMathPara xmlns:m="http://schemas.openxmlformats.org/officeDocument/2006/math">
                    <m:oMathParaPr>
                      <m:jc m:val="left"/>
                    </m:oMathParaPr>
                    <m:oMath xmlns:m="http://schemas.openxmlformats.org/officeDocument/2006/math">
                      <m:r>
                        <a:rPr lang="en-US" sz="2200" b="0" i="1" smtClean="0">
                          <a:latin typeface="Cambria Math" panose="02040503050406030204" pitchFamily="18" charset="0"/>
                        </a:rPr>
                        <m:t>𝑃</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760.8&lt;</m:t>
                          </m:r>
                          <m:acc>
                            <m:accPr>
                              <m:chr m:val="̅"/>
                              <m:ctrlPr>
                                <a:rPr lang="en-US" sz="2200" i="1">
                                  <a:latin typeface="Cambria Math" panose="02040503050406030204" pitchFamily="18" charset="0"/>
                                </a:rPr>
                              </m:ctrlPr>
                            </m:accPr>
                            <m:e>
                              <m:r>
                                <a:rPr lang="en-US" sz="2200" i="1">
                                  <a:latin typeface="Cambria Math" panose="02040503050406030204" pitchFamily="18" charset="0"/>
                                </a:rPr>
                                <m:t>𝑋</m:t>
                              </m:r>
                            </m:e>
                          </m:acc>
                          <m:r>
                            <a:rPr lang="en-US" sz="2200" b="0" i="1" smtClean="0">
                              <a:latin typeface="Cambria Math" panose="02040503050406030204" pitchFamily="18" charset="0"/>
                            </a:rPr>
                            <m:t>&lt;839.2</m:t>
                          </m:r>
                        </m:e>
                      </m:d>
                      <m:r>
                        <a:rPr lang="en-US" sz="2200" b="0" i="1" smtClean="0">
                          <a:latin typeface="Cambria Math" panose="02040503050406030204" pitchFamily="18" charset="0"/>
                        </a:rPr>
                        <m:t>=.95</m:t>
                      </m:r>
                    </m:oMath>
                  </m:oMathPara>
                </a14:m>
                <a:endParaRPr lang="en-US" sz="2200" dirty="0"/>
              </a:p>
              <a:p>
                <a:pPr>
                  <a:lnSpc>
                    <a:spcPct val="100000"/>
                  </a:lnSpc>
                  <a:spcBef>
                    <a:spcPts val="600"/>
                  </a:spcBef>
                  <a:spcAft>
                    <a:spcPts val="600"/>
                  </a:spcAft>
                </a:pPr>
                <a:r>
                  <a:rPr lang="en-US" sz="2200" dirty="0"/>
                  <a:t>We can conclude that there is a 95% probability that a sample mean of size 25 will fall between $760.8 and $839.2, which does not include the sample mean of $750. Thus, the dean’s claim is not supported.</a:t>
                </a:r>
              </a:p>
            </p:txBody>
          </p:sp>
        </mc:Choice>
        <mc:Fallback xmlns="">
          <p:sp>
            <p:nvSpPr>
              <p:cNvPr id="4" name="TextBox 3">
                <a:extLst>
                  <a:ext uri="{FF2B5EF4-FFF2-40B4-BE49-F238E27FC236}">
                    <a16:creationId xmlns:a16="http://schemas.microsoft.com/office/drawing/2014/main" id="{2C14F847-E18C-72A0-F59B-A2F147FAD33E}"/>
                  </a:ext>
                </a:extLst>
              </p:cNvPr>
              <p:cNvSpPr txBox="1">
                <a:spLocks noRot="1" noChangeAspect="1" noMove="1" noResize="1" noEditPoints="1" noAdjustHandles="1" noChangeArrowheads="1" noChangeShapeType="1" noTextEdit="1"/>
              </p:cNvSpPr>
              <p:nvPr/>
            </p:nvSpPr>
            <p:spPr>
              <a:xfrm>
                <a:off x="367763" y="818647"/>
                <a:ext cx="11151795" cy="5702010"/>
              </a:xfrm>
              <a:prstGeom prst="rect">
                <a:avLst/>
              </a:prstGeom>
              <a:blipFill>
                <a:blip r:embed="rId2"/>
                <a:stretch>
                  <a:fillRect l="-710" t="-641" b="-1175"/>
                </a:stretch>
              </a:blipFill>
            </p:spPr>
            <p:txBody>
              <a:bodyPr/>
              <a:lstStyle/>
              <a:p>
                <a:r>
                  <a:rPr lang="en-US">
                    <a:noFill/>
                  </a:rPr>
                  <a:t> </a:t>
                </a:r>
              </a:p>
            </p:txBody>
          </p:sp>
        </mc:Fallback>
      </mc:AlternateContent>
    </p:spTree>
    <p:extLst>
      <p:ext uri="{BB962C8B-B14F-4D97-AF65-F5344CB8AC3E}">
        <p14:creationId xmlns:p14="http://schemas.microsoft.com/office/powerpoint/2010/main" val="23133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558813" y="1280572"/>
                <a:ext cx="11403887" cy="6077561"/>
              </a:xfrm>
              <a:prstGeom prst="rect">
                <a:avLst/>
              </a:prstGeom>
              <a:noFill/>
            </p:spPr>
            <p:txBody>
              <a:bodyPr wrap="square" lIns="90000" rtlCol="0">
                <a:spAutoFit/>
              </a:bodyPr>
              <a:lstStyle/>
              <a:p>
                <a:pPr>
                  <a:lnSpc>
                    <a:spcPct val="100000"/>
                  </a:lnSpc>
                </a:pPr>
                <a:r>
                  <a:rPr lang="en-US" sz="2400" dirty="0"/>
                  <a:t>Before introduced the binomial distribution, described by the parameter </a:t>
                </a:r>
                <a:r>
                  <a:rPr lang="en-US" sz="2400" i="1" dirty="0"/>
                  <a:t>p</a:t>
                </a:r>
                <a:r>
                  <a:rPr lang="en-US" sz="2400" dirty="0"/>
                  <a:t>, the probability of success in any trial.</a:t>
                </a:r>
              </a:p>
              <a:p>
                <a:pPr>
                  <a:lnSpc>
                    <a:spcPct val="100000"/>
                  </a:lnSpc>
                </a:pPr>
                <a:endParaRPr lang="en-US" sz="2400" dirty="0"/>
              </a:p>
              <a:p>
                <a:pPr>
                  <a:lnSpc>
                    <a:spcPct val="100000"/>
                  </a:lnSpc>
                </a:pPr>
                <a:r>
                  <a:rPr lang="en-US" sz="2400" dirty="0"/>
                  <a:t>When p is unknown, we estimate it with the sample proportion (read as </a:t>
                </a:r>
                <a:r>
                  <a:rPr lang="en-US" sz="2400" i="1" dirty="0"/>
                  <a:t>p hat)</a:t>
                </a:r>
                <a:r>
                  <a:rPr lang="en-US" sz="2400" dirty="0"/>
                  <a:t>:</a:t>
                </a:r>
              </a:p>
              <a:p>
                <a:pPr marL="914400">
                  <a:lnSpc>
                    <a:spcPct val="100000"/>
                  </a:lnSpc>
                </a:pPr>
                <a14:m>
                  <m:oMathPara xmlns:m="http://schemas.openxmlformats.org/officeDocument/2006/math">
                    <m:oMathParaPr>
                      <m:jc m:val="left"/>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𝑋</m:t>
                          </m:r>
                        </m:num>
                        <m:den>
                          <m:r>
                            <a:rPr lang="en-US" sz="2400" i="1">
                              <a:latin typeface="Cambria Math" panose="02040503050406030204" pitchFamily="18" charset="0"/>
                            </a:rPr>
                            <m:t>𝑛</m:t>
                          </m:r>
                        </m:den>
                      </m:f>
                    </m:oMath>
                  </m:oMathPara>
                </a14:m>
                <a:endParaRPr lang="en-US" sz="2400" dirty="0"/>
              </a:p>
              <a:p>
                <a:pPr marL="914400">
                  <a:lnSpc>
                    <a:spcPct val="100000"/>
                  </a:lnSpc>
                </a:pPr>
                <a:endParaRPr lang="en-US" sz="2400" dirty="0"/>
              </a:p>
              <a:p>
                <a:pPr>
                  <a:lnSpc>
                    <a:spcPct val="100000"/>
                  </a:lnSpc>
                </a:pPr>
                <a:r>
                  <a:rPr lang="en-US" sz="2400" dirty="0"/>
                  <a:t>Where </a:t>
                </a:r>
                <a:r>
                  <a:rPr lang="en-US" sz="2400" i="1" dirty="0"/>
                  <a:t>X</a:t>
                </a:r>
                <a:r>
                  <a:rPr lang="en-US" sz="2400" dirty="0"/>
                  <a:t> is the count of successes and </a:t>
                </a:r>
                <a:r>
                  <a:rPr lang="en-US" sz="2400" i="1" dirty="0"/>
                  <a:t>n</a:t>
                </a:r>
                <a:r>
                  <a:rPr lang="en-US" sz="2400" dirty="0"/>
                  <a:t> the sample size. The random variable </a:t>
                </a:r>
                <a:r>
                  <a:rPr lang="en-US" sz="2400" i="1" dirty="0"/>
                  <a:t>X</a:t>
                </a:r>
                <a:r>
                  <a:rPr lang="en-US" sz="2400" dirty="0"/>
                  <a:t> is binomially distributed.</a:t>
                </a:r>
              </a:p>
              <a:p>
                <a:pPr>
                  <a:lnSpc>
                    <a:spcPct val="100000"/>
                  </a:lnSpc>
                </a:pPr>
                <a:endParaRPr lang="en-US" sz="2400" dirty="0"/>
              </a:p>
              <a:p>
                <a:pPr>
                  <a:lnSpc>
                    <a:spcPct val="100000"/>
                  </a:lnSpc>
                </a:pPr>
                <a:r>
                  <a:rPr lang="en-US" sz="2400" dirty="0"/>
                  <a:t>However, a binomial random variable is discrete, and it does not lend well to the calculations needed for inference. Next, we show how to approximate a discrete binomial random variable with a continuous normal random variable.</a:t>
                </a:r>
              </a:p>
              <a:p>
                <a:pPr marL="342900" indent="-342900">
                  <a:buFontTx/>
                  <a:buChar char="-"/>
                </a:pPr>
                <a:endParaRPr lang="en-US" sz="2400" dirty="0"/>
              </a:p>
              <a:p>
                <a:pPr marL="457200" indent="-457200">
                  <a:buFontTx/>
                  <a:buChar char="-"/>
                </a:pPr>
                <a:endParaRPr lang="en-US" sz="2800" dirty="0"/>
              </a:p>
              <a:p>
                <a:endParaRPr lang="en-US" sz="28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558813" y="1280572"/>
                <a:ext cx="11403887" cy="6077561"/>
              </a:xfrm>
              <a:prstGeom prst="rect">
                <a:avLst/>
              </a:prstGeom>
              <a:blipFill>
                <a:blip r:embed="rId3"/>
                <a:stretch>
                  <a:fillRect l="-856" t="-802" r="-695"/>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173497" y="216030"/>
            <a:ext cx="11851095"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Sampling Distribution of a Proportion</a:t>
            </a:r>
          </a:p>
        </p:txBody>
      </p:sp>
    </p:spTree>
    <p:extLst>
      <p:ext uri="{BB962C8B-B14F-4D97-AF65-F5344CB8AC3E}">
        <p14:creationId xmlns:p14="http://schemas.microsoft.com/office/powerpoint/2010/main" val="318058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70452" y="191905"/>
            <a:ext cx="11851095"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Binomial Distribution Example</a:t>
            </a:r>
          </a:p>
        </p:txBody>
      </p:sp>
      <p:pic>
        <p:nvPicPr>
          <p:cNvPr id="5" name="Picture Placeholder 12" descr="A graph has x along the horizontal axis, ranging from 0 to 20, in increments of 1, and the P(x) along the vertical axis, ranging from 0 to .20, in increments of .05. Thirteen bars are from 4 and 16 along the horizontal axis, in the shape of a bell, with the peak at 10 along the horizontal axis, and 17.5 along the vertical axis.&#10;The middle bar for 10 has been shaded with a different color.">
            <a:extLst>
              <a:ext uri="{FF2B5EF4-FFF2-40B4-BE49-F238E27FC236}">
                <a16:creationId xmlns:a16="http://schemas.microsoft.com/office/drawing/2014/main" id="{6336BCAC-7C91-4938-8C26-A8C10AA5695C}"/>
              </a:ext>
            </a:extLst>
          </p:cNvPr>
          <p:cNvPicPr>
            <a:picLocks noChangeAspect="1"/>
          </p:cNvPicPr>
          <p:nvPr/>
        </p:nvPicPr>
        <p:blipFill rotWithShape="1">
          <a:blip r:embed="rId3"/>
          <a:srcRect l="9" r="9"/>
          <a:stretch/>
        </p:blipFill>
        <p:spPr>
          <a:xfrm>
            <a:off x="7240104" y="1486159"/>
            <a:ext cx="4672013" cy="4259262"/>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34A0581-EE64-46F5-86AC-DDD9584CEAE8}"/>
                  </a:ext>
                </a:extLst>
              </p:cNvPr>
              <p:cNvSpPr/>
              <p:nvPr/>
            </p:nvSpPr>
            <p:spPr>
              <a:xfrm>
                <a:off x="530255" y="1142931"/>
                <a:ext cx="6295088" cy="5192191"/>
              </a:xfrm>
              <a:prstGeom prst="rect">
                <a:avLst/>
              </a:prstGeom>
            </p:spPr>
            <p:txBody>
              <a:bodyPr wrap="square">
                <a:spAutoFit/>
              </a:bodyPr>
              <a:lstStyle/>
              <a:p>
                <a:pPr>
                  <a:spcBef>
                    <a:spcPts val="1000"/>
                  </a:spcBef>
                  <a:spcAft>
                    <a:spcPts val="0"/>
                  </a:spcAft>
                </a:pPr>
                <a:r>
                  <a:rPr lang="en-US" sz="2400" dirty="0"/>
                  <a:t>Consider a binomial distribution with </a:t>
                </a:r>
                <a:r>
                  <a:rPr lang="en-US" sz="2400" i="1" dirty="0"/>
                  <a:t>n</a:t>
                </a:r>
                <a:r>
                  <a:rPr lang="en-US" sz="2400" dirty="0"/>
                  <a:t> = 20, and </a:t>
                </a:r>
                <a:r>
                  <a:rPr lang="en-US" sz="2400" i="1" dirty="0"/>
                  <a:t>p</a:t>
                </a:r>
                <a:r>
                  <a:rPr lang="en-US" sz="2400" dirty="0"/>
                  <a:t> = .5. </a:t>
                </a:r>
              </a:p>
              <a:p>
                <a:pPr>
                  <a:spcBef>
                    <a:spcPts val="1000"/>
                  </a:spcBef>
                  <a:spcAft>
                    <a:spcPts val="600"/>
                  </a:spcAft>
                </a:pPr>
                <a:r>
                  <a:rPr lang="en-US" sz="2400" dirty="0"/>
                  <a:t>The probability that X = 10, can be written as:</a:t>
                </a:r>
              </a:p>
              <a:p>
                <a:pPr marL="460375">
                  <a:spcBef>
                    <a:spcPts val="1000"/>
                  </a:spcBef>
                  <a:spcAft>
                    <a:spcPts val="600"/>
                  </a:spcAft>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=10</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𝑛</m:t>
                          </m:r>
                          <m:r>
                            <a:rPr lang="en-US" sz="2400" i="1">
                              <a:latin typeface="Cambria Math" panose="02040503050406030204" pitchFamily="18" charset="0"/>
                            </a:rPr>
                            <m:t>!</m:t>
                          </m:r>
                        </m:num>
                        <m:den>
                          <m:r>
                            <a:rPr lang="en-US" sz="2400" i="1">
                              <a:latin typeface="Cambria Math" panose="02040503050406030204" pitchFamily="18" charset="0"/>
                            </a:rPr>
                            <m:t>𝑛</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𝑋</m:t>
                              </m:r>
                            </m:e>
                          </m:d>
                          <m:r>
                            <a:rPr lang="en-US" sz="2400" i="1">
                              <a:latin typeface="Cambria Math" panose="02040503050406030204" pitchFamily="18" charset="0"/>
                            </a:rPr>
                            <m:t>!</m:t>
                          </m:r>
                        </m:den>
                      </m:f>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𝑋</m:t>
                          </m:r>
                        </m:sup>
                      </m:sSup>
                      <m:sSup>
                        <m:sSupPr>
                          <m:ctrlPr>
                            <a:rPr lang="en-US" sz="2400" i="1">
                              <a:latin typeface="Cambria Math" panose="02040503050406030204" pitchFamily="18" charset="0"/>
                            </a:rPr>
                          </m:ctrlPr>
                        </m:sSupPr>
                        <m:e>
                          <m:r>
                            <a:rPr lang="en-US" sz="2400" i="1">
                              <a:latin typeface="Cambria Math" panose="02040503050406030204" pitchFamily="18" charset="0"/>
                            </a:rPr>
                            <m:t>(1−</m:t>
                          </m:r>
                          <m:r>
                            <a:rPr lang="en-US" sz="2400" i="1">
                              <a:latin typeface="Cambria Math" panose="02040503050406030204" pitchFamily="18" charset="0"/>
                            </a:rPr>
                            <m:t>𝑝</m:t>
                          </m:r>
                          <m:r>
                            <a:rPr lang="en-US" sz="2400" i="1">
                              <a:latin typeface="Cambria Math" panose="02040503050406030204" pitchFamily="18" charset="0"/>
                            </a:rPr>
                            <m:t>)</m:t>
                          </m:r>
                        </m:e>
                        <m:sup>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𝑋</m:t>
                          </m:r>
                          <m:r>
                            <a:rPr lang="en-US" sz="2400" i="1">
                              <a:latin typeface="Cambria Math" panose="02040503050406030204" pitchFamily="18" charset="0"/>
                            </a:rPr>
                            <m:t>)</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20!</m:t>
                          </m:r>
                        </m:num>
                        <m:den>
                          <m:r>
                            <a:rPr lang="en-US" sz="2400" i="1">
                              <a:latin typeface="Cambria Math" panose="02040503050406030204" pitchFamily="18" charset="0"/>
                            </a:rPr>
                            <m:t>10!</m:t>
                          </m:r>
                          <m:d>
                            <m:dPr>
                              <m:ctrlPr>
                                <a:rPr lang="en-US" sz="2400" i="1">
                                  <a:latin typeface="Cambria Math" panose="02040503050406030204" pitchFamily="18" charset="0"/>
                                </a:rPr>
                              </m:ctrlPr>
                            </m:dPr>
                            <m:e>
                              <m:r>
                                <a:rPr lang="en-US" sz="2400" i="1">
                                  <a:latin typeface="Cambria Math" panose="02040503050406030204" pitchFamily="18" charset="0"/>
                                </a:rPr>
                                <m:t>20−10</m:t>
                              </m:r>
                            </m:e>
                          </m:d>
                          <m:r>
                            <a:rPr lang="en-US" sz="2400" i="1">
                              <a:latin typeface="Cambria Math" panose="02040503050406030204" pitchFamily="18" charset="0"/>
                            </a:rPr>
                            <m:t>!</m:t>
                          </m:r>
                        </m:den>
                      </m:f>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10</m:t>
                          </m:r>
                        </m:sup>
                      </m:sSup>
                      <m:sSup>
                        <m:sSupPr>
                          <m:ctrlPr>
                            <a:rPr lang="en-US" sz="2400" i="1">
                              <a:latin typeface="Cambria Math" panose="02040503050406030204" pitchFamily="18" charset="0"/>
                            </a:rPr>
                          </m:ctrlPr>
                        </m:sSupPr>
                        <m:e>
                          <m:r>
                            <a:rPr lang="en-US" sz="2400" i="1">
                              <a:latin typeface="Cambria Math" panose="02040503050406030204" pitchFamily="18" charset="0"/>
                            </a:rPr>
                            <m:t>(1−</m:t>
                          </m:r>
                          <m:r>
                            <a:rPr lang="en-US" sz="2400" i="1">
                              <a:latin typeface="Cambria Math" panose="02040503050406030204" pitchFamily="18" charset="0"/>
                            </a:rPr>
                            <m:t>𝑝</m:t>
                          </m:r>
                          <m:r>
                            <a:rPr lang="en-US" sz="2400" i="1">
                              <a:latin typeface="Cambria Math" panose="02040503050406030204" pitchFamily="18" charset="0"/>
                            </a:rPr>
                            <m:t>)</m:t>
                          </m:r>
                        </m:e>
                        <m:sup>
                          <m:r>
                            <a:rPr lang="en-US" sz="2400" i="1">
                              <a:latin typeface="Cambria Math" panose="02040503050406030204" pitchFamily="18" charset="0"/>
                            </a:rPr>
                            <m:t>(20−10)</m:t>
                          </m:r>
                        </m:sup>
                      </m:sSup>
                      <m:r>
                        <a:rPr lang="en-US" sz="2400" i="1">
                          <a:latin typeface="Cambria Math" panose="02040503050406030204" pitchFamily="18" charset="0"/>
                        </a:rPr>
                        <m:t>=.1762</m:t>
                      </m:r>
                    </m:oMath>
                  </m:oMathPara>
                </a14:m>
                <a:endParaRPr lang="en-US" sz="2400" dirty="0"/>
              </a:p>
              <a:p>
                <a:pPr>
                  <a:spcBef>
                    <a:spcPts val="1000"/>
                  </a:spcBef>
                  <a:spcAft>
                    <a:spcPts val="600"/>
                  </a:spcAft>
                </a:pPr>
                <a:r>
                  <a:rPr lang="en-US" sz="2400" dirty="0"/>
                  <a:t>From Section 7-4, we also learned that the binomial distribution parameters are:</a:t>
                </a:r>
              </a:p>
              <a:p>
                <a:pPr marL="460375">
                  <a:spcBef>
                    <a:spcPts val="1200"/>
                  </a:spcBef>
                  <a:spcAft>
                    <a:spcPts val="600"/>
                  </a:spcAft>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𝑛𝑝</m:t>
                      </m:r>
                      <m:r>
                        <a:rPr lang="en-US" sz="2400" i="1">
                          <a:latin typeface="Cambria Math" panose="02040503050406030204" pitchFamily="18" charset="0"/>
                          <a:ea typeface="Cambria Math" panose="02040503050406030204" pitchFamily="18" charset="0"/>
                        </a:rPr>
                        <m:t>=20</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.5</m:t>
                          </m:r>
                        </m:e>
                      </m:d>
                      <m:r>
                        <a:rPr lang="en-US" sz="2400" i="1">
                          <a:latin typeface="Cambria Math" panose="02040503050406030204" pitchFamily="18" charset="0"/>
                          <a:ea typeface="Cambria Math" panose="02040503050406030204" pitchFamily="18" charset="0"/>
                        </a:rPr>
                        <m:t>=10</m:t>
                      </m:r>
                    </m:oMath>
                  </m:oMathPara>
                </a14:m>
                <a:endParaRPr lang="en-US" sz="2400" i="1" dirty="0">
                  <a:latin typeface="Cambria Math" panose="02040503050406030204" pitchFamily="18" charset="0"/>
                  <a:ea typeface="Cambria Math" panose="02040503050406030204" pitchFamily="18" charset="0"/>
                </a:endParaRPr>
              </a:p>
              <a:p>
                <a:pPr marL="460375">
                  <a:spcBef>
                    <a:spcPts val="1200"/>
                  </a:spcBef>
                  <a:spcAft>
                    <a:spcPts val="600"/>
                  </a:spcAft>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ea typeface="Cambria Math" panose="02040503050406030204" pitchFamily="18" charset="0"/>
                        </a:rPr>
                        <m:t>𝜎</m:t>
                      </m:r>
                      <m:r>
                        <a:rPr lang="en-US" sz="2400" i="1">
                          <a:latin typeface="Cambria Math" panose="02040503050406030204" pitchFamily="18" charset="0"/>
                          <a:ea typeface="Cambria Math" panose="02040503050406030204" pitchFamily="18" charset="0"/>
                        </a:rPr>
                        <m:t>=</m:t>
                      </m:r>
                      <m:rad>
                        <m:radPr>
                          <m:degHide m:val="on"/>
                          <m:ctrlPr>
                            <a:rPr lang="en-US" sz="2400" i="1">
                              <a:latin typeface="Cambria Math" panose="02040503050406030204" pitchFamily="18"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𝑛𝑝</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𝑝</m:t>
                          </m:r>
                        </m:e>
                      </m:rad>
                      <m:r>
                        <a:rPr lang="en-US" sz="2400" i="1">
                          <a:latin typeface="Cambria Math" panose="02040503050406030204" pitchFamily="18" charset="0"/>
                          <a:ea typeface="Cambria Math" panose="02040503050406030204" pitchFamily="18" charset="0"/>
                        </a:rPr>
                        <m:t>=</m:t>
                      </m:r>
                      <m:rad>
                        <m:radPr>
                          <m:degHide m:val="on"/>
                          <m:ctrlPr>
                            <a:rPr lang="en-US" sz="2400" i="1">
                              <a:latin typeface="Cambria Math" panose="02040503050406030204" pitchFamily="18"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20</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.5</m:t>
                              </m:r>
                            </m:e>
                          </m:d>
                          <m:r>
                            <a:rPr lang="en-US" sz="2400" i="1">
                              <a:latin typeface="Cambria Math" panose="02040503050406030204" pitchFamily="18" charset="0"/>
                              <a:ea typeface="Cambria Math" panose="02040503050406030204" pitchFamily="18" charset="0"/>
                            </a:rPr>
                            <m:t>(.5)</m:t>
                          </m:r>
                        </m:e>
                      </m:rad>
                      <m:r>
                        <a:rPr lang="en-US" sz="2400" i="1">
                          <a:latin typeface="Cambria Math" panose="02040503050406030204" pitchFamily="18" charset="0"/>
                          <a:ea typeface="Cambria Math" panose="02040503050406030204" pitchFamily="18" charset="0"/>
                        </a:rPr>
                        <m:t>=</m:t>
                      </m:r>
                      <m:rad>
                        <m:radPr>
                          <m:degHide m:val="on"/>
                          <m:ctrlPr>
                            <a:rPr lang="en-US" sz="2400" i="1">
                              <a:latin typeface="Cambria Math" panose="02040503050406030204" pitchFamily="18"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5</m:t>
                          </m:r>
                        </m:e>
                      </m:rad>
                      <m:r>
                        <a:rPr lang="en-US" sz="2400" i="1">
                          <a:latin typeface="Cambria Math" panose="02040503050406030204" pitchFamily="18" charset="0"/>
                          <a:ea typeface="Cambria Math" panose="02040503050406030204" pitchFamily="18" charset="0"/>
                        </a:rPr>
                        <m:t>=2.236</m:t>
                      </m:r>
                    </m:oMath>
                  </m:oMathPara>
                </a14:m>
                <a:endParaRPr lang="en-US" sz="2400" dirty="0"/>
              </a:p>
            </p:txBody>
          </p:sp>
        </mc:Choice>
        <mc:Fallback xmlns="">
          <p:sp>
            <p:nvSpPr>
              <p:cNvPr id="4" name="Rectangle 3">
                <a:extLst>
                  <a:ext uri="{FF2B5EF4-FFF2-40B4-BE49-F238E27FC236}">
                    <a16:creationId xmlns:a16="http://schemas.microsoft.com/office/drawing/2014/main" id="{B34A0581-EE64-46F5-86AC-DDD9584CEAE8}"/>
                  </a:ext>
                </a:extLst>
              </p:cNvPr>
              <p:cNvSpPr>
                <a:spLocks noRot="1" noChangeAspect="1" noMove="1" noResize="1" noEditPoints="1" noAdjustHandles="1" noChangeArrowheads="1" noChangeShapeType="1" noTextEdit="1"/>
              </p:cNvSpPr>
              <p:nvPr/>
            </p:nvSpPr>
            <p:spPr>
              <a:xfrm>
                <a:off x="530255" y="1142931"/>
                <a:ext cx="6295088" cy="5192191"/>
              </a:xfrm>
              <a:prstGeom prst="rect">
                <a:avLst/>
              </a:prstGeom>
              <a:blipFill>
                <a:blip r:embed="rId4"/>
                <a:stretch>
                  <a:fillRect l="-1549" t="-939" r="-871"/>
                </a:stretch>
              </a:blipFill>
            </p:spPr>
            <p:txBody>
              <a:bodyPr/>
              <a:lstStyle/>
              <a:p>
                <a:r>
                  <a:rPr lang="en-US">
                    <a:noFill/>
                  </a:rPr>
                  <a:t> </a:t>
                </a:r>
              </a:p>
            </p:txBody>
          </p:sp>
        </mc:Fallback>
      </mc:AlternateContent>
    </p:spTree>
    <p:extLst>
      <p:ext uri="{BB962C8B-B14F-4D97-AF65-F5344CB8AC3E}">
        <p14:creationId xmlns:p14="http://schemas.microsoft.com/office/powerpoint/2010/main" val="88786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558813" y="4033360"/>
            <a:ext cx="11403887" cy="954107"/>
          </a:xfrm>
          <a:prstGeom prst="rect">
            <a:avLst/>
          </a:prstGeom>
          <a:noFill/>
        </p:spPr>
        <p:txBody>
          <a:bodyPr wrap="square" lIns="90000" rtlCol="0">
            <a:spAutoFit/>
          </a:bodyPr>
          <a:lstStyle/>
          <a:p>
            <a:endParaRPr lang="en-US" sz="2800" dirty="0"/>
          </a:p>
          <a:p>
            <a:endParaRPr lang="en-US" sz="28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11605" y="216030"/>
            <a:ext cx="11851095"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Normal Approximation to the Binomial Distribution</a:t>
            </a:r>
          </a:p>
        </p:txBody>
      </p:sp>
      <p:sp>
        <p:nvSpPr>
          <p:cNvPr id="4" name="Text Placeholder 2">
            <a:extLst>
              <a:ext uri="{FF2B5EF4-FFF2-40B4-BE49-F238E27FC236}">
                <a16:creationId xmlns:a16="http://schemas.microsoft.com/office/drawing/2014/main" id="{87DBF141-3880-4379-9A3C-13F06F89375B}"/>
              </a:ext>
            </a:extLst>
          </p:cNvPr>
          <p:cNvSpPr txBox="1">
            <a:spLocks/>
          </p:cNvSpPr>
          <p:nvPr/>
        </p:nvSpPr>
        <p:spPr>
          <a:xfrm>
            <a:off x="642907" y="1586962"/>
            <a:ext cx="5242697" cy="5324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mc:AlternateContent xmlns:mc="http://schemas.openxmlformats.org/markup-compatibility/2006" xmlns:a14="http://schemas.microsoft.com/office/drawing/2010/main">
        <mc:Choice Requires="a14">
          <p:sp>
            <p:nvSpPr>
              <p:cNvPr id="10" name="Text Placeholder 3">
                <a:extLst>
                  <a:ext uri="{FF2B5EF4-FFF2-40B4-BE49-F238E27FC236}">
                    <a16:creationId xmlns:a16="http://schemas.microsoft.com/office/drawing/2014/main" id="{19A737B4-4313-409E-A7BE-FEEFD3FB8854}"/>
                  </a:ext>
                </a:extLst>
              </p:cNvPr>
              <p:cNvSpPr txBox="1">
                <a:spLocks/>
              </p:cNvSpPr>
              <p:nvPr/>
            </p:nvSpPr>
            <p:spPr>
              <a:xfrm>
                <a:off x="558813" y="1184682"/>
                <a:ext cx="5635083" cy="44886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000" dirty="0"/>
                  <a:t>To approximate the probability that </a:t>
                </a:r>
                <a:r>
                  <a:rPr lang="en-US" sz="2000" i="1" dirty="0"/>
                  <a:t>X</a:t>
                </a:r>
                <a:r>
                  <a:rPr lang="en-US" sz="2000" dirty="0"/>
                  <a:t> = 10 using the normal distribution requires that we find the area under the normal curve between 9.5 and 10.5 (0.5 called correction factor).</a:t>
                </a:r>
              </a:p>
              <a:p>
                <a:pPr>
                  <a:spcBef>
                    <a:spcPts val="600"/>
                  </a:spcBef>
                  <a:spcAft>
                    <a:spcPts val="600"/>
                  </a:spcAft>
                </a:pPr>
                <a:endParaRPr lang="en-US" sz="1800" dirty="0"/>
              </a:p>
              <a:p>
                <a:pPr marL="231775" indent="0">
                  <a:spcBef>
                    <a:spcPts val="600"/>
                  </a:spcBef>
                  <a:buNone/>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rPr>
                        <m:t>𝑃</m:t>
                      </m:r>
                      <m:r>
                        <a:rPr lang="en-US" sz="1800" i="1" smtClean="0">
                          <a:latin typeface="Cambria Math" panose="02040503050406030204" pitchFamily="18" charset="0"/>
                        </a:rPr>
                        <m:t>(</m:t>
                      </m:r>
                      <m:r>
                        <a:rPr lang="en-US" sz="1800" i="1" smtClean="0">
                          <a:latin typeface="Cambria Math" panose="02040503050406030204" pitchFamily="18" charset="0"/>
                        </a:rPr>
                        <m:t>𝑋</m:t>
                      </m:r>
                      <m:r>
                        <a:rPr lang="en-US" sz="1800" i="1" smtClean="0">
                          <a:latin typeface="Cambria Math" panose="02040503050406030204" pitchFamily="18" charset="0"/>
                        </a:rPr>
                        <m:t>=10)≈</m:t>
                      </m:r>
                      <m:r>
                        <a:rPr lang="en-US" sz="1800" i="1" smtClean="0">
                          <a:latin typeface="Cambria Math" panose="02040503050406030204" pitchFamily="18" charset="0"/>
                          <a:ea typeface="Cambria Math" panose="02040503050406030204" pitchFamily="18" charset="0"/>
                        </a:rPr>
                        <m:t>𝑃</m:t>
                      </m:r>
                      <m:r>
                        <a:rPr lang="en-US" sz="1800" i="1" smtClean="0">
                          <a:latin typeface="Cambria Math" panose="02040503050406030204" pitchFamily="18" charset="0"/>
                          <a:ea typeface="Cambria Math" panose="02040503050406030204" pitchFamily="18" charset="0"/>
                        </a:rPr>
                        <m:t>(9.5&lt;</m:t>
                      </m:r>
                      <m:r>
                        <a:rPr lang="en-US" sz="1800" i="1" smtClean="0">
                          <a:latin typeface="Cambria Math" panose="02040503050406030204" pitchFamily="18" charset="0"/>
                          <a:ea typeface="Cambria Math" panose="02040503050406030204" pitchFamily="18" charset="0"/>
                        </a:rPr>
                        <m:t>𝑌</m:t>
                      </m:r>
                      <m:r>
                        <a:rPr lang="en-US" sz="1800" i="1" smtClean="0">
                          <a:latin typeface="Cambria Math" panose="02040503050406030204" pitchFamily="18" charset="0"/>
                          <a:ea typeface="Cambria Math" panose="02040503050406030204" pitchFamily="18" charset="0"/>
                        </a:rPr>
                        <m:t>&lt;10.5)</m:t>
                      </m:r>
                    </m:oMath>
                  </m:oMathPara>
                </a14:m>
                <a:endParaRPr lang="en-US" sz="1800" dirty="0"/>
              </a:p>
              <a:p>
                <a:pPr marL="0" indent="0">
                  <a:spcBef>
                    <a:spcPts val="600"/>
                  </a:spcBef>
                  <a:buNone/>
                </a:pPr>
                <a:r>
                  <a:rPr lang="en-US" sz="1800" i="1" dirty="0"/>
                  <a:t>where Y is a normal random variable that approximates the binomial random variable X.</a:t>
                </a:r>
              </a:p>
              <a:p>
                <a:pPr marL="0" indent="0">
                  <a:spcBef>
                    <a:spcPts val="600"/>
                  </a:spcBef>
                  <a:buNone/>
                </a:pPr>
                <a:endParaRPr lang="en-US" sz="1800" i="1" dirty="0"/>
              </a:p>
              <a:p>
                <a:pPr>
                  <a:spcBef>
                    <a:spcPts val="600"/>
                  </a:spcBef>
                  <a:spcAft>
                    <a:spcPts val="600"/>
                  </a:spcAft>
                </a:pPr>
                <a:r>
                  <a:rPr lang="en-US" sz="1800" dirty="0"/>
                  <a:t>We standardize Y to find:</a:t>
                </a:r>
              </a:p>
              <a:p>
                <a:pPr marL="231775" indent="0">
                  <a:spcBef>
                    <a:spcPts val="600"/>
                  </a:spcBef>
                  <a:buNone/>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ea typeface="Cambria Math" panose="02040503050406030204" pitchFamily="18" charset="0"/>
                        </a:rPr>
                        <m:t>𝑃</m:t>
                      </m:r>
                      <m:d>
                        <m:dPr>
                          <m:ctrlPr>
                            <a:rPr lang="en-US" sz="1800" i="1" smtClean="0">
                              <a:latin typeface="Cambria Math" panose="02040503050406030204" pitchFamily="18" charset="0"/>
                              <a:ea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9.5&lt;</m:t>
                          </m:r>
                          <m:r>
                            <a:rPr lang="en-US" sz="1800" i="1" smtClean="0">
                              <a:latin typeface="Cambria Math" panose="02040503050406030204" pitchFamily="18" charset="0"/>
                              <a:ea typeface="Cambria Math" panose="02040503050406030204" pitchFamily="18" charset="0"/>
                            </a:rPr>
                            <m:t>𝑌</m:t>
                          </m:r>
                          <m:r>
                            <a:rPr lang="en-US" sz="1800" i="1" smtClean="0">
                              <a:latin typeface="Cambria Math" panose="02040503050406030204" pitchFamily="18" charset="0"/>
                              <a:ea typeface="Cambria Math" panose="02040503050406030204" pitchFamily="18" charset="0"/>
                            </a:rPr>
                            <m:t>&lt;10.5</m:t>
                          </m:r>
                        </m:e>
                      </m:d>
                    </m:oMath>
                  </m:oMathPara>
                </a14:m>
                <a:endParaRPr lang="en-US" sz="1800" i="1" dirty="0">
                  <a:latin typeface="Cambria Math" panose="02040503050406030204" pitchFamily="18" charset="0"/>
                  <a:ea typeface="Cambria Math" panose="02040503050406030204" pitchFamily="18" charset="0"/>
                </a:endParaRPr>
              </a:p>
              <a:p>
                <a:pPr marL="231775" indent="0">
                  <a:spcBef>
                    <a:spcPts val="600"/>
                  </a:spcBef>
                  <a:buNone/>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𝑃</m:t>
                      </m:r>
                      <m:d>
                        <m:dPr>
                          <m:ctrlPr>
                            <a:rPr lang="en-US" sz="1800" i="1">
                              <a:latin typeface="Cambria Math" panose="02040503050406030204" pitchFamily="18" charset="0"/>
                              <a:ea typeface="Cambria Math" panose="02040503050406030204" pitchFamily="18" charset="0"/>
                            </a:rPr>
                          </m:ctrlPr>
                        </m:dPr>
                        <m:e>
                          <m:f>
                            <m:fPr>
                              <m:ctrlPr>
                                <a:rPr lang="en-US" sz="1800" i="1" smtClean="0">
                                  <a:latin typeface="Cambria Math" panose="02040503050406030204" pitchFamily="18" charset="0"/>
                                  <a:ea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9.5−10</m:t>
                              </m:r>
                            </m:num>
                            <m:den>
                              <m:r>
                                <a:rPr lang="en-US" sz="1800" i="1" smtClean="0">
                                  <a:latin typeface="Cambria Math" panose="02040503050406030204" pitchFamily="18" charset="0"/>
                                  <a:ea typeface="Cambria Math" panose="02040503050406030204" pitchFamily="18" charset="0"/>
                                </a:rPr>
                                <m:t>2.236</m:t>
                              </m:r>
                            </m:den>
                          </m:f>
                          <m:r>
                            <a:rPr lang="en-US" sz="1800" i="1">
                              <a:latin typeface="Cambria Math" panose="02040503050406030204" pitchFamily="18" charset="0"/>
                              <a:ea typeface="Cambria Math" panose="02040503050406030204" pitchFamily="18" charset="0"/>
                            </a:rPr>
                            <m:t>&lt;</m:t>
                          </m:r>
                          <m:f>
                            <m:fPr>
                              <m:ctrlPr>
                                <a:rPr lang="en-US" sz="1800" i="1" smtClean="0">
                                  <a:latin typeface="Cambria Math" panose="02040503050406030204" pitchFamily="18" charset="0"/>
                                  <a:ea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𝑌</m:t>
                              </m:r>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𝜇</m:t>
                              </m:r>
                            </m:num>
                            <m:den>
                              <m:r>
                                <a:rPr lang="en-US" sz="1800" i="1" smtClean="0">
                                  <a:latin typeface="Cambria Math" panose="02040503050406030204" pitchFamily="18" charset="0"/>
                                  <a:ea typeface="Cambria Math" panose="02040503050406030204" pitchFamily="18" charset="0"/>
                                </a:rPr>
                                <m:t>𝜎</m:t>
                              </m:r>
                            </m:den>
                          </m:f>
                          <m:r>
                            <a:rPr lang="en-US" sz="1800" i="1">
                              <a:latin typeface="Cambria Math" panose="02040503050406030204" pitchFamily="18" charset="0"/>
                              <a:ea typeface="Cambria Math" panose="02040503050406030204" pitchFamily="18" charset="0"/>
                            </a:rPr>
                            <m:t>&lt;</m:t>
                          </m:r>
                          <m:f>
                            <m:fPr>
                              <m:ctrlPr>
                                <a:rPr lang="en-US" sz="1800" i="1">
                                  <a:latin typeface="Cambria Math" panose="02040503050406030204" pitchFamily="18" charset="0"/>
                                  <a:ea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10</m:t>
                              </m:r>
                              <m:r>
                                <a:rPr lang="en-US" sz="1800" i="1">
                                  <a:latin typeface="Cambria Math" panose="02040503050406030204" pitchFamily="18" charset="0"/>
                                  <a:ea typeface="Cambria Math" panose="02040503050406030204" pitchFamily="18" charset="0"/>
                                </a:rPr>
                                <m:t>.5−10</m:t>
                              </m:r>
                            </m:num>
                            <m:den>
                              <m:r>
                                <a:rPr lang="en-US" sz="1800" i="1">
                                  <a:latin typeface="Cambria Math" panose="02040503050406030204" pitchFamily="18" charset="0"/>
                                  <a:ea typeface="Cambria Math" panose="02040503050406030204" pitchFamily="18" charset="0"/>
                                </a:rPr>
                                <m:t>2.236</m:t>
                              </m:r>
                            </m:den>
                          </m:f>
                        </m:e>
                      </m:d>
                    </m:oMath>
                  </m:oMathPara>
                </a14:m>
                <a:endParaRPr lang="en-US" sz="1800" i="1" dirty="0">
                  <a:latin typeface="Cambria Math" panose="02040503050406030204" pitchFamily="18" charset="0"/>
                  <a:ea typeface="Cambria Math" panose="02040503050406030204" pitchFamily="18" charset="0"/>
                </a:endParaRPr>
              </a:p>
              <a:p>
                <a:pPr marL="231775" indent="0">
                  <a:spcBef>
                    <a:spcPts val="1200"/>
                  </a:spcBef>
                  <a:spcAft>
                    <a:spcPts val="600"/>
                  </a:spcAft>
                  <a:buNone/>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𝑃</m:t>
                      </m:r>
                      <m:d>
                        <m:dPr>
                          <m:ctrlPr>
                            <a:rPr lang="en-US" sz="1800" i="1">
                              <a:latin typeface="Cambria Math" panose="02040503050406030204" pitchFamily="18" charset="0"/>
                              <a:ea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−0.2236</m:t>
                          </m:r>
                          <m:r>
                            <a:rPr lang="en-US" sz="1800" i="1">
                              <a:latin typeface="Cambria Math" panose="02040503050406030204" pitchFamily="18" charset="0"/>
                              <a:ea typeface="Cambria Math" panose="02040503050406030204" pitchFamily="18" charset="0"/>
                            </a:rPr>
                            <m:t>&lt;</m:t>
                          </m:r>
                          <m:r>
                            <a:rPr lang="en-US" sz="1800" i="1" smtClean="0">
                              <a:latin typeface="Cambria Math" panose="02040503050406030204" pitchFamily="18" charset="0"/>
                              <a:ea typeface="Cambria Math" panose="02040503050406030204" pitchFamily="18" charset="0"/>
                            </a:rPr>
                            <m:t>𝑍</m:t>
                          </m:r>
                          <m:r>
                            <a:rPr lang="en-US" sz="1800" i="1">
                              <a:latin typeface="Cambria Math" panose="02040503050406030204" pitchFamily="18" charset="0"/>
                              <a:ea typeface="Cambria Math" panose="02040503050406030204" pitchFamily="18" charset="0"/>
                            </a:rPr>
                            <m:t>&lt;</m:t>
                          </m:r>
                          <m:r>
                            <a:rPr lang="en-US" sz="1800" i="1" smtClean="0">
                              <a:latin typeface="Cambria Math" panose="02040503050406030204" pitchFamily="18" charset="0"/>
                              <a:ea typeface="Cambria Math" panose="02040503050406030204" pitchFamily="18" charset="0"/>
                            </a:rPr>
                            <m:t>0.2236</m:t>
                          </m:r>
                        </m:e>
                      </m:d>
                    </m:oMath>
                  </m:oMathPara>
                </a14:m>
                <a:endParaRPr lang="en-US" sz="1800" i="1" dirty="0">
                  <a:latin typeface="Cambria Math" panose="02040503050406030204" pitchFamily="18" charset="0"/>
                  <a:ea typeface="Cambria Math" panose="02040503050406030204" pitchFamily="18" charset="0"/>
                </a:endParaRPr>
              </a:p>
              <a:p>
                <a:pPr marL="231775" indent="0">
                  <a:spcBef>
                    <a:spcPts val="1200"/>
                  </a:spcBef>
                  <a:spcAft>
                    <a:spcPts val="600"/>
                  </a:spcAft>
                  <a:buNone/>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𝑃</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𝑍</m:t>
                          </m:r>
                          <m:r>
                            <a:rPr lang="en-US" sz="1800" i="1">
                              <a:latin typeface="Cambria Math" panose="02040503050406030204" pitchFamily="18" charset="0"/>
                              <a:ea typeface="Cambria Math" panose="02040503050406030204" pitchFamily="18" charset="0"/>
                            </a:rPr>
                            <m:t>&lt;0.2236</m:t>
                          </m:r>
                        </m:e>
                      </m:d>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𝑃</m:t>
                      </m:r>
                      <m:d>
                        <m:dPr>
                          <m:ctrlPr>
                            <a:rPr lang="en-US" sz="1800" i="1">
                              <a:latin typeface="Cambria Math" panose="02040503050406030204" pitchFamily="18" charset="0"/>
                              <a:ea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𝑍</m:t>
                          </m:r>
                          <m:r>
                            <a:rPr lang="en-US" sz="1800" i="1" smtClean="0">
                              <a:latin typeface="Cambria Math" panose="02040503050406030204" pitchFamily="18" charset="0"/>
                              <a:ea typeface="Cambria Math" panose="02040503050406030204" pitchFamily="18" charset="0"/>
                            </a:rPr>
                            <m:t>&lt;−0.2236</m:t>
                          </m:r>
                        </m:e>
                      </m:d>
                    </m:oMath>
                  </m:oMathPara>
                </a14:m>
                <a:endParaRPr lang="en-US" sz="1800" i="1" dirty="0">
                  <a:latin typeface="Cambria Math" panose="02040503050406030204" pitchFamily="18" charset="0"/>
                  <a:ea typeface="Cambria Math" panose="02040503050406030204" pitchFamily="18" charset="0"/>
                </a:endParaRPr>
              </a:p>
              <a:p>
                <a:pPr marL="231775" indent="0">
                  <a:spcBef>
                    <a:spcPts val="1200"/>
                  </a:spcBef>
                  <a:buNone/>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ea typeface="Cambria Math" panose="02040503050406030204" pitchFamily="18" charset="0"/>
                        </a:rPr>
                        <m:t>=.5885−.4115=.1770</m:t>
                      </m:r>
                    </m:oMath>
                  </m:oMathPara>
                </a14:m>
                <a:endParaRPr lang="en-US" sz="1800" dirty="0">
                  <a:ea typeface="Cambria Math" panose="02040503050406030204" pitchFamily="18" charset="0"/>
                </a:endParaRPr>
              </a:p>
              <a:p>
                <a:pPr marL="231775" indent="0">
                  <a:spcBef>
                    <a:spcPts val="1200"/>
                  </a:spcBef>
                  <a:buNone/>
                </a:pPr>
                <a:r>
                  <a:rPr lang="en-US" sz="1800" dirty="0"/>
                  <a:t>Which is an excellent approximation.</a:t>
                </a:r>
              </a:p>
              <a:p>
                <a:pPr>
                  <a:spcBef>
                    <a:spcPts val="600"/>
                  </a:spcBef>
                </a:pPr>
                <a:endParaRPr lang="en-US" sz="1800" dirty="0"/>
              </a:p>
            </p:txBody>
          </p:sp>
        </mc:Choice>
        <mc:Fallback xmlns="">
          <p:sp>
            <p:nvSpPr>
              <p:cNvPr id="10" name="Text Placeholder 3">
                <a:extLst>
                  <a:ext uri="{FF2B5EF4-FFF2-40B4-BE49-F238E27FC236}">
                    <a16:creationId xmlns:a16="http://schemas.microsoft.com/office/drawing/2014/main" id="{19A737B4-4313-409E-A7BE-FEEFD3FB8854}"/>
                  </a:ext>
                </a:extLst>
              </p:cNvPr>
              <p:cNvSpPr txBox="1">
                <a:spLocks noRot="1" noChangeAspect="1" noMove="1" noResize="1" noEditPoints="1" noAdjustHandles="1" noChangeArrowheads="1" noChangeShapeType="1" noTextEdit="1"/>
              </p:cNvSpPr>
              <p:nvPr/>
            </p:nvSpPr>
            <p:spPr>
              <a:xfrm>
                <a:off x="558813" y="1184682"/>
                <a:ext cx="5635083" cy="4488636"/>
              </a:xfrm>
              <a:prstGeom prst="rect">
                <a:avLst/>
              </a:prstGeom>
              <a:blipFill>
                <a:blip r:embed="rId3"/>
                <a:stretch>
                  <a:fillRect l="-974" t="-1357" b="-20081"/>
                </a:stretch>
              </a:blipFill>
            </p:spPr>
            <p:txBody>
              <a:bodyPr/>
              <a:lstStyle/>
              <a:p>
                <a:r>
                  <a:rPr lang="en-US">
                    <a:noFill/>
                  </a:rPr>
                  <a:t> </a:t>
                </a:r>
              </a:p>
            </p:txBody>
          </p:sp>
        </mc:Fallback>
      </mc:AlternateContent>
      <p:pic>
        <p:nvPicPr>
          <p:cNvPr id="14" name="Picture Placeholder 11" descr="A graph has x along the horizontal axis, ranging from 0 to 20, in increments of 1, and the P(x) along the vertical axis, ranging from 0 to .20, in increments of .05. Thirteen bars are from 4 and 16 along the horizontal axis, in the shape of a bell, with the peak at 10 along the horizontal axis, and 17.5 along the vertical axis. A bell shaped curve connects the top of the bars. This curve begins from 1.5 and ends at 18.5, with the peak at around 17.5. The peak bar is between 9.5 and 10.5. All data are approximate.&#10;">
            <a:extLst>
              <a:ext uri="{FF2B5EF4-FFF2-40B4-BE49-F238E27FC236}">
                <a16:creationId xmlns:a16="http://schemas.microsoft.com/office/drawing/2014/main" id="{93968638-BDA2-4B51-8E3A-3D06F2C629AF}"/>
              </a:ext>
            </a:extLst>
          </p:cNvPr>
          <p:cNvPicPr>
            <a:picLocks noChangeAspect="1"/>
          </p:cNvPicPr>
          <p:nvPr/>
        </p:nvPicPr>
        <p:blipFill rotWithShape="1">
          <a:blip r:embed="rId4"/>
          <a:srcRect t="9" b="9"/>
          <a:stretch/>
        </p:blipFill>
        <p:spPr>
          <a:xfrm>
            <a:off x="6877081" y="1472042"/>
            <a:ext cx="4672012" cy="4425950"/>
          </a:xfrm>
          <a:prstGeom prst="rect">
            <a:avLst/>
          </a:prstGeom>
        </p:spPr>
      </p:pic>
    </p:spTree>
    <p:extLst>
      <p:ext uri="{BB962C8B-B14F-4D97-AF65-F5344CB8AC3E}">
        <p14:creationId xmlns:p14="http://schemas.microsoft.com/office/powerpoint/2010/main" val="41385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500644" y="1052372"/>
                <a:ext cx="10918469" cy="5570756"/>
              </a:xfrm>
              <a:prstGeom prst="rect">
                <a:avLst/>
              </a:prstGeom>
              <a:noFill/>
            </p:spPr>
            <p:txBody>
              <a:bodyPr wrap="square" lIns="90000" rtlCol="0">
                <a:spAutoFit/>
              </a:bodyPr>
              <a:lstStyle/>
              <a:p>
                <a:pPr>
                  <a:lnSpc>
                    <a:spcPct val="100000"/>
                  </a:lnSpc>
                  <a:spcBef>
                    <a:spcPts val="600"/>
                  </a:spcBef>
                </a:pPr>
                <a:r>
                  <a:rPr lang="en-US" sz="2400" dirty="0"/>
                  <a:t>When calculating the probability of individual values of X as we did when we computed the probability that X equals 10 earlier, the </a:t>
                </a:r>
                <a:r>
                  <a:rPr lang="en-US" sz="2400" b="1" dirty="0"/>
                  <a:t>continuity correction factor </a:t>
                </a:r>
                <a:r>
                  <a:rPr lang="en-US" sz="2400" dirty="0"/>
                  <a:t>must be used. </a:t>
                </a:r>
              </a:p>
              <a:p>
                <a:pPr>
                  <a:lnSpc>
                    <a:spcPct val="100000"/>
                  </a:lnSpc>
                  <a:spcBef>
                    <a:spcPts val="600"/>
                  </a:spcBef>
                </a:pPr>
                <a:r>
                  <a:rPr lang="en-US" sz="2400" dirty="0"/>
                  <a:t>When computing the probability of a </a:t>
                </a:r>
                <a:r>
                  <a:rPr lang="en-US" sz="2400" i="1" dirty="0"/>
                  <a:t>range</a:t>
                </a:r>
                <a:r>
                  <a:rPr lang="en-US" sz="2400" dirty="0"/>
                  <a:t> of values of X, we can omit the correction factor.</a:t>
                </a:r>
              </a:p>
              <a:p>
                <a:pPr>
                  <a:lnSpc>
                    <a:spcPct val="100000"/>
                  </a:lnSpc>
                  <a:spcBef>
                    <a:spcPts val="600"/>
                  </a:spcBef>
                </a:pPr>
                <a:r>
                  <a:rPr lang="en-US" sz="2400" dirty="0"/>
                  <a:t>However, the omission of the correction factor will considerably decrease the accuracy of the approximation when the value of </a:t>
                </a:r>
                <a:r>
                  <a:rPr lang="en-US" sz="2400" i="1" dirty="0"/>
                  <a:t>X</a:t>
                </a:r>
                <a:r>
                  <a:rPr lang="en-US" sz="2400" dirty="0"/>
                  <a:t> is near the center of the distribution, but it can be tolerated for large sample sizes or when the calculations involve the tails of the distribution.</a:t>
                </a:r>
              </a:p>
              <a:p>
                <a:pPr>
                  <a:lnSpc>
                    <a:spcPct val="100000"/>
                  </a:lnSpc>
                  <a:spcBef>
                    <a:spcPts val="1200"/>
                  </a:spcBef>
                </a:pPr>
                <a:r>
                  <a:rPr lang="en-US" sz="2000" dirty="0"/>
                  <a:t>Consider finding </a:t>
                </a:r>
                <a:r>
                  <a:rPr lang="en-US" sz="2000" i="1" dirty="0"/>
                  <a:t>P(X</a:t>
                </a:r>
                <a:r>
                  <a:rPr lang="en-US" sz="2000" dirty="0"/>
                  <a:t> ≤ 8) from the previous example.</a:t>
                </a:r>
              </a:p>
              <a:p>
                <a:pPr>
                  <a:lnSpc>
                    <a:spcPct val="100000"/>
                  </a:lnSpc>
                  <a:spcBef>
                    <a:spcPts val="600"/>
                  </a:spcBef>
                  <a:tabLst>
                    <a:tab pos="4572000" algn="l"/>
                  </a:tabLst>
                </a:pPr>
                <a:r>
                  <a:rPr lang="en-US" sz="2000" dirty="0"/>
                  <a:t>Binomial distribution: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ea typeface="Cambria Math" panose="02040503050406030204" pitchFamily="18" charset="0"/>
                          </a:rPr>
                          <m:t>≤8</m:t>
                        </m:r>
                      </m:e>
                    </m:d>
                    <m:r>
                      <a:rPr lang="en-US" sz="2000" i="1">
                        <a:latin typeface="Cambria Math" panose="02040503050406030204" pitchFamily="18" charset="0"/>
                        <a:ea typeface="Cambria Math" panose="02040503050406030204" pitchFamily="18" charset="0"/>
                      </a:rPr>
                      <m:t>=.2517</m:t>
                    </m:r>
                  </m:oMath>
                </a14:m>
                <a:endParaRPr lang="en-US" sz="2000" dirty="0">
                  <a:ea typeface="Cambria Math" panose="02040503050406030204" pitchFamily="18" charset="0"/>
                </a:endParaRPr>
              </a:p>
              <a:p>
                <a:pPr>
                  <a:lnSpc>
                    <a:spcPct val="100000"/>
                  </a:lnSpc>
                  <a:spcBef>
                    <a:spcPts val="600"/>
                  </a:spcBef>
                </a:pPr>
                <a:r>
                  <a:rPr lang="en-US" sz="2000" dirty="0"/>
                  <a:t>Normal approximation </a:t>
                </a:r>
              </a:p>
              <a:p>
                <a:pPr marL="914400">
                  <a:lnSpc>
                    <a:spcPct val="100000"/>
                  </a:lnSpc>
                  <a:spcBef>
                    <a:spcPts val="600"/>
                  </a:spcBef>
                  <a:tabLst>
                    <a:tab pos="4572000" algn="l"/>
                  </a:tabLst>
                </a:pPr>
                <a:r>
                  <a:rPr lang="en-US" sz="2000" dirty="0"/>
                  <a:t>with the correction factor: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ea typeface="Cambria Math" panose="02040503050406030204" pitchFamily="18" charset="0"/>
                          </a:rPr>
                          <m:t>&lt;8.5</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𝑃</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𝑍</m:t>
                        </m:r>
                        <m:r>
                          <a:rPr lang="en-US" sz="2000" i="1">
                            <a:latin typeface="Cambria Math" panose="02040503050406030204" pitchFamily="18" charset="0"/>
                            <a:ea typeface="Cambria Math" panose="02040503050406030204" pitchFamily="18" charset="0"/>
                          </a:rPr>
                          <m:t>&lt;−0.894</m:t>
                        </m:r>
                      </m:e>
                    </m:d>
                    <m:r>
                      <a:rPr lang="en-US" sz="2000" i="1">
                        <a:latin typeface="Cambria Math" panose="02040503050406030204" pitchFamily="18" charset="0"/>
                        <a:ea typeface="Cambria Math" panose="02040503050406030204" pitchFamily="18" charset="0"/>
                      </a:rPr>
                      <m:t>=.1857</m:t>
                    </m:r>
                  </m:oMath>
                </a14:m>
                <a:endParaRPr lang="en-US" sz="2000" dirty="0"/>
              </a:p>
              <a:p>
                <a:pPr marL="914400">
                  <a:lnSpc>
                    <a:spcPct val="100000"/>
                  </a:lnSpc>
                  <a:spcBef>
                    <a:spcPts val="600"/>
                  </a:spcBef>
                  <a:tabLst>
                    <a:tab pos="4572000" algn="l"/>
                  </a:tabLst>
                </a:pPr>
                <a:r>
                  <a:rPr lang="en-US" sz="2000" dirty="0"/>
                  <a:t>without the correction factor: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ea typeface="Cambria Math" panose="02040503050406030204" pitchFamily="18" charset="0"/>
                          </a:rPr>
                          <m:t>&lt;8</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𝑃</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𝑍</m:t>
                        </m:r>
                        <m:r>
                          <a:rPr lang="en-US" sz="2000" i="1">
                            <a:latin typeface="Cambria Math" panose="02040503050406030204" pitchFamily="18" charset="0"/>
                            <a:ea typeface="Cambria Math" panose="02040503050406030204" pitchFamily="18" charset="0"/>
                          </a:rPr>
                          <m:t>&lt;−0.671</m:t>
                        </m:r>
                      </m:e>
                    </m:d>
                    <m:r>
                      <a:rPr lang="en-US" sz="2000" i="1">
                        <a:latin typeface="Cambria Math" panose="02040503050406030204" pitchFamily="18" charset="0"/>
                        <a:ea typeface="Cambria Math" panose="02040503050406030204" pitchFamily="18" charset="0"/>
                      </a:rPr>
                      <m:t>=.2511</m:t>
                    </m:r>
                  </m:oMath>
                </a14:m>
                <a:endParaRPr lang="en-US" sz="20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500644" y="1052372"/>
                <a:ext cx="10918469" cy="5570756"/>
              </a:xfrm>
              <a:prstGeom prst="rect">
                <a:avLst/>
              </a:prstGeom>
              <a:blipFill>
                <a:blip r:embed="rId3"/>
                <a:stretch>
                  <a:fillRect l="-893" t="-876" r="-1005" b="-1095"/>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301799" y="267406"/>
            <a:ext cx="11851095"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Omitting the Correction Factor for Continuity</a:t>
            </a:r>
          </a:p>
        </p:txBody>
      </p:sp>
    </p:spTree>
    <p:extLst>
      <p:ext uri="{BB962C8B-B14F-4D97-AF65-F5344CB8AC3E}">
        <p14:creationId xmlns:p14="http://schemas.microsoft.com/office/powerpoint/2010/main" val="415914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F2A4DD0-1658-C749-A9E6-2C3A2A216B2F}"/>
                  </a:ext>
                </a:extLst>
              </p:cNvPr>
              <p:cNvSpPr txBox="1"/>
              <p:nvPr/>
            </p:nvSpPr>
            <p:spPr>
              <a:xfrm>
                <a:off x="656537" y="1371534"/>
                <a:ext cx="11121805" cy="5324343"/>
              </a:xfrm>
              <a:prstGeom prst="rect">
                <a:avLst/>
              </a:prstGeom>
              <a:noFill/>
            </p:spPr>
            <p:txBody>
              <a:bodyPr wrap="square" lIns="90000" rtlCol="0">
                <a:spAutoFit/>
              </a:bodyPr>
              <a:lstStyle/>
              <a:p>
                <a:pPr>
                  <a:lnSpc>
                    <a:spcPct val="100000"/>
                  </a:lnSpc>
                  <a:spcBef>
                    <a:spcPts val="600"/>
                  </a:spcBef>
                </a:pPr>
                <a:r>
                  <a:rPr lang="en-US" sz="2400" dirty="0"/>
                  <a:t>Using the laws of expected value and variance, we can determine the mean, variance, and standard deviation of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r>
                      <a:rPr lang="en-US" sz="2400">
                        <a:latin typeface="Cambria Math" panose="02040503050406030204" pitchFamily="18" charset="0"/>
                      </a:rPr>
                      <m:t>:</m:t>
                    </m:r>
                  </m:oMath>
                </a14:m>
                <a:endParaRPr lang="en-US" sz="2400" dirty="0"/>
              </a:p>
              <a:p>
                <a:pPr>
                  <a:lnSpc>
                    <a:spcPct val="100000"/>
                  </a:lnSpc>
                  <a:spcBef>
                    <a:spcPts val="600"/>
                  </a:spcBef>
                </a:pPr>
                <a:endParaRPr lang="en-US" sz="2400" dirty="0"/>
              </a:p>
              <a:p>
                <a:pPr>
                  <a:lnSpc>
                    <a:spcPct val="100000"/>
                  </a:lnSpc>
                  <a:spcBef>
                    <a:spcPts val="600"/>
                  </a:spcBef>
                </a:pPr>
                <a:r>
                  <a:rPr lang="en-US" sz="2400" b="1" dirty="0"/>
                  <a:t>Sampling Distribution of a Sample Proportion</a:t>
                </a:r>
              </a:p>
              <a:p>
                <a:pPr marL="914400">
                  <a:lnSpc>
                    <a:spcPct val="100000"/>
                  </a:lnSpc>
                  <a:spcBef>
                    <a:spcPts val="600"/>
                  </a:spcBef>
                </a:pP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r>
                      <a:rPr lang="en-US" sz="2400" i="1">
                        <a:latin typeface="Cambria Math" panose="02040503050406030204" pitchFamily="18" charset="0"/>
                      </a:rPr>
                      <m:t> </m:t>
                    </m:r>
                  </m:oMath>
                </a14:m>
                <a:r>
                  <a:rPr lang="en-US" sz="2400" dirty="0"/>
                  <a:t>is approximately normally distributed provided that </a:t>
                </a:r>
                <a14:m>
                  <m:oMath xmlns:m="http://schemas.openxmlformats.org/officeDocument/2006/math">
                    <m:r>
                      <a:rPr lang="en-US" sz="2400" i="1">
                        <a:latin typeface="Cambria Math" panose="02040503050406030204" pitchFamily="18" charset="0"/>
                      </a:rPr>
                      <m:t>𝑛𝑝</m:t>
                    </m:r>
                    <m:r>
                      <a:rPr lang="en-US" sz="2400" i="1">
                        <a:latin typeface="Cambria Math" panose="02040503050406030204" pitchFamily="18" charset="0"/>
                        <a:ea typeface="Cambria Math" panose="02040503050406030204" pitchFamily="18" charset="0"/>
                      </a:rPr>
                      <m:t>≥5</m:t>
                    </m:r>
                  </m:oMath>
                </a14:m>
                <a:r>
                  <a:rPr lang="en-US" sz="2400" dirty="0"/>
                  <a:t> and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(1−</m:t>
                    </m:r>
                    <m:r>
                      <a:rPr lang="en-US" sz="2400" i="1">
                        <a:latin typeface="Cambria Math" panose="02040503050406030204" pitchFamily="18" charset="0"/>
                      </a:rPr>
                      <m:t>𝑝</m:t>
                    </m:r>
                    <m:r>
                      <a:rPr lang="en-US" sz="2400" i="1">
                        <a:latin typeface="Cambria Math" panose="02040503050406030204" pitchFamily="18" charset="0"/>
                      </a:rPr>
                      <m:t>)≥5</m:t>
                    </m:r>
                  </m:oMath>
                </a14:m>
                <a:endParaRPr lang="en-US" sz="2400" dirty="0"/>
              </a:p>
              <a:p>
                <a:pPr marL="914400">
                  <a:lnSpc>
                    <a:spcPct val="100000"/>
                  </a:lnSpc>
                  <a:spcBef>
                    <a:spcPts val="1200"/>
                  </a:spcBef>
                </a:pPr>
                <a:r>
                  <a:rPr lang="en-US" sz="2400" dirty="0"/>
                  <a:t>The expected value: </a:t>
                </a:r>
                <a14:m>
                  <m:oMath xmlns:m="http://schemas.openxmlformats.org/officeDocument/2006/math">
                    <m:r>
                      <m:rPr>
                        <m:sty m:val="p"/>
                      </m:rPr>
                      <a:rPr lang="en-US" sz="2400">
                        <a:latin typeface="Cambria Math" panose="02040503050406030204" pitchFamily="18" charset="0"/>
                      </a:rPr>
                      <m:t>E</m:t>
                    </m:r>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e>
                    </m:d>
                    <m:r>
                      <a:rPr lang="en-US" sz="2400" i="1">
                        <a:latin typeface="Cambria Math" panose="02040503050406030204" pitchFamily="18" charset="0"/>
                      </a:rPr>
                      <m:t>=</m:t>
                    </m:r>
                    <m:r>
                      <a:rPr lang="en-US" sz="2400" i="1">
                        <a:latin typeface="Cambria Math" panose="02040503050406030204" pitchFamily="18" charset="0"/>
                      </a:rPr>
                      <m:t>𝑝</m:t>
                    </m:r>
                  </m:oMath>
                </a14:m>
                <a:endParaRPr lang="en-US" sz="2400" dirty="0"/>
              </a:p>
              <a:p>
                <a:pPr marL="914400">
                  <a:lnSpc>
                    <a:spcPct val="100000"/>
                  </a:lnSpc>
                  <a:spcBef>
                    <a:spcPts val="600"/>
                  </a:spcBef>
                </a:pPr>
                <a:r>
                  <a:rPr lang="en-US" sz="2400" dirty="0"/>
                  <a:t>The variance: </a:t>
                </a:r>
                <a14:m>
                  <m:oMath xmlns:m="http://schemas.openxmlformats.org/officeDocument/2006/math">
                    <m:r>
                      <m:rPr>
                        <m:sty m:val="p"/>
                      </m:rPr>
                      <a:rPr lang="en-US" sz="2400">
                        <a:latin typeface="Cambria Math" panose="02040503050406030204" pitchFamily="18" charset="0"/>
                      </a:rPr>
                      <m:t>V</m:t>
                    </m:r>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sub>
                      <m:sup>
                        <m:r>
                          <a:rPr lang="en-US" sz="2400" i="1">
                            <a:latin typeface="Cambria Math" panose="02040503050406030204" pitchFamily="18" charset="0"/>
                          </a:rPr>
                          <m:t>2</m:t>
                        </m:r>
                      </m:sup>
                    </m:sSub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𝑝</m:t>
                        </m:r>
                        <m:r>
                          <a:rPr lang="en-US" sz="2400" i="1">
                            <a:latin typeface="Cambria Math" panose="02040503050406030204" pitchFamily="18" charset="0"/>
                          </a:rPr>
                          <m:t>(1−</m:t>
                        </m:r>
                        <m:r>
                          <a:rPr lang="en-US" sz="2400" i="1">
                            <a:latin typeface="Cambria Math" panose="02040503050406030204" pitchFamily="18" charset="0"/>
                          </a:rPr>
                          <m:t>𝑝</m:t>
                        </m:r>
                        <m:r>
                          <a:rPr lang="en-US" sz="2400" i="1">
                            <a:latin typeface="Cambria Math" panose="02040503050406030204" pitchFamily="18" charset="0"/>
                          </a:rPr>
                          <m:t>)</m:t>
                        </m:r>
                      </m:num>
                      <m:den>
                        <m:r>
                          <a:rPr lang="en-US" sz="2400" i="1">
                            <a:latin typeface="Cambria Math" panose="02040503050406030204" pitchFamily="18" charset="0"/>
                          </a:rPr>
                          <m:t>𝑛</m:t>
                        </m:r>
                      </m:den>
                    </m:f>
                  </m:oMath>
                </a14:m>
                <a:endParaRPr lang="en-US" sz="2400" dirty="0"/>
              </a:p>
              <a:p>
                <a:pPr marL="914400">
                  <a:lnSpc>
                    <a:spcPct val="100000"/>
                  </a:lnSpc>
                  <a:spcBef>
                    <a:spcPts val="0"/>
                  </a:spcBef>
                </a:pPr>
                <a:r>
                  <a:rPr lang="en-US" sz="2400" dirty="0"/>
                  <a:t>The standard deviation: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sub>
                    </m:sSub>
                    <m:r>
                      <a:rPr lang="en-US" sz="2400" i="1">
                        <a:latin typeface="Cambria Math" panose="02040503050406030204" pitchFamily="18" charset="0"/>
                      </a:rPr>
                      <m:t>=</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𝑝</m:t>
                            </m:r>
                            <m:r>
                              <a:rPr lang="en-US" sz="2400" i="1">
                                <a:latin typeface="Cambria Math" panose="02040503050406030204" pitchFamily="18" charset="0"/>
                              </a:rPr>
                              <m:t>(1−</m:t>
                            </m:r>
                            <m:r>
                              <a:rPr lang="en-US" sz="2400" i="1">
                                <a:latin typeface="Cambria Math" panose="02040503050406030204" pitchFamily="18" charset="0"/>
                              </a:rPr>
                              <m:t>𝑝</m:t>
                            </m:r>
                            <m:r>
                              <a:rPr lang="en-US" sz="2400" i="1">
                                <a:latin typeface="Cambria Math" panose="02040503050406030204" pitchFamily="18" charset="0"/>
                              </a:rPr>
                              <m:t>)</m:t>
                            </m:r>
                          </m:num>
                          <m:den>
                            <m:r>
                              <a:rPr lang="en-US" sz="2400" i="1">
                                <a:latin typeface="Cambria Math" panose="02040503050406030204" pitchFamily="18" charset="0"/>
                              </a:rPr>
                              <m:t>𝑛</m:t>
                            </m:r>
                          </m:den>
                        </m:f>
                      </m:e>
                    </m:rad>
                  </m:oMath>
                </a14:m>
                <a:endParaRPr lang="en-US" sz="2400" dirty="0"/>
              </a:p>
              <a:p>
                <a:pPr>
                  <a:lnSpc>
                    <a:spcPct val="100000"/>
                  </a:lnSpc>
                  <a:spcBef>
                    <a:spcPts val="600"/>
                  </a:spcBef>
                </a:pPr>
                <a:r>
                  <a:rPr lang="en-US" sz="2400" dirty="0"/>
                  <a:t>The standard deviation of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oMath>
                </a14:m>
                <a:r>
                  <a:rPr lang="en-US" sz="2400" dirty="0"/>
                  <a:t> is called the </a:t>
                </a:r>
                <a:r>
                  <a:rPr lang="en-US" sz="2400" b="1" dirty="0"/>
                  <a:t>standard error of the proportion</a:t>
                </a:r>
                <a:r>
                  <a:rPr lang="en-US" sz="2400" dirty="0"/>
                  <a:t>.</a:t>
                </a:r>
              </a:p>
              <a:p>
                <a:endParaRPr lang="en-US" sz="2400" dirty="0"/>
              </a:p>
              <a:p>
                <a:endParaRPr lang="en-US" sz="2400" dirty="0"/>
              </a:p>
            </p:txBody>
          </p:sp>
        </mc:Choice>
        <mc:Fallback xmlns="">
          <p:sp>
            <p:nvSpPr>
              <p:cNvPr id="9" name="TextBox 8">
                <a:extLst>
                  <a:ext uri="{FF2B5EF4-FFF2-40B4-BE49-F238E27FC236}">
                    <a16:creationId xmlns:a16="http://schemas.microsoft.com/office/drawing/2014/main" id="{EF2A4DD0-1658-C749-A9E6-2C3A2A216B2F}"/>
                  </a:ext>
                </a:extLst>
              </p:cNvPr>
              <p:cNvSpPr txBox="1">
                <a:spLocks noRot="1" noChangeAspect="1" noMove="1" noResize="1" noEditPoints="1" noAdjustHandles="1" noChangeArrowheads="1" noChangeShapeType="1" noTextEdit="1"/>
              </p:cNvSpPr>
              <p:nvPr/>
            </p:nvSpPr>
            <p:spPr>
              <a:xfrm>
                <a:off x="656537" y="1371534"/>
                <a:ext cx="11121805" cy="5324343"/>
              </a:xfrm>
              <a:prstGeom prst="rect">
                <a:avLst/>
              </a:prstGeom>
              <a:blipFill>
                <a:blip r:embed="rId3"/>
                <a:stretch>
                  <a:fillRect l="-877" t="-916"/>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AAB201E-0F40-A641-BA9D-9B59564C1CB1}"/>
              </a:ext>
            </a:extLst>
          </p:cNvPr>
          <p:cNvSpPr txBox="1"/>
          <p:nvPr/>
        </p:nvSpPr>
        <p:spPr>
          <a:xfrm>
            <a:off x="0" y="276066"/>
            <a:ext cx="11563109" cy="1077218"/>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Approximate Sampling Distribution of a Sample Proportion</a:t>
            </a:r>
          </a:p>
        </p:txBody>
      </p:sp>
    </p:spTree>
    <p:extLst>
      <p:ext uri="{BB962C8B-B14F-4D97-AF65-F5344CB8AC3E}">
        <p14:creationId xmlns:p14="http://schemas.microsoft.com/office/powerpoint/2010/main" val="301976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9715C8-7BD1-7FB5-F0D7-06C98667B0C1}"/>
              </a:ext>
            </a:extLst>
          </p:cNvPr>
          <p:cNvSpPr txBox="1"/>
          <p:nvPr/>
        </p:nvSpPr>
        <p:spPr>
          <a:xfrm>
            <a:off x="-173497" y="216030"/>
            <a:ext cx="11851095" cy="646331"/>
          </a:xfrm>
          <a:prstGeom prst="rect">
            <a:avLst/>
          </a:prstGeom>
          <a:noFill/>
        </p:spPr>
        <p:txBody>
          <a:bodyPr wrap="square" rtlCol="0">
            <a:spAutoFit/>
          </a:bodyPr>
          <a:lstStyle/>
          <a:p>
            <a:pPr algn="ctr"/>
            <a:r>
              <a:rPr lang="en-US" sz="3600" b="1" spc="100" dirty="0">
                <a:latin typeface="Tahoma" panose="020B0604030504040204" pitchFamily="34" charset="0"/>
                <a:ea typeface="Tahoma" panose="020B0604030504040204" pitchFamily="34" charset="0"/>
                <a:cs typeface="Tahoma" panose="020B0604030504040204" pitchFamily="34" charset="0"/>
              </a:rPr>
              <a:t>Introduction</a:t>
            </a:r>
          </a:p>
        </p:txBody>
      </p:sp>
      <p:sp>
        <p:nvSpPr>
          <p:cNvPr id="4" name="TextBox 3">
            <a:extLst>
              <a:ext uri="{FF2B5EF4-FFF2-40B4-BE49-F238E27FC236}">
                <a16:creationId xmlns:a16="http://schemas.microsoft.com/office/drawing/2014/main" id="{6AAC84C9-E658-085E-2E12-40A10828CE45}"/>
              </a:ext>
            </a:extLst>
          </p:cNvPr>
          <p:cNvSpPr txBox="1"/>
          <p:nvPr/>
        </p:nvSpPr>
        <p:spPr>
          <a:xfrm>
            <a:off x="567160" y="1305341"/>
            <a:ext cx="11528383" cy="4247317"/>
          </a:xfrm>
          <a:prstGeom prst="rect">
            <a:avLst/>
          </a:prstGeom>
          <a:noFill/>
        </p:spPr>
        <p:txBody>
          <a:bodyPr wrap="square">
            <a:spAutoFit/>
          </a:bodyPr>
          <a:lstStyle/>
          <a:p>
            <a:r>
              <a:rPr lang="en-CA" b="1" dirty="0">
                <a:effectLst/>
                <a:latin typeface="Helvetica" pitchFamily="2" charset="0"/>
              </a:rPr>
              <a:t>Probability Distribution</a:t>
            </a:r>
            <a:endParaRPr lang="en-CA" dirty="0">
              <a:effectLst/>
              <a:latin typeface="Helvetica" pitchFamily="2" charset="0"/>
            </a:endParaRPr>
          </a:p>
          <a:p>
            <a:r>
              <a:rPr lang="en-CA" dirty="0">
                <a:effectLst/>
                <a:latin typeface="Helvetica" pitchFamily="2" charset="0"/>
              </a:rPr>
              <a:t>In Chapters 7 and 8, we used knowledge of the population and the parameter(s) of a probability distribution to make probability statements about individual members of the population.</a:t>
            </a:r>
          </a:p>
          <a:p>
            <a:pPr algn="ctr"/>
            <a:r>
              <a:rPr lang="en-CA" i="1" dirty="0">
                <a:effectLst/>
                <a:latin typeface="Helvetica" pitchFamily="2" charset="0"/>
              </a:rPr>
              <a:t>Population &amp; Parameters    </a:t>
            </a:r>
            <a:r>
              <a:rPr lang="en-CA" dirty="0">
                <a:effectLst/>
                <a:latin typeface="Helvetica" pitchFamily="2" charset="0"/>
              </a:rPr>
              <a:t>⇒    </a:t>
            </a:r>
            <a:r>
              <a:rPr lang="en-CA" i="1" dirty="0">
                <a:effectLst/>
                <a:latin typeface="Helvetica" pitchFamily="2" charset="0"/>
              </a:rPr>
              <a:t>Probability Distribution    </a:t>
            </a:r>
            <a:r>
              <a:rPr lang="en-CA" dirty="0">
                <a:effectLst/>
                <a:latin typeface="Helvetica" pitchFamily="2" charset="0"/>
              </a:rPr>
              <a:t>⇒</a:t>
            </a:r>
            <a:r>
              <a:rPr lang="en-CA" i="1" dirty="0">
                <a:effectLst/>
                <a:latin typeface="Helvetica" pitchFamily="2" charset="0"/>
              </a:rPr>
              <a:t>Individual</a:t>
            </a:r>
          </a:p>
          <a:p>
            <a:endParaRPr lang="en-CA" dirty="0">
              <a:effectLst/>
              <a:latin typeface="Helvetica" pitchFamily="2" charset="0"/>
            </a:endParaRPr>
          </a:p>
          <a:p>
            <a:r>
              <a:rPr lang="en-CA" b="1" dirty="0">
                <a:effectLst/>
                <a:latin typeface="Helvetica" pitchFamily="2" charset="0"/>
              </a:rPr>
              <a:t>Sampling Distribution</a:t>
            </a:r>
            <a:endParaRPr lang="en-CA" dirty="0">
              <a:effectLst/>
              <a:latin typeface="Helvetica" pitchFamily="2" charset="0"/>
            </a:endParaRPr>
          </a:p>
          <a:p>
            <a:r>
              <a:rPr lang="en-CA" dirty="0">
                <a:effectLst/>
                <a:latin typeface="Helvetica" pitchFamily="2" charset="0"/>
              </a:rPr>
              <a:t>In this chapter, we are going to develop the sampling distribution, wherein knowledge of the parameter(s) and some information about the distribution allow us to make probability statements about a sample statistic.</a:t>
            </a:r>
          </a:p>
          <a:p>
            <a:pPr algn="ctr"/>
            <a:r>
              <a:rPr lang="en-CA" i="1" dirty="0">
                <a:effectLst/>
                <a:latin typeface="Helvetica" pitchFamily="2" charset="0"/>
              </a:rPr>
              <a:t>Population &amp; Parameters    </a:t>
            </a:r>
            <a:r>
              <a:rPr lang="en-CA" dirty="0">
                <a:effectLst/>
                <a:latin typeface="Helvetica" pitchFamily="2" charset="0"/>
              </a:rPr>
              <a:t>⇒    </a:t>
            </a:r>
            <a:r>
              <a:rPr lang="en-CA" i="1" dirty="0">
                <a:effectLst/>
                <a:latin typeface="Helvetica" pitchFamily="2" charset="0"/>
              </a:rPr>
              <a:t>Sampling Distribution    </a:t>
            </a:r>
            <a:r>
              <a:rPr lang="en-CA" dirty="0">
                <a:effectLst/>
                <a:latin typeface="Helvetica" pitchFamily="2" charset="0"/>
              </a:rPr>
              <a:t>⇒</a:t>
            </a:r>
            <a:r>
              <a:rPr lang="en-CA" i="1" dirty="0">
                <a:effectLst/>
                <a:latin typeface="Helvetica" pitchFamily="2" charset="0"/>
              </a:rPr>
              <a:t>Statistic</a:t>
            </a:r>
          </a:p>
          <a:p>
            <a:endParaRPr lang="en-CA" dirty="0">
              <a:effectLst/>
              <a:latin typeface="Helvetica" pitchFamily="2" charset="0"/>
            </a:endParaRPr>
          </a:p>
          <a:p>
            <a:r>
              <a:rPr lang="en-CA" b="1" dirty="0">
                <a:effectLst/>
                <a:latin typeface="Helvetica" pitchFamily="2" charset="0"/>
              </a:rPr>
              <a:t>Statistical Inference</a:t>
            </a:r>
            <a:endParaRPr lang="en-CA" dirty="0">
              <a:effectLst/>
              <a:latin typeface="Helvetica" pitchFamily="2" charset="0"/>
            </a:endParaRPr>
          </a:p>
          <a:p>
            <a:r>
              <a:rPr lang="en-CA" dirty="0">
                <a:effectLst/>
                <a:latin typeface="Helvetica" pitchFamily="2" charset="0"/>
              </a:rPr>
              <a:t>Starting in Chapter 10, we will assume that most population parameters are unknown. A sample drawn from the population will provide the required statistic, and the sampling distribution of such statistic will enable us to draw inferences about the parameter. </a:t>
            </a:r>
          </a:p>
          <a:p>
            <a:pPr algn="ctr"/>
            <a:r>
              <a:rPr lang="en-CA" i="1" dirty="0">
                <a:effectLst/>
                <a:latin typeface="Helvetica" pitchFamily="2" charset="0"/>
              </a:rPr>
              <a:t>Statistic    </a:t>
            </a:r>
            <a:r>
              <a:rPr lang="en-CA" dirty="0">
                <a:effectLst/>
                <a:latin typeface="Helvetica" pitchFamily="2" charset="0"/>
              </a:rPr>
              <a:t>⇒    </a:t>
            </a:r>
            <a:r>
              <a:rPr lang="en-CA" i="1" dirty="0">
                <a:effectLst/>
                <a:latin typeface="Helvetica" pitchFamily="2" charset="0"/>
              </a:rPr>
              <a:t>Sampling Distribution    </a:t>
            </a:r>
            <a:r>
              <a:rPr lang="en-CA" dirty="0">
                <a:effectLst/>
                <a:latin typeface="Helvetica" pitchFamily="2" charset="0"/>
              </a:rPr>
              <a:t>⇒</a:t>
            </a:r>
            <a:r>
              <a:rPr lang="en-CA" i="1" dirty="0">
                <a:effectLst/>
                <a:latin typeface="Helvetica" pitchFamily="2" charset="0"/>
              </a:rPr>
              <a:t>Parameter</a:t>
            </a:r>
            <a:endParaRPr lang="en-CA" dirty="0">
              <a:effectLst/>
              <a:latin typeface="Helvetica" pitchFamily="2" charset="0"/>
            </a:endParaRPr>
          </a:p>
        </p:txBody>
      </p:sp>
    </p:spTree>
    <p:extLst>
      <p:ext uri="{BB962C8B-B14F-4D97-AF65-F5344CB8AC3E}">
        <p14:creationId xmlns:p14="http://schemas.microsoft.com/office/powerpoint/2010/main" val="2269111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AAB201E-0F40-A641-BA9D-9B59564C1CB1}"/>
              </a:ext>
            </a:extLst>
          </p:cNvPr>
          <p:cNvSpPr txBox="1"/>
          <p:nvPr/>
        </p:nvSpPr>
        <p:spPr>
          <a:xfrm>
            <a:off x="-131676" y="222335"/>
            <a:ext cx="11851095"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Example – Political Survey</a:t>
            </a: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156A9914-E83C-4EE0-96F7-0E3E060BC427}"/>
                  </a:ext>
                </a:extLst>
              </p:cNvPr>
              <p:cNvSpPr/>
              <p:nvPr/>
            </p:nvSpPr>
            <p:spPr>
              <a:xfrm>
                <a:off x="346619" y="816906"/>
                <a:ext cx="11116037" cy="5726952"/>
              </a:xfrm>
              <a:prstGeom prst="rect">
                <a:avLst/>
              </a:prstGeom>
            </p:spPr>
            <p:txBody>
              <a:bodyPr wrap="square">
                <a:spAutoFit/>
              </a:bodyPr>
              <a:lstStyle/>
              <a:p>
                <a:pPr>
                  <a:lnSpc>
                    <a:spcPct val="100000"/>
                  </a:lnSpc>
                  <a:spcBef>
                    <a:spcPts val="600"/>
                  </a:spcBef>
                </a:pPr>
                <a:r>
                  <a:rPr lang="en-US" sz="2200" dirty="0"/>
                  <a:t>In the last election, a state representative received 52% of the votes cast. One year after the election, the representative organized a survey that asked a random sample of 300 people how they would vote in the next election. If we assume that the representative’s popularity has not changed, what is the probability that more than half of the sample would vote to re-elect?</a:t>
                </a:r>
              </a:p>
              <a:p>
                <a:pPr>
                  <a:lnSpc>
                    <a:spcPct val="100000"/>
                  </a:lnSpc>
                  <a:spcBef>
                    <a:spcPts val="600"/>
                  </a:spcBef>
                </a:pPr>
                <a:endParaRPr lang="en-US" dirty="0"/>
              </a:p>
              <a:p>
                <a:pPr>
                  <a:lnSpc>
                    <a:spcPct val="100000"/>
                  </a:lnSpc>
                  <a:spcBef>
                    <a:spcPts val="1200"/>
                  </a:spcBef>
                </a:pPr>
                <a:r>
                  <a:rPr lang="en-US" sz="2200" b="1" dirty="0"/>
                  <a:t>Solution</a:t>
                </a:r>
                <a:r>
                  <a:rPr lang="en-US" sz="2200" dirty="0"/>
                  <a:t>:</a:t>
                </a:r>
              </a:p>
              <a:p>
                <a:pPr>
                  <a:lnSpc>
                    <a:spcPct val="100000"/>
                  </a:lnSpc>
                  <a:spcBef>
                    <a:spcPts val="600"/>
                  </a:spcBef>
                </a:pPr>
                <a:r>
                  <a:rPr lang="en-US" sz="2200" dirty="0"/>
                  <a:t>The number of respondents who would vote for the representative is a random binomial variable with </a:t>
                </a:r>
                <a:r>
                  <a:rPr lang="en-US" sz="2200" i="1" dirty="0"/>
                  <a:t>n</a:t>
                </a:r>
                <a:r>
                  <a:rPr lang="en-US" sz="2200" dirty="0"/>
                  <a:t> = 300, and </a:t>
                </a:r>
                <a:r>
                  <a:rPr lang="en-US" sz="2200" i="1" dirty="0"/>
                  <a:t>p</a:t>
                </a:r>
                <a:r>
                  <a:rPr lang="en-US" sz="2200" dirty="0"/>
                  <a:t> = .52.</a:t>
                </a:r>
              </a:p>
              <a:p>
                <a:pPr>
                  <a:lnSpc>
                    <a:spcPct val="100000"/>
                  </a:lnSpc>
                  <a:spcBef>
                    <a:spcPts val="600"/>
                  </a:spcBef>
                </a:pPr>
                <a:r>
                  <a:rPr lang="en-US" sz="2200" dirty="0"/>
                  <a:t>We want to find: </a:t>
                </a:r>
                <a14:m>
                  <m:oMath xmlns:m="http://schemas.openxmlformats.org/officeDocument/2006/math">
                    <m:r>
                      <a:rPr lang="en-US" sz="2200" i="1">
                        <a:latin typeface="Cambria Math" panose="02040503050406030204" pitchFamily="18" charset="0"/>
                      </a:rPr>
                      <m:t>𝑃</m:t>
                    </m:r>
                    <m:d>
                      <m:dPr>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r>
                          <a:rPr lang="en-US" sz="2200" i="1">
                            <a:latin typeface="Cambria Math" panose="02040503050406030204" pitchFamily="18" charset="0"/>
                          </a:rPr>
                          <m:t>&gt;.50</m:t>
                        </m:r>
                      </m:e>
                    </m:d>
                    <m:r>
                      <a:rPr lang="en-US" sz="2200" i="1">
                        <a:latin typeface="Cambria Math" panose="02040503050406030204" pitchFamily="18" charset="0"/>
                      </a:rPr>
                      <m:t>.</m:t>
                    </m:r>
                  </m:oMath>
                </a14:m>
                <a:endParaRPr lang="en-US" sz="2200" dirty="0"/>
              </a:p>
              <a:p>
                <a:pPr>
                  <a:lnSpc>
                    <a:spcPct val="100000"/>
                  </a:lnSpc>
                  <a:spcBef>
                    <a:spcPts val="0"/>
                  </a:spcBef>
                </a:pP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oMath>
                </a14:m>
                <a:r>
                  <a:rPr lang="en-US" sz="2200" dirty="0"/>
                  <a:t> is approximately normal with </a:t>
                </a:r>
                <a14:m>
                  <m:oMath xmlns:m="http://schemas.openxmlformats.org/officeDocument/2006/math">
                    <m:r>
                      <m:rPr>
                        <m:sty m:val="p"/>
                      </m:rPr>
                      <a:rPr lang="en-US" sz="2200">
                        <a:latin typeface="Cambria Math" panose="02040503050406030204" pitchFamily="18" charset="0"/>
                      </a:rPr>
                      <m:t>E</m:t>
                    </m:r>
                    <m:d>
                      <m:dPr>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e>
                    </m:d>
                    <m:r>
                      <a:rPr lang="en-US" sz="2200" i="1">
                        <a:latin typeface="Cambria Math" panose="02040503050406030204" pitchFamily="18" charset="0"/>
                      </a:rPr>
                      <m:t>=</m:t>
                    </m:r>
                    <m:r>
                      <a:rPr lang="en-US" sz="2200" i="1">
                        <a:latin typeface="Cambria Math" panose="02040503050406030204" pitchFamily="18" charset="0"/>
                      </a:rPr>
                      <m:t>𝑝</m:t>
                    </m:r>
                    <m:r>
                      <a:rPr lang="en-US" sz="2200" i="1">
                        <a:latin typeface="Cambria Math" panose="02040503050406030204" pitchFamily="18" charset="0"/>
                      </a:rPr>
                      <m:t>=.52</m:t>
                    </m:r>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sub>
                    </m:sSub>
                    <m:r>
                      <a:rPr lang="en-US" sz="2200" i="1">
                        <a:latin typeface="Cambria Math" panose="02040503050406030204" pitchFamily="18" charset="0"/>
                      </a:rPr>
                      <m:t>=</m:t>
                    </m:r>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rPr>
                            </m:ctrlPr>
                          </m:fPr>
                          <m:num>
                            <m:r>
                              <a:rPr lang="en-US" sz="2200" i="1">
                                <a:latin typeface="Cambria Math" panose="02040503050406030204" pitchFamily="18" charset="0"/>
                              </a:rPr>
                              <m:t>𝑝</m:t>
                            </m:r>
                            <m:r>
                              <a:rPr lang="en-US" sz="2200" i="1">
                                <a:latin typeface="Cambria Math" panose="02040503050406030204" pitchFamily="18" charset="0"/>
                              </a:rPr>
                              <m:t>(1−</m:t>
                            </m:r>
                            <m:r>
                              <a:rPr lang="en-US" sz="2200" i="1">
                                <a:latin typeface="Cambria Math" panose="02040503050406030204" pitchFamily="18" charset="0"/>
                              </a:rPr>
                              <m:t>𝑝</m:t>
                            </m:r>
                            <m:r>
                              <a:rPr lang="en-US" sz="2200" i="1">
                                <a:latin typeface="Cambria Math" panose="02040503050406030204" pitchFamily="18" charset="0"/>
                              </a:rPr>
                              <m:t>)</m:t>
                            </m:r>
                          </m:num>
                          <m:den>
                            <m:r>
                              <a:rPr lang="en-US" sz="2200" i="1">
                                <a:latin typeface="Cambria Math" panose="02040503050406030204" pitchFamily="18" charset="0"/>
                              </a:rPr>
                              <m:t>𝑛</m:t>
                            </m:r>
                          </m:den>
                        </m:f>
                      </m:e>
                    </m:rad>
                    <m:r>
                      <a:rPr lang="en-US" sz="2200" i="1">
                        <a:latin typeface="Cambria Math" panose="02040503050406030204" pitchFamily="18" charset="0"/>
                      </a:rPr>
                      <m:t>=</m:t>
                    </m:r>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rPr>
                            </m:ctrlPr>
                          </m:fPr>
                          <m:num>
                            <m:r>
                              <a:rPr lang="en-US" sz="2200" i="1">
                                <a:latin typeface="Cambria Math" panose="02040503050406030204" pitchFamily="18" charset="0"/>
                              </a:rPr>
                              <m:t>.(52)(.48)</m:t>
                            </m:r>
                          </m:num>
                          <m:den>
                            <m:r>
                              <a:rPr lang="en-US" sz="2200" i="1">
                                <a:latin typeface="Cambria Math" panose="02040503050406030204" pitchFamily="18" charset="0"/>
                              </a:rPr>
                              <m:t>300</m:t>
                            </m:r>
                          </m:den>
                        </m:f>
                      </m:e>
                    </m:rad>
                    <m:r>
                      <a:rPr lang="en-US" sz="2200" i="1">
                        <a:latin typeface="Cambria Math" panose="02040503050406030204" pitchFamily="18" charset="0"/>
                      </a:rPr>
                      <m:t>=.0288</m:t>
                    </m:r>
                  </m:oMath>
                </a14:m>
                <a:endParaRPr lang="en-US" sz="2200" dirty="0"/>
              </a:p>
              <a:p>
                <a:pPr>
                  <a:lnSpc>
                    <a:spcPct val="100000"/>
                  </a:lnSpc>
                  <a:spcBef>
                    <a:spcPts val="0"/>
                  </a:spcBef>
                </a:pPr>
                <a14:m>
                  <m:oMathPara xmlns:m="http://schemas.openxmlformats.org/officeDocument/2006/math">
                    <m:oMathParaPr>
                      <m:jc m:val="left"/>
                    </m:oMathParaPr>
                    <m:oMath xmlns:m="http://schemas.openxmlformats.org/officeDocument/2006/math">
                      <m:r>
                        <a:rPr lang="en-US" sz="2200" i="1">
                          <a:latin typeface="Cambria Math" panose="02040503050406030204" pitchFamily="18" charset="0"/>
                        </a:rPr>
                        <m:t>𝑃</m:t>
                      </m:r>
                      <m:d>
                        <m:dPr>
                          <m:ctrlPr>
                            <a:rPr lang="en-US" sz="2200" i="1">
                              <a:latin typeface="Cambria Math" panose="02040503050406030204" pitchFamily="18" charset="0"/>
                            </a:rPr>
                          </m:ctrlPr>
                        </m:dPr>
                        <m:e>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r>
                            <a:rPr lang="en-US" sz="2200" i="1">
                              <a:latin typeface="Cambria Math" panose="02040503050406030204" pitchFamily="18" charset="0"/>
                            </a:rPr>
                            <m:t>&gt;.50</m:t>
                          </m:r>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f>
                            <m:fPr>
                              <m:ctrlPr>
                                <a:rPr lang="en-US" sz="2200" i="1">
                                  <a:latin typeface="Cambria Math" panose="02040503050406030204" pitchFamily="18" charset="0"/>
                                </a:rPr>
                              </m:ctrlPr>
                            </m:fPr>
                            <m:num>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r>
                                <a:rPr lang="en-US" sz="2200" i="1">
                                  <a:latin typeface="Cambria Math" panose="02040503050406030204" pitchFamily="18" charset="0"/>
                                </a:rPr>
                                <m:t>−</m:t>
                              </m:r>
                              <m:r>
                                <a:rPr lang="en-US" sz="2200" i="1">
                                  <a:latin typeface="Cambria Math" panose="02040503050406030204" pitchFamily="18" charset="0"/>
                                </a:rPr>
                                <m:t>𝑝</m:t>
                              </m:r>
                            </m:num>
                            <m:den>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𝑃</m:t>
                                      </m:r>
                                    </m:e>
                                  </m:acc>
                                </m:sub>
                              </m:sSub>
                            </m:den>
                          </m:f>
                          <m:r>
                            <a:rPr lang="en-US" sz="2200" i="1">
                              <a:latin typeface="Cambria Math" panose="02040503050406030204" pitchFamily="18" charset="0"/>
                            </a:rPr>
                            <m:t>&gt;</m:t>
                          </m:r>
                          <m:f>
                            <m:fPr>
                              <m:ctrlPr>
                                <a:rPr lang="en-US" sz="2200" i="1">
                                  <a:latin typeface="Cambria Math" panose="02040503050406030204" pitchFamily="18" charset="0"/>
                                </a:rPr>
                              </m:ctrlPr>
                            </m:fPr>
                            <m:num>
                              <m:r>
                                <a:rPr lang="en-US" sz="2200" i="1">
                                  <a:latin typeface="Cambria Math" panose="02040503050406030204" pitchFamily="18" charset="0"/>
                                </a:rPr>
                                <m:t>.50−.52</m:t>
                              </m:r>
                            </m:num>
                            <m:den>
                              <m:r>
                                <a:rPr lang="en-US" sz="2200" i="1">
                                  <a:latin typeface="Cambria Math" panose="02040503050406030204" pitchFamily="18" charset="0"/>
                                </a:rPr>
                                <m:t>.0288</m:t>
                              </m:r>
                            </m:den>
                          </m:f>
                        </m:e>
                      </m:d>
                      <m:r>
                        <a:rPr lang="en-US" sz="2200" i="1">
                          <a:latin typeface="Cambria Math" panose="02040503050406030204" pitchFamily="18" charset="0"/>
                        </a:rPr>
                        <m:t>=</m:t>
                      </m:r>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𝑍</m:t>
                          </m:r>
                          <m:r>
                            <a:rPr lang="en-US" sz="2200" i="1">
                              <a:latin typeface="Cambria Math" panose="02040503050406030204" pitchFamily="18" charset="0"/>
                            </a:rPr>
                            <m:t>≻−0.6</m:t>
                          </m:r>
                          <m:r>
                            <a:rPr lang="en-US" sz="2200" i="1">
                              <a:latin typeface="Cambria Math" panose="02040503050406030204" pitchFamily="18" charset="0"/>
                            </a:rPr>
                            <m:t>9</m:t>
                          </m:r>
                        </m:e>
                      </m:d>
                      <m:r>
                        <a:rPr lang="en-US" sz="2200" i="1">
                          <a:latin typeface="Cambria Math" panose="02040503050406030204" pitchFamily="18" charset="0"/>
                        </a:rPr>
                        <m:t>=1−</m:t>
                      </m:r>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𝑍</m:t>
                          </m:r>
                          <m:r>
                            <a:rPr lang="en-US" sz="2200" b="0" i="1" smtClean="0">
                              <a:latin typeface="Cambria Math" panose="02040503050406030204" pitchFamily="18" charset="0"/>
                            </a:rPr>
                            <m:t>−</m:t>
                          </m:r>
                          <m:r>
                            <a:rPr lang="en-US" sz="2200" i="1">
                              <a:latin typeface="Cambria Math" panose="02040503050406030204" pitchFamily="18" charset="0"/>
                            </a:rPr>
                            <m:t>&lt;0.69</m:t>
                          </m:r>
                        </m:e>
                      </m:d>
                      <m:r>
                        <a:rPr lang="en-US" sz="2200" i="1">
                          <a:latin typeface="Cambria Math" panose="02040503050406030204" pitchFamily="18" charset="0"/>
                        </a:rPr>
                        <m:t>=1−.2451=.7549</m:t>
                      </m:r>
                    </m:oMath>
                  </m:oMathPara>
                </a14:m>
                <a:endParaRPr lang="en-US" sz="2200" dirty="0"/>
              </a:p>
              <a:p>
                <a:pPr>
                  <a:lnSpc>
                    <a:spcPct val="100000"/>
                  </a:lnSpc>
                  <a:spcBef>
                    <a:spcPts val="600"/>
                  </a:spcBef>
                </a:pPr>
                <a:r>
                  <a:rPr lang="en-US" sz="2200" dirty="0"/>
                  <a:t>If the level of support has not changed, the probability of a favorable sample exceeds 75%.</a:t>
                </a:r>
              </a:p>
            </p:txBody>
          </p:sp>
        </mc:Choice>
        <mc:Fallback>
          <p:sp>
            <p:nvSpPr>
              <p:cNvPr id="11" name="Rectangle 10">
                <a:extLst>
                  <a:ext uri="{FF2B5EF4-FFF2-40B4-BE49-F238E27FC236}">
                    <a16:creationId xmlns:a16="http://schemas.microsoft.com/office/drawing/2014/main" id="{156A9914-E83C-4EE0-96F7-0E3E060BC427}"/>
                  </a:ext>
                </a:extLst>
              </p:cNvPr>
              <p:cNvSpPr>
                <a:spLocks noRot="1" noChangeAspect="1" noMove="1" noResize="1" noEditPoints="1" noAdjustHandles="1" noChangeArrowheads="1" noChangeShapeType="1" noTextEdit="1"/>
              </p:cNvSpPr>
              <p:nvPr/>
            </p:nvSpPr>
            <p:spPr>
              <a:xfrm>
                <a:off x="346619" y="816906"/>
                <a:ext cx="11116037" cy="5726952"/>
              </a:xfrm>
              <a:prstGeom prst="rect">
                <a:avLst/>
              </a:prstGeom>
              <a:blipFill>
                <a:blip r:embed="rId3"/>
                <a:stretch>
                  <a:fillRect l="-713" t="-745" b="-1278"/>
                </a:stretch>
              </a:blipFill>
            </p:spPr>
            <p:txBody>
              <a:bodyPr/>
              <a:lstStyle/>
              <a:p>
                <a:r>
                  <a:rPr lang="en-US">
                    <a:noFill/>
                  </a:rPr>
                  <a:t> </a:t>
                </a:r>
              </a:p>
            </p:txBody>
          </p:sp>
        </mc:Fallback>
      </mc:AlternateContent>
    </p:spTree>
    <p:extLst>
      <p:ext uri="{BB962C8B-B14F-4D97-AF65-F5344CB8AC3E}">
        <p14:creationId xmlns:p14="http://schemas.microsoft.com/office/powerpoint/2010/main" val="3414435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Rectangle 7">
            <a:extLst>
              <a:ext uri="{FF2B5EF4-FFF2-40B4-BE49-F238E27FC236}">
                <a16:creationId xmlns:a16="http://schemas.microsoft.com/office/drawing/2014/main" id="{86DF4711-51A5-6FFF-C1B5-109B87A24969}"/>
              </a:ext>
            </a:extLst>
          </p:cNvPr>
          <p:cNvSpPr>
            <a:spLocks noChangeArrowheads="1"/>
          </p:cNvSpPr>
          <p:nvPr/>
        </p:nvSpPr>
        <p:spPr bwMode="auto">
          <a:xfrm>
            <a:off x="2420939" y="3778250"/>
            <a:ext cx="3622675" cy="1411288"/>
          </a:xfrm>
          <a:prstGeom prst="rect">
            <a:avLst/>
          </a:prstGeom>
          <a:solidFill>
            <a:schemeClr val="accent1">
              <a:lumMod val="20000"/>
              <a:lumOff val="80000"/>
            </a:schemeClr>
          </a:solidFill>
          <a:ln w="12700">
            <a:solidFill>
              <a:schemeClr val="tx1"/>
            </a:solidFill>
            <a:miter lim="800000"/>
            <a:headEnd/>
            <a:tailEnd/>
          </a:ln>
          <a:effectLst>
            <a:outerShdw dist="17961" dir="2700000" algn="ctr" rotWithShape="0">
              <a:schemeClr val="bg2"/>
            </a:outerShdw>
          </a:effectLst>
        </p:spPr>
        <p:txBody>
          <a:bodyPr wrap="none" anchor="ctr"/>
          <a:lstStyle/>
          <a:p>
            <a:pPr marL="457200" indent="-457200" algn="ctr">
              <a:defRPr/>
            </a:pPr>
            <a:endParaRPr lang="en-US" sz="2400">
              <a:effectLst>
                <a:outerShdw blurRad="38100" dist="38100" dir="2700000" algn="tl">
                  <a:srgbClr val="000000"/>
                </a:outerShdw>
              </a:effectLst>
              <a:latin typeface="Book Antiqua" pitchFamily="18" charset="0"/>
            </a:endParaRPr>
          </a:p>
        </p:txBody>
      </p:sp>
      <p:sp>
        <p:nvSpPr>
          <p:cNvPr id="94211" name="Rectangle 3">
            <a:extLst>
              <a:ext uri="{FF2B5EF4-FFF2-40B4-BE49-F238E27FC236}">
                <a16:creationId xmlns:a16="http://schemas.microsoft.com/office/drawing/2014/main" id="{1942A3DA-D33C-4417-4168-6A759B5D6145}"/>
              </a:ext>
            </a:extLst>
          </p:cNvPr>
          <p:cNvSpPr>
            <a:spLocks noGrp="1" noChangeArrowheads="1"/>
          </p:cNvSpPr>
          <p:nvPr>
            <p:ph type="body" idx="1"/>
          </p:nvPr>
        </p:nvSpPr>
        <p:spPr>
          <a:xfrm>
            <a:off x="2211388" y="1100138"/>
            <a:ext cx="7772400" cy="608012"/>
          </a:xfrm>
        </p:spPr>
        <p:txBody>
          <a:bodyPr/>
          <a:lstStyle/>
          <a:p>
            <a:pPr>
              <a:buFont typeface="Monotype Sorts" pitchFamily="2" charset="2"/>
              <a:buChar char="n"/>
              <a:defRPr/>
            </a:pPr>
            <a:r>
              <a:rPr lang="en-US" dirty="0"/>
              <a:t>Process of Statistical Inference</a:t>
            </a:r>
          </a:p>
        </p:txBody>
      </p:sp>
      <p:sp>
        <p:nvSpPr>
          <p:cNvPr id="94212" name="Oval 4">
            <a:extLst>
              <a:ext uri="{FF2B5EF4-FFF2-40B4-BE49-F238E27FC236}">
                <a16:creationId xmlns:a16="http://schemas.microsoft.com/office/drawing/2014/main" id="{859C3D25-F908-1C31-8E3F-E43BDA8C0927}"/>
              </a:ext>
            </a:extLst>
          </p:cNvPr>
          <p:cNvSpPr>
            <a:spLocks noChangeArrowheads="1"/>
          </p:cNvSpPr>
          <p:nvPr/>
        </p:nvSpPr>
        <p:spPr bwMode="auto">
          <a:xfrm>
            <a:off x="2886075" y="1695451"/>
            <a:ext cx="2357438" cy="1457325"/>
          </a:xfrm>
          <a:prstGeom prst="ellipse">
            <a:avLst/>
          </a:prstGeom>
          <a:solidFill>
            <a:schemeClr val="bg2">
              <a:lumMod val="20000"/>
              <a:lumOff val="80000"/>
            </a:schemeClr>
          </a:solidFill>
          <a:ln w="12700">
            <a:solidFill>
              <a:schemeClr val="tx1"/>
            </a:solidFill>
            <a:round/>
            <a:headEnd/>
            <a:tailEnd/>
          </a:ln>
          <a:effectLst>
            <a:outerShdw dist="17961" dir="2700000" algn="ctr" rotWithShape="0">
              <a:schemeClr val="bg2"/>
            </a:outerShdw>
          </a:effectLst>
        </p:spPr>
        <p:txBody>
          <a:bodyPr wrap="none" anchor="ctr"/>
          <a:lstStyle/>
          <a:p>
            <a:pPr marL="457200" indent="-457200" algn="ctr">
              <a:defRPr/>
            </a:pPr>
            <a:r>
              <a:rPr lang="en-US">
                <a:effectLst>
                  <a:outerShdw blurRad="38100" dist="38100" dir="2700000" algn="tl">
                    <a:srgbClr val="000000"/>
                  </a:outerShdw>
                </a:effectLst>
                <a:latin typeface="Book Antiqua" pitchFamily="18" charset="0"/>
              </a:rPr>
              <a:t>  </a:t>
            </a:r>
            <a:endParaRPr lang="en-US" sz="2400">
              <a:latin typeface="Book Antiqua" pitchFamily="18" charset="0"/>
            </a:endParaRPr>
          </a:p>
        </p:txBody>
      </p:sp>
      <p:sp>
        <p:nvSpPr>
          <p:cNvPr id="94213" name="Rectangle 5">
            <a:extLst>
              <a:ext uri="{FF2B5EF4-FFF2-40B4-BE49-F238E27FC236}">
                <a16:creationId xmlns:a16="http://schemas.microsoft.com/office/drawing/2014/main" id="{CFA4DA44-852A-B306-BCBA-9326829F4777}"/>
              </a:ext>
            </a:extLst>
          </p:cNvPr>
          <p:cNvSpPr>
            <a:spLocks noChangeArrowheads="1"/>
          </p:cNvSpPr>
          <p:nvPr/>
        </p:nvSpPr>
        <p:spPr bwMode="auto">
          <a:xfrm>
            <a:off x="6092825" y="1766888"/>
            <a:ext cx="3703638" cy="1331912"/>
          </a:xfrm>
          <a:prstGeom prst="rect">
            <a:avLst/>
          </a:prstGeom>
          <a:gradFill rotWithShape="0">
            <a:gsLst>
              <a:gs pos="0">
                <a:srgbClr val="808080">
                  <a:gamma/>
                  <a:shade val="46275"/>
                  <a:invGamma/>
                </a:srgbClr>
              </a:gs>
              <a:gs pos="50000">
                <a:srgbClr val="808080"/>
              </a:gs>
              <a:gs pos="100000">
                <a:srgbClr val="808080">
                  <a:gamma/>
                  <a:shade val="46275"/>
                  <a:invGamma/>
                </a:srgbClr>
              </a:gs>
            </a:gsLst>
            <a:lin ang="5400000" scaled="1"/>
          </a:gradFill>
          <a:ln w="12700">
            <a:solidFill>
              <a:schemeClr val="tx1"/>
            </a:solidFill>
            <a:miter lim="800000"/>
            <a:headEnd/>
            <a:tailEnd/>
          </a:ln>
          <a:effectLst/>
        </p:spPr>
        <p:txBody>
          <a:bodyPr wrap="none" anchor="ctr"/>
          <a:lstStyle/>
          <a:p>
            <a:pPr marL="457200" indent="-457200" algn="ctr">
              <a:defRPr/>
            </a:pPr>
            <a:endParaRPr lang="en-US" sz="2400">
              <a:effectLst>
                <a:outerShdw blurRad="38100" dist="38100" dir="2700000" algn="tl">
                  <a:srgbClr val="000000"/>
                </a:outerShdw>
              </a:effectLst>
              <a:latin typeface="Book Antiqua" pitchFamily="18" charset="0"/>
            </a:endParaRPr>
          </a:p>
        </p:txBody>
      </p:sp>
      <p:sp>
        <p:nvSpPr>
          <p:cNvPr id="94216" name="Line 8">
            <a:extLst>
              <a:ext uri="{FF2B5EF4-FFF2-40B4-BE49-F238E27FC236}">
                <a16:creationId xmlns:a16="http://schemas.microsoft.com/office/drawing/2014/main" id="{5634F652-4930-6517-00FF-9FDDA024DEE8}"/>
              </a:ext>
            </a:extLst>
          </p:cNvPr>
          <p:cNvSpPr>
            <a:spLocks noChangeShapeType="1"/>
          </p:cNvSpPr>
          <p:nvPr/>
        </p:nvSpPr>
        <p:spPr bwMode="auto">
          <a:xfrm>
            <a:off x="5251451" y="2432050"/>
            <a:ext cx="835025" cy="0"/>
          </a:xfrm>
          <a:prstGeom prst="line">
            <a:avLst/>
          </a:prstGeom>
          <a:noFill/>
          <a:ln w="19050">
            <a:solidFill>
              <a:schemeClr val="tx1"/>
            </a:solidFill>
            <a:round/>
            <a:headEnd/>
            <a:tailEnd type="triangle" w="med" len="me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anose="02020603050405020304" pitchFamily="18" charset="0"/>
            </a:endParaRPr>
          </a:p>
        </p:txBody>
      </p:sp>
      <p:sp>
        <p:nvSpPr>
          <p:cNvPr id="94217" name="Line 9">
            <a:extLst>
              <a:ext uri="{FF2B5EF4-FFF2-40B4-BE49-F238E27FC236}">
                <a16:creationId xmlns:a16="http://schemas.microsoft.com/office/drawing/2014/main" id="{81DC0BC8-8FFA-4B27-4487-737DD0EDC7E6}"/>
              </a:ext>
            </a:extLst>
          </p:cNvPr>
          <p:cNvSpPr>
            <a:spLocks noChangeShapeType="1"/>
          </p:cNvSpPr>
          <p:nvPr/>
        </p:nvSpPr>
        <p:spPr bwMode="auto">
          <a:xfrm>
            <a:off x="8329613" y="3095625"/>
            <a:ext cx="0" cy="730250"/>
          </a:xfrm>
          <a:prstGeom prst="line">
            <a:avLst/>
          </a:prstGeom>
          <a:noFill/>
          <a:ln w="19050">
            <a:solidFill>
              <a:schemeClr val="tx1"/>
            </a:solidFill>
            <a:round/>
            <a:headEnd/>
            <a:tailEnd type="triangle" w="med" len="me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anose="02020603050405020304" pitchFamily="18" charset="0"/>
            </a:endParaRPr>
          </a:p>
        </p:txBody>
      </p:sp>
      <p:sp>
        <p:nvSpPr>
          <p:cNvPr id="94218" name="Line 10">
            <a:extLst>
              <a:ext uri="{FF2B5EF4-FFF2-40B4-BE49-F238E27FC236}">
                <a16:creationId xmlns:a16="http://schemas.microsoft.com/office/drawing/2014/main" id="{29FF2085-6FD5-3566-719C-87448AF1BCE1}"/>
              </a:ext>
            </a:extLst>
          </p:cNvPr>
          <p:cNvSpPr>
            <a:spLocks noChangeShapeType="1"/>
          </p:cNvSpPr>
          <p:nvPr/>
        </p:nvSpPr>
        <p:spPr bwMode="auto">
          <a:xfrm flipH="1">
            <a:off x="6005514" y="4525963"/>
            <a:ext cx="788987" cy="0"/>
          </a:xfrm>
          <a:prstGeom prst="line">
            <a:avLst/>
          </a:prstGeom>
          <a:noFill/>
          <a:ln w="19050">
            <a:solidFill>
              <a:schemeClr val="tx1"/>
            </a:solidFill>
            <a:round/>
            <a:headEnd/>
            <a:tailEnd type="triangle" w="med" len="me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anose="02020603050405020304" pitchFamily="18" charset="0"/>
            </a:endParaRPr>
          </a:p>
        </p:txBody>
      </p:sp>
      <p:sp>
        <p:nvSpPr>
          <p:cNvPr id="94219" name="Line 11">
            <a:extLst>
              <a:ext uri="{FF2B5EF4-FFF2-40B4-BE49-F238E27FC236}">
                <a16:creationId xmlns:a16="http://schemas.microsoft.com/office/drawing/2014/main" id="{D4D6966A-6EFF-65B4-3B61-F6904D8334B9}"/>
              </a:ext>
            </a:extLst>
          </p:cNvPr>
          <p:cNvSpPr>
            <a:spLocks noChangeShapeType="1"/>
          </p:cNvSpPr>
          <p:nvPr/>
        </p:nvSpPr>
        <p:spPr bwMode="auto">
          <a:xfrm flipV="1">
            <a:off x="4057650" y="3155951"/>
            <a:ext cx="0" cy="676275"/>
          </a:xfrm>
          <a:prstGeom prst="line">
            <a:avLst/>
          </a:prstGeom>
          <a:noFill/>
          <a:ln w="19050">
            <a:solidFill>
              <a:schemeClr val="tx1"/>
            </a:solidFill>
            <a:round/>
            <a:headEnd/>
            <a:tailEnd type="triangle" w="med" len="med"/>
          </a:ln>
          <a:effectLst>
            <a:outerShdw dist="17961" dir="2700000" algn="ctr" rotWithShape="0">
              <a:schemeClr val="bg2"/>
            </a:outerShdw>
          </a:effectLst>
        </p:spPr>
        <p:txBody>
          <a:bodyPr/>
          <a:lstStyle/>
          <a:p>
            <a:pPr algn="ctr">
              <a:defRPr/>
            </a:pPr>
            <a:endParaRPr lang="en-US">
              <a:effectLst>
                <a:outerShdw blurRad="38100" dist="38100" dir="2700000" algn="tl">
                  <a:srgbClr val="000000">
                    <a:alpha val="43137"/>
                  </a:srgbClr>
                </a:outerShdw>
              </a:effectLst>
              <a:latin typeface="MS Reference Serif" panose="02020603050405020304" pitchFamily="18" charset="0"/>
            </a:endParaRPr>
          </a:p>
        </p:txBody>
      </p:sp>
      <p:sp>
        <p:nvSpPr>
          <p:cNvPr id="94214" name="Rectangle 6">
            <a:extLst>
              <a:ext uri="{FF2B5EF4-FFF2-40B4-BE49-F238E27FC236}">
                <a16:creationId xmlns:a16="http://schemas.microsoft.com/office/drawing/2014/main" id="{C126701E-AE7D-99EA-7A6D-8B59375EB612}"/>
              </a:ext>
            </a:extLst>
          </p:cNvPr>
          <p:cNvSpPr>
            <a:spLocks noChangeArrowheads="1"/>
          </p:cNvSpPr>
          <p:nvPr/>
        </p:nvSpPr>
        <p:spPr bwMode="auto">
          <a:xfrm>
            <a:off x="6811964" y="3830639"/>
            <a:ext cx="2981325" cy="1398587"/>
          </a:xfrm>
          <a:prstGeom prst="rect">
            <a:avLst/>
          </a:prstGeom>
          <a:solidFill>
            <a:schemeClr val="bg2">
              <a:lumMod val="20000"/>
              <a:lumOff val="80000"/>
            </a:schemeClr>
          </a:solidFill>
          <a:ln w="12700">
            <a:solidFill>
              <a:schemeClr val="tx1"/>
            </a:solidFill>
            <a:miter lim="800000"/>
            <a:headEnd/>
            <a:tailEnd/>
          </a:ln>
          <a:effectLst>
            <a:outerShdw dist="17961" dir="2700000" algn="ctr" rotWithShape="0">
              <a:schemeClr val="bg2"/>
            </a:outerShdw>
          </a:effectLst>
        </p:spPr>
        <p:txBody>
          <a:bodyPr wrap="none" anchor="ctr"/>
          <a:lstStyle/>
          <a:p>
            <a:pPr marL="457200" indent="-457200" algn="ctr">
              <a:lnSpc>
                <a:spcPct val="90000"/>
              </a:lnSpc>
              <a:defRPr/>
            </a:pPr>
            <a:endParaRPr lang="en-US">
              <a:effectLst>
                <a:outerShdw blurRad="38100" dist="38100" dir="2700000" algn="tl">
                  <a:srgbClr val="000000"/>
                </a:outerShdw>
              </a:effectLst>
              <a:latin typeface="Book Antiqua" pitchFamily="18" charset="0"/>
            </a:endParaRPr>
          </a:p>
        </p:txBody>
      </p:sp>
      <p:grpSp>
        <p:nvGrpSpPr>
          <p:cNvPr id="2" name="Group 28">
            <a:extLst>
              <a:ext uri="{FF2B5EF4-FFF2-40B4-BE49-F238E27FC236}">
                <a16:creationId xmlns:a16="http://schemas.microsoft.com/office/drawing/2014/main" id="{075D694B-6C48-8757-A14C-7F2AAF145FE0}"/>
              </a:ext>
            </a:extLst>
          </p:cNvPr>
          <p:cNvGrpSpPr>
            <a:grpSpLocks/>
          </p:cNvGrpSpPr>
          <p:nvPr/>
        </p:nvGrpSpPr>
        <p:grpSpPr bwMode="auto">
          <a:xfrm>
            <a:off x="2405063" y="3929063"/>
            <a:ext cx="3554412" cy="1200150"/>
            <a:chOff x="555" y="2571"/>
            <a:chExt cx="2239" cy="756"/>
          </a:xfrm>
        </p:grpSpPr>
        <p:sp>
          <p:nvSpPr>
            <p:cNvPr id="94228" name="Text Box 20">
              <a:extLst>
                <a:ext uri="{FF2B5EF4-FFF2-40B4-BE49-F238E27FC236}">
                  <a16:creationId xmlns:a16="http://schemas.microsoft.com/office/drawing/2014/main" id="{92DE6257-1E9E-DC9C-9A31-A7C63243B57A}"/>
                </a:ext>
              </a:extLst>
            </p:cNvPr>
            <p:cNvSpPr txBox="1">
              <a:spLocks noChangeArrowheads="1"/>
            </p:cNvSpPr>
            <p:nvPr/>
          </p:nvSpPr>
          <p:spPr bwMode="auto">
            <a:xfrm>
              <a:off x="555" y="2571"/>
              <a:ext cx="2239" cy="756"/>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The value of     is used to</a:t>
              </a:r>
            </a:p>
            <a:p>
              <a:pPr algn="ctr">
                <a:defRPr/>
              </a:pPr>
              <a:r>
                <a:rPr lang="en-US" sz="2400">
                  <a:effectLst>
                    <a:outerShdw blurRad="38100" dist="38100" dir="2700000" algn="tl">
                      <a:srgbClr val="000000"/>
                    </a:outerShdw>
                  </a:effectLst>
                  <a:latin typeface="Book Antiqua" pitchFamily="18" charset="0"/>
                </a:rPr>
                <a:t>make inferences about</a:t>
              </a:r>
            </a:p>
            <a:p>
              <a:pPr algn="ctr">
                <a:defRPr/>
              </a:pPr>
              <a:r>
                <a:rPr lang="en-US" sz="2400">
                  <a:effectLst>
                    <a:outerShdw blurRad="38100" dist="38100" dir="2700000" algn="tl">
                      <a:srgbClr val="000000"/>
                    </a:outerShdw>
                  </a:effectLst>
                  <a:latin typeface="Book Antiqua" pitchFamily="18" charset="0"/>
                </a:rPr>
                <a:t>the value of </a:t>
              </a:r>
              <a:r>
                <a:rPr lang="en-US" sz="2400" i="1">
                  <a:effectLst>
                    <a:outerShdw blurRad="38100" dist="38100" dir="2700000" algn="tl">
                      <a:srgbClr val="000000"/>
                    </a:outerShdw>
                  </a:effectLst>
                  <a:latin typeface="Symbol" pitchFamily="18" charset="2"/>
                </a:rPr>
                <a:t>m</a:t>
              </a:r>
              <a:r>
                <a:rPr lang="en-US" sz="2400">
                  <a:effectLst>
                    <a:outerShdw blurRad="38100" dist="38100" dir="2700000" algn="tl">
                      <a:srgbClr val="000000"/>
                    </a:outerShdw>
                  </a:effectLst>
                  <a:latin typeface="Book Antiqua" pitchFamily="18" charset="0"/>
                </a:rPr>
                <a:t>.</a:t>
              </a:r>
            </a:p>
          </p:txBody>
        </p:sp>
        <p:graphicFrame>
          <p:nvGraphicFramePr>
            <p:cNvPr id="10260" name="Object 15">
              <a:hlinkClick r:id="" action="ppaction://ole?verb=0"/>
              <a:extLst>
                <a:ext uri="{FF2B5EF4-FFF2-40B4-BE49-F238E27FC236}">
                  <a16:creationId xmlns:a16="http://schemas.microsoft.com/office/drawing/2014/main" id="{A7F25196-0C78-B62A-042F-86F883092E3D}"/>
                </a:ext>
              </a:extLst>
            </p:cNvPr>
            <p:cNvGraphicFramePr>
              <a:graphicFrameLocks/>
            </p:cNvGraphicFramePr>
            <p:nvPr/>
          </p:nvGraphicFramePr>
          <p:xfrm>
            <a:off x="1735" y="2662"/>
            <a:ext cx="137" cy="133"/>
          </p:xfrm>
          <a:graphic>
            <a:graphicData uri="http://schemas.openxmlformats.org/presentationml/2006/ole">
              <mc:AlternateContent xmlns:mc="http://schemas.openxmlformats.org/markup-compatibility/2006">
                <mc:Choice xmlns:v="urn:schemas-microsoft-com:vml" Requires="v">
                  <p:oleObj spid="_x0000_s1026" name="Equation" r:id="rId4" imgW="144791" imgH="144720" progId="Equation.DSMT4">
                    <p:embed/>
                  </p:oleObj>
                </mc:Choice>
                <mc:Fallback>
                  <p:oleObj name="Equation" r:id="rId4" imgW="144791" imgH="144720" progId="Equation.DSMT4">
                    <p:embed/>
                    <p:pic>
                      <p:nvPicPr>
                        <p:cNvPr id="10260" name="Object 15">
                          <a:hlinkClick r:id="" action="ppaction://ole?verb=0"/>
                          <a:extLst>
                            <a:ext uri="{FF2B5EF4-FFF2-40B4-BE49-F238E27FC236}">
                              <a16:creationId xmlns:a16="http://schemas.microsoft.com/office/drawing/2014/main" id="{A7F25196-0C78-B62A-042F-86F883092E3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5" y="2662"/>
                          <a:ext cx="137" cy="13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gradFill rotWithShape="0">
                                <a:gsLst>
                                  <a:gs pos="0">
                                    <a:srgbClr val="47182F"/>
                                  </a:gs>
                                  <a:gs pos="50000">
                                    <a:srgbClr val="993366"/>
                                  </a:gs>
                                  <a:gs pos="100000">
                                    <a:srgbClr val="47182F"/>
                                  </a:gs>
                                </a:gsLst>
                                <a:lin ang="5400000" scaled="1"/>
                              </a:gra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grpSp>
        <p:nvGrpSpPr>
          <p:cNvPr id="3" name="Group 24">
            <a:extLst>
              <a:ext uri="{FF2B5EF4-FFF2-40B4-BE49-F238E27FC236}">
                <a16:creationId xmlns:a16="http://schemas.microsoft.com/office/drawing/2014/main" id="{A0BF54B3-772D-8676-ED97-22ED0EAB6F05}"/>
              </a:ext>
            </a:extLst>
          </p:cNvPr>
          <p:cNvGrpSpPr>
            <a:grpSpLocks/>
          </p:cNvGrpSpPr>
          <p:nvPr/>
        </p:nvGrpSpPr>
        <p:grpSpPr bwMode="auto">
          <a:xfrm>
            <a:off x="6875463" y="3919538"/>
            <a:ext cx="2851150" cy="1200150"/>
            <a:chOff x="3371" y="2577"/>
            <a:chExt cx="1796" cy="756"/>
          </a:xfrm>
        </p:grpSpPr>
        <p:sp>
          <p:nvSpPr>
            <p:cNvPr id="94230" name="Text Box 22">
              <a:extLst>
                <a:ext uri="{FF2B5EF4-FFF2-40B4-BE49-F238E27FC236}">
                  <a16:creationId xmlns:a16="http://schemas.microsoft.com/office/drawing/2014/main" id="{4235F25F-BB57-0566-A289-7A5EE749253E}"/>
                </a:ext>
              </a:extLst>
            </p:cNvPr>
            <p:cNvSpPr txBox="1">
              <a:spLocks noChangeArrowheads="1"/>
            </p:cNvSpPr>
            <p:nvPr/>
          </p:nvSpPr>
          <p:spPr bwMode="auto">
            <a:xfrm>
              <a:off x="3371" y="2577"/>
              <a:ext cx="1796" cy="756"/>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The sample data </a:t>
              </a:r>
            </a:p>
            <a:p>
              <a:pPr algn="ctr">
                <a:defRPr/>
              </a:pPr>
              <a:r>
                <a:rPr lang="en-US" sz="2400">
                  <a:effectLst>
                    <a:outerShdw blurRad="38100" dist="38100" dir="2700000" algn="tl">
                      <a:srgbClr val="000000"/>
                    </a:outerShdw>
                  </a:effectLst>
                  <a:latin typeface="Book Antiqua" pitchFamily="18" charset="0"/>
                </a:rPr>
                <a:t>provide a value for</a:t>
              </a:r>
            </a:p>
            <a:p>
              <a:pPr algn="ctr">
                <a:defRPr/>
              </a:pPr>
              <a:r>
                <a:rPr lang="en-US" sz="2400">
                  <a:effectLst>
                    <a:outerShdw blurRad="38100" dist="38100" dir="2700000" algn="tl">
                      <a:srgbClr val="000000"/>
                    </a:outerShdw>
                  </a:effectLst>
                  <a:latin typeface="Book Antiqua" pitchFamily="18" charset="0"/>
                </a:rPr>
                <a:t>the sample mean</a:t>
              </a:r>
              <a:r>
                <a:rPr lang="en-US">
                  <a:effectLst>
                    <a:outerShdw blurRad="38100" dist="38100" dir="2700000" algn="tl">
                      <a:srgbClr val="000000"/>
                    </a:outerShdw>
                  </a:effectLst>
                  <a:latin typeface="Book Antiqua" pitchFamily="18" charset="0"/>
                </a:rPr>
                <a:t>    .</a:t>
              </a:r>
            </a:p>
          </p:txBody>
        </p:sp>
        <p:graphicFrame>
          <p:nvGraphicFramePr>
            <p:cNvPr id="10258" name="Object 23">
              <a:hlinkClick r:id="" action="ppaction://ole?verb=0"/>
              <a:extLst>
                <a:ext uri="{FF2B5EF4-FFF2-40B4-BE49-F238E27FC236}">
                  <a16:creationId xmlns:a16="http://schemas.microsoft.com/office/drawing/2014/main" id="{8B236B9C-4873-CD2B-8256-FC8F409DADA4}"/>
                </a:ext>
              </a:extLst>
            </p:cNvPr>
            <p:cNvGraphicFramePr>
              <a:graphicFrameLocks/>
            </p:cNvGraphicFramePr>
            <p:nvPr/>
          </p:nvGraphicFramePr>
          <p:xfrm>
            <a:off x="4933" y="3124"/>
            <a:ext cx="137" cy="133"/>
          </p:xfrm>
          <a:graphic>
            <a:graphicData uri="http://schemas.openxmlformats.org/presentationml/2006/ole">
              <mc:AlternateContent xmlns:mc="http://schemas.openxmlformats.org/markup-compatibility/2006">
                <mc:Choice xmlns:v="urn:schemas-microsoft-com:vml" Requires="v">
                  <p:oleObj spid="_x0000_s1027" name="Equation" r:id="rId6" imgW="144791" imgH="144720" progId="Equation.2">
                    <p:embed/>
                  </p:oleObj>
                </mc:Choice>
                <mc:Fallback>
                  <p:oleObj name="Equation" r:id="rId6" imgW="144791" imgH="144720" progId="Equation.2">
                    <p:embed/>
                    <p:pic>
                      <p:nvPicPr>
                        <p:cNvPr id="10258" name="Object 23">
                          <a:hlinkClick r:id="" action="ppaction://ole?verb=0"/>
                          <a:extLst>
                            <a:ext uri="{FF2B5EF4-FFF2-40B4-BE49-F238E27FC236}">
                              <a16:creationId xmlns:a16="http://schemas.microsoft.com/office/drawing/2014/main" id="{8B236B9C-4873-CD2B-8256-FC8F409DADA4}"/>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 y="3124"/>
                          <a:ext cx="137" cy="13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gradFill rotWithShape="0">
                                <a:gsLst>
                                  <a:gs pos="0">
                                    <a:srgbClr val="47182F"/>
                                  </a:gs>
                                  <a:gs pos="50000">
                                    <a:srgbClr val="993366"/>
                                  </a:gs>
                                  <a:gs pos="100000">
                                    <a:srgbClr val="47182F"/>
                                  </a:gs>
                                </a:gsLst>
                                <a:lin ang="5400000" scaled="1"/>
                              </a:gra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94233" name="Text Box 25">
            <a:extLst>
              <a:ext uri="{FF2B5EF4-FFF2-40B4-BE49-F238E27FC236}">
                <a16:creationId xmlns:a16="http://schemas.microsoft.com/office/drawing/2014/main" id="{A26870A0-E593-B21C-DEF6-573BDD6BE269}"/>
              </a:ext>
            </a:extLst>
          </p:cNvPr>
          <p:cNvSpPr txBox="1">
            <a:spLocks noChangeArrowheads="1"/>
          </p:cNvSpPr>
          <p:nvPr/>
        </p:nvSpPr>
        <p:spPr bwMode="auto">
          <a:xfrm>
            <a:off x="6138863" y="1824038"/>
            <a:ext cx="3630612" cy="1200150"/>
          </a:xfrm>
          <a:prstGeom prst="rect">
            <a:avLst/>
          </a:prstGeom>
          <a:solidFill>
            <a:schemeClr val="accent1">
              <a:lumMod val="20000"/>
              <a:lumOff val="80000"/>
            </a:schemeClr>
          </a:solid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A simple random sample</a:t>
            </a:r>
          </a:p>
          <a:p>
            <a:pPr algn="ctr">
              <a:defRPr/>
            </a:pPr>
            <a:r>
              <a:rPr lang="en-US" sz="2400">
                <a:effectLst>
                  <a:outerShdw blurRad="38100" dist="38100" dir="2700000" algn="tl">
                    <a:srgbClr val="000000"/>
                  </a:outerShdw>
                </a:effectLst>
                <a:latin typeface="Book Antiqua" pitchFamily="18" charset="0"/>
              </a:rPr>
              <a:t>of </a:t>
            </a:r>
            <a:r>
              <a:rPr lang="en-US" sz="2400" i="1">
                <a:effectLst>
                  <a:outerShdw blurRad="38100" dist="38100" dir="2700000" algn="tl">
                    <a:srgbClr val="000000"/>
                  </a:outerShdw>
                </a:effectLst>
                <a:latin typeface="Book Antiqua" pitchFamily="18" charset="0"/>
              </a:rPr>
              <a:t>n</a:t>
            </a:r>
            <a:r>
              <a:rPr lang="en-US" sz="2400">
                <a:effectLst>
                  <a:outerShdw blurRad="38100" dist="38100" dir="2700000" algn="tl">
                    <a:srgbClr val="000000"/>
                  </a:outerShdw>
                </a:effectLst>
                <a:latin typeface="Book Antiqua" pitchFamily="18" charset="0"/>
              </a:rPr>
              <a:t> elements is selected</a:t>
            </a:r>
          </a:p>
          <a:p>
            <a:pPr algn="ctr">
              <a:defRPr/>
            </a:pPr>
            <a:r>
              <a:rPr lang="en-US" sz="2400">
                <a:effectLst>
                  <a:outerShdw blurRad="38100" dist="38100" dir="2700000" algn="tl">
                    <a:srgbClr val="000000"/>
                  </a:outerShdw>
                </a:effectLst>
                <a:latin typeface="Book Antiqua" pitchFamily="18" charset="0"/>
              </a:rPr>
              <a:t>from the population.</a:t>
            </a:r>
            <a:endParaRPr lang="en-US">
              <a:effectLst>
                <a:outerShdw blurRad="38100" dist="38100" dir="2700000" algn="tl">
                  <a:srgbClr val="000000"/>
                </a:outerShdw>
              </a:effectLst>
              <a:latin typeface="Book Antiqua" pitchFamily="18" charset="0"/>
            </a:endParaRPr>
          </a:p>
        </p:txBody>
      </p:sp>
      <p:sp>
        <p:nvSpPr>
          <p:cNvPr id="94234" name="Text Box 26">
            <a:extLst>
              <a:ext uri="{FF2B5EF4-FFF2-40B4-BE49-F238E27FC236}">
                <a16:creationId xmlns:a16="http://schemas.microsoft.com/office/drawing/2014/main" id="{AF2D1E1C-6A4F-5BA2-7AA0-B55F9413E917}"/>
              </a:ext>
            </a:extLst>
          </p:cNvPr>
          <p:cNvSpPr txBox="1">
            <a:spLocks noChangeArrowheads="1"/>
          </p:cNvSpPr>
          <p:nvPr/>
        </p:nvSpPr>
        <p:spPr bwMode="auto">
          <a:xfrm>
            <a:off x="3221039" y="1852613"/>
            <a:ext cx="1768475" cy="120015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rPr>
              <a:t>Population </a:t>
            </a:r>
          </a:p>
          <a:p>
            <a:pPr algn="ctr">
              <a:defRPr/>
            </a:pPr>
            <a:r>
              <a:rPr lang="en-US" sz="2400">
                <a:effectLst>
                  <a:outerShdw blurRad="38100" dist="38100" dir="2700000" algn="tl">
                    <a:srgbClr val="000000"/>
                  </a:outerShdw>
                </a:effectLst>
                <a:latin typeface="Book Antiqua" pitchFamily="18" charset="0"/>
              </a:rPr>
              <a:t>with mean</a:t>
            </a:r>
          </a:p>
          <a:p>
            <a:pPr algn="ctr">
              <a:defRPr/>
            </a:pPr>
            <a:r>
              <a:rPr lang="en-US" sz="2400" i="1">
                <a:effectLst>
                  <a:outerShdw blurRad="38100" dist="38100" dir="2700000" algn="tl">
                    <a:srgbClr val="000000"/>
                  </a:outerShdw>
                </a:effectLst>
                <a:latin typeface="Symbol" pitchFamily="18" charset="2"/>
              </a:rPr>
              <a:t>m</a:t>
            </a:r>
            <a:r>
              <a:rPr lang="en-US" sz="2400">
                <a:effectLst>
                  <a:outerShdw blurRad="38100" dist="38100" dir="2700000" algn="tl">
                    <a:srgbClr val="000000"/>
                  </a:outerShdw>
                </a:effectLst>
                <a:latin typeface="Book Antiqua" pitchFamily="18" charset="0"/>
              </a:rPr>
              <a:t> = ?</a:t>
            </a:r>
            <a:endParaRPr lang="en-US">
              <a:effectLst>
                <a:outerShdw blurRad="38100" dist="38100" dir="2700000" algn="tl">
                  <a:srgbClr val="000000"/>
                </a:outerShdw>
              </a:effectLst>
              <a:latin typeface="Book Antiqua" pitchFamily="18" charset="0"/>
            </a:endParaRPr>
          </a:p>
        </p:txBody>
      </p:sp>
      <p:sp>
        <p:nvSpPr>
          <p:cNvPr id="94244" name="Text Box 36">
            <a:extLst>
              <a:ext uri="{FF2B5EF4-FFF2-40B4-BE49-F238E27FC236}">
                <a16:creationId xmlns:a16="http://schemas.microsoft.com/office/drawing/2014/main" id="{00307360-E6E6-741E-584B-7799E1C887A6}"/>
              </a:ext>
            </a:extLst>
          </p:cNvPr>
          <p:cNvSpPr txBox="1">
            <a:spLocks noChangeArrowheads="1"/>
          </p:cNvSpPr>
          <p:nvPr/>
        </p:nvSpPr>
        <p:spPr bwMode="auto">
          <a:xfrm>
            <a:off x="2405063" y="309563"/>
            <a:ext cx="5795962" cy="584775"/>
          </a:xfrm>
          <a:prstGeom prst="rect">
            <a:avLst/>
          </a:prstGeom>
          <a:noFill/>
          <a:ln w="12700">
            <a:noFill/>
            <a:miter lim="800000"/>
            <a:headEnd/>
            <a:tailEnd/>
          </a:ln>
          <a:effectLst/>
        </p:spPr>
        <p:txBody>
          <a:bodyPr wrap="square">
            <a:spAutoFit/>
          </a:bodyPr>
          <a:lstStyle/>
          <a:p>
            <a:pPr algn="ctr">
              <a:defRPr/>
            </a:pPr>
            <a:r>
              <a:rPr lang="en-US" sz="3200" b="1" spc="100" dirty="0">
                <a:latin typeface="Tahoma" panose="020B0604030504040204" pitchFamily="34" charset="0"/>
                <a:ea typeface="Tahoma" panose="020B0604030504040204" pitchFamily="34" charset="0"/>
                <a:cs typeface="Tahoma" panose="020B0604030504040204" pitchFamily="34" charset="0"/>
              </a:rPr>
              <a:t>Sampling Distribution of    </a:t>
            </a:r>
          </a:p>
        </p:txBody>
      </p:sp>
      <p:graphicFrame>
        <p:nvGraphicFramePr>
          <p:cNvPr id="10256" name="Object 7">
            <a:hlinkClick r:id="" action="ppaction://ole?verb=0"/>
            <a:extLst>
              <a:ext uri="{FF2B5EF4-FFF2-40B4-BE49-F238E27FC236}">
                <a16:creationId xmlns:a16="http://schemas.microsoft.com/office/drawing/2014/main" id="{0D7AC25A-F164-8424-8537-DCA1105C7D38}"/>
              </a:ext>
            </a:extLst>
          </p:cNvPr>
          <p:cNvGraphicFramePr>
            <a:graphicFrameLocks/>
          </p:cNvGraphicFramePr>
          <p:nvPr/>
        </p:nvGraphicFramePr>
        <p:xfrm>
          <a:off x="8224838" y="347664"/>
          <a:ext cx="514350" cy="560387"/>
        </p:xfrm>
        <a:graphic>
          <a:graphicData uri="http://schemas.openxmlformats.org/presentationml/2006/ole">
            <mc:AlternateContent xmlns:mc="http://schemas.openxmlformats.org/markup-compatibility/2006">
              <mc:Choice xmlns:v="urn:schemas-microsoft-com:vml" Requires="v">
                <p:oleObj spid="_x0000_s1028" name="Equation" r:id="rId8" imgW="121884" imgH="152496" progId="Equation.DSMT4">
                  <p:embed/>
                </p:oleObj>
              </mc:Choice>
              <mc:Fallback>
                <p:oleObj name="Equation" r:id="rId8" imgW="121884" imgH="152496" progId="Equation.DSMT4">
                  <p:embed/>
                  <p:pic>
                    <p:nvPicPr>
                      <p:cNvPr id="10256" name="Object 7">
                        <a:hlinkClick r:id="" action="ppaction://ole?verb=0"/>
                        <a:extLst>
                          <a:ext uri="{FF2B5EF4-FFF2-40B4-BE49-F238E27FC236}">
                            <a16:creationId xmlns:a16="http://schemas.microsoft.com/office/drawing/2014/main" id="{0D7AC25A-F164-8424-8537-DCA1105C7D3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4838" y="347664"/>
                        <a:ext cx="514350" cy="5603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dissolve">
                                      <p:cBhvr>
                                        <p:cTn id="7" dur="500"/>
                                        <p:tgtEl>
                                          <p:spTgt spid="94212"/>
                                        </p:tgtEl>
                                      </p:cBhvr>
                                    </p:animEffect>
                                  </p:childTnLst>
                                </p:cTn>
                              </p:par>
                            </p:childTnLst>
                          </p:cTn>
                        </p:par>
                        <p:par>
                          <p:cTn id="8" fill="hold" nodeType="afterGroup">
                            <p:stCondLst>
                              <p:cond delay="500"/>
                            </p:stCondLst>
                            <p:childTnLst>
                              <p:par>
                                <p:cTn id="9" presetID="23" presetClass="entr" presetSubtype="272" fill="hold" grpId="0" nodeType="afterEffect">
                                  <p:stCondLst>
                                    <p:cond delay="1000"/>
                                  </p:stCondLst>
                                  <p:childTnLst>
                                    <p:set>
                                      <p:cBhvr>
                                        <p:cTn id="10" dur="1" fill="hold">
                                          <p:stCondLst>
                                            <p:cond delay="0"/>
                                          </p:stCondLst>
                                        </p:cTn>
                                        <p:tgtEl>
                                          <p:spTgt spid="94234"/>
                                        </p:tgtEl>
                                        <p:attrNameLst>
                                          <p:attrName>style.visibility</p:attrName>
                                        </p:attrNameLst>
                                      </p:cBhvr>
                                      <p:to>
                                        <p:strVal val="visible"/>
                                      </p:to>
                                    </p:set>
                                    <p:anim calcmode="lin" valueType="num">
                                      <p:cBhvr>
                                        <p:cTn id="11" dur="500" fill="hold"/>
                                        <p:tgtEl>
                                          <p:spTgt spid="94234"/>
                                        </p:tgtEl>
                                        <p:attrNameLst>
                                          <p:attrName>ppt_w</p:attrName>
                                        </p:attrNameLst>
                                      </p:cBhvr>
                                      <p:tavLst>
                                        <p:tav tm="0">
                                          <p:val>
                                            <p:strVal val="2/3*#ppt_w"/>
                                          </p:val>
                                        </p:tav>
                                        <p:tav tm="100000">
                                          <p:val>
                                            <p:strVal val="#ppt_w"/>
                                          </p:val>
                                        </p:tav>
                                      </p:tavLst>
                                    </p:anim>
                                    <p:anim calcmode="lin" valueType="num">
                                      <p:cBhvr>
                                        <p:cTn id="12" dur="500" fill="hold"/>
                                        <p:tgtEl>
                                          <p:spTgt spid="94234"/>
                                        </p:tgtEl>
                                        <p:attrNameLst>
                                          <p:attrName>ppt_h</p:attrName>
                                        </p:attrNameLst>
                                      </p:cBhvr>
                                      <p:tavLst>
                                        <p:tav tm="0">
                                          <p:val>
                                            <p:strVal val="2/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94216"/>
                                        </p:tgtEl>
                                        <p:attrNameLst>
                                          <p:attrName>style.visibility</p:attrName>
                                        </p:attrNameLst>
                                      </p:cBhvr>
                                      <p:to>
                                        <p:strVal val="visible"/>
                                      </p:to>
                                    </p:set>
                                    <p:animEffect transition="in" filter="slide(fromLeft)">
                                      <p:cBhvr>
                                        <p:cTn id="17" dur="500"/>
                                        <p:tgtEl>
                                          <p:spTgt spid="94216"/>
                                        </p:tgtEl>
                                      </p:cBhvr>
                                    </p:animEffect>
                                  </p:childTnLst>
                                </p:cTn>
                              </p:par>
                            </p:childTnLst>
                          </p:cTn>
                        </p:par>
                        <p:par>
                          <p:cTn id="18" fill="hold" nodeType="afterGroup">
                            <p:stCondLst>
                              <p:cond delay="500"/>
                            </p:stCondLst>
                            <p:childTnLst>
                              <p:par>
                                <p:cTn id="19" presetID="9" presetClass="entr" presetSubtype="0" fill="hold" grpId="0" nodeType="afterEffect">
                                  <p:stCondLst>
                                    <p:cond delay="1000"/>
                                  </p:stCondLst>
                                  <p:childTnLst>
                                    <p:set>
                                      <p:cBhvr>
                                        <p:cTn id="20" dur="1" fill="hold">
                                          <p:stCondLst>
                                            <p:cond delay="0"/>
                                          </p:stCondLst>
                                        </p:cTn>
                                        <p:tgtEl>
                                          <p:spTgt spid="94213"/>
                                        </p:tgtEl>
                                        <p:attrNameLst>
                                          <p:attrName>style.visibility</p:attrName>
                                        </p:attrNameLst>
                                      </p:cBhvr>
                                      <p:to>
                                        <p:strVal val="visible"/>
                                      </p:to>
                                    </p:set>
                                    <p:animEffect transition="in" filter="dissolve">
                                      <p:cBhvr>
                                        <p:cTn id="21" dur="500"/>
                                        <p:tgtEl>
                                          <p:spTgt spid="94213"/>
                                        </p:tgtEl>
                                      </p:cBhvr>
                                    </p:animEffect>
                                  </p:childTnLst>
                                </p:cTn>
                              </p:par>
                            </p:childTnLst>
                          </p:cTn>
                        </p:par>
                        <p:par>
                          <p:cTn id="22" fill="hold" nodeType="afterGroup">
                            <p:stCondLst>
                              <p:cond delay="2000"/>
                            </p:stCondLst>
                            <p:childTnLst>
                              <p:par>
                                <p:cTn id="23" presetID="23" presetClass="entr" presetSubtype="272" fill="hold" grpId="0" nodeType="afterEffect">
                                  <p:stCondLst>
                                    <p:cond delay="1000"/>
                                  </p:stCondLst>
                                  <p:childTnLst>
                                    <p:set>
                                      <p:cBhvr>
                                        <p:cTn id="24" dur="1" fill="hold">
                                          <p:stCondLst>
                                            <p:cond delay="0"/>
                                          </p:stCondLst>
                                        </p:cTn>
                                        <p:tgtEl>
                                          <p:spTgt spid="94233"/>
                                        </p:tgtEl>
                                        <p:attrNameLst>
                                          <p:attrName>style.visibility</p:attrName>
                                        </p:attrNameLst>
                                      </p:cBhvr>
                                      <p:to>
                                        <p:strVal val="visible"/>
                                      </p:to>
                                    </p:set>
                                    <p:anim calcmode="lin" valueType="num">
                                      <p:cBhvr>
                                        <p:cTn id="25" dur="500" fill="hold"/>
                                        <p:tgtEl>
                                          <p:spTgt spid="94233"/>
                                        </p:tgtEl>
                                        <p:attrNameLst>
                                          <p:attrName>ppt_w</p:attrName>
                                        </p:attrNameLst>
                                      </p:cBhvr>
                                      <p:tavLst>
                                        <p:tav tm="0">
                                          <p:val>
                                            <p:strVal val="2/3*#ppt_w"/>
                                          </p:val>
                                        </p:tav>
                                        <p:tav tm="100000">
                                          <p:val>
                                            <p:strVal val="#ppt_w"/>
                                          </p:val>
                                        </p:tav>
                                      </p:tavLst>
                                    </p:anim>
                                    <p:anim calcmode="lin" valueType="num">
                                      <p:cBhvr>
                                        <p:cTn id="26" dur="500" fill="hold"/>
                                        <p:tgtEl>
                                          <p:spTgt spid="94233"/>
                                        </p:tgtEl>
                                        <p:attrNameLst>
                                          <p:attrName>ppt_h</p:attrName>
                                        </p:attrNameLst>
                                      </p:cBhvr>
                                      <p:tavLst>
                                        <p:tav tm="0">
                                          <p:val>
                                            <p:strVal val="2/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1" fill="hold" nodeType="clickEffect">
                                  <p:stCondLst>
                                    <p:cond delay="0"/>
                                  </p:stCondLst>
                                  <p:childTnLst>
                                    <p:set>
                                      <p:cBhvr>
                                        <p:cTn id="30" dur="1" fill="hold">
                                          <p:stCondLst>
                                            <p:cond delay="0"/>
                                          </p:stCondLst>
                                        </p:cTn>
                                        <p:tgtEl>
                                          <p:spTgt spid="94217"/>
                                        </p:tgtEl>
                                        <p:attrNameLst>
                                          <p:attrName>style.visibility</p:attrName>
                                        </p:attrNameLst>
                                      </p:cBhvr>
                                      <p:to>
                                        <p:strVal val="visible"/>
                                      </p:to>
                                    </p:set>
                                    <p:animEffect transition="in" filter="slide(fromTop)">
                                      <p:cBhvr>
                                        <p:cTn id="31" dur="500"/>
                                        <p:tgtEl>
                                          <p:spTgt spid="94217"/>
                                        </p:tgtEl>
                                      </p:cBhvr>
                                    </p:animEffect>
                                  </p:childTnLst>
                                </p:cTn>
                              </p:par>
                            </p:childTnLst>
                          </p:cTn>
                        </p:par>
                        <p:par>
                          <p:cTn id="32" fill="hold" nodeType="afterGroup">
                            <p:stCondLst>
                              <p:cond delay="500"/>
                            </p:stCondLst>
                            <p:childTnLst>
                              <p:par>
                                <p:cTn id="33" presetID="9" presetClass="entr" presetSubtype="0" fill="hold" grpId="0" nodeType="afterEffect">
                                  <p:stCondLst>
                                    <p:cond delay="1000"/>
                                  </p:stCondLst>
                                  <p:childTnLst>
                                    <p:set>
                                      <p:cBhvr>
                                        <p:cTn id="34" dur="1" fill="hold">
                                          <p:stCondLst>
                                            <p:cond delay="0"/>
                                          </p:stCondLst>
                                        </p:cTn>
                                        <p:tgtEl>
                                          <p:spTgt spid="94214"/>
                                        </p:tgtEl>
                                        <p:attrNameLst>
                                          <p:attrName>style.visibility</p:attrName>
                                        </p:attrNameLst>
                                      </p:cBhvr>
                                      <p:to>
                                        <p:strVal val="visible"/>
                                      </p:to>
                                    </p:set>
                                    <p:animEffect transition="in" filter="dissolve">
                                      <p:cBhvr>
                                        <p:cTn id="35" dur="500"/>
                                        <p:tgtEl>
                                          <p:spTgt spid="94214"/>
                                        </p:tgtEl>
                                      </p:cBhvr>
                                    </p:animEffect>
                                  </p:childTnLst>
                                </p:cTn>
                              </p:par>
                            </p:childTnLst>
                          </p:cTn>
                        </p:par>
                        <p:par>
                          <p:cTn id="36" fill="hold" nodeType="afterGroup">
                            <p:stCondLst>
                              <p:cond delay="2000"/>
                            </p:stCondLst>
                            <p:childTnLst>
                              <p:par>
                                <p:cTn id="37" presetID="23" presetClass="entr" presetSubtype="272" fill="hold" nodeType="afterEffect">
                                  <p:stCondLst>
                                    <p:cond delay="100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strVal val="2/3*#ppt_w"/>
                                          </p:val>
                                        </p:tav>
                                        <p:tav tm="100000">
                                          <p:val>
                                            <p:strVal val="#ppt_w"/>
                                          </p:val>
                                        </p:tav>
                                      </p:tavLst>
                                    </p:anim>
                                    <p:anim calcmode="lin" valueType="num">
                                      <p:cBhvr>
                                        <p:cTn id="40"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2" fill="hold" nodeType="clickEffect">
                                  <p:stCondLst>
                                    <p:cond delay="0"/>
                                  </p:stCondLst>
                                  <p:childTnLst>
                                    <p:set>
                                      <p:cBhvr>
                                        <p:cTn id="44" dur="1" fill="hold">
                                          <p:stCondLst>
                                            <p:cond delay="0"/>
                                          </p:stCondLst>
                                        </p:cTn>
                                        <p:tgtEl>
                                          <p:spTgt spid="94218"/>
                                        </p:tgtEl>
                                        <p:attrNameLst>
                                          <p:attrName>style.visibility</p:attrName>
                                        </p:attrNameLst>
                                      </p:cBhvr>
                                      <p:to>
                                        <p:strVal val="visible"/>
                                      </p:to>
                                    </p:set>
                                    <p:animEffect transition="in" filter="slide(fromRight)">
                                      <p:cBhvr>
                                        <p:cTn id="45" dur="500"/>
                                        <p:tgtEl>
                                          <p:spTgt spid="94218"/>
                                        </p:tgtEl>
                                      </p:cBhvr>
                                    </p:animEffect>
                                  </p:childTnLst>
                                </p:cTn>
                              </p:par>
                            </p:childTnLst>
                          </p:cTn>
                        </p:par>
                        <p:par>
                          <p:cTn id="46" fill="hold" nodeType="afterGroup">
                            <p:stCondLst>
                              <p:cond delay="500"/>
                            </p:stCondLst>
                            <p:childTnLst>
                              <p:par>
                                <p:cTn id="47" presetID="9" presetClass="entr" presetSubtype="0" fill="hold" grpId="0" nodeType="afterEffect">
                                  <p:stCondLst>
                                    <p:cond delay="1000"/>
                                  </p:stCondLst>
                                  <p:childTnLst>
                                    <p:set>
                                      <p:cBhvr>
                                        <p:cTn id="48" dur="1" fill="hold">
                                          <p:stCondLst>
                                            <p:cond delay="0"/>
                                          </p:stCondLst>
                                        </p:cTn>
                                        <p:tgtEl>
                                          <p:spTgt spid="94215"/>
                                        </p:tgtEl>
                                        <p:attrNameLst>
                                          <p:attrName>style.visibility</p:attrName>
                                        </p:attrNameLst>
                                      </p:cBhvr>
                                      <p:to>
                                        <p:strVal val="visible"/>
                                      </p:to>
                                    </p:set>
                                    <p:animEffect transition="in" filter="dissolve">
                                      <p:cBhvr>
                                        <p:cTn id="49" dur="500"/>
                                        <p:tgtEl>
                                          <p:spTgt spid="94215"/>
                                        </p:tgtEl>
                                      </p:cBhvr>
                                    </p:animEffect>
                                  </p:childTnLst>
                                </p:cTn>
                              </p:par>
                            </p:childTnLst>
                          </p:cTn>
                        </p:par>
                        <p:par>
                          <p:cTn id="50" fill="hold" nodeType="afterGroup">
                            <p:stCondLst>
                              <p:cond delay="2000"/>
                            </p:stCondLst>
                            <p:childTnLst>
                              <p:par>
                                <p:cTn id="51" presetID="23" presetClass="entr" presetSubtype="272" fill="hold" nodeType="afterEffect">
                                  <p:stCondLst>
                                    <p:cond delay="100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strVal val="2/3*#ppt_w"/>
                                          </p:val>
                                        </p:tav>
                                        <p:tav tm="100000">
                                          <p:val>
                                            <p:strVal val="#ppt_w"/>
                                          </p:val>
                                        </p:tav>
                                      </p:tavLst>
                                    </p:anim>
                                    <p:anim calcmode="lin" valueType="num">
                                      <p:cBhvr>
                                        <p:cTn id="54" dur="500" fill="hold"/>
                                        <p:tgtEl>
                                          <p:spTgt spid="2"/>
                                        </p:tgtEl>
                                        <p:attrNameLst>
                                          <p:attrName>ppt_h</p:attrName>
                                        </p:attrNameLst>
                                      </p:cBhvr>
                                      <p:tavLst>
                                        <p:tav tm="0">
                                          <p:val>
                                            <p:strVal val="2/3*#ppt_h"/>
                                          </p:val>
                                        </p:tav>
                                        <p:tav tm="100000">
                                          <p:val>
                                            <p:strVal val="#ppt_h"/>
                                          </p:val>
                                        </p:tav>
                                      </p:tavLst>
                                    </p:anim>
                                  </p:childTnLst>
                                </p:cTn>
                              </p:par>
                            </p:childTnLst>
                          </p:cTn>
                        </p:par>
                        <p:par>
                          <p:cTn id="55" fill="hold" nodeType="afterGroup">
                            <p:stCondLst>
                              <p:cond delay="3500"/>
                            </p:stCondLst>
                            <p:childTnLst>
                              <p:par>
                                <p:cTn id="56" presetID="12" presetClass="entr" presetSubtype="4" fill="hold" nodeType="afterEffect">
                                  <p:stCondLst>
                                    <p:cond delay="0"/>
                                  </p:stCondLst>
                                  <p:childTnLst>
                                    <p:set>
                                      <p:cBhvr>
                                        <p:cTn id="57" dur="1" fill="hold">
                                          <p:stCondLst>
                                            <p:cond delay="0"/>
                                          </p:stCondLst>
                                        </p:cTn>
                                        <p:tgtEl>
                                          <p:spTgt spid="94219"/>
                                        </p:tgtEl>
                                        <p:attrNameLst>
                                          <p:attrName>style.visibility</p:attrName>
                                        </p:attrNameLst>
                                      </p:cBhvr>
                                      <p:to>
                                        <p:strVal val="visible"/>
                                      </p:to>
                                    </p:set>
                                    <p:animEffect transition="in" filter="slide(fromBottom)">
                                      <p:cBhvr>
                                        <p:cTn id="58" dur="500"/>
                                        <p:tgtEl>
                                          <p:spTgt spid="94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autoUpdateAnimBg="0"/>
      <p:bldP spid="94212" grpId="0" animBg="1" autoUpdateAnimBg="0"/>
      <p:bldP spid="94213" grpId="0" animBg="1" autoUpdateAnimBg="0"/>
      <p:bldP spid="94214" grpId="0" animBg="1" autoUpdateAnimBg="0"/>
      <p:bldP spid="94233" grpId="0" animBg="1" autoUpdateAnimBg="0"/>
      <p:bldP spid="9423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a:extLst>
              <a:ext uri="{FF2B5EF4-FFF2-40B4-BE49-F238E27FC236}">
                <a16:creationId xmlns:a16="http://schemas.microsoft.com/office/drawing/2014/main" id="{A7C02268-62FA-3901-7E86-08F5720B25DB}"/>
              </a:ext>
            </a:extLst>
          </p:cNvPr>
          <p:cNvSpPr>
            <a:spLocks noChangeArrowheads="1"/>
          </p:cNvSpPr>
          <p:nvPr/>
        </p:nvSpPr>
        <p:spPr bwMode="auto">
          <a:xfrm>
            <a:off x="1855694" y="1067868"/>
            <a:ext cx="8695765" cy="863087"/>
          </a:xfrm>
          <a:prstGeom prst="rect">
            <a:avLst/>
          </a:prstGeom>
          <a:solidFill>
            <a:schemeClr val="bg1">
              <a:lumMod val="95000"/>
            </a:schemeClr>
          </a:solid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endParaRPr>
          </a:p>
        </p:txBody>
      </p:sp>
      <p:sp>
        <p:nvSpPr>
          <p:cNvPr id="433157" name="Text Box 5">
            <a:extLst>
              <a:ext uri="{FF2B5EF4-FFF2-40B4-BE49-F238E27FC236}">
                <a16:creationId xmlns:a16="http://schemas.microsoft.com/office/drawing/2014/main" id="{B0DF3E3E-0CFD-E77F-F13A-B91EFD98B7C0}"/>
              </a:ext>
            </a:extLst>
          </p:cNvPr>
          <p:cNvSpPr txBox="1">
            <a:spLocks noRot="1" noChangeAspect="1" noMove="1" noResize="1" noEditPoints="1" noAdjustHandles="1" noChangeArrowheads="1" noChangeShapeType="1" noTextEdit="1"/>
          </p:cNvSpPr>
          <p:nvPr/>
        </p:nvSpPr>
        <p:spPr bwMode="auto">
          <a:xfrm>
            <a:off x="1947396" y="1101726"/>
            <a:ext cx="8290251" cy="830997"/>
          </a:xfrm>
          <a:prstGeom prst="rect">
            <a:avLst/>
          </a:prstGeom>
          <a:blipFill rotWithShape="0">
            <a:blip r:embed="rId3"/>
            <a:stretch>
              <a:fillRect l="-1103" t="-5147" r="-2132" b="-16912"/>
            </a:stretch>
          </a:blipFill>
          <a:ln w="12700">
            <a:noFill/>
            <a:miter lim="800000"/>
            <a:headEnd/>
            <a:tailEnd/>
          </a:ln>
          <a:effectLst/>
        </p:spPr>
        <p:txBody>
          <a:bodyPr/>
          <a:lstStyle/>
          <a:p>
            <a:pPr>
              <a:defRPr/>
            </a:pPr>
            <a:r>
              <a:rPr lang="en-US">
                <a:noFill/>
              </a:rPr>
              <a:t> </a:t>
            </a:r>
          </a:p>
        </p:txBody>
      </p:sp>
      <p:sp>
        <p:nvSpPr>
          <p:cNvPr id="433161" name="Rectangle 9">
            <a:extLst>
              <a:ext uri="{FF2B5EF4-FFF2-40B4-BE49-F238E27FC236}">
                <a16:creationId xmlns:a16="http://schemas.microsoft.com/office/drawing/2014/main" id="{E3997FAC-EAD5-E37C-F1F0-D6A991D16648}"/>
              </a:ext>
            </a:extLst>
          </p:cNvPr>
          <p:cNvSpPr>
            <a:spLocks noChangeArrowheads="1"/>
          </p:cNvSpPr>
          <p:nvPr/>
        </p:nvSpPr>
        <p:spPr bwMode="auto">
          <a:xfrm>
            <a:off x="1812402" y="3231447"/>
            <a:ext cx="8717204" cy="1379538"/>
          </a:xfrm>
          <a:prstGeom prst="rect">
            <a:avLst/>
          </a:prstGeom>
          <a:solidFill>
            <a:schemeClr val="bg1">
              <a:lumMod val="95000"/>
            </a:schemeClr>
          </a:solid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endParaRPr>
          </a:p>
        </p:txBody>
      </p:sp>
      <p:sp>
        <p:nvSpPr>
          <p:cNvPr id="433162" name="Text Box 10">
            <a:extLst>
              <a:ext uri="{FF2B5EF4-FFF2-40B4-BE49-F238E27FC236}">
                <a16:creationId xmlns:a16="http://schemas.microsoft.com/office/drawing/2014/main" id="{03EA2B0C-F92A-D6EC-2112-3ED60A7C1287}"/>
              </a:ext>
            </a:extLst>
          </p:cNvPr>
          <p:cNvSpPr txBox="1">
            <a:spLocks noChangeArrowheads="1"/>
          </p:cNvSpPr>
          <p:nvPr/>
        </p:nvSpPr>
        <p:spPr bwMode="auto">
          <a:xfrm>
            <a:off x="1855693" y="3393416"/>
            <a:ext cx="8673914" cy="830997"/>
          </a:xfrm>
          <a:prstGeom prst="rect">
            <a:avLst/>
          </a:prstGeom>
          <a:solidFill>
            <a:schemeClr val="bg2">
              <a:lumMod val="40000"/>
              <a:lumOff val="60000"/>
            </a:schemeClr>
          </a:solidFill>
          <a:ln w="12700">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a:defRPr/>
            </a:pPr>
            <a:r>
              <a:rPr lang="en-US" sz="2400" dirty="0">
                <a:solidFill>
                  <a:srgbClr val="000000"/>
                </a:solidFill>
                <a:latin typeface="Arial" panose="020B0604020202020204" pitchFamily="34" charset="0"/>
              </a:rPr>
              <a:t>In cases where the population is highly skewed or outliers are present, samples of size 50 may be needed.</a:t>
            </a:r>
          </a:p>
        </p:txBody>
      </p:sp>
      <p:sp>
        <p:nvSpPr>
          <p:cNvPr id="433164" name="Rectangle 12">
            <a:extLst>
              <a:ext uri="{FF2B5EF4-FFF2-40B4-BE49-F238E27FC236}">
                <a16:creationId xmlns:a16="http://schemas.microsoft.com/office/drawing/2014/main" id="{2ECBA920-909F-5FEF-008E-18026C9D1019}"/>
              </a:ext>
            </a:extLst>
          </p:cNvPr>
          <p:cNvSpPr>
            <a:spLocks noChangeArrowheads="1"/>
          </p:cNvSpPr>
          <p:nvPr/>
        </p:nvSpPr>
        <p:spPr bwMode="auto">
          <a:xfrm>
            <a:off x="1833843" y="2018267"/>
            <a:ext cx="8695765" cy="1186745"/>
          </a:xfrm>
          <a:prstGeom prst="rect">
            <a:avLst/>
          </a:prstGeom>
          <a:solidFill>
            <a:schemeClr val="bg1">
              <a:lumMod val="95000"/>
            </a:schemeClr>
          </a:solid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endParaRPr>
          </a:p>
        </p:txBody>
      </p:sp>
      <p:sp>
        <p:nvSpPr>
          <p:cNvPr id="433165" name="Text Box 13">
            <a:extLst>
              <a:ext uri="{FF2B5EF4-FFF2-40B4-BE49-F238E27FC236}">
                <a16:creationId xmlns:a16="http://schemas.microsoft.com/office/drawing/2014/main" id="{FDC81840-DCD1-146B-61F2-1694046ECCD8}"/>
              </a:ext>
            </a:extLst>
          </p:cNvPr>
          <p:cNvSpPr txBox="1">
            <a:spLocks noRot="1" noChangeAspect="1" noMove="1" noResize="1" noEditPoints="1" noAdjustHandles="1" noChangeArrowheads="1" noChangeShapeType="1" noTextEdit="1"/>
          </p:cNvSpPr>
          <p:nvPr/>
        </p:nvSpPr>
        <p:spPr bwMode="auto">
          <a:xfrm>
            <a:off x="2000667" y="1972045"/>
            <a:ext cx="8416321" cy="1232966"/>
          </a:xfrm>
          <a:prstGeom prst="rect">
            <a:avLst/>
          </a:prstGeom>
          <a:blipFill rotWithShape="0">
            <a:blip r:embed="rId4"/>
            <a:stretch>
              <a:fillRect l="-939" t="-2415" r="-72" b="-6763"/>
            </a:stretch>
          </a:blipFill>
          <a:ln w="12700">
            <a:noFill/>
            <a:miter lim="800000"/>
            <a:headEnd/>
            <a:tailEnd/>
          </a:ln>
          <a:effectLst/>
        </p:spPr>
        <p:txBody>
          <a:bodyPr/>
          <a:lstStyle/>
          <a:p>
            <a:pPr>
              <a:defRPr/>
            </a:pPr>
            <a:r>
              <a:rPr lang="en-US">
                <a:noFill/>
              </a:rPr>
              <a:t> </a:t>
            </a:r>
          </a:p>
        </p:txBody>
      </p:sp>
      <p:sp>
        <p:nvSpPr>
          <p:cNvPr id="9" name="Text Box 36">
            <a:extLst>
              <a:ext uri="{FF2B5EF4-FFF2-40B4-BE49-F238E27FC236}">
                <a16:creationId xmlns:a16="http://schemas.microsoft.com/office/drawing/2014/main" id="{9AD0B1DB-D7AF-F768-857F-990F5368946F}"/>
              </a:ext>
            </a:extLst>
          </p:cNvPr>
          <p:cNvSpPr txBox="1">
            <a:spLocks noRot="1" noChangeAspect="1" noMove="1" noResize="1" noEditPoints="1" noAdjustHandles="1" noChangeArrowheads="1" noChangeShapeType="1" noTextEdit="1"/>
          </p:cNvSpPr>
          <p:nvPr/>
        </p:nvSpPr>
        <p:spPr bwMode="auto">
          <a:xfrm>
            <a:off x="3721101" y="207965"/>
            <a:ext cx="4786313" cy="523874"/>
          </a:xfrm>
          <a:prstGeom prst="rect">
            <a:avLst/>
          </a:prstGeom>
          <a:blipFill rotWithShape="0">
            <a:blip r:embed="rId5"/>
            <a:stretch>
              <a:fillRect l="-2545" t="-11628" b="-31395"/>
            </a:stretch>
          </a:blipFill>
          <a:ln w="12700">
            <a:noFill/>
            <a:miter lim="800000"/>
            <a:headEnd/>
            <a:tailEnd/>
          </a:ln>
          <a:effectLst/>
        </p:spPr>
        <p:txBody>
          <a:bodyPr/>
          <a:lstStyle/>
          <a:p>
            <a:pPr>
              <a:defRPr/>
            </a:pPr>
            <a:r>
              <a:rPr lang="en-US">
                <a:noFill/>
              </a:rPr>
              <a:t> </a:t>
            </a:r>
          </a:p>
        </p:txBody>
      </p:sp>
      <p:sp>
        <p:nvSpPr>
          <p:cNvPr id="11" name="Rectangle 9">
            <a:extLst>
              <a:ext uri="{FF2B5EF4-FFF2-40B4-BE49-F238E27FC236}">
                <a16:creationId xmlns:a16="http://schemas.microsoft.com/office/drawing/2014/main" id="{339285E4-ED7C-631E-38C7-B05B27D6AA36}"/>
              </a:ext>
            </a:extLst>
          </p:cNvPr>
          <p:cNvSpPr>
            <a:spLocks noChangeArrowheads="1"/>
          </p:cNvSpPr>
          <p:nvPr/>
        </p:nvSpPr>
        <p:spPr bwMode="auto">
          <a:xfrm>
            <a:off x="1812402" y="4683348"/>
            <a:ext cx="8717205" cy="1379538"/>
          </a:xfrm>
          <a:prstGeom prst="rect">
            <a:avLst/>
          </a:prstGeom>
          <a:solidFill>
            <a:schemeClr val="bg1">
              <a:lumMod val="95000"/>
            </a:schemeClr>
          </a:solidFill>
          <a:ln w="1270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solidFill>
                <a:srgbClr val="000000"/>
              </a:solidFill>
              <a:latin typeface="Arial" panose="020B0604020202020204" pitchFamily="34" charset="0"/>
            </a:endParaRPr>
          </a:p>
        </p:txBody>
      </p:sp>
      <p:sp>
        <p:nvSpPr>
          <p:cNvPr id="12" name="Text Box 5">
            <a:extLst>
              <a:ext uri="{FF2B5EF4-FFF2-40B4-BE49-F238E27FC236}">
                <a16:creationId xmlns:a16="http://schemas.microsoft.com/office/drawing/2014/main" id="{EABB264C-136A-F67B-BAF9-F81EF52D4BE9}"/>
              </a:ext>
            </a:extLst>
          </p:cNvPr>
          <p:cNvSpPr txBox="1">
            <a:spLocks noRot="1" noChangeAspect="1" noMove="1" noResize="1" noEditPoints="1" noAdjustHandles="1" noChangeArrowheads="1" noChangeShapeType="1" noTextEdit="1"/>
          </p:cNvSpPr>
          <p:nvPr/>
        </p:nvSpPr>
        <p:spPr bwMode="auto">
          <a:xfrm>
            <a:off x="1870673" y="4740825"/>
            <a:ext cx="8546314" cy="1200329"/>
          </a:xfrm>
          <a:prstGeom prst="rect">
            <a:avLst/>
          </a:prstGeom>
          <a:blipFill rotWithShape="0">
            <a:blip r:embed="rId6"/>
            <a:stretch>
              <a:fillRect l="-924" t="-1980" r="-711" b="-9901"/>
            </a:stretch>
          </a:blipFill>
          <a:ln w="12700">
            <a:noFill/>
            <a:miter lim="800000"/>
            <a:headEnd/>
            <a:tailEnd/>
          </a:ln>
          <a:effectLst/>
        </p:spPr>
        <p:txBody>
          <a:bodyPr/>
          <a:lstStyle/>
          <a:p>
            <a:pPr>
              <a:defRPr/>
            </a:pPr>
            <a:r>
              <a:rPr lang="en-US">
                <a:noFill/>
              </a:rPr>
              <a:t> </a:t>
            </a: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E24434-3AB2-8741-9802-A4D67D08688F}"/>
              </a:ext>
            </a:extLst>
          </p:cNvPr>
          <p:cNvPicPr>
            <a:picLocks noChangeAspect="1"/>
          </p:cNvPicPr>
          <p:nvPr/>
        </p:nvPicPr>
        <p:blipFill>
          <a:blip r:embed="rId2"/>
          <a:stretch>
            <a:fillRect/>
          </a:stretch>
        </p:blipFill>
        <p:spPr>
          <a:xfrm>
            <a:off x="598713" y="326571"/>
            <a:ext cx="10798630" cy="6052458"/>
          </a:xfrm>
          <a:prstGeom prst="rect">
            <a:avLst/>
          </a:prstGeom>
        </p:spPr>
      </p:pic>
    </p:spTree>
    <p:extLst>
      <p:ext uri="{BB962C8B-B14F-4D97-AF65-F5344CB8AC3E}">
        <p14:creationId xmlns:p14="http://schemas.microsoft.com/office/powerpoint/2010/main" val="951522893"/>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BACC1D-D30E-47CA-E353-02F20DDE4436}"/>
              </a:ext>
            </a:extLst>
          </p:cNvPr>
          <p:cNvPicPr>
            <a:picLocks noChangeAspect="1"/>
          </p:cNvPicPr>
          <p:nvPr/>
        </p:nvPicPr>
        <p:blipFill>
          <a:blip r:embed="rId2"/>
          <a:stretch>
            <a:fillRect/>
          </a:stretch>
        </p:blipFill>
        <p:spPr>
          <a:xfrm>
            <a:off x="921203" y="206829"/>
            <a:ext cx="10349593" cy="6531428"/>
          </a:xfrm>
          <a:prstGeom prst="rect">
            <a:avLst/>
          </a:prstGeom>
        </p:spPr>
      </p:pic>
    </p:spTree>
    <p:extLst>
      <p:ext uri="{BB962C8B-B14F-4D97-AF65-F5344CB8AC3E}">
        <p14:creationId xmlns:p14="http://schemas.microsoft.com/office/powerpoint/2010/main" val="3739013054"/>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616686" y="1460806"/>
            <a:ext cx="11403887" cy="6494085"/>
          </a:xfrm>
          <a:prstGeom prst="rect">
            <a:avLst/>
          </a:prstGeom>
          <a:noFill/>
        </p:spPr>
        <p:txBody>
          <a:bodyPr wrap="square" lIns="90000" rtlCol="0">
            <a:spAutoFit/>
          </a:bodyPr>
          <a:lstStyle/>
          <a:p>
            <a:r>
              <a:rPr lang="en-US" sz="2800" dirty="0"/>
              <a:t>A </a:t>
            </a:r>
            <a:r>
              <a:rPr lang="en-US" sz="2800" b="1" dirty="0"/>
              <a:t>sampling distribution </a:t>
            </a:r>
            <a:r>
              <a:rPr lang="en-US" sz="2800" dirty="0"/>
              <a:t>is created by sampling a population.</a:t>
            </a:r>
          </a:p>
          <a:p>
            <a:r>
              <a:rPr lang="en-US" sz="2800" dirty="0"/>
              <a:t> </a:t>
            </a:r>
          </a:p>
          <a:p>
            <a:r>
              <a:rPr lang="en-US" sz="2800" dirty="0"/>
              <a:t>There are two methods to create a sampling distribution: </a:t>
            </a:r>
          </a:p>
          <a:p>
            <a:pPr marL="914400" indent="-457200">
              <a:buFont typeface="+mj-lt"/>
              <a:buAutoNum type="arabicPeriod"/>
            </a:pPr>
            <a:r>
              <a:rPr lang="en-US" sz="2800" i="1" dirty="0"/>
              <a:t>Theoretical method</a:t>
            </a:r>
            <a:r>
              <a:rPr lang="en-US" sz="2800" dirty="0"/>
              <a:t>: apply the rules of probability and the laws of expected value and variance to derive the sampling distribution from sample statistics.</a:t>
            </a:r>
          </a:p>
          <a:p>
            <a:pPr marL="914400" indent="-457200">
              <a:buFont typeface="+mj-lt"/>
              <a:buAutoNum type="arabicPeriod"/>
            </a:pPr>
            <a:r>
              <a:rPr lang="en-US" sz="2800" i="1" dirty="0"/>
              <a:t>Empirical method</a:t>
            </a:r>
            <a:r>
              <a:rPr lang="en-US" sz="2800" dirty="0"/>
              <a:t>: draw several samples of the same size from a population, calculate the statistic of interest, and then use descriptive techniques to build the sampling distribution.</a:t>
            </a:r>
          </a:p>
          <a:p>
            <a:pPr marL="914400" indent="-457200">
              <a:buFont typeface="+mj-lt"/>
              <a:buAutoNum type="arabicPeriod"/>
            </a:pPr>
            <a:endParaRPr lang="en-US" sz="2800" dirty="0"/>
          </a:p>
          <a:p>
            <a:r>
              <a:rPr lang="en-US" sz="2800" dirty="0"/>
              <a:t>In this chapter we describe the former method and then briefly demonstrate the latter one.</a:t>
            </a:r>
          </a:p>
          <a:p>
            <a:pPr marL="342900" indent="-342900">
              <a:buFontTx/>
              <a:buChar char="-"/>
            </a:pPr>
            <a:endParaRPr lang="en-US" sz="2400" dirty="0"/>
          </a:p>
          <a:p>
            <a:pPr marL="457200" indent="-457200">
              <a:buFontTx/>
              <a:buChar char="-"/>
            </a:pPr>
            <a:endParaRPr lang="en-US" sz="2800" dirty="0"/>
          </a:p>
          <a:p>
            <a:endParaRPr lang="en-US" sz="2800" dirty="0"/>
          </a:p>
        </p:txBody>
      </p:sp>
      <p:sp>
        <p:nvSpPr>
          <p:cNvPr id="28" name="TextBox 27">
            <a:extLst>
              <a:ext uri="{FF2B5EF4-FFF2-40B4-BE49-F238E27FC236}">
                <a16:creationId xmlns:a16="http://schemas.microsoft.com/office/drawing/2014/main" id="{FAAB201E-0F40-A641-BA9D-9B59564C1CB1}"/>
              </a:ext>
            </a:extLst>
          </p:cNvPr>
          <p:cNvSpPr txBox="1"/>
          <p:nvPr/>
        </p:nvSpPr>
        <p:spPr>
          <a:xfrm>
            <a:off x="-173497" y="216030"/>
            <a:ext cx="11851095"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Sampling Distribution of the Mean</a:t>
            </a:r>
          </a:p>
        </p:txBody>
      </p:sp>
    </p:spTree>
    <p:extLst>
      <p:ext uri="{BB962C8B-B14F-4D97-AF65-F5344CB8AC3E}">
        <p14:creationId xmlns:p14="http://schemas.microsoft.com/office/powerpoint/2010/main" val="96177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2A4DD0-1658-C749-A9E6-2C3A2A216B2F}"/>
              </a:ext>
            </a:extLst>
          </p:cNvPr>
          <p:cNvSpPr txBox="1"/>
          <p:nvPr/>
        </p:nvSpPr>
        <p:spPr>
          <a:xfrm>
            <a:off x="558813" y="1541829"/>
            <a:ext cx="11403887" cy="1692771"/>
          </a:xfrm>
          <a:prstGeom prst="rect">
            <a:avLst/>
          </a:prstGeom>
          <a:noFill/>
        </p:spPr>
        <p:txBody>
          <a:bodyPr wrap="square" lIns="90000" rtlCol="0">
            <a:spAutoFit/>
          </a:bodyPr>
          <a:lstStyle/>
          <a:p>
            <a:pPr>
              <a:lnSpc>
                <a:spcPct val="100000"/>
              </a:lnSpc>
            </a:pPr>
            <a:endParaRPr lang="en-US" sz="2400" dirty="0"/>
          </a:p>
          <a:p>
            <a:pPr marL="342900" indent="-342900">
              <a:buFontTx/>
              <a:buChar char="-"/>
            </a:pPr>
            <a:endParaRPr lang="en-US" sz="2400" dirty="0"/>
          </a:p>
          <a:p>
            <a:pPr marL="457200" indent="-457200">
              <a:buFontTx/>
              <a:buChar char="-"/>
            </a:pPr>
            <a:endParaRPr lang="en-US" sz="2800" dirty="0"/>
          </a:p>
          <a:p>
            <a:endParaRPr lang="en-US" sz="28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77F349-4010-2DFF-6B20-A79EBF4E95EC}"/>
                  </a:ext>
                </a:extLst>
              </p:cNvPr>
              <p:cNvSpPr txBox="1"/>
              <p:nvPr/>
            </p:nvSpPr>
            <p:spPr>
              <a:xfrm>
                <a:off x="-173497" y="216030"/>
                <a:ext cx="11851095" cy="646331"/>
              </a:xfrm>
              <a:prstGeom prst="rect">
                <a:avLst/>
              </a:prstGeom>
              <a:noFill/>
            </p:spPr>
            <p:txBody>
              <a:bodyPr wrap="square" rtlCol="0">
                <a:spAutoFit/>
              </a:bodyPr>
              <a:lstStyle/>
              <a:p>
                <a:pPr algn="ctr"/>
                <a:r>
                  <a:rPr lang="en-US" sz="3600" spc="100" dirty="0">
                    <a:solidFill>
                      <a:schemeClr val="bg1"/>
                    </a:solidFill>
                    <a:latin typeface="Times New Roman" panose="02020603050405020304" pitchFamily="18" charset="0"/>
                    <a:cs typeface="Times New Roman" panose="02020603050405020304" pitchFamily="18" charset="0"/>
                  </a:rPr>
                  <a:t>9-1a </a:t>
                </a:r>
                <a:r>
                  <a:rPr lang="en-US" sz="3600" b="1" spc="100" dirty="0">
                    <a:latin typeface="Tahoma" panose="020B0604030504040204" pitchFamily="34" charset="0"/>
                    <a:ea typeface="Tahoma" panose="020B0604030504040204" pitchFamily="34" charset="0"/>
                    <a:cs typeface="Tahoma" panose="020B0604030504040204" pitchFamily="34" charset="0"/>
                  </a:rPr>
                  <a:t>Constructing the sampling distribution of </a:t>
                </a:r>
                <a14:m>
                  <m:oMath xmlns:m="http://schemas.openxmlformats.org/officeDocument/2006/math">
                    <m:acc>
                      <m:accPr>
                        <m:chr m:val="̅"/>
                        <m:ctrlPr>
                          <a:rPr lang="en-US" sz="3600" b="1" i="1" spc="100">
                            <a:latin typeface="Cambria Math" panose="02040503050406030204" pitchFamily="18" charset="0"/>
                            <a:ea typeface="Tahoma" panose="020B0604030504040204" pitchFamily="34" charset="0"/>
                            <a:cs typeface="Tahoma" panose="020B0604030504040204" pitchFamily="34" charset="0"/>
                          </a:rPr>
                        </m:ctrlPr>
                      </m:accPr>
                      <m:e>
                        <m:r>
                          <a:rPr lang="en-CA" sz="3600" b="1" spc="100">
                            <a:latin typeface="Cambria Math" panose="02040503050406030204" pitchFamily="18" charset="0"/>
                            <a:ea typeface="Tahoma" panose="020B0604030504040204" pitchFamily="34" charset="0"/>
                            <a:cs typeface="Tahoma" panose="020B0604030504040204" pitchFamily="34" charset="0"/>
                          </a:rPr>
                          <m:t>𝒙</m:t>
                        </m:r>
                      </m:e>
                    </m:acc>
                  </m:oMath>
                </a14:m>
                <a:endParaRPr lang="en-US" sz="3600" b="1" spc="1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a:extLst>
                  <a:ext uri="{FF2B5EF4-FFF2-40B4-BE49-F238E27FC236}">
                    <a16:creationId xmlns:a16="http://schemas.microsoft.com/office/drawing/2014/main" id="{B277F349-4010-2DFF-6B20-A79EBF4E95EC}"/>
                  </a:ext>
                </a:extLst>
              </p:cNvPr>
              <p:cNvSpPr txBox="1">
                <a:spLocks noRot="1" noChangeAspect="1" noMove="1" noResize="1" noEditPoints="1" noAdjustHandles="1" noChangeArrowheads="1" noChangeShapeType="1" noTextEdit="1"/>
              </p:cNvSpPr>
              <p:nvPr/>
            </p:nvSpPr>
            <p:spPr>
              <a:xfrm>
                <a:off x="-173497" y="216030"/>
                <a:ext cx="11851095" cy="646331"/>
              </a:xfrm>
              <a:prstGeom prst="rect">
                <a:avLst/>
              </a:prstGeom>
              <a:blipFill>
                <a:blip r:embed="rId3"/>
                <a:stretch>
                  <a:fillRect l="-412" t="-16038" b="-3490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BCFBE686-492C-C346-7F29-823571F70C95}"/>
              </a:ext>
            </a:extLst>
          </p:cNvPr>
          <p:cNvPicPr>
            <a:picLocks noChangeAspect="1"/>
          </p:cNvPicPr>
          <p:nvPr/>
        </p:nvPicPr>
        <p:blipFill>
          <a:blip r:embed="rId4"/>
          <a:stretch>
            <a:fillRect/>
          </a:stretch>
        </p:blipFill>
        <p:spPr>
          <a:xfrm>
            <a:off x="1400537" y="1124957"/>
            <a:ext cx="3313340" cy="5352319"/>
          </a:xfrm>
          <a:prstGeom prst="rect">
            <a:avLst/>
          </a:prstGeom>
          <a:solidFill>
            <a:schemeClr val="accent1"/>
          </a:solidFill>
          <a:ln>
            <a:solidFill>
              <a:schemeClr val="accent1"/>
            </a:solidFill>
          </a:ln>
        </p:spPr>
      </p:pic>
      <p:pic>
        <p:nvPicPr>
          <p:cNvPr id="8" name="Picture 7">
            <a:extLst>
              <a:ext uri="{FF2B5EF4-FFF2-40B4-BE49-F238E27FC236}">
                <a16:creationId xmlns:a16="http://schemas.microsoft.com/office/drawing/2014/main" id="{FA19FE6D-A3F3-AA33-FEF8-6C5770454300}"/>
              </a:ext>
            </a:extLst>
          </p:cNvPr>
          <p:cNvPicPr>
            <a:picLocks noChangeAspect="1"/>
          </p:cNvPicPr>
          <p:nvPr/>
        </p:nvPicPr>
        <p:blipFill>
          <a:blip r:embed="rId5"/>
          <a:stretch>
            <a:fillRect/>
          </a:stretch>
        </p:blipFill>
        <p:spPr>
          <a:xfrm>
            <a:off x="6681619" y="1124957"/>
            <a:ext cx="3313339" cy="5182877"/>
          </a:xfrm>
          <a:prstGeom prst="rect">
            <a:avLst/>
          </a:prstGeom>
        </p:spPr>
      </p:pic>
    </p:spTree>
    <p:extLst>
      <p:ext uri="{BB962C8B-B14F-4D97-AF65-F5344CB8AC3E}">
        <p14:creationId xmlns:p14="http://schemas.microsoft.com/office/powerpoint/2010/main" val="206358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B1305D-1F25-61DE-915E-CB5F764070C3}"/>
              </a:ext>
            </a:extLst>
          </p:cNvPr>
          <p:cNvSpPr txBox="1"/>
          <p:nvPr/>
        </p:nvSpPr>
        <p:spPr>
          <a:xfrm>
            <a:off x="-1316498" y="463466"/>
            <a:ext cx="11655583" cy="646331"/>
          </a:xfrm>
          <a:prstGeom prst="rect">
            <a:avLst/>
          </a:prstGeom>
          <a:noFill/>
        </p:spPr>
        <p:txBody>
          <a:bodyPr wrap="square" rtlCol="0">
            <a:spAutoFit/>
          </a:bodyPr>
          <a:lstStyle/>
          <a:p>
            <a:pPr algn="ctr"/>
            <a:r>
              <a:rPr lang="en-US" sz="3600" spc="100" dirty="0">
                <a:solidFill>
                  <a:schemeClr val="bg1"/>
                </a:solidFill>
                <a:latin typeface="Times New Roman" panose="02020603050405020304" pitchFamily="18" charset="0"/>
                <a:cs typeface="Times New Roman" panose="02020603050405020304" pitchFamily="18" charset="0"/>
              </a:rPr>
              <a:t>9-1a Sampling </a:t>
            </a:r>
            <a:r>
              <a:rPr lang="en-US" sz="3200" b="1" spc="100" dirty="0">
                <a:latin typeface="Tahoma" panose="020B0604030504040204" pitchFamily="34" charset="0"/>
                <a:ea typeface="Tahoma" panose="020B0604030504040204" pitchFamily="34" charset="0"/>
                <a:cs typeface="Tahoma" panose="020B0604030504040204" pitchFamily="34" charset="0"/>
              </a:rPr>
              <a:t>Distribution of the Mean of Two Dice</a:t>
            </a:r>
          </a:p>
        </p:txBody>
      </p:sp>
      <p:sp>
        <p:nvSpPr>
          <p:cNvPr id="8" name="Text Placeholder 2">
            <a:extLst>
              <a:ext uri="{FF2B5EF4-FFF2-40B4-BE49-F238E27FC236}">
                <a16:creationId xmlns:a16="http://schemas.microsoft.com/office/drawing/2014/main" id="{B0CBD54D-FFA6-2C28-B572-4D8FD1F83DD0}"/>
              </a:ext>
            </a:extLst>
          </p:cNvPr>
          <p:cNvSpPr txBox="1">
            <a:spLocks/>
          </p:cNvSpPr>
          <p:nvPr/>
        </p:nvSpPr>
        <p:spPr bwMode="auto">
          <a:xfrm>
            <a:off x="856177" y="1405173"/>
            <a:ext cx="3918366" cy="25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2400" b="1" i="0" kern="1200" baseline="0">
                <a:solidFill>
                  <a:srgbClr val="006298"/>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chemeClr val="bg1"/>
                </a:solidFill>
                <a:latin typeface="Summer Font" charset="0"/>
                <a:ea typeface="Summer Font" charset="0"/>
                <a:cs typeface="Summer Font"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chemeClr val="bg1"/>
                </a:solidFill>
                <a:latin typeface="Summer Font" charset="0"/>
                <a:ea typeface="Summer Font" charset="0"/>
                <a:cs typeface="Summer Font"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chemeClr val="bg1"/>
                </a:solidFill>
                <a:latin typeface="Summer Font" charset="0"/>
                <a:ea typeface="Summer Font" charset="0"/>
                <a:cs typeface="Summer Font"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chemeClr val="bg1"/>
                </a:solidFill>
                <a:latin typeface="Summer Font" charset="0"/>
                <a:ea typeface="Summer Font" charset="0"/>
                <a:cs typeface="Summer Fon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1800" b="1" i="0" u="none" strike="noStrike" kern="1200" cap="none" spc="0" normalizeH="0" baseline="0" noProof="0" dirty="0">
                <a:ln>
                  <a:noFill/>
                </a:ln>
                <a:solidFill>
                  <a:srgbClr val="006298"/>
                </a:solidFill>
                <a:effectLst/>
                <a:uLnTx/>
                <a:uFillTx/>
                <a:latin typeface="Arial" charset="0"/>
                <a:cs typeface="Arial" charset="0"/>
              </a:rPr>
              <a:t>Population Distribution of One Die</a:t>
            </a:r>
          </a:p>
        </p:txBody>
      </p:sp>
      <p:sp>
        <p:nvSpPr>
          <p:cNvPr id="9" name="Text Placeholder 4">
            <a:extLst>
              <a:ext uri="{FF2B5EF4-FFF2-40B4-BE49-F238E27FC236}">
                <a16:creationId xmlns:a16="http://schemas.microsoft.com/office/drawing/2014/main" id="{0BAAD1B8-459D-00C9-326E-F848B0144EB0}"/>
              </a:ext>
            </a:extLst>
          </p:cNvPr>
          <p:cNvSpPr txBox="1">
            <a:spLocks/>
          </p:cNvSpPr>
          <p:nvPr/>
        </p:nvSpPr>
        <p:spPr bwMode="auto">
          <a:xfrm>
            <a:off x="5403954" y="1405173"/>
            <a:ext cx="5334140" cy="25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2400" b="1" i="0" kern="1200" baseline="0">
                <a:solidFill>
                  <a:srgbClr val="006298"/>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chemeClr val="bg1"/>
                </a:solidFill>
                <a:latin typeface="Summer Font" charset="0"/>
                <a:ea typeface="Summer Font" charset="0"/>
                <a:cs typeface="Summer Font"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chemeClr val="bg1"/>
                </a:solidFill>
                <a:latin typeface="Summer Font" charset="0"/>
                <a:ea typeface="Summer Font" charset="0"/>
                <a:cs typeface="Summer Font"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chemeClr val="bg1"/>
                </a:solidFill>
                <a:latin typeface="Summer Font" charset="0"/>
                <a:ea typeface="Summer Font" charset="0"/>
                <a:cs typeface="Summer Font"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chemeClr val="bg1"/>
                </a:solidFill>
                <a:latin typeface="Summer Font" charset="0"/>
                <a:ea typeface="Summer Font" charset="0"/>
                <a:cs typeface="Summer Fon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1800" b="1" i="0" u="none" strike="noStrike" kern="1200" cap="none" spc="0" normalizeH="0" baseline="0" noProof="0" dirty="0">
                <a:ln>
                  <a:noFill/>
                </a:ln>
                <a:solidFill>
                  <a:srgbClr val="006298"/>
                </a:solidFill>
                <a:effectLst/>
                <a:uLnTx/>
                <a:uFillTx/>
                <a:latin typeface="Arial" charset="0"/>
                <a:cs typeface="Arial" charset="0"/>
              </a:rPr>
              <a:t>Sampling Distribution of the Mean of Two Dice</a:t>
            </a:r>
          </a:p>
        </p:txBody>
      </p:sp>
      <p:pic>
        <p:nvPicPr>
          <p:cNvPr id="10" name="Picture Placeholder 8" descr="Two bar graphs show the distribution of x and sampling distribution of x bar. The first graph has x, ranging from 1 to 6 along the horizontal axis and p of x along the vertical axis, which has the value 1/6 at the top portion of it Six bars of equal height extend till the point 1/6 along the vertical axis. The second graph has x bar along the horizontal axis, ranging from 1 to 6, in increments of 1, and p (x) along the vertical axis. The vertical axis has the following points: 2/36, 4/36, and 6/36. The data from this graph are as follows: 1: 1/36; 1.5: 2/36; 2: 3/36; 2.5: 4/36; 3: 5/36; 3.5: 6/36; 4: 5/36; 4.5: 4/36; 5: 3/36; 5.5: 2/36, and 6: 1/36. All data are approximate.&#10;">
            <a:extLst>
              <a:ext uri="{FF2B5EF4-FFF2-40B4-BE49-F238E27FC236}">
                <a16:creationId xmlns:a16="http://schemas.microsoft.com/office/drawing/2014/main" id="{17A27245-707C-FC9A-DA6D-3A0EBFFDCC64}"/>
              </a:ext>
            </a:extLst>
          </p:cNvPr>
          <p:cNvPicPr>
            <a:picLocks noChangeAspect="1"/>
          </p:cNvPicPr>
          <p:nvPr/>
        </p:nvPicPr>
        <p:blipFill rotWithShape="1">
          <a:blip r:embed="rId2"/>
          <a:srcRect l="13" r="13"/>
          <a:stretch/>
        </p:blipFill>
        <p:spPr bwMode="auto">
          <a:xfrm>
            <a:off x="1076803" y="1955382"/>
            <a:ext cx="9852454" cy="199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mc:AlternateContent xmlns:mc="http://schemas.openxmlformats.org/markup-compatibility/2006" xmlns:a14="http://schemas.microsoft.com/office/drawing/2010/main">
        <mc:Choice Requires="a14">
          <p:sp>
            <p:nvSpPr>
              <p:cNvPr id="11" name="Text Placeholder 3">
                <a:extLst>
                  <a:ext uri="{FF2B5EF4-FFF2-40B4-BE49-F238E27FC236}">
                    <a16:creationId xmlns:a16="http://schemas.microsoft.com/office/drawing/2014/main" id="{03E49C43-F38D-DEE1-9A4E-298AFFA5E9E9}"/>
                  </a:ext>
                </a:extLst>
              </p:cNvPr>
              <p:cNvSpPr txBox="1">
                <a:spLocks/>
              </p:cNvSpPr>
              <p:nvPr/>
            </p:nvSpPr>
            <p:spPr bwMode="auto">
              <a:xfrm>
                <a:off x="524656" y="4119348"/>
                <a:ext cx="4849327" cy="2113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Clr>
                    <a:srgbClr val="004A78"/>
                  </a:buClr>
                  <a:buFont typeface="Arial" charset="0"/>
                  <a:buNone/>
                  <a:defRPr sz="1800" kern="1200" baseline="0">
                    <a:solidFill>
                      <a:srgbClr val="000000"/>
                    </a:solidFill>
                    <a:latin typeface="Arial" charset="0"/>
                    <a:ea typeface="Arial" charset="0"/>
                    <a:cs typeface="Arial" charset="0"/>
                  </a:defRPr>
                </a:lvl1pPr>
                <a:lvl2pPr marL="457200" indent="0" algn="l" rtl="0" eaLnBrk="1" fontAlgn="base" hangingPunct="1">
                  <a:lnSpc>
                    <a:spcPct val="90000"/>
                  </a:lnSpc>
                  <a:spcBef>
                    <a:spcPts val="500"/>
                  </a:spcBef>
                  <a:spcAft>
                    <a:spcPct val="0"/>
                  </a:spcAft>
                  <a:buClr>
                    <a:srgbClr val="004A78"/>
                  </a:buClr>
                  <a:buFont typeface="Arial" charset="0"/>
                  <a:buNone/>
                  <a:defRPr sz="1800" kern="1200" baseline="0">
                    <a:solidFill>
                      <a:srgbClr val="000000"/>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0" indent="-457200" algn="l" defTabSz="914400" rtl="0" eaLnBrk="1" fontAlgn="base" latinLnBrk="0" hangingPunct="1">
                  <a:lnSpc>
                    <a:spcPct val="90000"/>
                  </a:lnSpc>
                  <a:spcBef>
                    <a:spcPts val="1200"/>
                  </a:spcBef>
                  <a:spcAft>
                    <a:spcPts val="1200"/>
                  </a:spcAft>
                  <a:buClr>
                    <a:srgbClr val="004A78"/>
                  </a:buClr>
                  <a:buSzTx/>
                  <a:buFont typeface="Arial" charset="0"/>
                  <a:buNone/>
                  <a:tabLst/>
                  <a:defRPr/>
                </a:pPr>
                <a:r>
                  <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Arial" charset="0"/>
                  </a:rPr>
                  <a:t>	</a:t>
                </a:r>
                <a14:m>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𝜇</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nary>
                      <m:naryPr>
                        <m:chr m:val="∑"/>
                        <m:subHide m:val="on"/>
                        <m:sup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naryPr>
                      <m:sub/>
                      <m:sup/>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𝑥𝑝</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6</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6</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+…6</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6</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=3.5</m:t>
                        </m:r>
                      </m:e>
                    </m:nary>
                  </m:oMath>
                </a14:m>
                <a:r>
                  <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Arial" charset="0"/>
                  </a:rPr>
                  <a:t> </a:t>
                </a:r>
              </a:p>
              <a:p>
                <a:pPr marL="457200" marR="0" lvl="0" indent="0" algn="l" defTabSz="914400" rtl="0" eaLnBrk="1" fontAlgn="base" latinLnBrk="0" hangingPunct="1">
                  <a:lnSpc>
                    <a:spcPct val="90000"/>
                  </a:lnSpc>
                  <a:spcBef>
                    <a:spcPts val="1200"/>
                  </a:spcBef>
                  <a:spcAft>
                    <a:spcPts val="1200"/>
                  </a:spcAft>
                  <a:buClr>
                    <a:srgbClr val="004A78"/>
                  </a:buClr>
                  <a:buSzTx/>
                  <a:buFont typeface="Arial" charset="0"/>
                  <a:buNone/>
                  <a:tabLst/>
                  <a:defRPr/>
                </a:pPr>
                <a14:m>
                  <m:oMath xmlns:m="http://schemas.openxmlformats.org/officeDocument/2006/math">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𝜎</m:t>
                        </m:r>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nary>
                      <m:naryPr>
                        <m:chr m:val="∑"/>
                        <m:subHide m:val="on"/>
                        <m:sup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naryPr>
                      <m:sub/>
                      <m:sup/>
                      <m:e>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pPr>
                          <m:e>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𝜇</m:t>
                                </m:r>
                              </m:e>
                            </m:d>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𝑝</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3.5</m:t>
                                </m:r>
                              </m:e>
                            </m:d>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2</m:t>
                            </m:r>
                          </m:sup>
                        </m:sSup>
                      </m:e>
                    </m:nary>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6</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pPr>
                      <m:e>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2−3.5</m:t>
                            </m:r>
                          </m:e>
                        </m:d>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m:t>
                        </m:r>
                      </m:sup>
                    </m:sSup>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6</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6−3.5</m:t>
                            </m:r>
                          </m:e>
                        </m:d>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2</m:t>
                        </m:r>
                      </m:sup>
                    </m:sSup>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6</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=2.92</m:t>
                    </m:r>
                  </m:oMath>
                </a14:m>
                <a:r>
                  <a:rPr kumimoji="0" lang="en-US" sz="1800" b="0" i="0" u="none" strike="noStrike" kern="1200" cap="none" spc="0" normalizeH="0" baseline="0" noProof="0" dirty="0">
                    <a:ln>
                      <a:noFill/>
                    </a:ln>
                    <a:solidFill>
                      <a:srgbClr val="000000"/>
                    </a:solidFill>
                    <a:effectLst/>
                    <a:uLnTx/>
                    <a:uFillTx/>
                    <a:latin typeface="Arial" charset="0"/>
                    <a:cs typeface="Arial" charset="0"/>
                  </a:rPr>
                  <a:t> </a:t>
                </a:r>
              </a:p>
              <a:p>
                <a:pPr marL="457200" marR="0" lvl="0" indent="0" algn="l" defTabSz="914400" rtl="0" eaLnBrk="1" fontAlgn="base" latinLnBrk="0" hangingPunct="1">
                  <a:lnSpc>
                    <a:spcPct val="90000"/>
                  </a:lnSpc>
                  <a:spcBef>
                    <a:spcPts val="1200"/>
                  </a:spcBef>
                  <a:spcAft>
                    <a:spcPts val="1200"/>
                  </a:spcAft>
                  <a:buClr>
                    <a:srgbClr val="004A78"/>
                  </a:buClr>
                  <a:buSzTx/>
                  <a:buFont typeface="Arial" charset="0"/>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𝜎</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radPr>
                        <m:deg/>
                        <m:e>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𝜎</m:t>
                              </m:r>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m:t>
                              </m:r>
                            </m:sup>
                          </m:sSup>
                        </m:e>
                      </m:ra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radPr>
                        <m:deg/>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2.92</m:t>
                          </m:r>
                        </m:e>
                      </m:ra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=1.71</m:t>
                      </m:r>
                    </m:oMath>
                  </m:oMathPara>
                </a14:m>
                <a:endParaRPr kumimoji="0" lang="en-US" sz="1800" b="0" i="0" u="none" strike="noStrike" kern="1200" cap="none" spc="0" normalizeH="0" baseline="0" noProof="0" dirty="0">
                  <a:ln>
                    <a:noFill/>
                  </a:ln>
                  <a:solidFill>
                    <a:srgbClr val="000000"/>
                  </a:solidFill>
                  <a:effectLst/>
                  <a:uLnTx/>
                  <a:uFillTx/>
                  <a:latin typeface="Arial" charset="0"/>
                  <a:cs typeface="Arial" charset="0"/>
                </a:endParaRPr>
              </a:p>
            </p:txBody>
          </p:sp>
        </mc:Choice>
        <mc:Fallback xmlns="">
          <p:sp>
            <p:nvSpPr>
              <p:cNvPr id="11" name="Text Placeholder 3">
                <a:extLst>
                  <a:ext uri="{FF2B5EF4-FFF2-40B4-BE49-F238E27FC236}">
                    <a16:creationId xmlns:a16="http://schemas.microsoft.com/office/drawing/2014/main" id="{03E49C43-F38D-DEE1-9A4E-298AFFA5E9E9}"/>
                  </a:ext>
                </a:extLst>
              </p:cNvPr>
              <p:cNvSpPr txBox="1">
                <a:spLocks noRot="1" noChangeAspect="1" noMove="1" noResize="1" noEditPoints="1" noAdjustHandles="1" noChangeArrowheads="1" noChangeShapeType="1" noTextEdit="1"/>
              </p:cNvSpPr>
              <p:nvPr/>
            </p:nvSpPr>
            <p:spPr bwMode="auto">
              <a:xfrm>
                <a:off x="524656" y="4119348"/>
                <a:ext cx="4849327" cy="2113613"/>
              </a:xfrm>
              <a:prstGeom prst="rect">
                <a:avLst/>
              </a:prstGeom>
              <a:blipFill>
                <a:blip r:embed="rId3"/>
                <a:stretch>
                  <a:fillRect t="-209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 Placeholder 5">
                <a:extLst>
                  <a:ext uri="{FF2B5EF4-FFF2-40B4-BE49-F238E27FC236}">
                    <a16:creationId xmlns:a16="http://schemas.microsoft.com/office/drawing/2014/main" id="{18FD2A1A-E3E3-A280-6017-27BD2D3D44B8}"/>
                  </a:ext>
                </a:extLst>
              </p:cNvPr>
              <p:cNvSpPr txBox="1">
                <a:spLocks/>
              </p:cNvSpPr>
              <p:nvPr/>
            </p:nvSpPr>
            <p:spPr bwMode="auto">
              <a:xfrm>
                <a:off x="5141622" y="4119348"/>
                <a:ext cx="6459514" cy="22785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Clr>
                    <a:srgbClr val="004A78"/>
                  </a:buClr>
                  <a:buFont typeface="Arial" charset="0"/>
                  <a:buNone/>
                  <a:defRPr sz="1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Clr>
                    <a:srgbClr val="004A78"/>
                  </a:buClr>
                  <a:buFontTx/>
                  <a:buChar char="‒"/>
                  <a:defRPr sz="1800" kern="1200" baseline="0">
                    <a:solidFill>
                      <a:srgbClr val="000000"/>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Clr>
                    <a:srgbClr val="004A78"/>
                  </a:buClr>
                  <a:buFont typeface="Arial" charset="0"/>
                  <a:buChar char="•"/>
                  <a:defRPr sz="1800" kern="1200" baseline="0">
                    <a:solidFill>
                      <a:srgbClr val="000000"/>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0" indent="-457200" algn="l" defTabSz="914400" rtl="0" eaLnBrk="1" fontAlgn="base" latinLnBrk="0" hangingPunct="1">
                  <a:lnSpc>
                    <a:spcPct val="90000"/>
                  </a:lnSpc>
                  <a:spcBef>
                    <a:spcPts val="1200"/>
                  </a:spcBef>
                  <a:spcAft>
                    <a:spcPts val="1200"/>
                  </a:spcAft>
                  <a:buClr>
                    <a:srgbClr val="004A78"/>
                  </a:buClr>
                  <a:buSzTx/>
                  <a:buFont typeface="Arial" charset="0"/>
                  <a:buNone/>
                  <a:tabLst/>
                  <a:defRPr/>
                </a:pPr>
                <a:r>
                  <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Arial" charset="0"/>
                  </a:rPr>
                  <a:t>	</a:t>
                </a:r>
                <a14:m>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𝜇</m:t>
                        </m:r>
                      </m:e>
                      <m:sub>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e>
                        </m:acc>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nary>
                      <m:naryPr>
                        <m:chr m:val="∑"/>
                        <m:subHide m:val="on"/>
                        <m:sup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naryPr>
                      <m:sub/>
                      <m:sup/>
                      <m:e>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𝑥</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𝑝</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acc>
                              <m:acc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e>
                            </m:acc>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=1.0</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36</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+1.5</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36</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.5</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6</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36</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+…6.0</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36</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=3.5</m:t>
                        </m:r>
                      </m:e>
                    </m:nary>
                  </m:oMath>
                </a14:m>
                <a:r>
                  <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Arial" charset="0"/>
                  </a:rPr>
                  <a:t> </a:t>
                </a:r>
              </a:p>
              <a:p>
                <a:pPr marL="457200" marR="0" lvl="0" indent="0" algn="l" defTabSz="914400" rtl="0" eaLnBrk="1" fontAlgn="base" latinLnBrk="0" hangingPunct="1">
                  <a:lnSpc>
                    <a:spcPct val="90000"/>
                  </a:lnSpc>
                  <a:spcBef>
                    <a:spcPts val="1200"/>
                  </a:spcBef>
                  <a:spcAft>
                    <a:spcPts val="1200"/>
                  </a:spcAft>
                  <a:buClr>
                    <a:srgbClr val="004A78"/>
                  </a:buClr>
                  <a:buSzTx/>
                  <a:buFont typeface="Arial" charset="0"/>
                  <a:buNone/>
                  <a:tabLst/>
                  <a:defRPr/>
                </a:pPr>
                <a:r>
                  <a:rPr kumimoji="0" lang="en-US" sz="1800" b="0"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Arial" charset="0"/>
                  </a:rPr>
                  <a:t> </a:t>
                </a:r>
                <a14:m>
                  <m:oMath xmlns:m="http://schemas.openxmlformats.org/officeDocument/2006/math">
                    <m:sSubSup>
                      <m:sSub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𝜎</m:t>
                        </m:r>
                      </m:e>
                      <m:sub>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𝑥</m:t>
                            </m:r>
                          </m:e>
                        </m:acc>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m:t>
                        </m:r>
                      </m:sup>
                    </m:sSub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nary>
                      <m:naryPr>
                        <m:chr m:val="∑"/>
                        <m:subHide m:val="on"/>
                        <m:sup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naryPr>
                      <m:sub/>
                      <m:sup/>
                      <m:e>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pPr>
                          <m:e>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𝑥</m:t>
                                    </m:r>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𝜇</m:t>
                                    </m:r>
                                  </m:e>
                                  <m:sub>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𝑥</m:t>
                                        </m:r>
                                      </m:e>
                                    </m:acc>
                                  </m:sub>
                                </m:sSub>
                              </m:e>
                            </m:d>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𝑝</m:t>
                        </m:r>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𝑥</m:t>
                                </m:r>
                              </m:e>
                            </m:acc>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1.0</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3.5</m:t>
                                </m:r>
                              </m:e>
                            </m:d>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2</m:t>
                            </m:r>
                          </m:sup>
                        </m:sSup>
                      </m:e>
                    </m:nary>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6</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sSupPr>
                      <m:e>
                        <m:d>
                          <m:d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1.5−3.5</m:t>
                            </m:r>
                          </m:e>
                        </m:d>
                      </m:e>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m:t>
                        </m:r>
                      </m:sup>
                    </m:sSup>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36</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.5−3.5</m:t>
                            </m:r>
                          </m:e>
                        </m:d>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2</m:t>
                        </m:r>
                      </m:sup>
                    </m:sSup>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6</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36</m:t>
                        </m:r>
                      </m:den>
                    </m:f>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pPr>
                      <m:e>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6</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.0</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−3.5</m:t>
                            </m:r>
                          </m:e>
                        </m:d>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2</m:t>
                        </m:r>
                      </m:sup>
                    </m:sSup>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1</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3</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6</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1.46</m:t>
                    </m:r>
                  </m:oMath>
                </a14:m>
                <a:r>
                  <a:rPr kumimoji="0" lang="en-US" sz="1800" b="0" i="0" u="none" strike="noStrike" kern="1200" cap="none" spc="0" normalizeH="0" baseline="0" noProof="0" dirty="0">
                    <a:ln>
                      <a:noFill/>
                    </a:ln>
                    <a:solidFill>
                      <a:srgbClr val="000000"/>
                    </a:solidFill>
                    <a:effectLst/>
                    <a:uLnTx/>
                    <a:uFillTx/>
                    <a:latin typeface="Arial" charset="0"/>
                    <a:cs typeface="Arial" charset="0"/>
                  </a:rPr>
                  <a:t> </a:t>
                </a:r>
              </a:p>
              <a:p>
                <a:pPr marL="457200" marR="0" lvl="0" indent="0" algn="l" defTabSz="914400" rtl="0" eaLnBrk="1" fontAlgn="base" latinLnBrk="0" hangingPunct="1">
                  <a:lnSpc>
                    <a:spcPct val="90000"/>
                  </a:lnSpc>
                  <a:spcBef>
                    <a:spcPts val="1200"/>
                  </a:spcBef>
                  <a:spcAft>
                    <a:spcPts val="1200"/>
                  </a:spcAft>
                  <a:buClr>
                    <a:srgbClr val="004A78"/>
                  </a:buClr>
                  <a:buSzTx/>
                  <a:buFont typeface="Arial" charset="0"/>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𝜎</m:t>
                          </m:r>
                        </m:e>
                        <m:sub>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𝑥</m:t>
                              </m:r>
                            </m:e>
                          </m:acc>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radPr>
                        <m:deg/>
                        <m:e>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𝜎</m:t>
                              </m:r>
                            </m:e>
                            <m:sub>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𝑥</m:t>
                                  </m:r>
                                </m:e>
                              </m:acc>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m:t>2</m:t>
                              </m:r>
                            </m:sup>
                          </m:sSubSup>
                        </m:e>
                      </m:ra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ad>
                        <m:radPr>
                          <m:degHide m:val="on"/>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ctrlPr>
                        </m:radPr>
                        <m:deg/>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1.46</m:t>
                          </m:r>
                        </m:e>
                      </m:ra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=1.21</m:t>
                      </m:r>
                    </m:oMath>
                  </m:oMathPara>
                </a14:m>
                <a:endParaRPr kumimoji="0" lang="en-US" sz="1800" b="0" i="0" u="none" strike="noStrike" kern="1200" cap="none" spc="0" normalizeH="0" baseline="0" noProof="0" dirty="0">
                  <a:ln>
                    <a:noFill/>
                  </a:ln>
                  <a:solidFill>
                    <a:srgbClr val="000000"/>
                  </a:solidFill>
                  <a:effectLst/>
                  <a:uLnTx/>
                  <a:uFillTx/>
                  <a:latin typeface="Arial" charset="0"/>
                  <a:cs typeface="Arial" charset="0"/>
                </a:endParaRPr>
              </a:p>
            </p:txBody>
          </p:sp>
        </mc:Choice>
        <mc:Fallback xmlns="">
          <p:sp>
            <p:nvSpPr>
              <p:cNvPr id="12" name="Text Placeholder 5">
                <a:extLst>
                  <a:ext uri="{FF2B5EF4-FFF2-40B4-BE49-F238E27FC236}">
                    <a16:creationId xmlns:a16="http://schemas.microsoft.com/office/drawing/2014/main" id="{18FD2A1A-E3E3-A280-6017-27BD2D3D44B8}"/>
                  </a:ext>
                </a:extLst>
              </p:cNvPr>
              <p:cNvSpPr txBox="1">
                <a:spLocks noRot="1" noChangeAspect="1" noMove="1" noResize="1" noEditPoints="1" noAdjustHandles="1" noChangeArrowheads="1" noChangeShapeType="1" noTextEdit="1"/>
              </p:cNvSpPr>
              <p:nvPr/>
            </p:nvSpPr>
            <p:spPr bwMode="auto">
              <a:xfrm>
                <a:off x="5141622" y="4119348"/>
                <a:ext cx="6459514" cy="2278511"/>
              </a:xfrm>
              <a:prstGeom prst="rect">
                <a:avLst/>
              </a:prstGeom>
              <a:blipFill>
                <a:blip r:embed="rId4"/>
                <a:stretch>
                  <a:fillRect t="-193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r-FR">
                    <a:noFill/>
                  </a:rPr>
                  <a:t> </a:t>
                </a:r>
              </a:p>
            </p:txBody>
          </p:sp>
        </mc:Fallback>
      </mc:AlternateContent>
    </p:spTree>
    <p:extLst>
      <p:ext uri="{BB962C8B-B14F-4D97-AF65-F5344CB8AC3E}">
        <p14:creationId xmlns:p14="http://schemas.microsoft.com/office/powerpoint/2010/main" val="288507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DE99D7-C364-97DC-6555-6624CFAA51E1}"/>
              </a:ext>
            </a:extLst>
          </p:cNvPr>
          <p:cNvSpPr txBox="1"/>
          <p:nvPr/>
        </p:nvSpPr>
        <p:spPr>
          <a:xfrm>
            <a:off x="-173497" y="216030"/>
            <a:ext cx="11655583"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Central Limit Theorem (CLT)</a:t>
            </a:r>
          </a:p>
        </p:txBody>
      </p:sp>
      <mc:AlternateContent xmlns:mc="http://schemas.openxmlformats.org/markup-compatibility/2006" xmlns:a14="http://schemas.microsoft.com/office/drawing/2010/main">
        <mc:Choice Requires="a14">
          <p:sp>
            <p:nvSpPr>
              <p:cNvPr id="5" name="Text Placeholder 3">
                <a:extLst>
                  <a:ext uri="{FF2B5EF4-FFF2-40B4-BE49-F238E27FC236}">
                    <a16:creationId xmlns:a16="http://schemas.microsoft.com/office/drawing/2014/main" id="{55FACC64-0542-9D45-3082-4AD2BBC3DFCC}"/>
                  </a:ext>
                </a:extLst>
              </p:cNvPr>
              <p:cNvSpPr txBox="1">
                <a:spLocks/>
              </p:cNvSpPr>
              <p:nvPr/>
            </p:nvSpPr>
            <p:spPr bwMode="auto">
              <a:xfrm>
                <a:off x="385886" y="1202729"/>
                <a:ext cx="7811215" cy="5029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sz="1800" kern="1200" baseline="0">
                    <a:solidFill>
                      <a:srgbClr val="006298"/>
                    </a:solidFill>
                    <a:latin typeface="Arial" panose="020B0604020202020204" pitchFamily="34" charset="0"/>
                    <a:ea typeface="Arial" charset="0"/>
                    <a:cs typeface="Arial" panose="020B0604020202020204" pitchFamily="34"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From the sampling distribution of the mean of two dice, we learned:</a:t>
                </a:r>
              </a:p>
              <a:p>
                <a:pPr marL="741363"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distribution of </a:t>
                </a:r>
                <a14:m>
                  <m:oMath xmlns:m="http://schemas.openxmlformats.org/officeDocument/2006/math">
                    <m:r>
                      <a:rPr kumimoji="0" lang="en-US" sz="2200" b="0" i="1" u="none" strike="noStrike" kern="1200" cap="none" spc="0" normalizeH="0" baseline="0" noProof="0" dirty="0" smtClean="0">
                        <a:ln>
                          <a:noFill/>
                        </a:ln>
                        <a:solidFill>
                          <a:schemeClr val="tx1"/>
                        </a:solidFill>
                        <a:effectLst/>
                        <a:uLnTx/>
                        <a:uFillTx/>
                        <a:latin typeface="Cambria Math" panose="02040503050406030204" pitchFamily="18" charset="0"/>
                      </a:rPr>
                      <m:t>𝑋</m:t>
                    </m:r>
                  </m:oMath>
                </a14:m>
                <a:r>
                  <a:rPr kumimoji="0" lang="en-US" sz="2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is different from the distribution of </a:t>
                </a:r>
                <a14:m>
                  <m:oMath xmlns:m="http://schemas.openxmlformats.org/officeDocument/2006/math">
                    <m:acc>
                      <m:accPr>
                        <m:chr m:val="̅"/>
                        <m:ctrlPr>
                          <a:rPr kumimoji="0" lang="en-US" sz="2200" b="0" i="1" u="none" strike="noStrike" kern="1200" cap="none" spc="0" normalizeH="0" baseline="0" noProof="0">
                            <a:ln>
                              <a:noFill/>
                            </a:ln>
                            <a:solidFill>
                              <a:schemeClr val="tx1"/>
                            </a:solidFill>
                            <a:effectLst/>
                            <a:uLnTx/>
                            <a:uFillTx/>
                            <a:latin typeface="Cambria Math" panose="02040503050406030204" pitchFamily="18" charset="0"/>
                          </a:rPr>
                        </m:ctrlPr>
                      </m:accPr>
                      <m:e>
                        <m:r>
                          <a:rPr kumimoji="0" lang="en-US" sz="2200" b="0" i="1" u="none" strike="noStrike" kern="1200" cap="none" spc="0" normalizeH="0" baseline="0" noProof="0">
                            <a:ln>
                              <a:noFill/>
                            </a:ln>
                            <a:solidFill>
                              <a:schemeClr val="tx1"/>
                            </a:solidFill>
                            <a:effectLst/>
                            <a:uLnTx/>
                            <a:uFillTx/>
                            <a:latin typeface="Cambria Math" panose="02040503050406030204" pitchFamily="18" charset="0"/>
                          </a:rPr>
                          <m:t>𝑋</m:t>
                        </m:r>
                      </m:e>
                    </m:acc>
                  </m:oMath>
                </a14:m>
                <a:r>
                  <a:rPr kumimoji="0" lang="en-US" sz="2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p>
              <a:p>
                <a:pPr marL="741363"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mean of </a:t>
                </a:r>
                <a14:m>
                  <m:oMath xmlns:m="http://schemas.openxmlformats.org/officeDocument/2006/math">
                    <m:r>
                      <a:rPr kumimoji="0" lang="en-US" sz="2200" b="0" i="1" u="none" strike="noStrike" kern="1200" cap="none" spc="0" normalizeH="0" baseline="0" noProof="0" dirty="0" smtClean="0">
                        <a:ln>
                          <a:noFill/>
                        </a:ln>
                        <a:solidFill>
                          <a:schemeClr val="tx1"/>
                        </a:solidFill>
                        <a:effectLst/>
                        <a:uLnTx/>
                        <a:uFillTx/>
                        <a:latin typeface="Cambria Math" panose="02040503050406030204" pitchFamily="18" charset="0"/>
                      </a:rPr>
                      <m:t>𝑋</m:t>
                    </m:r>
                  </m:oMath>
                </a14:m>
                <a:r>
                  <a:rPr kumimoji="0" lang="en-US" sz="2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is the same as the mean of </a:t>
                </a:r>
                <a14:m>
                  <m:oMath xmlns:m="http://schemas.openxmlformats.org/officeDocument/2006/math">
                    <m:acc>
                      <m:accPr>
                        <m:chr m:val="̅"/>
                        <m:ctrlP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rPr>
                        </m:ctrlPr>
                      </m:accPr>
                      <m:e>
                        <m: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rPr>
                          <m:t>𝑋</m:t>
                        </m:r>
                      </m:e>
                    </m:acc>
                  </m:oMath>
                </a14:m>
                <a:r>
                  <a:rPr kumimoji="0" lang="en-US" sz="2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p>
              <a:p>
                <a:pPr marL="137160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sSubPr>
                        <m:e>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𝜇</m:t>
                          </m:r>
                        </m:e>
                        <m:sub>
                          <m:acc>
                            <m:accPr>
                              <m:chr m:val="̅"/>
                              <m:ctrlP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accPr>
                            <m:e>
                              <m: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𝑥</m:t>
                              </m:r>
                            </m:e>
                          </m:acc>
                        </m:sub>
                      </m:sSub>
                      <m: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𝜇</m:t>
                      </m:r>
                    </m:oMath>
                  </m:oMathPara>
                </a14:m>
                <a:endPar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endParaRP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rPr>
                  <a:t>The variance of </a:t>
                </a:r>
                <a14:m>
                  <m:oMath xmlns:m="http://schemas.openxmlformats.org/officeDocument/2006/math">
                    <m:acc>
                      <m:accPr>
                        <m:chr m:val="̅"/>
                        <m:ctrlP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rPr>
                        </m:ctrlPr>
                      </m:accPr>
                      <m:e>
                        <m: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rPr>
                          <m:t>𝑋</m:t>
                        </m:r>
                      </m:e>
                    </m:acc>
                  </m:oMath>
                </a14:m>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rPr>
                  <a:t> is half the variance of </a:t>
                </a:r>
                <a14:m>
                  <m:oMath xmlns:m="http://schemas.openxmlformats.org/officeDocument/2006/math">
                    <m:r>
                      <a:rPr kumimoji="0" lang="en-US" sz="2200" b="0" i="1" u="none" strike="noStrike" kern="1200" cap="none" spc="0" normalizeH="0" baseline="0" noProof="0" dirty="0">
                        <a:ln>
                          <a:noFill/>
                        </a:ln>
                        <a:solidFill>
                          <a:schemeClr val="tx1"/>
                        </a:solidFill>
                        <a:effectLst/>
                        <a:uLnTx/>
                        <a:uFillTx/>
                        <a:latin typeface="Cambria Math" panose="02040503050406030204" pitchFamily="18" charset="0"/>
                      </a:rPr>
                      <m:t>𝑋</m:t>
                    </m:r>
                  </m:oMath>
                </a14:m>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rPr>
                  <a:t>:</a:t>
                </a:r>
              </a:p>
              <a:p>
                <a:pPr marL="1374775"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sSubSup>
                      <m:sSubSupPr>
                        <m:ctrlP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ctrlPr>
                      </m:sSubSupPr>
                      <m:e>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𝜎</m:t>
                        </m:r>
                      </m:e>
                      <m:sub>
                        <m:acc>
                          <m:accPr>
                            <m:chr m:val="̅"/>
                            <m:ctrlP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ctrlPr>
                          </m:accPr>
                          <m:e>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𝑥</m:t>
                            </m:r>
                          </m:e>
                        </m:acc>
                      </m:sub>
                      <m:sup>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2</m:t>
                        </m:r>
                      </m:sup>
                    </m:sSubSup>
                    <m: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f>
                      <m:fPr>
                        <m:ctrlP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fPr>
                      <m:num>
                        <m:sSup>
                          <m:sSupPr>
                            <m:ctrlP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ctrlPr>
                          </m:sSupPr>
                          <m:e>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𝜎</m:t>
                            </m:r>
                          </m:e>
                          <m:sup>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2</m:t>
                            </m:r>
                          </m:sup>
                        </m:sSup>
                      </m:num>
                      <m:den>
                        <m: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2</m:t>
                        </m:r>
                      </m:den>
                    </m:f>
                  </m:oMath>
                </a14:m>
                <a:endPar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rPr>
                  <a:t>It can be further demonstrated that, for a sample of size </a:t>
                </a:r>
                <a:r>
                  <a:rPr kumimoji="0" lang="en-US" sz="2200" b="0" i="1"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rPr>
                  <a:t>n</a:t>
                </a: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rPr>
                  <a:t>:</a:t>
                </a:r>
              </a:p>
              <a:p>
                <a:pPr marL="741363" marR="0" lvl="1" indent="-285750" algn="l" defTabSz="914400" rtl="0" eaLnBrk="1" fontAlgn="base" latinLnBrk="0" hangingPunct="1">
                  <a:lnSpc>
                    <a:spcPct val="90000"/>
                  </a:lnSpc>
                  <a:spcBef>
                    <a:spcPts val="5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rPr>
                  <a:t>as the sample size increases, the distribution of </a:t>
                </a:r>
                <a14:m>
                  <m:oMath xmlns:m="http://schemas.openxmlformats.org/officeDocument/2006/math">
                    <m:acc>
                      <m:accPr>
                        <m:chr m:val="̅"/>
                        <m:ctrlP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ctrlPr>
                      </m:accPr>
                      <m:e>
                        <m:r>
                          <a:rPr kumimoji="0" lang="en-US" sz="2200" b="0" i="0"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Arial" panose="020B0604020202020204" pitchFamily="34" charset="0"/>
                          </a:rPr>
                          <m:t>𝑋</m:t>
                        </m:r>
                      </m:e>
                    </m:acc>
                  </m:oMath>
                </a14:m>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rPr>
                  <a:t> narrows.</a:t>
                </a:r>
              </a:p>
              <a:p>
                <a:pPr marL="741363" marR="0" lvl="1" indent="-285750" algn="l" defTabSz="914400" rtl="0" eaLnBrk="1" fontAlgn="base" latinLnBrk="0" hangingPunct="1">
                  <a:lnSpc>
                    <a:spcPct val="90000"/>
                  </a:lnSpc>
                  <a:spcBef>
                    <a:spcPts val="5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rPr>
                  <a:t>the relation between the variances becomes:</a:t>
                </a:r>
              </a:p>
              <a:p>
                <a:pPr marL="137160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sSubSupPr>
                        <m:e>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𝜎</m:t>
                          </m:r>
                        </m:e>
                        <m:sub>
                          <m:acc>
                            <m:accPr>
                              <m:chr m:val="̅"/>
                              <m:ctrlP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ctrlPr>
                            </m:accPr>
                            <m:e>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𝑥</m:t>
                              </m:r>
                            </m:e>
                          </m:acc>
                        </m:sub>
                        <m:sup>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2</m:t>
                          </m:r>
                        </m:sup>
                      </m:sSubSup>
                      <m: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f>
                        <m:fPr>
                          <m:ctrlP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fPr>
                        <m:num>
                          <m:sSup>
                            <m:sSupPr>
                              <m:ctrlP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ctrlPr>
                            </m:sSupPr>
                            <m:e>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𝜎</m:t>
                              </m:r>
                            </m:e>
                            <m:sup>
                              <m:r>
                                <a:rPr kumimoji="0" lang="en-US" sz="2200" b="0"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rPr>
                                <m:t>2</m:t>
                              </m:r>
                            </m:sup>
                          </m:sSup>
                        </m:num>
                        <m:den>
                          <m:r>
                            <a:rPr kumimoji="0" lang="en-US" sz="22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𝑛</m:t>
                          </m:r>
                        </m:den>
                      </m:f>
                    </m:oMath>
                  </m:oMathPara>
                </a14:m>
                <a:endPar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endParaRPr>
              </a:p>
              <a:p>
                <a:pPr marL="0" marR="0" lvl="0" indent="0" algn="l" defTabSz="914400" rtl="0" eaLnBrk="0" fontAlgn="base" latinLnBrk="0" hangingPunct="0">
                  <a:lnSpc>
                    <a:spcPct val="100000"/>
                  </a:lnSpc>
                  <a:spcBef>
                    <a:spcPts val="1800"/>
                  </a:spcBef>
                  <a:spcAft>
                    <a:spcPct val="0"/>
                  </a:spcAft>
                  <a:buClrTx/>
                  <a:buSzTx/>
                  <a:buFontTx/>
                  <a:buNone/>
                  <a:tabLst/>
                  <a:defRPr/>
                </a:pPr>
                <a:endParaRPr kumimoji="0" lang="en-US" sz="22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5" name="Text Placeholder 3">
                <a:extLst>
                  <a:ext uri="{FF2B5EF4-FFF2-40B4-BE49-F238E27FC236}">
                    <a16:creationId xmlns:a16="http://schemas.microsoft.com/office/drawing/2014/main" id="{55FACC64-0542-9D45-3082-4AD2BBC3DFCC}"/>
                  </a:ext>
                </a:extLst>
              </p:cNvPr>
              <p:cNvSpPr txBox="1">
                <a:spLocks noRot="1" noChangeAspect="1" noMove="1" noResize="1" noEditPoints="1" noAdjustHandles="1" noChangeArrowheads="1" noChangeShapeType="1" noTextEdit="1"/>
              </p:cNvSpPr>
              <p:nvPr/>
            </p:nvSpPr>
            <p:spPr bwMode="auto">
              <a:xfrm>
                <a:off x="385886" y="1202729"/>
                <a:ext cx="7811215" cy="5029034"/>
              </a:xfrm>
              <a:prstGeom prst="rect">
                <a:avLst/>
              </a:prstGeom>
              <a:blipFill>
                <a:blip r:embed="rId2"/>
                <a:stretch>
                  <a:fillRect l="-2184" t="-1576" r="-35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pic>
        <p:nvPicPr>
          <p:cNvPr id="6" name="Picture Placeholder 5" descr="Three bar graphs show sampling distributions of x bar for n = 5, 10, and 25. The first graph from the top has numbers ranging from 0 to 6, along the horizontal axis, and p (x bar) along the vertical axis, ranging from 0 to 6, in increments of 1. The bars in this graph are in the shape of a bell, with the peak around 3.5 mark along the horizontal axis, and 5.25 along the vertical axis. The second graph from the top has numbers along the horizontal axis, ranging from 1 to 6, and p (x bar) along the vertical axis, ranging from 0 to 8, in increments of 1. The bars are in the shape of a bell, with the peak bar at 3.5 along the horizontal axis, and 7.5 along the vertical axis. The third graph has numbers ranging from 0 to 6 along the horizontal axis and p (x bar) along the vertical axis, ranging from 0 to 14, in increments of 2. The bars are in the shape of a bell, with the peak bar at 3.5 mark along the horizontal axis, and 12 mark along the vertical axis. All data are approximate. &#10;">
            <a:extLst>
              <a:ext uri="{FF2B5EF4-FFF2-40B4-BE49-F238E27FC236}">
                <a16:creationId xmlns:a16="http://schemas.microsoft.com/office/drawing/2014/main" id="{17060A5E-F19F-5EFA-B6E2-0A1C550A0E5C}"/>
              </a:ext>
            </a:extLst>
          </p:cNvPr>
          <p:cNvPicPr>
            <a:picLocks noChangeAspect="1"/>
          </p:cNvPicPr>
          <p:nvPr/>
        </p:nvPicPr>
        <p:blipFill rotWithShape="1">
          <a:blip r:embed="rId3"/>
          <a:srcRect l="6" r="6"/>
          <a:stretch/>
        </p:blipFill>
        <p:spPr bwMode="auto">
          <a:xfrm>
            <a:off x="8197102" y="1146976"/>
            <a:ext cx="3426498" cy="50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14658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55F6-6779-9BA0-8E58-67FBAFDF3512}"/>
              </a:ext>
            </a:extLst>
          </p:cNvPr>
          <p:cNvSpPr>
            <a:spLocks noGrp="1"/>
          </p:cNvSpPr>
          <p:nvPr>
            <p:ph type="title"/>
          </p:nvPr>
        </p:nvSpPr>
        <p:spPr>
          <a:xfrm>
            <a:off x="2082800" y="207195"/>
            <a:ext cx="7772400" cy="814388"/>
          </a:xfrm>
        </p:spPr>
        <p:txBody>
          <a:bodyPr/>
          <a:lstStyle/>
          <a:p>
            <a:pPr algn="ctr">
              <a:defRPr/>
            </a:pPr>
            <a:r>
              <a:rPr lang="en-US" sz="3200" b="1" spc="100" dirty="0">
                <a:latin typeface="Tahoma" panose="020B0604030504040204" pitchFamily="34" charset="0"/>
                <a:ea typeface="Tahoma" panose="020B0604030504040204" pitchFamily="34" charset="0"/>
                <a:cs typeface="Tahoma" panose="020B0604030504040204" pitchFamily="34" charset="0"/>
              </a:rPr>
              <a:t>Central Limit Theorem</a:t>
            </a:r>
          </a:p>
        </p:txBody>
      </p:sp>
      <p:sp>
        <p:nvSpPr>
          <p:cNvPr id="4" name="Text Box 15">
            <a:extLst>
              <a:ext uri="{FF2B5EF4-FFF2-40B4-BE49-F238E27FC236}">
                <a16:creationId xmlns:a16="http://schemas.microsoft.com/office/drawing/2014/main" id="{0B9FF1DF-88EE-95C4-ECAD-816FFF4A39DD}"/>
              </a:ext>
            </a:extLst>
          </p:cNvPr>
          <p:cNvSpPr txBox="1">
            <a:spLocks noRot="1" noChangeAspect="1" noMove="1" noResize="1" noEditPoints="1" noAdjustHandles="1" noChangeArrowheads="1" noChangeShapeType="1" noTextEdit="1"/>
          </p:cNvSpPr>
          <p:nvPr/>
        </p:nvSpPr>
        <p:spPr bwMode="auto">
          <a:xfrm>
            <a:off x="2473326" y="1098551"/>
            <a:ext cx="7582525" cy="1830437"/>
          </a:xfrm>
          <a:prstGeom prst="rect">
            <a:avLst/>
          </a:prstGeom>
          <a:blipFill rotWithShape="0">
            <a:blip r:embed="rId2"/>
            <a:stretch>
              <a:fillRect l="-1367" t="-3000" r="-723" b="-6667"/>
            </a:stretch>
          </a:blipFill>
          <a:ln w="12700">
            <a:noFill/>
            <a:miter lim="800000"/>
            <a:headEnd/>
            <a:tailEnd/>
          </a:ln>
          <a:effectLst/>
        </p:spPr>
        <p:txBody>
          <a:bodyPr/>
          <a:lstStyle/>
          <a:p>
            <a:pPr>
              <a:defRPr/>
            </a:pPr>
            <a:r>
              <a:rPr lang="en-US">
                <a:noFill/>
                <a:latin typeface="MS Reference Serif" panose="02020603050405020304" pitchFamily="18" charset="0"/>
              </a:rPr>
              <a:t> </a:t>
            </a:r>
          </a:p>
        </p:txBody>
      </p:sp>
      <p:sp>
        <p:nvSpPr>
          <p:cNvPr id="10" name="Rectangle 4">
            <a:extLst>
              <a:ext uri="{FF2B5EF4-FFF2-40B4-BE49-F238E27FC236}">
                <a16:creationId xmlns:a16="http://schemas.microsoft.com/office/drawing/2014/main" id="{40B7ED79-CD74-FF37-9685-E16C658B3ADE}"/>
              </a:ext>
            </a:extLst>
          </p:cNvPr>
          <p:cNvSpPr>
            <a:spLocks noChangeArrowheads="1"/>
          </p:cNvSpPr>
          <p:nvPr/>
        </p:nvSpPr>
        <p:spPr bwMode="auto">
          <a:xfrm>
            <a:off x="2527300" y="3082924"/>
            <a:ext cx="7327900" cy="2582770"/>
          </a:xfrm>
          <a:prstGeom prst="rect">
            <a:avLst/>
          </a:prstGeom>
          <a:solidFill>
            <a:schemeClr val="bg1">
              <a:lumMod val="95000"/>
            </a:schemeClr>
          </a:solidFill>
          <a:ln w="12700">
            <a:solidFill>
              <a:srgbClr val="0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US">
              <a:latin typeface="MS Reference Serif" panose="02020603050405020304" pitchFamily="18" charset="0"/>
            </a:endParaRPr>
          </a:p>
        </p:txBody>
      </p:sp>
      <p:sp>
        <p:nvSpPr>
          <p:cNvPr id="12" name="Text Box 5">
            <a:extLst>
              <a:ext uri="{FF2B5EF4-FFF2-40B4-BE49-F238E27FC236}">
                <a16:creationId xmlns:a16="http://schemas.microsoft.com/office/drawing/2014/main" id="{BEE90F94-F0C7-69EE-75DC-03BDCE8B1260}"/>
              </a:ext>
            </a:extLst>
          </p:cNvPr>
          <p:cNvSpPr txBox="1">
            <a:spLocks noRot="1" noChangeAspect="1" noMove="1" noResize="1" noEditPoints="1" noAdjustHandles="1" noChangeArrowheads="1" noChangeShapeType="1" noTextEdit="1"/>
          </p:cNvSpPr>
          <p:nvPr/>
        </p:nvSpPr>
        <p:spPr bwMode="auto">
          <a:xfrm>
            <a:off x="3336967" y="3213992"/>
            <a:ext cx="6129763" cy="2320635"/>
          </a:xfrm>
          <a:prstGeom prst="rect">
            <a:avLst/>
          </a:prstGeom>
          <a:blipFill rotWithShape="0">
            <a:blip r:embed="rId3"/>
            <a:stretch>
              <a:fillRect l="-891" t="-779" b="-4675"/>
            </a:stretch>
          </a:blipFill>
          <a:ln w="12700">
            <a:noFill/>
            <a:miter lim="800000"/>
            <a:headEnd/>
            <a:tailEnd/>
          </a:ln>
          <a:effectLst/>
        </p:spPr>
        <p:txBody>
          <a:bodyPr/>
          <a:lstStyle/>
          <a:p>
            <a:pPr>
              <a:defRPr/>
            </a:pPr>
            <a:r>
              <a:rPr lang="en-US">
                <a:noFill/>
                <a:latin typeface="MS Reference Serif" panose="02020603050405020304" pitchFamily="18" charset="0"/>
              </a:rPr>
              <a:t> </a:t>
            </a: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2D5765-DD52-62C5-59EA-B9A4728EA019}"/>
              </a:ext>
            </a:extLst>
          </p:cNvPr>
          <p:cNvSpPr txBox="1"/>
          <p:nvPr/>
        </p:nvSpPr>
        <p:spPr>
          <a:xfrm>
            <a:off x="-173497" y="216030"/>
            <a:ext cx="11655583" cy="646331"/>
          </a:xfrm>
          <a:prstGeom prst="rect">
            <a:avLst/>
          </a:prstGeom>
          <a:noFill/>
        </p:spPr>
        <p:txBody>
          <a:bodyPr wrap="square" rtlCol="0">
            <a:spAutoFit/>
          </a:bodyPr>
          <a:lstStyle/>
          <a:p>
            <a:pPr algn="ctr"/>
            <a:r>
              <a:rPr lang="en-US" sz="3600" spc="100" dirty="0">
                <a:solidFill>
                  <a:schemeClr val="bg1"/>
                </a:solidFill>
                <a:latin typeface="Times New Roman" panose="02020603050405020304" pitchFamily="18" charset="0"/>
                <a:cs typeface="Times New Roman" panose="02020603050405020304" pitchFamily="18" charset="0"/>
              </a:rPr>
              <a:t>9-1a </a:t>
            </a:r>
            <a:r>
              <a:rPr lang="en-US" sz="3200" b="1" spc="100" dirty="0">
                <a:latin typeface="Tahoma" panose="020B0604030504040204" pitchFamily="34" charset="0"/>
                <a:ea typeface="Tahoma" panose="020B0604030504040204" pitchFamily="34" charset="0"/>
                <a:cs typeface="Tahoma" panose="020B0604030504040204" pitchFamily="34" charset="0"/>
              </a:rPr>
              <a:t>Sampling Distribution of the Sample Mean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E7D22CF-A865-32C3-00C0-71D94629641F}"/>
                  </a:ext>
                </a:extLst>
              </p:cNvPr>
              <p:cNvSpPr txBox="1">
                <a:spLocks/>
              </p:cNvSpPr>
              <p:nvPr/>
            </p:nvSpPr>
            <p:spPr>
              <a:xfrm>
                <a:off x="620072" y="1199219"/>
                <a:ext cx="11038528" cy="52317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2000" dirty="0"/>
                  <a:t>The sampling distribution of the sample mean for large populations can be summarized as:</a:t>
                </a:r>
              </a:p>
              <a:p>
                <a:pPr marL="914400" indent="-457200">
                  <a:lnSpc>
                    <a:spcPct val="100000"/>
                  </a:lnSpc>
                  <a:spcBef>
                    <a:spcPts val="600"/>
                  </a:spcBef>
                  <a:buFont typeface="+mj-lt"/>
                  <a:buAutoNum type="arabicPeriod"/>
                </a:pP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acc>
                          <m:accPr>
                            <m:chr m:val="̅"/>
                            <m:ctrlPr>
                              <a:rPr lang="en-US" sz="2000" i="1" smtClean="0">
                                <a:latin typeface="Cambria Math" panose="02040503050406030204" pitchFamily="18" charset="0"/>
                                <a:ea typeface="Cambria Math" panose="02040503050406030204" pitchFamily="18" charset="0"/>
                              </a:rPr>
                            </m:ctrlPr>
                          </m:accPr>
                          <m:e>
                            <m:r>
                              <a:rPr lang="en-US" sz="2000" i="1" smtClean="0">
                                <a:latin typeface="Cambria Math" panose="02040503050406030204" pitchFamily="18" charset="0"/>
                                <a:ea typeface="Cambria Math" panose="02040503050406030204" pitchFamily="18" charset="0"/>
                              </a:rPr>
                              <m:t>𝑥</m:t>
                            </m:r>
                          </m:e>
                        </m:acc>
                      </m:sub>
                    </m:sSub>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𝜇</m:t>
                    </m:r>
                  </m:oMath>
                </a14:m>
                <a:endParaRPr lang="en-US" sz="2000" dirty="0">
                  <a:ea typeface="Cambria Math" panose="02040503050406030204" pitchFamily="18" charset="0"/>
                </a:endParaRPr>
              </a:p>
              <a:p>
                <a:pPr marL="914400" indent="-457200">
                  <a:lnSpc>
                    <a:spcPct val="100000"/>
                  </a:lnSpc>
                  <a:spcBef>
                    <a:spcPts val="600"/>
                  </a:spcBef>
                  <a:buFont typeface="+mj-lt"/>
                  <a:buAutoNum type="arabicPeriod"/>
                </a:pPr>
                <a:r>
                  <a:rPr lang="en-US" sz="2000" dirty="0">
                    <a:ea typeface="Cambria Math" panose="02040503050406030204" pitchFamily="18" charset="0"/>
                  </a:rPr>
                  <a:t>If the population is infinite:</a:t>
                </a:r>
              </a:p>
              <a:p>
                <a:pPr marL="1828800" lvl="1" indent="0">
                  <a:lnSpc>
                    <a:spcPct val="100000"/>
                  </a:lnSpc>
                  <a:spcBef>
                    <a:spcPts val="600"/>
                  </a:spcBef>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acc>
                            <m:accPr>
                              <m:chr m:val="̅"/>
                              <m:ctrlPr>
                                <a:rPr lang="en-US" sz="2000" i="1" smtClean="0">
                                  <a:latin typeface="Cambria Math" panose="02040503050406030204" pitchFamily="18" charset="0"/>
                                  <a:ea typeface="Cambria Math" panose="02040503050406030204" pitchFamily="18" charset="0"/>
                                </a:rPr>
                              </m:ctrlPr>
                            </m:accPr>
                            <m:e>
                              <m:r>
                                <a:rPr lang="en-US" sz="2000" i="1" smtClean="0">
                                  <a:latin typeface="Cambria Math" panose="02040503050406030204" pitchFamily="18" charset="0"/>
                                  <a:ea typeface="Cambria Math" panose="02040503050406030204" pitchFamily="18" charset="0"/>
                                </a:rPr>
                                <m:t>𝑥</m:t>
                              </m:r>
                            </m:e>
                          </m:acc>
                        </m:sub>
                      </m:sSub>
                      <m:r>
                        <a:rPr lang="en-US" sz="200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𝜎</m:t>
                          </m:r>
                        </m:num>
                        <m:den>
                          <m:rad>
                            <m:radPr>
                              <m:degHide m:val="on"/>
                              <m:ctrlPr>
                                <a:rPr lang="en-US" sz="2000" i="1" smtClean="0">
                                  <a:latin typeface="Cambria Math" panose="02040503050406030204" pitchFamily="18" charset="0"/>
                                  <a:ea typeface="Cambria Math" panose="02040503050406030204" pitchFamily="18" charset="0"/>
                                </a:rPr>
                              </m:ctrlPr>
                            </m:radPr>
                            <m:deg/>
                            <m:e>
                              <m:r>
                                <a:rPr lang="en-US" sz="2000" i="1" smtClean="0">
                                  <a:latin typeface="Cambria Math" panose="02040503050406030204" pitchFamily="18" charset="0"/>
                                  <a:ea typeface="Cambria Math" panose="02040503050406030204" pitchFamily="18" charset="0"/>
                                </a:rPr>
                                <m:t>𝑛</m:t>
                              </m:r>
                            </m:e>
                          </m:rad>
                        </m:den>
                      </m:f>
                    </m:oMath>
                  </m:oMathPara>
                </a14:m>
                <a:endParaRPr lang="en-US" sz="2000" dirty="0">
                  <a:ea typeface="Cambria Math" panose="02040503050406030204" pitchFamily="18" charset="0"/>
                </a:endParaRPr>
              </a:p>
              <a:p>
                <a:pPr marL="914400" indent="-457200">
                  <a:lnSpc>
                    <a:spcPct val="100000"/>
                  </a:lnSpc>
                  <a:spcBef>
                    <a:spcPts val="600"/>
                  </a:spcBef>
                  <a:buFont typeface="+mj-lt"/>
                  <a:buAutoNum type="arabicPeriod"/>
                </a:pPr>
                <a:r>
                  <a:rPr lang="en-US" sz="2000" dirty="0">
                    <a:ea typeface="Cambria Math" panose="02040503050406030204" pitchFamily="18" charset="0"/>
                  </a:rPr>
                  <a:t>If the population is finite, then the </a:t>
                </a:r>
                <a:r>
                  <a:rPr lang="en-US" sz="2000" b="1" dirty="0">
                    <a:ea typeface="Cambria Math" panose="02040503050406030204" pitchFamily="18" charset="0"/>
                  </a:rPr>
                  <a:t>finite population correction factor</a:t>
                </a:r>
                <a:r>
                  <a:rPr lang="en-US" sz="2000" dirty="0">
                    <a:ea typeface="Cambria Math" panose="02040503050406030204" pitchFamily="18" charset="0"/>
                  </a:rPr>
                  <a:t> is applied:</a:t>
                </a:r>
              </a:p>
              <a:p>
                <a:pPr marL="1828800" lvl="1" indent="0">
                  <a:lnSpc>
                    <a:spcPct val="100000"/>
                  </a:lnSpc>
                  <a:spcBef>
                    <a:spcPts val="600"/>
                  </a:spcBef>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acc>
                            <m:accPr>
                              <m:chr m:val="̅"/>
                              <m:ctrlPr>
                                <a:rPr lang="en-US" sz="2000" i="1" smtClean="0">
                                  <a:latin typeface="Cambria Math" panose="02040503050406030204" pitchFamily="18" charset="0"/>
                                  <a:ea typeface="Cambria Math" panose="02040503050406030204" pitchFamily="18" charset="0"/>
                                </a:rPr>
                              </m:ctrlPr>
                            </m:accPr>
                            <m:e>
                              <m:r>
                                <a:rPr lang="en-US" sz="2000" i="1" smtClean="0">
                                  <a:latin typeface="Cambria Math" panose="02040503050406030204" pitchFamily="18" charset="0"/>
                                  <a:ea typeface="Cambria Math" panose="02040503050406030204" pitchFamily="18" charset="0"/>
                                </a:rPr>
                                <m:t>𝑥</m:t>
                              </m:r>
                            </m:e>
                          </m:acc>
                        </m:sub>
                      </m:sSub>
                      <m:r>
                        <a:rPr lang="en-US" sz="200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𝜎</m:t>
                          </m:r>
                        </m:num>
                        <m:den>
                          <m:rad>
                            <m:radPr>
                              <m:degHide m:val="on"/>
                              <m:ctrlPr>
                                <a:rPr lang="en-US" sz="2000" i="1" smtClean="0">
                                  <a:latin typeface="Cambria Math" panose="02040503050406030204" pitchFamily="18" charset="0"/>
                                  <a:ea typeface="Cambria Math" panose="02040503050406030204" pitchFamily="18" charset="0"/>
                                </a:rPr>
                              </m:ctrlPr>
                            </m:radPr>
                            <m:deg/>
                            <m:e>
                              <m:r>
                                <a:rPr lang="en-US" sz="2000" i="1" smtClean="0">
                                  <a:latin typeface="Cambria Math" panose="02040503050406030204" pitchFamily="18" charset="0"/>
                                  <a:ea typeface="Cambria Math" panose="02040503050406030204" pitchFamily="18" charset="0"/>
                                </a:rPr>
                                <m:t>𝑛</m:t>
                              </m:r>
                            </m:e>
                          </m:rad>
                        </m:den>
                      </m:f>
                      <m:rad>
                        <m:radPr>
                          <m:degHide m:val="on"/>
                          <m:ctrlPr>
                            <a:rPr lang="en-US" sz="2000" i="1" smtClean="0">
                              <a:latin typeface="Cambria Math" panose="02040503050406030204" pitchFamily="18" charset="0"/>
                              <a:ea typeface="Cambria Math" panose="02040503050406030204" pitchFamily="18" charset="0"/>
                            </a:rPr>
                          </m:ctrlPr>
                        </m:radPr>
                        <m:deg/>
                        <m:e>
                          <m:f>
                            <m:fPr>
                              <m:ctrlPr>
                                <a:rPr lang="en-US" sz="2000" i="1" smtClean="0">
                                  <a:latin typeface="Cambria Math" panose="02040503050406030204" pitchFamily="18" charset="0"/>
                                  <a:ea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𝑁</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𝑛</m:t>
                              </m:r>
                            </m:num>
                            <m:den>
                              <m:r>
                                <a:rPr lang="en-US" sz="2000" i="1" smtClean="0">
                                  <a:latin typeface="Cambria Math" panose="02040503050406030204" pitchFamily="18" charset="0"/>
                                  <a:ea typeface="Cambria Math" panose="02040503050406030204" pitchFamily="18" charset="0"/>
                                </a:rPr>
                                <m:t>𝑁</m:t>
                              </m:r>
                              <m:r>
                                <a:rPr lang="en-US" sz="2000" i="1" smtClean="0">
                                  <a:latin typeface="Cambria Math" panose="02040503050406030204" pitchFamily="18" charset="0"/>
                                  <a:ea typeface="Cambria Math" panose="02040503050406030204" pitchFamily="18" charset="0"/>
                                </a:rPr>
                                <m:t>−1</m:t>
                              </m:r>
                            </m:den>
                          </m:f>
                        </m:e>
                      </m:rad>
                      <m:r>
                        <a:rPr lang="en-US" sz="2000" i="1" smtClean="0">
                          <a:latin typeface="Cambria Math" panose="02040503050406030204" pitchFamily="18" charset="0"/>
                          <a:ea typeface="Cambria Math" panose="02040503050406030204" pitchFamily="18" charset="0"/>
                        </a:rPr>
                        <m:t> </m:t>
                      </m:r>
                      <m:r>
                        <a:rPr lang="en-US" sz="2000" smtClean="0">
                          <a:latin typeface="Cambria Math" panose="02040503050406030204" pitchFamily="18" charset="0"/>
                          <a:ea typeface="Cambria Math" panose="02040503050406030204" pitchFamily="18" charset="0"/>
                        </a:rPr>
                        <m:t>   </m:t>
                      </m:r>
                      <m:r>
                        <m:rPr>
                          <m:sty m:val="p"/>
                        </m:rPr>
                        <a:rPr lang="en-US" sz="2000" smtClean="0">
                          <a:latin typeface="Cambria Math" panose="02040503050406030204" pitchFamily="18" charset="0"/>
                          <a:ea typeface="Cambria Math" panose="02040503050406030204" pitchFamily="18" charset="0"/>
                        </a:rPr>
                        <m:t>when</m:t>
                      </m:r>
                      <m:r>
                        <a:rPr lang="en-US" sz="2000"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 </m:t>
                      </m:r>
                      <m:f>
                        <m:fPr>
                          <m:type m:val="skw"/>
                          <m:ctrlPr>
                            <a:rPr lang="en-US" sz="2000" i="1" smtClean="0">
                              <a:latin typeface="Cambria Math" panose="02040503050406030204" pitchFamily="18" charset="0"/>
                              <a:ea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𝑁</m:t>
                          </m:r>
                        </m:num>
                        <m:den>
                          <m:r>
                            <a:rPr lang="en-US" sz="2000" i="1" smtClean="0">
                              <a:latin typeface="Cambria Math" panose="02040503050406030204" pitchFamily="18" charset="0"/>
                              <a:ea typeface="Cambria Math" panose="02040503050406030204" pitchFamily="18" charset="0"/>
                            </a:rPr>
                            <m:t>𝑛</m:t>
                          </m:r>
                        </m:den>
                      </m:f>
                      <m:r>
                        <a:rPr lang="en-US" sz="2000" i="1" smtClean="0">
                          <a:latin typeface="Cambria Math" panose="02040503050406030204" pitchFamily="18" charset="0"/>
                          <a:ea typeface="Cambria Math" panose="02040503050406030204" pitchFamily="18" charset="0"/>
                        </a:rPr>
                        <m:t>&lt;20</m:t>
                      </m:r>
                    </m:oMath>
                  </m:oMathPara>
                </a14:m>
                <a:endParaRPr lang="en-US" sz="2000" dirty="0">
                  <a:ea typeface="Cambria Math" panose="02040503050406030204" pitchFamily="18" charset="0"/>
                </a:endParaRPr>
              </a:p>
              <a:p>
                <a:pPr marL="914400" indent="-457200">
                  <a:lnSpc>
                    <a:spcPct val="100000"/>
                  </a:lnSpc>
                  <a:spcBef>
                    <a:spcPts val="600"/>
                  </a:spcBef>
                  <a:buFont typeface="+mj-lt"/>
                  <a:buAutoNum type="arabicPeriod"/>
                </a:pPr>
                <a:r>
                  <a:rPr lang="en-US" sz="2000" dirty="0">
                    <a:ea typeface="Cambria Math" panose="02040503050406030204" pitchFamily="18" charset="0"/>
                  </a:rPr>
                  <a:t>If </a:t>
                </a:r>
                <a14:m>
                  <m:oMath xmlns:m="http://schemas.openxmlformats.org/officeDocument/2006/math">
                    <m:r>
                      <a:rPr lang="en-US" sz="2000" i="1" dirty="0" smtClean="0">
                        <a:latin typeface="Cambria Math" panose="02040503050406030204" pitchFamily="18" charset="0"/>
                      </a:rPr>
                      <m:t>𝑋</m:t>
                    </m:r>
                  </m:oMath>
                </a14:m>
                <a:r>
                  <a:rPr lang="en-US" sz="2000" dirty="0">
                    <a:ea typeface="Cambria Math" panose="02040503050406030204" pitchFamily="18" charset="0"/>
                  </a:rPr>
                  <a:t> is normal, then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oMath>
                </a14:m>
                <a:r>
                  <a:rPr lang="en-US" sz="2000" dirty="0">
                    <a:ea typeface="Cambria Math" panose="02040503050406030204" pitchFamily="18" charset="0"/>
                  </a:rPr>
                  <a:t> is normal. If </a:t>
                </a:r>
                <a14:m>
                  <m:oMath xmlns:m="http://schemas.openxmlformats.org/officeDocument/2006/math">
                    <m:r>
                      <a:rPr lang="en-US" sz="2000" i="1" dirty="0">
                        <a:latin typeface="Cambria Math" panose="02040503050406030204" pitchFamily="18" charset="0"/>
                      </a:rPr>
                      <m:t>𝑋</m:t>
                    </m:r>
                  </m:oMath>
                </a14:m>
                <a:r>
                  <a:rPr lang="en-US" sz="2000" dirty="0">
                    <a:ea typeface="Cambria Math" panose="02040503050406030204" pitchFamily="18" charset="0"/>
                  </a:rPr>
                  <a:t> is nonnormal, then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oMath>
                </a14:m>
                <a:r>
                  <a:rPr lang="en-US" sz="2000" dirty="0">
                    <a:ea typeface="Cambria Math" panose="02040503050406030204" pitchFamily="18" charset="0"/>
                  </a:rPr>
                  <a:t> is approximately normal for sufficiently large sample sizes. The definition of “sufficiently large” depends on the extent of nonnormality of </a:t>
                </a:r>
                <a14:m>
                  <m:oMath xmlns:m="http://schemas.openxmlformats.org/officeDocument/2006/math">
                    <m:r>
                      <a:rPr lang="en-US" sz="2000" i="1" dirty="0">
                        <a:latin typeface="Cambria Math" panose="02040503050406030204" pitchFamily="18" charset="0"/>
                      </a:rPr>
                      <m:t>𝑋</m:t>
                    </m:r>
                  </m:oMath>
                </a14:m>
                <a:r>
                  <a:rPr lang="en-US" sz="2000" dirty="0">
                    <a:ea typeface="Cambria Math" panose="02040503050406030204" pitchFamily="18" charset="0"/>
                  </a:rPr>
                  <a:t>.</a:t>
                </a:r>
                <a:endParaRPr lang="en-US" sz="2400" dirty="0">
                  <a:ea typeface="Cambria Math" panose="02040503050406030204" pitchFamily="18" charset="0"/>
                </a:endParaRPr>
              </a:p>
              <a:p>
                <a:pPr marL="914400" lvl="1" indent="0">
                  <a:lnSpc>
                    <a:spcPct val="100000"/>
                  </a:lnSpc>
                  <a:spcBef>
                    <a:spcPts val="600"/>
                  </a:spcBef>
                  <a:buNone/>
                </a:pPr>
                <a:r>
                  <a:rPr lang="en-US" sz="1800" dirty="0">
                    <a:ea typeface="Cambria Math" panose="02040503050406030204" pitchFamily="18" charset="0"/>
                    <a:sym typeface="Wingdings" pitchFamily="2" charset="2"/>
                  </a:rPr>
                  <a:t> In many practical situations, a sample size of 30 may be sufficiently large to allow us to use the normal distribution as an approximation for the sampling distribution of </a:t>
                </a:r>
                <a14:m>
                  <m:oMath xmlns:m="http://schemas.openxmlformats.org/officeDocument/2006/math">
                    <m:acc>
                      <m:accPr>
                        <m:chr m:val="̅"/>
                        <m:ctrlPr>
                          <a:rPr lang="en-US" sz="1800" i="1" smtClean="0">
                            <a:latin typeface="Cambria Math" panose="02040503050406030204" pitchFamily="18" charset="0"/>
                            <a:ea typeface="Cambria Math" panose="02040503050406030204" pitchFamily="18" charset="0"/>
                            <a:sym typeface="Wingdings" pitchFamily="2" charset="2"/>
                          </a:rPr>
                        </m:ctrlPr>
                      </m:accPr>
                      <m:e>
                        <m:r>
                          <a:rPr lang="en-CA" sz="1800" b="0" i="1" smtClean="0">
                            <a:latin typeface="Cambria Math" panose="02040503050406030204" pitchFamily="18" charset="0"/>
                            <a:ea typeface="Cambria Math" panose="02040503050406030204" pitchFamily="18" charset="0"/>
                            <a:sym typeface="Wingdings" pitchFamily="2" charset="2"/>
                          </a:rPr>
                          <m:t>𝑋</m:t>
                        </m:r>
                      </m:e>
                    </m:acc>
                  </m:oMath>
                </a14:m>
                <a:r>
                  <a:rPr lang="ml-IN" sz="1800" dirty="0">
                    <a:ea typeface="Cambria Math" panose="02040503050406030204" pitchFamily="18" charset="0"/>
                    <a:sym typeface="Wingdings" pitchFamily="2" charset="2"/>
                  </a:rPr>
                  <a:t>.</a:t>
                </a:r>
              </a:p>
              <a:p>
                <a:pPr marL="457200" indent="0">
                  <a:lnSpc>
                    <a:spcPct val="100000"/>
                  </a:lnSpc>
                  <a:spcBef>
                    <a:spcPts val="600"/>
                  </a:spcBef>
                  <a:buNone/>
                </a:pPr>
                <a:endParaRPr lang="en-US" sz="2000" dirty="0">
                  <a:ea typeface="Cambria Math" panose="02040503050406030204" pitchFamily="18" charset="0"/>
                </a:endParaRPr>
              </a:p>
            </p:txBody>
          </p:sp>
        </mc:Choice>
        <mc:Fallback xmlns="">
          <p:sp>
            <p:nvSpPr>
              <p:cNvPr id="3" name="Text Placeholder 2">
                <a:extLst>
                  <a:ext uri="{FF2B5EF4-FFF2-40B4-BE49-F238E27FC236}">
                    <a16:creationId xmlns:a16="http://schemas.microsoft.com/office/drawing/2014/main" id="{5E7D22CF-A865-32C3-00C0-71D94629641F}"/>
                  </a:ext>
                </a:extLst>
              </p:cNvPr>
              <p:cNvSpPr txBox="1">
                <a:spLocks noRot="1" noChangeAspect="1" noMove="1" noResize="1" noEditPoints="1" noAdjustHandles="1" noChangeArrowheads="1" noChangeShapeType="1" noTextEdit="1"/>
              </p:cNvSpPr>
              <p:nvPr/>
            </p:nvSpPr>
            <p:spPr>
              <a:xfrm>
                <a:off x="620072" y="1199219"/>
                <a:ext cx="11038528" cy="5231757"/>
              </a:xfrm>
              <a:prstGeom prst="rect">
                <a:avLst/>
              </a:prstGeom>
              <a:blipFill>
                <a:blip r:embed="rId2"/>
                <a:stretch>
                  <a:fillRect l="-607" t="-699"/>
                </a:stretch>
              </a:blipFill>
            </p:spPr>
            <p:txBody>
              <a:bodyPr/>
              <a:lstStyle/>
              <a:p>
                <a:r>
                  <a:rPr lang="en-US">
                    <a:noFill/>
                  </a:rPr>
                  <a:t> </a:t>
                </a:r>
              </a:p>
            </p:txBody>
          </p:sp>
        </mc:Fallback>
      </mc:AlternateContent>
    </p:spTree>
    <p:extLst>
      <p:ext uri="{BB962C8B-B14F-4D97-AF65-F5344CB8AC3E}">
        <p14:creationId xmlns:p14="http://schemas.microsoft.com/office/powerpoint/2010/main" val="338961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5BB51-325A-CD7A-F420-E89004DF9B2A}"/>
              </a:ext>
            </a:extLst>
          </p:cNvPr>
          <p:cNvSpPr txBox="1"/>
          <p:nvPr/>
        </p:nvSpPr>
        <p:spPr>
          <a:xfrm>
            <a:off x="-173497" y="216030"/>
            <a:ext cx="11655583" cy="584775"/>
          </a:xfrm>
          <a:prstGeom prst="rect">
            <a:avLst/>
          </a:prstGeom>
          <a:noFill/>
        </p:spPr>
        <p:txBody>
          <a:bodyPr wrap="square" rtlCol="0">
            <a:spAutoFit/>
          </a:bodyPr>
          <a:lstStyle/>
          <a:p>
            <a:pPr algn="ctr"/>
            <a:r>
              <a:rPr lang="en-US" sz="3200" b="1" spc="100" dirty="0">
                <a:latin typeface="Tahoma" panose="020B0604030504040204" pitchFamily="34" charset="0"/>
                <a:ea typeface="Tahoma" panose="020B0604030504040204" pitchFamily="34" charset="0"/>
                <a:cs typeface="Tahoma" panose="020B0604030504040204" pitchFamily="34" charset="0"/>
              </a:rPr>
              <a:t>Creating the Sampling Distribution Empirically</a:t>
            </a:r>
          </a:p>
        </p:txBody>
      </p:sp>
      <p:sp>
        <p:nvSpPr>
          <p:cNvPr id="5" name="Text Placeholder 2">
            <a:extLst>
              <a:ext uri="{FF2B5EF4-FFF2-40B4-BE49-F238E27FC236}">
                <a16:creationId xmlns:a16="http://schemas.microsoft.com/office/drawing/2014/main" id="{84946C89-E131-F946-E44D-D300015A085C}"/>
              </a:ext>
            </a:extLst>
          </p:cNvPr>
          <p:cNvSpPr txBox="1">
            <a:spLocks/>
          </p:cNvSpPr>
          <p:nvPr/>
        </p:nvSpPr>
        <p:spPr>
          <a:xfrm>
            <a:off x="607671" y="1275315"/>
            <a:ext cx="10711543" cy="4474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We can create the sampling distribution of the mean of two dice empirically by:</a:t>
            </a:r>
          </a:p>
          <a:p>
            <a:pPr marL="0" indent="0">
              <a:lnSpc>
                <a:spcPct val="100000"/>
              </a:lnSpc>
              <a:buNone/>
            </a:pPr>
            <a:endParaRPr lang="en-US" sz="2400" dirty="0"/>
          </a:p>
          <a:p>
            <a:pPr marL="914400" indent="-457200">
              <a:lnSpc>
                <a:spcPct val="100000"/>
              </a:lnSpc>
              <a:spcBef>
                <a:spcPts val="600"/>
              </a:spcBef>
              <a:buFont typeface="+mj-lt"/>
              <a:buAutoNum type="arabicPeriod"/>
            </a:pPr>
            <a:r>
              <a:rPr lang="en-US" sz="2400" dirty="0"/>
              <a:t>Tossing two fair dice repeatedly.</a:t>
            </a:r>
          </a:p>
          <a:p>
            <a:pPr marL="914400" indent="-457200">
              <a:lnSpc>
                <a:spcPct val="100000"/>
              </a:lnSpc>
              <a:spcBef>
                <a:spcPts val="600"/>
              </a:spcBef>
              <a:buFont typeface="+mj-lt"/>
              <a:buAutoNum type="arabicPeriod"/>
            </a:pPr>
            <a:r>
              <a:rPr lang="en-US" sz="2400" dirty="0"/>
              <a:t>Calculating the sample mean for each sample.</a:t>
            </a:r>
          </a:p>
          <a:p>
            <a:pPr marL="914400" indent="-457200">
              <a:lnSpc>
                <a:spcPct val="100000"/>
              </a:lnSpc>
              <a:spcBef>
                <a:spcPts val="600"/>
              </a:spcBef>
              <a:buFont typeface="+mj-lt"/>
              <a:buAutoNum type="arabicPeriod"/>
            </a:pPr>
            <a:r>
              <a:rPr lang="en-US" sz="2400" dirty="0"/>
              <a:t>Counting the number of times each value of </a:t>
            </a:r>
            <a:r>
              <a:rPr lang="en-US" sz="2400" i="1" dirty="0"/>
              <a:t>X</a:t>
            </a:r>
            <a:r>
              <a:rPr lang="en-US" sz="2400" dirty="0"/>
              <a:t> occurs.</a:t>
            </a:r>
          </a:p>
          <a:p>
            <a:pPr marL="914400" indent="-457200">
              <a:lnSpc>
                <a:spcPct val="100000"/>
              </a:lnSpc>
              <a:spcBef>
                <a:spcPts val="600"/>
              </a:spcBef>
              <a:buFont typeface="+mj-lt"/>
              <a:buAutoNum type="arabicPeriod"/>
            </a:pPr>
            <a:r>
              <a:rPr lang="en-US" sz="2400" dirty="0"/>
              <a:t>Computing the relative frequencies to estimate theoretical probabilities.</a:t>
            </a:r>
          </a:p>
          <a:p>
            <a:pPr marL="0" indent="0">
              <a:lnSpc>
                <a:spcPct val="100000"/>
              </a:lnSpc>
              <a:buNone/>
            </a:pPr>
            <a:endParaRPr lang="en-US" sz="2400" dirty="0"/>
          </a:p>
          <a:p>
            <a:pPr marL="0" indent="0">
              <a:lnSpc>
                <a:spcPct val="100000"/>
              </a:lnSpc>
              <a:buNone/>
            </a:pPr>
            <a:r>
              <a:rPr lang="en-US" sz="2400" dirty="0"/>
              <a:t>Obviously, such empirical approach is not practical because of the excessive amount of time required to toss the dice enough times to make the relative frequencies good approximations for the theoretical probabilities. </a:t>
            </a:r>
          </a:p>
        </p:txBody>
      </p:sp>
    </p:spTree>
    <p:extLst>
      <p:ext uri="{BB962C8B-B14F-4D97-AF65-F5344CB8AC3E}">
        <p14:creationId xmlns:p14="http://schemas.microsoft.com/office/powerpoint/2010/main" val="1429601004"/>
      </p:ext>
    </p:extLst>
  </p:cSld>
  <p:clrMapOvr>
    <a:masterClrMapping/>
  </p:clrMapOvr>
</p:sld>
</file>

<file path=ppt/theme/theme1.xml><?xml version="1.0" encoding="utf-8"?>
<a:theme xmlns:a="http://schemas.openxmlformats.org/drawingml/2006/main" name="1/4 Layout Left Gradi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ltiple Column Lis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11598</TotalTime>
  <Words>1965</Words>
  <Application>Microsoft Office PowerPoint</Application>
  <PresentationFormat>Widescreen</PresentationFormat>
  <Paragraphs>200</Paragraphs>
  <Slides>24</Slides>
  <Notes>11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8" baseType="lpstr">
      <vt:lpstr>Arial</vt:lpstr>
      <vt:lpstr>Book Antiqua</vt:lpstr>
      <vt:lpstr>Calibri</vt:lpstr>
      <vt:lpstr>Calibri Light</vt:lpstr>
      <vt:lpstr>Cambria Math</vt:lpstr>
      <vt:lpstr>Helvetica</vt:lpstr>
      <vt:lpstr>Monotype Sorts</vt:lpstr>
      <vt:lpstr>MS Reference Serif</vt:lpstr>
      <vt:lpstr>Symbol</vt:lpstr>
      <vt:lpstr>Tahoma</vt:lpstr>
      <vt:lpstr>Times New Roman</vt:lpstr>
      <vt:lpstr>1/4 Layout Left Gradient</vt:lpstr>
      <vt:lpstr>Multiple Column Lists</vt:lpstr>
      <vt:lpstr>Equation</vt:lpstr>
      <vt:lpstr>PowerPoint Presentation</vt:lpstr>
      <vt:lpstr>PowerPoint Presentation</vt:lpstr>
      <vt:lpstr>PowerPoint Presentation</vt:lpstr>
      <vt:lpstr>PowerPoint Presentation</vt:lpstr>
      <vt:lpstr>PowerPoint Presentation</vt:lpstr>
      <vt:lpstr>PowerPoint Presentation</vt:lpstr>
      <vt:lpstr>Central Limit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 Sampling Distributions</dc:title>
  <dc:creator>DCM</dc:creator>
  <cp:lastModifiedBy>Dennis Charles McCornac</cp:lastModifiedBy>
  <cp:revision>399</cp:revision>
  <dcterms:created xsi:type="dcterms:W3CDTF">2021-02-17T07:29:59Z</dcterms:created>
  <dcterms:modified xsi:type="dcterms:W3CDTF">2025-10-26T11:28:32Z</dcterms:modified>
</cp:coreProperties>
</file>