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26" r:id="rId1"/>
  </p:sldMasterIdLst>
  <p:notesMasterIdLst>
    <p:notesMasterId r:id="rId58"/>
  </p:notesMasterIdLst>
  <p:handoutMasterIdLst>
    <p:handoutMasterId r:id="rId59"/>
  </p:handoutMasterIdLst>
  <p:sldIdLst>
    <p:sldId id="257" r:id="rId2"/>
    <p:sldId id="277" r:id="rId3"/>
    <p:sldId id="326" r:id="rId4"/>
    <p:sldId id="295" r:id="rId5"/>
    <p:sldId id="319" r:id="rId6"/>
    <p:sldId id="546" r:id="rId7"/>
    <p:sldId id="313" r:id="rId8"/>
    <p:sldId id="402" r:id="rId9"/>
    <p:sldId id="547" r:id="rId10"/>
    <p:sldId id="548" r:id="rId11"/>
    <p:sldId id="549" r:id="rId12"/>
    <p:sldId id="550" r:id="rId13"/>
    <p:sldId id="551" r:id="rId14"/>
    <p:sldId id="552" r:id="rId15"/>
    <p:sldId id="553" r:id="rId16"/>
    <p:sldId id="554" r:id="rId17"/>
    <p:sldId id="555" r:id="rId18"/>
    <p:sldId id="403" r:id="rId19"/>
    <p:sldId id="332" r:id="rId20"/>
    <p:sldId id="333" r:id="rId21"/>
    <p:sldId id="334" r:id="rId22"/>
    <p:sldId id="327" r:id="rId23"/>
    <p:sldId id="331" r:id="rId24"/>
    <p:sldId id="335" r:id="rId25"/>
    <p:sldId id="337" r:id="rId26"/>
    <p:sldId id="336" r:id="rId27"/>
    <p:sldId id="347" r:id="rId28"/>
    <p:sldId id="346" r:id="rId29"/>
    <p:sldId id="556" r:id="rId30"/>
    <p:sldId id="305" r:id="rId31"/>
    <p:sldId id="328" r:id="rId32"/>
    <p:sldId id="296" r:id="rId33"/>
    <p:sldId id="299" r:id="rId34"/>
    <p:sldId id="297" r:id="rId35"/>
    <p:sldId id="405" r:id="rId36"/>
    <p:sldId id="406" r:id="rId37"/>
    <p:sldId id="385" r:id="rId38"/>
    <p:sldId id="386" r:id="rId39"/>
    <p:sldId id="388" r:id="rId40"/>
    <p:sldId id="391" r:id="rId41"/>
    <p:sldId id="392" r:id="rId42"/>
    <p:sldId id="393" r:id="rId43"/>
    <p:sldId id="394" r:id="rId44"/>
    <p:sldId id="395" r:id="rId45"/>
    <p:sldId id="396" r:id="rId46"/>
    <p:sldId id="330" r:id="rId47"/>
    <p:sldId id="315" r:id="rId48"/>
    <p:sldId id="353" r:id="rId49"/>
    <p:sldId id="316" r:id="rId50"/>
    <p:sldId id="269" r:id="rId51"/>
    <p:sldId id="350" r:id="rId52"/>
    <p:sldId id="380" r:id="rId53"/>
    <p:sldId id="354" r:id="rId54"/>
    <p:sldId id="557" r:id="rId55"/>
    <p:sldId id="543" r:id="rId56"/>
    <p:sldId id="545" r:id="rId57"/>
  </p:sldIdLst>
  <p:sldSz cx="9144000" cy="6858000" type="screen4x3"/>
  <p:notesSz cx="7315200" cy="9601200"/>
  <p:embeddedFontLst>
    <p:embeddedFont>
      <p:font typeface="Book Antiqua" panose="02040602050305030304" pitchFamily="18" charset="0"/>
      <p:regular r:id="rId60"/>
      <p:bold r:id="rId61"/>
      <p:italic r:id="rId62"/>
      <p:boldItalic r:id="rId63"/>
    </p:embeddedFont>
    <p:embeddedFont>
      <p:font typeface="Bookman Old Style" panose="02050604050505020204" pitchFamily="18"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
      <p:font typeface="Helvetica" panose="020B0604020202020204" pitchFamily="34" charset="0"/>
      <p:regular r:id="rId73"/>
      <p:bold r:id="rId74"/>
      <p:italic r:id="rId75"/>
      <p:boldItalic r:id="rId76"/>
    </p:embeddedFont>
    <p:embeddedFont>
      <p:font typeface="Monotype Sorts" panose="020B0604020202020204" charset="2"/>
      <p:regular r:id="rId77"/>
    </p:embeddedFont>
    <p:embeddedFont>
      <p:font typeface="MS Reference Serif" panose="020B0604020202020204" charset="0"/>
      <p:regular r:id="rId78"/>
      <p:bold r:id="rId79"/>
      <p:italic r:id="rId80"/>
      <p:boldItalic r:id="rId81"/>
    </p:embeddedFont>
    <p:embeddedFont>
      <p:font typeface="Tenorite Display" panose="020B0604020202020204" pitchFamily="2" charset="0"/>
      <p:regular r:id="rId82"/>
      <p:bold r:id="rId83"/>
      <p:italic r:id="rId84"/>
      <p:boldItalic r:id="rId85"/>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1pPr>
    <a:lvl2pPr marL="4572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2pPr>
    <a:lvl3pPr marL="9144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3pPr>
    <a:lvl4pPr marL="13716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4pPr>
    <a:lvl5pPr marL="18288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5pPr>
    <a:lvl6pPr marL="2286000" algn="l" defTabSz="914400" rtl="0" eaLnBrk="1" latinLnBrk="0" hangingPunct="1">
      <a:defRPr sz="2200" kern="1200">
        <a:solidFill>
          <a:schemeClr val="tx1"/>
        </a:solidFill>
        <a:latin typeface="MS Reference Serif" charset="0"/>
        <a:ea typeface="+mn-ea"/>
        <a:cs typeface="Arial" panose="020B0604020202020204" pitchFamily="34" charset="0"/>
      </a:defRPr>
    </a:lvl6pPr>
    <a:lvl7pPr marL="2743200" algn="l" defTabSz="914400" rtl="0" eaLnBrk="1" latinLnBrk="0" hangingPunct="1">
      <a:defRPr sz="2200" kern="1200">
        <a:solidFill>
          <a:schemeClr val="tx1"/>
        </a:solidFill>
        <a:latin typeface="MS Reference Serif" charset="0"/>
        <a:ea typeface="+mn-ea"/>
        <a:cs typeface="Arial" panose="020B0604020202020204" pitchFamily="34" charset="0"/>
      </a:defRPr>
    </a:lvl7pPr>
    <a:lvl8pPr marL="3200400" algn="l" defTabSz="914400" rtl="0" eaLnBrk="1" latinLnBrk="0" hangingPunct="1">
      <a:defRPr sz="2200" kern="1200">
        <a:solidFill>
          <a:schemeClr val="tx1"/>
        </a:solidFill>
        <a:latin typeface="MS Reference Serif" charset="0"/>
        <a:ea typeface="+mn-ea"/>
        <a:cs typeface="Arial" panose="020B0604020202020204" pitchFamily="34" charset="0"/>
      </a:defRPr>
    </a:lvl8pPr>
    <a:lvl9pPr marL="3657600" algn="l" defTabSz="914400" rtl="0" eaLnBrk="1" latinLnBrk="0" hangingPunct="1">
      <a:defRPr sz="2200" kern="1200">
        <a:solidFill>
          <a:schemeClr val="tx1"/>
        </a:solidFill>
        <a:latin typeface="MS Reference Serif" charset="0"/>
        <a:ea typeface="+mn-ea"/>
        <a:cs typeface="Arial" panose="020B0604020202020204" pitchFamily="34" charset="0"/>
      </a:defRPr>
    </a:lvl9pPr>
  </p:defaultTextStyle>
  <p:extLst>
    <p:ext uri="{EFAFB233-063F-42B5-8137-9DF3F51BA10A}">
      <p15:sldGuideLst xmlns:p15="http://schemas.microsoft.com/office/powerpoint/2012/main">
        <p15:guide id="1" orient="horz" pos="4198">
          <p15:clr>
            <a:srgbClr val="A4A3A4"/>
          </p15:clr>
        </p15:guide>
        <p15:guide id="2" pos="14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96FCF0"/>
    <a:srgbClr val="474747"/>
    <a:srgbClr val="929292"/>
    <a:srgbClr val="777777"/>
    <a:srgbClr val="527B0F"/>
    <a:srgbClr val="008080"/>
    <a:srgbClr val="089C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3740" autoAdjust="0"/>
  </p:normalViewPr>
  <p:slideViewPr>
    <p:cSldViewPr snapToGrid="0">
      <p:cViewPr varScale="1">
        <p:scale>
          <a:sx n="106" d="100"/>
          <a:sy n="106" d="100"/>
        </p:scale>
        <p:origin x="1620" y="96"/>
      </p:cViewPr>
      <p:guideLst>
        <p:guide orient="horz" pos="4198"/>
        <p:guide pos="14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3389"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font" Target="fonts/font25.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 Id="rId87" Type="http://schemas.openxmlformats.org/officeDocument/2006/relationships/viewProps" Target="viewProps.xml"/><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46.xml"/><Relationship Id="rId3" Type="http://schemas.openxmlformats.org/officeDocument/2006/relationships/slide" Target="slides/slide9.xml"/><Relationship Id="rId7" Type="http://schemas.openxmlformats.org/officeDocument/2006/relationships/slide" Target="slides/slide17.xml"/><Relationship Id="rId12" Type="http://schemas.openxmlformats.org/officeDocument/2006/relationships/slide" Target="slides/slide45.xml"/><Relationship Id="rId17" Type="http://schemas.openxmlformats.org/officeDocument/2006/relationships/slide" Target="slides/slide51.xml"/><Relationship Id="rId2" Type="http://schemas.openxmlformats.org/officeDocument/2006/relationships/slide" Target="slides/slide6.xml"/><Relationship Id="rId16" Type="http://schemas.openxmlformats.org/officeDocument/2006/relationships/slide" Target="slides/slide50.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28.xml"/><Relationship Id="rId5" Type="http://schemas.openxmlformats.org/officeDocument/2006/relationships/slide" Target="slides/slide11.xml"/><Relationship Id="rId15" Type="http://schemas.openxmlformats.org/officeDocument/2006/relationships/slide" Target="slides/slide49.xml"/><Relationship Id="rId10" Type="http://schemas.openxmlformats.org/officeDocument/2006/relationships/slide" Target="slides/slide27.xml"/><Relationship Id="rId4" Type="http://schemas.openxmlformats.org/officeDocument/2006/relationships/slide" Target="slides/slide10.xml"/><Relationship Id="rId9" Type="http://schemas.openxmlformats.org/officeDocument/2006/relationships/slide" Target="slides/slide23.xml"/><Relationship Id="rId14"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75D3DD6-9EFE-04D2-B93A-91522292F913}"/>
              </a:ext>
            </a:extLst>
          </p:cNvPr>
          <p:cNvSpPr>
            <a:spLocks noChangeArrowheads="1"/>
          </p:cNvSpPr>
          <p:nvPr/>
        </p:nvSpPr>
        <p:spPr bwMode="auto">
          <a:xfrm>
            <a:off x="3289300" y="8915400"/>
            <a:ext cx="865188" cy="341313"/>
          </a:xfrm>
          <a:prstGeom prst="rect">
            <a:avLst/>
          </a:prstGeom>
          <a:noFill/>
          <a:ln>
            <a:noFill/>
          </a:ln>
        </p:spPr>
        <p:txBody>
          <a:bodyPr lIns="95655" tIns="46988" rIns="95655" bIns="46988" anchor="ctr">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lgn="ctr">
              <a:defRPr/>
            </a:pPr>
            <a:fld id="{4F6110DD-EBD2-415A-83BC-D11B9D2420BE}" type="slidenum">
              <a:rPr lang="en-US" altLang="en-US" sz="1600" b="1" smtClean="0">
                <a:latin typeface="Book Antiqua" panose="02040602050305030304" pitchFamily="18" charset="0"/>
              </a:rPr>
              <a:pPr algn="ctr">
                <a:defRPr/>
              </a:pPr>
              <a:t>‹#›</a:t>
            </a:fld>
            <a:endParaRPr lang="en-US" altLang="en-US" sz="1600" b="1">
              <a:latin typeface="Book Antiqua" panose="02040602050305030304" pitchFamily="18" charset="0"/>
            </a:endParaRPr>
          </a:p>
        </p:txBody>
      </p:sp>
      <p:sp>
        <p:nvSpPr>
          <p:cNvPr id="67587" name="Rectangle 2">
            <a:extLst>
              <a:ext uri="{FF2B5EF4-FFF2-40B4-BE49-F238E27FC236}">
                <a16:creationId xmlns:a16="http://schemas.microsoft.com/office/drawing/2014/main" id="{F5C6E8B5-DE57-5830-A49A-BEBC213BEBD0}"/>
              </a:ext>
            </a:extLst>
          </p:cNvPr>
          <p:cNvSpPr>
            <a:spLocks noChangeArrowheads="1"/>
          </p:cNvSpPr>
          <p:nvPr/>
        </p:nvSpPr>
        <p:spPr bwMode="auto">
          <a:xfrm>
            <a:off x="593725" y="344488"/>
            <a:ext cx="6256338" cy="338137"/>
          </a:xfrm>
          <a:prstGeom prst="rect">
            <a:avLst/>
          </a:prstGeom>
          <a:noFill/>
          <a:ln>
            <a:noFill/>
          </a:ln>
        </p:spPr>
        <p:txBody>
          <a:bodyPr>
            <a:spAutoFit/>
          </a:bodyPr>
          <a:lstStyle>
            <a:lvl1pPr eaLnBrk="0" hangingPunct="0">
              <a:defRPr sz="2200">
                <a:solidFill>
                  <a:schemeClr val="tx1"/>
                </a:solidFill>
                <a:latin typeface="MS Reference Serif" charset="0"/>
                <a:cs typeface="Arial" panose="020B0604020202020204" pitchFamily="34" charset="0"/>
              </a:defRPr>
            </a:lvl1pPr>
            <a:lvl2pPr marL="742950" indent="-285750" eaLnBrk="0" hangingPunct="0">
              <a:defRPr sz="2200">
                <a:solidFill>
                  <a:schemeClr val="tx1"/>
                </a:solidFill>
                <a:latin typeface="MS Reference Serif" charset="0"/>
                <a:cs typeface="Arial" panose="020B0604020202020204" pitchFamily="34" charset="0"/>
              </a:defRPr>
            </a:lvl2pPr>
            <a:lvl3pPr marL="1143000" indent="-228600" eaLnBrk="0" hangingPunct="0">
              <a:defRPr sz="2200">
                <a:solidFill>
                  <a:schemeClr val="tx1"/>
                </a:solidFill>
                <a:latin typeface="MS Reference Serif" charset="0"/>
                <a:cs typeface="Arial" panose="020B0604020202020204" pitchFamily="34" charset="0"/>
              </a:defRPr>
            </a:lvl3pPr>
            <a:lvl4pPr marL="1600200" indent="-228600" eaLnBrk="0" hangingPunct="0">
              <a:defRPr sz="2200">
                <a:solidFill>
                  <a:schemeClr val="tx1"/>
                </a:solidFill>
                <a:latin typeface="MS Reference Serif" charset="0"/>
                <a:cs typeface="Arial" panose="020B0604020202020204" pitchFamily="34" charset="0"/>
              </a:defRPr>
            </a:lvl4pPr>
            <a:lvl5pPr marL="2057400" indent="-228600" eaLnBrk="0" hangingPunct="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ctr" eaLnBrk="1" hangingPunct="1">
              <a:defRPr/>
            </a:pPr>
            <a:r>
              <a:rPr lang="fr-FR" sz="1600" b="1" spc="75" dirty="0" err="1">
                <a:latin typeface="Helvetica" pitchFamily="2" charset="0"/>
                <a:cs typeface="Times New Roman" panose="02020603050405020304" pitchFamily="18" charset="0"/>
              </a:rPr>
              <a:t>Chapter</a:t>
            </a:r>
            <a:r>
              <a:rPr lang="fr-FR" sz="1600" b="1" spc="75" dirty="0">
                <a:latin typeface="Helvetica" pitchFamily="2" charset="0"/>
                <a:cs typeface="Times New Roman" panose="02020603050405020304" pitchFamily="18" charset="0"/>
              </a:rPr>
              <a:t> 8: </a:t>
            </a:r>
            <a:r>
              <a:rPr lang="fr-FR" sz="1600" b="1" spc="75" dirty="0" err="1">
                <a:latin typeface="Helvetica" pitchFamily="2" charset="0"/>
                <a:cs typeface="Times New Roman" panose="02020603050405020304" pitchFamily="18" charset="0"/>
              </a:rPr>
              <a:t>Continuous</a:t>
            </a:r>
            <a:r>
              <a:rPr lang="fr-FR" sz="1600" b="1" spc="75" dirty="0">
                <a:latin typeface="Helvetica" pitchFamily="2" charset="0"/>
                <a:cs typeface="Times New Roman" panose="02020603050405020304" pitchFamily="18" charset="0"/>
              </a:rPr>
              <a:t> </a:t>
            </a:r>
            <a:r>
              <a:rPr lang="fr-FR" sz="1600" b="1" spc="75" dirty="0" err="1">
                <a:latin typeface="Helvetica" pitchFamily="2" charset="0"/>
                <a:cs typeface="Times New Roman" panose="02020603050405020304" pitchFamily="18" charset="0"/>
              </a:rPr>
              <a:t>Probability</a:t>
            </a:r>
            <a:r>
              <a:rPr lang="fr-FR" sz="1600" b="1" spc="75" dirty="0">
                <a:latin typeface="Helvetica" pitchFamily="2" charset="0"/>
                <a:cs typeface="Times New Roman" panose="02020603050405020304" pitchFamily="18" charset="0"/>
              </a:rPr>
              <a:t> Distributions</a:t>
            </a:r>
            <a:endParaRPr lang="en-US" altLang="en-US" sz="1600" b="1"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06772C2-F872-189B-DF8E-F86C4B60F8F4}"/>
              </a:ext>
            </a:extLst>
          </p:cNvPr>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3" name="Rectangle 3">
            <a:extLst>
              <a:ext uri="{FF2B5EF4-FFF2-40B4-BE49-F238E27FC236}">
                <a16:creationId xmlns:a16="http://schemas.microsoft.com/office/drawing/2014/main" id="{717612E2-A989-DF8B-A1F7-EDC7F41CC6E8}"/>
              </a:ext>
            </a:extLst>
          </p:cNvPr>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4">
            <a:extLst>
              <a:ext uri="{FF2B5EF4-FFF2-40B4-BE49-F238E27FC236}">
                <a16:creationId xmlns:a16="http://schemas.microsoft.com/office/drawing/2014/main" id="{486805E6-4D9E-66EC-4E02-D29069561510}"/>
              </a:ext>
            </a:extLst>
          </p:cNvPr>
          <p:cNvSpPr>
            <a:spLocks noChangeArrowheads="1"/>
          </p:cNvSpPr>
          <p:nvPr/>
        </p:nvSpPr>
        <p:spPr bwMode="auto">
          <a:xfrm>
            <a:off x="6802438" y="9183688"/>
            <a:ext cx="438150" cy="325437"/>
          </a:xfrm>
          <a:prstGeom prst="rect">
            <a:avLst/>
          </a:prstGeom>
          <a:noFill/>
          <a:ln>
            <a:noFill/>
          </a:ln>
        </p:spPr>
        <p:txBody>
          <a:bodyPr wrap="none" lIns="95655" tIns="46988" rIns="95655" bIns="46988" anchor="ctr">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lgn="r">
              <a:defRPr/>
            </a:pPr>
            <a:fld id="{6AE87A01-055B-44A0-8363-1D622BEF41BE}" type="slidenum">
              <a:rPr lang="en-US" altLang="en-US" sz="1500" smtClean="0">
                <a:latin typeface="Book Antiqua" panose="02040602050305030304" pitchFamily="18" charset="0"/>
              </a:rPr>
              <a:pPr algn="r">
                <a:defRPr/>
              </a:pP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28D94C-037E-C03B-8355-C583785933D8}"/>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4270BAF7-41CB-3CEA-D4A4-91B82EFFF93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B7AC-98D6-C8E6-8106-664AB5240B6A}"/>
            </a:ext>
          </a:extLst>
        </p:cNvPr>
        <p:cNvGrpSpPr/>
        <p:nvPr/>
      </p:nvGrpSpPr>
      <p:grpSpPr>
        <a:xfrm>
          <a:off x="0" y="0"/>
          <a:ext cx="0" cy="0"/>
          <a:chOff x="0" y="0"/>
          <a:chExt cx="0" cy="0"/>
        </a:xfrm>
      </p:grpSpPr>
      <p:sp>
        <p:nvSpPr>
          <p:cNvPr id="58370" name="Rectangle 2">
            <a:extLst>
              <a:ext uri="{FF2B5EF4-FFF2-40B4-BE49-F238E27FC236}">
                <a16:creationId xmlns:a16="http://schemas.microsoft.com/office/drawing/2014/main" id="{03AAD489-9067-0021-62EF-41492371DA02}"/>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83693CE7-C2FD-8ABD-5E79-4082AE81441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023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F100A-9BA0-06DC-E019-C193370FB038}"/>
            </a:ext>
          </a:extLst>
        </p:cNvPr>
        <p:cNvGrpSpPr/>
        <p:nvPr/>
      </p:nvGrpSpPr>
      <p:grpSpPr>
        <a:xfrm>
          <a:off x="0" y="0"/>
          <a:ext cx="0" cy="0"/>
          <a:chOff x="0" y="0"/>
          <a:chExt cx="0" cy="0"/>
        </a:xfrm>
      </p:grpSpPr>
      <p:sp>
        <p:nvSpPr>
          <p:cNvPr id="60418" name="Rectangle 2">
            <a:extLst>
              <a:ext uri="{FF2B5EF4-FFF2-40B4-BE49-F238E27FC236}">
                <a16:creationId xmlns:a16="http://schemas.microsoft.com/office/drawing/2014/main" id="{B91313B2-9B80-37DE-D658-F492134A8D16}"/>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0CA8E4C-F3CD-7E2A-C22E-A44A043DC5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713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E0255-A588-2AFB-E3CF-78C78C86F3B5}"/>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E3946BAF-FE41-B3B5-3C35-26AB4BDA0B95}"/>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925BED52-C5EF-4836-4EFA-5C2401A2E2F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1836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01086-E7F0-3968-4733-3E085112F400}"/>
            </a:ext>
          </a:extLst>
        </p:cNvPr>
        <p:cNvGrpSpPr/>
        <p:nvPr/>
      </p:nvGrpSpPr>
      <p:grpSpPr>
        <a:xfrm>
          <a:off x="0" y="0"/>
          <a:ext cx="0" cy="0"/>
          <a:chOff x="0" y="0"/>
          <a:chExt cx="0" cy="0"/>
        </a:xfrm>
      </p:grpSpPr>
      <p:sp>
        <p:nvSpPr>
          <p:cNvPr id="68610" name="Rectangle 2">
            <a:extLst>
              <a:ext uri="{FF2B5EF4-FFF2-40B4-BE49-F238E27FC236}">
                <a16:creationId xmlns:a16="http://schemas.microsoft.com/office/drawing/2014/main" id="{51BFDB71-8B6B-46CF-0C24-E3883FE5CE10}"/>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88163F2-039F-3A8A-B169-E99519F5A2E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851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73B77C5-DF4A-07E1-E341-0A6B8169E1FB}"/>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3ED259E-C4D9-8B19-A99E-F10E37CA0C5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AE5E694F-B598-5506-334F-C55CF057A8D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47DC9555-16CD-4383-9E8B-E6C0F857B21A}" type="slidenum">
              <a:rPr lang="en-US" altLang="en-US"/>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7F0BB93-ECE7-A4B6-D9CC-B0B6A0F52661}"/>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D0CECB91-56F9-1736-9F24-49E0F5AEDF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568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4ECB01A-2F29-C8DF-0847-38545E8FE92D}"/>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57426402-33BB-1CC6-3966-299FC2C1B32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2085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BA943EA-4834-44AE-3467-EC180117D4B3}"/>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5C3A92B-22A2-AE3E-0695-16F466101F5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5393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9402D0C-B459-C571-BEE1-051C9039FE0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5370D201-4DBD-475C-E759-028F4EA9ABB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0877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67F71DF-C9AE-83A9-8B57-7BC354D72D0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61CB669F-3C87-4A9B-E961-71293C82ED1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878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F376A6C-C87D-D306-25B8-28663279079D}"/>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445FB53-9649-2462-E06B-8B876E0D84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641A95CF-FA81-6776-A276-8D24EFCF96B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70E123DC-C363-4D5C-893E-8DC7E7975CDE}"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1936E32-9495-2655-6F1B-B741A14F3380}"/>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2875ABD0-ADA6-FCA1-7C77-11B47733874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534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30E0C17-486A-73E0-37A2-ADB617C363F3}"/>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75DC42CA-62C5-D689-157D-C3E03CF7706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7227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8D6BA97-C16A-C1CB-F501-227F43BD6675}"/>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92B655BF-0612-BF89-A4DC-E3E0BA5DB2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70565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A025D3E-CEEC-9F88-D05F-C76FA9EE7F1D}"/>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479B4B12-A38B-1114-D764-9BDB338385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6450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8E34691-5E14-3225-D856-56E276DDDBF6}"/>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D24271EE-5E81-B8DB-221D-1C9ABDA715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9354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29</a:t>
            </a:fld>
            <a:endParaRPr lang="en-US"/>
          </a:p>
        </p:txBody>
      </p:sp>
    </p:spTree>
    <p:extLst>
      <p:ext uri="{BB962C8B-B14F-4D97-AF65-F5344CB8AC3E}">
        <p14:creationId xmlns:p14="http://schemas.microsoft.com/office/powerpoint/2010/main" val="95785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30</a:t>
            </a:fld>
            <a:endParaRPr lang="en-US"/>
          </a:p>
        </p:txBody>
      </p:sp>
    </p:spTree>
    <p:extLst>
      <p:ext uri="{BB962C8B-B14F-4D97-AF65-F5344CB8AC3E}">
        <p14:creationId xmlns:p14="http://schemas.microsoft.com/office/powerpoint/2010/main" val="2113137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4245EB3-D6E5-4C34-D10C-A2D93C35EEA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7D35506A-0B1B-59D1-C6E5-A95F003563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39399991-5B55-78C4-A5D0-D129A1B8766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F3E2B467-3BA0-4100-956A-EDD6F3E886B4}" type="slidenum">
              <a:rPr lang="en-US" altLang="en-US"/>
              <a:pPr/>
              <a:t>31</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8AAC7D6-254B-189C-242A-341A575D87D5}"/>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5FE2D6A-4BD4-2F29-1F08-7709E2EF4B5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636044E0-BE33-ED2F-1354-2F1D3C897B6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826D694F-C6F7-4356-8751-C06FA35217E9}" type="slidenum">
              <a:rPr lang="en-US" altLang="en-US"/>
              <a:pPr/>
              <a:t>32</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FCA4FD3-AD0A-203B-1E5D-FBE608FCEC4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F4C292EE-8D4D-99F2-1A71-E65F5B19F08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5B6D5542-5BCC-9066-967F-5A78693811B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5C2FFE8E-16E5-46AA-B426-0A440C25907B}" type="slidenum">
              <a:rPr lang="en-US" altLang="en-US"/>
              <a:pPr/>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70EB1A4-59B1-4487-EB45-9C87ABE12646}"/>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2D807BA7-D04F-6498-1F00-9BFD287F34E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80851C6A-387E-973E-3B03-960E9E1ADADF}"/>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448FF9D1-653F-4C30-AEB5-AD79F13FBA75}"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D1D7189-83F6-CCDA-A81C-D81E0DE36072}"/>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E51A0835-4499-CEB7-B497-C0F18453DDF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3A5B480F-930C-8FEF-4EFE-966577E22A1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D25EAAA7-D0C5-4BAA-9F2E-FDF38363C288}" type="slidenum">
              <a:rPr lang="en-US" altLang="en-US"/>
              <a:pPr/>
              <a:t>34</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70BD812-E232-C5FF-C94B-714484A5A68E}"/>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EB35732D-8B42-EE06-D573-01D5F6506E3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65FC8582-4436-7717-E7D4-1EEC74D1CE5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B50A1297-B0D1-4958-B596-E879BD969B63}" type="slidenum">
              <a:rPr lang="en-US" altLang="en-US"/>
              <a:pPr/>
              <a:t>35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D78159-21B1-440B-77E9-83D851BCECC0}"/>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941E7D54-B23C-1337-5A3C-5460BB18295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7E97CE96-4B87-67DB-1E9D-23134740ACB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9295F784-A352-4DC6-91A5-79D3FB911938}" type="slidenum">
              <a:rPr lang="en-US" altLang="en-US"/>
              <a:pPr/>
              <a:t>36</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9A7A3615-4CDD-E0BC-358A-F1E4A245F322}"/>
              </a:ext>
            </a:extLst>
          </p:cNvPr>
          <p:cNvSpPr>
            <a:spLocks noGrp="1" noRot="1" noChangeAspect="1" noChangeArrowheads="1" noTextEdit="1"/>
          </p:cNvSpPr>
          <p:nvPr>
            <p:ph type="sldImg"/>
          </p:nvPr>
        </p:nvSpPr>
        <p:spPr>
          <a:xfrm>
            <a:off x="1150938" y="692150"/>
            <a:ext cx="4556125" cy="3416300"/>
          </a:xfrm>
          <a:ln/>
        </p:spPr>
      </p:sp>
      <p:sp>
        <p:nvSpPr>
          <p:cNvPr id="103427" name="Rectangle 3">
            <a:extLst>
              <a:ext uri="{FF2B5EF4-FFF2-40B4-BE49-F238E27FC236}">
                <a16:creationId xmlns:a16="http://schemas.microsoft.com/office/drawing/2014/main" id="{CA16DB94-68D3-B6C2-942C-38BF1A279D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A6AC3AD-6DF5-B2A6-0124-AED92B6901CD}"/>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2A2DB965-B27F-3596-D2EC-47F9821CCCB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9EE05B5-2995-3D59-5F12-9ABB5C76730A}"/>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E00503CB-794B-BE56-9746-E0370CCCCFA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B1C7335-C238-6E42-161D-A112D0AEE767}"/>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8038D99B-D076-9CEE-76C3-58FF26BC807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EC108CAA-7B1D-B174-CA13-568D8E455E0D}"/>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6BE61876-4D07-FD74-06ED-E3196E3985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81BC3AD3-D916-471B-43A8-11B2B2D6997E}"/>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BA1F0396-8F85-6BE6-C999-C26EC7B576F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52CDA023-D8C9-7DFA-D2C0-CC9CD8204D95}"/>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21504D80-3ED6-3294-89DA-756C8F41E70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E9B3031-0192-810D-3A41-9C265F5ADC23}"/>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1353004E-D971-F35A-B41E-3C03F02CC12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669BF633-1276-4B30-1416-74E1E6E5FF85}"/>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83F408D2-A473-4C7E-936A-90075D64216B}"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53A3848-E4A6-381D-F545-0F3EED78326F}"/>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A615B423-4A09-F511-E3D2-32BAA4CFBB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54</a:t>
            </a:fld>
            <a:endParaRPr lang="en-US"/>
          </a:p>
        </p:txBody>
      </p:sp>
    </p:spTree>
    <p:extLst>
      <p:ext uri="{BB962C8B-B14F-4D97-AF65-F5344CB8AC3E}">
        <p14:creationId xmlns:p14="http://schemas.microsoft.com/office/powerpoint/2010/main" val="3833613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82A0D13-986F-BD26-B67C-DF614E50B48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9B4F794A-7783-9BB0-61A1-67D6C880965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t>Excel instructions:</a:t>
            </a:r>
          </a:p>
          <a:p>
            <a:r>
              <a:rPr lang="en-US" altLang="en-US">
                <a:latin typeface="times new roman" panose="02020603050405020304" pitchFamily="18" charset="0"/>
              </a:rPr>
              <a:t>Type (in any cell)</a:t>
            </a:r>
          </a:p>
          <a:p>
            <a:r>
              <a:rPr lang="en-US" altLang="en-US">
                <a:latin typeface="times new roman" panose="02020603050405020304" pitchFamily="18" charset="0"/>
              </a:rPr>
              <a:t>	=</a:t>
            </a:r>
            <a:r>
              <a:rPr lang="en-US" altLang="en-US" b="1">
                <a:latin typeface="times new roman" panose="02020603050405020304" pitchFamily="18" charset="0"/>
              </a:rPr>
              <a:t>EXPON.DIST</a:t>
            </a:r>
            <a:r>
              <a:rPr lang="en-US" altLang="en-US">
                <a:latin typeface="times new roman" panose="02020603050405020304" pitchFamily="18" charset="0"/>
              </a:rPr>
              <a:t>([</a:t>
            </a:r>
            <a:r>
              <a:rPr lang="en-US" altLang="en-US" i="1">
                <a:latin typeface="times new roman" panose="02020603050405020304" pitchFamily="18" charset="0"/>
              </a:rPr>
              <a:t>X</a:t>
            </a:r>
            <a:r>
              <a:rPr lang="en-US" altLang="en-US">
                <a:latin typeface="times new roman" panose="02020603050405020304" pitchFamily="18" charset="0"/>
              </a:rPr>
              <a:t>],[</a:t>
            </a:r>
            <a:r>
              <a:rPr lang="el-GR" altLang="en-US" i="1">
                <a:latin typeface="times new roman" panose="02020603050405020304" pitchFamily="18" charset="0"/>
              </a:rPr>
              <a:t>λ</a:t>
            </a:r>
            <a:r>
              <a:rPr lang="en-US" altLang="en-US">
                <a:latin typeface="times new roman" panose="02020603050405020304" pitchFamily="18" charset="0"/>
              </a:rPr>
              <a:t>],True)</a:t>
            </a:r>
          </a:p>
          <a:p>
            <a:r>
              <a:rPr lang="en-US" altLang="en-US">
                <a:latin typeface="times new roman" panose="02020603050405020304" pitchFamily="18" charset="0"/>
              </a:rPr>
              <a:t>To produce the answer for Example 8.7c, we would find </a:t>
            </a:r>
            <a:r>
              <a:rPr lang="en-US" altLang="en-US" i="1">
                <a:latin typeface="times new roman" panose="02020603050405020304" pitchFamily="18" charset="0"/>
              </a:rPr>
              <a:t>P(X &lt; </a:t>
            </a:r>
            <a:r>
              <a:rPr lang="en-US" altLang="en-US">
                <a:latin typeface="times new roman" panose="02020603050405020304" pitchFamily="18" charset="0"/>
              </a:rPr>
              <a:t>20) and subtract it from 1.</a:t>
            </a:r>
          </a:p>
          <a:p>
            <a:r>
              <a:rPr lang="en-US" altLang="en-US">
                <a:latin typeface="times new roman" panose="02020603050405020304" pitchFamily="18" charset="0"/>
              </a:rPr>
              <a:t>To find </a:t>
            </a:r>
            <a:r>
              <a:rPr lang="en-US" altLang="en-US" i="1">
                <a:latin typeface="times new roman" panose="02020603050405020304" pitchFamily="18" charset="0"/>
              </a:rPr>
              <a:t>P(X &lt; </a:t>
            </a:r>
            <a:r>
              <a:rPr lang="en-US" altLang="en-US">
                <a:latin typeface="times new roman" panose="02020603050405020304" pitchFamily="18" charset="0"/>
              </a:rPr>
              <a:t>20), type</a:t>
            </a:r>
          </a:p>
          <a:p>
            <a:r>
              <a:rPr lang="en-US" altLang="en-US">
                <a:latin typeface="times new roman" panose="02020603050405020304" pitchFamily="18" charset="0"/>
              </a:rPr>
              <a:t>	=</a:t>
            </a:r>
            <a:r>
              <a:rPr lang="en-US" altLang="en-US" b="1">
                <a:latin typeface="times new roman" panose="02020603050405020304" pitchFamily="18" charset="0"/>
              </a:rPr>
              <a:t>EXPON.DIST</a:t>
            </a:r>
            <a:r>
              <a:rPr lang="en-US" altLang="en-US">
                <a:latin typeface="times new roman" panose="02020603050405020304" pitchFamily="18" charset="0"/>
              </a:rPr>
              <a:t>(20,.05,True)</a:t>
            </a:r>
          </a:p>
          <a:p>
            <a:r>
              <a:rPr lang="en-US" altLang="en-US">
                <a:latin typeface="times new roman" panose="02020603050405020304" pitchFamily="18" charset="0"/>
              </a:rPr>
              <a:t>which outputs .6321 and hence </a:t>
            </a:r>
            <a:r>
              <a:rPr lang="en-US" altLang="en-US" i="1">
                <a:latin typeface="times new roman" panose="02020603050405020304" pitchFamily="18" charset="0"/>
              </a:rPr>
              <a:t>P(X &gt; </a:t>
            </a:r>
            <a:r>
              <a:rPr lang="en-US" altLang="en-US">
                <a:latin typeface="times new roman" panose="02020603050405020304" pitchFamily="18" charset="0"/>
              </a:rPr>
              <a:t>20) = 1 - .6321 = .3679, which is the same number we produced manually.</a:t>
            </a:r>
            <a:endParaRPr lang="en-US" altLang="en-US"/>
          </a:p>
        </p:txBody>
      </p:sp>
      <p:sp>
        <p:nvSpPr>
          <p:cNvPr id="45060" name="Slide Number Placeholder 3">
            <a:extLst>
              <a:ext uri="{FF2B5EF4-FFF2-40B4-BE49-F238E27FC236}">
                <a16:creationId xmlns:a16="http://schemas.microsoft.com/office/drawing/2014/main" id="{D2407C03-FA12-0E0F-C0CC-9B50783AAEC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B13E0215-3D3D-44F5-9DF0-F5E71B475767}" type="slidenum">
              <a:rPr lang="en-US" altLang="en-US"/>
              <a:pPr/>
              <a:t>55</a:t>
            </a:fld>
            <a:endParaRPr lang="en-US" altLang="en-US"/>
          </a:p>
        </p:txBody>
      </p:sp>
    </p:spTree>
    <p:extLst>
      <p:ext uri="{BB962C8B-B14F-4D97-AF65-F5344CB8AC3E}">
        <p14:creationId xmlns:p14="http://schemas.microsoft.com/office/powerpoint/2010/main" val="407616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551F3BE-4831-780B-B1E3-A9229A14F806}"/>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98721390-0376-223B-F274-2235039E2C9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AA445772-81A8-419F-CEA5-322B74B6B84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CB419A78-B5EC-47DD-A886-E5EF528E4CF5}"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FF818-F57B-CEC8-9CF6-C1EAB8567747}"/>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ED4CA983-95AB-25F7-1B0D-9D128D3A80D3}"/>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7A45D58F-FD8D-3A24-E7A3-4A7332505B2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5551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37CF9BD-205E-0A20-BB36-05744605713B}"/>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B93922C-AD0D-0E2A-449E-3C11F238FBF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49CD69C-D692-CC53-CF6B-A25F814FE0D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F87A9393-3BD7-4FD8-BABF-D6C8087D14E2}"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C90D2C3-BC8A-65F7-C34B-CB466AC7EB4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2EC61C62-FC8B-1D4A-FDFD-A488E8B035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46864249-54F2-170B-4604-C699C599FCB4}"/>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7AFA2658-6331-4988-915F-A1AB89FE3F12}"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BDD0-5F2C-52A5-0ADB-E99DFF1A5105}"/>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B0A17C0D-3084-3878-A4F5-85EA9FC4DF2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FD62F24C-E357-F20B-FB45-A9289C1DDFF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864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7D7AEA5-F0A3-9B8D-ABED-3C879B67485D}"/>
              </a:ext>
            </a:extLst>
          </p:cNvPr>
          <p:cNvSpPr>
            <a:spLocks noGrp="1"/>
          </p:cNvSpPr>
          <p:nvPr>
            <p:ph type="dt" sz="half" idx="10"/>
          </p:nvPr>
        </p:nvSpPr>
        <p:spPr/>
        <p:txBody>
          <a:bodyPr/>
          <a:lstStyle>
            <a:lvl1pPr>
              <a:defRPr/>
            </a:lvl1pPr>
          </a:lstStyle>
          <a:p>
            <a:pPr>
              <a:defRPr/>
            </a:pPr>
            <a:fld id="{E04B3C98-6D71-4806-879B-0221198D1871}" type="datetimeFigureOut">
              <a:rPr lang="en-US"/>
              <a:pPr>
                <a:defRPr/>
              </a:pPr>
              <a:t>10/19/2025</a:t>
            </a:fld>
            <a:endParaRPr lang="en-US"/>
          </a:p>
        </p:txBody>
      </p:sp>
      <p:sp>
        <p:nvSpPr>
          <p:cNvPr id="5" name="Footer Placeholder 4">
            <a:extLst>
              <a:ext uri="{FF2B5EF4-FFF2-40B4-BE49-F238E27FC236}">
                <a16:creationId xmlns:a16="http://schemas.microsoft.com/office/drawing/2014/main" id="{B1E2D9CD-4F1C-A5B0-9E69-50936D3E07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890E95-7893-2914-80F6-746055634585}"/>
              </a:ext>
            </a:extLst>
          </p:cNvPr>
          <p:cNvSpPr>
            <a:spLocks noGrp="1"/>
          </p:cNvSpPr>
          <p:nvPr>
            <p:ph type="sldNum" sz="quarter" idx="12"/>
          </p:nvPr>
        </p:nvSpPr>
        <p:spPr/>
        <p:txBody>
          <a:bodyPr/>
          <a:lstStyle>
            <a:lvl1pPr>
              <a:defRPr/>
            </a:lvl1pPr>
          </a:lstStyle>
          <a:p>
            <a:pPr>
              <a:defRPr/>
            </a:pPr>
            <a:fld id="{941BE26D-B1B5-450C-B785-535648049972}" type="slidenum">
              <a:rPr lang="en-US" altLang="en-US"/>
              <a:pPr>
                <a:defRPr/>
              </a:pPr>
              <a:t>‹#›</a:t>
            </a:fld>
            <a:endParaRPr lang="en-US" altLang="en-US"/>
          </a:p>
        </p:txBody>
      </p:sp>
    </p:spTree>
    <p:extLst>
      <p:ext uri="{BB962C8B-B14F-4D97-AF65-F5344CB8AC3E}">
        <p14:creationId xmlns:p14="http://schemas.microsoft.com/office/powerpoint/2010/main" val="354194875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DA626-A7F7-61A3-057B-5D5D71ECBF0C}"/>
              </a:ext>
            </a:extLst>
          </p:cNvPr>
          <p:cNvSpPr>
            <a:spLocks noGrp="1"/>
          </p:cNvSpPr>
          <p:nvPr>
            <p:ph type="dt" sz="half" idx="10"/>
          </p:nvPr>
        </p:nvSpPr>
        <p:spPr/>
        <p:txBody>
          <a:bodyPr/>
          <a:lstStyle>
            <a:lvl1pPr>
              <a:defRPr/>
            </a:lvl1pPr>
          </a:lstStyle>
          <a:p>
            <a:pPr>
              <a:defRPr/>
            </a:pPr>
            <a:fld id="{A8C5BC9E-8B41-483C-B9E3-9FFDC6BE69C5}" type="datetimeFigureOut">
              <a:rPr lang="en-US"/>
              <a:pPr>
                <a:defRPr/>
              </a:pPr>
              <a:t>10/19/2025</a:t>
            </a:fld>
            <a:endParaRPr lang="en-US"/>
          </a:p>
        </p:txBody>
      </p:sp>
      <p:sp>
        <p:nvSpPr>
          <p:cNvPr id="5" name="Footer Placeholder 4">
            <a:extLst>
              <a:ext uri="{FF2B5EF4-FFF2-40B4-BE49-F238E27FC236}">
                <a16:creationId xmlns:a16="http://schemas.microsoft.com/office/drawing/2014/main" id="{89D23DD4-E052-FB62-D58C-78C7CB062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B2C9F2-320E-4CC5-F577-096E461A5FC5}"/>
              </a:ext>
            </a:extLst>
          </p:cNvPr>
          <p:cNvSpPr>
            <a:spLocks noGrp="1"/>
          </p:cNvSpPr>
          <p:nvPr>
            <p:ph type="sldNum" sz="quarter" idx="12"/>
          </p:nvPr>
        </p:nvSpPr>
        <p:spPr/>
        <p:txBody>
          <a:bodyPr/>
          <a:lstStyle>
            <a:lvl1pPr>
              <a:defRPr/>
            </a:lvl1pPr>
          </a:lstStyle>
          <a:p>
            <a:pPr>
              <a:defRPr/>
            </a:pPr>
            <a:fld id="{BE8B7A36-D0AA-4C7A-8F89-B8B15956F2F9}" type="slidenum">
              <a:rPr lang="en-US" altLang="en-US"/>
              <a:pPr>
                <a:defRPr/>
              </a:pPr>
              <a:t>‹#›</a:t>
            </a:fld>
            <a:endParaRPr lang="en-US" altLang="en-US"/>
          </a:p>
        </p:txBody>
      </p:sp>
    </p:spTree>
    <p:extLst>
      <p:ext uri="{BB962C8B-B14F-4D97-AF65-F5344CB8AC3E}">
        <p14:creationId xmlns:p14="http://schemas.microsoft.com/office/powerpoint/2010/main" val="1167679165"/>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A1A09-7564-C285-5C35-C16744BAB3DB}"/>
              </a:ext>
            </a:extLst>
          </p:cNvPr>
          <p:cNvSpPr>
            <a:spLocks noGrp="1"/>
          </p:cNvSpPr>
          <p:nvPr>
            <p:ph type="dt" sz="half" idx="10"/>
          </p:nvPr>
        </p:nvSpPr>
        <p:spPr/>
        <p:txBody>
          <a:bodyPr/>
          <a:lstStyle>
            <a:lvl1pPr>
              <a:defRPr/>
            </a:lvl1pPr>
          </a:lstStyle>
          <a:p>
            <a:pPr>
              <a:defRPr/>
            </a:pPr>
            <a:fld id="{A18100BE-D359-4A2A-A9CD-BFDE68B4F564}" type="datetimeFigureOut">
              <a:rPr lang="en-US"/>
              <a:pPr>
                <a:defRPr/>
              </a:pPr>
              <a:t>10/19/2025</a:t>
            </a:fld>
            <a:endParaRPr lang="en-US"/>
          </a:p>
        </p:txBody>
      </p:sp>
      <p:sp>
        <p:nvSpPr>
          <p:cNvPr id="5" name="Footer Placeholder 4">
            <a:extLst>
              <a:ext uri="{FF2B5EF4-FFF2-40B4-BE49-F238E27FC236}">
                <a16:creationId xmlns:a16="http://schemas.microsoft.com/office/drawing/2014/main" id="{E8022D51-521F-0627-E697-E03CB3B22D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2E3D8C-5F38-A264-B073-B8F82F25AFB8}"/>
              </a:ext>
            </a:extLst>
          </p:cNvPr>
          <p:cNvSpPr>
            <a:spLocks noGrp="1"/>
          </p:cNvSpPr>
          <p:nvPr>
            <p:ph type="sldNum" sz="quarter" idx="12"/>
          </p:nvPr>
        </p:nvSpPr>
        <p:spPr/>
        <p:txBody>
          <a:bodyPr/>
          <a:lstStyle>
            <a:lvl1pPr>
              <a:defRPr/>
            </a:lvl1pPr>
          </a:lstStyle>
          <a:p>
            <a:pPr>
              <a:defRPr/>
            </a:pPr>
            <a:fld id="{D68FD853-1069-4B49-97DA-40EA0DC1948C}" type="slidenum">
              <a:rPr lang="en-US" altLang="en-US"/>
              <a:pPr>
                <a:defRPr/>
              </a:pPr>
              <a:t>‹#›</a:t>
            </a:fld>
            <a:endParaRPr lang="en-US" altLang="en-US"/>
          </a:p>
        </p:txBody>
      </p:sp>
    </p:spTree>
    <p:extLst>
      <p:ext uri="{BB962C8B-B14F-4D97-AF65-F5344CB8AC3E}">
        <p14:creationId xmlns:p14="http://schemas.microsoft.com/office/powerpoint/2010/main" val="1390879433"/>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94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aption">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23751A95-2119-E4BB-2CB1-0EDF1F982120}"/>
              </a:ext>
            </a:extLst>
          </p:cNvPr>
          <p:cNvSpPr txBox="1"/>
          <p:nvPr userDrawn="1"/>
        </p:nvSpPr>
        <p:spPr>
          <a:xfrm>
            <a:off x="2255838" y="6470650"/>
            <a:ext cx="6716712" cy="369888"/>
          </a:xfrm>
          <a:prstGeom prst="rect">
            <a:avLst/>
          </a:prstGeom>
          <a:noFill/>
          <a:effectLst/>
        </p:spPr>
        <p:txBody>
          <a:bodyPr lIns="0" tIns="0" rIns="0" anchor="b">
            <a:spAutoFit/>
          </a:bodyPr>
          <a:lstStyle/>
          <a:p>
            <a:pPr defTabSz="685800" eaLnBrk="1" fontAlgn="auto" hangingPunct="1">
              <a:spcBef>
                <a:spcPts val="0"/>
              </a:spcBef>
              <a:spcAft>
                <a:spcPts val="0"/>
              </a:spcAft>
              <a:defRPr/>
            </a:pPr>
            <a:r>
              <a:rPr lang="en-US" sz="1050" dirty="0">
                <a:solidFill>
                  <a:srgbClr val="004A78"/>
                </a:solidFill>
                <a:latin typeface="arial" charset="0"/>
                <a:cs typeface="+mn-cs"/>
              </a:rPr>
              <a:t>Keller, Gerald, Statistics for Management and Economics, 12th Edition. © 2023 Cengage. All Rights Reserved. May not be scanned, copied or duplicated, or posted to a publicly accessible website, in whole or in part.</a:t>
            </a:r>
          </a:p>
        </p:txBody>
      </p:sp>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549839" y="1619557"/>
            <a:ext cx="4857750" cy="4259263"/>
          </a:xfrm>
        </p:spPr>
        <p:txBody>
          <a:bodyPr/>
          <a:lstStyle/>
          <a:p>
            <a:pPr lvl="0"/>
            <a:r>
              <a:rPr lang="en-US" noProof="0" dirty="0"/>
              <a:t>Click icon to add picture</a:t>
            </a:r>
          </a:p>
        </p:txBody>
      </p:sp>
      <p:sp>
        <p:nvSpPr>
          <p:cNvPr id="10" name="Text Placeholder 9"/>
          <p:cNvSpPr>
            <a:spLocks noGrp="1"/>
          </p:cNvSpPr>
          <p:nvPr>
            <p:ph type="body" sz="quarter" idx="11"/>
          </p:nvPr>
        </p:nvSpPr>
        <p:spPr>
          <a:xfrm>
            <a:off x="5609229" y="4070658"/>
            <a:ext cx="2982305" cy="1808163"/>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707865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5"/>
          </p:nvPr>
        </p:nvSpPr>
        <p:spPr>
          <a:xfrm>
            <a:off x="557682" y="1596327"/>
            <a:ext cx="3900018" cy="3680847"/>
          </a:xfrm>
        </p:spPr>
        <p:txBody>
          <a:bodyPr>
            <a:normAutofit/>
          </a:bodyPr>
          <a:lstStyle>
            <a:lvl1pPr marL="0" indent="0">
              <a:buClr>
                <a:srgbClr val="004A78"/>
              </a:buClr>
              <a:buFont typeface="Arial" charset="0"/>
              <a:buNone/>
              <a:defRPr sz="1350">
                <a:solidFill>
                  <a:srgbClr val="000000"/>
                </a:solidFill>
              </a:defRPr>
            </a:lvl1pPr>
            <a:lvl2pPr marL="342900" indent="0">
              <a:buClr>
                <a:srgbClr val="004A78"/>
              </a:buClr>
              <a:buFont typeface="Arial" charset="0"/>
              <a:buNone/>
              <a:defRPr sz="1350">
                <a:solidFill>
                  <a:srgbClr val="000000"/>
                </a:solidFill>
              </a:defRPr>
            </a:lvl2pPr>
            <a:lvl3pPr marL="857250" indent="-171450">
              <a:buClr>
                <a:srgbClr val="004A78"/>
              </a:buClr>
              <a:buFont typeface="Arial" charset="0"/>
              <a:buChar char="•"/>
              <a:defRPr sz="1350">
                <a:solidFill>
                  <a:srgbClr val="000000"/>
                </a:solidFill>
              </a:defRPr>
            </a:lvl3pPr>
            <a:lvl4pPr marL="1200150" indent="-171450">
              <a:buClr>
                <a:srgbClr val="004A78"/>
              </a:buClr>
              <a:buFont typeface="Arial" charset="0"/>
              <a:buChar char="•"/>
              <a:defRPr sz="1350">
                <a:solidFill>
                  <a:srgbClr val="000000"/>
                </a:solidFill>
              </a:defRPr>
            </a:lvl4pPr>
            <a:lvl5pPr marL="1543050" indent="-171450">
              <a:buClr>
                <a:srgbClr val="004A78"/>
              </a:buClr>
              <a:buFont typeface="Arial" charset="0"/>
              <a:buChar char="•"/>
              <a:defRPr sz="1350">
                <a:solidFill>
                  <a:srgbClr val="000000"/>
                </a:solidFill>
              </a:defRPr>
            </a:lvl5pPr>
          </a:lstStyle>
          <a:p>
            <a:pPr lvl="0"/>
            <a:r>
              <a:rPr lang="en-US"/>
              <a:t>Click to edit Master text styles</a:t>
            </a:r>
          </a:p>
        </p:txBody>
      </p:sp>
      <p:sp>
        <p:nvSpPr>
          <p:cNvPr id="14" name="Text Placeholder 3"/>
          <p:cNvSpPr>
            <a:spLocks noGrp="1"/>
          </p:cNvSpPr>
          <p:nvPr>
            <p:ph type="body" sz="quarter" idx="18"/>
          </p:nvPr>
        </p:nvSpPr>
        <p:spPr>
          <a:xfrm>
            <a:off x="4592010" y="1596327"/>
            <a:ext cx="3900018" cy="3680847"/>
          </a:xfrm>
        </p:spPr>
        <p:txBody>
          <a:bodyPr>
            <a:normAutofit/>
          </a:bodyPr>
          <a:lstStyle>
            <a:lvl1pPr>
              <a:buClr>
                <a:srgbClr val="004A78"/>
              </a:buClr>
              <a:defRPr sz="1350">
                <a:solidFill>
                  <a:srgbClr val="000000"/>
                </a:solidFill>
              </a:defRPr>
            </a:lvl1pPr>
            <a:lvl2pPr marL="514350" indent="-171450">
              <a:buClr>
                <a:srgbClr val="004A78"/>
              </a:buClr>
              <a:buFontTx/>
              <a:buChar char="‒"/>
              <a:defRPr sz="1350">
                <a:solidFill>
                  <a:srgbClr val="000000"/>
                </a:solidFill>
              </a:defRPr>
            </a:lvl2pPr>
            <a:lvl3pPr>
              <a:buClr>
                <a:srgbClr val="004A78"/>
              </a:buClr>
              <a:defRPr sz="1350">
                <a:solidFill>
                  <a:srgbClr val="000000"/>
                </a:solidFill>
              </a:defRPr>
            </a:lvl3pPr>
            <a:lvl4pPr>
              <a:buClr>
                <a:srgbClr val="004A78"/>
              </a:buClr>
              <a:defRPr sz="1350">
                <a:solidFill>
                  <a:srgbClr val="000000"/>
                </a:solidFill>
              </a:defRPr>
            </a:lvl4pPr>
            <a:lvl5pPr>
              <a:buClr>
                <a:srgbClr val="004A78"/>
              </a:buClr>
              <a:defRPr sz="1350">
                <a:solidFill>
                  <a:srgbClr val="00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741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man Old Style"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8AD8A-4741-AE71-1E34-B32DF3EE98FA}"/>
              </a:ext>
            </a:extLst>
          </p:cNvPr>
          <p:cNvSpPr>
            <a:spLocks noGrp="1"/>
          </p:cNvSpPr>
          <p:nvPr>
            <p:ph type="dt" sz="half" idx="10"/>
          </p:nvPr>
        </p:nvSpPr>
        <p:spPr/>
        <p:txBody>
          <a:bodyPr/>
          <a:lstStyle>
            <a:lvl1pPr>
              <a:defRPr/>
            </a:lvl1pPr>
          </a:lstStyle>
          <a:p>
            <a:pPr>
              <a:defRPr/>
            </a:pPr>
            <a:fld id="{B590E8D2-71AA-4C68-9EA9-EDDB31E2EC40}" type="datetimeFigureOut">
              <a:rPr lang="en-US"/>
              <a:pPr>
                <a:defRPr/>
              </a:pPr>
              <a:t>10/19/2025</a:t>
            </a:fld>
            <a:endParaRPr lang="en-US"/>
          </a:p>
        </p:txBody>
      </p:sp>
      <p:sp>
        <p:nvSpPr>
          <p:cNvPr id="5" name="Footer Placeholder 4">
            <a:extLst>
              <a:ext uri="{FF2B5EF4-FFF2-40B4-BE49-F238E27FC236}">
                <a16:creationId xmlns:a16="http://schemas.microsoft.com/office/drawing/2014/main" id="{48C9DB55-B27F-F591-F815-93FEB40C56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A003B9-1AA1-958D-9D7D-84BB2C732600}"/>
              </a:ext>
            </a:extLst>
          </p:cNvPr>
          <p:cNvSpPr>
            <a:spLocks noGrp="1"/>
          </p:cNvSpPr>
          <p:nvPr>
            <p:ph type="sldNum" sz="quarter" idx="12"/>
          </p:nvPr>
        </p:nvSpPr>
        <p:spPr/>
        <p:txBody>
          <a:bodyPr/>
          <a:lstStyle>
            <a:lvl1pPr>
              <a:defRPr/>
            </a:lvl1pPr>
          </a:lstStyle>
          <a:p>
            <a:pPr>
              <a:defRPr/>
            </a:pPr>
            <a:fld id="{AE1C3964-1700-449A-8C62-F145186D715B}" type="slidenum">
              <a:rPr lang="en-US" altLang="en-US"/>
              <a:pPr>
                <a:defRPr/>
              </a:pPr>
              <a:t>‹#›</a:t>
            </a:fld>
            <a:endParaRPr lang="en-US" altLang="en-US"/>
          </a:p>
        </p:txBody>
      </p:sp>
    </p:spTree>
    <p:extLst>
      <p:ext uri="{BB962C8B-B14F-4D97-AF65-F5344CB8AC3E}">
        <p14:creationId xmlns:p14="http://schemas.microsoft.com/office/powerpoint/2010/main" val="76794067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99501F-D143-65B0-4DD6-050424E2EDA8}"/>
              </a:ext>
            </a:extLst>
          </p:cNvPr>
          <p:cNvSpPr>
            <a:spLocks noGrp="1"/>
          </p:cNvSpPr>
          <p:nvPr>
            <p:ph type="dt" sz="half" idx="10"/>
          </p:nvPr>
        </p:nvSpPr>
        <p:spPr/>
        <p:txBody>
          <a:bodyPr/>
          <a:lstStyle>
            <a:lvl1pPr>
              <a:defRPr/>
            </a:lvl1pPr>
          </a:lstStyle>
          <a:p>
            <a:pPr>
              <a:defRPr/>
            </a:pPr>
            <a:fld id="{E0609492-19E2-47BD-AB1C-79D271F56830}" type="datetimeFigureOut">
              <a:rPr lang="en-US"/>
              <a:pPr>
                <a:defRPr/>
              </a:pPr>
              <a:t>10/19/2025</a:t>
            </a:fld>
            <a:endParaRPr lang="en-US"/>
          </a:p>
        </p:txBody>
      </p:sp>
      <p:sp>
        <p:nvSpPr>
          <p:cNvPr id="5" name="Footer Placeholder 4">
            <a:extLst>
              <a:ext uri="{FF2B5EF4-FFF2-40B4-BE49-F238E27FC236}">
                <a16:creationId xmlns:a16="http://schemas.microsoft.com/office/drawing/2014/main" id="{E363B8A7-F19D-8D0A-077F-8598A67430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E6B34-B3FF-8CC3-B03A-67593EEE861A}"/>
              </a:ext>
            </a:extLst>
          </p:cNvPr>
          <p:cNvSpPr>
            <a:spLocks noGrp="1"/>
          </p:cNvSpPr>
          <p:nvPr>
            <p:ph type="sldNum" sz="quarter" idx="12"/>
          </p:nvPr>
        </p:nvSpPr>
        <p:spPr/>
        <p:txBody>
          <a:bodyPr/>
          <a:lstStyle>
            <a:lvl1pPr>
              <a:defRPr/>
            </a:lvl1pPr>
          </a:lstStyle>
          <a:p>
            <a:pPr>
              <a:defRPr/>
            </a:pPr>
            <a:fld id="{3C522F54-B1D9-42CF-9148-E6225AB1D52E}" type="slidenum">
              <a:rPr lang="en-US" altLang="en-US"/>
              <a:pPr>
                <a:defRPr/>
              </a:pPr>
              <a:t>‹#›</a:t>
            </a:fld>
            <a:endParaRPr lang="en-US" altLang="en-US"/>
          </a:p>
        </p:txBody>
      </p:sp>
    </p:spTree>
    <p:extLst>
      <p:ext uri="{BB962C8B-B14F-4D97-AF65-F5344CB8AC3E}">
        <p14:creationId xmlns:p14="http://schemas.microsoft.com/office/powerpoint/2010/main" val="333208797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895BC8E-3956-1734-209C-350D4DF8DF09}"/>
              </a:ext>
            </a:extLst>
          </p:cNvPr>
          <p:cNvSpPr>
            <a:spLocks noGrp="1"/>
          </p:cNvSpPr>
          <p:nvPr>
            <p:ph type="dt" sz="half" idx="10"/>
          </p:nvPr>
        </p:nvSpPr>
        <p:spPr/>
        <p:txBody>
          <a:bodyPr/>
          <a:lstStyle>
            <a:lvl1pPr>
              <a:defRPr/>
            </a:lvl1pPr>
          </a:lstStyle>
          <a:p>
            <a:pPr>
              <a:defRPr/>
            </a:pPr>
            <a:fld id="{4C03538A-2337-4B0C-A80C-0BF49B5D24BD}" type="datetimeFigureOut">
              <a:rPr lang="en-US"/>
              <a:pPr>
                <a:defRPr/>
              </a:pPr>
              <a:t>10/19/2025</a:t>
            </a:fld>
            <a:endParaRPr lang="en-US"/>
          </a:p>
        </p:txBody>
      </p:sp>
      <p:sp>
        <p:nvSpPr>
          <p:cNvPr id="6" name="Footer Placeholder 4">
            <a:extLst>
              <a:ext uri="{FF2B5EF4-FFF2-40B4-BE49-F238E27FC236}">
                <a16:creationId xmlns:a16="http://schemas.microsoft.com/office/drawing/2014/main" id="{0A333616-CE5A-BC4E-46DB-5F40762DAB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3B3640-1D5A-21E7-DAF7-DE00152ACB26}"/>
              </a:ext>
            </a:extLst>
          </p:cNvPr>
          <p:cNvSpPr>
            <a:spLocks noGrp="1"/>
          </p:cNvSpPr>
          <p:nvPr>
            <p:ph type="sldNum" sz="quarter" idx="12"/>
          </p:nvPr>
        </p:nvSpPr>
        <p:spPr/>
        <p:txBody>
          <a:bodyPr/>
          <a:lstStyle>
            <a:lvl1pPr>
              <a:defRPr/>
            </a:lvl1pPr>
          </a:lstStyle>
          <a:p>
            <a:pPr>
              <a:defRPr/>
            </a:pPr>
            <a:fld id="{E3341F57-A718-424C-A3F4-37DE633A1B6B}" type="slidenum">
              <a:rPr lang="en-US" altLang="en-US"/>
              <a:pPr>
                <a:defRPr/>
              </a:pPr>
              <a:t>‹#›</a:t>
            </a:fld>
            <a:endParaRPr lang="en-US" altLang="en-US"/>
          </a:p>
        </p:txBody>
      </p:sp>
    </p:spTree>
    <p:extLst>
      <p:ext uri="{BB962C8B-B14F-4D97-AF65-F5344CB8AC3E}">
        <p14:creationId xmlns:p14="http://schemas.microsoft.com/office/powerpoint/2010/main" val="42244164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2085B4A-F575-DA53-8E19-524FB91057A6}"/>
              </a:ext>
            </a:extLst>
          </p:cNvPr>
          <p:cNvSpPr>
            <a:spLocks noGrp="1"/>
          </p:cNvSpPr>
          <p:nvPr>
            <p:ph type="dt" sz="half" idx="10"/>
          </p:nvPr>
        </p:nvSpPr>
        <p:spPr/>
        <p:txBody>
          <a:bodyPr/>
          <a:lstStyle>
            <a:lvl1pPr>
              <a:defRPr/>
            </a:lvl1pPr>
          </a:lstStyle>
          <a:p>
            <a:pPr>
              <a:defRPr/>
            </a:pPr>
            <a:fld id="{E71B8AE9-4CF1-4F34-9AFA-E7CBAB9A90FE}" type="datetimeFigureOut">
              <a:rPr lang="en-US"/>
              <a:pPr>
                <a:defRPr/>
              </a:pPr>
              <a:t>10/19/2025</a:t>
            </a:fld>
            <a:endParaRPr lang="en-US"/>
          </a:p>
        </p:txBody>
      </p:sp>
      <p:sp>
        <p:nvSpPr>
          <p:cNvPr id="8" name="Footer Placeholder 4">
            <a:extLst>
              <a:ext uri="{FF2B5EF4-FFF2-40B4-BE49-F238E27FC236}">
                <a16:creationId xmlns:a16="http://schemas.microsoft.com/office/drawing/2014/main" id="{090CF581-350A-DE06-9095-12692F431D3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7A631E-15DB-2310-0925-0A262551EEA4}"/>
              </a:ext>
            </a:extLst>
          </p:cNvPr>
          <p:cNvSpPr>
            <a:spLocks noGrp="1"/>
          </p:cNvSpPr>
          <p:nvPr>
            <p:ph type="sldNum" sz="quarter" idx="12"/>
          </p:nvPr>
        </p:nvSpPr>
        <p:spPr/>
        <p:txBody>
          <a:bodyPr/>
          <a:lstStyle>
            <a:lvl1pPr>
              <a:defRPr/>
            </a:lvl1pPr>
          </a:lstStyle>
          <a:p>
            <a:pPr>
              <a:defRPr/>
            </a:pPr>
            <a:fld id="{DAB7907D-DCBD-4E26-9267-8A2E0D677692}" type="slidenum">
              <a:rPr lang="en-US" altLang="en-US"/>
              <a:pPr>
                <a:defRPr/>
              </a:pPr>
              <a:t>‹#›</a:t>
            </a:fld>
            <a:endParaRPr lang="en-US" altLang="en-US"/>
          </a:p>
        </p:txBody>
      </p:sp>
    </p:spTree>
    <p:extLst>
      <p:ext uri="{BB962C8B-B14F-4D97-AF65-F5344CB8AC3E}">
        <p14:creationId xmlns:p14="http://schemas.microsoft.com/office/powerpoint/2010/main" val="56330444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027CB87-9145-E898-DF8E-B8B1DE2C9664}"/>
              </a:ext>
            </a:extLst>
          </p:cNvPr>
          <p:cNvSpPr>
            <a:spLocks noGrp="1"/>
          </p:cNvSpPr>
          <p:nvPr>
            <p:ph type="dt" sz="half" idx="10"/>
          </p:nvPr>
        </p:nvSpPr>
        <p:spPr/>
        <p:txBody>
          <a:bodyPr/>
          <a:lstStyle>
            <a:lvl1pPr>
              <a:defRPr/>
            </a:lvl1pPr>
          </a:lstStyle>
          <a:p>
            <a:pPr>
              <a:defRPr/>
            </a:pPr>
            <a:fld id="{54F10F7D-69A9-404A-89B9-1453FF6B2A17}" type="datetimeFigureOut">
              <a:rPr lang="en-US"/>
              <a:pPr>
                <a:defRPr/>
              </a:pPr>
              <a:t>10/19/2025</a:t>
            </a:fld>
            <a:endParaRPr lang="en-US"/>
          </a:p>
        </p:txBody>
      </p:sp>
      <p:sp>
        <p:nvSpPr>
          <p:cNvPr id="4" name="Footer Placeholder 4">
            <a:extLst>
              <a:ext uri="{FF2B5EF4-FFF2-40B4-BE49-F238E27FC236}">
                <a16:creationId xmlns:a16="http://schemas.microsoft.com/office/drawing/2014/main" id="{F891C384-8040-94DA-B89D-91FBEF0B94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F434A8-597A-C83A-542A-EC7E6535F4D5}"/>
              </a:ext>
            </a:extLst>
          </p:cNvPr>
          <p:cNvSpPr>
            <a:spLocks noGrp="1"/>
          </p:cNvSpPr>
          <p:nvPr>
            <p:ph type="sldNum" sz="quarter" idx="12"/>
          </p:nvPr>
        </p:nvSpPr>
        <p:spPr/>
        <p:txBody>
          <a:bodyPr/>
          <a:lstStyle>
            <a:lvl1pPr>
              <a:defRPr/>
            </a:lvl1pPr>
          </a:lstStyle>
          <a:p>
            <a:pPr>
              <a:defRPr/>
            </a:pPr>
            <a:fld id="{664CE6E2-A311-41C0-AE49-5A1B54DF7B0A}" type="slidenum">
              <a:rPr lang="en-US" altLang="en-US"/>
              <a:pPr>
                <a:defRPr/>
              </a:pPr>
              <a:t>‹#›</a:t>
            </a:fld>
            <a:endParaRPr lang="en-US" altLang="en-US"/>
          </a:p>
        </p:txBody>
      </p:sp>
    </p:spTree>
    <p:extLst>
      <p:ext uri="{BB962C8B-B14F-4D97-AF65-F5344CB8AC3E}">
        <p14:creationId xmlns:p14="http://schemas.microsoft.com/office/powerpoint/2010/main" val="114251736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2" name="Date Placeholder 3">
            <a:extLst>
              <a:ext uri="{FF2B5EF4-FFF2-40B4-BE49-F238E27FC236}">
                <a16:creationId xmlns:a16="http://schemas.microsoft.com/office/drawing/2014/main" id="{3F03C824-7397-5AA5-2791-7FD19C794A46}"/>
              </a:ext>
            </a:extLst>
          </p:cNvPr>
          <p:cNvSpPr>
            <a:spLocks noGrp="1"/>
          </p:cNvSpPr>
          <p:nvPr>
            <p:ph type="dt" sz="half" idx="10"/>
          </p:nvPr>
        </p:nvSpPr>
        <p:spPr/>
        <p:txBody>
          <a:bodyPr/>
          <a:lstStyle>
            <a:lvl1pPr>
              <a:defRPr/>
            </a:lvl1pPr>
          </a:lstStyle>
          <a:p>
            <a:pPr>
              <a:defRPr/>
            </a:pPr>
            <a:fld id="{845BB436-00B1-4291-BB60-3FCD44E7F86E}" type="datetimeFigureOut">
              <a:rPr lang="en-US"/>
              <a:pPr>
                <a:defRPr/>
              </a:pPr>
              <a:t>10/19/2025</a:t>
            </a:fld>
            <a:endParaRPr lang="en-US"/>
          </a:p>
        </p:txBody>
      </p:sp>
      <p:sp>
        <p:nvSpPr>
          <p:cNvPr id="3" name="Footer Placeholder 4">
            <a:extLst>
              <a:ext uri="{FF2B5EF4-FFF2-40B4-BE49-F238E27FC236}">
                <a16:creationId xmlns:a16="http://schemas.microsoft.com/office/drawing/2014/main" id="{E9EEFCB3-7BA9-8FF0-DC4A-9D07358BC87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78555F6-7592-4B54-2473-F275B56C6757}"/>
              </a:ext>
            </a:extLst>
          </p:cNvPr>
          <p:cNvSpPr>
            <a:spLocks noGrp="1"/>
          </p:cNvSpPr>
          <p:nvPr>
            <p:ph type="sldNum" sz="quarter" idx="12"/>
          </p:nvPr>
        </p:nvSpPr>
        <p:spPr/>
        <p:txBody>
          <a:bodyPr/>
          <a:lstStyle>
            <a:lvl1pPr>
              <a:defRPr/>
            </a:lvl1pPr>
          </a:lstStyle>
          <a:p>
            <a:pPr>
              <a:defRPr/>
            </a:pPr>
            <a:fld id="{A43EFD88-50D6-4A81-A427-76044BA2DD63}" type="slidenum">
              <a:rPr lang="en-US" altLang="en-US"/>
              <a:pPr>
                <a:defRPr/>
              </a:pPr>
              <a:t>‹#›</a:t>
            </a:fld>
            <a:endParaRPr lang="en-US" altLang="en-US"/>
          </a:p>
        </p:txBody>
      </p:sp>
    </p:spTree>
    <p:extLst>
      <p:ext uri="{BB962C8B-B14F-4D97-AF65-F5344CB8AC3E}">
        <p14:creationId xmlns:p14="http://schemas.microsoft.com/office/powerpoint/2010/main" val="82105343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F7E2D01-4CA9-AFD9-E31E-C5D50718139D}"/>
              </a:ext>
            </a:extLst>
          </p:cNvPr>
          <p:cNvSpPr>
            <a:spLocks noGrp="1"/>
          </p:cNvSpPr>
          <p:nvPr>
            <p:ph type="dt" sz="half" idx="10"/>
          </p:nvPr>
        </p:nvSpPr>
        <p:spPr/>
        <p:txBody>
          <a:bodyPr/>
          <a:lstStyle>
            <a:lvl1pPr>
              <a:defRPr/>
            </a:lvl1pPr>
          </a:lstStyle>
          <a:p>
            <a:pPr>
              <a:defRPr/>
            </a:pPr>
            <a:fld id="{7D245835-A6B5-416A-89D5-6CE984AA4F8C}" type="datetimeFigureOut">
              <a:rPr lang="en-US"/>
              <a:pPr>
                <a:defRPr/>
              </a:pPr>
              <a:t>10/19/2025</a:t>
            </a:fld>
            <a:endParaRPr lang="en-US"/>
          </a:p>
        </p:txBody>
      </p:sp>
      <p:sp>
        <p:nvSpPr>
          <p:cNvPr id="6" name="Footer Placeholder 4">
            <a:extLst>
              <a:ext uri="{FF2B5EF4-FFF2-40B4-BE49-F238E27FC236}">
                <a16:creationId xmlns:a16="http://schemas.microsoft.com/office/drawing/2014/main" id="{B44320C8-A77F-8EE4-1831-35C63CF518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33DA9-E701-689D-5C2C-9CEB84FB5CD3}"/>
              </a:ext>
            </a:extLst>
          </p:cNvPr>
          <p:cNvSpPr>
            <a:spLocks noGrp="1"/>
          </p:cNvSpPr>
          <p:nvPr>
            <p:ph type="sldNum" sz="quarter" idx="12"/>
          </p:nvPr>
        </p:nvSpPr>
        <p:spPr/>
        <p:txBody>
          <a:bodyPr/>
          <a:lstStyle>
            <a:lvl1pPr>
              <a:defRPr/>
            </a:lvl1pPr>
          </a:lstStyle>
          <a:p>
            <a:pPr>
              <a:defRPr/>
            </a:pPr>
            <a:fld id="{CEB1EE41-6A63-4F5D-A44F-B69375CB52B2}" type="slidenum">
              <a:rPr lang="en-US" altLang="en-US"/>
              <a:pPr>
                <a:defRPr/>
              </a:pPr>
              <a:t>‹#›</a:t>
            </a:fld>
            <a:endParaRPr lang="en-US" altLang="en-US"/>
          </a:p>
        </p:txBody>
      </p:sp>
    </p:spTree>
    <p:extLst>
      <p:ext uri="{BB962C8B-B14F-4D97-AF65-F5344CB8AC3E}">
        <p14:creationId xmlns:p14="http://schemas.microsoft.com/office/powerpoint/2010/main" val="387738573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AF069B-9972-388D-8F80-DB12F2F10968}"/>
              </a:ext>
            </a:extLst>
          </p:cNvPr>
          <p:cNvSpPr>
            <a:spLocks noGrp="1"/>
          </p:cNvSpPr>
          <p:nvPr>
            <p:ph type="dt" sz="half" idx="10"/>
          </p:nvPr>
        </p:nvSpPr>
        <p:spPr/>
        <p:txBody>
          <a:bodyPr/>
          <a:lstStyle>
            <a:lvl1pPr>
              <a:defRPr/>
            </a:lvl1pPr>
          </a:lstStyle>
          <a:p>
            <a:pPr>
              <a:defRPr/>
            </a:pPr>
            <a:fld id="{3A973B57-7171-4C2F-8784-92A4BB5FD010}" type="datetimeFigureOut">
              <a:rPr lang="en-US"/>
              <a:pPr>
                <a:defRPr/>
              </a:pPr>
              <a:t>10/19/2025</a:t>
            </a:fld>
            <a:endParaRPr lang="en-US"/>
          </a:p>
        </p:txBody>
      </p:sp>
      <p:sp>
        <p:nvSpPr>
          <p:cNvPr id="6" name="Footer Placeholder 4">
            <a:extLst>
              <a:ext uri="{FF2B5EF4-FFF2-40B4-BE49-F238E27FC236}">
                <a16:creationId xmlns:a16="http://schemas.microsoft.com/office/drawing/2014/main" id="{4EDDC3E0-2842-9130-92EE-1C396A9597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170B76-4B7D-0406-B117-08C09D6B4F47}"/>
              </a:ext>
            </a:extLst>
          </p:cNvPr>
          <p:cNvSpPr>
            <a:spLocks noGrp="1"/>
          </p:cNvSpPr>
          <p:nvPr>
            <p:ph type="sldNum" sz="quarter" idx="12"/>
          </p:nvPr>
        </p:nvSpPr>
        <p:spPr/>
        <p:txBody>
          <a:bodyPr/>
          <a:lstStyle>
            <a:lvl1pPr>
              <a:defRPr/>
            </a:lvl1pPr>
          </a:lstStyle>
          <a:p>
            <a:pPr>
              <a:defRPr/>
            </a:pPr>
            <a:fld id="{3D5F31CC-DF8D-4E66-AD13-F56B1D5B3B0E}" type="slidenum">
              <a:rPr lang="en-US" altLang="en-US"/>
              <a:pPr>
                <a:defRPr/>
              </a:pPr>
              <a:t>‹#›</a:t>
            </a:fld>
            <a:endParaRPr lang="en-US" altLang="en-US"/>
          </a:p>
        </p:txBody>
      </p:sp>
    </p:spTree>
    <p:extLst>
      <p:ext uri="{BB962C8B-B14F-4D97-AF65-F5344CB8AC3E}">
        <p14:creationId xmlns:p14="http://schemas.microsoft.com/office/powerpoint/2010/main" val="227264214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9682028-E6E6-2963-59BB-16320098393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B51432-BBB2-8FC5-0734-780A5CA7F64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C34A3C3-2891-4C4E-8423-9FF2CA92D7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928D4C70-5B2C-4FD3-90F4-DEFE26F25437}" type="datetimeFigureOut">
              <a:rPr lang="en-US"/>
              <a:pPr>
                <a:defRPr/>
              </a:pPr>
              <a:t>10/19/2025</a:t>
            </a:fld>
            <a:endParaRPr lang="en-US"/>
          </a:p>
        </p:txBody>
      </p:sp>
      <p:sp>
        <p:nvSpPr>
          <p:cNvPr id="5" name="Footer Placeholder 4">
            <a:extLst>
              <a:ext uri="{FF2B5EF4-FFF2-40B4-BE49-F238E27FC236}">
                <a16:creationId xmlns:a16="http://schemas.microsoft.com/office/drawing/2014/main" id="{5705F226-4AA2-B2C2-F1E9-1561F52F7C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B4E3DC3-A3C0-9423-EAC2-25DFE7263BC1}"/>
              </a:ext>
            </a:extLst>
          </p:cNvPr>
          <p:cNvSpPr>
            <a:spLocks noGrp="1"/>
          </p:cNvSpPr>
          <p:nvPr>
            <p:ph type="sldNum" sz="quarter" idx="4"/>
          </p:nvPr>
        </p:nvSpPr>
        <p:spPr>
          <a:xfrm>
            <a:off x="5551488" y="629761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D023E76-9A02-4DA4-987F-19EC0CCB2238}" type="slidenum">
              <a:rPr lang="en-US" altLang="en-US"/>
              <a:pPr>
                <a:defRPr/>
              </a:pPr>
              <a:t>‹#›</a:t>
            </a:fld>
            <a:endParaRPr lang="en-US" altLang="en-US"/>
          </a:p>
        </p:txBody>
      </p:sp>
      <p:sp>
        <p:nvSpPr>
          <p:cNvPr id="1031" name="Rectangle 14">
            <a:extLst>
              <a:ext uri="{FF2B5EF4-FFF2-40B4-BE49-F238E27FC236}">
                <a16:creationId xmlns:a16="http://schemas.microsoft.com/office/drawing/2014/main" id="{AF608884-B64B-5E9B-FD70-AD70E0375F00}"/>
              </a:ext>
            </a:extLst>
          </p:cNvPr>
          <p:cNvSpPr>
            <a:spLocks noChangeArrowheads="1"/>
          </p:cNvSpPr>
          <p:nvPr userDrawn="1"/>
        </p:nvSpPr>
        <p:spPr bwMode="auto">
          <a:xfrm>
            <a:off x="8264525" y="6346825"/>
            <a:ext cx="544513" cy="336550"/>
          </a:xfrm>
          <a:prstGeom prst="rect">
            <a:avLst/>
          </a:prstGeom>
          <a:noFill/>
          <a:ln>
            <a:noFill/>
          </a:ln>
          <a:effectLst>
            <a:outerShdw dist="17961" dir="2700000" algn="ctr" rotWithShape="0">
              <a:srgbClr val="000000"/>
            </a:outerShdw>
          </a:effectLst>
        </p:spPr>
        <p:txBody>
          <a:bodyPr wrap="none" lIns="90488" tIns="44450" rIns="90488" bIns="44450">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defRPr/>
            </a:pPr>
            <a:r>
              <a:rPr lang="en-US" altLang="en-US" sz="1600">
                <a:latin typeface="Book Antiqua" panose="02040602050305030304" pitchFamily="18" charset="0"/>
              </a:rPr>
              <a:t>  </a:t>
            </a:r>
            <a:fld id="{C1676DA6-03A3-45AF-AB9F-E4629E6EC6E0}" type="slidenum">
              <a:rPr lang="en-US" altLang="en-US" sz="1600" smtClean="0">
                <a:latin typeface="Book Antiqua" panose="02040602050305030304" pitchFamily="18" charset="0"/>
              </a:rPr>
              <a:pPr>
                <a:defRPr/>
              </a:pPr>
              <a:t>‹#›</a:t>
            </a:fld>
            <a:endParaRPr lang="en-US" altLang="en-US" sz="1600">
              <a:latin typeface="Book Antiqua" panose="02040602050305030304" pitchFamily="18" charset="0"/>
            </a:endParaRPr>
          </a:p>
        </p:txBody>
      </p:sp>
      <p:sp>
        <p:nvSpPr>
          <p:cNvPr id="1032" name="Rectangle 15">
            <a:extLst>
              <a:ext uri="{FF2B5EF4-FFF2-40B4-BE49-F238E27FC236}">
                <a16:creationId xmlns:a16="http://schemas.microsoft.com/office/drawing/2014/main" id="{A01D6C18-BACF-2D89-F083-3239842FF2CB}"/>
              </a:ext>
            </a:extLst>
          </p:cNvPr>
          <p:cNvSpPr>
            <a:spLocks noChangeArrowheads="1"/>
          </p:cNvSpPr>
          <p:nvPr userDrawn="1"/>
        </p:nvSpPr>
        <p:spPr bwMode="auto">
          <a:xfrm>
            <a:off x="7794625" y="6096000"/>
            <a:ext cx="1044575" cy="336550"/>
          </a:xfrm>
          <a:prstGeom prst="rect">
            <a:avLst/>
          </a:prstGeom>
          <a:noFill/>
          <a:ln>
            <a:noFill/>
          </a:ln>
          <a:effectLst>
            <a:outerShdw dist="17961" dir="2700000" algn="ctr" rotWithShape="0">
              <a:srgbClr val="000000"/>
            </a:outerShdw>
          </a:effectLst>
        </p:spPr>
        <p:txBody>
          <a:bodyPr lIns="90488" tIns="44450" rIns="90488" bIns="44450">
            <a:spAutoFit/>
          </a:bodyPr>
          <a:lstStyle>
            <a:lvl1pPr eaLnBrk="0" hangingPunct="0">
              <a:defRPr sz="2200">
                <a:solidFill>
                  <a:schemeClr val="tx1"/>
                </a:solidFill>
                <a:latin typeface="MS Reference Serif" charset="0"/>
                <a:cs typeface="Arial" panose="020B0604020202020204" pitchFamily="34" charset="0"/>
              </a:defRPr>
            </a:lvl1pPr>
            <a:lvl2pPr marL="742950" indent="-285750" eaLnBrk="0" hangingPunct="0">
              <a:defRPr sz="2200">
                <a:solidFill>
                  <a:schemeClr val="tx1"/>
                </a:solidFill>
                <a:latin typeface="MS Reference Serif" charset="0"/>
                <a:cs typeface="Arial" panose="020B0604020202020204" pitchFamily="34" charset="0"/>
              </a:defRPr>
            </a:lvl2pPr>
            <a:lvl3pPr marL="1143000" indent="-228600" eaLnBrk="0" hangingPunct="0">
              <a:defRPr sz="2200">
                <a:solidFill>
                  <a:schemeClr val="tx1"/>
                </a:solidFill>
                <a:latin typeface="MS Reference Serif" charset="0"/>
                <a:cs typeface="Arial" panose="020B0604020202020204" pitchFamily="34" charset="0"/>
              </a:defRPr>
            </a:lvl3pPr>
            <a:lvl4pPr marL="1600200" indent="-228600" eaLnBrk="0" hangingPunct="0">
              <a:defRPr sz="2200">
                <a:solidFill>
                  <a:schemeClr val="tx1"/>
                </a:solidFill>
                <a:latin typeface="MS Reference Serif" charset="0"/>
                <a:cs typeface="Arial" panose="020B0604020202020204" pitchFamily="34" charset="0"/>
              </a:defRPr>
            </a:lvl4pPr>
            <a:lvl5pPr marL="2057400" indent="-228600" eaLnBrk="0" hangingPunct="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defRPr/>
            </a:pPr>
            <a:r>
              <a:rPr lang="en-US" altLang="en-US" sz="1600" dirty="0">
                <a:latin typeface="Book Antiqua" panose="02040602050305030304" pitchFamily="18" charset="0"/>
              </a:rPr>
              <a:t>            </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p:zoom/>
  </p:transition>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hyperlink" Target="file:///C:\AMcCornac\AStat\8Chapter8Fall2025\Cumulative%20Standardized%20Normal%20Probabilities.pdf"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B187267-3736-D501-E631-6783730865A0}"/>
              </a:ext>
            </a:extLst>
          </p:cNvPr>
          <p:cNvSpPr>
            <a:spLocks noGrp="1" noChangeArrowheads="1"/>
          </p:cNvSpPr>
          <p:nvPr>
            <p:ph type="title"/>
          </p:nvPr>
        </p:nvSpPr>
        <p:spPr>
          <a:xfrm>
            <a:off x="234950" y="769938"/>
            <a:ext cx="8674100" cy="1039812"/>
          </a:xfrm>
        </p:spPr>
        <p:txBody>
          <a:bodyPr rtlCol="0">
            <a:noAutofit/>
          </a:bodyPr>
          <a:lstStyle/>
          <a:p>
            <a:pPr>
              <a:lnSpc>
                <a:spcPct val="110000"/>
              </a:lnSpc>
              <a:defRPr/>
            </a:pPr>
            <a:br>
              <a:rPr lang="en-US" sz="2800" dirty="0"/>
            </a:br>
            <a:r>
              <a:rPr lang="en-US" sz="2800" dirty="0"/>
              <a:t> </a:t>
            </a:r>
            <a:r>
              <a:rPr lang="fr-FR" sz="5400" spc="75" dirty="0" err="1">
                <a:solidFill>
                  <a:srgbClr val="3333FF"/>
                </a:solidFill>
                <a:latin typeface="Helvetica" pitchFamily="2" charset="0"/>
                <a:cs typeface="Times New Roman" panose="02020603050405020304" pitchFamily="18" charset="0"/>
              </a:rPr>
              <a:t>Chapter</a:t>
            </a:r>
            <a:r>
              <a:rPr lang="fr-FR" sz="5400" spc="75" dirty="0">
                <a:solidFill>
                  <a:srgbClr val="3333FF"/>
                </a:solidFill>
                <a:latin typeface="Helvetica" pitchFamily="2" charset="0"/>
                <a:cs typeface="Times New Roman" panose="02020603050405020304" pitchFamily="18" charset="0"/>
              </a:rPr>
              <a:t> 8: </a:t>
            </a:r>
            <a:r>
              <a:rPr lang="fr-FR" sz="5400" spc="75" dirty="0" err="1">
                <a:solidFill>
                  <a:srgbClr val="3333FF"/>
                </a:solidFill>
                <a:latin typeface="Helvetica" pitchFamily="2" charset="0"/>
                <a:cs typeface="Times New Roman" panose="02020603050405020304" pitchFamily="18" charset="0"/>
              </a:rPr>
              <a:t>Continuous</a:t>
            </a:r>
            <a:r>
              <a:rPr lang="fr-FR" sz="5400" spc="75" dirty="0">
                <a:solidFill>
                  <a:srgbClr val="3333FF"/>
                </a:solidFill>
                <a:latin typeface="Helvetica" pitchFamily="2" charset="0"/>
                <a:cs typeface="Times New Roman" panose="02020603050405020304" pitchFamily="18" charset="0"/>
              </a:rPr>
              <a:t> </a:t>
            </a:r>
            <a:r>
              <a:rPr lang="fr-FR" sz="5400" spc="75" dirty="0" err="1">
                <a:solidFill>
                  <a:srgbClr val="3333FF"/>
                </a:solidFill>
                <a:latin typeface="Helvetica" pitchFamily="2" charset="0"/>
                <a:cs typeface="Times New Roman" panose="02020603050405020304" pitchFamily="18" charset="0"/>
              </a:rPr>
              <a:t>Probability</a:t>
            </a:r>
            <a:r>
              <a:rPr lang="fr-FR" sz="5400" spc="75" dirty="0">
                <a:solidFill>
                  <a:srgbClr val="3333FF"/>
                </a:solidFill>
                <a:latin typeface="Helvetica" pitchFamily="2" charset="0"/>
                <a:cs typeface="Times New Roman" panose="02020603050405020304" pitchFamily="18" charset="0"/>
              </a:rPr>
              <a:t> Distributions</a:t>
            </a:r>
            <a:br>
              <a:rPr lang="fr-FR" sz="2800" spc="75" dirty="0">
                <a:solidFill>
                  <a:schemeClr val="bg1"/>
                </a:solidFill>
                <a:latin typeface="Helvetica" pitchFamily="2" charset="0"/>
                <a:cs typeface="Times New Roman" panose="02020603050405020304" pitchFamily="18" charset="0"/>
              </a:rPr>
            </a:br>
            <a:endParaRPr lang="en-US" sz="2800" dirty="0">
              <a:solidFill>
                <a:schemeClr val="tx1">
                  <a:lumMod val="85000"/>
                  <a:lumOff val="15000"/>
                </a:schemeClr>
              </a:solidFill>
            </a:endParaRPr>
          </a:p>
        </p:txBody>
      </p:sp>
      <p:grpSp>
        <p:nvGrpSpPr>
          <p:cNvPr id="2" name="Group 112">
            <a:extLst>
              <a:ext uri="{FF2B5EF4-FFF2-40B4-BE49-F238E27FC236}">
                <a16:creationId xmlns:a16="http://schemas.microsoft.com/office/drawing/2014/main" id="{1CCC0A64-85BD-0993-4E43-FFAC933AD83F}"/>
              </a:ext>
            </a:extLst>
          </p:cNvPr>
          <p:cNvGrpSpPr>
            <a:grpSpLocks/>
          </p:cNvGrpSpPr>
          <p:nvPr/>
        </p:nvGrpSpPr>
        <p:grpSpPr bwMode="auto">
          <a:xfrm>
            <a:off x="361155" y="3021299"/>
            <a:ext cx="3635221" cy="3563815"/>
            <a:chOff x="240" y="1764"/>
            <a:chExt cx="1908" cy="1548"/>
          </a:xfrm>
          <a:solidFill>
            <a:schemeClr val="bg2"/>
          </a:solidFill>
        </p:grpSpPr>
        <p:grpSp>
          <p:nvGrpSpPr>
            <p:cNvPr id="3" name="Group 111">
              <a:extLst>
                <a:ext uri="{FF2B5EF4-FFF2-40B4-BE49-F238E27FC236}">
                  <a16:creationId xmlns:a16="http://schemas.microsoft.com/office/drawing/2014/main" id="{C2BC4748-D7E0-88BC-11B1-CA6B56C14028}"/>
                </a:ext>
              </a:extLst>
            </p:cNvPr>
            <p:cNvGrpSpPr>
              <a:grpSpLocks/>
            </p:cNvGrpSpPr>
            <p:nvPr/>
          </p:nvGrpSpPr>
          <p:grpSpPr bwMode="auto">
            <a:xfrm>
              <a:off x="240" y="1764"/>
              <a:ext cx="1908" cy="1548"/>
              <a:chOff x="240" y="1764"/>
              <a:chExt cx="1908" cy="1548"/>
            </a:xfrm>
            <a:grpFill/>
          </p:grpSpPr>
          <p:sp>
            <p:nvSpPr>
              <p:cNvPr id="5180" name="AutoShape 60">
                <a:extLst>
                  <a:ext uri="{FF2B5EF4-FFF2-40B4-BE49-F238E27FC236}">
                    <a16:creationId xmlns:a16="http://schemas.microsoft.com/office/drawing/2014/main" id="{F192BF05-6798-82C5-4F66-6A877AEC788E}"/>
                  </a:ext>
                </a:extLst>
              </p:cNvPr>
              <p:cNvSpPr>
                <a:spLocks noChangeArrowheads="1"/>
              </p:cNvSpPr>
              <p:nvPr/>
            </p:nvSpPr>
            <p:spPr bwMode="auto">
              <a:xfrm>
                <a:off x="240" y="1764"/>
                <a:ext cx="1908" cy="1548"/>
              </a:xfrm>
              <a:prstGeom prst="roundRect">
                <a:avLst>
                  <a:gd name="adj" fmla="val 16667"/>
                </a:avLst>
              </a:prstGeom>
              <a:grp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4" name="Group 110">
                <a:extLst>
                  <a:ext uri="{FF2B5EF4-FFF2-40B4-BE49-F238E27FC236}">
                    <a16:creationId xmlns:a16="http://schemas.microsoft.com/office/drawing/2014/main" id="{F7C3E731-351A-ABD2-3AAF-51186A3C28DA}"/>
                  </a:ext>
                </a:extLst>
              </p:cNvPr>
              <p:cNvGrpSpPr>
                <a:grpSpLocks/>
              </p:cNvGrpSpPr>
              <p:nvPr/>
            </p:nvGrpSpPr>
            <p:grpSpPr bwMode="auto">
              <a:xfrm>
                <a:off x="330" y="1911"/>
                <a:ext cx="1724" cy="1305"/>
                <a:chOff x="330" y="1911"/>
                <a:chExt cx="1724" cy="1305"/>
              </a:xfrm>
              <a:grpFill/>
            </p:grpSpPr>
            <p:sp>
              <p:nvSpPr>
                <p:cNvPr id="5159" name="Line 39">
                  <a:extLst>
                    <a:ext uri="{FF2B5EF4-FFF2-40B4-BE49-F238E27FC236}">
                      <a16:creationId xmlns:a16="http://schemas.microsoft.com/office/drawing/2014/main" id="{678CDB34-07B0-10C9-7E07-06B9A3D2E449}"/>
                    </a:ext>
                  </a:extLst>
                </p:cNvPr>
                <p:cNvSpPr>
                  <a:spLocks noChangeShapeType="1"/>
                </p:cNvSpPr>
                <p:nvPr/>
              </p:nvSpPr>
              <p:spPr bwMode="auto">
                <a:xfrm>
                  <a:off x="465" y="2183"/>
                  <a:ext cx="0" cy="912"/>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60" name="Rectangle 40">
                  <a:extLst>
                    <a:ext uri="{FF2B5EF4-FFF2-40B4-BE49-F238E27FC236}">
                      <a16:creationId xmlns:a16="http://schemas.microsoft.com/office/drawing/2014/main" id="{992042D8-3FEE-9FCB-BF69-D852419045E1}"/>
                    </a:ext>
                  </a:extLst>
                </p:cNvPr>
                <p:cNvSpPr>
                  <a:spLocks noChangeArrowheads="1"/>
                </p:cNvSpPr>
                <p:nvPr/>
              </p:nvSpPr>
              <p:spPr bwMode="auto">
                <a:xfrm>
                  <a:off x="330" y="1911"/>
                  <a:ext cx="384" cy="248"/>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i="1">
                      <a:latin typeface="Book Antiqua" pitchFamily="18" charset="0"/>
                      <a:cs typeface="+mn-cs"/>
                    </a:rPr>
                    <a:t>f </a:t>
                  </a:r>
                  <a:r>
                    <a:rPr lang="en-US" sz="2000">
                      <a:latin typeface="Book Antiqua" pitchFamily="18" charset="0"/>
                      <a:cs typeface="+mn-cs"/>
                    </a:rPr>
                    <a:t>(</a:t>
                  </a:r>
                  <a:r>
                    <a:rPr lang="en-US" sz="2000" i="1">
                      <a:latin typeface="Book Antiqua" pitchFamily="18" charset="0"/>
                      <a:cs typeface="+mn-cs"/>
                    </a:rPr>
                    <a:t>x</a:t>
                  </a:r>
                  <a:r>
                    <a:rPr lang="en-US" sz="2000">
                      <a:latin typeface="Book Antiqua" pitchFamily="18" charset="0"/>
                      <a:cs typeface="+mn-cs"/>
                    </a:rPr>
                    <a:t>)</a:t>
                  </a:r>
                </a:p>
              </p:txBody>
            </p:sp>
            <p:sp>
              <p:nvSpPr>
                <p:cNvPr id="5161" name="Rectangle 41">
                  <a:extLst>
                    <a:ext uri="{FF2B5EF4-FFF2-40B4-BE49-F238E27FC236}">
                      <a16:creationId xmlns:a16="http://schemas.microsoft.com/office/drawing/2014/main" id="{71136671-11EC-7255-C74B-42BC07D03C4D}"/>
                    </a:ext>
                  </a:extLst>
                </p:cNvPr>
                <p:cNvSpPr>
                  <a:spLocks noChangeArrowheads="1"/>
                </p:cNvSpPr>
                <p:nvPr/>
              </p:nvSpPr>
              <p:spPr bwMode="auto">
                <a:xfrm>
                  <a:off x="1812" y="2930"/>
                  <a:ext cx="242"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Book Antiqua" pitchFamily="18" charset="0"/>
                      <a:cs typeface="+mn-cs"/>
                    </a:rPr>
                    <a:t> </a:t>
                  </a:r>
                  <a:r>
                    <a:rPr lang="en-US" sz="2000" i="1">
                      <a:latin typeface="Book Antiqua" pitchFamily="18" charset="0"/>
                      <a:cs typeface="+mn-cs"/>
                    </a:rPr>
                    <a:t>x</a:t>
                  </a:r>
                </a:p>
              </p:txBody>
            </p:sp>
            <p:sp>
              <p:nvSpPr>
                <p:cNvPr id="5169" name="Line 49">
                  <a:extLst>
                    <a:ext uri="{FF2B5EF4-FFF2-40B4-BE49-F238E27FC236}">
                      <a16:creationId xmlns:a16="http://schemas.microsoft.com/office/drawing/2014/main" id="{AA7EDBC5-AC63-7AB5-B6BA-47F32E4227A3}"/>
                    </a:ext>
                  </a:extLst>
                </p:cNvPr>
                <p:cNvSpPr>
                  <a:spLocks noChangeShapeType="1"/>
                </p:cNvSpPr>
                <p:nvPr/>
              </p:nvSpPr>
              <p:spPr bwMode="auto">
                <a:xfrm>
                  <a:off x="467" y="3096"/>
                  <a:ext cx="1417" cy="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5" name="Group 109">
                  <a:extLst>
                    <a:ext uri="{FF2B5EF4-FFF2-40B4-BE49-F238E27FC236}">
                      <a16:creationId xmlns:a16="http://schemas.microsoft.com/office/drawing/2014/main" id="{08315E3D-2290-DA04-BA6F-9BB8272AF948}"/>
                    </a:ext>
                  </a:extLst>
                </p:cNvPr>
                <p:cNvGrpSpPr>
                  <a:grpSpLocks/>
                </p:cNvGrpSpPr>
                <p:nvPr/>
              </p:nvGrpSpPr>
              <p:grpSpPr bwMode="auto">
                <a:xfrm>
                  <a:off x="637" y="2787"/>
                  <a:ext cx="1042" cy="318"/>
                  <a:chOff x="637" y="2787"/>
                  <a:chExt cx="1042" cy="318"/>
                </a:xfrm>
                <a:grpFill/>
              </p:grpSpPr>
              <p:sp>
                <p:nvSpPr>
                  <p:cNvPr id="5166" name="Freeform 46">
                    <a:extLst>
                      <a:ext uri="{FF2B5EF4-FFF2-40B4-BE49-F238E27FC236}">
                        <a16:creationId xmlns:a16="http://schemas.microsoft.com/office/drawing/2014/main" id="{F4DEFF6A-2C3D-F7F3-9D6A-F473807B4315}"/>
                      </a:ext>
                    </a:extLst>
                  </p:cNvPr>
                  <p:cNvSpPr>
                    <a:spLocks/>
                  </p:cNvSpPr>
                  <p:nvPr/>
                </p:nvSpPr>
                <p:spPr bwMode="auto">
                  <a:xfrm>
                    <a:off x="637" y="2790"/>
                    <a:ext cx="1041" cy="303"/>
                  </a:xfrm>
                  <a:custGeom>
                    <a:avLst/>
                    <a:gdLst/>
                    <a:ahLst/>
                    <a:cxnLst>
                      <a:cxn ang="0">
                        <a:pos x="13" y="302"/>
                      </a:cxn>
                      <a:cxn ang="0">
                        <a:pos x="15" y="0"/>
                      </a:cxn>
                      <a:cxn ang="0">
                        <a:pos x="1041" y="0"/>
                      </a:cxn>
                      <a:cxn ang="0">
                        <a:pos x="1041" y="303"/>
                      </a:cxn>
                      <a:cxn ang="0">
                        <a:pos x="0" y="303"/>
                      </a:cxn>
                    </a:cxnLst>
                    <a:rect l="0" t="0" r="r" b="b"/>
                    <a:pathLst>
                      <a:path w="1041" h="303">
                        <a:moveTo>
                          <a:pt x="13" y="302"/>
                        </a:moveTo>
                        <a:lnTo>
                          <a:pt x="15" y="0"/>
                        </a:lnTo>
                        <a:lnTo>
                          <a:pt x="1041" y="0"/>
                        </a:lnTo>
                        <a:lnTo>
                          <a:pt x="1041" y="303"/>
                        </a:lnTo>
                        <a:lnTo>
                          <a:pt x="0" y="303"/>
                        </a:lnTo>
                      </a:path>
                    </a:pathLst>
                  </a:custGeom>
                  <a:grp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67" name="Line 47">
                    <a:extLst>
                      <a:ext uri="{FF2B5EF4-FFF2-40B4-BE49-F238E27FC236}">
                        <a16:creationId xmlns:a16="http://schemas.microsoft.com/office/drawing/2014/main" id="{6FD18A19-A011-B3BE-8988-155A5DD64D30}"/>
                      </a:ext>
                    </a:extLst>
                  </p:cNvPr>
                  <p:cNvSpPr>
                    <a:spLocks noChangeShapeType="1"/>
                  </p:cNvSpPr>
                  <p:nvPr/>
                </p:nvSpPr>
                <p:spPr bwMode="auto">
                  <a:xfrm>
                    <a:off x="1678" y="2787"/>
                    <a:ext cx="0" cy="318"/>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68" name="Line 48">
                    <a:extLst>
                      <a:ext uri="{FF2B5EF4-FFF2-40B4-BE49-F238E27FC236}">
                        <a16:creationId xmlns:a16="http://schemas.microsoft.com/office/drawing/2014/main" id="{76E4759A-260E-48AB-9483-943106DDE3FE}"/>
                      </a:ext>
                    </a:extLst>
                  </p:cNvPr>
                  <p:cNvSpPr>
                    <a:spLocks noChangeShapeType="1"/>
                  </p:cNvSpPr>
                  <p:nvPr/>
                </p:nvSpPr>
                <p:spPr bwMode="auto">
                  <a:xfrm flipV="1">
                    <a:off x="655" y="2787"/>
                    <a:ext cx="1024" cy="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73" name="Line 53">
                    <a:extLst>
                      <a:ext uri="{FF2B5EF4-FFF2-40B4-BE49-F238E27FC236}">
                        <a16:creationId xmlns:a16="http://schemas.microsoft.com/office/drawing/2014/main" id="{DA544AB8-FA2F-2700-279C-CF66F1FB51C2}"/>
                      </a:ext>
                    </a:extLst>
                  </p:cNvPr>
                  <p:cNvSpPr>
                    <a:spLocks noChangeShapeType="1"/>
                  </p:cNvSpPr>
                  <p:nvPr/>
                </p:nvSpPr>
                <p:spPr bwMode="auto">
                  <a:xfrm>
                    <a:off x="652" y="2789"/>
                    <a:ext cx="0" cy="301"/>
                  </a:xfrm>
                  <a:prstGeom prst="line">
                    <a:avLst/>
                  </a:prstGeom>
                  <a:grpFill/>
                  <a:ln w="12700">
                    <a:solidFill>
                      <a:schemeClr val="tx1"/>
                    </a:solidFill>
                    <a:round/>
                    <a:headEnd/>
                    <a:tailEnd/>
                  </a:ln>
                  <a:effectLst>
                    <a:outerShdw dist="17961" dir="2700000" algn="ctr" rotWithShape="0">
                      <a:schemeClr val="bg2"/>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grpSp>
        <p:sp>
          <p:nvSpPr>
            <p:cNvPr id="5214" name="Text Box 94">
              <a:extLst>
                <a:ext uri="{FF2B5EF4-FFF2-40B4-BE49-F238E27FC236}">
                  <a16:creationId xmlns:a16="http://schemas.microsoft.com/office/drawing/2014/main" id="{4B0BE9A2-5F9D-1F70-F7A1-35AEA686E6F6}"/>
                </a:ext>
              </a:extLst>
            </p:cNvPr>
            <p:cNvSpPr txBox="1">
              <a:spLocks noChangeArrowheads="1"/>
            </p:cNvSpPr>
            <p:nvPr/>
          </p:nvSpPr>
          <p:spPr bwMode="auto">
            <a:xfrm>
              <a:off x="821" y="1800"/>
              <a:ext cx="786" cy="269"/>
            </a:xfrm>
            <a:prstGeom prst="rect">
              <a:avLst/>
            </a:prstGeom>
            <a:grp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Uniform</a:t>
              </a:r>
            </a:p>
          </p:txBody>
        </p:sp>
      </p:grpSp>
      <p:grpSp>
        <p:nvGrpSpPr>
          <p:cNvPr id="6" name="Group 104">
            <a:extLst>
              <a:ext uri="{FF2B5EF4-FFF2-40B4-BE49-F238E27FC236}">
                <a16:creationId xmlns:a16="http://schemas.microsoft.com/office/drawing/2014/main" id="{C024FD02-51E3-AA19-8C90-FAB071595D49}"/>
              </a:ext>
            </a:extLst>
          </p:cNvPr>
          <p:cNvGrpSpPr>
            <a:grpSpLocks/>
          </p:cNvGrpSpPr>
          <p:nvPr/>
        </p:nvGrpSpPr>
        <p:grpSpPr bwMode="auto">
          <a:xfrm>
            <a:off x="4807847" y="2977662"/>
            <a:ext cx="4075907" cy="3651090"/>
            <a:chOff x="2088" y="2328"/>
            <a:chExt cx="1908" cy="1548"/>
          </a:xfrm>
          <a:solidFill>
            <a:schemeClr val="accent3">
              <a:lumMod val="20000"/>
              <a:lumOff val="80000"/>
            </a:schemeClr>
          </a:solidFill>
        </p:grpSpPr>
        <p:grpSp>
          <p:nvGrpSpPr>
            <p:cNvPr id="7" name="Group 103">
              <a:extLst>
                <a:ext uri="{FF2B5EF4-FFF2-40B4-BE49-F238E27FC236}">
                  <a16:creationId xmlns:a16="http://schemas.microsoft.com/office/drawing/2014/main" id="{E4CC90D9-5C88-892B-DCFB-6A232F8D5084}"/>
                </a:ext>
              </a:extLst>
            </p:cNvPr>
            <p:cNvGrpSpPr>
              <a:grpSpLocks/>
            </p:cNvGrpSpPr>
            <p:nvPr/>
          </p:nvGrpSpPr>
          <p:grpSpPr bwMode="auto">
            <a:xfrm>
              <a:off x="2088" y="2328"/>
              <a:ext cx="1908" cy="1548"/>
              <a:chOff x="2088" y="2328"/>
              <a:chExt cx="1908" cy="1548"/>
            </a:xfrm>
            <a:grpFill/>
          </p:grpSpPr>
          <p:sp>
            <p:nvSpPr>
              <p:cNvPr id="5156" name="AutoShape 36">
                <a:extLst>
                  <a:ext uri="{FF2B5EF4-FFF2-40B4-BE49-F238E27FC236}">
                    <a16:creationId xmlns:a16="http://schemas.microsoft.com/office/drawing/2014/main" id="{9A44168E-243C-EE5A-4D8A-AA150515D26D}"/>
                  </a:ext>
                </a:extLst>
              </p:cNvPr>
              <p:cNvSpPr>
                <a:spLocks noChangeArrowheads="1"/>
              </p:cNvSpPr>
              <p:nvPr/>
            </p:nvSpPr>
            <p:spPr bwMode="auto">
              <a:xfrm>
                <a:off x="2088" y="2328"/>
                <a:ext cx="1908" cy="1548"/>
              </a:xfrm>
              <a:prstGeom prst="roundRect">
                <a:avLst>
                  <a:gd name="adj" fmla="val 16667"/>
                </a:avLst>
              </a:prstGeom>
              <a:grp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25" name="Line 5">
                <a:extLst>
                  <a:ext uri="{FF2B5EF4-FFF2-40B4-BE49-F238E27FC236}">
                    <a16:creationId xmlns:a16="http://schemas.microsoft.com/office/drawing/2014/main" id="{10E1C873-03E4-E5B5-8C06-DBCE3147A04C}"/>
                  </a:ext>
                </a:extLst>
              </p:cNvPr>
              <p:cNvSpPr>
                <a:spLocks noChangeShapeType="1"/>
              </p:cNvSpPr>
              <p:nvPr/>
            </p:nvSpPr>
            <p:spPr bwMode="auto">
              <a:xfrm>
                <a:off x="2331" y="3656"/>
                <a:ext cx="1373" cy="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35" name="Rectangle 15">
                <a:extLst>
                  <a:ext uri="{FF2B5EF4-FFF2-40B4-BE49-F238E27FC236}">
                    <a16:creationId xmlns:a16="http://schemas.microsoft.com/office/drawing/2014/main" id="{FDB76C4E-2222-35CB-5D9C-BD24775DC2AA}"/>
                  </a:ext>
                </a:extLst>
              </p:cNvPr>
              <p:cNvSpPr>
                <a:spLocks noChangeArrowheads="1"/>
              </p:cNvSpPr>
              <p:nvPr/>
            </p:nvSpPr>
            <p:spPr bwMode="auto">
              <a:xfrm>
                <a:off x="3723" y="3529"/>
                <a:ext cx="150" cy="226"/>
              </a:xfrm>
              <a:prstGeom prst="rect">
                <a:avLst/>
              </a:prstGeom>
              <a:grpFill/>
              <a:ln w="12700">
                <a:noFill/>
                <a:miter lim="800000"/>
                <a:headEnd/>
                <a:tailEnd/>
              </a:ln>
              <a:effectLst/>
            </p:spPr>
            <p:txBody>
              <a:bodyPr wrap="none" lIns="55562" tIns="26988" rIns="55562" bIns="26988">
                <a:spAutoFit/>
              </a:bodyPr>
              <a:lstStyle/>
              <a:p>
                <a:pPr defTabSz="330200">
                  <a:defRPr/>
                </a:pPr>
                <a:r>
                  <a:rPr lang="en-US" sz="2000" i="1">
                    <a:effectLst>
                      <a:outerShdw blurRad="38100" dist="38100" dir="2700000" algn="tl">
                        <a:srgbClr val="000000"/>
                      </a:outerShdw>
                    </a:effectLst>
                    <a:latin typeface="Book Antiqua" pitchFamily="18" charset="0"/>
                    <a:cs typeface="+mn-cs"/>
                  </a:rPr>
                  <a:t>x</a:t>
                </a:r>
              </a:p>
            </p:txBody>
          </p:sp>
          <p:sp>
            <p:nvSpPr>
              <p:cNvPr id="5136" name="Line 16">
                <a:extLst>
                  <a:ext uri="{FF2B5EF4-FFF2-40B4-BE49-F238E27FC236}">
                    <a16:creationId xmlns:a16="http://schemas.microsoft.com/office/drawing/2014/main" id="{1F89E13C-922E-94EB-EA73-E2FF16236AE2}"/>
                  </a:ext>
                </a:extLst>
              </p:cNvPr>
              <p:cNvSpPr>
                <a:spLocks noChangeShapeType="1"/>
              </p:cNvSpPr>
              <p:nvPr/>
            </p:nvSpPr>
            <p:spPr bwMode="auto">
              <a:xfrm flipH="1" flipV="1">
                <a:off x="2327" y="2707"/>
                <a:ext cx="0" cy="95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137" name="Rectangle 17">
                <a:extLst>
                  <a:ext uri="{FF2B5EF4-FFF2-40B4-BE49-F238E27FC236}">
                    <a16:creationId xmlns:a16="http://schemas.microsoft.com/office/drawing/2014/main" id="{BB154BA8-F0A0-BFC8-C2E8-D093EACB709F}"/>
                  </a:ext>
                </a:extLst>
              </p:cNvPr>
              <p:cNvSpPr>
                <a:spLocks noChangeArrowheads="1"/>
              </p:cNvSpPr>
              <p:nvPr/>
            </p:nvSpPr>
            <p:spPr bwMode="auto">
              <a:xfrm>
                <a:off x="2188" y="2472"/>
                <a:ext cx="340" cy="226"/>
              </a:xfrm>
              <a:prstGeom prst="rect">
                <a:avLst/>
              </a:prstGeom>
              <a:grpFill/>
              <a:ln w="12700">
                <a:noFill/>
                <a:miter lim="800000"/>
                <a:headEnd/>
                <a:tailEnd/>
              </a:ln>
              <a:effectLst/>
            </p:spPr>
            <p:txBody>
              <a:bodyPr wrap="none" lIns="55562" tIns="26988" rIns="55562" bIns="26988">
                <a:spAutoFit/>
              </a:bodyPr>
              <a:lstStyle/>
              <a:p>
                <a:pPr defTabSz="330200">
                  <a:defRPr/>
                </a:pPr>
                <a:r>
                  <a:rPr lang="en-US" sz="2000" i="1">
                    <a:effectLst>
                      <a:outerShdw blurRad="38100" dist="38100" dir="2700000" algn="tl">
                        <a:srgbClr val="000000"/>
                      </a:outerShdw>
                    </a:effectLst>
                    <a:latin typeface="Book Antiqua" pitchFamily="18" charset="0"/>
                    <a:cs typeface="+mn-cs"/>
                  </a:rPr>
                  <a:t>f </a:t>
                </a:r>
                <a:r>
                  <a:rPr lang="en-US" sz="2000">
                    <a:effectLst>
                      <a:outerShdw blurRad="38100" dist="38100" dir="2700000" algn="tl">
                        <a:srgbClr val="000000"/>
                      </a:outerShdw>
                    </a:effectLst>
                    <a:latin typeface="Book Antiqua" pitchFamily="18" charset="0"/>
                    <a:cs typeface="+mn-cs"/>
                  </a:rPr>
                  <a:t>(</a:t>
                </a:r>
                <a:r>
                  <a:rPr lang="en-US" sz="2000" i="1">
                    <a:effectLst>
                      <a:outerShdw blurRad="38100" dist="38100" dir="2700000" algn="tl">
                        <a:srgbClr val="000000"/>
                      </a:outerShdw>
                    </a:effectLst>
                    <a:latin typeface="Book Antiqua" pitchFamily="18" charset="0"/>
                    <a:cs typeface="+mn-cs"/>
                  </a:rPr>
                  <a:t>x</a:t>
                </a:r>
                <a:r>
                  <a:rPr lang="en-US" sz="2000">
                    <a:effectLst>
                      <a:outerShdw blurRad="38100" dist="38100" dir="2700000" algn="tl">
                        <a:srgbClr val="000000"/>
                      </a:outerShdw>
                    </a:effectLst>
                    <a:latin typeface="Book Antiqua" pitchFamily="18" charset="0"/>
                    <a:cs typeface="+mn-cs"/>
                  </a:rPr>
                  <a:t>)</a:t>
                </a:r>
              </a:p>
            </p:txBody>
          </p:sp>
          <p:sp>
            <p:nvSpPr>
              <p:cNvPr id="5153" name="Freeform 33">
                <a:extLst>
                  <a:ext uri="{FF2B5EF4-FFF2-40B4-BE49-F238E27FC236}">
                    <a16:creationId xmlns:a16="http://schemas.microsoft.com/office/drawing/2014/main" id="{968B1AC6-6271-7E83-3788-20D56B83A131}"/>
                  </a:ext>
                </a:extLst>
              </p:cNvPr>
              <p:cNvSpPr>
                <a:spLocks/>
              </p:cNvSpPr>
              <p:nvPr/>
            </p:nvSpPr>
            <p:spPr bwMode="auto">
              <a:xfrm>
                <a:off x="2446" y="2762"/>
                <a:ext cx="1113" cy="896"/>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p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5213" name="Text Box 93">
              <a:extLst>
                <a:ext uri="{FF2B5EF4-FFF2-40B4-BE49-F238E27FC236}">
                  <a16:creationId xmlns:a16="http://schemas.microsoft.com/office/drawing/2014/main" id="{301E4D0F-66D7-289A-CF69-684129D15969}"/>
                </a:ext>
              </a:extLst>
            </p:cNvPr>
            <p:cNvSpPr txBox="1">
              <a:spLocks noChangeArrowheads="1"/>
            </p:cNvSpPr>
            <p:nvPr/>
          </p:nvSpPr>
          <p:spPr bwMode="auto">
            <a:xfrm>
              <a:off x="2664" y="2364"/>
              <a:ext cx="722" cy="269"/>
            </a:xfrm>
            <a:prstGeom prst="rect">
              <a:avLst/>
            </a:prstGeom>
            <a:grpFill/>
            <a:ln w="12700">
              <a:noFill/>
              <a:miter lim="800000"/>
              <a:headEnd/>
              <a:tailEnd/>
            </a:ln>
            <a:effectLst/>
          </p:spPr>
          <p:txBody>
            <a:bodyPr wrap="none">
              <a:spAutoFit/>
            </a:bodyPr>
            <a:lstStyle/>
            <a:p>
              <a:pPr algn="ctr">
                <a:defRPr/>
              </a:pPr>
              <a:r>
                <a:rPr lang="en-US" dirty="0">
                  <a:effectLst>
                    <a:outerShdw blurRad="38100" dist="38100" dir="2700000" algn="tl">
                      <a:srgbClr val="000000"/>
                    </a:outerShdw>
                  </a:effectLst>
                  <a:latin typeface="Book Antiqua" pitchFamily="18" charset="0"/>
                  <a:cs typeface="+mn-cs"/>
                </a:rPr>
                <a:t>Normal</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23" presetClass="entr" presetSubtype="272" fill="hold" nodeType="after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9F3B-6B13-A1E8-D5C0-D263CD721DC3}"/>
            </a:ext>
          </a:extLst>
        </p:cNvPr>
        <p:cNvGrpSpPr/>
        <p:nvPr/>
      </p:nvGrpSpPr>
      <p:grpSpPr>
        <a:xfrm>
          <a:off x="0" y="0"/>
          <a:ext cx="0" cy="0"/>
          <a:chOff x="0" y="0"/>
          <a:chExt cx="0" cy="0"/>
        </a:xfrm>
      </p:grpSpPr>
      <p:sp>
        <p:nvSpPr>
          <p:cNvPr id="167939" name="Rectangle 3">
            <a:extLst>
              <a:ext uri="{FF2B5EF4-FFF2-40B4-BE49-F238E27FC236}">
                <a16:creationId xmlns:a16="http://schemas.microsoft.com/office/drawing/2014/main" id="{3D797621-10AA-89A4-A2E3-688F3BDCA7F8}"/>
              </a:ext>
            </a:extLst>
          </p:cNvPr>
          <p:cNvSpPr>
            <a:spLocks noChangeArrowheads="1"/>
          </p:cNvSpPr>
          <p:nvPr/>
        </p:nvSpPr>
        <p:spPr bwMode="auto">
          <a:xfrm>
            <a:off x="700088" y="1117600"/>
            <a:ext cx="4267200" cy="5476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Expected Value of  </a:t>
            </a:r>
            <a:r>
              <a:rPr lang="en-US" sz="2400" i="1" dirty="0">
                <a:effectLst>
                  <a:outerShdw blurRad="38100" dist="38100" dir="2700000" algn="tl">
                    <a:srgbClr val="000000"/>
                  </a:outerShdw>
                </a:effectLst>
                <a:latin typeface="Book Antiqua" pitchFamily="18" charset="0"/>
                <a:cs typeface="+mn-cs"/>
              </a:rPr>
              <a:t>x</a:t>
            </a:r>
            <a:endParaRPr lang="en-US" sz="2400" dirty="0">
              <a:effectLst>
                <a:outerShdw blurRad="38100" dist="38100" dir="2700000" algn="tl">
                  <a:srgbClr val="000000"/>
                </a:outerShdw>
              </a:effectLst>
              <a:latin typeface="Book Antiqua" pitchFamily="18" charset="0"/>
              <a:cs typeface="+mn-cs"/>
            </a:endParaRPr>
          </a:p>
        </p:txBody>
      </p:sp>
      <p:sp>
        <p:nvSpPr>
          <p:cNvPr id="167990" name="Rectangle 54">
            <a:extLst>
              <a:ext uri="{FF2B5EF4-FFF2-40B4-BE49-F238E27FC236}">
                <a16:creationId xmlns:a16="http://schemas.microsoft.com/office/drawing/2014/main" id="{BE1088FF-5EB4-274D-0216-4E7362C74CFE}"/>
              </a:ext>
            </a:extLst>
          </p:cNvPr>
          <p:cNvSpPr>
            <a:spLocks noChangeArrowheads="1"/>
          </p:cNvSpPr>
          <p:nvPr/>
        </p:nvSpPr>
        <p:spPr bwMode="auto">
          <a:xfrm>
            <a:off x="3060700" y="1695450"/>
            <a:ext cx="3086100" cy="1581150"/>
          </a:xfrm>
          <a:prstGeom prst="rect">
            <a:avLst/>
          </a:prstGeom>
          <a:solidFill>
            <a:schemeClr val="tx2">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E(</a:t>
            </a:r>
            <a:r>
              <a:rPr lang="en-US" sz="2400" i="1">
                <a:effectLst>
                  <a:outerShdw blurRad="38100" dist="38100" dir="2700000" algn="tl">
                    <a:srgbClr val="000000"/>
                  </a:outerShdw>
                </a:effectLst>
                <a:latin typeface="Book Antiqua" pitchFamily="18" charset="0"/>
                <a:cs typeface="+mn-cs"/>
              </a:rPr>
              <a:t>x</a:t>
            </a:r>
            <a:r>
              <a:rPr lang="en-US" sz="2400">
                <a:effectLst>
                  <a:outerShdw blurRad="38100" dist="38100" dir="2700000" algn="tl">
                    <a:srgbClr val="000000"/>
                  </a:outerShdw>
                </a:effectLst>
                <a:latin typeface="Book Antiqua" pitchFamily="18" charset="0"/>
                <a:cs typeface="+mn-cs"/>
              </a:rPr>
              <a:t>) = (</a:t>
            </a:r>
            <a:r>
              <a:rPr lang="en-US" sz="2400" i="1">
                <a:effectLst>
                  <a:outerShdw blurRad="38100" dist="38100" dir="2700000" algn="tl">
                    <a:srgbClr val="000000"/>
                  </a:outerShdw>
                </a:effectLst>
                <a:latin typeface="Book Antiqua" pitchFamily="18" charset="0"/>
                <a:cs typeface="+mn-cs"/>
              </a:rPr>
              <a:t>a</a:t>
            </a:r>
            <a:r>
              <a:rPr lang="en-US" sz="2400">
                <a:effectLst>
                  <a:outerShdw blurRad="38100" dist="38100" dir="2700000" algn="tl">
                    <a:srgbClr val="000000"/>
                  </a:outerShdw>
                </a:effectLst>
                <a:latin typeface="Book Antiqua" pitchFamily="18" charset="0"/>
                <a:cs typeface="+mn-cs"/>
              </a:rPr>
              <a:t> + </a:t>
            </a:r>
            <a:r>
              <a:rPr lang="en-US" sz="2400" i="1">
                <a:effectLst>
                  <a:outerShdw blurRad="38100" dist="38100" dir="2700000" algn="tl">
                    <a:srgbClr val="000000"/>
                  </a:outerShdw>
                </a:effectLst>
                <a:latin typeface="Book Antiqua" pitchFamily="18" charset="0"/>
                <a:cs typeface="+mn-cs"/>
              </a:rPr>
              <a:t>b</a:t>
            </a:r>
            <a:r>
              <a:rPr lang="en-US" sz="2400">
                <a:effectLst>
                  <a:outerShdw blurRad="38100" dist="38100" dir="2700000" algn="tl">
                    <a:srgbClr val="000000"/>
                  </a:outerShdw>
                </a:effectLst>
                <a:latin typeface="Book Antiqua" pitchFamily="18" charset="0"/>
                <a:cs typeface="+mn-cs"/>
              </a:rPr>
              <a:t>)/2</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(5 + 15)/2</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10</a:t>
            </a:r>
          </a:p>
        </p:txBody>
      </p:sp>
      <p:sp>
        <p:nvSpPr>
          <p:cNvPr id="167991" name="Rectangle 55">
            <a:extLst>
              <a:ext uri="{FF2B5EF4-FFF2-40B4-BE49-F238E27FC236}">
                <a16:creationId xmlns:a16="http://schemas.microsoft.com/office/drawing/2014/main" id="{0DE01804-964B-A40C-F161-12A4EED3E4AE}"/>
              </a:ext>
            </a:extLst>
          </p:cNvPr>
          <p:cNvSpPr>
            <a:spLocks noChangeArrowheads="1"/>
          </p:cNvSpPr>
          <p:nvPr/>
        </p:nvSpPr>
        <p:spPr bwMode="auto">
          <a:xfrm>
            <a:off x="3060700" y="3962400"/>
            <a:ext cx="3105150" cy="1543050"/>
          </a:xfrm>
          <a:prstGeom prst="rect">
            <a:avLst/>
          </a:prstGeom>
          <a:solidFill>
            <a:schemeClr val="accent3">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Var(</a:t>
            </a:r>
            <a:r>
              <a:rPr lang="en-US" sz="2400" i="1">
                <a:effectLst>
                  <a:outerShdw blurRad="38100" dist="38100" dir="2700000" algn="tl">
                    <a:srgbClr val="000000"/>
                  </a:outerShdw>
                </a:effectLst>
                <a:latin typeface="Book Antiqua" pitchFamily="18" charset="0"/>
                <a:cs typeface="+mn-cs"/>
              </a:rPr>
              <a:t>x</a:t>
            </a:r>
            <a:r>
              <a:rPr lang="en-US" sz="2400">
                <a:effectLst>
                  <a:outerShdw blurRad="38100" dist="38100" dir="2700000" algn="tl">
                    <a:srgbClr val="000000"/>
                  </a:outerShdw>
                </a:effectLst>
                <a:latin typeface="Book Antiqua" pitchFamily="18" charset="0"/>
                <a:cs typeface="+mn-cs"/>
              </a:rPr>
              <a:t>) = (</a:t>
            </a:r>
            <a:r>
              <a:rPr lang="en-US" sz="2400" i="1">
                <a:effectLst>
                  <a:outerShdw blurRad="38100" dist="38100" dir="2700000" algn="tl">
                    <a:srgbClr val="000000"/>
                  </a:outerShdw>
                </a:effectLst>
                <a:latin typeface="Book Antiqua" pitchFamily="18" charset="0"/>
                <a:cs typeface="+mn-cs"/>
              </a:rPr>
              <a:t>b</a:t>
            </a:r>
            <a:r>
              <a:rPr lang="en-US" sz="2400">
                <a:effectLst>
                  <a:outerShdw blurRad="38100" dist="38100" dir="2700000" algn="tl">
                    <a:srgbClr val="000000"/>
                  </a:outerShdw>
                </a:effectLst>
                <a:latin typeface="Book Antiqua" pitchFamily="18" charset="0"/>
                <a:cs typeface="+mn-cs"/>
              </a:rPr>
              <a:t> - </a:t>
            </a:r>
            <a:r>
              <a:rPr lang="en-US" sz="2400" i="1">
                <a:effectLst>
                  <a:outerShdw blurRad="38100" dist="38100" dir="2700000" algn="tl">
                    <a:srgbClr val="000000"/>
                  </a:outerShdw>
                </a:effectLst>
                <a:latin typeface="Book Antiqua" pitchFamily="18" charset="0"/>
                <a:cs typeface="+mn-cs"/>
              </a:rPr>
              <a:t>a</a:t>
            </a:r>
            <a:r>
              <a:rPr lang="en-US" sz="2400">
                <a:effectLst>
                  <a:outerShdw blurRad="38100" dist="38100" dir="2700000" algn="tl">
                    <a:srgbClr val="000000"/>
                  </a:outerShdw>
                </a:effectLst>
                <a:latin typeface="Book Antiqua" pitchFamily="18" charset="0"/>
                <a:cs typeface="+mn-cs"/>
              </a:rPr>
              <a:t>)</a:t>
            </a:r>
            <a:r>
              <a:rPr lang="en-US" sz="2400" baseline="30000">
                <a:effectLst>
                  <a:outerShdw blurRad="38100" dist="38100" dir="2700000" algn="tl">
                    <a:srgbClr val="000000"/>
                  </a:outerShdw>
                </a:effectLst>
                <a:latin typeface="Book Antiqua" pitchFamily="18" charset="0"/>
                <a:cs typeface="+mn-cs"/>
              </a:rPr>
              <a:t>2</a:t>
            </a:r>
            <a:r>
              <a:rPr lang="en-US" sz="2400">
                <a:effectLst>
                  <a:outerShdw blurRad="38100" dist="38100" dir="2700000" algn="tl">
                    <a:srgbClr val="000000"/>
                  </a:outerShdw>
                </a:effectLst>
                <a:latin typeface="Book Antiqua" pitchFamily="18" charset="0"/>
                <a:cs typeface="+mn-cs"/>
              </a:rPr>
              <a:t>/12</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(15 – 5)</a:t>
            </a:r>
            <a:r>
              <a:rPr lang="en-US" sz="2400" baseline="30000">
                <a:effectLst>
                  <a:outerShdw blurRad="38100" dist="38100" dir="2700000" algn="tl">
                    <a:srgbClr val="000000"/>
                  </a:outerShdw>
                </a:effectLst>
                <a:latin typeface="Book Antiqua" pitchFamily="18" charset="0"/>
                <a:cs typeface="+mn-cs"/>
              </a:rPr>
              <a:t>2</a:t>
            </a:r>
            <a:r>
              <a:rPr lang="en-US" sz="2400">
                <a:effectLst>
                  <a:outerShdw blurRad="38100" dist="38100" dir="2700000" algn="tl">
                    <a:srgbClr val="000000"/>
                  </a:outerShdw>
                </a:effectLst>
                <a:latin typeface="Book Antiqua" pitchFamily="18" charset="0"/>
                <a:cs typeface="+mn-cs"/>
              </a:rPr>
              <a:t>/12</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8.33</a:t>
            </a:r>
          </a:p>
        </p:txBody>
      </p:sp>
      <p:sp>
        <p:nvSpPr>
          <p:cNvPr id="167994" name="Oval 58">
            <a:extLst>
              <a:ext uri="{FF2B5EF4-FFF2-40B4-BE49-F238E27FC236}">
                <a16:creationId xmlns:a16="http://schemas.microsoft.com/office/drawing/2014/main" id="{35D451C8-1D4B-7786-7274-7959729702CC}"/>
              </a:ext>
            </a:extLst>
          </p:cNvPr>
          <p:cNvSpPr>
            <a:spLocks noChangeArrowheads="1"/>
          </p:cNvSpPr>
          <p:nvPr/>
        </p:nvSpPr>
        <p:spPr bwMode="auto">
          <a:xfrm>
            <a:off x="4127500" y="2686050"/>
            <a:ext cx="571500" cy="476250"/>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67995" name="Oval 59">
            <a:extLst>
              <a:ext uri="{FF2B5EF4-FFF2-40B4-BE49-F238E27FC236}">
                <a16:creationId xmlns:a16="http://schemas.microsoft.com/office/drawing/2014/main" id="{F0C3DC60-E04A-C68F-48C0-F6F3F71A7EAC}"/>
              </a:ext>
            </a:extLst>
          </p:cNvPr>
          <p:cNvSpPr>
            <a:spLocks noChangeArrowheads="1"/>
          </p:cNvSpPr>
          <p:nvPr/>
        </p:nvSpPr>
        <p:spPr bwMode="auto">
          <a:xfrm>
            <a:off x="4381500" y="4921250"/>
            <a:ext cx="895350" cy="476250"/>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67996" name="Rectangle 60">
            <a:extLst>
              <a:ext uri="{FF2B5EF4-FFF2-40B4-BE49-F238E27FC236}">
                <a16:creationId xmlns:a16="http://schemas.microsoft.com/office/drawing/2014/main" id="{2AD35313-0F23-2272-BFD4-D8C6FBB32EF6}"/>
              </a:ext>
            </a:extLst>
          </p:cNvPr>
          <p:cNvSpPr>
            <a:spLocks noChangeArrowheads="1"/>
          </p:cNvSpPr>
          <p:nvPr/>
        </p:nvSpPr>
        <p:spPr bwMode="auto">
          <a:xfrm>
            <a:off x="714375" y="230188"/>
            <a:ext cx="7772400" cy="6731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Uniform Probability Distribution</a:t>
            </a:r>
          </a:p>
        </p:txBody>
      </p:sp>
      <p:sp>
        <p:nvSpPr>
          <p:cNvPr id="167997" name="Rectangle 61">
            <a:extLst>
              <a:ext uri="{FF2B5EF4-FFF2-40B4-BE49-F238E27FC236}">
                <a16:creationId xmlns:a16="http://schemas.microsoft.com/office/drawing/2014/main" id="{BC368B29-7C98-9534-48D1-032F54D1C924}"/>
              </a:ext>
            </a:extLst>
          </p:cNvPr>
          <p:cNvSpPr>
            <a:spLocks noChangeArrowheads="1"/>
          </p:cNvSpPr>
          <p:nvPr/>
        </p:nvSpPr>
        <p:spPr bwMode="auto">
          <a:xfrm>
            <a:off x="700088" y="3390900"/>
            <a:ext cx="4330700" cy="5476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Variance of  </a:t>
            </a:r>
            <a:r>
              <a:rPr lang="en-US" sz="2400" i="1" dirty="0">
                <a:effectLst>
                  <a:outerShdw blurRad="38100" dist="38100" dir="2700000" algn="tl">
                    <a:srgbClr val="000000"/>
                  </a:outerShdw>
                </a:effectLst>
                <a:latin typeface="Book Antiqua" pitchFamily="18" charset="0"/>
                <a:cs typeface="+mn-cs"/>
              </a:rPr>
              <a:t>x</a:t>
            </a:r>
            <a:endParaRPr lang="en-US" sz="2400" dirty="0">
              <a:effectLst>
                <a:outerShdw blurRad="38100" dist="38100" dir="2700000" algn="tl">
                  <a:srgbClr val="000000"/>
                </a:outerShdw>
              </a:effectLst>
              <a:latin typeface="Book Antiqua" pitchFamily="18" charset="0"/>
              <a:cs typeface="+mn-cs"/>
            </a:endParaRPr>
          </a:p>
        </p:txBody>
      </p:sp>
    </p:spTree>
    <p:extLst>
      <p:ext uri="{BB962C8B-B14F-4D97-AF65-F5344CB8AC3E}">
        <p14:creationId xmlns:p14="http://schemas.microsoft.com/office/powerpoint/2010/main" val="382901753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blinds(horizontal)">
                                      <p:cBhvr>
                                        <p:cTn id="7" dur="500"/>
                                        <p:tgtEl>
                                          <p:spTgt spid="167939"/>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67990"/>
                                        </p:tgtEl>
                                        <p:attrNameLst>
                                          <p:attrName>style.visibility</p:attrName>
                                        </p:attrNameLst>
                                      </p:cBhvr>
                                      <p:to>
                                        <p:strVal val="visible"/>
                                      </p:to>
                                    </p:set>
                                    <p:animEffect transition="in" filter="dissolve">
                                      <p:cBhvr>
                                        <p:cTn id="11" dur="500"/>
                                        <p:tgtEl>
                                          <p:spTgt spid="167990"/>
                                        </p:tgtEl>
                                      </p:cBhvr>
                                    </p:animEffect>
                                  </p:childTnLst>
                                </p:cTn>
                              </p:par>
                            </p:childTnLst>
                          </p:cTn>
                        </p:par>
                        <p:par>
                          <p:cTn id="12" fill="hold" nodeType="afterGroup">
                            <p:stCondLst>
                              <p:cond delay="2000"/>
                            </p:stCondLst>
                            <p:childTnLst>
                              <p:par>
                                <p:cTn id="13" presetID="16" presetClass="entr" presetSubtype="21" fill="hold" grpId="0" nodeType="afterEffect">
                                  <p:stCondLst>
                                    <p:cond delay="2000"/>
                                  </p:stCondLst>
                                  <p:childTnLst>
                                    <p:set>
                                      <p:cBhvr>
                                        <p:cTn id="14" dur="1" fill="hold">
                                          <p:stCondLst>
                                            <p:cond delay="0"/>
                                          </p:stCondLst>
                                        </p:cTn>
                                        <p:tgtEl>
                                          <p:spTgt spid="167994"/>
                                        </p:tgtEl>
                                        <p:attrNameLst>
                                          <p:attrName>style.visibility</p:attrName>
                                        </p:attrNameLst>
                                      </p:cBhvr>
                                      <p:to>
                                        <p:strVal val="visible"/>
                                      </p:to>
                                    </p:set>
                                    <p:animEffect transition="in" filter="barn(inVertical)">
                                      <p:cBhvr>
                                        <p:cTn id="15" dur="500"/>
                                        <p:tgtEl>
                                          <p:spTgt spid="1679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7997"/>
                                        </p:tgtEl>
                                        <p:attrNameLst>
                                          <p:attrName>style.visibility</p:attrName>
                                        </p:attrNameLst>
                                      </p:cBhvr>
                                      <p:to>
                                        <p:strVal val="visible"/>
                                      </p:to>
                                    </p:set>
                                    <p:animEffect transition="in" filter="blinds(horizontal)">
                                      <p:cBhvr>
                                        <p:cTn id="20" dur="500"/>
                                        <p:tgtEl>
                                          <p:spTgt spid="167997"/>
                                        </p:tgtEl>
                                      </p:cBhvr>
                                    </p:animEffect>
                                  </p:childTnLst>
                                </p:cTn>
                              </p:par>
                            </p:childTnLst>
                          </p:cTn>
                        </p:par>
                        <p:par>
                          <p:cTn id="21" fill="hold" nodeType="afterGroup">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167991"/>
                                        </p:tgtEl>
                                        <p:attrNameLst>
                                          <p:attrName>style.visibility</p:attrName>
                                        </p:attrNameLst>
                                      </p:cBhvr>
                                      <p:to>
                                        <p:strVal val="visible"/>
                                      </p:to>
                                    </p:set>
                                    <p:animEffect transition="in" filter="dissolve">
                                      <p:cBhvr>
                                        <p:cTn id="24" dur="500"/>
                                        <p:tgtEl>
                                          <p:spTgt spid="167991"/>
                                        </p:tgtEl>
                                      </p:cBhvr>
                                    </p:animEffect>
                                  </p:childTnLst>
                                </p:cTn>
                              </p:par>
                            </p:childTnLst>
                          </p:cTn>
                        </p:par>
                        <p:par>
                          <p:cTn id="25" fill="hold" nodeType="afterGroup">
                            <p:stCondLst>
                              <p:cond delay="2000"/>
                            </p:stCondLst>
                            <p:childTnLst>
                              <p:par>
                                <p:cTn id="26" presetID="16" presetClass="entr" presetSubtype="21" fill="hold" grpId="0" nodeType="afterEffect">
                                  <p:stCondLst>
                                    <p:cond delay="2000"/>
                                  </p:stCondLst>
                                  <p:childTnLst>
                                    <p:set>
                                      <p:cBhvr>
                                        <p:cTn id="27" dur="1" fill="hold">
                                          <p:stCondLst>
                                            <p:cond delay="0"/>
                                          </p:stCondLst>
                                        </p:cTn>
                                        <p:tgtEl>
                                          <p:spTgt spid="167995"/>
                                        </p:tgtEl>
                                        <p:attrNameLst>
                                          <p:attrName>style.visibility</p:attrName>
                                        </p:attrNameLst>
                                      </p:cBhvr>
                                      <p:to>
                                        <p:strVal val="visible"/>
                                      </p:to>
                                    </p:set>
                                    <p:animEffect transition="in" filter="barn(inVertical)">
                                      <p:cBhvr>
                                        <p:cTn id="28" dur="500"/>
                                        <p:tgtEl>
                                          <p:spTgt spid="167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utoUpdateAnimBg="0"/>
      <p:bldP spid="167990" grpId="0" animBg="1" autoUpdateAnimBg="0"/>
      <p:bldP spid="167991" grpId="0" animBg="1" autoUpdateAnimBg="0"/>
      <p:bldP spid="167994" grpId="0" animBg="1"/>
      <p:bldP spid="167995" grpId="0" animBg="1"/>
      <p:bldP spid="16799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5069904-03D2-9875-0730-210FCDDC8FF4}"/>
            </a:ext>
          </a:extLst>
        </p:cNvPr>
        <p:cNvGrpSpPr/>
        <p:nvPr/>
      </p:nvGrpSpPr>
      <p:grpSpPr>
        <a:xfrm>
          <a:off x="0" y="0"/>
          <a:ext cx="0" cy="0"/>
          <a:chOff x="0" y="0"/>
          <a:chExt cx="0" cy="0"/>
        </a:xfrm>
      </p:grpSpPr>
      <p:sp>
        <p:nvSpPr>
          <p:cNvPr id="88148" name="Rectangle 84">
            <a:extLst>
              <a:ext uri="{FF2B5EF4-FFF2-40B4-BE49-F238E27FC236}">
                <a16:creationId xmlns:a16="http://schemas.microsoft.com/office/drawing/2014/main" id="{1F391C32-51E3-E18F-0BAB-AB1E6F5557A6}"/>
              </a:ext>
            </a:extLst>
          </p:cNvPr>
          <p:cNvSpPr>
            <a:spLocks noGrp="1" noChangeArrowheads="1"/>
          </p:cNvSpPr>
          <p:nvPr>
            <p:ph type="title"/>
          </p:nvPr>
        </p:nvSpPr>
        <p:spPr>
          <a:xfrm>
            <a:off x="685800" y="114300"/>
            <a:ext cx="7772400" cy="673100"/>
          </a:xfrm>
        </p:spPr>
        <p:txBody>
          <a:bodyPr rtlCol="0">
            <a:normAutofit fontScale="90000"/>
          </a:bodyPr>
          <a:lstStyle/>
          <a:p>
            <a:pPr eaLnBrk="1" fontAlgn="auto" hangingPunct="1">
              <a:spcAft>
                <a:spcPts val="0"/>
              </a:spcAft>
              <a:defRPr/>
            </a:pPr>
            <a:r>
              <a:rPr lang="en-US" dirty="0">
                <a:solidFill>
                  <a:schemeClr val="tx1">
                    <a:lumMod val="85000"/>
                    <a:lumOff val="15000"/>
                  </a:schemeClr>
                </a:solidFill>
              </a:rPr>
              <a:t>Uniform Probability Distribution</a:t>
            </a:r>
          </a:p>
        </p:txBody>
      </p:sp>
      <p:sp>
        <p:nvSpPr>
          <p:cNvPr id="88067" name="Rectangle 3">
            <a:extLst>
              <a:ext uri="{FF2B5EF4-FFF2-40B4-BE49-F238E27FC236}">
                <a16:creationId xmlns:a16="http://schemas.microsoft.com/office/drawing/2014/main" id="{CD334B3C-4338-B0F8-A567-CEF4D1F99735}"/>
              </a:ext>
            </a:extLst>
          </p:cNvPr>
          <p:cNvSpPr>
            <a:spLocks noGrp="1" noChangeArrowheads="1"/>
          </p:cNvSpPr>
          <p:nvPr>
            <p:ph idx="1"/>
          </p:nvPr>
        </p:nvSpPr>
        <p:spPr>
          <a:xfrm>
            <a:off x="482600" y="925513"/>
            <a:ext cx="8283575" cy="998537"/>
          </a:xfrm>
        </p:spPr>
        <p:txBody>
          <a:bodyPr rtlCol="0">
            <a:normAutofit/>
          </a:bodyPr>
          <a:lstStyle/>
          <a:p>
            <a:pPr eaLnBrk="1" fontAlgn="auto" hangingPunct="1">
              <a:lnSpc>
                <a:spcPct val="90000"/>
              </a:lnSpc>
              <a:spcAft>
                <a:spcPts val="0"/>
              </a:spcAft>
              <a:buClr>
                <a:srgbClr val="00FFFF"/>
              </a:buClr>
              <a:buSzPct val="79000"/>
              <a:buFont typeface="Monotype Sorts" pitchFamily="2" charset="2"/>
              <a:buChar char="n"/>
              <a:defRPr/>
            </a:pPr>
            <a:r>
              <a:rPr lang="en-US" b="1" dirty="0">
                <a:solidFill>
                  <a:schemeClr val="tx1">
                    <a:lumMod val="75000"/>
                    <a:lumOff val="25000"/>
                  </a:schemeClr>
                </a:solidFill>
              </a:rPr>
              <a:t>Uniform Probability Distribution for Salad Plate Filling Weight</a:t>
            </a:r>
          </a:p>
        </p:txBody>
      </p:sp>
      <p:sp>
        <p:nvSpPr>
          <p:cNvPr id="88068" name="Rectangle 4">
            <a:extLst>
              <a:ext uri="{FF2B5EF4-FFF2-40B4-BE49-F238E27FC236}">
                <a16:creationId xmlns:a16="http://schemas.microsoft.com/office/drawing/2014/main" id="{7E64573B-71B4-5148-F576-459AA56BF187}"/>
              </a:ext>
            </a:extLst>
          </p:cNvPr>
          <p:cNvSpPr>
            <a:spLocks noChangeArrowheads="1"/>
          </p:cNvSpPr>
          <p:nvPr/>
        </p:nvSpPr>
        <p:spPr bwMode="auto">
          <a:xfrm>
            <a:off x="1597025" y="2090738"/>
            <a:ext cx="6048375" cy="3665537"/>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69" name="Line 5">
            <a:extLst>
              <a:ext uri="{FF2B5EF4-FFF2-40B4-BE49-F238E27FC236}">
                <a16:creationId xmlns:a16="http://schemas.microsoft.com/office/drawing/2014/main" id="{9CC8ADCB-2BD2-D88C-AC70-181D96C20C72}"/>
              </a:ext>
            </a:extLst>
          </p:cNvPr>
          <p:cNvSpPr>
            <a:spLocks noChangeShapeType="1"/>
          </p:cNvSpPr>
          <p:nvPr/>
        </p:nvSpPr>
        <p:spPr bwMode="auto">
          <a:xfrm>
            <a:off x="2709863" y="2760663"/>
            <a:ext cx="0" cy="19621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70" name="Rectangle 6">
            <a:extLst>
              <a:ext uri="{FF2B5EF4-FFF2-40B4-BE49-F238E27FC236}">
                <a16:creationId xmlns:a16="http://schemas.microsoft.com/office/drawing/2014/main" id="{72FD0735-A482-A107-49D9-887E60C27C81}"/>
              </a:ext>
            </a:extLst>
          </p:cNvPr>
          <p:cNvSpPr>
            <a:spLocks noChangeArrowheads="1"/>
          </p:cNvSpPr>
          <p:nvPr/>
        </p:nvSpPr>
        <p:spPr bwMode="auto">
          <a:xfrm>
            <a:off x="2390775" y="2227263"/>
            <a:ext cx="6207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Book Antiqua" pitchFamily="18" charset="0"/>
                <a:cs typeface="+mn-cs"/>
              </a:rPr>
              <a:t>f</a:t>
            </a:r>
            <a:r>
              <a:rPr lang="en-US" sz="2400">
                <a:latin typeface="Book Antiqua" pitchFamily="18" charset="0"/>
                <a:cs typeface="+mn-cs"/>
              </a:rPr>
              <a:t>(</a:t>
            </a:r>
            <a:r>
              <a:rPr lang="en-US" sz="2400" i="1">
                <a:latin typeface="Book Antiqua" pitchFamily="18" charset="0"/>
                <a:cs typeface="+mn-cs"/>
              </a:rPr>
              <a:t>x</a:t>
            </a:r>
            <a:r>
              <a:rPr lang="en-US" sz="2400">
                <a:latin typeface="Book Antiqua" pitchFamily="18" charset="0"/>
                <a:cs typeface="+mn-cs"/>
              </a:rPr>
              <a:t>)</a:t>
            </a:r>
          </a:p>
        </p:txBody>
      </p:sp>
      <p:sp>
        <p:nvSpPr>
          <p:cNvPr id="88071" name="Rectangle 7">
            <a:extLst>
              <a:ext uri="{FF2B5EF4-FFF2-40B4-BE49-F238E27FC236}">
                <a16:creationId xmlns:a16="http://schemas.microsoft.com/office/drawing/2014/main" id="{FD5EAD44-88F1-BF00-4B94-68A7D1751545}"/>
              </a:ext>
            </a:extLst>
          </p:cNvPr>
          <p:cNvSpPr>
            <a:spLocks noChangeArrowheads="1"/>
          </p:cNvSpPr>
          <p:nvPr/>
        </p:nvSpPr>
        <p:spPr bwMode="auto">
          <a:xfrm>
            <a:off x="7038975" y="4398963"/>
            <a:ext cx="4095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Book Antiqua" pitchFamily="18" charset="0"/>
                <a:cs typeface="+mn-cs"/>
              </a:rPr>
              <a:t> x</a:t>
            </a:r>
          </a:p>
        </p:txBody>
      </p:sp>
      <p:sp>
        <p:nvSpPr>
          <p:cNvPr id="88081" name="Freeform 17">
            <a:extLst>
              <a:ext uri="{FF2B5EF4-FFF2-40B4-BE49-F238E27FC236}">
                <a16:creationId xmlns:a16="http://schemas.microsoft.com/office/drawing/2014/main" id="{90B92AC5-5529-997A-9D3B-FC73209A3BC1}"/>
              </a:ext>
            </a:extLst>
          </p:cNvPr>
          <p:cNvSpPr>
            <a:spLocks/>
          </p:cNvSpPr>
          <p:nvPr/>
        </p:nvSpPr>
        <p:spPr bwMode="auto">
          <a:xfrm>
            <a:off x="3910013" y="3813175"/>
            <a:ext cx="2552700" cy="809625"/>
          </a:xfrm>
          <a:custGeom>
            <a:avLst/>
            <a:gdLst/>
            <a:ahLst/>
            <a:cxnLst>
              <a:cxn ang="0">
                <a:pos x="0" y="528"/>
              </a:cxn>
              <a:cxn ang="0">
                <a:pos x="12" y="0"/>
              </a:cxn>
              <a:cxn ang="0">
                <a:pos x="528" y="0"/>
              </a:cxn>
              <a:cxn ang="0">
                <a:pos x="528" y="528"/>
              </a:cxn>
              <a:cxn ang="0">
                <a:pos x="0" y="528"/>
              </a:cxn>
            </a:cxnLst>
            <a:rect l="0" t="0" r="r" b="b"/>
            <a:pathLst>
              <a:path w="528" h="528">
                <a:moveTo>
                  <a:pt x="0" y="528"/>
                </a:moveTo>
                <a:lnTo>
                  <a:pt x="12" y="0"/>
                </a:lnTo>
                <a:lnTo>
                  <a:pt x="528" y="0"/>
                </a:lnTo>
                <a:lnTo>
                  <a:pt x="528" y="528"/>
                </a:lnTo>
                <a:lnTo>
                  <a:pt x="0" y="528"/>
                </a:lnTo>
              </a:path>
            </a:pathLst>
          </a:custGeom>
          <a:gradFill rotWithShape="0">
            <a:gsLst>
              <a:gs pos="0">
                <a:srgbClr val="33CCCC">
                  <a:gamma/>
                  <a:shade val="46275"/>
                  <a:invGamma/>
                </a:srgbClr>
              </a:gs>
              <a:gs pos="50000">
                <a:srgbClr val="33CCCC"/>
              </a:gs>
              <a:gs pos="100000">
                <a:srgbClr val="33CCCC">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83" name="Line 19">
            <a:extLst>
              <a:ext uri="{FF2B5EF4-FFF2-40B4-BE49-F238E27FC236}">
                <a16:creationId xmlns:a16="http://schemas.microsoft.com/office/drawing/2014/main" id="{C44BA49A-98D4-D4F6-B0D6-C4BB3E5EB9CE}"/>
              </a:ext>
            </a:extLst>
          </p:cNvPr>
          <p:cNvSpPr>
            <a:spLocks noChangeShapeType="1"/>
          </p:cNvSpPr>
          <p:nvPr/>
        </p:nvSpPr>
        <p:spPr bwMode="auto">
          <a:xfrm>
            <a:off x="6462713" y="3803650"/>
            <a:ext cx="0" cy="8509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84" name="Line 20">
            <a:extLst>
              <a:ext uri="{FF2B5EF4-FFF2-40B4-BE49-F238E27FC236}">
                <a16:creationId xmlns:a16="http://schemas.microsoft.com/office/drawing/2014/main" id="{63A99286-9A5A-A773-55F1-5957A1395996}"/>
              </a:ext>
            </a:extLst>
          </p:cNvPr>
          <p:cNvSpPr>
            <a:spLocks noChangeShapeType="1"/>
          </p:cNvSpPr>
          <p:nvPr/>
        </p:nvSpPr>
        <p:spPr bwMode="auto">
          <a:xfrm flipV="1">
            <a:off x="3954463" y="3803650"/>
            <a:ext cx="2511425"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85" name="Line 21">
            <a:extLst>
              <a:ext uri="{FF2B5EF4-FFF2-40B4-BE49-F238E27FC236}">
                <a16:creationId xmlns:a16="http://schemas.microsoft.com/office/drawing/2014/main" id="{30D0EC27-C8AE-E339-37BE-E13FAB1E25B3}"/>
              </a:ext>
            </a:extLst>
          </p:cNvPr>
          <p:cNvSpPr>
            <a:spLocks noChangeShapeType="1"/>
          </p:cNvSpPr>
          <p:nvPr/>
        </p:nvSpPr>
        <p:spPr bwMode="auto">
          <a:xfrm>
            <a:off x="2716213" y="4622800"/>
            <a:ext cx="434975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86" name="Line 22">
            <a:extLst>
              <a:ext uri="{FF2B5EF4-FFF2-40B4-BE49-F238E27FC236}">
                <a16:creationId xmlns:a16="http://schemas.microsoft.com/office/drawing/2014/main" id="{B862F719-9A6A-9FF9-421C-9722829060A9}"/>
              </a:ext>
            </a:extLst>
          </p:cNvPr>
          <p:cNvSpPr>
            <a:spLocks noChangeShapeType="1"/>
          </p:cNvSpPr>
          <p:nvPr/>
        </p:nvSpPr>
        <p:spPr bwMode="auto">
          <a:xfrm flipH="1">
            <a:off x="2620963" y="3803650"/>
            <a:ext cx="1651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87" name="Rectangle 23">
            <a:extLst>
              <a:ext uri="{FF2B5EF4-FFF2-40B4-BE49-F238E27FC236}">
                <a16:creationId xmlns:a16="http://schemas.microsoft.com/office/drawing/2014/main" id="{8FDAEAE9-A345-B8EA-A19D-9EC982C19AD2}"/>
              </a:ext>
            </a:extLst>
          </p:cNvPr>
          <p:cNvSpPr>
            <a:spLocks noChangeArrowheads="1"/>
          </p:cNvSpPr>
          <p:nvPr/>
        </p:nvSpPr>
        <p:spPr bwMode="auto">
          <a:xfrm>
            <a:off x="1812925" y="3579813"/>
            <a:ext cx="82232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1/10</a:t>
            </a:r>
          </a:p>
        </p:txBody>
      </p:sp>
      <p:sp>
        <p:nvSpPr>
          <p:cNvPr id="88088" name="Rectangle 24">
            <a:extLst>
              <a:ext uri="{FF2B5EF4-FFF2-40B4-BE49-F238E27FC236}">
                <a16:creationId xmlns:a16="http://schemas.microsoft.com/office/drawing/2014/main" id="{2BBF2C29-B197-489A-DBF6-B0F1C4B531BC}"/>
              </a:ext>
            </a:extLst>
          </p:cNvPr>
          <p:cNvSpPr>
            <a:spLocks noChangeArrowheads="1"/>
          </p:cNvSpPr>
          <p:nvPr/>
        </p:nvSpPr>
        <p:spPr bwMode="auto">
          <a:xfrm>
            <a:off x="3311525" y="5186363"/>
            <a:ext cx="265906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Salad Weight (oz.)</a:t>
            </a:r>
          </a:p>
        </p:txBody>
      </p:sp>
      <p:sp>
        <p:nvSpPr>
          <p:cNvPr id="88075" name="Line 11">
            <a:extLst>
              <a:ext uri="{FF2B5EF4-FFF2-40B4-BE49-F238E27FC236}">
                <a16:creationId xmlns:a16="http://schemas.microsoft.com/office/drawing/2014/main" id="{B6760F65-E200-658A-0F9F-92252A560BC4}"/>
              </a:ext>
            </a:extLst>
          </p:cNvPr>
          <p:cNvSpPr>
            <a:spLocks noChangeShapeType="1"/>
          </p:cNvSpPr>
          <p:nvPr/>
        </p:nvSpPr>
        <p:spPr bwMode="auto">
          <a:xfrm>
            <a:off x="3948113" y="3810000"/>
            <a:ext cx="0" cy="806450"/>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81">
            <a:extLst>
              <a:ext uri="{FF2B5EF4-FFF2-40B4-BE49-F238E27FC236}">
                <a16:creationId xmlns:a16="http://schemas.microsoft.com/office/drawing/2014/main" id="{86615343-3297-882F-9B88-8C0EF85A8915}"/>
              </a:ext>
            </a:extLst>
          </p:cNvPr>
          <p:cNvGrpSpPr>
            <a:grpSpLocks/>
          </p:cNvGrpSpPr>
          <p:nvPr/>
        </p:nvGrpSpPr>
        <p:grpSpPr bwMode="auto">
          <a:xfrm>
            <a:off x="3948113" y="4565650"/>
            <a:ext cx="2514600" cy="152400"/>
            <a:chOff x="2487" y="2916"/>
            <a:chExt cx="1584" cy="96"/>
          </a:xfrm>
        </p:grpSpPr>
        <p:sp>
          <p:nvSpPr>
            <p:cNvPr id="88072" name="Line 8">
              <a:extLst>
                <a:ext uri="{FF2B5EF4-FFF2-40B4-BE49-F238E27FC236}">
                  <a16:creationId xmlns:a16="http://schemas.microsoft.com/office/drawing/2014/main" id="{E5552F73-7690-6EEA-FD19-4C9FB007C55A}"/>
                </a:ext>
              </a:extLst>
            </p:cNvPr>
            <p:cNvSpPr>
              <a:spLocks noChangeShapeType="1"/>
            </p:cNvSpPr>
            <p:nvPr/>
          </p:nvSpPr>
          <p:spPr bwMode="auto">
            <a:xfrm>
              <a:off x="2487" y="2920"/>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73" name="Line 9">
              <a:extLst>
                <a:ext uri="{FF2B5EF4-FFF2-40B4-BE49-F238E27FC236}">
                  <a16:creationId xmlns:a16="http://schemas.microsoft.com/office/drawing/2014/main" id="{AA0F906E-5D65-FC8B-AD16-84A79675BC61}"/>
                </a:ext>
              </a:extLst>
            </p:cNvPr>
            <p:cNvSpPr>
              <a:spLocks noChangeShapeType="1"/>
            </p:cNvSpPr>
            <p:nvPr/>
          </p:nvSpPr>
          <p:spPr bwMode="auto">
            <a:xfrm>
              <a:off x="4071" y="2924"/>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8074" name="Line 10">
              <a:extLst>
                <a:ext uri="{FF2B5EF4-FFF2-40B4-BE49-F238E27FC236}">
                  <a16:creationId xmlns:a16="http://schemas.microsoft.com/office/drawing/2014/main" id="{20525B2A-D7F6-01CA-5250-0E79CB4D55F4}"/>
                </a:ext>
              </a:extLst>
            </p:cNvPr>
            <p:cNvSpPr>
              <a:spLocks noChangeShapeType="1"/>
            </p:cNvSpPr>
            <p:nvPr/>
          </p:nvSpPr>
          <p:spPr bwMode="auto">
            <a:xfrm>
              <a:off x="3279" y="2916"/>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3" name="Group 87">
            <a:extLst>
              <a:ext uri="{FF2B5EF4-FFF2-40B4-BE49-F238E27FC236}">
                <a16:creationId xmlns:a16="http://schemas.microsoft.com/office/drawing/2014/main" id="{A8505CB0-3C62-6980-4E82-9CE05DE1CA07}"/>
              </a:ext>
            </a:extLst>
          </p:cNvPr>
          <p:cNvGrpSpPr>
            <a:grpSpLocks/>
          </p:cNvGrpSpPr>
          <p:nvPr/>
        </p:nvGrpSpPr>
        <p:grpSpPr bwMode="auto">
          <a:xfrm>
            <a:off x="2555875" y="4729163"/>
            <a:ext cx="4168775" cy="492125"/>
            <a:chOff x="1610" y="2979"/>
            <a:chExt cx="2626" cy="310"/>
          </a:xfrm>
        </p:grpSpPr>
        <p:sp>
          <p:nvSpPr>
            <p:cNvPr id="88076" name="Rectangle 12">
              <a:extLst>
                <a:ext uri="{FF2B5EF4-FFF2-40B4-BE49-F238E27FC236}">
                  <a16:creationId xmlns:a16="http://schemas.microsoft.com/office/drawing/2014/main" id="{8E5882E5-786C-EF08-7762-44A250039500}"/>
                </a:ext>
              </a:extLst>
            </p:cNvPr>
            <p:cNvSpPr>
              <a:spLocks noChangeArrowheads="1"/>
            </p:cNvSpPr>
            <p:nvPr/>
          </p:nvSpPr>
          <p:spPr bwMode="auto">
            <a:xfrm>
              <a:off x="2394" y="2979"/>
              <a:ext cx="210"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5</a:t>
              </a:r>
            </a:p>
          </p:txBody>
        </p:sp>
        <p:sp>
          <p:nvSpPr>
            <p:cNvPr id="88077" name="Rectangle 13">
              <a:extLst>
                <a:ext uri="{FF2B5EF4-FFF2-40B4-BE49-F238E27FC236}">
                  <a16:creationId xmlns:a16="http://schemas.microsoft.com/office/drawing/2014/main" id="{12AF7B31-1FCC-382F-E6A6-B954E59BD417}"/>
                </a:ext>
              </a:extLst>
            </p:cNvPr>
            <p:cNvSpPr>
              <a:spLocks noChangeArrowheads="1"/>
            </p:cNvSpPr>
            <p:nvPr/>
          </p:nvSpPr>
          <p:spPr bwMode="auto">
            <a:xfrm>
              <a:off x="3126" y="2991"/>
              <a:ext cx="30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10</a:t>
              </a:r>
            </a:p>
          </p:txBody>
        </p:sp>
        <p:sp>
          <p:nvSpPr>
            <p:cNvPr id="88078" name="Rectangle 14">
              <a:extLst>
                <a:ext uri="{FF2B5EF4-FFF2-40B4-BE49-F238E27FC236}">
                  <a16:creationId xmlns:a16="http://schemas.microsoft.com/office/drawing/2014/main" id="{6B9CD67A-6FC0-3726-CD37-D3252A59D2C5}"/>
                </a:ext>
              </a:extLst>
            </p:cNvPr>
            <p:cNvSpPr>
              <a:spLocks noChangeArrowheads="1"/>
            </p:cNvSpPr>
            <p:nvPr/>
          </p:nvSpPr>
          <p:spPr bwMode="auto">
            <a:xfrm>
              <a:off x="3930" y="3003"/>
              <a:ext cx="30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15</a:t>
              </a:r>
            </a:p>
          </p:txBody>
        </p:sp>
        <p:sp>
          <p:nvSpPr>
            <p:cNvPr id="88149" name="Rectangle 85">
              <a:extLst>
                <a:ext uri="{FF2B5EF4-FFF2-40B4-BE49-F238E27FC236}">
                  <a16:creationId xmlns:a16="http://schemas.microsoft.com/office/drawing/2014/main" id="{214F53A3-B781-A82D-2D31-857418A62B5A}"/>
                </a:ext>
              </a:extLst>
            </p:cNvPr>
            <p:cNvSpPr>
              <a:spLocks noChangeArrowheads="1"/>
            </p:cNvSpPr>
            <p:nvPr/>
          </p:nvSpPr>
          <p:spPr bwMode="auto">
            <a:xfrm>
              <a:off x="1610" y="2979"/>
              <a:ext cx="210"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0</a:t>
              </a:r>
            </a:p>
          </p:txBody>
        </p:sp>
      </p:grpSp>
    </p:spTree>
    <p:extLst>
      <p:ext uri="{BB962C8B-B14F-4D97-AF65-F5344CB8AC3E}">
        <p14:creationId xmlns:p14="http://schemas.microsoft.com/office/powerpoint/2010/main" val="160339812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par>
                          <p:cTn id="13" fill="hold" nodeType="afterGroup">
                            <p:stCondLst>
                              <p:cond delay="500"/>
                            </p:stCondLst>
                            <p:childTnLst>
                              <p:par>
                                <p:cTn id="14" presetID="12" presetClass="entr" presetSubtype="8" fill="hold" nodeType="afterEffect">
                                  <p:stCondLst>
                                    <p:cond delay="1000"/>
                                  </p:stCondLst>
                                  <p:childTnLst>
                                    <p:set>
                                      <p:cBhvr>
                                        <p:cTn id="15" dur="1" fill="hold">
                                          <p:stCondLst>
                                            <p:cond delay="0"/>
                                          </p:stCondLst>
                                        </p:cTn>
                                        <p:tgtEl>
                                          <p:spTgt spid="88085"/>
                                        </p:tgtEl>
                                        <p:attrNameLst>
                                          <p:attrName>style.visibility</p:attrName>
                                        </p:attrNameLst>
                                      </p:cBhvr>
                                      <p:to>
                                        <p:strVal val="visible"/>
                                      </p:to>
                                    </p:set>
                                    <p:animEffect transition="in" filter="slide(fromLeft)">
                                      <p:cBhvr>
                                        <p:cTn id="16" dur="500"/>
                                        <p:tgtEl>
                                          <p:spTgt spid="88085"/>
                                        </p:tgtEl>
                                      </p:cBhvr>
                                    </p:animEffect>
                                  </p:childTnLst>
                                </p:cTn>
                              </p:par>
                            </p:childTnLst>
                          </p:cTn>
                        </p:par>
                        <p:par>
                          <p:cTn id="17" fill="hold" nodeType="afterGroup">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88071"/>
                                        </p:tgtEl>
                                        <p:attrNameLst>
                                          <p:attrName>style.visibility</p:attrName>
                                        </p:attrNameLst>
                                      </p:cBhvr>
                                      <p:to>
                                        <p:strVal val="visible"/>
                                      </p:to>
                                    </p:set>
                                    <p:animEffect transition="in" filter="slide(fromLeft)">
                                      <p:cBhvr>
                                        <p:cTn id="20" dur="500"/>
                                        <p:tgtEl>
                                          <p:spTgt spid="88071"/>
                                        </p:tgtEl>
                                      </p:cBhvr>
                                    </p:animEffect>
                                  </p:childTnLst>
                                </p:cTn>
                              </p:par>
                            </p:childTnLst>
                          </p:cTn>
                        </p:par>
                        <p:par>
                          <p:cTn id="21" fill="hold" nodeType="afterGroup">
                            <p:stCondLst>
                              <p:cond delay="2500"/>
                            </p:stCondLst>
                            <p:childTnLst>
                              <p:par>
                                <p:cTn id="22" presetID="12" presetClass="entr" presetSubtype="4" fill="hold" nodeType="afterEffect">
                                  <p:stCondLst>
                                    <p:cond delay="1000"/>
                                  </p:stCondLst>
                                  <p:childTnLst>
                                    <p:set>
                                      <p:cBhvr>
                                        <p:cTn id="23" dur="1" fill="hold">
                                          <p:stCondLst>
                                            <p:cond delay="0"/>
                                          </p:stCondLst>
                                        </p:cTn>
                                        <p:tgtEl>
                                          <p:spTgt spid="88069"/>
                                        </p:tgtEl>
                                        <p:attrNameLst>
                                          <p:attrName>style.visibility</p:attrName>
                                        </p:attrNameLst>
                                      </p:cBhvr>
                                      <p:to>
                                        <p:strVal val="visible"/>
                                      </p:to>
                                    </p:set>
                                    <p:animEffect transition="in" filter="slide(fromBottom)">
                                      <p:cBhvr>
                                        <p:cTn id="24" dur="500"/>
                                        <p:tgtEl>
                                          <p:spTgt spid="88069"/>
                                        </p:tgtEl>
                                      </p:cBhvr>
                                    </p:animEffect>
                                  </p:childTnLst>
                                </p:cTn>
                              </p:par>
                            </p:childTnLst>
                          </p:cTn>
                        </p:par>
                        <p:par>
                          <p:cTn id="25" fill="hold" nodeType="afterGroup">
                            <p:stCondLst>
                              <p:cond delay="4000"/>
                            </p:stCondLst>
                            <p:childTnLst>
                              <p:par>
                                <p:cTn id="26" presetID="12" presetClass="entr" presetSubtype="8" fill="hold" grpId="0" nodeType="afterEffect">
                                  <p:stCondLst>
                                    <p:cond delay="0"/>
                                  </p:stCondLst>
                                  <p:childTnLst>
                                    <p:set>
                                      <p:cBhvr>
                                        <p:cTn id="27" dur="1" fill="hold">
                                          <p:stCondLst>
                                            <p:cond delay="0"/>
                                          </p:stCondLst>
                                        </p:cTn>
                                        <p:tgtEl>
                                          <p:spTgt spid="88070"/>
                                        </p:tgtEl>
                                        <p:attrNameLst>
                                          <p:attrName>style.visibility</p:attrName>
                                        </p:attrNameLst>
                                      </p:cBhvr>
                                      <p:to>
                                        <p:strVal val="visible"/>
                                      </p:to>
                                    </p:set>
                                    <p:animEffect transition="in" filter="slide(fromLeft)">
                                      <p:cBhvr>
                                        <p:cTn id="28" dur="500"/>
                                        <p:tgtEl>
                                          <p:spTgt spid="88070"/>
                                        </p:tgtEl>
                                      </p:cBhvr>
                                    </p:animEffect>
                                  </p:childTnLst>
                                </p:cTn>
                              </p:par>
                            </p:childTnLst>
                          </p:cTn>
                        </p:par>
                        <p:par>
                          <p:cTn id="29" fill="hold" nodeType="afterGroup">
                            <p:stCondLst>
                              <p:cond delay="4500"/>
                            </p:stCondLst>
                            <p:childTnLst>
                              <p:par>
                                <p:cTn id="30" presetID="12" presetClass="entr" presetSubtype="8" fill="hold" nodeType="afterEffect">
                                  <p:stCondLst>
                                    <p:cond delay="1000"/>
                                  </p:stCondLst>
                                  <p:childTnLst>
                                    <p:set>
                                      <p:cBhvr>
                                        <p:cTn id="31" dur="1" fill="hold">
                                          <p:stCondLst>
                                            <p:cond delay="0"/>
                                          </p:stCondLst>
                                        </p:cTn>
                                        <p:tgtEl>
                                          <p:spTgt spid="2"/>
                                        </p:tgtEl>
                                        <p:attrNameLst>
                                          <p:attrName>style.visibility</p:attrName>
                                        </p:attrNameLst>
                                      </p:cBhvr>
                                      <p:to>
                                        <p:strVal val="visible"/>
                                      </p:to>
                                    </p:set>
                                    <p:animEffect transition="in" filter="slide(fromLeft)">
                                      <p:cBhvr>
                                        <p:cTn id="32" dur="500"/>
                                        <p:tgtEl>
                                          <p:spTgt spid="2"/>
                                        </p:tgtEl>
                                      </p:cBhvr>
                                    </p:animEffect>
                                  </p:childTnLst>
                                </p:cTn>
                              </p:par>
                            </p:childTnLst>
                          </p:cTn>
                        </p:par>
                        <p:par>
                          <p:cTn id="33" fill="hold" nodeType="afterGroup">
                            <p:stCondLst>
                              <p:cond delay="6000"/>
                            </p:stCondLst>
                            <p:childTnLst>
                              <p:par>
                                <p:cTn id="34" presetID="1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lide(fromLeft)">
                                      <p:cBhvr>
                                        <p:cTn id="36" dur="500"/>
                                        <p:tgtEl>
                                          <p:spTgt spid="3"/>
                                        </p:tgtEl>
                                      </p:cBhvr>
                                    </p:animEffect>
                                  </p:childTnLst>
                                </p:cTn>
                              </p:par>
                            </p:childTnLst>
                          </p:cTn>
                        </p:par>
                        <p:par>
                          <p:cTn id="37" fill="hold" nodeType="afterGroup">
                            <p:stCondLst>
                              <p:cond delay="6500"/>
                            </p:stCondLst>
                            <p:childTnLst>
                              <p:par>
                                <p:cTn id="38" presetID="12" presetClass="entr" presetSubtype="1" fill="hold" grpId="0" nodeType="afterEffect">
                                  <p:stCondLst>
                                    <p:cond delay="1000"/>
                                  </p:stCondLst>
                                  <p:childTnLst>
                                    <p:set>
                                      <p:cBhvr>
                                        <p:cTn id="39" dur="1" fill="hold">
                                          <p:stCondLst>
                                            <p:cond delay="0"/>
                                          </p:stCondLst>
                                        </p:cTn>
                                        <p:tgtEl>
                                          <p:spTgt spid="88088"/>
                                        </p:tgtEl>
                                        <p:attrNameLst>
                                          <p:attrName>style.visibility</p:attrName>
                                        </p:attrNameLst>
                                      </p:cBhvr>
                                      <p:to>
                                        <p:strVal val="visible"/>
                                      </p:to>
                                    </p:set>
                                    <p:animEffect transition="in" filter="slide(fromTop)">
                                      <p:cBhvr>
                                        <p:cTn id="40" dur="500"/>
                                        <p:tgtEl>
                                          <p:spTgt spid="88088"/>
                                        </p:tgtEl>
                                      </p:cBhvr>
                                    </p:animEffect>
                                  </p:childTnLst>
                                </p:cTn>
                              </p:par>
                            </p:childTnLst>
                          </p:cTn>
                        </p:par>
                        <p:par>
                          <p:cTn id="41" fill="hold" nodeType="afterGroup">
                            <p:stCondLst>
                              <p:cond delay="8000"/>
                            </p:stCondLst>
                            <p:childTnLst>
                              <p:par>
                                <p:cTn id="42" presetID="12" presetClass="entr" presetSubtype="8" fill="hold" nodeType="afterEffect">
                                  <p:stCondLst>
                                    <p:cond delay="1000"/>
                                  </p:stCondLst>
                                  <p:childTnLst>
                                    <p:set>
                                      <p:cBhvr>
                                        <p:cTn id="43" dur="1" fill="hold">
                                          <p:stCondLst>
                                            <p:cond delay="0"/>
                                          </p:stCondLst>
                                        </p:cTn>
                                        <p:tgtEl>
                                          <p:spTgt spid="88086"/>
                                        </p:tgtEl>
                                        <p:attrNameLst>
                                          <p:attrName>style.visibility</p:attrName>
                                        </p:attrNameLst>
                                      </p:cBhvr>
                                      <p:to>
                                        <p:strVal val="visible"/>
                                      </p:to>
                                    </p:set>
                                    <p:animEffect transition="in" filter="slide(fromLeft)">
                                      <p:cBhvr>
                                        <p:cTn id="44" dur="500"/>
                                        <p:tgtEl>
                                          <p:spTgt spid="88086"/>
                                        </p:tgtEl>
                                      </p:cBhvr>
                                    </p:animEffect>
                                  </p:childTnLst>
                                </p:cTn>
                              </p:par>
                            </p:childTnLst>
                          </p:cTn>
                        </p:par>
                        <p:par>
                          <p:cTn id="45" fill="hold" nodeType="afterGroup">
                            <p:stCondLst>
                              <p:cond delay="9500"/>
                            </p:stCondLst>
                            <p:childTnLst>
                              <p:par>
                                <p:cTn id="46" presetID="12" presetClass="entr" presetSubtype="8" fill="hold" grpId="0" nodeType="afterEffect">
                                  <p:stCondLst>
                                    <p:cond delay="1000"/>
                                  </p:stCondLst>
                                  <p:childTnLst>
                                    <p:set>
                                      <p:cBhvr>
                                        <p:cTn id="47" dur="1" fill="hold">
                                          <p:stCondLst>
                                            <p:cond delay="0"/>
                                          </p:stCondLst>
                                        </p:cTn>
                                        <p:tgtEl>
                                          <p:spTgt spid="88087"/>
                                        </p:tgtEl>
                                        <p:attrNameLst>
                                          <p:attrName>style.visibility</p:attrName>
                                        </p:attrNameLst>
                                      </p:cBhvr>
                                      <p:to>
                                        <p:strVal val="visible"/>
                                      </p:to>
                                    </p:set>
                                    <p:animEffect transition="in" filter="slide(fromLeft)">
                                      <p:cBhvr>
                                        <p:cTn id="48" dur="500"/>
                                        <p:tgtEl>
                                          <p:spTgt spid="88087"/>
                                        </p:tgtEl>
                                      </p:cBhvr>
                                    </p:animEffect>
                                  </p:childTnLst>
                                </p:cTn>
                              </p:par>
                            </p:childTnLst>
                          </p:cTn>
                        </p:par>
                        <p:par>
                          <p:cTn id="49" fill="hold" nodeType="afterGroup">
                            <p:stCondLst>
                              <p:cond delay="11000"/>
                            </p:stCondLst>
                            <p:childTnLst>
                              <p:par>
                                <p:cTn id="50" presetID="12" presetClass="entr" presetSubtype="4" fill="hold" nodeType="afterEffect">
                                  <p:stCondLst>
                                    <p:cond delay="1000"/>
                                  </p:stCondLst>
                                  <p:childTnLst>
                                    <p:set>
                                      <p:cBhvr>
                                        <p:cTn id="51" dur="1" fill="hold">
                                          <p:stCondLst>
                                            <p:cond delay="0"/>
                                          </p:stCondLst>
                                        </p:cTn>
                                        <p:tgtEl>
                                          <p:spTgt spid="88075"/>
                                        </p:tgtEl>
                                        <p:attrNameLst>
                                          <p:attrName>style.visibility</p:attrName>
                                        </p:attrNameLst>
                                      </p:cBhvr>
                                      <p:to>
                                        <p:strVal val="visible"/>
                                      </p:to>
                                    </p:set>
                                    <p:animEffect transition="in" filter="slide(fromBottom)">
                                      <p:cBhvr>
                                        <p:cTn id="52" dur="500"/>
                                        <p:tgtEl>
                                          <p:spTgt spid="88075"/>
                                        </p:tgtEl>
                                      </p:cBhvr>
                                    </p:animEffect>
                                  </p:childTnLst>
                                </p:cTn>
                              </p:par>
                            </p:childTnLst>
                          </p:cTn>
                        </p:par>
                        <p:par>
                          <p:cTn id="53" fill="hold" nodeType="afterGroup">
                            <p:stCondLst>
                              <p:cond delay="12500"/>
                            </p:stCondLst>
                            <p:childTnLst>
                              <p:par>
                                <p:cTn id="54" presetID="12" presetClass="entr" presetSubtype="4" fill="hold" nodeType="afterEffect">
                                  <p:stCondLst>
                                    <p:cond delay="1000"/>
                                  </p:stCondLst>
                                  <p:childTnLst>
                                    <p:set>
                                      <p:cBhvr>
                                        <p:cTn id="55" dur="1" fill="hold">
                                          <p:stCondLst>
                                            <p:cond delay="0"/>
                                          </p:stCondLst>
                                        </p:cTn>
                                        <p:tgtEl>
                                          <p:spTgt spid="88083"/>
                                        </p:tgtEl>
                                        <p:attrNameLst>
                                          <p:attrName>style.visibility</p:attrName>
                                        </p:attrNameLst>
                                      </p:cBhvr>
                                      <p:to>
                                        <p:strVal val="visible"/>
                                      </p:to>
                                    </p:set>
                                    <p:animEffect transition="in" filter="slide(fromBottom)">
                                      <p:cBhvr>
                                        <p:cTn id="56" dur="500"/>
                                        <p:tgtEl>
                                          <p:spTgt spid="88083"/>
                                        </p:tgtEl>
                                      </p:cBhvr>
                                    </p:animEffect>
                                  </p:childTnLst>
                                </p:cTn>
                              </p:par>
                            </p:childTnLst>
                          </p:cTn>
                        </p:par>
                        <p:par>
                          <p:cTn id="57" fill="hold" nodeType="afterGroup">
                            <p:stCondLst>
                              <p:cond delay="14000"/>
                            </p:stCondLst>
                            <p:childTnLst>
                              <p:par>
                                <p:cTn id="58" presetID="12" presetClass="entr" presetSubtype="8" fill="hold" nodeType="afterEffect">
                                  <p:stCondLst>
                                    <p:cond delay="1000"/>
                                  </p:stCondLst>
                                  <p:childTnLst>
                                    <p:set>
                                      <p:cBhvr>
                                        <p:cTn id="59" dur="1" fill="hold">
                                          <p:stCondLst>
                                            <p:cond delay="0"/>
                                          </p:stCondLst>
                                        </p:cTn>
                                        <p:tgtEl>
                                          <p:spTgt spid="88084"/>
                                        </p:tgtEl>
                                        <p:attrNameLst>
                                          <p:attrName>style.visibility</p:attrName>
                                        </p:attrNameLst>
                                      </p:cBhvr>
                                      <p:to>
                                        <p:strVal val="visible"/>
                                      </p:to>
                                    </p:set>
                                    <p:animEffect transition="in" filter="slide(fromLeft)">
                                      <p:cBhvr>
                                        <p:cTn id="60" dur="500"/>
                                        <p:tgtEl>
                                          <p:spTgt spid="88084"/>
                                        </p:tgtEl>
                                      </p:cBhvr>
                                    </p:animEffect>
                                  </p:childTnLst>
                                </p:cTn>
                              </p:par>
                            </p:childTnLst>
                          </p:cTn>
                        </p:par>
                        <p:par>
                          <p:cTn id="61" fill="hold" nodeType="afterGroup">
                            <p:stCondLst>
                              <p:cond delay="15500"/>
                            </p:stCondLst>
                            <p:childTnLst>
                              <p:par>
                                <p:cTn id="62" presetID="9" presetClass="entr" presetSubtype="0" fill="hold" nodeType="afterEffect">
                                  <p:stCondLst>
                                    <p:cond delay="1000"/>
                                  </p:stCondLst>
                                  <p:childTnLst>
                                    <p:set>
                                      <p:cBhvr>
                                        <p:cTn id="63" dur="1" fill="hold">
                                          <p:stCondLst>
                                            <p:cond delay="0"/>
                                          </p:stCondLst>
                                        </p:cTn>
                                        <p:tgtEl>
                                          <p:spTgt spid="88081"/>
                                        </p:tgtEl>
                                        <p:attrNameLst>
                                          <p:attrName>style.visibility</p:attrName>
                                        </p:attrNameLst>
                                      </p:cBhvr>
                                      <p:to>
                                        <p:strVal val="visible"/>
                                      </p:to>
                                    </p:set>
                                    <p:animEffect transition="in" filter="dissolve">
                                      <p:cBhvr>
                                        <p:cTn id="64" dur="500"/>
                                        <p:tgtEl>
                                          <p:spTgt spid="88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advAuto="1000"/>
      <p:bldP spid="88068" grpId="0" animBg="1"/>
      <p:bldP spid="88070" grpId="0" autoUpdateAnimBg="0"/>
      <p:bldP spid="88071" grpId="0" autoUpdateAnimBg="0"/>
      <p:bldP spid="88087" grpId="0" autoUpdateAnimBg="0"/>
      <p:bldP spid="8808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4F31-59F5-8280-BD93-9ECE998052F7}"/>
            </a:ext>
          </a:extLst>
        </p:cNvPr>
        <p:cNvGrpSpPr/>
        <p:nvPr/>
      </p:nvGrpSpPr>
      <p:grpSpPr>
        <a:xfrm>
          <a:off x="0" y="0"/>
          <a:ext cx="0" cy="0"/>
          <a:chOff x="0" y="0"/>
          <a:chExt cx="0" cy="0"/>
        </a:xfrm>
      </p:grpSpPr>
      <p:grpSp>
        <p:nvGrpSpPr>
          <p:cNvPr id="2" name="Group 88">
            <a:extLst>
              <a:ext uri="{FF2B5EF4-FFF2-40B4-BE49-F238E27FC236}">
                <a16:creationId xmlns:a16="http://schemas.microsoft.com/office/drawing/2014/main" id="{FAF7FF59-3B80-F3C7-2BF9-C775C2268F9A}"/>
              </a:ext>
            </a:extLst>
          </p:cNvPr>
          <p:cNvGrpSpPr>
            <a:grpSpLocks/>
          </p:cNvGrpSpPr>
          <p:nvPr/>
        </p:nvGrpSpPr>
        <p:grpSpPr bwMode="auto">
          <a:xfrm>
            <a:off x="1238491" y="2092325"/>
            <a:ext cx="6655443" cy="3984384"/>
            <a:chOff x="1006" y="1318"/>
            <a:chExt cx="3810" cy="2308"/>
          </a:xfrm>
          <a:solidFill>
            <a:schemeClr val="bg2"/>
          </a:solidFill>
        </p:grpSpPr>
        <p:sp>
          <p:nvSpPr>
            <p:cNvPr id="177155" name="Rectangle 3">
              <a:extLst>
                <a:ext uri="{FF2B5EF4-FFF2-40B4-BE49-F238E27FC236}">
                  <a16:creationId xmlns:a16="http://schemas.microsoft.com/office/drawing/2014/main" id="{8458FBB4-DC0D-4147-A75B-5ECD183B2779}"/>
                </a:ext>
              </a:extLst>
            </p:cNvPr>
            <p:cNvSpPr>
              <a:spLocks noChangeArrowheads="1"/>
            </p:cNvSpPr>
            <p:nvPr/>
          </p:nvSpPr>
          <p:spPr bwMode="auto">
            <a:xfrm>
              <a:off x="1006" y="1318"/>
              <a:ext cx="3810" cy="2308"/>
            </a:xfrm>
            <a:prstGeom prst="rect">
              <a:avLst/>
            </a:prstGeom>
            <a:grp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56" name="Line 4">
              <a:extLst>
                <a:ext uri="{FF2B5EF4-FFF2-40B4-BE49-F238E27FC236}">
                  <a16:creationId xmlns:a16="http://schemas.microsoft.com/office/drawing/2014/main" id="{537772C1-8B60-27A4-B462-C1AC449C643B}"/>
                </a:ext>
              </a:extLst>
            </p:cNvPr>
            <p:cNvSpPr>
              <a:spLocks noChangeShapeType="1"/>
            </p:cNvSpPr>
            <p:nvPr/>
          </p:nvSpPr>
          <p:spPr bwMode="auto">
            <a:xfrm>
              <a:off x="1707" y="1731"/>
              <a:ext cx="0" cy="1236"/>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57" name="Rectangle 5">
              <a:extLst>
                <a:ext uri="{FF2B5EF4-FFF2-40B4-BE49-F238E27FC236}">
                  <a16:creationId xmlns:a16="http://schemas.microsoft.com/office/drawing/2014/main" id="{B1B2A8F5-25B5-CA71-DA50-D6CFC60C48D4}"/>
                </a:ext>
              </a:extLst>
            </p:cNvPr>
            <p:cNvSpPr>
              <a:spLocks noChangeArrowheads="1"/>
            </p:cNvSpPr>
            <p:nvPr/>
          </p:nvSpPr>
          <p:spPr bwMode="auto">
            <a:xfrm>
              <a:off x="1506" y="1403"/>
              <a:ext cx="391"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Book Antiqua" pitchFamily="18" charset="0"/>
                  <a:cs typeface="+mn-cs"/>
                </a:rPr>
                <a:t>f</a:t>
              </a:r>
              <a:r>
                <a:rPr lang="en-US" sz="2400">
                  <a:latin typeface="Book Antiqua" pitchFamily="18" charset="0"/>
                  <a:cs typeface="+mn-cs"/>
                </a:rPr>
                <a:t>(</a:t>
              </a:r>
              <a:r>
                <a:rPr lang="en-US" sz="2400" i="1">
                  <a:latin typeface="Book Antiqua" pitchFamily="18" charset="0"/>
                  <a:cs typeface="+mn-cs"/>
                </a:rPr>
                <a:t>x</a:t>
              </a:r>
              <a:r>
                <a:rPr lang="en-US" sz="2400">
                  <a:latin typeface="Book Antiqua" pitchFamily="18" charset="0"/>
                  <a:cs typeface="+mn-cs"/>
                </a:rPr>
                <a:t>)</a:t>
              </a:r>
            </a:p>
          </p:txBody>
        </p:sp>
        <p:sp>
          <p:nvSpPr>
            <p:cNvPr id="177158" name="Rectangle 6">
              <a:extLst>
                <a:ext uri="{FF2B5EF4-FFF2-40B4-BE49-F238E27FC236}">
                  <a16:creationId xmlns:a16="http://schemas.microsoft.com/office/drawing/2014/main" id="{CF12BA72-9CE3-E111-2C3D-BD53B5300EDE}"/>
                </a:ext>
              </a:extLst>
            </p:cNvPr>
            <p:cNvSpPr>
              <a:spLocks noChangeArrowheads="1"/>
            </p:cNvSpPr>
            <p:nvPr/>
          </p:nvSpPr>
          <p:spPr bwMode="auto">
            <a:xfrm>
              <a:off x="4434" y="2771"/>
              <a:ext cx="258"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i="1">
                  <a:latin typeface="Book Antiqua" pitchFamily="18" charset="0"/>
                  <a:cs typeface="+mn-cs"/>
                </a:rPr>
                <a:t> x</a:t>
              </a:r>
            </a:p>
          </p:txBody>
        </p:sp>
        <p:sp>
          <p:nvSpPr>
            <p:cNvPr id="177163" name="Freeform 11">
              <a:extLst>
                <a:ext uri="{FF2B5EF4-FFF2-40B4-BE49-F238E27FC236}">
                  <a16:creationId xmlns:a16="http://schemas.microsoft.com/office/drawing/2014/main" id="{A85FBE24-7DBD-04CF-E317-FE70D50F85E5}"/>
                </a:ext>
              </a:extLst>
            </p:cNvPr>
            <p:cNvSpPr>
              <a:spLocks/>
            </p:cNvSpPr>
            <p:nvPr/>
          </p:nvSpPr>
          <p:spPr bwMode="auto">
            <a:xfrm>
              <a:off x="2463" y="2402"/>
              <a:ext cx="1608" cy="510"/>
            </a:xfrm>
            <a:custGeom>
              <a:avLst/>
              <a:gdLst/>
              <a:ahLst/>
              <a:cxnLst>
                <a:cxn ang="0">
                  <a:pos x="0" y="528"/>
                </a:cxn>
                <a:cxn ang="0">
                  <a:pos x="12" y="0"/>
                </a:cxn>
                <a:cxn ang="0">
                  <a:pos x="528" y="0"/>
                </a:cxn>
                <a:cxn ang="0">
                  <a:pos x="528" y="528"/>
                </a:cxn>
                <a:cxn ang="0">
                  <a:pos x="0" y="528"/>
                </a:cxn>
              </a:cxnLst>
              <a:rect l="0" t="0" r="r" b="b"/>
              <a:pathLst>
                <a:path w="528" h="528">
                  <a:moveTo>
                    <a:pt x="0" y="528"/>
                  </a:moveTo>
                  <a:lnTo>
                    <a:pt x="12" y="0"/>
                  </a:lnTo>
                  <a:lnTo>
                    <a:pt x="528" y="0"/>
                  </a:lnTo>
                  <a:lnTo>
                    <a:pt x="528" y="528"/>
                  </a:lnTo>
                  <a:lnTo>
                    <a:pt x="0" y="528"/>
                  </a:lnTo>
                </a:path>
              </a:pathLst>
            </a:custGeom>
            <a:grp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64" name="Line 12">
              <a:extLst>
                <a:ext uri="{FF2B5EF4-FFF2-40B4-BE49-F238E27FC236}">
                  <a16:creationId xmlns:a16="http://schemas.microsoft.com/office/drawing/2014/main" id="{E13EB431-A1DC-C87A-74C7-845FDD9B0523}"/>
                </a:ext>
              </a:extLst>
            </p:cNvPr>
            <p:cNvSpPr>
              <a:spLocks noChangeShapeType="1"/>
            </p:cNvSpPr>
            <p:nvPr/>
          </p:nvSpPr>
          <p:spPr bwMode="auto">
            <a:xfrm>
              <a:off x="4071" y="2396"/>
              <a:ext cx="0" cy="536"/>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66" name="Line 14">
              <a:extLst>
                <a:ext uri="{FF2B5EF4-FFF2-40B4-BE49-F238E27FC236}">
                  <a16:creationId xmlns:a16="http://schemas.microsoft.com/office/drawing/2014/main" id="{DFF71290-67F1-F836-0DBE-6BDD7ADC12AF}"/>
                </a:ext>
              </a:extLst>
            </p:cNvPr>
            <p:cNvSpPr>
              <a:spLocks noChangeShapeType="1"/>
            </p:cNvSpPr>
            <p:nvPr/>
          </p:nvSpPr>
          <p:spPr bwMode="auto">
            <a:xfrm>
              <a:off x="1711" y="2912"/>
              <a:ext cx="2740" cy="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67" name="Line 15">
              <a:extLst>
                <a:ext uri="{FF2B5EF4-FFF2-40B4-BE49-F238E27FC236}">
                  <a16:creationId xmlns:a16="http://schemas.microsoft.com/office/drawing/2014/main" id="{5B776FE4-432B-C5E8-E303-C4E2977BE786}"/>
                </a:ext>
              </a:extLst>
            </p:cNvPr>
            <p:cNvSpPr>
              <a:spLocks noChangeShapeType="1"/>
            </p:cNvSpPr>
            <p:nvPr/>
          </p:nvSpPr>
          <p:spPr bwMode="auto">
            <a:xfrm flipH="1">
              <a:off x="1651" y="2396"/>
              <a:ext cx="104" cy="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68" name="Rectangle 16">
              <a:extLst>
                <a:ext uri="{FF2B5EF4-FFF2-40B4-BE49-F238E27FC236}">
                  <a16:creationId xmlns:a16="http://schemas.microsoft.com/office/drawing/2014/main" id="{913D39A8-7179-E895-7A4F-6ACA95820A65}"/>
                </a:ext>
              </a:extLst>
            </p:cNvPr>
            <p:cNvSpPr>
              <a:spLocks noChangeArrowheads="1"/>
            </p:cNvSpPr>
            <p:nvPr/>
          </p:nvSpPr>
          <p:spPr bwMode="auto">
            <a:xfrm>
              <a:off x="1142" y="2255"/>
              <a:ext cx="518"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1/10</a:t>
              </a:r>
            </a:p>
          </p:txBody>
        </p:sp>
        <p:sp>
          <p:nvSpPr>
            <p:cNvPr id="177169" name="Rectangle 17">
              <a:extLst>
                <a:ext uri="{FF2B5EF4-FFF2-40B4-BE49-F238E27FC236}">
                  <a16:creationId xmlns:a16="http://schemas.microsoft.com/office/drawing/2014/main" id="{B0DC87DD-2E9F-434E-5D6A-754B18570976}"/>
                </a:ext>
              </a:extLst>
            </p:cNvPr>
            <p:cNvSpPr>
              <a:spLocks noChangeArrowheads="1"/>
            </p:cNvSpPr>
            <p:nvPr/>
          </p:nvSpPr>
          <p:spPr bwMode="auto">
            <a:xfrm>
              <a:off x="2086" y="3267"/>
              <a:ext cx="1675"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Salad Weight (oz.)</a:t>
              </a:r>
            </a:p>
          </p:txBody>
        </p:sp>
        <p:sp>
          <p:nvSpPr>
            <p:cNvPr id="177170" name="Line 18">
              <a:extLst>
                <a:ext uri="{FF2B5EF4-FFF2-40B4-BE49-F238E27FC236}">
                  <a16:creationId xmlns:a16="http://schemas.microsoft.com/office/drawing/2014/main" id="{C24E605E-CF73-C864-EFB3-751830E1F17D}"/>
                </a:ext>
              </a:extLst>
            </p:cNvPr>
            <p:cNvSpPr>
              <a:spLocks noChangeShapeType="1"/>
            </p:cNvSpPr>
            <p:nvPr/>
          </p:nvSpPr>
          <p:spPr bwMode="auto">
            <a:xfrm>
              <a:off x="2487" y="2400"/>
              <a:ext cx="0" cy="508"/>
            </a:xfrm>
            <a:prstGeom prst="line">
              <a:avLst/>
            </a:prstGeom>
            <a:grpFill/>
            <a:ln w="12700">
              <a:solidFill>
                <a:schemeClr val="tx1"/>
              </a:solidFill>
              <a:round/>
              <a:headEnd/>
              <a:tailEnd/>
            </a:ln>
            <a:effectLst>
              <a:outerShdw dist="17961" dir="2700000" algn="ctr" rotWithShape="0">
                <a:schemeClr val="bg2"/>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3" name="Group 19">
              <a:extLst>
                <a:ext uri="{FF2B5EF4-FFF2-40B4-BE49-F238E27FC236}">
                  <a16:creationId xmlns:a16="http://schemas.microsoft.com/office/drawing/2014/main" id="{B4532FB3-E12F-09D5-2546-FCCF953D8E8B}"/>
                </a:ext>
              </a:extLst>
            </p:cNvPr>
            <p:cNvGrpSpPr>
              <a:grpSpLocks/>
            </p:cNvGrpSpPr>
            <p:nvPr/>
          </p:nvGrpSpPr>
          <p:grpSpPr bwMode="auto">
            <a:xfrm>
              <a:off x="2487" y="2876"/>
              <a:ext cx="1584" cy="96"/>
              <a:chOff x="2487" y="2916"/>
              <a:chExt cx="1584" cy="96"/>
            </a:xfrm>
            <a:grpFill/>
          </p:grpSpPr>
          <p:sp>
            <p:nvSpPr>
              <p:cNvPr id="177172" name="Line 20">
                <a:extLst>
                  <a:ext uri="{FF2B5EF4-FFF2-40B4-BE49-F238E27FC236}">
                    <a16:creationId xmlns:a16="http://schemas.microsoft.com/office/drawing/2014/main" id="{E641E414-77B1-2823-50B9-96424C114C0C}"/>
                  </a:ext>
                </a:extLst>
              </p:cNvPr>
              <p:cNvSpPr>
                <a:spLocks noChangeShapeType="1"/>
              </p:cNvSpPr>
              <p:nvPr/>
            </p:nvSpPr>
            <p:spPr bwMode="auto">
              <a:xfrm>
                <a:off x="2487" y="2920"/>
                <a:ext cx="0" cy="88"/>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73" name="Line 21">
                <a:extLst>
                  <a:ext uri="{FF2B5EF4-FFF2-40B4-BE49-F238E27FC236}">
                    <a16:creationId xmlns:a16="http://schemas.microsoft.com/office/drawing/2014/main" id="{EE472B4B-9292-E1EC-E2E6-5A01C04F2F64}"/>
                  </a:ext>
                </a:extLst>
              </p:cNvPr>
              <p:cNvSpPr>
                <a:spLocks noChangeShapeType="1"/>
              </p:cNvSpPr>
              <p:nvPr/>
            </p:nvSpPr>
            <p:spPr bwMode="auto">
              <a:xfrm>
                <a:off x="4071" y="2924"/>
                <a:ext cx="0" cy="88"/>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174" name="Line 22">
                <a:extLst>
                  <a:ext uri="{FF2B5EF4-FFF2-40B4-BE49-F238E27FC236}">
                    <a16:creationId xmlns:a16="http://schemas.microsoft.com/office/drawing/2014/main" id="{D12A09EF-2F2B-C3E2-E586-B58599299429}"/>
                  </a:ext>
                </a:extLst>
              </p:cNvPr>
              <p:cNvSpPr>
                <a:spLocks noChangeShapeType="1"/>
              </p:cNvSpPr>
              <p:nvPr/>
            </p:nvSpPr>
            <p:spPr bwMode="auto">
              <a:xfrm>
                <a:off x="3279" y="2916"/>
                <a:ext cx="0" cy="88"/>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77165" name="Line 13">
              <a:extLst>
                <a:ext uri="{FF2B5EF4-FFF2-40B4-BE49-F238E27FC236}">
                  <a16:creationId xmlns:a16="http://schemas.microsoft.com/office/drawing/2014/main" id="{0B380B49-B624-E78A-3E36-AEF85914DA5A}"/>
                </a:ext>
              </a:extLst>
            </p:cNvPr>
            <p:cNvSpPr>
              <a:spLocks noChangeShapeType="1"/>
            </p:cNvSpPr>
            <p:nvPr/>
          </p:nvSpPr>
          <p:spPr bwMode="auto">
            <a:xfrm flipV="1">
              <a:off x="2491" y="2396"/>
              <a:ext cx="1582" cy="0"/>
            </a:xfrm>
            <a:prstGeom prst="line">
              <a:avLst/>
            </a:prstGeom>
            <a:grp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4" name="Group 87">
              <a:extLst>
                <a:ext uri="{FF2B5EF4-FFF2-40B4-BE49-F238E27FC236}">
                  <a16:creationId xmlns:a16="http://schemas.microsoft.com/office/drawing/2014/main" id="{9A4BFBD5-CD25-67BD-40BB-14BECAF9A1E9}"/>
                </a:ext>
              </a:extLst>
            </p:cNvPr>
            <p:cNvGrpSpPr>
              <a:grpSpLocks/>
            </p:cNvGrpSpPr>
            <p:nvPr/>
          </p:nvGrpSpPr>
          <p:grpSpPr bwMode="auto">
            <a:xfrm>
              <a:off x="1610" y="2979"/>
              <a:ext cx="2626" cy="310"/>
              <a:chOff x="1610" y="2979"/>
              <a:chExt cx="2626" cy="310"/>
            </a:xfrm>
            <a:grpFill/>
          </p:grpSpPr>
          <p:sp>
            <p:nvSpPr>
              <p:cNvPr id="177160" name="Rectangle 8">
                <a:extLst>
                  <a:ext uri="{FF2B5EF4-FFF2-40B4-BE49-F238E27FC236}">
                    <a16:creationId xmlns:a16="http://schemas.microsoft.com/office/drawing/2014/main" id="{97FD536F-C448-423F-5BAB-94155E870FF7}"/>
                  </a:ext>
                </a:extLst>
              </p:cNvPr>
              <p:cNvSpPr>
                <a:spLocks noChangeArrowheads="1"/>
              </p:cNvSpPr>
              <p:nvPr/>
            </p:nvSpPr>
            <p:spPr bwMode="auto">
              <a:xfrm>
                <a:off x="2394" y="2979"/>
                <a:ext cx="210"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5</a:t>
                </a:r>
              </a:p>
            </p:txBody>
          </p:sp>
          <p:sp>
            <p:nvSpPr>
              <p:cNvPr id="177161" name="Rectangle 9">
                <a:extLst>
                  <a:ext uri="{FF2B5EF4-FFF2-40B4-BE49-F238E27FC236}">
                    <a16:creationId xmlns:a16="http://schemas.microsoft.com/office/drawing/2014/main" id="{CA4807C1-6E9B-C46F-6FDA-92DD569FA938}"/>
                  </a:ext>
                </a:extLst>
              </p:cNvPr>
              <p:cNvSpPr>
                <a:spLocks noChangeArrowheads="1"/>
              </p:cNvSpPr>
              <p:nvPr/>
            </p:nvSpPr>
            <p:spPr bwMode="auto">
              <a:xfrm>
                <a:off x="3126" y="2991"/>
                <a:ext cx="306"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10</a:t>
                </a:r>
              </a:p>
            </p:txBody>
          </p:sp>
          <p:sp>
            <p:nvSpPr>
              <p:cNvPr id="177162" name="Rectangle 10">
                <a:extLst>
                  <a:ext uri="{FF2B5EF4-FFF2-40B4-BE49-F238E27FC236}">
                    <a16:creationId xmlns:a16="http://schemas.microsoft.com/office/drawing/2014/main" id="{9C4E7066-CD49-466E-9664-D40006F8430B}"/>
                  </a:ext>
                </a:extLst>
              </p:cNvPr>
              <p:cNvSpPr>
                <a:spLocks noChangeArrowheads="1"/>
              </p:cNvSpPr>
              <p:nvPr/>
            </p:nvSpPr>
            <p:spPr bwMode="auto">
              <a:xfrm>
                <a:off x="3930" y="3003"/>
                <a:ext cx="306"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15</a:t>
                </a:r>
              </a:p>
            </p:txBody>
          </p:sp>
          <p:sp>
            <p:nvSpPr>
              <p:cNvPr id="177237" name="Rectangle 85">
                <a:extLst>
                  <a:ext uri="{FF2B5EF4-FFF2-40B4-BE49-F238E27FC236}">
                    <a16:creationId xmlns:a16="http://schemas.microsoft.com/office/drawing/2014/main" id="{1C79C7B5-9EC8-D877-08C1-99B9E5CE9EE6}"/>
                  </a:ext>
                </a:extLst>
              </p:cNvPr>
              <p:cNvSpPr>
                <a:spLocks noChangeArrowheads="1"/>
              </p:cNvSpPr>
              <p:nvPr/>
            </p:nvSpPr>
            <p:spPr bwMode="auto">
              <a:xfrm>
                <a:off x="1610" y="2979"/>
                <a:ext cx="210" cy="286"/>
              </a:xfrm>
              <a:prstGeom prst="rect">
                <a:avLst/>
              </a:prstGeom>
              <a:grp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0</a:t>
                </a:r>
              </a:p>
            </p:txBody>
          </p:sp>
        </p:grpSp>
      </p:grpSp>
      <p:sp>
        <p:nvSpPr>
          <p:cNvPr id="177227" name="Freeform 75">
            <a:extLst>
              <a:ext uri="{FF2B5EF4-FFF2-40B4-BE49-F238E27FC236}">
                <a16:creationId xmlns:a16="http://schemas.microsoft.com/office/drawing/2014/main" id="{96ED76E9-D0A8-C8AD-356C-959A2A8D627A}"/>
              </a:ext>
            </a:extLst>
          </p:cNvPr>
          <p:cNvSpPr>
            <a:spLocks/>
          </p:cNvSpPr>
          <p:nvPr/>
        </p:nvSpPr>
        <p:spPr bwMode="auto">
          <a:xfrm>
            <a:off x="5618163" y="3813175"/>
            <a:ext cx="838200" cy="803275"/>
          </a:xfrm>
          <a:custGeom>
            <a:avLst/>
            <a:gdLst/>
            <a:ahLst/>
            <a:cxnLst>
              <a:cxn ang="0">
                <a:pos x="0" y="528"/>
              </a:cxn>
              <a:cxn ang="0">
                <a:pos x="12" y="0"/>
              </a:cxn>
              <a:cxn ang="0">
                <a:pos x="528" y="0"/>
              </a:cxn>
              <a:cxn ang="0">
                <a:pos x="528" y="528"/>
              </a:cxn>
              <a:cxn ang="0">
                <a:pos x="0" y="528"/>
              </a:cxn>
            </a:cxnLst>
            <a:rect l="0" t="0" r="r" b="b"/>
            <a:pathLst>
              <a:path w="528" h="528">
                <a:moveTo>
                  <a:pt x="0" y="528"/>
                </a:moveTo>
                <a:lnTo>
                  <a:pt x="12" y="0"/>
                </a:lnTo>
                <a:lnTo>
                  <a:pt x="528" y="0"/>
                </a:lnTo>
                <a:lnTo>
                  <a:pt x="528" y="528"/>
                </a:lnTo>
                <a:lnTo>
                  <a:pt x="0" y="528"/>
                </a:lnTo>
              </a:path>
            </a:pathLst>
          </a:custGeom>
          <a:solidFill>
            <a:schemeClr val="accent6">
              <a:lumMod val="60000"/>
              <a:lumOff val="4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229" name="Rectangle 77">
            <a:extLst>
              <a:ext uri="{FF2B5EF4-FFF2-40B4-BE49-F238E27FC236}">
                <a16:creationId xmlns:a16="http://schemas.microsoft.com/office/drawing/2014/main" id="{7E96157C-9C76-CBE5-0709-9C51D733F7E2}"/>
              </a:ext>
            </a:extLst>
          </p:cNvPr>
          <p:cNvSpPr>
            <a:spLocks noChangeArrowheads="1"/>
          </p:cNvSpPr>
          <p:nvPr/>
        </p:nvSpPr>
        <p:spPr bwMode="auto">
          <a:xfrm>
            <a:off x="3338513" y="3013075"/>
            <a:ext cx="40544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P(12 </a:t>
            </a:r>
            <a:r>
              <a:rPr lang="en-US" sz="2400" u="sng">
                <a:latin typeface="Book Antiqua" pitchFamily="18" charset="0"/>
                <a:cs typeface="+mn-cs"/>
              </a:rPr>
              <a:t>&lt;</a:t>
            </a:r>
            <a:r>
              <a:rPr lang="en-US" sz="2400">
                <a:latin typeface="Book Antiqua" pitchFamily="18" charset="0"/>
                <a:cs typeface="+mn-cs"/>
              </a:rPr>
              <a:t> </a:t>
            </a:r>
            <a:r>
              <a:rPr lang="en-US" sz="2400" i="1">
                <a:latin typeface="Book Antiqua" pitchFamily="18" charset="0"/>
                <a:cs typeface="+mn-cs"/>
              </a:rPr>
              <a:t>x</a:t>
            </a:r>
            <a:r>
              <a:rPr lang="en-US" sz="2400">
                <a:latin typeface="Book Antiqua" pitchFamily="18" charset="0"/>
                <a:cs typeface="+mn-cs"/>
              </a:rPr>
              <a:t> </a:t>
            </a:r>
            <a:r>
              <a:rPr lang="en-US" sz="2400" u="sng">
                <a:latin typeface="Book Antiqua" pitchFamily="18" charset="0"/>
                <a:cs typeface="+mn-cs"/>
              </a:rPr>
              <a:t>&lt;</a:t>
            </a:r>
            <a:r>
              <a:rPr lang="en-US" sz="2400">
                <a:latin typeface="Book Antiqua" pitchFamily="18" charset="0"/>
                <a:cs typeface="+mn-cs"/>
              </a:rPr>
              <a:t> 15) = 1/10(3) =   .3</a:t>
            </a:r>
          </a:p>
        </p:txBody>
      </p:sp>
      <p:sp>
        <p:nvSpPr>
          <p:cNvPr id="177230" name="Line 78">
            <a:extLst>
              <a:ext uri="{FF2B5EF4-FFF2-40B4-BE49-F238E27FC236}">
                <a16:creationId xmlns:a16="http://schemas.microsoft.com/office/drawing/2014/main" id="{C058E18A-DAC7-E41F-F827-85FE4A904BB8}"/>
              </a:ext>
            </a:extLst>
          </p:cNvPr>
          <p:cNvSpPr>
            <a:spLocks noChangeShapeType="1"/>
          </p:cNvSpPr>
          <p:nvPr/>
        </p:nvSpPr>
        <p:spPr bwMode="auto">
          <a:xfrm>
            <a:off x="5624513" y="3829050"/>
            <a:ext cx="0" cy="8064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231" name="Rectangle 79">
            <a:extLst>
              <a:ext uri="{FF2B5EF4-FFF2-40B4-BE49-F238E27FC236}">
                <a16:creationId xmlns:a16="http://schemas.microsoft.com/office/drawing/2014/main" id="{88BA6D3F-80AB-0D63-3720-AC78F97385B6}"/>
              </a:ext>
            </a:extLst>
          </p:cNvPr>
          <p:cNvSpPr>
            <a:spLocks noChangeArrowheads="1"/>
          </p:cNvSpPr>
          <p:nvPr/>
        </p:nvSpPr>
        <p:spPr bwMode="auto">
          <a:xfrm>
            <a:off x="406400" y="984250"/>
            <a:ext cx="8061325" cy="977900"/>
          </a:xfrm>
          <a:prstGeom prst="rect">
            <a:avLst/>
          </a:prstGeom>
          <a:noFill/>
          <a:ln w="12700">
            <a:noFill/>
            <a:miter lim="800000"/>
            <a:headEnd/>
            <a:tailEnd/>
          </a:ln>
          <a:effectLst/>
        </p:spPr>
        <p:txBody>
          <a:bodyPr lIns="90488" tIns="44450" rIns="90488" bIns="44450"/>
          <a:lstStyle/>
          <a:p>
            <a:pPr>
              <a:spcBef>
                <a:spcPct val="20000"/>
              </a:spcBef>
              <a:buClr>
                <a:srgbClr val="66FFFF"/>
              </a:buClr>
              <a:buSzPct val="75000"/>
              <a:buFont typeface="Monotype Sorts" pitchFamily="2" charset="2"/>
              <a:buNone/>
              <a:defRPr/>
            </a:pPr>
            <a:r>
              <a:rPr lang="en-US" sz="2800" dirty="0">
                <a:effectLst>
                  <a:outerShdw blurRad="38100" dist="38100" dir="2700000" algn="tl">
                    <a:srgbClr val="000000"/>
                  </a:outerShdw>
                </a:effectLst>
                <a:latin typeface="Book Antiqua" pitchFamily="18" charset="0"/>
                <a:cs typeface="+mn-cs"/>
              </a:rPr>
              <a:t>What is the probability that a customer will take between 12 and 15 ounces of salad?</a:t>
            </a:r>
            <a:r>
              <a:rPr lang="en-US" sz="2400" dirty="0">
                <a:effectLst>
                  <a:outerShdw blurRad="38100" dist="38100" dir="2700000" algn="tl">
                    <a:srgbClr val="000000"/>
                  </a:outerShdw>
                </a:effectLst>
                <a:latin typeface="Book Antiqua" pitchFamily="18" charset="0"/>
                <a:cs typeface="+mn-cs"/>
              </a:rPr>
              <a:t>	</a:t>
            </a:r>
          </a:p>
        </p:txBody>
      </p:sp>
      <p:sp>
        <p:nvSpPr>
          <p:cNvPr id="177228" name="Line 76">
            <a:extLst>
              <a:ext uri="{FF2B5EF4-FFF2-40B4-BE49-F238E27FC236}">
                <a16:creationId xmlns:a16="http://schemas.microsoft.com/office/drawing/2014/main" id="{0D9E8A09-B6EF-7D29-B562-A17508EE9FA9}"/>
              </a:ext>
            </a:extLst>
          </p:cNvPr>
          <p:cNvSpPr>
            <a:spLocks noChangeShapeType="1"/>
          </p:cNvSpPr>
          <p:nvPr/>
        </p:nvSpPr>
        <p:spPr bwMode="auto">
          <a:xfrm flipH="1" flipV="1">
            <a:off x="6176963" y="3481388"/>
            <a:ext cx="0" cy="59531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235" name="Oval 83">
            <a:extLst>
              <a:ext uri="{FF2B5EF4-FFF2-40B4-BE49-F238E27FC236}">
                <a16:creationId xmlns:a16="http://schemas.microsoft.com/office/drawing/2014/main" id="{9A3FE815-CB2D-E28E-73B1-56FEBB8EFDC5}"/>
              </a:ext>
            </a:extLst>
          </p:cNvPr>
          <p:cNvSpPr>
            <a:spLocks noChangeArrowheads="1"/>
          </p:cNvSpPr>
          <p:nvPr/>
        </p:nvSpPr>
        <p:spPr bwMode="auto">
          <a:xfrm>
            <a:off x="6972300" y="2984500"/>
            <a:ext cx="457200" cy="476250"/>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236" name="Rectangle 84">
            <a:extLst>
              <a:ext uri="{FF2B5EF4-FFF2-40B4-BE49-F238E27FC236}">
                <a16:creationId xmlns:a16="http://schemas.microsoft.com/office/drawing/2014/main" id="{D5E92DD7-4507-A09B-7F0B-4274D80C3061}"/>
              </a:ext>
            </a:extLst>
          </p:cNvPr>
          <p:cNvSpPr>
            <a:spLocks noChangeArrowheads="1"/>
          </p:cNvSpPr>
          <p:nvPr/>
        </p:nvSpPr>
        <p:spPr bwMode="auto">
          <a:xfrm>
            <a:off x="685800" y="114300"/>
            <a:ext cx="7772400" cy="6731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Uniform Probability Distribution</a:t>
            </a:r>
          </a:p>
        </p:txBody>
      </p:sp>
      <p:grpSp>
        <p:nvGrpSpPr>
          <p:cNvPr id="5" name="Group 82">
            <a:extLst>
              <a:ext uri="{FF2B5EF4-FFF2-40B4-BE49-F238E27FC236}">
                <a16:creationId xmlns:a16="http://schemas.microsoft.com/office/drawing/2014/main" id="{DA6911C0-0A46-7F13-0462-5A0C0D113C44}"/>
              </a:ext>
            </a:extLst>
          </p:cNvPr>
          <p:cNvGrpSpPr>
            <a:grpSpLocks/>
          </p:cNvGrpSpPr>
          <p:nvPr/>
        </p:nvGrpSpPr>
        <p:grpSpPr bwMode="auto">
          <a:xfrm>
            <a:off x="5400675" y="4559300"/>
            <a:ext cx="485775" cy="642938"/>
            <a:chOff x="3402" y="2920"/>
            <a:chExt cx="306" cy="405"/>
          </a:xfrm>
        </p:grpSpPr>
        <p:sp>
          <p:nvSpPr>
            <p:cNvPr id="177232" name="Line 80">
              <a:extLst>
                <a:ext uri="{FF2B5EF4-FFF2-40B4-BE49-F238E27FC236}">
                  <a16:creationId xmlns:a16="http://schemas.microsoft.com/office/drawing/2014/main" id="{403272F7-E381-FE42-F77F-B1D1179366AB}"/>
                </a:ext>
              </a:extLst>
            </p:cNvPr>
            <p:cNvSpPr>
              <a:spLocks noChangeShapeType="1"/>
            </p:cNvSpPr>
            <p:nvPr/>
          </p:nvSpPr>
          <p:spPr bwMode="auto">
            <a:xfrm>
              <a:off x="3543" y="2920"/>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77233" name="Rectangle 81">
              <a:extLst>
                <a:ext uri="{FF2B5EF4-FFF2-40B4-BE49-F238E27FC236}">
                  <a16:creationId xmlns:a16="http://schemas.microsoft.com/office/drawing/2014/main" id="{832F6067-417C-9C14-27F7-BAE79A99F30F}"/>
                </a:ext>
              </a:extLst>
            </p:cNvPr>
            <p:cNvSpPr>
              <a:spLocks noChangeArrowheads="1"/>
            </p:cNvSpPr>
            <p:nvPr/>
          </p:nvSpPr>
          <p:spPr bwMode="auto">
            <a:xfrm>
              <a:off x="3402" y="3039"/>
              <a:ext cx="30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cs typeface="+mn-cs"/>
                </a:rPr>
                <a:t>12</a:t>
              </a:r>
            </a:p>
          </p:txBody>
        </p:sp>
      </p:grpSp>
    </p:spTree>
    <p:extLst>
      <p:ext uri="{BB962C8B-B14F-4D97-AF65-F5344CB8AC3E}">
        <p14:creationId xmlns:p14="http://schemas.microsoft.com/office/powerpoint/2010/main" val="13435327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77231"/>
                                        </p:tgtEl>
                                        <p:attrNameLst>
                                          <p:attrName>style.visibility</p:attrName>
                                        </p:attrNameLst>
                                      </p:cBhvr>
                                      <p:to>
                                        <p:strVal val="visible"/>
                                      </p:to>
                                    </p:set>
                                    <p:animEffect transition="in" filter="blinds(horizontal)">
                                      <p:cBhvr>
                                        <p:cTn id="7" dur="500"/>
                                        <p:tgtEl>
                                          <p:spTgt spid="177231"/>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27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2/3*#ppt_w"/>
                                          </p:val>
                                        </p:tav>
                                        <p:tav tm="100000">
                                          <p:val>
                                            <p:strVal val="#ppt_w"/>
                                          </p:val>
                                        </p:tav>
                                      </p:tavLst>
                                    </p:anim>
                                    <p:anim calcmode="lin" valueType="num">
                                      <p:cBhvr>
                                        <p:cTn id="17" dur="500" fill="hold"/>
                                        <p:tgtEl>
                                          <p:spTgt spid="5"/>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500"/>
                            </p:stCondLst>
                            <p:childTnLst>
                              <p:par>
                                <p:cTn id="19" presetID="12" presetClass="entr" presetSubtype="4" fill="hold" nodeType="afterEffect">
                                  <p:stCondLst>
                                    <p:cond delay="1000"/>
                                  </p:stCondLst>
                                  <p:childTnLst>
                                    <p:set>
                                      <p:cBhvr>
                                        <p:cTn id="20" dur="1" fill="hold">
                                          <p:stCondLst>
                                            <p:cond delay="0"/>
                                          </p:stCondLst>
                                        </p:cTn>
                                        <p:tgtEl>
                                          <p:spTgt spid="177230"/>
                                        </p:tgtEl>
                                        <p:attrNameLst>
                                          <p:attrName>style.visibility</p:attrName>
                                        </p:attrNameLst>
                                      </p:cBhvr>
                                      <p:to>
                                        <p:strVal val="visible"/>
                                      </p:to>
                                    </p:set>
                                    <p:animEffect transition="in" filter="slide(fromBottom)">
                                      <p:cBhvr>
                                        <p:cTn id="21" dur="500"/>
                                        <p:tgtEl>
                                          <p:spTgt spid="177230"/>
                                        </p:tgtEl>
                                      </p:cBhvr>
                                    </p:animEffect>
                                  </p:childTnLst>
                                </p:cTn>
                              </p:par>
                            </p:childTnLst>
                          </p:cTn>
                        </p:par>
                        <p:par>
                          <p:cTn id="22" fill="hold" nodeType="afterGroup">
                            <p:stCondLst>
                              <p:cond delay="2000"/>
                            </p:stCondLst>
                            <p:childTnLst>
                              <p:par>
                                <p:cTn id="23" presetID="9" presetClass="entr" presetSubtype="0" fill="hold" nodeType="afterEffect">
                                  <p:stCondLst>
                                    <p:cond delay="1000"/>
                                  </p:stCondLst>
                                  <p:childTnLst>
                                    <p:set>
                                      <p:cBhvr>
                                        <p:cTn id="24" dur="1" fill="hold">
                                          <p:stCondLst>
                                            <p:cond delay="0"/>
                                          </p:stCondLst>
                                        </p:cTn>
                                        <p:tgtEl>
                                          <p:spTgt spid="177227"/>
                                        </p:tgtEl>
                                        <p:attrNameLst>
                                          <p:attrName>style.visibility</p:attrName>
                                        </p:attrNameLst>
                                      </p:cBhvr>
                                      <p:to>
                                        <p:strVal val="visible"/>
                                      </p:to>
                                    </p:set>
                                    <p:animEffect transition="in" filter="dissolve">
                                      <p:cBhvr>
                                        <p:cTn id="25" dur="500"/>
                                        <p:tgtEl>
                                          <p:spTgt spid="177227"/>
                                        </p:tgtEl>
                                      </p:cBhvr>
                                    </p:animEffect>
                                  </p:childTnLst>
                                </p:cTn>
                              </p:par>
                            </p:childTnLst>
                          </p:cTn>
                        </p:par>
                        <p:par>
                          <p:cTn id="26" fill="hold" nodeType="afterGroup">
                            <p:stCondLst>
                              <p:cond delay="3500"/>
                            </p:stCondLst>
                            <p:childTnLst>
                              <p:par>
                                <p:cTn id="27" presetID="17" presetClass="entr" presetSubtype="10" fill="hold" grpId="0" nodeType="afterEffect">
                                  <p:stCondLst>
                                    <p:cond delay="2000"/>
                                  </p:stCondLst>
                                  <p:childTnLst>
                                    <p:set>
                                      <p:cBhvr>
                                        <p:cTn id="28" dur="1" fill="hold">
                                          <p:stCondLst>
                                            <p:cond delay="0"/>
                                          </p:stCondLst>
                                        </p:cTn>
                                        <p:tgtEl>
                                          <p:spTgt spid="177229"/>
                                        </p:tgtEl>
                                        <p:attrNameLst>
                                          <p:attrName>style.visibility</p:attrName>
                                        </p:attrNameLst>
                                      </p:cBhvr>
                                      <p:to>
                                        <p:strVal val="visible"/>
                                      </p:to>
                                    </p:set>
                                    <p:anim calcmode="lin" valueType="num">
                                      <p:cBhvr>
                                        <p:cTn id="29" dur="500" fill="hold"/>
                                        <p:tgtEl>
                                          <p:spTgt spid="177229"/>
                                        </p:tgtEl>
                                        <p:attrNameLst>
                                          <p:attrName>ppt_w</p:attrName>
                                        </p:attrNameLst>
                                      </p:cBhvr>
                                      <p:tavLst>
                                        <p:tav tm="0">
                                          <p:val>
                                            <p:fltVal val="0"/>
                                          </p:val>
                                        </p:tav>
                                        <p:tav tm="100000">
                                          <p:val>
                                            <p:strVal val="#ppt_w"/>
                                          </p:val>
                                        </p:tav>
                                      </p:tavLst>
                                    </p:anim>
                                    <p:anim calcmode="lin" valueType="num">
                                      <p:cBhvr>
                                        <p:cTn id="30" dur="500" fill="hold"/>
                                        <p:tgtEl>
                                          <p:spTgt spid="177229"/>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6000"/>
                            </p:stCondLst>
                            <p:childTnLst>
                              <p:par>
                                <p:cTn id="32" presetID="12" presetClass="entr" presetSubtype="1" fill="hold" nodeType="afterEffect">
                                  <p:stCondLst>
                                    <p:cond delay="1000"/>
                                  </p:stCondLst>
                                  <p:childTnLst>
                                    <p:set>
                                      <p:cBhvr>
                                        <p:cTn id="33" dur="1" fill="hold">
                                          <p:stCondLst>
                                            <p:cond delay="0"/>
                                          </p:stCondLst>
                                        </p:cTn>
                                        <p:tgtEl>
                                          <p:spTgt spid="177228"/>
                                        </p:tgtEl>
                                        <p:attrNameLst>
                                          <p:attrName>style.visibility</p:attrName>
                                        </p:attrNameLst>
                                      </p:cBhvr>
                                      <p:to>
                                        <p:strVal val="visible"/>
                                      </p:to>
                                    </p:set>
                                    <p:animEffect transition="in" filter="slide(fromTop)">
                                      <p:cBhvr>
                                        <p:cTn id="34" dur="500"/>
                                        <p:tgtEl>
                                          <p:spTgt spid="177228"/>
                                        </p:tgtEl>
                                      </p:cBhvr>
                                    </p:animEffect>
                                  </p:childTnLst>
                                </p:cTn>
                              </p:par>
                            </p:childTnLst>
                          </p:cTn>
                        </p:par>
                        <p:par>
                          <p:cTn id="35" fill="hold" nodeType="afterGroup">
                            <p:stCondLst>
                              <p:cond delay="7500"/>
                            </p:stCondLst>
                            <p:childTnLst>
                              <p:par>
                                <p:cTn id="36" presetID="16" presetClass="entr" presetSubtype="21" fill="hold" grpId="0" nodeType="afterEffect">
                                  <p:stCondLst>
                                    <p:cond delay="1000"/>
                                  </p:stCondLst>
                                  <p:childTnLst>
                                    <p:set>
                                      <p:cBhvr>
                                        <p:cTn id="37" dur="1" fill="hold">
                                          <p:stCondLst>
                                            <p:cond delay="0"/>
                                          </p:stCondLst>
                                        </p:cTn>
                                        <p:tgtEl>
                                          <p:spTgt spid="177235"/>
                                        </p:tgtEl>
                                        <p:attrNameLst>
                                          <p:attrName>style.visibility</p:attrName>
                                        </p:attrNameLst>
                                      </p:cBhvr>
                                      <p:to>
                                        <p:strVal val="visible"/>
                                      </p:to>
                                    </p:set>
                                    <p:animEffect transition="in" filter="barn(inVertical)">
                                      <p:cBhvr>
                                        <p:cTn id="38" dur="500"/>
                                        <p:tgtEl>
                                          <p:spTgt spid="17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29" grpId="0" autoUpdateAnimBg="0"/>
      <p:bldP spid="177231" grpId="0" autoUpdateAnimBg="0"/>
      <p:bldP spid="1772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1DE4-74F5-3BEA-C526-132BC09A7F52}"/>
            </a:ext>
          </a:extLst>
        </p:cNvPr>
        <p:cNvGrpSpPr/>
        <p:nvPr/>
      </p:nvGrpSpPr>
      <p:grpSpPr>
        <a:xfrm>
          <a:off x="0" y="0"/>
          <a:ext cx="0" cy="0"/>
          <a:chOff x="0" y="0"/>
          <a:chExt cx="0" cy="0"/>
        </a:xfrm>
      </p:grpSpPr>
      <p:sp>
        <p:nvSpPr>
          <p:cNvPr id="63490" name="Title 1">
            <a:extLst>
              <a:ext uri="{FF2B5EF4-FFF2-40B4-BE49-F238E27FC236}">
                <a16:creationId xmlns:a16="http://schemas.microsoft.com/office/drawing/2014/main" id="{C553B19E-2641-7CEF-8C86-D772850213AF}"/>
              </a:ext>
            </a:extLst>
          </p:cNvPr>
          <p:cNvSpPr>
            <a:spLocks noGrp="1"/>
          </p:cNvSpPr>
          <p:nvPr>
            <p:ph type="title"/>
          </p:nvPr>
        </p:nvSpPr>
        <p:spPr/>
        <p:txBody>
          <a:bodyPr/>
          <a:lstStyle/>
          <a:p>
            <a:r>
              <a:rPr lang="en-US" altLang="en-US"/>
              <a:t>Uniform Probability Distribution</a:t>
            </a:r>
            <a:br>
              <a:rPr lang="en-US" altLang="en-US"/>
            </a:br>
            <a:r>
              <a:rPr lang="en-US" altLang="en-US" sz="2800"/>
              <a:t>(Another Example)</a:t>
            </a:r>
            <a:endParaRPr lang="en-IN" altLang="en-US" sz="2800"/>
          </a:p>
        </p:txBody>
      </p:sp>
      <p:sp>
        <p:nvSpPr>
          <p:cNvPr id="3" name="Content Placeholder 2">
            <a:extLst>
              <a:ext uri="{FF2B5EF4-FFF2-40B4-BE49-F238E27FC236}">
                <a16:creationId xmlns:a16="http://schemas.microsoft.com/office/drawing/2014/main" id="{5E56A18A-26B8-0FAD-5A04-8A8B7E4F363D}"/>
              </a:ext>
            </a:extLst>
          </p:cNvPr>
          <p:cNvSpPr>
            <a:spLocks noGrp="1"/>
          </p:cNvSpPr>
          <p:nvPr>
            <p:ph idx="1"/>
          </p:nvPr>
        </p:nvSpPr>
        <p:spPr>
          <a:xfrm>
            <a:off x="457200" y="1647825"/>
            <a:ext cx="8458200" cy="4786313"/>
          </a:xfrm>
        </p:spPr>
        <p:txBody>
          <a:bodyPr>
            <a:normAutofit fontScale="70000" lnSpcReduction="20000"/>
          </a:bodyPr>
          <a:lstStyle/>
          <a:p>
            <a:pPr marL="0" indent="0">
              <a:buFont typeface="Arial" panose="020B0604020202020204" pitchFamily="34" charset="0"/>
              <a:buNone/>
              <a:defRPr/>
            </a:pPr>
            <a:r>
              <a:rPr lang="en-IN" sz="3400" b="1" u="sng" dirty="0"/>
              <a:t>Example:</a:t>
            </a:r>
            <a:r>
              <a:rPr lang="en-IN" sz="3400" dirty="0"/>
              <a:t> Flight time of an airplane traveling from Chicago to New York</a:t>
            </a:r>
          </a:p>
          <a:p>
            <a:pPr marL="0" indent="0">
              <a:buFont typeface="Arial" panose="020B0604020202020204" pitchFamily="34" charset="0"/>
              <a:buNone/>
              <a:defRPr/>
            </a:pPr>
            <a:endParaRPr lang="en-IN" sz="3400" b="1" u="sng" dirty="0"/>
          </a:p>
          <a:p>
            <a:pPr marL="0" indent="0">
              <a:buFont typeface="Arial" panose="020B0604020202020204" pitchFamily="34" charset="0"/>
              <a:buNone/>
              <a:defRPr/>
            </a:pPr>
            <a:r>
              <a:rPr lang="en-IN" sz="3400" dirty="0"/>
              <a:t>Suppose the flight time can be any value in the interval from 120 minutes to 140 minutes. </a:t>
            </a:r>
          </a:p>
          <a:p>
            <a:pPr marL="0" indent="0">
              <a:buFont typeface="Arial" panose="020B0604020202020204" pitchFamily="34" charset="0"/>
              <a:buNone/>
              <a:defRPr/>
            </a:pPr>
            <a:endParaRPr lang="en-IN" sz="3400" dirty="0"/>
          </a:p>
          <a:p>
            <a:pPr marL="0" indent="0">
              <a:buSzPct val="100000"/>
              <a:buFont typeface="Arial" panose="020B0604020202020204" pitchFamily="34" charset="0"/>
              <a:buNone/>
              <a:defRPr/>
            </a:pPr>
            <a:r>
              <a:rPr lang="en-US" sz="3400" dirty="0">
                <a:solidFill>
                  <a:srgbClr val="000000"/>
                </a:solidFill>
                <a:cs typeface="Arial" panose="020B0604020202020204" pitchFamily="34" charset="0"/>
              </a:rPr>
              <a:t>Uniform Probability Density Function</a:t>
            </a:r>
          </a:p>
          <a:p>
            <a:pPr marL="0" indent="0">
              <a:buSzPct val="100000"/>
              <a:buFont typeface="Arial" panose="020B0604020202020204" pitchFamily="34" charset="0"/>
              <a:buNone/>
              <a:defRPr/>
            </a:pPr>
            <a:endParaRPr lang="en-US" sz="3400" dirty="0">
              <a:solidFill>
                <a:srgbClr val="000000"/>
              </a:solidFill>
              <a:cs typeface="Arial" panose="020B0604020202020204" pitchFamily="34" charset="0"/>
            </a:endParaRPr>
          </a:p>
          <a:p>
            <a:pPr algn="ctr">
              <a:buClr>
                <a:srgbClr val="66FFFF"/>
              </a:buClr>
              <a:buSzPct val="75000"/>
              <a:buFont typeface="Arial" panose="020B0604020202020204" pitchFamily="34" charset="0"/>
              <a:buNone/>
              <a:defRPr/>
            </a:pPr>
            <a:r>
              <a:rPr lang="en-US" sz="3400" i="1" dirty="0">
                <a:solidFill>
                  <a:srgbClr val="000000"/>
                </a:solidFill>
                <a:cs typeface="Arial" panose="020B0604020202020204" pitchFamily="34" charset="0"/>
              </a:rPr>
              <a:t> f</a:t>
            </a:r>
            <a:r>
              <a:rPr lang="en-US" sz="3400" dirty="0">
                <a:solidFill>
                  <a:srgbClr val="000000"/>
                </a:solidFill>
                <a:cs typeface="Arial" panose="020B0604020202020204" pitchFamily="34" charset="0"/>
              </a:rPr>
              <a:t>(</a:t>
            </a:r>
            <a:r>
              <a:rPr lang="en-US" sz="3400" i="1" dirty="0">
                <a:solidFill>
                  <a:srgbClr val="000000"/>
                </a:solidFill>
                <a:cs typeface="Arial" panose="020B0604020202020204" pitchFamily="34" charset="0"/>
              </a:rPr>
              <a:t>x</a:t>
            </a:r>
            <a:r>
              <a:rPr lang="en-US" sz="3400" dirty="0">
                <a:solidFill>
                  <a:srgbClr val="000000"/>
                </a:solidFill>
                <a:cs typeface="Arial" panose="020B0604020202020204" pitchFamily="34" charset="0"/>
              </a:rPr>
              <a:t>) = 1/20   for 120 </a:t>
            </a:r>
            <a:r>
              <a:rPr lang="en-US" sz="3400" u="sng" dirty="0">
                <a:solidFill>
                  <a:srgbClr val="000000"/>
                </a:solidFill>
                <a:cs typeface="Arial" panose="020B0604020202020204" pitchFamily="34" charset="0"/>
              </a:rPr>
              <a:t>&lt;</a:t>
            </a:r>
            <a:r>
              <a:rPr lang="en-US" sz="3400" dirty="0">
                <a:solidFill>
                  <a:srgbClr val="000000"/>
                </a:solidFill>
                <a:cs typeface="Arial" panose="020B0604020202020204" pitchFamily="34" charset="0"/>
              </a:rPr>
              <a:t> </a:t>
            </a:r>
            <a:r>
              <a:rPr lang="en-US" sz="3400" i="1" dirty="0">
                <a:solidFill>
                  <a:srgbClr val="000000"/>
                </a:solidFill>
                <a:cs typeface="Arial" panose="020B0604020202020204" pitchFamily="34" charset="0"/>
              </a:rPr>
              <a:t>x</a:t>
            </a:r>
            <a:r>
              <a:rPr lang="en-US" sz="3400" dirty="0">
                <a:solidFill>
                  <a:srgbClr val="000000"/>
                </a:solidFill>
                <a:cs typeface="Arial" panose="020B0604020202020204" pitchFamily="34" charset="0"/>
              </a:rPr>
              <a:t> </a:t>
            </a:r>
            <a:r>
              <a:rPr lang="en-US" sz="3400" u="sng" dirty="0">
                <a:solidFill>
                  <a:srgbClr val="000000"/>
                </a:solidFill>
                <a:cs typeface="Arial" panose="020B0604020202020204" pitchFamily="34" charset="0"/>
              </a:rPr>
              <a:t>&lt;</a:t>
            </a:r>
            <a:r>
              <a:rPr lang="en-US" sz="3400" dirty="0">
                <a:solidFill>
                  <a:srgbClr val="000000"/>
                </a:solidFill>
                <a:cs typeface="Arial" panose="020B0604020202020204" pitchFamily="34" charset="0"/>
              </a:rPr>
              <a:t> 140</a:t>
            </a:r>
          </a:p>
          <a:p>
            <a:pPr algn="ctr">
              <a:buClr>
                <a:srgbClr val="66FFFF"/>
              </a:buClr>
              <a:buSzPct val="75000"/>
              <a:buFont typeface="Arial" panose="020B0604020202020204" pitchFamily="34" charset="0"/>
              <a:buNone/>
              <a:defRPr/>
            </a:pPr>
            <a:r>
              <a:rPr lang="en-US" sz="3400" dirty="0">
                <a:solidFill>
                  <a:srgbClr val="000000"/>
                </a:solidFill>
                <a:cs typeface="Arial" panose="020B0604020202020204" pitchFamily="34" charset="0"/>
              </a:rPr>
              <a:t>         = 0         elsewhere</a:t>
            </a:r>
          </a:p>
          <a:p>
            <a:pPr>
              <a:buClr>
                <a:srgbClr val="66FFFF"/>
              </a:buClr>
              <a:buSzPct val="75000"/>
              <a:buFont typeface="Arial" panose="020B0604020202020204" pitchFamily="34" charset="0"/>
              <a:buNone/>
              <a:defRPr/>
            </a:pPr>
            <a:r>
              <a:rPr lang="en-US" sz="3400" dirty="0">
                <a:solidFill>
                  <a:srgbClr val="000000"/>
                </a:solidFill>
                <a:cs typeface="Arial" panose="020B0604020202020204" pitchFamily="34" charset="0"/>
              </a:rPr>
              <a:t>where:</a:t>
            </a:r>
          </a:p>
          <a:p>
            <a:pPr>
              <a:buClr>
                <a:srgbClr val="66FFFF"/>
              </a:buClr>
              <a:buSzPct val="75000"/>
              <a:buFont typeface="Arial" panose="020B0604020202020204" pitchFamily="34" charset="0"/>
              <a:buNone/>
              <a:defRPr/>
            </a:pPr>
            <a:r>
              <a:rPr lang="en-US" sz="3400" i="1" dirty="0">
                <a:solidFill>
                  <a:srgbClr val="000000"/>
                </a:solidFill>
                <a:cs typeface="Arial" panose="020B0604020202020204" pitchFamily="34" charset="0"/>
              </a:rPr>
              <a:t>  x</a:t>
            </a:r>
            <a:r>
              <a:rPr lang="en-US" sz="3400" dirty="0">
                <a:solidFill>
                  <a:srgbClr val="000000"/>
                </a:solidFill>
                <a:cs typeface="Arial" panose="020B0604020202020204" pitchFamily="34" charset="0"/>
              </a:rPr>
              <a:t> = </a:t>
            </a:r>
            <a:r>
              <a:rPr lang="en-IN" sz="3400" dirty="0"/>
              <a:t>Flight time of an airplane traveling from Chicago to New York</a:t>
            </a:r>
          </a:p>
          <a:p>
            <a:pPr marL="0" indent="0">
              <a:buFont typeface="Arial" panose="020B0604020202020204" pitchFamily="34" charset="0"/>
              <a:buNone/>
              <a:defRPr/>
            </a:pPr>
            <a:endParaRPr lang="en-IN" dirty="0"/>
          </a:p>
          <a:p>
            <a:pPr marL="0" indent="0">
              <a:buFont typeface="Arial" panose="020B0604020202020204" pitchFamily="34" charset="0"/>
              <a:buNone/>
              <a:defRPr/>
            </a:pPr>
            <a:endParaRPr lang="en-IN" b="1" u="sng" dirty="0"/>
          </a:p>
        </p:txBody>
      </p:sp>
    </p:spTree>
    <p:extLst>
      <p:ext uri="{BB962C8B-B14F-4D97-AF65-F5344CB8AC3E}">
        <p14:creationId xmlns:p14="http://schemas.microsoft.com/office/powerpoint/2010/main" val="3271305429"/>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86096-FDD2-734D-C546-E04A67910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8F14A-B9D0-7A03-D867-04BFBEE2F09B}"/>
              </a:ext>
            </a:extLst>
          </p:cNvPr>
          <p:cNvSpPr>
            <a:spLocks noGrp="1"/>
          </p:cNvSpPr>
          <p:nvPr>
            <p:ph type="title"/>
          </p:nvPr>
        </p:nvSpPr>
        <p:spPr>
          <a:xfrm>
            <a:off x="457200" y="185738"/>
            <a:ext cx="8229600" cy="1143000"/>
          </a:xfrm>
        </p:spPr>
        <p:txBody>
          <a:bodyPr>
            <a:normAutofit fontScale="90000"/>
          </a:bodyPr>
          <a:lstStyle/>
          <a:p>
            <a:pPr>
              <a:defRPr/>
            </a:pPr>
            <a:r>
              <a:rPr lang="en-US" dirty="0"/>
              <a:t>Uniform Probability Distribution</a:t>
            </a:r>
            <a:br>
              <a:rPr lang="en-US" dirty="0"/>
            </a:br>
            <a:r>
              <a:rPr lang="en-US" dirty="0"/>
              <a:t>Another Example</a:t>
            </a:r>
            <a:endParaRPr lang="en-IN" dirty="0"/>
          </a:p>
        </p:txBody>
      </p:sp>
      <p:sp>
        <p:nvSpPr>
          <p:cNvPr id="3" name="Content Placeholder 2">
            <a:extLst>
              <a:ext uri="{FF2B5EF4-FFF2-40B4-BE49-F238E27FC236}">
                <a16:creationId xmlns:a16="http://schemas.microsoft.com/office/drawing/2014/main" id="{2F5AF8A4-924D-DD18-4BF6-DF8B0D55F034}"/>
              </a:ext>
            </a:extLst>
          </p:cNvPr>
          <p:cNvSpPr>
            <a:spLocks noGrp="1"/>
          </p:cNvSpPr>
          <p:nvPr>
            <p:ph idx="1"/>
          </p:nvPr>
        </p:nvSpPr>
        <p:spPr/>
        <p:txBody>
          <a:bodyPr/>
          <a:lstStyle/>
          <a:p>
            <a:pPr marL="0" indent="0">
              <a:buFont typeface="Arial" panose="020B0604020202020204" pitchFamily="34" charset="0"/>
              <a:buNone/>
              <a:defRPr/>
            </a:pPr>
            <a:r>
              <a:rPr lang="en-US" dirty="0">
                <a:solidFill>
                  <a:srgbClr val="000000"/>
                </a:solidFill>
                <a:cs typeface="Arial" panose="020B0604020202020204" pitchFamily="34" charset="0"/>
              </a:rPr>
              <a:t>Expected Value of  </a:t>
            </a:r>
            <a:r>
              <a:rPr lang="en-US" i="1" dirty="0">
                <a:solidFill>
                  <a:srgbClr val="000000"/>
                </a:solidFill>
                <a:cs typeface="Arial" panose="020B0604020202020204" pitchFamily="34" charset="0"/>
              </a:rPr>
              <a:t>x</a:t>
            </a:r>
          </a:p>
          <a:p>
            <a:pPr algn="ctr">
              <a:buSzPct val="75000"/>
              <a:buFont typeface="Arial" panose="020B0604020202020204" pitchFamily="34" charset="0"/>
              <a:buNone/>
              <a:defRPr/>
            </a:pPr>
            <a:r>
              <a:rPr lang="en-US" dirty="0">
                <a:solidFill>
                  <a:srgbClr val="000000"/>
                </a:solidFill>
                <a:cs typeface="Arial" panose="020B0604020202020204" pitchFamily="34" charset="0"/>
              </a:rPr>
              <a:t>E(</a:t>
            </a:r>
            <a:r>
              <a:rPr lang="en-US" i="1" dirty="0">
                <a:solidFill>
                  <a:srgbClr val="000000"/>
                </a:solidFill>
                <a:cs typeface="Arial" panose="020B0604020202020204" pitchFamily="34" charset="0"/>
              </a:rPr>
              <a:t>x</a:t>
            </a:r>
            <a:r>
              <a:rPr lang="en-US" dirty="0">
                <a:solidFill>
                  <a:srgbClr val="000000"/>
                </a:solidFill>
                <a:cs typeface="Arial" panose="020B0604020202020204" pitchFamily="34" charset="0"/>
              </a:rPr>
              <a:t>) = (</a:t>
            </a:r>
            <a:r>
              <a:rPr lang="en-US" i="1" dirty="0">
                <a:solidFill>
                  <a:srgbClr val="000000"/>
                </a:solidFill>
                <a:cs typeface="Arial" panose="020B0604020202020204" pitchFamily="34" charset="0"/>
              </a:rPr>
              <a:t>a</a:t>
            </a:r>
            <a:r>
              <a:rPr lang="en-US" dirty="0">
                <a:solidFill>
                  <a:srgbClr val="000000"/>
                </a:solidFill>
                <a:cs typeface="Arial" panose="020B0604020202020204" pitchFamily="34" charset="0"/>
              </a:rPr>
              <a:t> + </a:t>
            </a:r>
            <a:r>
              <a:rPr lang="en-US" i="1" dirty="0">
                <a:solidFill>
                  <a:srgbClr val="000000"/>
                </a:solidFill>
                <a:cs typeface="Arial" panose="020B0604020202020204" pitchFamily="34" charset="0"/>
              </a:rPr>
              <a:t>b</a:t>
            </a:r>
            <a:r>
              <a:rPr lang="en-US" dirty="0">
                <a:solidFill>
                  <a:srgbClr val="000000"/>
                </a:solidFill>
                <a:cs typeface="Arial" panose="020B0604020202020204" pitchFamily="34" charset="0"/>
              </a:rPr>
              <a:t>)/2</a:t>
            </a:r>
          </a:p>
          <a:p>
            <a:pPr algn="ctr">
              <a:buSzPct val="75000"/>
              <a:buFont typeface="Arial" panose="020B0604020202020204" pitchFamily="34" charset="0"/>
              <a:buNone/>
              <a:defRPr/>
            </a:pPr>
            <a:r>
              <a:rPr lang="en-US" dirty="0">
                <a:solidFill>
                  <a:srgbClr val="000000"/>
                </a:solidFill>
                <a:cs typeface="Arial" panose="020B0604020202020204" pitchFamily="34" charset="0"/>
              </a:rPr>
              <a:t>         = (120 + 140)/2</a:t>
            </a:r>
          </a:p>
          <a:p>
            <a:pPr algn="ctr">
              <a:buSzPct val="75000"/>
              <a:buFont typeface="Arial" panose="020B0604020202020204" pitchFamily="34" charset="0"/>
              <a:buNone/>
              <a:defRPr/>
            </a:pPr>
            <a:r>
              <a:rPr lang="en-US" dirty="0">
                <a:solidFill>
                  <a:srgbClr val="000000"/>
                </a:solidFill>
                <a:cs typeface="Arial" panose="020B0604020202020204" pitchFamily="34" charset="0"/>
              </a:rPr>
              <a:t>= 130</a:t>
            </a:r>
          </a:p>
          <a:p>
            <a:pPr>
              <a:buSzPct val="75000"/>
              <a:buFont typeface="Arial" panose="020B0604020202020204" pitchFamily="34" charset="0"/>
              <a:buNone/>
              <a:defRPr/>
            </a:pPr>
            <a:r>
              <a:rPr lang="en-US" dirty="0">
                <a:solidFill>
                  <a:srgbClr val="000000"/>
                </a:solidFill>
                <a:cs typeface="Arial" panose="020B0604020202020204" pitchFamily="34" charset="0"/>
              </a:rPr>
              <a:t>Variance of  </a:t>
            </a:r>
            <a:r>
              <a:rPr lang="en-US" i="1" dirty="0">
                <a:solidFill>
                  <a:srgbClr val="000000"/>
                </a:solidFill>
                <a:cs typeface="Arial" panose="020B0604020202020204" pitchFamily="34" charset="0"/>
              </a:rPr>
              <a:t>x</a:t>
            </a:r>
          </a:p>
          <a:p>
            <a:pPr algn="ctr">
              <a:buSzPct val="75000"/>
              <a:buFont typeface="Arial" panose="020B0604020202020204" pitchFamily="34" charset="0"/>
              <a:buNone/>
              <a:defRPr/>
            </a:pPr>
            <a:r>
              <a:rPr lang="en-US" dirty="0">
                <a:solidFill>
                  <a:srgbClr val="000000"/>
                </a:solidFill>
                <a:cs typeface="Arial" panose="020B0604020202020204" pitchFamily="34" charset="0"/>
              </a:rPr>
              <a:t>Var(</a:t>
            </a:r>
            <a:r>
              <a:rPr lang="en-US" i="1" dirty="0">
                <a:solidFill>
                  <a:srgbClr val="000000"/>
                </a:solidFill>
                <a:cs typeface="Arial" panose="020B0604020202020204" pitchFamily="34" charset="0"/>
              </a:rPr>
              <a:t>x</a:t>
            </a:r>
            <a:r>
              <a:rPr lang="en-US" dirty="0">
                <a:solidFill>
                  <a:srgbClr val="000000"/>
                </a:solidFill>
                <a:cs typeface="Arial" panose="020B0604020202020204" pitchFamily="34" charset="0"/>
              </a:rPr>
              <a:t>) = (</a:t>
            </a:r>
            <a:r>
              <a:rPr lang="en-US" i="1" dirty="0">
                <a:solidFill>
                  <a:srgbClr val="000000"/>
                </a:solidFill>
                <a:cs typeface="Arial" panose="020B0604020202020204" pitchFamily="34" charset="0"/>
              </a:rPr>
              <a:t>b</a:t>
            </a:r>
            <a:r>
              <a:rPr lang="en-US" dirty="0">
                <a:solidFill>
                  <a:srgbClr val="000000"/>
                </a:solidFill>
                <a:cs typeface="Arial" panose="020B0604020202020204" pitchFamily="34" charset="0"/>
              </a:rPr>
              <a:t> - </a:t>
            </a:r>
            <a:r>
              <a:rPr lang="en-US" i="1" dirty="0">
                <a:solidFill>
                  <a:srgbClr val="000000"/>
                </a:solidFill>
                <a:cs typeface="Arial" panose="020B0604020202020204" pitchFamily="34" charset="0"/>
              </a:rPr>
              <a:t>a</a:t>
            </a:r>
            <a:r>
              <a:rPr lang="en-US" dirty="0">
                <a:solidFill>
                  <a:srgbClr val="000000"/>
                </a:solidFill>
                <a:cs typeface="Arial" panose="020B0604020202020204" pitchFamily="34" charset="0"/>
              </a:rPr>
              <a:t>)</a:t>
            </a:r>
            <a:r>
              <a:rPr lang="en-US" baseline="30000" dirty="0">
                <a:solidFill>
                  <a:srgbClr val="000000"/>
                </a:solidFill>
                <a:cs typeface="Arial" panose="020B0604020202020204" pitchFamily="34" charset="0"/>
              </a:rPr>
              <a:t>2</a:t>
            </a:r>
            <a:r>
              <a:rPr lang="en-US" dirty="0">
                <a:solidFill>
                  <a:srgbClr val="000000"/>
                </a:solidFill>
                <a:cs typeface="Arial" panose="020B0604020202020204" pitchFamily="34" charset="0"/>
              </a:rPr>
              <a:t>/12</a:t>
            </a:r>
          </a:p>
          <a:p>
            <a:pPr algn="ctr">
              <a:buSzPct val="75000"/>
              <a:buFont typeface="Arial" panose="020B0604020202020204" pitchFamily="34" charset="0"/>
              <a:buNone/>
              <a:defRPr/>
            </a:pPr>
            <a:r>
              <a:rPr lang="en-US" dirty="0">
                <a:solidFill>
                  <a:srgbClr val="000000"/>
                </a:solidFill>
                <a:cs typeface="Arial" panose="020B0604020202020204" pitchFamily="34" charset="0"/>
              </a:rPr>
              <a:t>	= (140 – 120)</a:t>
            </a:r>
            <a:r>
              <a:rPr lang="en-US" baseline="30000" dirty="0">
                <a:solidFill>
                  <a:srgbClr val="000000"/>
                </a:solidFill>
                <a:cs typeface="Arial" panose="020B0604020202020204" pitchFamily="34" charset="0"/>
              </a:rPr>
              <a:t>2</a:t>
            </a:r>
            <a:r>
              <a:rPr lang="en-US" dirty="0">
                <a:solidFill>
                  <a:srgbClr val="000000"/>
                </a:solidFill>
                <a:cs typeface="Arial" panose="020B0604020202020204" pitchFamily="34" charset="0"/>
              </a:rPr>
              <a:t>/12</a:t>
            </a:r>
          </a:p>
          <a:p>
            <a:pPr algn="ctr">
              <a:buSzPct val="75000"/>
              <a:buFont typeface="Arial" panose="020B0604020202020204" pitchFamily="34" charset="0"/>
              <a:buNone/>
              <a:defRPr/>
            </a:pPr>
            <a:r>
              <a:rPr lang="en-US" dirty="0">
                <a:solidFill>
                  <a:srgbClr val="000000"/>
                </a:solidFill>
                <a:cs typeface="Arial" panose="020B0604020202020204" pitchFamily="34" charset="0"/>
              </a:rPr>
              <a:t>= 33.33</a:t>
            </a:r>
          </a:p>
          <a:p>
            <a:pPr>
              <a:buSzPct val="75000"/>
              <a:buFont typeface="Arial" panose="020B0604020202020204" pitchFamily="34" charset="0"/>
              <a:buNone/>
              <a:defRPr/>
            </a:pPr>
            <a:endParaRPr lang="en-US" dirty="0">
              <a:solidFill>
                <a:srgbClr val="000000"/>
              </a:solidFill>
              <a:cs typeface="Arial" panose="020B0604020202020204" pitchFamily="34" charset="0"/>
            </a:endParaRPr>
          </a:p>
          <a:p>
            <a:pPr>
              <a:buSzPct val="75000"/>
              <a:buFont typeface="Arial" panose="020B0604020202020204" pitchFamily="34" charset="0"/>
              <a:buNone/>
              <a:defRPr/>
            </a:pPr>
            <a:endParaRPr lang="en-US" dirty="0">
              <a:solidFill>
                <a:srgbClr val="000000"/>
              </a:solidFill>
              <a:cs typeface="Arial" panose="020B0604020202020204" pitchFamily="34" charset="0"/>
            </a:endParaRPr>
          </a:p>
          <a:p>
            <a:pPr algn="ctr">
              <a:buSzPct val="75000"/>
              <a:buFont typeface="Arial" panose="020B0604020202020204" pitchFamily="34" charset="0"/>
              <a:buNone/>
              <a:defRPr/>
            </a:pPr>
            <a:endParaRPr lang="en-US" dirty="0">
              <a:solidFill>
                <a:srgbClr val="000000"/>
              </a:solidFill>
              <a:cs typeface="Arial" panose="020B0604020202020204" pitchFamily="34" charset="0"/>
            </a:endParaRPr>
          </a:p>
          <a:p>
            <a:pPr algn="ctr">
              <a:buSzPct val="75000"/>
              <a:buFont typeface="Arial" panose="020B0604020202020204" pitchFamily="34" charset="0"/>
              <a:buNone/>
              <a:defRPr/>
            </a:pPr>
            <a:endParaRPr lang="en-US" dirty="0">
              <a:solidFill>
                <a:srgbClr val="000000"/>
              </a:solidFill>
              <a:cs typeface="Arial" panose="020B0604020202020204" pitchFamily="34" charset="0"/>
            </a:endParaRPr>
          </a:p>
          <a:p>
            <a:pPr marL="0" indent="0">
              <a:buFont typeface="Arial" panose="020B0604020202020204" pitchFamily="34" charset="0"/>
              <a:buNone/>
              <a:defRPr/>
            </a:pPr>
            <a:endParaRPr lang="en-US" dirty="0">
              <a:solidFill>
                <a:srgbClr val="000000"/>
              </a:solidFill>
              <a:cs typeface="Arial" panose="020B0604020202020204" pitchFamily="34" charset="0"/>
            </a:endParaRPr>
          </a:p>
          <a:p>
            <a:pPr>
              <a:defRPr/>
            </a:pPr>
            <a:endParaRPr lang="en-IN" dirty="0"/>
          </a:p>
        </p:txBody>
      </p:sp>
    </p:spTree>
    <p:extLst>
      <p:ext uri="{BB962C8B-B14F-4D97-AF65-F5344CB8AC3E}">
        <p14:creationId xmlns:p14="http://schemas.microsoft.com/office/powerpoint/2010/main" val="1760829594"/>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8E0F-49E8-7A69-5F86-6CFF500E8EF4}"/>
            </a:ext>
          </a:extLst>
        </p:cNvPr>
        <p:cNvGrpSpPr/>
        <p:nvPr/>
      </p:nvGrpSpPr>
      <p:grpSpPr>
        <a:xfrm>
          <a:off x="0" y="0"/>
          <a:ext cx="0" cy="0"/>
          <a:chOff x="0" y="0"/>
          <a:chExt cx="0" cy="0"/>
        </a:xfrm>
      </p:grpSpPr>
      <p:sp>
        <p:nvSpPr>
          <p:cNvPr id="65538" name="Title 1">
            <a:extLst>
              <a:ext uri="{FF2B5EF4-FFF2-40B4-BE49-F238E27FC236}">
                <a16:creationId xmlns:a16="http://schemas.microsoft.com/office/drawing/2014/main" id="{37A74E97-267E-26A3-2F70-EEFF8980CB65}"/>
              </a:ext>
            </a:extLst>
          </p:cNvPr>
          <p:cNvSpPr>
            <a:spLocks noGrp="1"/>
          </p:cNvSpPr>
          <p:nvPr>
            <p:ph type="title"/>
          </p:nvPr>
        </p:nvSpPr>
        <p:spPr/>
        <p:txBody>
          <a:bodyPr/>
          <a:lstStyle/>
          <a:p>
            <a:r>
              <a:rPr lang="en-US" altLang="en-US"/>
              <a:t>Uniform Probability Distribution</a:t>
            </a:r>
            <a:endParaRPr lang="en-IN" altLang="en-US"/>
          </a:p>
        </p:txBody>
      </p:sp>
      <p:sp>
        <p:nvSpPr>
          <p:cNvPr id="3" name="Content Placeholder 2">
            <a:extLst>
              <a:ext uri="{FF2B5EF4-FFF2-40B4-BE49-F238E27FC236}">
                <a16:creationId xmlns:a16="http://schemas.microsoft.com/office/drawing/2014/main" id="{35365C59-288C-3C45-0AED-D9F0557DF730}"/>
              </a:ext>
            </a:extLst>
          </p:cNvPr>
          <p:cNvSpPr>
            <a:spLocks noGrp="1"/>
          </p:cNvSpPr>
          <p:nvPr>
            <p:ph idx="1"/>
          </p:nvPr>
        </p:nvSpPr>
        <p:spPr/>
        <p:txBody>
          <a:bodyPr/>
          <a:lstStyle/>
          <a:p>
            <a:pPr marL="0" indent="0">
              <a:buFont typeface="Arial" panose="020B0604020202020204" pitchFamily="34" charset="0"/>
              <a:buNone/>
              <a:defRPr/>
            </a:pPr>
            <a:r>
              <a:rPr lang="en-IN" b="1" u="sng" dirty="0"/>
              <a:t>Example:</a:t>
            </a:r>
            <a:r>
              <a:rPr lang="en-IN" dirty="0"/>
              <a:t> Flight time of an airplane traveling from Chicago to New York</a:t>
            </a:r>
          </a:p>
          <a:p>
            <a:pPr>
              <a:defRPr/>
            </a:pPr>
            <a:endParaRPr lang="en-IN" dirty="0"/>
          </a:p>
        </p:txBody>
      </p:sp>
      <p:pic>
        <p:nvPicPr>
          <p:cNvPr id="65540" name="Picture 4">
            <a:extLst>
              <a:ext uri="{FF2B5EF4-FFF2-40B4-BE49-F238E27FC236}">
                <a16:creationId xmlns:a16="http://schemas.microsoft.com/office/drawing/2014/main" id="{70F536FC-71D7-BE09-8CFD-F419F46F2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994025"/>
            <a:ext cx="72913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1502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3473E-EE4A-B9F0-FD91-4E84935706D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11378CAA-1B5A-20AA-EEAE-870D49E5C4EB}"/>
              </a:ext>
            </a:extLst>
          </p:cNvPr>
          <p:cNvSpPr>
            <a:spLocks noGrp="1"/>
          </p:cNvSpPr>
          <p:nvPr>
            <p:ph type="title"/>
          </p:nvPr>
        </p:nvSpPr>
        <p:spPr/>
        <p:txBody>
          <a:bodyPr/>
          <a:lstStyle/>
          <a:p>
            <a:r>
              <a:rPr lang="en-US" altLang="en-US"/>
              <a:t>Uniform Probability Distribution</a:t>
            </a:r>
            <a:endParaRPr lang="en-IN" altLang="en-US"/>
          </a:p>
        </p:txBody>
      </p:sp>
      <p:sp>
        <p:nvSpPr>
          <p:cNvPr id="66563" name="Content Placeholder 2">
            <a:extLst>
              <a:ext uri="{FF2B5EF4-FFF2-40B4-BE49-F238E27FC236}">
                <a16:creationId xmlns:a16="http://schemas.microsoft.com/office/drawing/2014/main" id="{54C4258A-7965-508A-4CAC-2333E7A9D874}"/>
              </a:ext>
            </a:extLst>
          </p:cNvPr>
          <p:cNvSpPr>
            <a:spLocks noGrp="1"/>
          </p:cNvSpPr>
          <p:nvPr>
            <p:ph idx="1"/>
          </p:nvPr>
        </p:nvSpPr>
        <p:spPr>
          <a:xfrm>
            <a:off x="555625" y="1417638"/>
            <a:ext cx="8229600" cy="4525962"/>
          </a:xfrm>
        </p:spPr>
        <p:txBody>
          <a:bodyPr/>
          <a:lstStyle/>
          <a:p>
            <a:pPr marL="0" indent="0">
              <a:buFont typeface="Arial" panose="020B0604020202020204" pitchFamily="34" charset="0"/>
              <a:buNone/>
            </a:pPr>
            <a:r>
              <a:rPr lang="en-IN" altLang="en-US" sz="2400" b="1" u="sng"/>
              <a:t>Example:</a:t>
            </a:r>
            <a:r>
              <a:rPr lang="en-IN" altLang="en-US" sz="2400"/>
              <a:t> Flight time of an airplane traveling from Chicago to New York</a:t>
            </a:r>
          </a:p>
          <a:p>
            <a:pPr marL="0" indent="0">
              <a:buFont typeface="Arial" panose="020B0604020202020204" pitchFamily="34" charset="0"/>
              <a:buNone/>
            </a:pPr>
            <a:r>
              <a:rPr lang="en-IN" altLang="en-US" sz="2400"/>
              <a:t>	Probability of a flight time between 120 and 130 minutes</a:t>
            </a:r>
          </a:p>
          <a:p>
            <a:pPr marL="0" indent="0" algn="ctr">
              <a:buFont typeface="Arial" panose="020B0604020202020204" pitchFamily="34" charset="0"/>
              <a:buNone/>
            </a:pPr>
            <a:r>
              <a:rPr lang="en-US" altLang="en-US" sz="2400">
                <a:solidFill>
                  <a:srgbClr val="000000"/>
                </a:solidFill>
                <a:cs typeface="Arial" panose="020B0604020202020204" pitchFamily="34" charset="0"/>
              </a:rPr>
              <a:t>P(120 </a:t>
            </a:r>
            <a:r>
              <a:rPr lang="en-US" altLang="en-US" sz="2400" u="sng">
                <a:solidFill>
                  <a:srgbClr val="000000"/>
                </a:solidFill>
                <a:cs typeface="Arial" panose="020B0604020202020204" pitchFamily="34" charset="0"/>
              </a:rPr>
              <a:t>&lt;</a:t>
            </a:r>
            <a:r>
              <a:rPr lang="en-US" altLang="en-US" sz="2400">
                <a:solidFill>
                  <a:srgbClr val="000000"/>
                </a:solidFill>
                <a:cs typeface="Arial" panose="020B0604020202020204" pitchFamily="34" charset="0"/>
              </a:rPr>
              <a:t> </a:t>
            </a:r>
            <a:r>
              <a:rPr lang="en-US" altLang="en-US" sz="2400" i="1">
                <a:solidFill>
                  <a:srgbClr val="000000"/>
                </a:solidFill>
                <a:cs typeface="Arial" panose="020B0604020202020204" pitchFamily="34" charset="0"/>
              </a:rPr>
              <a:t>x</a:t>
            </a:r>
            <a:r>
              <a:rPr lang="en-US" altLang="en-US" sz="2400">
                <a:solidFill>
                  <a:srgbClr val="000000"/>
                </a:solidFill>
                <a:cs typeface="Arial" panose="020B0604020202020204" pitchFamily="34" charset="0"/>
              </a:rPr>
              <a:t> </a:t>
            </a:r>
            <a:r>
              <a:rPr lang="en-US" altLang="en-US" sz="2400" u="sng">
                <a:solidFill>
                  <a:srgbClr val="000000"/>
                </a:solidFill>
                <a:cs typeface="Arial" panose="020B0604020202020204" pitchFamily="34" charset="0"/>
              </a:rPr>
              <a:t>&lt;</a:t>
            </a:r>
            <a:r>
              <a:rPr lang="en-US" altLang="en-US" sz="2400">
                <a:solidFill>
                  <a:srgbClr val="000000"/>
                </a:solidFill>
                <a:cs typeface="Arial" panose="020B0604020202020204" pitchFamily="34" charset="0"/>
              </a:rPr>
              <a:t> 130) = 1/20(10) =   .5</a:t>
            </a:r>
          </a:p>
          <a:p>
            <a:pPr marL="0" indent="0">
              <a:buFont typeface="Arial" panose="020B0604020202020204" pitchFamily="34" charset="0"/>
              <a:buNone/>
            </a:pPr>
            <a:endParaRPr lang="en-IN" altLang="en-US"/>
          </a:p>
        </p:txBody>
      </p:sp>
      <p:pic>
        <p:nvPicPr>
          <p:cNvPr id="66564" name="Picture 4">
            <a:extLst>
              <a:ext uri="{FF2B5EF4-FFF2-40B4-BE49-F238E27FC236}">
                <a16:creationId xmlns:a16="http://schemas.microsoft.com/office/drawing/2014/main" id="{4C09C0E1-C5A1-6AAA-8528-ABFF84485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3" y="3367088"/>
            <a:ext cx="764063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480896"/>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C5E2-956E-83ED-265D-AA9DD61079DA}"/>
            </a:ext>
          </a:extLst>
        </p:cNvPr>
        <p:cNvGrpSpPr/>
        <p:nvPr/>
      </p:nvGrpSpPr>
      <p:grpSpPr>
        <a:xfrm>
          <a:off x="0" y="0"/>
          <a:ext cx="0" cy="0"/>
          <a:chOff x="0" y="0"/>
          <a:chExt cx="0" cy="0"/>
        </a:xfrm>
      </p:grpSpPr>
      <p:sp>
        <p:nvSpPr>
          <p:cNvPr id="250882" name="Rectangle 2">
            <a:extLst>
              <a:ext uri="{FF2B5EF4-FFF2-40B4-BE49-F238E27FC236}">
                <a16:creationId xmlns:a16="http://schemas.microsoft.com/office/drawing/2014/main" id="{41CBF818-4644-7659-AB40-D20ACE9968CA}"/>
              </a:ext>
            </a:extLst>
          </p:cNvPr>
          <p:cNvSpPr>
            <a:spLocks noChangeArrowheads="1"/>
          </p:cNvSpPr>
          <p:nvPr/>
        </p:nvSpPr>
        <p:spPr bwMode="auto">
          <a:xfrm>
            <a:off x="479425" y="420688"/>
            <a:ext cx="8056563" cy="611187"/>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Area as a Measure of Probability</a:t>
            </a:r>
          </a:p>
        </p:txBody>
      </p:sp>
      <p:sp>
        <p:nvSpPr>
          <p:cNvPr id="250883" name="Rectangle 3">
            <a:extLst>
              <a:ext uri="{FF2B5EF4-FFF2-40B4-BE49-F238E27FC236}">
                <a16:creationId xmlns:a16="http://schemas.microsoft.com/office/drawing/2014/main" id="{01B90B7A-4E4A-6188-D19E-6144F7EBF249}"/>
              </a:ext>
            </a:extLst>
          </p:cNvPr>
          <p:cNvSpPr>
            <a:spLocks noChangeArrowheads="1"/>
          </p:cNvSpPr>
          <p:nvPr/>
        </p:nvSpPr>
        <p:spPr bwMode="auto">
          <a:xfrm>
            <a:off x="487363" y="1644650"/>
            <a:ext cx="8134350" cy="79375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cs typeface="+mn-cs"/>
              </a:rPr>
              <a:t>The area under the graph of </a:t>
            </a:r>
            <a:r>
              <a:rPr lang="en-US" sz="2800" i="1" dirty="0">
                <a:effectLst>
                  <a:outerShdw blurRad="38100" dist="38100" dir="2700000" algn="tl">
                    <a:srgbClr val="000000"/>
                  </a:outerShdw>
                </a:effectLst>
                <a:latin typeface="Book Antiqua" pitchFamily="18" charset="0"/>
                <a:cs typeface="+mn-cs"/>
              </a:rPr>
              <a:t>f</a:t>
            </a:r>
            <a:r>
              <a:rPr lang="en-US" sz="2800" dirty="0">
                <a:effectLst>
                  <a:outerShdw blurRad="38100" dist="38100" dir="2700000" algn="tl">
                    <a:srgbClr val="000000"/>
                  </a:outerShdw>
                </a:effectLst>
                <a:latin typeface="Book Antiqua" pitchFamily="18" charset="0"/>
                <a:cs typeface="+mn-cs"/>
              </a:rPr>
              <a:t>(</a:t>
            </a:r>
            <a:r>
              <a:rPr lang="en-US" sz="2800" i="1" dirty="0">
                <a:effectLst>
                  <a:outerShdw blurRad="38100" dist="38100" dir="2700000" algn="tl">
                    <a:srgbClr val="000000"/>
                  </a:outerShdw>
                </a:effectLst>
                <a:latin typeface="Book Antiqua" pitchFamily="18" charset="0"/>
                <a:cs typeface="+mn-cs"/>
              </a:rPr>
              <a:t>x</a:t>
            </a:r>
            <a:r>
              <a:rPr lang="en-US" sz="2800" dirty="0">
                <a:effectLst>
                  <a:outerShdw blurRad="38100" dist="38100" dir="2700000" algn="tl">
                    <a:srgbClr val="000000"/>
                  </a:outerShdw>
                </a:effectLst>
                <a:latin typeface="Book Antiqua" pitchFamily="18" charset="0"/>
                <a:cs typeface="+mn-cs"/>
              </a:rPr>
              <a:t>) and probability are identical.</a:t>
            </a:r>
          </a:p>
        </p:txBody>
      </p:sp>
      <p:sp>
        <p:nvSpPr>
          <p:cNvPr id="250884" name="Rectangle 4">
            <a:extLst>
              <a:ext uri="{FF2B5EF4-FFF2-40B4-BE49-F238E27FC236}">
                <a16:creationId xmlns:a16="http://schemas.microsoft.com/office/drawing/2014/main" id="{70C660CF-34F0-9727-FF13-F843A3FF25C4}"/>
              </a:ext>
            </a:extLst>
          </p:cNvPr>
          <p:cNvSpPr>
            <a:spLocks noChangeArrowheads="1"/>
          </p:cNvSpPr>
          <p:nvPr/>
        </p:nvSpPr>
        <p:spPr bwMode="auto">
          <a:xfrm>
            <a:off x="501650" y="2833688"/>
            <a:ext cx="8351838" cy="50800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cs typeface="+mn-cs"/>
              </a:rPr>
              <a:t>This is valid for all continuous random variables.</a:t>
            </a:r>
          </a:p>
        </p:txBody>
      </p:sp>
      <p:sp>
        <p:nvSpPr>
          <p:cNvPr id="250885" name="Rectangle 5">
            <a:extLst>
              <a:ext uri="{FF2B5EF4-FFF2-40B4-BE49-F238E27FC236}">
                <a16:creationId xmlns:a16="http://schemas.microsoft.com/office/drawing/2014/main" id="{4BC0FBDA-6F5B-5EF5-0BE5-1FC743FC87F6}"/>
              </a:ext>
            </a:extLst>
          </p:cNvPr>
          <p:cNvSpPr>
            <a:spLocks noChangeArrowheads="1"/>
          </p:cNvSpPr>
          <p:nvPr/>
        </p:nvSpPr>
        <p:spPr bwMode="auto">
          <a:xfrm>
            <a:off x="473075" y="3700463"/>
            <a:ext cx="8235950" cy="163830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cs typeface="+mn-cs"/>
              </a:rPr>
              <a:t>The probability that </a:t>
            </a:r>
            <a:r>
              <a:rPr lang="en-US" sz="2800" i="1" dirty="0">
                <a:effectLst>
                  <a:outerShdw blurRad="38100" dist="38100" dir="2700000" algn="tl">
                    <a:srgbClr val="000000"/>
                  </a:outerShdw>
                </a:effectLst>
                <a:latin typeface="Book Antiqua" pitchFamily="18" charset="0"/>
                <a:cs typeface="+mn-cs"/>
              </a:rPr>
              <a:t>x</a:t>
            </a:r>
            <a:r>
              <a:rPr lang="en-US" sz="2800" dirty="0">
                <a:effectLst>
                  <a:outerShdw blurRad="38100" dist="38100" dir="2700000" algn="tl">
                    <a:srgbClr val="000000"/>
                  </a:outerShdw>
                </a:effectLst>
                <a:latin typeface="Book Antiqua" pitchFamily="18" charset="0"/>
                <a:cs typeface="+mn-cs"/>
              </a:rPr>
              <a:t> takes on a value between some lower value </a:t>
            </a:r>
            <a:r>
              <a:rPr lang="en-US" sz="2800" i="1" dirty="0">
                <a:effectLst>
                  <a:outerShdw blurRad="38100" dist="38100" dir="2700000" algn="tl">
                    <a:srgbClr val="000000"/>
                  </a:outerShdw>
                </a:effectLst>
                <a:latin typeface="Book Antiqua" pitchFamily="18" charset="0"/>
                <a:cs typeface="+mn-cs"/>
              </a:rPr>
              <a:t>x</a:t>
            </a:r>
            <a:r>
              <a:rPr lang="en-US" sz="2800" baseline="-25000" dirty="0">
                <a:effectLst>
                  <a:outerShdw blurRad="38100" dist="38100" dir="2700000" algn="tl">
                    <a:srgbClr val="000000"/>
                  </a:outerShdw>
                </a:effectLst>
                <a:latin typeface="Book Antiqua" pitchFamily="18" charset="0"/>
                <a:cs typeface="+mn-cs"/>
              </a:rPr>
              <a:t>1</a:t>
            </a:r>
            <a:r>
              <a:rPr lang="en-US" sz="2800" dirty="0">
                <a:effectLst>
                  <a:outerShdw blurRad="38100" dist="38100" dir="2700000" algn="tl">
                    <a:srgbClr val="000000"/>
                  </a:outerShdw>
                </a:effectLst>
                <a:latin typeface="Book Antiqua" pitchFamily="18" charset="0"/>
                <a:cs typeface="+mn-cs"/>
              </a:rPr>
              <a:t> and some higher value </a:t>
            </a:r>
            <a:r>
              <a:rPr lang="en-US" sz="2800" i="1" dirty="0">
                <a:effectLst>
                  <a:outerShdw blurRad="38100" dist="38100" dir="2700000" algn="tl">
                    <a:srgbClr val="000000"/>
                  </a:outerShdw>
                </a:effectLst>
                <a:latin typeface="Book Antiqua" pitchFamily="18" charset="0"/>
                <a:cs typeface="+mn-cs"/>
              </a:rPr>
              <a:t>x</a:t>
            </a:r>
            <a:r>
              <a:rPr lang="en-US" sz="2800" baseline="-25000" dirty="0">
                <a:effectLst>
                  <a:outerShdw blurRad="38100" dist="38100" dir="2700000" algn="tl">
                    <a:srgbClr val="000000"/>
                  </a:outerShdw>
                </a:effectLst>
                <a:latin typeface="Book Antiqua" pitchFamily="18" charset="0"/>
                <a:cs typeface="+mn-cs"/>
              </a:rPr>
              <a:t>2</a:t>
            </a:r>
            <a:r>
              <a:rPr lang="en-US" sz="2800" dirty="0">
                <a:effectLst>
                  <a:outerShdw blurRad="38100" dist="38100" dir="2700000" algn="tl">
                    <a:srgbClr val="000000"/>
                  </a:outerShdw>
                </a:effectLst>
                <a:latin typeface="Book Antiqua" pitchFamily="18" charset="0"/>
                <a:cs typeface="+mn-cs"/>
              </a:rPr>
              <a:t> can be found by computing the area under the graph of </a:t>
            </a:r>
            <a:r>
              <a:rPr lang="en-US" sz="2800" i="1" dirty="0">
                <a:effectLst>
                  <a:outerShdw blurRad="38100" dist="38100" dir="2700000" algn="tl">
                    <a:srgbClr val="000000"/>
                  </a:outerShdw>
                </a:effectLst>
                <a:latin typeface="Book Antiqua" pitchFamily="18" charset="0"/>
                <a:cs typeface="+mn-cs"/>
              </a:rPr>
              <a:t>f</a:t>
            </a:r>
            <a:r>
              <a:rPr lang="en-US" sz="2800" dirty="0">
                <a:effectLst>
                  <a:outerShdw blurRad="38100" dist="38100" dir="2700000" algn="tl">
                    <a:srgbClr val="000000"/>
                  </a:outerShdw>
                </a:effectLst>
                <a:latin typeface="Book Antiqua" pitchFamily="18" charset="0"/>
                <a:cs typeface="+mn-cs"/>
              </a:rPr>
              <a:t>(</a:t>
            </a:r>
            <a:r>
              <a:rPr lang="en-US" sz="2800" i="1" dirty="0">
                <a:effectLst>
                  <a:outerShdw blurRad="38100" dist="38100" dir="2700000" algn="tl">
                    <a:srgbClr val="000000"/>
                  </a:outerShdw>
                </a:effectLst>
                <a:latin typeface="Book Antiqua" pitchFamily="18" charset="0"/>
                <a:cs typeface="+mn-cs"/>
              </a:rPr>
              <a:t>x</a:t>
            </a:r>
            <a:r>
              <a:rPr lang="en-US" sz="2800" dirty="0">
                <a:effectLst>
                  <a:outerShdw blurRad="38100" dist="38100" dir="2700000" algn="tl">
                    <a:srgbClr val="000000"/>
                  </a:outerShdw>
                </a:effectLst>
                <a:latin typeface="Book Antiqua" pitchFamily="18" charset="0"/>
                <a:cs typeface="+mn-cs"/>
              </a:rPr>
              <a:t>) over the interval from </a:t>
            </a:r>
            <a:r>
              <a:rPr lang="en-US" sz="2800" i="1" dirty="0">
                <a:effectLst>
                  <a:outerShdw blurRad="38100" dist="38100" dir="2700000" algn="tl">
                    <a:srgbClr val="000000"/>
                  </a:outerShdw>
                </a:effectLst>
                <a:latin typeface="Book Antiqua" pitchFamily="18" charset="0"/>
                <a:cs typeface="+mn-cs"/>
              </a:rPr>
              <a:t>x</a:t>
            </a:r>
            <a:r>
              <a:rPr lang="en-US" sz="2800" baseline="-25000" dirty="0">
                <a:effectLst>
                  <a:outerShdw blurRad="38100" dist="38100" dir="2700000" algn="tl">
                    <a:srgbClr val="000000"/>
                  </a:outerShdw>
                </a:effectLst>
                <a:latin typeface="Book Antiqua" pitchFamily="18" charset="0"/>
                <a:cs typeface="+mn-cs"/>
              </a:rPr>
              <a:t>1</a:t>
            </a:r>
            <a:r>
              <a:rPr lang="en-US" sz="2800" dirty="0">
                <a:effectLst>
                  <a:outerShdw blurRad="38100" dist="38100" dir="2700000" algn="tl">
                    <a:srgbClr val="000000"/>
                  </a:outerShdw>
                </a:effectLst>
                <a:latin typeface="Book Antiqua" pitchFamily="18" charset="0"/>
                <a:cs typeface="+mn-cs"/>
              </a:rPr>
              <a:t> to </a:t>
            </a:r>
            <a:r>
              <a:rPr lang="en-US" sz="2800" i="1" dirty="0">
                <a:effectLst>
                  <a:outerShdw blurRad="38100" dist="38100" dir="2700000" algn="tl">
                    <a:srgbClr val="000000"/>
                  </a:outerShdw>
                </a:effectLst>
                <a:latin typeface="Book Antiqua" pitchFamily="18" charset="0"/>
                <a:cs typeface="+mn-cs"/>
              </a:rPr>
              <a:t>x</a:t>
            </a:r>
            <a:r>
              <a:rPr lang="en-US" sz="2800" baseline="-25000" dirty="0">
                <a:effectLst>
                  <a:outerShdw blurRad="38100" dist="38100" dir="2700000" algn="tl">
                    <a:srgbClr val="000000"/>
                  </a:outerShdw>
                </a:effectLst>
                <a:latin typeface="Book Antiqua" pitchFamily="18" charset="0"/>
                <a:cs typeface="+mn-cs"/>
              </a:rPr>
              <a:t>2</a:t>
            </a:r>
            <a:r>
              <a:rPr lang="en-US" sz="2800" dirty="0">
                <a:effectLst>
                  <a:outerShdw blurRad="38100" dist="38100" dir="2700000" algn="tl">
                    <a:srgbClr val="000000"/>
                  </a:outerShdw>
                </a:effectLst>
                <a:latin typeface="Book Antiqua" pitchFamily="18" charset="0"/>
                <a:cs typeface="+mn-cs"/>
              </a:rPr>
              <a:t>. </a:t>
            </a:r>
          </a:p>
        </p:txBody>
      </p:sp>
    </p:spTree>
    <p:extLst>
      <p:ext uri="{BB962C8B-B14F-4D97-AF65-F5344CB8AC3E}">
        <p14:creationId xmlns:p14="http://schemas.microsoft.com/office/powerpoint/2010/main" val="290831919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0883"/>
                                        </p:tgtEl>
                                        <p:attrNameLst>
                                          <p:attrName>style.visibility</p:attrName>
                                        </p:attrNameLst>
                                      </p:cBhvr>
                                      <p:to>
                                        <p:strVal val="visible"/>
                                      </p:to>
                                    </p:set>
                                    <p:animEffect transition="in" filter="blinds(horizontal)">
                                      <p:cBhvr>
                                        <p:cTn id="7" dur="500"/>
                                        <p:tgtEl>
                                          <p:spTgt spid="250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0884"/>
                                        </p:tgtEl>
                                        <p:attrNameLst>
                                          <p:attrName>style.visibility</p:attrName>
                                        </p:attrNameLst>
                                      </p:cBhvr>
                                      <p:to>
                                        <p:strVal val="visible"/>
                                      </p:to>
                                    </p:set>
                                    <p:animEffect transition="in" filter="blinds(horizontal)">
                                      <p:cBhvr>
                                        <p:cTn id="12" dur="500"/>
                                        <p:tgtEl>
                                          <p:spTgt spid="2508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0885"/>
                                        </p:tgtEl>
                                        <p:attrNameLst>
                                          <p:attrName>style.visibility</p:attrName>
                                        </p:attrNameLst>
                                      </p:cBhvr>
                                      <p:to>
                                        <p:strVal val="visible"/>
                                      </p:to>
                                    </p:set>
                                    <p:animEffect transition="in" filter="blinds(horizontal)">
                                      <p:cBhvr>
                                        <p:cTn id="17" dur="500"/>
                                        <p:tgtEl>
                                          <p:spTgt spid="25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P spid="250884" grpId="0" autoUpdateAnimBg="0"/>
      <p:bldP spid="25088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0A1336-BF99-AFE5-49E0-E9A318573944}"/>
              </a:ext>
            </a:extLst>
          </p:cNvPr>
          <p:cNvSpPr txBox="1">
            <a:spLocks noRot="1" noChangeAspect="1" noMove="1" noResize="1" noEditPoints="1" noAdjustHandles="1" noChangeArrowheads="1" noChangeShapeType="1" noTextEdit="1"/>
          </p:cNvSpPr>
          <p:nvPr/>
        </p:nvSpPr>
        <p:spPr>
          <a:xfrm>
            <a:off x="388243" y="1147330"/>
            <a:ext cx="4954038" cy="5262466"/>
          </a:xfrm>
          <a:prstGeom prst="rect">
            <a:avLst/>
          </a:prstGeom>
          <a:blipFill>
            <a:blip r:embed="rId3"/>
            <a:stretch>
              <a:fillRect l="-1355" t="-348" r="-1847" b="-695"/>
            </a:stretch>
          </a:blipFill>
        </p:spPr>
        <p:txBody>
          <a:bodyPr/>
          <a:lstStyle/>
          <a:p>
            <a:r>
              <a:rPr lang="en-US">
                <a:noFill/>
              </a:rPr>
              <a:t> </a:t>
            </a:r>
          </a:p>
        </p:txBody>
      </p:sp>
      <p:sp>
        <p:nvSpPr>
          <p:cNvPr id="28" name="TextBox 27">
            <a:extLst>
              <a:ext uri="{FF2B5EF4-FFF2-40B4-BE49-F238E27FC236}">
                <a16:creationId xmlns:a16="http://schemas.microsoft.com/office/drawing/2014/main" id="{0E0D4BA4-DE27-A6F7-D2D5-64453A0037AE}"/>
              </a:ext>
            </a:extLst>
          </p:cNvPr>
          <p:cNvSpPr txBox="1"/>
          <p:nvPr/>
        </p:nvSpPr>
        <p:spPr>
          <a:xfrm>
            <a:off x="-168275" y="447675"/>
            <a:ext cx="8888413" cy="585788"/>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Normal Distribution</a:t>
            </a:r>
          </a:p>
        </p:txBody>
      </p:sp>
      <p:pic>
        <p:nvPicPr>
          <p:cNvPr id="21508" name="Picture Placeholder 5" descr="Three graphs:&#10;&#10;The first graph has x along the horizontal axis and f of x along the vertical axis. The point Mu is along the middle of the horizontal axis. A bell shaped curve begins from the bottom left portion of the graph, reaches the peak corresponding to Mu and ends at the bottom right portion of the graph.&#10;&#10;The second graph has x along the horizontal axis and f of x along the vertical axis. Three bell shaped curves have their peaks at 2, 4, and 6 marks along the horizontal axis, respectively. The first curve emerges from the left portion of the graph, reaches the peak at 2, along the horizontal axis and ends just before the 4 mark along the horizontal axis. The second curve emerges from   the right of the 2 mark, reaches a peak at 4, and ends just to the left of the 6 mark along the horizontal axis. The third curve emerges from the right of the 4 mark, reaches a peak at 6, and ends at the bottom right corner of the graph.&#10;&#10;The third graph  has x along the horizontal axis and f of x along the vertical axis. A curve representing sigma = 15 emerges from the bottom left portion of the graph, has a peak corresponding to the middle portion of the horizontal axis and ends at the bottom right portion of the curve. A dashed curve representing sigma = 12 extends from the right of the first curve, reaches a peak just above the first curve and ends just to the left of the first curve. A curve representing sigma = 10 extends from the right of the second curve, reaches a peak above the first and second curves, and ends to the left of the second curve's end.">
            <a:extLst>
              <a:ext uri="{FF2B5EF4-FFF2-40B4-BE49-F238E27FC236}">
                <a16:creationId xmlns:a16="http://schemas.microsoft.com/office/drawing/2014/main" id="{56D6B4AE-8480-9379-F889-808BB3085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 r="53"/>
          <a:stretch>
            <a:fillRect/>
          </a:stretch>
        </p:blipFill>
        <p:spPr bwMode="auto">
          <a:xfrm>
            <a:off x="5540375" y="1457325"/>
            <a:ext cx="3179763"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a:extLst>
              <a:ext uri="{FF2B5EF4-FFF2-40B4-BE49-F238E27FC236}">
                <a16:creationId xmlns:a16="http://schemas.microsoft.com/office/drawing/2014/main" id="{E791FEEB-9A08-23CC-0BA8-47A843AAE8CC}"/>
              </a:ext>
            </a:extLst>
          </p:cNvPr>
          <p:cNvSpPr>
            <a:spLocks noChangeArrowheads="1"/>
          </p:cNvSpPr>
          <p:nvPr/>
        </p:nvSpPr>
        <p:spPr bwMode="auto">
          <a:xfrm>
            <a:off x="1104900" y="2803525"/>
            <a:ext cx="7188200" cy="3408363"/>
          </a:xfrm>
          <a:prstGeom prst="rect">
            <a:avLst/>
          </a:prstGeom>
          <a:solidFill>
            <a:schemeClr val="bg2"/>
          </a:solidFill>
          <a:ln w="12700">
            <a:solidFill>
              <a:srgbClr val="000000"/>
            </a:solidFill>
            <a:miter lim="800000"/>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7458" name="Rectangle 2">
            <a:extLst>
              <a:ext uri="{FF2B5EF4-FFF2-40B4-BE49-F238E27FC236}">
                <a16:creationId xmlns:a16="http://schemas.microsoft.com/office/drawing/2014/main" id="{26E77F0D-53E2-5662-9732-FB4542EDEAF2}"/>
              </a:ext>
            </a:extLst>
          </p:cNvPr>
          <p:cNvSpPr>
            <a:spLocks noChangeArrowheads="1"/>
          </p:cNvSpPr>
          <p:nvPr/>
        </p:nvSpPr>
        <p:spPr bwMode="auto">
          <a:xfrm>
            <a:off x="1104900" y="1628775"/>
            <a:ext cx="7189788" cy="1003300"/>
          </a:xfrm>
          <a:prstGeom prst="rect">
            <a:avLst/>
          </a:prstGeom>
          <a:solidFill>
            <a:schemeClr val="bg2"/>
          </a:solidFill>
          <a:ln w="28575">
            <a:noFill/>
            <a:miter lim="800000"/>
            <a:headEnd/>
            <a:tailEnd/>
          </a:ln>
          <a:effectLst>
            <a:outerShdw dist="17961"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distribution is </a:t>
            </a:r>
            <a:r>
              <a:rPr lang="en-US" sz="2400" u="sng" dirty="0">
                <a:effectLst>
                  <a:outerShdw blurRad="38100" dist="38100" dir="2700000" algn="tl">
                    <a:srgbClr val="000000"/>
                  </a:outerShdw>
                </a:effectLst>
                <a:latin typeface="Book Antiqua" pitchFamily="18" charset="0"/>
                <a:cs typeface="+mn-cs"/>
              </a:rPr>
              <a:t>symmetric</a:t>
            </a:r>
            <a:r>
              <a:rPr lang="en-US" sz="2400" dirty="0">
                <a:effectLst>
                  <a:outerShdw blurRad="38100" dist="38100" dir="2700000" algn="tl">
                    <a:srgbClr val="000000"/>
                  </a:outerShdw>
                </a:effectLst>
                <a:latin typeface="Book Antiqua" pitchFamily="18" charset="0"/>
                <a:cs typeface="+mn-cs"/>
              </a:rPr>
              <a:t>; its </a:t>
            </a:r>
            <a:r>
              <a:rPr lang="en-US" sz="2400" dirty="0" err="1">
                <a:effectLst>
                  <a:outerShdw blurRad="38100" dist="38100" dir="2700000" algn="tl">
                    <a:srgbClr val="000000"/>
                  </a:outerShdw>
                </a:effectLst>
                <a:latin typeface="Book Antiqua" pitchFamily="18" charset="0"/>
                <a:cs typeface="+mn-cs"/>
              </a:rPr>
              <a:t>skewness</a:t>
            </a:r>
            <a:endParaRPr lang="en-US" sz="2400" dirty="0">
              <a:effectLst>
                <a:outerShdw blurRad="38100" dist="38100" dir="2700000" algn="tl">
                  <a:srgbClr val="000000"/>
                </a:outerShdw>
              </a:effectLst>
              <a:latin typeface="Book Antiqua" pitchFamily="18" charset="0"/>
              <a:cs typeface="+mn-cs"/>
            </a:endParaRPr>
          </a:p>
          <a:p>
            <a:pPr>
              <a:defRPr/>
            </a:pPr>
            <a:r>
              <a:rPr lang="en-US" sz="2400" dirty="0">
                <a:effectLst>
                  <a:outerShdw blurRad="38100" dist="38100" dir="2700000" algn="tl">
                    <a:srgbClr val="000000"/>
                  </a:outerShdw>
                </a:effectLst>
                <a:latin typeface="Book Antiqua" pitchFamily="18" charset="0"/>
                <a:cs typeface="+mn-cs"/>
              </a:rPr>
              <a:t> measure is zero.</a:t>
            </a:r>
          </a:p>
        </p:txBody>
      </p:sp>
      <p:sp>
        <p:nvSpPr>
          <p:cNvPr id="147460" name="Rectangle 4">
            <a:extLst>
              <a:ext uri="{FF2B5EF4-FFF2-40B4-BE49-F238E27FC236}">
                <a16:creationId xmlns:a16="http://schemas.microsoft.com/office/drawing/2014/main" id="{F9E34D14-A6AF-D738-8626-F173A0800AFC}"/>
              </a:ext>
            </a:extLst>
          </p:cNvPr>
          <p:cNvSpPr>
            <a:spLocks noChangeArrowheads="1"/>
          </p:cNvSpPr>
          <p:nvPr/>
        </p:nvSpPr>
        <p:spPr bwMode="auto">
          <a:xfrm>
            <a:off x="758825" y="217488"/>
            <a:ext cx="7772400" cy="6858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47461" name="Rectangle 5">
            <a:extLst>
              <a:ext uri="{FF2B5EF4-FFF2-40B4-BE49-F238E27FC236}">
                <a16:creationId xmlns:a16="http://schemas.microsoft.com/office/drawing/2014/main" id="{438EA63C-E527-E053-D363-16D984397E3F}"/>
              </a:ext>
            </a:extLst>
          </p:cNvPr>
          <p:cNvSpPr>
            <a:spLocks noChangeArrowheads="1"/>
          </p:cNvSpPr>
          <p:nvPr/>
        </p:nvSpPr>
        <p:spPr bwMode="auto">
          <a:xfrm>
            <a:off x="695325" y="1117600"/>
            <a:ext cx="3302000" cy="519113"/>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solidFill>
                  <a:schemeClr val="tx1">
                    <a:lumMod val="95000"/>
                    <a:lumOff val="5000"/>
                  </a:schemeClr>
                </a:solidFill>
                <a:effectLst>
                  <a:outerShdw blurRad="38100" dist="38100" dir="2700000" algn="tl">
                    <a:srgbClr val="000000"/>
                  </a:outerShdw>
                </a:effectLst>
                <a:latin typeface="Book Antiqua" pitchFamily="18" charset="0"/>
                <a:cs typeface="+mn-cs"/>
              </a:rPr>
              <a:t>Characteristics</a:t>
            </a:r>
          </a:p>
          <a:p>
            <a:pPr marL="742950" lvl="1" indent="-285750">
              <a:spcBef>
                <a:spcPct val="20000"/>
              </a:spcBef>
              <a:buClr>
                <a:srgbClr val="66FFFF"/>
              </a:buClr>
              <a:buSzPct val="125000"/>
              <a:defRPr/>
            </a:pPr>
            <a:endParaRPr lang="en-US" sz="2800" dirty="0">
              <a:solidFill>
                <a:srgbClr val="66FFFF"/>
              </a:solidFill>
              <a:effectLst>
                <a:outerShdw blurRad="38100" dist="38100" dir="2700000" algn="tl">
                  <a:srgbClr val="000000"/>
                </a:outerShdw>
              </a:effectLst>
              <a:latin typeface="Book Antiqua" pitchFamily="18" charset="0"/>
              <a:cs typeface="+mn-cs"/>
            </a:endParaRPr>
          </a:p>
        </p:txBody>
      </p:sp>
      <p:sp>
        <p:nvSpPr>
          <p:cNvPr id="147463" name="Freeform 7">
            <a:extLst>
              <a:ext uri="{FF2B5EF4-FFF2-40B4-BE49-F238E27FC236}">
                <a16:creationId xmlns:a16="http://schemas.microsoft.com/office/drawing/2014/main" id="{274705B5-F47A-6F21-2F21-ED78A24E272D}"/>
              </a:ext>
            </a:extLst>
          </p:cNvPr>
          <p:cNvSpPr>
            <a:spLocks/>
          </p:cNvSpPr>
          <p:nvPr/>
        </p:nvSpPr>
        <p:spPr bwMode="auto">
          <a:xfrm>
            <a:off x="2638425" y="3059113"/>
            <a:ext cx="3937000" cy="2774950"/>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7466" name="Text Box 10">
            <a:extLst>
              <a:ext uri="{FF2B5EF4-FFF2-40B4-BE49-F238E27FC236}">
                <a16:creationId xmlns:a16="http://schemas.microsoft.com/office/drawing/2014/main" id="{F3C2E644-CE17-6C75-FD55-12ED084E5B1F}"/>
              </a:ext>
            </a:extLst>
          </p:cNvPr>
          <p:cNvSpPr txBox="1">
            <a:spLocks noChangeArrowheads="1"/>
          </p:cNvSpPr>
          <p:nvPr/>
        </p:nvSpPr>
        <p:spPr bwMode="auto">
          <a:xfrm>
            <a:off x="6986588" y="5451475"/>
            <a:ext cx="336550"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cs typeface="+mn-cs"/>
              </a:rPr>
              <a:t>x</a:t>
            </a:r>
          </a:p>
        </p:txBody>
      </p:sp>
      <p:sp>
        <p:nvSpPr>
          <p:cNvPr id="147462" name="Line 6">
            <a:extLst>
              <a:ext uri="{FF2B5EF4-FFF2-40B4-BE49-F238E27FC236}">
                <a16:creationId xmlns:a16="http://schemas.microsoft.com/office/drawing/2014/main" id="{63F9FA32-7489-6E5E-B45C-DA25D7489CCE}"/>
              </a:ext>
            </a:extLst>
          </p:cNvPr>
          <p:cNvSpPr>
            <a:spLocks noChangeShapeType="1"/>
          </p:cNvSpPr>
          <p:nvPr/>
        </p:nvSpPr>
        <p:spPr bwMode="auto">
          <a:xfrm>
            <a:off x="2276475" y="5822950"/>
            <a:ext cx="4591050" cy="0"/>
          </a:xfrm>
          <a:prstGeom prst="line">
            <a:avLst/>
          </a:prstGeom>
          <a:no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Tree>
    <p:extLst>
      <p:ext uri="{BB962C8B-B14F-4D97-AF65-F5344CB8AC3E}">
        <p14:creationId xmlns:p14="http://schemas.microsoft.com/office/powerpoint/2010/main" val="302124843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 fill="hold"/>
                                        <p:tgtEl>
                                          <p:spTgt spid="147458"/>
                                        </p:tgtEl>
                                        <p:attrNameLst>
                                          <p:attrName>ppt_w</p:attrName>
                                        </p:attrNameLst>
                                      </p:cBhvr>
                                      <p:tavLst>
                                        <p:tav tm="0">
                                          <p:val>
                                            <p:strVal val="2/3*#ppt_w"/>
                                          </p:val>
                                        </p:tav>
                                        <p:tav tm="100000">
                                          <p:val>
                                            <p:strVal val="#ppt_w"/>
                                          </p:val>
                                        </p:tav>
                                      </p:tavLst>
                                    </p:anim>
                                    <p:anim calcmode="lin" valueType="num">
                                      <p:cBhvr>
                                        <p:cTn id="8" dur="500" fill="hold"/>
                                        <p:tgtEl>
                                          <p:spTgt spid="14745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47465"/>
                                        </p:tgtEl>
                                        <p:attrNameLst>
                                          <p:attrName>style.visibility</p:attrName>
                                        </p:attrNameLst>
                                      </p:cBhvr>
                                      <p:to>
                                        <p:strVal val="visible"/>
                                      </p:to>
                                    </p:set>
                                    <p:animEffect transition="in" filter="dissolve">
                                      <p:cBhvr>
                                        <p:cTn id="12" dur="500"/>
                                        <p:tgtEl>
                                          <p:spTgt spid="147465"/>
                                        </p:tgtEl>
                                      </p:cBhvr>
                                    </p:animEffect>
                                  </p:childTnLst>
                                </p:cTn>
                              </p:par>
                            </p:childTnLst>
                          </p:cTn>
                        </p:par>
                        <p:par>
                          <p:cTn id="13" fill="hold" nodeType="afterGroup">
                            <p:stCondLst>
                              <p:cond delay="3000"/>
                            </p:stCondLst>
                            <p:childTnLst>
                              <p:par>
                                <p:cTn id="14" presetID="12" presetClass="entr" presetSubtype="8" fill="hold" nodeType="afterEffect">
                                  <p:stCondLst>
                                    <p:cond delay="1000"/>
                                  </p:stCondLst>
                                  <p:childTnLst>
                                    <p:set>
                                      <p:cBhvr>
                                        <p:cTn id="15" dur="1" fill="hold">
                                          <p:stCondLst>
                                            <p:cond delay="0"/>
                                          </p:stCondLst>
                                        </p:cTn>
                                        <p:tgtEl>
                                          <p:spTgt spid="147462"/>
                                        </p:tgtEl>
                                        <p:attrNameLst>
                                          <p:attrName>style.visibility</p:attrName>
                                        </p:attrNameLst>
                                      </p:cBhvr>
                                      <p:to>
                                        <p:strVal val="visible"/>
                                      </p:to>
                                    </p:set>
                                    <p:animEffect transition="in" filter="slide(fromLeft)">
                                      <p:cBhvr>
                                        <p:cTn id="16" dur="500"/>
                                        <p:tgtEl>
                                          <p:spTgt spid="147462"/>
                                        </p:tgtEl>
                                      </p:cBhvr>
                                    </p:animEffect>
                                  </p:childTnLst>
                                </p:cTn>
                              </p:par>
                            </p:childTnLst>
                          </p:cTn>
                        </p:par>
                        <p:par>
                          <p:cTn id="17" fill="hold" nodeType="afterGroup">
                            <p:stCondLst>
                              <p:cond delay="4500"/>
                            </p:stCondLst>
                            <p:childTnLst>
                              <p:par>
                                <p:cTn id="18" presetID="12" presetClass="entr" presetSubtype="4" fill="hold" nodeType="afterEffect">
                                  <p:stCondLst>
                                    <p:cond delay="1000"/>
                                  </p:stCondLst>
                                  <p:childTnLst>
                                    <p:set>
                                      <p:cBhvr>
                                        <p:cTn id="19" dur="1" fill="hold">
                                          <p:stCondLst>
                                            <p:cond delay="0"/>
                                          </p:stCondLst>
                                        </p:cTn>
                                        <p:tgtEl>
                                          <p:spTgt spid="147463"/>
                                        </p:tgtEl>
                                        <p:attrNameLst>
                                          <p:attrName>style.visibility</p:attrName>
                                        </p:attrNameLst>
                                      </p:cBhvr>
                                      <p:to>
                                        <p:strVal val="visible"/>
                                      </p:to>
                                    </p:set>
                                    <p:animEffect transition="in" filter="slide(fromBottom)">
                                      <p:cBhvr>
                                        <p:cTn id="20" dur="500"/>
                                        <p:tgtEl>
                                          <p:spTgt spid="147463"/>
                                        </p:tgtEl>
                                      </p:cBhvr>
                                    </p:animEffect>
                                  </p:childTnLst>
                                </p:cTn>
                              </p:par>
                            </p:childTnLst>
                          </p:cTn>
                        </p:par>
                        <p:par>
                          <p:cTn id="21" fill="hold" nodeType="afterGroup">
                            <p:stCondLst>
                              <p:cond delay="6000"/>
                            </p:stCondLst>
                            <p:childTnLst>
                              <p:par>
                                <p:cTn id="22" presetID="12" presetClass="entr" presetSubtype="8" fill="hold" grpId="0" nodeType="afterEffect">
                                  <p:stCondLst>
                                    <p:cond delay="0"/>
                                  </p:stCondLst>
                                  <p:childTnLst>
                                    <p:set>
                                      <p:cBhvr>
                                        <p:cTn id="23" dur="1" fill="hold">
                                          <p:stCondLst>
                                            <p:cond delay="0"/>
                                          </p:stCondLst>
                                        </p:cTn>
                                        <p:tgtEl>
                                          <p:spTgt spid="147466"/>
                                        </p:tgtEl>
                                        <p:attrNameLst>
                                          <p:attrName>style.visibility</p:attrName>
                                        </p:attrNameLst>
                                      </p:cBhvr>
                                      <p:to>
                                        <p:strVal val="visible"/>
                                      </p:to>
                                    </p:set>
                                    <p:animEffect transition="in" filter="slide(fromLeft)">
                                      <p:cBhvr>
                                        <p:cTn id="24" dur="500"/>
                                        <p:tgtEl>
                                          <p:spTgt spid="147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P spid="147458" grpId="0" animBg="1" autoUpdateAnimBg="0"/>
      <p:bldP spid="14746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a:extLst>
              <a:ext uri="{FF2B5EF4-FFF2-40B4-BE49-F238E27FC236}">
                <a16:creationId xmlns:a16="http://schemas.microsoft.com/office/drawing/2014/main" id="{2F04A98C-28C2-3A41-32AB-690BD1550C68}"/>
              </a:ext>
            </a:extLst>
          </p:cNvPr>
          <p:cNvSpPr txBox="1">
            <a:spLocks noChangeArrowheads="1"/>
          </p:cNvSpPr>
          <p:nvPr/>
        </p:nvSpPr>
        <p:spPr bwMode="auto">
          <a:xfrm>
            <a:off x="1079500" y="2420938"/>
            <a:ext cx="727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endParaRPr lang="en-US" altLang="en-US" sz="1800"/>
          </a:p>
        </p:txBody>
      </p:sp>
      <p:sp>
        <p:nvSpPr>
          <p:cNvPr id="28" name="TextBox 27">
            <a:extLst>
              <a:ext uri="{FF2B5EF4-FFF2-40B4-BE49-F238E27FC236}">
                <a16:creationId xmlns:a16="http://schemas.microsoft.com/office/drawing/2014/main" id="{78FF7E9D-F8A7-7769-45D8-1F40FFFD6C34}"/>
              </a:ext>
            </a:extLst>
          </p:cNvPr>
          <p:cNvSpPr txBox="1"/>
          <p:nvPr/>
        </p:nvSpPr>
        <p:spPr>
          <a:xfrm>
            <a:off x="0" y="458788"/>
            <a:ext cx="8888413" cy="584200"/>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Introduction</a:t>
            </a:r>
          </a:p>
        </p:txBody>
      </p:sp>
      <p:sp>
        <p:nvSpPr>
          <p:cNvPr id="9220" name="TextBox 4">
            <a:extLst>
              <a:ext uri="{FF2B5EF4-FFF2-40B4-BE49-F238E27FC236}">
                <a16:creationId xmlns:a16="http://schemas.microsoft.com/office/drawing/2014/main" id="{39943091-0EB5-02E0-D02E-4A87D7C98AE1}"/>
              </a:ext>
            </a:extLst>
          </p:cNvPr>
          <p:cNvSpPr txBox="1">
            <a:spLocks noChangeArrowheads="1"/>
          </p:cNvSpPr>
          <p:nvPr/>
        </p:nvSpPr>
        <p:spPr bwMode="auto">
          <a:xfrm>
            <a:off x="482600" y="1182688"/>
            <a:ext cx="8405813"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r>
              <a:rPr lang="en-US" altLang="en-US" sz="2400"/>
              <a:t>This chapter completes our presentation of probability by introducing continuous random variables and their distributions, which are used to calculate the probability associated with an </a:t>
            </a:r>
            <a:r>
              <a:rPr lang="en-US" altLang="en-US" sz="2400" b="1"/>
              <a:t>interval variable</a:t>
            </a:r>
            <a:r>
              <a:rPr lang="en-US" altLang="en-US" sz="2400"/>
              <a:t>. </a:t>
            </a:r>
          </a:p>
          <a:p>
            <a:endParaRPr lang="en-US" altLang="en-US" sz="2400"/>
          </a:p>
          <a:p>
            <a:r>
              <a:rPr lang="en-US" altLang="en-US" sz="2400"/>
              <a:t>We introduce probability density functions and use the uniform density function to demonstrate how probability is calculated. </a:t>
            </a:r>
          </a:p>
          <a:p>
            <a:endParaRPr lang="en-US" altLang="en-US" sz="2400"/>
          </a:p>
          <a:p>
            <a:r>
              <a:rPr lang="en-US" altLang="en-US" sz="2400"/>
              <a:t>Later, we focus on the normal distribution, one of the most important distributions because of its role in the development of statistical inference. </a:t>
            </a:r>
          </a:p>
          <a:p>
            <a:endParaRPr lang="en-US" altLang="en-US" sz="2100"/>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a:extLst>
              <a:ext uri="{FF2B5EF4-FFF2-40B4-BE49-F238E27FC236}">
                <a16:creationId xmlns:a16="http://schemas.microsoft.com/office/drawing/2014/main" id="{2D5D98CA-3862-DB43-220E-6F215E17A25B}"/>
              </a:ext>
            </a:extLst>
          </p:cNvPr>
          <p:cNvSpPr>
            <a:spLocks noChangeArrowheads="1"/>
          </p:cNvSpPr>
          <p:nvPr/>
        </p:nvSpPr>
        <p:spPr bwMode="auto">
          <a:xfrm>
            <a:off x="1104900" y="3241675"/>
            <a:ext cx="7188200" cy="2838450"/>
          </a:xfrm>
          <a:prstGeom prst="rect">
            <a:avLst/>
          </a:prstGeom>
          <a:solidFill>
            <a:schemeClr val="bg2"/>
          </a:solidFill>
          <a:ln w="12700">
            <a:solidFill>
              <a:srgbClr val="000000"/>
            </a:solidFill>
            <a:miter lim="800000"/>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8490" name="Rectangle 10">
            <a:extLst>
              <a:ext uri="{FF2B5EF4-FFF2-40B4-BE49-F238E27FC236}">
                <a16:creationId xmlns:a16="http://schemas.microsoft.com/office/drawing/2014/main" id="{986D69F5-1EE6-26D4-8160-28288C6A75BC}"/>
              </a:ext>
            </a:extLst>
          </p:cNvPr>
          <p:cNvSpPr>
            <a:spLocks noChangeArrowheads="1"/>
          </p:cNvSpPr>
          <p:nvPr/>
        </p:nvSpPr>
        <p:spPr bwMode="auto">
          <a:xfrm>
            <a:off x="858838" y="1585913"/>
            <a:ext cx="7429500" cy="1441450"/>
          </a:xfrm>
          <a:prstGeom prst="rect">
            <a:avLst/>
          </a:prstGeom>
          <a:solidFill>
            <a:schemeClr val="bg2"/>
          </a:solidFill>
          <a:ln w="28575">
            <a:noFill/>
            <a:miter lim="800000"/>
            <a:headEnd/>
            <a:tailEnd/>
          </a:ln>
          <a:effectLst>
            <a:outerShdw dist="17961" dir="2700000" algn="ctr" rotWithShape="0">
              <a:srgbClr val="000000"/>
            </a:outerShdw>
          </a:effectLst>
        </p:spPr>
        <p:txBody>
          <a:bodyPr wrap="none" anchor="ctr"/>
          <a:lstStyle/>
          <a:p>
            <a:pPr algn="just">
              <a:defRPr/>
            </a:pPr>
            <a:r>
              <a:rPr lang="en-US" sz="2400" dirty="0">
                <a:effectLst>
                  <a:outerShdw blurRad="38100" dist="38100" dir="2700000" algn="tl">
                    <a:srgbClr val="000000"/>
                  </a:outerShdw>
                </a:effectLst>
                <a:latin typeface="Book Antiqua" pitchFamily="18" charset="0"/>
                <a:cs typeface="+mn-cs"/>
              </a:rPr>
              <a:t> The entire family of normal probability  distributions</a:t>
            </a:r>
          </a:p>
          <a:p>
            <a:pPr algn="just">
              <a:defRPr/>
            </a:pPr>
            <a:r>
              <a:rPr lang="en-US" sz="2400" dirty="0">
                <a:effectLst>
                  <a:outerShdw blurRad="38100" dist="38100" dir="2700000" algn="tl">
                    <a:srgbClr val="000000"/>
                  </a:outerShdw>
                </a:effectLst>
                <a:latin typeface="Book Antiqua" pitchFamily="18" charset="0"/>
                <a:cs typeface="+mn-cs"/>
              </a:rPr>
              <a:t> is defined by its</a:t>
            </a:r>
            <a:r>
              <a:rPr lang="en-US" sz="2800" dirty="0">
                <a:solidFill>
                  <a:srgbClr val="66FFFF"/>
                </a:solidFill>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mean</a:t>
            </a: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Symbol" pitchFamily="18" charset="2"/>
                <a:cs typeface="+mn-cs"/>
              </a:rPr>
              <a:t>m</a:t>
            </a:r>
            <a:r>
              <a:rPr lang="en-US" sz="2400" dirty="0">
                <a:effectLst>
                  <a:outerShdw blurRad="38100" dist="38100" dir="2700000" algn="tl">
                    <a:srgbClr val="000000"/>
                  </a:outerShdw>
                </a:effectLst>
                <a:latin typeface="Book Antiqua" pitchFamily="18" charset="0"/>
                <a:cs typeface="+mn-cs"/>
              </a:rPr>
              <a:t> and its </a:t>
            </a:r>
            <a:r>
              <a:rPr lang="en-US" sz="2400" u="sng" dirty="0">
                <a:effectLst>
                  <a:outerShdw blurRad="38100" dist="38100" dir="2700000" algn="tl">
                    <a:srgbClr val="000000"/>
                  </a:outerShdw>
                </a:effectLst>
                <a:latin typeface="Book Antiqua" pitchFamily="18" charset="0"/>
                <a:cs typeface="+mn-cs"/>
              </a:rPr>
              <a:t>standard deviation</a:t>
            </a: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Symbol" pitchFamily="18" charset="2"/>
                <a:cs typeface="+mn-cs"/>
              </a:rPr>
              <a:t>s</a:t>
            </a:r>
            <a:r>
              <a:rPr lang="en-US" sz="2400" dirty="0">
                <a:effectLst>
                  <a:outerShdw blurRad="38100" dist="38100" dir="2700000" algn="tl">
                    <a:srgbClr val="000000"/>
                  </a:outerShdw>
                </a:effectLst>
                <a:latin typeface="Book Antiqua" pitchFamily="18" charset="0"/>
                <a:cs typeface="+mn-cs"/>
              </a:rPr>
              <a:t> .</a:t>
            </a:r>
          </a:p>
        </p:txBody>
      </p:sp>
      <p:sp>
        <p:nvSpPr>
          <p:cNvPr id="148491" name="Rectangle 11">
            <a:extLst>
              <a:ext uri="{FF2B5EF4-FFF2-40B4-BE49-F238E27FC236}">
                <a16:creationId xmlns:a16="http://schemas.microsoft.com/office/drawing/2014/main" id="{E8CCEA63-6A87-3B03-B1D5-98DC1E9AAB66}"/>
              </a:ext>
            </a:extLst>
          </p:cNvPr>
          <p:cNvSpPr>
            <a:spLocks noChangeArrowheads="1"/>
          </p:cNvSpPr>
          <p:nvPr/>
        </p:nvSpPr>
        <p:spPr bwMode="auto">
          <a:xfrm>
            <a:off x="642938" y="290513"/>
            <a:ext cx="7772400" cy="6858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48492" name="Rectangle 12">
            <a:extLst>
              <a:ext uri="{FF2B5EF4-FFF2-40B4-BE49-F238E27FC236}">
                <a16:creationId xmlns:a16="http://schemas.microsoft.com/office/drawing/2014/main" id="{87E9E679-5102-B6A6-7A04-64D87F40B82D}"/>
              </a:ext>
            </a:extLst>
          </p:cNvPr>
          <p:cNvSpPr>
            <a:spLocks noChangeArrowheads="1"/>
          </p:cNvSpPr>
          <p:nvPr/>
        </p:nvSpPr>
        <p:spPr bwMode="auto">
          <a:xfrm>
            <a:off x="695325" y="1117600"/>
            <a:ext cx="3578225" cy="460375"/>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solidFill>
                  <a:schemeClr val="tx1">
                    <a:lumMod val="95000"/>
                    <a:lumOff val="5000"/>
                  </a:schemeClr>
                </a:solidFill>
                <a:effectLst>
                  <a:outerShdw blurRad="38100" dist="38100" dir="2700000" algn="tl">
                    <a:srgbClr val="000000"/>
                  </a:outerShdw>
                </a:effectLst>
                <a:latin typeface="Book Antiqua" pitchFamily="18" charset="0"/>
                <a:cs typeface="+mn-cs"/>
              </a:rPr>
              <a:t>Characteristics</a:t>
            </a:r>
          </a:p>
          <a:p>
            <a:pPr marL="742950" lvl="1" indent="-285750">
              <a:spcBef>
                <a:spcPct val="20000"/>
              </a:spcBef>
              <a:buClr>
                <a:srgbClr val="66FFFF"/>
              </a:buClr>
              <a:buSzPct val="125000"/>
              <a:defRPr/>
            </a:pPr>
            <a:endParaRPr lang="en-US" sz="2800" dirty="0">
              <a:solidFill>
                <a:srgbClr val="66FFFF"/>
              </a:solidFill>
              <a:effectLst>
                <a:outerShdw blurRad="38100" dist="38100" dir="2700000" algn="tl">
                  <a:srgbClr val="000000"/>
                </a:outerShdw>
              </a:effectLst>
              <a:latin typeface="Book Antiqua" pitchFamily="18" charset="0"/>
              <a:cs typeface="+mn-cs"/>
            </a:endParaRPr>
          </a:p>
        </p:txBody>
      </p:sp>
      <p:sp>
        <p:nvSpPr>
          <p:cNvPr id="148493" name="Line 13">
            <a:extLst>
              <a:ext uri="{FF2B5EF4-FFF2-40B4-BE49-F238E27FC236}">
                <a16:creationId xmlns:a16="http://schemas.microsoft.com/office/drawing/2014/main" id="{1D72D9CA-7D60-4C1A-8509-522A34F65DA9}"/>
              </a:ext>
            </a:extLst>
          </p:cNvPr>
          <p:cNvSpPr>
            <a:spLocks noChangeShapeType="1"/>
          </p:cNvSpPr>
          <p:nvPr/>
        </p:nvSpPr>
        <p:spPr bwMode="auto">
          <a:xfrm>
            <a:off x="2305050" y="5341938"/>
            <a:ext cx="4591050" cy="0"/>
          </a:xfrm>
          <a:prstGeom prst="line">
            <a:avLst/>
          </a:prstGeom>
          <a:noFill/>
          <a:ln w="1905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8494" name="Freeform 14">
            <a:extLst>
              <a:ext uri="{FF2B5EF4-FFF2-40B4-BE49-F238E27FC236}">
                <a16:creationId xmlns:a16="http://schemas.microsoft.com/office/drawing/2014/main" id="{AAA089A2-EC2D-1FBD-54A2-29B39E4B96BC}"/>
              </a:ext>
            </a:extLst>
          </p:cNvPr>
          <p:cNvSpPr>
            <a:spLocks/>
          </p:cNvSpPr>
          <p:nvPr/>
        </p:nvSpPr>
        <p:spPr bwMode="auto">
          <a:xfrm>
            <a:off x="2638425" y="3484563"/>
            <a:ext cx="3937000"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8496" name="Line 16">
            <a:extLst>
              <a:ext uri="{FF2B5EF4-FFF2-40B4-BE49-F238E27FC236}">
                <a16:creationId xmlns:a16="http://schemas.microsoft.com/office/drawing/2014/main" id="{C5825D68-BF09-E464-208C-73A91C827C29}"/>
              </a:ext>
            </a:extLst>
          </p:cNvPr>
          <p:cNvSpPr>
            <a:spLocks noChangeShapeType="1"/>
          </p:cNvSpPr>
          <p:nvPr/>
        </p:nvSpPr>
        <p:spPr bwMode="auto">
          <a:xfrm>
            <a:off x="4705350" y="5235575"/>
            <a:ext cx="0" cy="23177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8497" name="Text Box 17">
            <a:extLst>
              <a:ext uri="{FF2B5EF4-FFF2-40B4-BE49-F238E27FC236}">
                <a16:creationId xmlns:a16="http://schemas.microsoft.com/office/drawing/2014/main" id="{272016CC-807C-5C40-A7D9-557CFEA6FAE9}"/>
              </a:ext>
            </a:extLst>
          </p:cNvPr>
          <p:cNvSpPr txBox="1">
            <a:spLocks noChangeArrowheads="1"/>
          </p:cNvSpPr>
          <p:nvPr/>
        </p:nvSpPr>
        <p:spPr bwMode="auto">
          <a:xfrm>
            <a:off x="5195888" y="3613150"/>
            <a:ext cx="2836862" cy="427038"/>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Standard Deviation </a:t>
            </a:r>
            <a:r>
              <a:rPr lang="en-US" i="1">
                <a:effectLst>
                  <a:outerShdw blurRad="38100" dist="38100" dir="2700000" algn="tl">
                    <a:srgbClr val="000000"/>
                  </a:outerShdw>
                </a:effectLst>
                <a:latin typeface="Symbol" pitchFamily="18" charset="2"/>
                <a:cs typeface="+mn-cs"/>
              </a:rPr>
              <a:t>s</a:t>
            </a:r>
          </a:p>
        </p:txBody>
      </p:sp>
      <p:sp>
        <p:nvSpPr>
          <p:cNvPr id="148498" name="Text Box 18">
            <a:extLst>
              <a:ext uri="{FF2B5EF4-FFF2-40B4-BE49-F238E27FC236}">
                <a16:creationId xmlns:a16="http://schemas.microsoft.com/office/drawing/2014/main" id="{8B276133-9F33-A29F-ECA3-B8751CDB6966}"/>
              </a:ext>
            </a:extLst>
          </p:cNvPr>
          <p:cNvSpPr txBox="1">
            <a:spLocks noChangeArrowheads="1"/>
          </p:cNvSpPr>
          <p:nvPr/>
        </p:nvSpPr>
        <p:spPr bwMode="auto">
          <a:xfrm>
            <a:off x="4125913" y="5483225"/>
            <a:ext cx="1112837" cy="427038"/>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Mean </a:t>
            </a:r>
            <a:r>
              <a:rPr lang="en-US" i="1">
                <a:effectLst>
                  <a:outerShdw blurRad="38100" dist="38100" dir="2700000" algn="tl">
                    <a:srgbClr val="000000"/>
                  </a:outerShdw>
                </a:effectLst>
                <a:latin typeface="Symbol" pitchFamily="18" charset="2"/>
                <a:cs typeface="+mn-cs"/>
              </a:rPr>
              <a:t>m</a:t>
            </a:r>
          </a:p>
        </p:txBody>
      </p:sp>
      <p:sp>
        <p:nvSpPr>
          <p:cNvPr id="148499" name="Text Box 19">
            <a:extLst>
              <a:ext uri="{FF2B5EF4-FFF2-40B4-BE49-F238E27FC236}">
                <a16:creationId xmlns:a16="http://schemas.microsoft.com/office/drawing/2014/main" id="{E49D96B5-3F9F-9501-3F14-13CD58789984}"/>
              </a:ext>
            </a:extLst>
          </p:cNvPr>
          <p:cNvSpPr txBox="1">
            <a:spLocks noChangeArrowheads="1"/>
          </p:cNvSpPr>
          <p:nvPr/>
        </p:nvSpPr>
        <p:spPr bwMode="auto">
          <a:xfrm>
            <a:off x="6899275" y="5119688"/>
            <a:ext cx="336550"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cs typeface="+mn-cs"/>
              </a:rPr>
              <a:t>x</a:t>
            </a:r>
          </a:p>
        </p:txBody>
      </p:sp>
    </p:spTree>
    <p:extLst>
      <p:ext uri="{BB962C8B-B14F-4D97-AF65-F5344CB8AC3E}">
        <p14:creationId xmlns:p14="http://schemas.microsoft.com/office/powerpoint/2010/main" val="425667928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48490"/>
                                        </p:tgtEl>
                                        <p:attrNameLst>
                                          <p:attrName>style.visibility</p:attrName>
                                        </p:attrNameLst>
                                      </p:cBhvr>
                                      <p:to>
                                        <p:strVal val="visible"/>
                                      </p:to>
                                    </p:set>
                                    <p:anim calcmode="lin" valueType="num">
                                      <p:cBhvr>
                                        <p:cTn id="7" dur="500" fill="hold"/>
                                        <p:tgtEl>
                                          <p:spTgt spid="148490"/>
                                        </p:tgtEl>
                                        <p:attrNameLst>
                                          <p:attrName>ppt_w</p:attrName>
                                        </p:attrNameLst>
                                      </p:cBhvr>
                                      <p:tavLst>
                                        <p:tav tm="0">
                                          <p:val>
                                            <p:strVal val="2/3*#ppt_w"/>
                                          </p:val>
                                        </p:tav>
                                        <p:tav tm="100000">
                                          <p:val>
                                            <p:strVal val="#ppt_w"/>
                                          </p:val>
                                        </p:tav>
                                      </p:tavLst>
                                    </p:anim>
                                    <p:anim calcmode="lin" valueType="num">
                                      <p:cBhvr>
                                        <p:cTn id="8" dur="500" fill="hold"/>
                                        <p:tgtEl>
                                          <p:spTgt spid="148490"/>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48489"/>
                                        </p:tgtEl>
                                        <p:attrNameLst>
                                          <p:attrName>style.visibility</p:attrName>
                                        </p:attrNameLst>
                                      </p:cBhvr>
                                      <p:to>
                                        <p:strVal val="visible"/>
                                      </p:to>
                                    </p:set>
                                    <p:animEffect transition="in" filter="dissolve">
                                      <p:cBhvr>
                                        <p:cTn id="12" dur="500"/>
                                        <p:tgtEl>
                                          <p:spTgt spid="148489"/>
                                        </p:tgtEl>
                                      </p:cBhvr>
                                    </p:animEffect>
                                  </p:childTnLst>
                                </p:cTn>
                              </p:par>
                            </p:childTnLst>
                          </p:cTn>
                        </p:par>
                        <p:par>
                          <p:cTn id="13" fill="hold" nodeType="afterGroup">
                            <p:stCondLst>
                              <p:cond delay="3000"/>
                            </p:stCondLst>
                            <p:childTnLst>
                              <p:par>
                                <p:cTn id="14" presetID="12" presetClass="entr" presetSubtype="8" fill="hold" nodeType="afterEffect">
                                  <p:stCondLst>
                                    <p:cond delay="1000"/>
                                  </p:stCondLst>
                                  <p:childTnLst>
                                    <p:set>
                                      <p:cBhvr>
                                        <p:cTn id="15" dur="1" fill="hold">
                                          <p:stCondLst>
                                            <p:cond delay="0"/>
                                          </p:stCondLst>
                                        </p:cTn>
                                        <p:tgtEl>
                                          <p:spTgt spid="148493"/>
                                        </p:tgtEl>
                                        <p:attrNameLst>
                                          <p:attrName>style.visibility</p:attrName>
                                        </p:attrNameLst>
                                      </p:cBhvr>
                                      <p:to>
                                        <p:strVal val="visible"/>
                                      </p:to>
                                    </p:set>
                                    <p:animEffect transition="in" filter="slide(fromLeft)">
                                      <p:cBhvr>
                                        <p:cTn id="16" dur="500"/>
                                        <p:tgtEl>
                                          <p:spTgt spid="148493"/>
                                        </p:tgtEl>
                                      </p:cBhvr>
                                    </p:animEffect>
                                  </p:childTnLst>
                                </p:cTn>
                              </p:par>
                            </p:childTnLst>
                          </p:cTn>
                        </p:par>
                        <p:par>
                          <p:cTn id="17" fill="hold" nodeType="afterGroup">
                            <p:stCondLst>
                              <p:cond delay="4500"/>
                            </p:stCondLst>
                            <p:childTnLst>
                              <p:par>
                                <p:cTn id="18" presetID="1" presetClass="entr" presetSubtype="0" fill="hold" grpId="0" nodeType="afterEffect">
                                  <p:stCondLst>
                                    <p:cond delay="0"/>
                                  </p:stCondLst>
                                  <p:childTnLst>
                                    <p:set>
                                      <p:cBhvr>
                                        <p:cTn id="19" dur="1" fill="hold">
                                          <p:stCondLst>
                                            <p:cond delay="499"/>
                                          </p:stCondLst>
                                        </p:cTn>
                                        <p:tgtEl>
                                          <p:spTgt spid="148499"/>
                                        </p:tgtEl>
                                        <p:attrNameLst>
                                          <p:attrName>style.visibility</p:attrName>
                                        </p:attrNameLst>
                                      </p:cBhvr>
                                      <p:to>
                                        <p:strVal val="visible"/>
                                      </p:to>
                                    </p:set>
                                  </p:childTnLst>
                                </p:cTn>
                              </p:par>
                            </p:childTnLst>
                          </p:cTn>
                        </p:par>
                        <p:par>
                          <p:cTn id="20" fill="hold" nodeType="afterGroup">
                            <p:stCondLst>
                              <p:cond delay="5000"/>
                            </p:stCondLst>
                            <p:childTnLst>
                              <p:par>
                                <p:cTn id="21" presetID="12" presetClass="entr" presetSubtype="4" fill="hold" nodeType="afterEffect">
                                  <p:stCondLst>
                                    <p:cond delay="0"/>
                                  </p:stCondLst>
                                  <p:childTnLst>
                                    <p:set>
                                      <p:cBhvr>
                                        <p:cTn id="22" dur="1" fill="hold">
                                          <p:stCondLst>
                                            <p:cond delay="0"/>
                                          </p:stCondLst>
                                        </p:cTn>
                                        <p:tgtEl>
                                          <p:spTgt spid="148496"/>
                                        </p:tgtEl>
                                        <p:attrNameLst>
                                          <p:attrName>style.visibility</p:attrName>
                                        </p:attrNameLst>
                                      </p:cBhvr>
                                      <p:to>
                                        <p:strVal val="visible"/>
                                      </p:to>
                                    </p:set>
                                    <p:animEffect transition="in" filter="slide(fromBottom)">
                                      <p:cBhvr>
                                        <p:cTn id="23" dur="500"/>
                                        <p:tgtEl>
                                          <p:spTgt spid="148496"/>
                                        </p:tgtEl>
                                      </p:cBhvr>
                                    </p:animEffect>
                                  </p:childTnLst>
                                </p:cTn>
                              </p:par>
                            </p:childTnLst>
                          </p:cTn>
                        </p:par>
                        <p:par>
                          <p:cTn id="24" fill="hold" nodeType="afterGroup">
                            <p:stCondLst>
                              <p:cond delay="5500"/>
                            </p:stCondLst>
                            <p:childTnLst>
                              <p:par>
                                <p:cTn id="25" presetID="12" presetClass="entr" presetSubtype="8" fill="hold" grpId="0" nodeType="afterEffect">
                                  <p:stCondLst>
                                    <p:cond delay="1000"/>
                                  </p:stCondLst>
                                  <p:childTnLst>
                                    <p:set>
                                      <p:cBhvr>
                                        <p:cTn id="26" dur="1" fill="hold">
                                          <p:stCondLst>
                                            <p:cond delay="0"/>
                                          </p:stCondLst>
                                        </p:cTn>
                                        <p:tgtEl>
                                          <p:spTgt spid="148498"/>
                                        </p:tgtEl>
                                        <p:attrNameLst>
                                          <p:attrName>style.visibility</p:attrName>
                                        </p:attrNameLst>
                                      </p:cBhvr>
                                      <p:to>
                                        <p:strVal val="visible"/>
                                      </p:to>
                                    </p:set>
                                    <p:animEffect transition="in" filter="slide(fromLeft)">
                                      <p:cBhvr>
                                        <p:cTn id="27" dur="500"/>
                                        <p:tgtEl>
                                          <p:spTgt spid="148498"/>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148494"/>
                                        </p:tgtEl>
                                        <p:attrNameLst>
                                          <p:attrName>style.visibility</p:attrName>
                                        </p:attrNameLst>
                                      </p:cBhvr>
                                      <p:to>
                                        <p:strVal val="visible"/>
                                      </p:to>
                                    </p:set>
                                    <p:animEffect transition="in" filter="slide(fromBottom)">
                                      <p:cBhvr>
                                        <p:cTn id="31" dur="500"/>
                                        <p:tgtEl>
                                          <p:spTgt spid="148494"/>
                                        </p:tgtEl>
                                      </p:cBhvr>
                                    </p:animEffect>
                                  </p:childTnLst>
                                </p:cTn>
                              </p:par>
                            </p:childTnLst>
                          </p:cTn>
                        </p:par>
                        <p:par>
                          <p:cTn id="32" fill="hold" nodeType="afterGroup">
                            <p:stCondLst>
                              <p:cond delay="8500"/>
                            </p:stCondLst>
                            <p:childTnLst>
                              <p:par>
                                <p:cTn id="33" presetID="12" presetClass="entr" presetSubtype="8" fill="hold" grpId="0" nodeType="afterEffect">
                                  <p:stCondLst>
                                    <p:cond delay="1000"/>
                                  </p:stCondLst>
                                  <p:childTnLst>
                                    <p:set>
                                      <p:cBhvr>
                                        <p:cTn id="34" dur="1" fill="hold">
                                          <p:stCondLst>
                                            <p:cond delay="0"/>
                                          </p:stCondLst>
                                        </p:cTn>
                                        <p:tgtEl>
                                          <p:spTgt spid="148497"/>
                                        </p:tgtEl>
                                        <p:attrNameLst>
                                          <p:attrName>style.visibility</p:attrName>
                                        </p:attrNameLst>
                                      </p:cBhvr>
                                      <p:to>
                                        <p:strVal val="visible"/>
                                      </p:to>
                                    </p:set>
                                    <p:animEffect transition="in" filter="slide(fromLeft)">
                                      <p:cBhvr>
                                        <p:cTn id="35" dur="500"/>
                                        <p:tgtEl>
                                          <p:spTgt spid="148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animBg="1"/>
      <p:bldP spid="148490" grpId="0" animBg="1" autoUpdateAnimBg="0"/>
      <p:bldP spid="148497" grpId="0" autoUpdateAnimBg="0"/>
      <p:bldP spid="148498" grpId="0" autoUpdateAnimBg="0"/>
      <p:bldP spid="14849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46FD4EB-A514-F2DA-AC61-5AD44FB594EC}"/>
              </a:ext>
            </a:extLst>
          </p:cNvPr>
          <p:cNvSpPr>
            <a:spLocks noChangeArrowheads="1"/>
          </p:cNvSpPr>
          <p:nvPr/>
        </p:nvSpPr>
        <p:spPr bwMode="auto">
          <a:xfrm>
            <a:off x="1104900" y="2822575"/>
            <a:ext cx="7188200" cy="3259138"/>
          </a:xfrm>
          <a:prstGeom prst="rect">
            <a:avLst/>
          </a:prstGeom>
          <a:solidFill>
            <a:schemeClr val="bg2"/>
          </a:solidFill>
          <a:ln w="12700">
            <a:solidFill>
              <a:srgbClr val="000000"/>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9507" name="Rectangle 3">
            <a:extLst>
              <a:ext uri="{FF2B5EF4-FFF2-40B4-BE49-F238E27FC236}">
                <a16:creationId xmlns:a16="http://schemas.microsoft.com/office/drawing/2014/main" id="{26E5FC38-0587-11F5-3D4C-AE158E3743A7}"/>
              </a:ext>
            </a:extLst>
          </p:cNvPr>
          <p:cNvSpPr>
            <a:spLocks noChangeArrowheads="1"/>
          </p:cNvSpPr>
          <p:nvPr/>
        </p:nvSpPr>
        <p:spPr bwMode="auto">
          <a:xfrm>
            <a:off x="1104900" y="1566863"/>
            <a:ext cx="7175500" cy="1138237"/>
          </a:xfrm>
          <a:prstGeom prst="rect">
            <a:avLst/>
          </a:prstGeom>
          <a:solidFill>
            <a:schemeClr val="bg2"/>
          </a:solidFill>
          <a:ln w="28575">
            <a:noFill/>
            <a:miter lim="800000"/>
            <a:headEnd/>
            <a:tailEnd/>
          </a:ln>
          <a:effectLst>
            <a:outerShdw dist="35921"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The </a:t>
            </a:r>
            <a:r>
              <a:rPr lang="en-US" sz="2400" u="sng">
                <a:effectLst>
                  <a:outerShdw blurRad="38100" dist="38100" dir="2700000" algn="tl">
                    <a:srgbClr val="000000"/>
                  </a:outerShdw>
                </a:effectLst>
                <a:latin typeface="Book Antiqua" pitchFamily="18" charset="0"/>
                <a:cs typeface="+mn-cs"/>
              </a:rPr>
              <a:t>highest point</a:t>
            </a:r>
            <a:r>
              <a:rPr lang="en-US" sz="2400">
                <a:effectLst>
                  <a:outerShdw blurRad="38100" dist="38100" dir="2700000" algn="tl">
                    <a:srgbClr val="000000"/>
                  </a:outerShdw>
                </a:effectLst>
                <a:latin typeface="Book Antiqua" pitchFamily="18" charset="0"/>
                <a:cs typeface="+mn-cs"/>
              </a:rPr>
              <a:t> on the normal curve is at the</a:t>
            </a:r>
          </a:p>
          <a:p>
            <a:pPr>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mean</a:t>
            </a:r>
            <a:r>
              <a:rPr lang="en-US" sz="2400">
                <a:effectLst>
                  <a:outerShdw blurRad="38100" dist="38100" dir="2700000" algn="tl">
                    <a:srgbClr val="000000"/>
                  </a:outerShdw>
                </a:effectLst>
                <a:latin typeface="Book Antiqua" pitchFamily="18" charset="0"/>
                <a:cs typeface="+mn-cs"/>
              </a:rPr>
              <a:t>, which is also the </a:t>
            </a:r>
            <a:r>
              <a:rPr lang="en-US" sz="2400" u="sng">
                <a:effectLst>
                  <a:outerShdw blurRad="38100" dist="38100" dir="2700000" algn="tl">
                    <a:srgbClr val="000000"/>
                  </a:outerShdw>
                </a:effectLst>
                <a:latin typeface="Book Antiqua" pitchFamily="18" charset="0"/>
                <a:cs typeface="+mn-cs"/>
              </a:rPr>
              <a:t>median</a:t>
            </a:r>
            <a:r>
              <a:rPr lang="en-US" sz="2400">
                <a:effectLst>
                  <a:outerShdw blurRad="38100" dist="38100" dir="2700000" algn="tl">
                    <a:srgbClr val="000000"/>
                  </a:outerShdw>
                </a:effectLst>
                <a:latin typeface="Book Antiqua" pitchFamily="18" charset="0"/>
                <a:cs typeface="+mn-cs"/>
              </a:rPr>
              <a:t> and </a:t>
            </a:r>
            <a:r>
              <a:rPr lang="en-US" sz="2400" u="sng">
                <a:effectLst>
                  <a:outerShdw blurRad="38100" dist="38100" dir="2700000" algn="tl">
                    <a:srgbClr val="000000"/>
                  </a:outerShdw>
                </a:effectLst>
                <a:latin typeface="Book Antiqua" pitchFamily="18" charset="0"/>
                <a:cs typeface="+mn-cs"/>
              </a:rPr>
              <a:t>mode</a:t>
            </a:r>
            <a:r>
              <a:rPr lang="en-US" sz="2400">
                <a:effectLst>
                  <a:outerShdw blurRad="38100" dist="38100" dir="2700000" algn="tl">
                    <a:srgbClr val="000000"/>
                  </a:outerShdw>
                </a:effectLst>
                <a:latin typeface="Book Antiqua" pitchFamily="18" charset="0"/>
                <a:cs typeface="+mn-cs"/>
              </a:rPr>
              <a:t>.</a:t>
            </a:r>
          </a:p>
        </p:txBody>
      </p:sp>
      <p:sp>
        <p:nvSpPr>
          <p:cNvPr id="149508" name="Rectangle 4">
            <a:extLst>
              <a:ext uri="{FF2B5EF4-FFF2-40B4-BE49-F238E27FC236}">
                <a16:creationId xmlns:a16="http://schemas.microsoft.com/office/drawing/2014/main" id="{DFD66F7C-E86F-0C05-A9EE-80A08B59D44B}"/>
              </a:ext>
            </a:extLst>
          </p:cNvPr>
          <p:cNvSpPr>
            <a:spLocks noChangeArrowheads="1"/>
          </p:cNvSpPr>
          <p:nvPr/>
        </p:nvSpPr>
        <p:spPr bwMode="auto">
          <a:xfrm>
            <a:off x="627063" y="347663"/>
            <a:ext cx="7772400" cy="6858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49509" name="Rectangle 5">
            <a:extLst>
              <a:ext uri="{FF2B5EF4-FFF2-40B4-BE49-F238E27FC236}">
                <a16:creationId xmlns:a16="http://schemas.microsoft.com/office/drawing/2014/main" id="{FA6F12C1-A1A4-E2B0-0B52-23CF101196CC}"/>
              </a:ext>
            </a:extLst>
          </p:cNvPr>
          <p:cNvSpPr>
            <a:spLocks noChangeArrowheads="1"/>
          </p:cNvSpPr>
          <p:nvPr/>
        </p:nvSpPr>
        <p:spPr bwMode="auto">
          <a:xfrm>
            <a:off x="695325" y="1117600"/>
            <a:ext cx="3505200" cy="519113"/>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solidFill>
                  <a:schemeClr val="tx1">
                    <a:lumMod val="95000"/>
                    <a:lumOff val="5000"/>
                  </a:schemeClr>
                </a:solidFill>
                <a:effectLst>
                  <a:outerShdw blurRad="38100" dist="38100" dir="2700000" algn="tl">
                    <a:srgbClr val="000000"/>
                  </a:outerShdw>
                </a:effectLst>
                <a:latin typeface="Book Antiqua" pitchFamily="18" charset="0"/>
                <a:cs typeface="+mn-cs"/>
              </a:rPr>
              <a:t>Characteristics</a:t>
            </a:r>
          </a:p>
        </p:txBody>
      </p:sp>
      <p:sp>
        <p:nvSpPr>
          <p:cNvPr id="149511" name="Freeform 7">
            <a:extLst>
              <a:ext uri="{FF2B5EF4-FFF2-40B4-BE49-F238E27FC236}">
                <a16:creationId xmlns:a16="http://schemas.microsoft.com/office/drawing/2014/main" id="{D44F41C2-E525-48C2-5A40-B62598AE99A8}"/>
              </a:ext>
            </a:extLst>
          </p:cNvPr>
          <p:cNvSpPr>
            <a:spLocks/>
          </p:cNvSpPr>
          <p:nvPr/>
        </p:nvSpPr>
        <p:spPr bwMode="auto">
          <a:xfrm>
            <a:off x="2624138" y="3030538"/>
            <a:ext cx="3937000" cy="2644775"/>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9512" name="Line 8">
            <a:extLst>
              <a:ext uri="{FF2B5EF4-FFF2-40B4-BE49-F238E27FC236}">
                <a16:creationId xmlns:a16="http://schemas.microsoft.com/office/drawing/2014/main" id="{59D3E6C6-F46E-4BF9-7425-9D33D41FAEC2}"/>
              </a:ext>
            </a:extLst>
          </p:cNvPr>
          <p:cNvSpPr>
            <a:spLocks noChangeShapeType="1"/>
          </p:cNvSpPr>
          <p:nvPr/>
        </p:nvSpPr>
        <p:spPr bwMode="auto">
          <a:xfrm flipH="1">
            <a:off x="4630738" y="3063875"/>
            <a:ext cx="17462" cy="2538413"/>
          </a:xfrm>
          <a:prstGeom prst="line">
            <a:avLst/>
          </a:prstGeom>
          <a:noFill/>
          <a:ln w="28575">
            <a:solidFill>
              <a:schemeClr val="tx1"/>
            </a:solidFill>
            <a:prstDash val="dash"/>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9513" name="Text Box 9">
            <a:extLst>
              <a:ext uri="{FF2B5EF4-FFF2-40B4-BE49-F238E27FC236}">
                <a16:creationId xmlns:a16="http://schemas.microsoft.com/office/drawing/2014/main" id="{6404A4C6-3A4A-2609-2D57-9BA3DF1E7F18}"/>
              </a:ext>
            </a:extLst>
          </p:cNvPr>
          <p:cNvSpPr txBox="1">
            <a:spLocks noChangeArrowheads="1"/>
          </p:cNvSpPr>
          <p:nvPr/>
        </p:nvSpPr>
        <p:spPr bwMode="auto">
          <a:xfrm>
            <a:off x="6986588" y="5411788"/>
            <a:ext cx="336550" cy="457200"/>
          </a:xfrm>
          <a:prstGeom prst="rect">
            <a:avLst/>
          </a:prstGeom>
          <a:noFill/>
          <a:ln w="12700">
            <a:noFill/>
            <a:miter lim="800000"/>
            <a:headEnd/>
            <a:tailEnd/>
          </a:ln>
          <a:effectLst/>
        </p:spPr>
        <p:txBody>
          <a:bodyPr wrap="none">
            <a:spAutoFit/>
          </a:bodyPr>
          <a:lstStyle/>
          <a:p>
            <a:pPr algn="ctr">
              <a:defRPr/>
            </a:pPr>
            <a:r>
              <a:rPr lang="en-US" sz="2400" i="1" dirty="0">
                <a:effectLst>
                  <a:outerShdw blurRad="38100" dist="38100" dir="2700000" algn="tl">
                    <a:srgbClr val="000000"/>
                  </a:outerShdw>
                </a:effectLst>
                <a:latin typeface="Book Antiqua" pitchFamily="18" charset="0"/>
                <a:cs typeface="+mn-cs"/>
              </a:rPr>
              <a:t>x</a:t>
            </a:r>
          </a:p>
        </p:txBody>
      </p:sp>
      <p:sp>
        <p:nvSpPr>
          <p:cNvPr id="149510" name="Line 6">
            <a:extLst>
              <a:ext uri="{FF2B5EF4-FFF2-40B4-BE49-F238E27FC236}">
                <a16:creationId xmlns:a16="http://schemas.microsoft.com/office/drawing/2014/main" id="{493B1DF1-471F-2831-7347-2531E7D38A8E}"/>
              </a:ext>
            </a:extLst>
          </p:cNvPr>
          <p:cNvSpPr>
            <a:spLocks noChangeShapeType="1"/>
          </p:cNvSpPr>
          <p:nvPr/>
        </p:nvSpPr>
        <p:spPr bwMode="auto">
          <a:xfrm>
            <a:off x="2347913" y="5692775"/>
            <a:ext cx="4591050" cy="0"/>
          </a:xfrm>
          <a:prstGeom prst="line">
            <a:avLst/>
          </a:prstGeom>
          <a:no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Tree>
    <p:extLst>
      <p:ext uri="{BB962C8B-B14F-4D97-AF65-F5344CB8AC3E}">
        <p14:creationId xmlns:p14="http://schemas.microsoft.com/office/powerpoint/2010/main" val="8989957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anim calcmode="lin" valueType="num">
                                      <p:cBhvr>
                                        <p:cTn id="7" dur="500" fill="hold"/>
                                        <p:tgtEl>
                                          <p:spTgt spid="149507"/>
                                        </p:tgtEl>
                                        <p:attrNameLst>
                                          <p:attrName>ppt_w</p:attrName>
                                        </p:attrNameLst>
                                      </p:cBhvr>
                                      <p:tavLst>
                                        <p:tav tm="0">
                                          <p:val>
                                            <p:strVal val="2/3*#ppt_w"/>
                                          </p:val>
                                        </p:tav>
                                        <p:tav tm="100000">
                                          <p:val>
                                            <p:strVal val="#ppt_w"/>
                                          </p:val>
                                        </p:tav>
                                      </p:tavLst>
                                    </p:anim>
                                    <p:anim calcmode="lin" valueType="num">
                                      <p:cBhvr>
                                        <p:cTn id="8" dur="500" fill="hold"/>
                                        <p:tgtEl>
                                          <p:spTgt spid="149507"/>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49506"/>
                                        </p:tgtEl>
                                        <p:attrNameLst>
                                          <p:attrName>style.visibility</p:attrName>
                                        </p:attrNameLst>
                                      </p:cBhvr>
                                      <p:to>
                                        <p:strVal val="visible"/>
                                      </p:to>
                                    </p:set>
                                    <p:animEffect transition="in" filter="dissolve">
                                      <p:cBhvr>
                                        <p:cTn id="12" dur="500"/>
                                        <p:tgtEl>
                                          <p:spTgt spid="149506"/>
                                        </p:tgtEl>
                                      </p:cBhvr>
                                    </p:animEffect>
                                  </p:childTnLst>
                                </p:cTn>
                              </p:par>
                            </p:childTnLst>
                          </p:cTn>
                        </p:par>
                        <p:par>
                          <p:cTn id="13" fill="hold" nodeType="afterGroup">
                            <p:stCondLst>
                              <p:cond delay="3000"/>
                            </p:stCondLst>
                            <p:childTnLst>
                              <p:par>
                                <p:cTn id="14" presetID="12" presetClass="entr" presetSubtype="8" fill="hold" nodeType="afterEffect">
                                  <p:stCondLst>
                                    <p:cond delay="0"/>
                                  </p:stCondLst>
                                  <p:childTnLst>
                                    <p:set>
                                      <p:cBhvr>
                                        <p:cTn id="15" dur="1" fill="hold">
                                          <p:stCondLst>
                                            <p:cond delay="0"/>
                                          </p:stCondLst>
                                        </p:cTn>
                                        <p:tgtEl>
                                          <p:spTgt spid="149510"/>
                                        </p:tgtEl>
                                        <p:attrNameLst>
                                          <p:attrName>style.visibility</p:attrName>
                                        </p:attrNameLst>
                                      </p:cBhvr>
                                      <p:to>
                                        <p:strVal val="visible"/>
                                      </p:to>
                                    </p:set>
                                    <p:animEffect transition="in" filter="slide(fromLeft)">
                                      <p:cBhvr>
                                        <p:cTn id="16" dur="500"/>
                                        <p:tgtEl>
                                          <p:spTgt spid="149510"/>
                                        </p:tgtEl>
                                      </p:cBhvr>
                                    </p:animEffect>
                                  </p:childTnLst>
                                </p:cTn>
                              </p:par>
                            </p:childTnLst>
                          </p:cTn>
                        </p:par>
                        <p:par>
                          <p:cTn id="17" fill="hold" nodeType="afterGroup">
                            <p:stCondLst>
                              <p:cond delay="3500"/>
                            </p:stCondLst>
                            <p:childTnLst>
                              <p:par>
                                <p:cTn id="18" presetID="12" presetClass="entr" presetSubtype="4" fill="hold" nodeType="afterEffect">
                                  <p:stCondLst>
                                    <p:cond delay="0"/>
                                  </p:stCondLst>
                                  <p:childTnLst>
                                    <p:set>
                                      <p:cBhvr>
                                        <p:cTn id="19" dur="1" fill="hold">
                                          <p:stCondLst>
                                            <p:cond delay="0"/>
                                          </p:stCondLst>
                                        </p:cTn>
                                        <p:tgtEl>
                                          <p:spTgt spid="149511"/>
                                        </p:tgtEl>
                                        <p:attrNameLst>
                                          <p:attrName>style.visibility</p:attrName>
                                        </p:attrNameLst>
                                      </p:cBhvr>
                                      <p:to>
                                        <p:strVal val="visible"/>
                                      </p:to>
                                    </p:set>
                                    <p:animEffect transition="in" filter="slide(fromBottom)">
                                      <p:cBhvr>
                                        <p:cTn id="20" dur="500"/>
                                        <p:tgtEl>
                                          <p:spTgt spid="149511"/>
                                        </p:tgtEl>
                                      </p:cBhvr>
                                    </p:animEffect>
                                  </p:childTnLst>
                                </p:cTn>
                              </p:par>
                            </p:childTnLst>
                          </p:cTn>
                        </p:par>
                        <p:par>
                          <p:cTn id="21" fill="hold" nodeType="afterGroup">
                            <p:stCondLst>
                              <p:cond delay="4000"/>
                            </p:stCondLst>
                            <p:childTnLst>
                              <p:par>
                                <p:cTn id="22" presetID="12" presetClass="entr" presetSubtype="8" fill="hold" grpId="0" nodeType="afterEffect">
                                  <p:stCondLst>
                                    <p:cond delay="0"/>
                                  </p:stCondLst>
                                  <p:childTnLst>
                                    <p:set>
                                      <p:cBhvr>
                                        <p:cTn id="23" dur="1" fill="hold">
                                          <p:stCondLst>
                                            <p:cond delay="0"/>
                                          </p:stCondLst>
                                        </p:cTn>
                                        <p:tgtEl>
                                          <p:spTgt spid="149513"/>
                                        </p:tgtEl>
                                        <p:attrNameLst>
                                          <p:attrName>style.visibility</p:attrName>
                                        </p:attrNameLst>
                                      </p:cBhvr>
                                      <p:to>
                                        <p:strVal val="visible"/>
                                      </p:to>
                                    </p:set>
                                    <p:animEffect transition="in" filter="slide(fromLeft)">
                                      <p:cBhvr>
                                        <p:cTn id="24" dur="500"/>
                                        <p:tgtEl>
                                          <p:spTgt spid="149513"/>
                                        </p:tgtEl>
                                      </p:cBhvr>
                                    </p:animEffect>
                                  </p:childTnLst>
                                </p:cTn>
                              </p:par>
                            </p:childTnLst>
                          </p:cTn>
                        </p:par>
                        <p:par>
                          <p:cTn id="25" fill="hold" nodeType="afterGroup">
                            <p:stCondLst>
                              <p:cond delay="4500"/>
                            </p:stCondLst>
                            <p:childTnLst>
                              <p:par>
                                <p:cTn id="26" presetID="12" presetClass="entr" presetSubtype="4" fill="hold" nodeType="afterEffect">
                                  <p:stCondLst>
                                    <p:cond delay="2000"/>
                                  </p:stCondLst>
                                  <p:childTnLst>
                                    <p:set>
                                      <p:cBhvr>
                                        <p:cTn id="27" dur="1" fill="hold">
                                          <p:stCondLst>
                                            <p:cond delay="0"/>
                                          </p:stCondLst>
                                        </p:cTn>
                                        <p:tgtEl>
                                          <p:spTgt spid="149512"/>
                                        </p:tgtEl>
                                        <p:attrNameLst>
                                          <p:attrName>style.visibility</p:attrName>
                                        </p:attrNameLst>
                                      </p:cBhvr>
                                      <p:to>
                                        <p:strVal val="visible"/>
                                      </p:to>
                                    </p:set>
                                    <p:animEffect transition="in" filter="slide(fromBottom)">
                                      <p:cBhvr>
                                        <p:cTn id="28" dur="500"/>
                                        <p:tgtEl>
                                          <p:spTgt spid="14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animBg="1" autoUpdateAnimBg="0"/>
      <p:bldP spid="1495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9" name="Rectangle 25">
            <a:extLst>
              <a:ext uri="{FF2B5EF4-FFF2-40B4-BE49-F238E27FC236}">
                <a16:creationId xmlns:a16="http://schemas.microsoft.com/office/drawing/2014/main" id="{5869F2CA-8D85-AFDB-D4F8-A8B97F1098AD}"/>
              </a:ext>
            </a:extLst>
          </p:cNvPr>
          <p:cNvSpPr>
            <a:spLocks noChangeArrowheads="1"/>
          </p:cNvSpPr>
          <p:nvPr/>
        </p:nvSpPr>
        <p:spPr bwMode="auto">
          <a:xfrm>
            <a:off x="1104900" y="2822575"/>
            <a:ext cx="7188200" cy="2705100"/>
          </a:xfrm>
          <a:prstGeom prst="rect">
            <a:avLst/>
          </a:prstGeom>
          <a:solidFill>
            <a:schemeClr val="accent5">
              <a:lumMod val="20000"/>
              <a:lumOff val="80000"/>
            </a:schemeClr>
          </a:solidFill>
          <a:ln w="12700">
            <a:solidFill>
              <a:srgbClr val="000000"/>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46" name="Rectangle 2">
            <a:extLst>
              <a:ext uri="{FF2B5EF4-FFF2-40B4-BE49-F238E27FC236}">
                <a16:creationId xmlns:a16="http://schemas.microsoft.com/office/drawing/2014/main" id="{4A6FC263-AE71-C487-C75B-7D5F7F040886}"/>
              </a:ext>
            </a:extLst>
          </p:cNvPr>
          <p:cNvSpPr>
            <a:spLocks noChangeArrowheads="1"/>
          </p:cNvSpPr>
          <p:nvPr/>
        </p:nvSpPr>
        <p:spPr bwMode="auto">
          <a:xfrm>
            <a:off x="642938" y="319088"/>
            <a:ext cx="7772400" cy="6858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34147" name="Rectangle 3">
            <a:extLst>
              <a:ext uri="{FF2B5EF4-FFF2-40B4-BE49-F238E27FC236}">
                <a16:creationId xmlns:a16="http://schemas.microsoft.com/office/drawing/2014/main" id="{E5FFF5E6-9C67-FB7B-7A98-F2A07F786A28}"/>
              </a:ext>
            </a:extLst>
          </p:cNvPr>
          <p:cNvSpPr>
            <a:spLocks noChangeArrowheads="1"/>
          </p:cNvSpPr>
          <p:nvPr/>
        </p:nvSpPr>
        <p:spPr bwMode="auto">
          <a:xfrm>
            <a:off x="695325" y="1117600"/>
            <a:ext cx="3635375" cy="4905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Characteristics</a:t>
            </a:r>
            <a:endParaRPr lang="en-US" sz="2400" dirty="0">
              <a:latin typeface="Book Antiqua" pitchFamily="18" charset="0"/>
              <a:cs typeface="+mn-cs"/>
            </a:endParaRPr>
          </a:p>
        </p:txBody>
      </p:sp>
      <p:sp>
        <p:nvSpPr>
          <p:cNvPr id="134154" name="Line 10">
            <a:extLst>
              <a:ext uri="{FF2B5EF4-FFF2-40B4-BE49-F238E27FC236}">
                <a16:creationId xmlns:a16="http://schemas.microsoft.com/office/drawing/2014/main" id="{6CF9EE2F-F62A-BB7C-0564-494C3F48CF20}"/>
              </a:ext>
            </a:extLst>
          </p:cNvPr>
          <p:cNvSpPr>
            <a:spLocks noChangeShapeType="1"/>
          </p:cNvSpPr>
          <p:nvPr/>
        </p:nvSpPr>
        <p:spPr bwMode="auto">
          <a:xfrm>
            <a:off x="3968750" y="4797425"/>
            <a:ext cx="0" cy="23177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57" name="Freeform 13">
            <a:extLst>
              <a:ext uri="{FF2B5EF4-FFF2-40B4-BE49-F238E27FC236}">
                <a16:creationId xmlns:a16="http://schemas.microsoft.com/office/drawing/2014/main" id="{16FC5104-E690-98AE-E890-668F8FC7561C}"/>
              </a:ext>
            </a:extLst>
          </p:cNvPr>
          <p:cNvSpPr>
            <a:spLocks/>
          </p:cNvSpPr>
          <p:nvPr/>
        </p:nvSpPr>
        <p:spPr bwMode="auto">
          <a:xfrm>
            <a:off x="1317625" y="3060700"/>
            <a:ext cx="3803650" cy="1855788"/>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accent1">
                <a:lumMod val="50000"/>
              </a:schemeClr>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59" name="Line 15">
            <a:extLst>
              <a:ext uri="{FF2B5EF4-FFF2-40B4-BE49-F238E27FC236}">
                <a16:creationId xmlns:a16="http://schemas.microsoft.com/office/drawing/2014/main" id="{B0F11FDB-2914-15AC-77B0-41206B5FF3F2}"/>
              </a:ext>
            </a:extLst>
          </p:cNvPr>
          <p:cNvSpPr>
            <a:spLocks noChangeShapeType="1"/>
          </p:cNvSpPr>
          <p:nvPr/>
        </p:nvSpPr>
        <p:spPr bwMode="auto">
          <a:xfrm>
            <a:off x="3238500" y="4794250"/>
            <a:ext cx="0" cy="23177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61" name="Line 17">
            <a:extLst>
              <a:ext uri="{FF2B5EF4-FFF2-40B4-BE49-F238E27FC236}">
                <a16:creationId xmlns:a16="http://schemas.microsoft.com/office/drawing/2014/main" id="{838A8B31-7AB8-D605-3EFA-84CF8EED5F3A}"/>
              </a:ext>
            </a:extLst>
          </p:cNvPr>
          <p:cNvSpPr>
            <a:spLocks noChangeShapeType="1"/>
          </p:cNvSpPr>
          <p:nvPr/>
        </p:nvSpPr>
        <p:spPr bwMode="auto">
          <a:xfrm>
            <a:off x="6000750" y="4794250"/>
            <a:ext cx="0" cy="23177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62" name="Text Box 18">
            <a:extLst>
              <a:ext uri="{FF2B5EF4-FFF2-40B4-BE49-F238E27FC236}">
                <a16:creationId xmlns:a16="http://schemas.microsoft.com/office/drawing/2014/main" id="{AE421634-683F-82F7-38A2-CC7D484D345E}"/>
              </a:ext>
            </a:extLst>
          </p:cNvPr>
          <p:cNvSpPr txBox="1">
            <a:spLocks noChangeArrowheads="1"/>
          </p:cNvSpPr>
          <p:nvPr/>
        </p:nvSpPr>
        <p:spPr bwMode="auto">
          <a:xfrm>
            <a:off x="2922588" y="5056188"/>
            <a:ext cx="557212" cy="427037"/>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-10</a:t>
            </a:r>
          </a:p>
        </p:txBody>
      </p:sp>
      <p:sp>
        <p:nvSpPr>
          <p:cNvPr id="134163" name="Text Box 19">
            <a:extLst>
              <a:ext uri="{FF2B5EF4-FFF2-40B4-BE49-F238E27FC236}">
                <a16:creationId xmlns:a16="http://schemas.microsoft.com/office/drawing/2014/main" id="{B9A343F3-DE90-5514-45BB-C41FEE3E47EB}"/>
              </a:ext>
            </a:extLst>
          </p:cNvPr>
          <p:cNvSpPr txBox="1">
            <a:spLocks noChangeArrowheads="1"/>
          </p:cNvSpPr>
          <p:nvPr/>
        </p:nvSpPr>
        <p:spPr bwMode="auto">
          <a:xfrm>
            <a:off x="3797300" y="5056188"/>
            <a:ext cx="323850" cy="427037"/>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0</a:t>
            </a:r>
          </a:p>
        </p:txBody>
      </p:sp>
      <p:sp>
        <p:nvSpPr>
          <p:cNvPr id="134164" name="Text Box 20">
            <a:extLst>
              <a:ext uri="{FF2B5EF4-FFF2-40B4-BE49-F238E27FC236}">
                <a16:creationId xmlns:a16="http://schemas.microsoft.com/office/drawing/2014/main" id="{C8C5B1ED-9F27-9B26-1D19-E5E26D2706D9}"/>
              </a:ext>
            </a:extLst>
          </p:cNvPr>
          <p:cNvSpPr txBox="1">
            <a:spLocks noChangeArrowheads="1"/>
          </p:cNvSpPr>
          <p:nvPr/>
        </p:nvSpPr>
        <p:spPr bwMode="auto">
          <a:xfrm>
            <a:off x="5765800" y="5056188"/>
            <a:ext cx="463550" cy="427037"/>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25</a:t>
            </a:r>
          </a:p>
        </p:txBody>
      </p:sp>
      <p:sp>
        <p:nvSpPr>
          <p:cNvPr id="134168" name="Rectangle 24">
            <a:extLst>
              <a:ext uri="{FF2B5EF4-FFF2-40B4-BE49-F238E27FC236}">
                <a16:creationId xmlns:a16="http://schemas.microsoft.com/office/drawing/2014/main" id="{DAAD4B46-011D-807B-65C1-E4BC6741438C}"/>
              </a:ext>
            </a:extLst>
          </p:cNvPr>
          <p:cNvSpPr>
            <a:spLocks noChangeArrowheads="1"/>
          </p:cNvSpPr>
          <p:nvPr/>
        </p:nvSpPr>
        <p:spPr bwMode="auto">
          <a:xfrm>
            <a:off x="1104900" y="1701800"/>
            <a:ext cx="7175500" cy="1003300"/>
          </a:xfrm>
          <a:prstGeom prst="rect">
            <a:avLst/>
          </a:prstGeom>
          <a:solidFill>
            <a:schemeClr val="bg2"/>
          </a:solidFill>
          <a:ln w="28575">
            <a:noFill/>
            <a:miter lim="800000"/>
            <a:headEnd/>
            <a:tailEnd/>
          </a:ln>
          <a:effectLst>
            <a:outerShdw dist="45791" dir="3378596"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The mean can be any numerical value:  negative,</a:t>
            </a:r>
          </a:p>
          <a:p>
            <a:pPr>
              <a:defRPr/>
            </a:pPr>
            <a:r>
              <a:rPr lang="en-US" sz="2400">
                <a:effectLst>
                  <a:outerShdw blurRad="38100" dist="38100" dir="2700000" algn="tl">
                    <a:srgbClr val="000000"/>
                  </a:outerShdw>
                </a:effectLst>
                <a:latin typeface="Book Antiqua" pitchFamily="18" charset="0"/>
                <a:cs typeface="+mn-cs"/>
              </a:rPr>
              <a:t> zero, or positive.</a:t>
            </a:r>
          </a:p>
        </p:txBody>
      </p:sp>
      <p:sp>
        <p:nvSpPr>
          <p:cNvPr id="134170" name="Freeform 26">
            <a:extLst>
              <a:ext uri="{FF2B5EF4-FFF2-40B4-BE49-F238E27FC236}">
                <a16:creationId xmlns:a16="http://schemas.microsoft.com/office/drawing/2014/main" id="{A22598F4-B49B-BE6C-D0F0-822CF837C52E}"/>
              </a:ext>
            </a:extLst>
          </p:cNvPr>
          <p:cNvSpPr>
            <a:spLocks/>
          </p:cNvSpPr>
          <p:nvPr/>
        </p:nvSpPr>
        <p:spPr bwMode="auto">
          <a:xfrm>
            <a:off x="2047875" y="3054350"/>
            <a:ext cx="3787775" cy="1858963"/>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accent1">
                <a:lumMod val="75000"/>
              </a:schemeClr>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71" name="Freeform 27">
            <a:extLst>
              <a:ext uri="{FF2B5EF4-FFF2-40B4-BE49-F238E27FC236}">
                <a16:creationId xmlns:a16="http://schemas.microsoft.com/office/drawing/2014/main" id="{D82B0A21-EF76-D1FA-BD55-22C2AFFBE567}"/>
              </a:ext>
            </a:extLst>
          </p:cNvPr>
          <p:cNvSpPr>
            <a:spLocks/>
          </p:cNvSpPr>
          <p:nvPr/>
        </p:nvSpPr>
        <p:spPr bwMode="auto">
          <a:xfrm>
            <a:off x="4081463" y="3049588"/>
            <a:ext cx="3806825" cy="1858962"/>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accent4">
                <a:lumMod val="50000"/>
              </a:schemeClr>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34174" name="Text Box 30">
            <a:extLst>
              <a:ext uri="{FF2B5EF4-FFF2-40B4-BE49-F238E27FC236}">
                <a16:creationId xmlns:a16="http://schemas.microsoft.com/office/drawing/2014/main" id="{4D6A5FCF-C5A5-14C1-8A1D-DC33FD0F55D0}"/>
              </a:ext>
            </a:extLst>
          </p:cNvPr>
          <p:cNvSpPr txBox="1">
            <a:spLocks noChangeArrowheads="1"/>
          </p:cNvSpPr>
          <p:nvPr/>
        </p:nvSpPr>
        <p:spPr bwMode="auto">
          <a:xfrm>
            <a:off x="7947025" y="4681538"/>
            <a:ext cx="336550"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cs typeface="+mn-cs"/>
              </a:rPr>
              <a:t>x</a:t>
            </a:r>
          </a:p>
        </p:txBody>
      </p:sp>
      <p:sp>
        <p:nvSpPr>
          <p:cNvPr id="134150" name="Line 6">
            <a:extLst>
              <a:ext uri="{FF2B5EF4-FFF2-40B4-BE49-F238E27FC236}">
                <a16:creationId xmlns:a16="http://schemas.microsoft.com/office/drawing/2014/main" id="{9EE478CC-F256-6473-1751-DCAB63FD24F0}"/>
              </a:ext>
            </a:extLst>
          </p:cNvPr>
          <p:cNvSpPr>
            <a:spLocks noChangeShapeType="1"/>
          </p:cNvSpPr>
          <p:nvPr/>
        </p:nvSpPr>
        <p:spPr bwMode="auto">
          <a:xfrm>
            <a:off x="1225550" y="4903788"/>
            <a:ext cx="6746875" cy="6350"/>
          </a:xfrm>
          <a:prstGeom prst="line">
            <a:avLst/>
          </a:prstGeom>
          <a:noFill/>
          <a:ln w="28575">
            <a:solidFill>
              <a:schemeClr val="tx1"/>
            </a:solidFill>
            <a:round/>
            <a:headEnd/>
            <a:tailEnd/>
          </a:ln>
          <a:effectLst>
            <a:outerShdw dist="3592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Tree>
    <p:extLst>
      <p:ext uri="{BB962C8B-B14F-4D97-AF65-F5344CB8AC3E}">
        <p14:creationId xmlns:p14="http://schemas.microsoft.com/office/powerpoint/2010/main" val="23653673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34168"/>
                                        </p:tgtEl>
                                        <p:attrNameLst>
                                          <p:attrName>style.visibility</p:attrName>
                                        </p:attrNameLst>
                                      </p:cBhvr>
                                      <p:to>
                                        <p:strVal val="visible"/>
                                      </p:to>
                                    </p:set>
                                    <p:anim calcmode="lin" valueType="num">
                                      <p:cBhvr>
                                        <p:cTn id="7" dur="500" fill="hold"/>
                                        <p:tgtEl>
                                          <p:spTgt spid="134168"/>
                                        </p:tgtEl>
                                        <p:attrNameLst>
                                          <p:attrName>ppt_w</p:attrName>
                                        </p:attrNameLst>
                                      </p:cBhvr>
                                      <p:tavLst>
                                        <p:tav tm="0">
                                          <p:val>
                                            <p:strVal val="2/3*#ppt_w"/>
                                          </p:val>
                                        </p:tav>
                                        <p:tav tm="100000">
                                          <p:val>
                                            <p:strVal val="#ppt_w"/>
                                          </p:val>
                                        </p:tav>
                                      </p:tavLst>
                                    </p:anim>
                                    <p:anim calcmode="lin" valueType="num">
                                      <p:cBhvr>
                                        <p:cTn id="8" dur="500" fill="hold"/>
                                        <p:tgtEl>
                                          <p:spTgt spid="1341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34169"/>
                                        </p:tgtEl>
                                        <p:attrNameLst>
                                          <p:attrName>style.visibility</p:attrName>
                                        </p:attrNameLst>
                                      </p:cBhvr>
                                      <p:to>
                                        <p:strVal val="visible"/>
                                      </p:to>
                                    </p:set>
                                    <p:animEffect transition="in" filter="dissolve">
                                      <p:cBhvr>
                                        <p:cTn id="12" dur="500"/>
                                        <p:tgtEl>
                                          <p:spTgt spid="134169"/>
                                        </p:tgtEl>
                                      </p:cBhvr>
                                    </p:animEffect>
                                  </p:childTnLst>
                                </p:cTn>
                              </p:par>
                            </p:childTnLst>
                          </p:cTn>
                        </p:par>
                        <p:par>
                          <p:cTn id="13" fill="hold" nodeType="afterGroup">
                            <p:stCondLst>
                              <p:cond delay="3000"/>
                            </p:stCondLst>
                            <p:childTnLst>
                              <p:par>
                                <p:cTn id="14" presetID="12" presetClass="entr" presetSubtype="8" fill="hold" nodeType="afterEffect">
                                  <p:stCondLst>
                                    <p:cond delay="1000"/>
                                  </p:stCondLst>
                                  <p:childTnLst>
                                    <p:set>
                                      <p:cBhvr>
                                        <p:cTn id="15" dur="1" fill="hold">
                                          <p:stCondLst>
                                            <p:cond delay="0"/>
                                          </p:stCondLst>
                                        </p:cTn>
                                        <p:tgtEl>
                                          <p:spTgt spid="134150"/>
                                        </p:tgtEl>
                                        <p:attrNameLst>
                                          <p:attrName>style.visibility</p:attrName>
                                        </p:attrNameLst>
                                      </p:cBhvr>
                                      <p:to>
                                        <p:strVal val="visible"/>
                                      </p:to>
                                    </p:set>
                                    <p:animEffect transition="in" filter="slide(fromLeft)">
                                      <p:cBhvr>
                                        <p:cTn id="16" dur="500"/>
                                        <p:tgtEl>
                                          <p:spTgt spid="134150"/>
                                        </p:tgtEl>
                                      </p:cBhvr>
                                    </p:animEffect>
                                  </p:childTnLst>
                                </p:cTn>
                              </p:par>
                            </p:childTnLst>
                          </p:cTn>
                        </p:par>
                        <p:par>
                          <p:cTn id="17" fill="hold" nodeType="afterGroup">
                            <p:stCondLst>
                              <p:cond delay="4500"/>
                            </p:stCondLst>
                            <p:childTnLst>
                              <p:par>
                                <p:cTn id="18" presetID="12" presetClass="entr" presetSubtype="8" fill="hold" grpId="0" nodeType="afterEffect">
                                  <p:stCondLst>
                                    <p:cond delay="0"/>
                                  </p:stCondLst>
                                  <p:childTnLst>
                                    <p:set>
                                      <p:cBhvr>
                                        <p:cTn id="19" dur="1" fill="hold">
                                          <p:stCondLst>
                                            <p:cond delay="0"/>
                                          </p:stCondLst>
                                        </p:cTn>
                                        <p:tgtEl>
                                          <p:spTgt spid="134174"/>
                                        </p:tgtEl>
                                        <p:attrNameLst>
                                          <p:attrName>style.visibility</p:attrName>
                                        </p:attrNameLst>
                                      </p:cBhvr>
                                      <p:to>
                                        <p:strVal val="visible"/>
                                      </p:to>
                                    </p:set>
                                    <p:animEffect transition="in" filter="slide(fromLeft)">
                                      <p:cBhvr>
                                        <p:cTn id="20" dur="500"/>
                                        <p:tgtEl>
                                          <p:spTgt spid="134174"/>
                                        </p:tgtEl>
                                      </p:cBhvr>
                                    </p:animEffect>
                                  </p:childTnLst>
                                </p:cTn>
                              </p:par>
                            </p:childTnLst>
                          </p:cTn>
                        </p:par>
                        <p:par>
                          <p:cTn id="21" fill="hold" nodeType="afterGroup">
                            <p:stCondLst>
                              <p:cond delay="5000"/>
                            </p:stCondLst>
                            <p:childTnLst>
                              <p:par>
                                <p:cTn id="22" presetID="12" presetClass="entr" presetSubtype="1" fill="hold" nodeType="afterEffect">
                                  <p:stCondLst>
                                    <p:cond delay="1000"/>
                                  </p:stCondLst>
                                  <p:childTnLst>
                                    <p:set>
                                      <p:cBhvr>
                                        <p:cTn id="23" dur="1" fill="hold">
                                          <p:stCondLst>
                                            <p:cond delay="0"/>
                                          </p:stCondLst>
                                        </p:cTn>
                                        <p:tgtEl>
                                          <p:spTgt spid="134159"/>
                                        </p:tgtEl>
                                        <p:attrNameLst>
                                          <p:attrName>style.visibility</p:attrName>
                                        </p:attrNameLst>
                                      </p:cBhvr>
                                      <p:to>
                                        <p:strVal val="visible"/>
                                      </p:to>
                                    </p:set>
                                    <p:animEffect transition="in" filter="slide(fromTop)">
                                      <p:cBhvr>
                                        <p:cTn id="24" dur="500"/>
                                        <p:tgtEl>
                                          <p:spTgt spid="134159"/>
                                        </p:tgtEl>
                                      </p:cBhvr>
                                    </p:animEffect>
                                  </p:childTnLst>
                                </p:cTn>
                              </p:par>
                            </p:childTnLst>
                          </p:cTn>
                        </p:par>
                        <p:par>
                          <p:cTn id="25" fill="hold" nodeType="afterGroup">
                            <p:stCondLst>
                              <p:cond delay="6500"/>
                            </p:stCondLst>
                            <p:childTnLst>
                              <p:par>
                                <p:cTn id="26" presetID="12" presetClass="entr" presetSubtype="8" fill="hold" grpId="0" nodeType="afterEffect">
                                  <p:stCondLst>
                                    <p:cond delay="0"/>
                                  </p:stCondLst>
                                  <p:childTnLst>
                                    <p:set>
                                      <p:cBhvr>
                                        <p:cTn id="27" dur="1" fill="hold">
                                          <p:stCondLst>
                                            <p:cond delay="0"/>
                                          </p:stCondLst>
                                        </p:cTn>
                                        <p:tgtEl>
                                          <p:spTgt spid="134162"/>
                                        </p:tgtEl>
                                        <p:attrNameLst>
                                          <p:attrName>style.visibility</p:attrName>
                                        </p:attrNameLst>
                                      </p:cBhvr>
                                      <p:to>
                                        <p:strVal val="visible"/>
                                      </p:to>
                                    </p:set>
                                    <p:animEffect transition="in" filter="slide(fromLeft)">
                                      <p:cBhvr>
                                        <p:cTn id="28" dur="500"/>
                                        <p:tgtEl>
                                          <p:spTgt spid="134162"/>
                                        </p:tgtEl>
                                      </p:cBhvr>
                                    </p:animEffect>
                                  </p:childTnLst>
                                </p:cTn>
                              </p:par>
                            </p:childTnLst>
                          </p:cTn>
                        </p:par>
                        <p:par>
                          <p:cTn id="29" fill="hold" nodeType="afterGroup">
                            <p:stCondLst>
                              <p:cond delay="7000"/>
                            </p:stCondLst>
                            <p:childTnLst>
                              <p:par>
                                <p:cTn id="30" presetID="12" presetClass="entr" presetSubtype="4" fill="hold" nodeType="afterEffect">
                                  <p:stCondLst>
                                    <p:cond delay="1000"/>
                                  </p:stCondLst>
                                  <p:childTnLst>
                                    <p:set>
                                      <p:cBhvr>
                                        <p:cTn id="31" dur="1" fill="hold">
                                          <p:stCondLst>
                                            <p:cond delay="0"/>
                                          </p:stCondLst>
                                        </p:cTn>
                                        <p:tgtEl>
                                          <p:spTgt spid="134157"/>
                                        </p:tgtEl>
                                        <p:attrNameLst>
                                          <p:attrName>style.visibility</p:attrName>
                                        </p:attrNameLst>
                                      </p:cBhvr>
                                      <p:to>
                                        <p:strVal val="visible"/>
                                      </p:to>
                                    </p:set>
                                    <p:animEffect transition="in" filter="slide(fromBottom)">
                                      <p:cBhvr>
                                        <p:cTn id="32" dur="500"/>
                                        <p:tgtEl>
                                          <p:spTgt spid="134157"/>
                                        </p:tgtEl>
                                      </p:cBhvr>
                                    </p:animEffect>
                                  </p:childTnLst>
                                </p:cTn>
                              </p:par>
                            </p:childTnLst>
                          </p:cTn>
                        </p:par>
                        <p:par>
                          <p:cTn id="33" fill="hold" nodeType="afterGroup">
                            <p:stCondLst>
                              <p:cond delay="8500"/>
                            </p:stCondLst>
                            <p:childTnLst>
                              <p:par>
                                <p:cTn id="34" presetID="12" presetClass="entr" presetSubtype="1" fill="hold" nodeType="afterEffect">
                                  <p:stCondLst>
                                    <p:cond delay="2000"/>
                                  </p:stCondLst>
                                  <p:childTnLst>
                                    <p:set>
                                      <p:cBhvr>
                                        <p:cTn id="35" dur="1" fill="hold">
                                          <p:stCondLst>
                                            <p:cond delay="0"/>
                                          </p:stCondLst>
                                        </p:cTn>
                                        <p:tgtEl>
                                          <p:spTgt spid="134154"/>
                                        </p:tgtEl>
                                        <p:attrNameLst>
                                          <p:attrName>style.visibility</p:attrName>
                                        </p:attrNameLst>
                                      </p:cBhvr>
                                      <p:to>
                                        <p:strVal val="visible"/>
                                      </p:to>
                                    </p:set>
                                    <p:animEffect transition="in" filter="slide(fromTop)">
                                      <p:cBhvr>
                                        <p:cTn id="36" dur="500"/>
                                        <p:tgtEl>
                                          <p:spTgt spid="134154"/>
                                        </p:tgtEl>
                                      </p:cBhvr>
                                    </p:animEffect>
                                  </p:childTnLst>
                                </p:cTn>
                              </p:par>
                            </p:childTnLst>
                          </p:cTn>
                        </p:par>
                        <p:par>
                          <p:cTn id="37" fill="hold" nodeType="afterGroup">
                            <p:stCondLst>
                              <p:cond delay="11000"/>
                            </p:stCondLst>
                            <p:childTnLst>
                              <p:par>
                                <p:cTn id="38" presetID="12" presetClass="entr" presetSubtype="8" fill="hold" grpId="0" nodeType="afterEffect">
                                  <p:stCondLst>
                                    <p:cond delay="0"/>
                                  </p:stCondLst>
                                  <p:childTnLst>
                                    <p:set>
                                      <p:cBhvr>
                                        <p:cTn id="39" dur="1" fill="hold">
                                          <p:stCondLst>
                                            <p:cond delay="0"/>
                                          </p:stCondLst>
                                        </p:cTn>
                                        <p:tgtEl>
                                          <p:spTgt spid="134163"/>
                                        </p:tgtEl>
                                        <p:attrNameLst>
                                          <p:attrName>style.visibility</p:attrName>
                                        </p:attrNameLst>
                                      </p:cBhvr>
                                      <p:to>
                                        <p:strVal val="visible"/>
                                      </p:to>
                                    </p:set>
                                    <p:animEffect transition="in" filter="slide(fromLeft)">
                                      <p:cBhvr>
                                        <p:cTn id="40" dur="500"/>
                                        <p:tgtEl>
                                          <p:spTgt spid="134163"/>
                                        </p:tgtEl>
                                      </p:cBhvr>
                                    </p:animEffect>
                                  </p:childTnLst>
                                </p:cTn>
                              </p:par>
                            </p:childTnLst>
                          </p:cTn>
                        </p:par>
                        <p:par>
                          <p:cTn id="41" fill="hold" nodeType="afterGroup">
                            <p:stCondLst>
                              <p:cond delay="11500"/>
                            </p:stCondLst>
                            <p:childTnLst>
                              <p:par>
                                <p:cTn id="42" presetID="12" presetClass="entr" presetSubtype="4" fill="hold" nodeType="afterEffect">
                                  <p:stCondLst>
                                    <p:cond delay="1000"/>
                                  </p:stCondLst>
                                  <p:childTnLst>
                                    <p:set>
                                      <p:cBhvr>
                                        <p:cTn id="43" dur="1" fill="hold">
                                          <p:stCondLst>
                                            <p:cond delay="0"/>
                                          </p:stCondLst>
                                        </p:cTn>
                                        <p:tgtEl>
                                          <p:spTgt spid="134170"/>
                                        </p:tgtEl>
                                        <p:attrNameLst>
                                          <p:attrName>style.visibility</p:attrName>
                                        </p:attrNameLst>
                                      </p:cBhvr>
                                      <p:to>
                                        <p:strVal val="visible"/>
                                      </p:to>
                                    </p:set>
                                    <p:animEffect transition="in" filter="slide(fromBottom)">
                                      <p:cBhvr>
                                        <p:cTn id="44" dur="500"/>
                                        <p:tgtEl>
                                          <p:spTgt spid="134170"/>
                                        </p:tgtEl>
                                      </p:cBhvr>
                                    </p:animEffect>
                                  </p:childTnLst>
                                </p:cTn>
                              </p:par>
                            </p:childTnLst>
                          </p:cTn>
                        </p:par>
                        <p:par>
                          <p:cTn id="45" fill="hold" nodeType="afterGroup">
                            <p:stCondLst>
                              <p:cond delay="13000"/>
                            </p:stCondLst>
                            <p:childTnLst>
                              <p:par>
                                <p:cTn id="46" presetID="12" presetClass="entr" presetSubtype="1" fill="hold" nodeType="afterEffect">
                                  <p:stCondLst>
                                    <p:cond delay="2000"/>
                                  </p:stCondLst>
                                  <p:childTnLst>
                                    <p:set>
                                      <p:cBhvr>
                                        <p:cTn id="47" dur="1" fill="hold">
                                          <p:stCondLst>
                                            <p:cond delay="0"/>
                                          </p:stCondLst>
                                        </p:cTn>
                                        <p:tgtEl>
                                          <p:spTgt spid="134161"/>
                                        </p:tgtEl>
                                        <p:attrNameLst>
                                          <p:attrName>style.visibility</p:attrName>
                                        </p:attrNameLst>
                                      </p:cBhvr>
                                      <p:to>
                                        <p:strVal val="visible"/>
                                      </p:to>
                                    </p:set>
                                    <p:animEffect transition="in" filter="slide(fromTop)">
                                      <p:cBhvr>
                                        <p:cTn id="48" dur="500"/>
                                        <p:tgtEl>
                                          <p:spTgt spid="134161"/>
                                        </p:tgtEl>
                                      </p:cBhvr>
                                    </p:animEffect>
                                  </p:childTnLst>
                                </p:cTn>
                              </p:par>
                            </p:childTnLst>
                          </p:cTn>
                        </p:par>
                        <p:par>
                          <p:cTn id="49" fill="hold" nodeType="afterGroup">
                            <p:stCondLst>
                              <p:cond delay="15500"/>
                            </p:stCondLst>
                            <p:childTnLst>
                              <p:par>
                                <p:cTn id="50" presetID="12" presetClass="entr" presetSubtype="8" fill="hold" grpId="0" nodeType="afterEffect">
                                  <p:stCondLst>
                                    <p:cond delay="0"/>
                                  </p:stCondLst>
                                  <p:childTnLst>
                                    <p:set>
                                      <p:cBhvr>
                                        <p:cTn id="51" dur="1" fill="hold">
                                          <p:stCondLst>
                                            <p:cond delay="0"/>
                                          </p:stCondLst>
                                        </p:cTn>
                                        <p:tgtEl>
                                          <p:spTgt spid="134164"/>
                                        </p:tgtEl>
                                        <p:attrNameLst>
                                          <p:attrName>style.visibility</p:attrName>
                                        </p:attrNameLst>
                                      </p:cBhvr>
                                      <p:to>
                                        <p:strVal val="visible"/>
                                      </p:to>
                                    </p:set>
                                    <p:animEffect transition="in" filter="slide(fromLeft)">
                                      <p:cBhvr>
                                        <p:cTn id="52" dur="500"/>
                                        <p:tgtEl>
                                          <p:spTgt spid="134164"/>
                                        </p:tgtEl>
                                      </p:cBhvr>
                                    </p:animEffect>
                                  </p:childTnLst>
                                </p:cTn>
                              </p:par>
                            </p:childTnLst>
                          </p:cTn>
                        </p:par>
                        <p:par>
                          <p:cTn id="53" fill="hold" nodeType="afterGroup">
                            <p:stCondLst>
                              <p:cond delay="16000"/>
                            </p:stCondLst>
                            <p:childTnLst>
                              <p:par>
                                <p:cTn id="54" presetID="12" presetClass="entr" presetSubtype="4" fill="hold" nodeType="afterEffect">
                                  <p:stCondLst>
                                    <p:cond delay="1000"/>
                                  </p:stCondLst>
                                  <p:childTnLst>
                                    <p:set>
                                      <p:cBhvr>
                                        <p:cTn id="55" dur="1" fill="hold">
                                          <p:stCondLst>
                                            <p:cond delay="0"/>
                                          </p:stCondLst>
                                        </p:cTn>
                                        <p:tgtEl>
                                          <p:spTgt spid="134171"/>
                                        </p:tgtEl>
                                        <p:attrNameLst>
                                          <p:attrName>style.visibility</p:attrName>
                                        </p:attrNameLst>
                                      </p:cBhvr>
                                      <p:to>
                                        <p:strVal val="visible"/>
                                      </p:to>
                                    </p:set>
                                    <p:animEffect transition="in" filter="slide(fromBottom)">
                                      <p:cBhvr>
                                        <p:cTn id="56" dur="500"/>
                                        <p:tgtEl>
                                          <p:spTgt spid="134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9" grpId="0" animBg="1"/>
      <p:bldP spid="134162" grpId="0" autoUpdateAnimBg="0"/>
      <p:bldP spid="134163" grpId="0" autoUpdateAnimBg="0"/>
      <p:bldP spid="134164" grpId="0" autoUpdateAnimBg="0"/>
      <p:bldP spid="134168" grpId="0" animBg="1" autoUpdateAnimBg="0"/>
      <p:bldP spid="13417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9" name="Rectangle 11">
            <a:extLst>
              <a:ext uri="{FF2B5EF4-FFF2-40B4-BE49-F238E27FC236}">
                <a16:creationId xmlns:a16="http://schemas.microsoft.com/office/drawing/2014/main" id="{51F5A348-C817-AB41-3C65-376FDC2F6519}"/>
              </a:ext>
            </a:extLst>
          </p:cNvPr>
          <p:cNvSpPr>
            <a:spLocks noChangeArrowheads="1"/>
          </p:cNvSpPr>
          <p:nvPr/>
        </p:nvSpPr>
        <p:spPr bwMode="auto">
          <a:xfrm>
            <a:off x="1104900" y="2813050"/>
            <a:ext cx="7188200" cy="3200400"/>
          </a:xfrm>
          <a:prstGeom prst="rect">
            <a:avLst/>
          </a:prstGeom>
          <a:solidFill>
            <a:schemeClr val="bg2"/>
          </a:solidFill>
          <a:ln w="12700">
            <a:solidFill>
              <a:srgbClr val="000000"/>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5410" name="Rectangle 2">
            <a:extLst>
              <a:ext uri="{FF2B5EF4-FFF2-40B4-BE49-F238E27FC236}">
                <a16:creationId xmlns:a16="http://schemas.microsoft.com/office/drawing/2014/main" id="{3C51A64B-D131-8647-8EB1-44D90EB5B4C6}"/>
              </a:ext>
            </a:extLst>
          </p:cNvPr>
          <p:cNvSpPr>
            <a:spLocks noChangeArrowheads="1"/>
          </p:cNvSpPr>
          <p:nvPr/>
        </p:nvSpPr>
        <p:spPr bwMode="auto">
          <a:xfrm>
            <a:off x="657225" y="261938"/>
            <a:ext cx="7772400" cy="814387"/>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45411" name="Rectangle 3">
            <a:extLst>
              <a:ext uri="{FF2B5EF4-FFF2-40B4-BE49-F238E27FC236}">
                <a16:creationId xmlns:a16="http://schemas.microsoft.com/office/drawing/2014/main" id="{49DE4022-FAC6-2912-DF19-3D4D1DB5B060}"/>
              </a:ext>
            </a:extLst>
          </p:cNvPr>
          <p:cNvSpPr>
            <a:spLocks noChangeArrowheads="1"/>
          </p:cNvSpPr>
          <p:nvPr/>
        </p:nvSpPr>
        <p:spPr bwMode="auto">
          <a:xfrm>
            <a:off x="700088" y="1117600"/>
            <a:ext cx="3403600" cy="5349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Characteristics</a:t>
            </a:r>
          </a:p>
        </p:txBody>
      </p:sp>
      <p:sp>
        <p:nvSpPr>
          <p:cNvPr id="145412" name="Freeform 4">
            <a:extLst>
              <a:ext uri="{FF2B5EF4-FFF2-40B4-BE49-F238E27FC236}">
                <a16:creationId xmlns:a16="http://schemas.microsoft.com/office/drawing/2014/main" id="{F9E1508A-3349-6E4C-8DDA-E1C9C62D1E2A}"/>
              </a:ext>
            </a:extLst>
          </p:cNvPr>
          <p:cNvSpPr>
            <a:spLocks/>
          </p:cNvSpPr>
          <p:nvPr/>
        </p:nvSpPr>
        <p:spPr bwMode="auto">
          <a:xfrm>
            <a:off x="3252788" y="2963863"/>
            <a:ext cx="2657475" cy="2746375"/>
          </a:xfrm>
          <a:custGeom>
            <a:avLst/>
            <a:gdLst/>
            <a:ahLst/>
            <a:cxnLst>
              <a:cxn ang="0">
                <a:pos x="797" y="18"/>
              </a:cxn>
              <a:cxn ang="0">
                <a:pos x="749" y="100"/>
              </a:cxn>
              <a:cxn ang="0">
                <a:pos x="718" y="194"/>
              </a:cxn>
              <a:cxn ang="0">
                <a:pos x="691" y="291"/>
              </a:cxn>
              <a:cxn ang="0">
                <a:pos x="669" y="388"/>
              </a:cxn>
              <a:cxn ang="0">
                <a:pos x="651" y="476"/>
              </a:cxn>
              <a:cxn ang="0">
                <a:pos x="630" y="580"/>
              </a:cxn>
              <a:cxn ang="0">
                <a:pos x="610" y="681"/>
              </a:cxn>
              <a:cxn ang="0">
                <a:pos x="594" y="777"/>
              </a:cxn>
              <a:cxn ang="0">
                <a:pos x="577" y="873"/>
              </a:cxn>
              <a:cxn ang="0">
                <a:pos x="558" y="972"/>
              </a:cxn>
              <a:cxn ang="0">
                <a:pos x="537" y="1071"/>
              </a:cxn>
              <a:cxn ang="0">
                <a:pos x="516" y="1160"/>
              </a:cxn>
              <a:cxn ang="0">
                <a:pos x="487" y="1266"/>
              </a:cxn>
              <a:cxn ang="0">
                <a:pos x="451" y="1370"/>
              </a:cxn>
              <a:cxn ang="0">
                <a:pos x="413" y="1448"/>
              </a:cxn>
              <a:cxn ang="0">
                <a:pos x="356" y="1522"/>
              </a:cxn>
              <a:cxn ang="0">
                <a:pos x="303" y="1574"/>
              </a:cxn>
              <a:cxn ang="0">
                <a:pos x="255" y="1608"/>
              </a:cxn>
              <a:cxn ang="0">
                <a:pos x="198" y="1641"/>
              </a:cxn>
              <a:cxn ang="0">
                <a:pos x="135" y="1674"/>
              </a:cxn>
              <a:cxn ang="0">
                <a:pos x="74" y="1702"/>
              </a:cxn>
              <a:cxn ang="0">
                <a:pos x="1674" y="1728"/>
              </a:cxn>
              <a:cxn ang="0">
                <a:pos x="1550" y="1689"/>
              </a:cxn>
              <a:cxn ang="0">
                <a:pos x="1499" y="1667"/>
              </a:cxn>
              <a:cxn ang="0">
                <a:pos x="1430" y="1631"/>
              </a:cxn>
              <a:cxn ang="0">
                <a:pos x="1366" y="1585"/>
              </a:cxn>
              <a:cxn ang="0">
                <a:pos x="1302" y="1527"/>
              </a:cxn>
              <a:cxn ang="0">
                <a:pos x="1278" y="1497"/>
              </a:cxn>
              <a:cxn ang="0">
                <a:pos x="1241" y="1434"/>
              </a:cxn>
              <a:cxn ang="0">
                <a:pos x="1205" y="1354"/>
              </a:cxn>
              <a:cxn ang="0">
                <a:pos x="1168" y="1246"/>
              </a:cxn>
              <a:cxn ang="0">
                <a:pos x="1150" y="1174"/>
              </a:cxn>
              <a:cxn ang="0">
                <a:pos x="1128" y="1077"/>
              </a:cxn>
              <a:cxn ang="0">
                <a:pos x="1112" y="997"/>
              </a:cxn>
              <a:cxn ang="0">
                <a:pos x="1097" y="916"/>
              </a:cxn>
              <a:cxn ang="0">
                <a:pos x="1077" y="810"/>
              </a:cxn>
              <a:cxn ang="0">
                <a:pos x="1057" y="713"/>
              </a:cxn>
              <a:cxn ang="0">
                <a:pos x="1031" y="589"/>
              </a:cxn>
              <a:cxn ang="0">
                <a:pos x="1007" y="476"/>
              </a:cxn>
              <a:cxn ang="0">
                <a:pos x="984" y="370"/>
              </a:cxn>
              <a:cxn ang="0">
                <a:pos x="967" y="301"/>
              </a:cxn>
              <a:cxn ang="0">
                <a:pos x="941" y="209"/>
              </a:cxn>
              <a:cxn ang="0">
                <a:pos x="910" y="116"/>
              </a:cxn>
              <a:cxn ang="0">
                <a:pos x="924" y="149"/>
              </a:cxn>
              <a:cxn ang="0">
                <a:pos x="916" y="132"/>
              </a:cxn>
              <a:cxn ang="0">
                <a:pos x="882" y="45"/>
              </a:cxn>
              <a:cxn ang="0">
                <a:pos x="846" y="3"/>
              </a:cxn>
            </a:cxnLst>
            <a:rect l="0" t="0" r="r" b="b"/>
            <a:pathLst>
              <a:path w="1674" h="1730">
                <a:moveTo>
                  <a:pt x="832" y="0"/>
                </a:moveTo>
                <a:lnTo>
                  <a:pt x="814" y="4"/>
                </a:lnTo>
                <a:lnTo>
                  <a:pt x="797" y="18"/>
                </a:lnTo>
                <a:lnTo>
                  <a:pt x="779" y="39"/>
                </a:lnTo>
                <a:lnTo>
                  <a:pt x="764" y="67"/>
                </a:lnTo>
                <a:lnTo>
                  <a:pt x="749" y="100"/>
                </a:lnTo>
                <a:lnTo>
                  <a:pt x="740" y="128"/>
                </a:lnTo>
                <a:lnTo>
                  <a:pt x="728" y="160"/>
                </a:lnTo>
                <a:lnTo>
                  <a:pt x="718" y="194"/>
                </a:lnTo>
                <a:lnTo>
                  <a:pt x="709" y="224"/>
                </a:lnTo>
                <a:lnTo>
                  <a:pt x="700" y="258"/>
                </a:lnTo>
                <a:lnTo>
                  <a:pt x="691" y="291"/>
                </a:lnTo>
                <a:lnTo>
                  <a:pt x="682" y="330"/>
                </a:lnTo>
                <a:lnTo>
                  <a:pt x="676" y="355"/>
                </a:lnTo>
                <a:lnTo>
                  <a:pt x="669" y="388"/>
                </a:lnTo>
                <a:lnTo>
                  <a:pt x="663" y="420"/>
                </a:lnTo>
                <a:lnTo>
                  <a:pt x="657" y="450"/>
                </a:lnTo>
                <a:lnTo>
                  <a:pt x="651" y="476"/>
                </a:lnTo>
                <a:lnTo>
                  <a:pt x="645" y="510"/>
                </a:lnTo>
                <a:lnTo>
                  <a:pt x="637" y="544"/>
                </a:lnTo>
                <a:lnTo>
                  <a:pt x="630" y="580"/>
                </a:lnTo>
                <a:lnTo>
                  <a:pt x="623" y="611"/>
                </a:lnTo>
                <a:lnTo>
                  <a:pt x="617" y="647"/>
                </a:lnTo>
                <a:lnTo>
                  <a:pt x="610" y="681"/>
                </a:lnTo>
                <a:lnTo>
                  <a:pt x="604" y="714"/>
                </a:lnTo>
                <a:lnTo>
                  <a:pt x="598" y="752"/>
                </a:lnTo>
                <a:lnTo>
                  <a:pt x="594" y="777"/>
                </a:lnTo>
                <a:lnTo>
                  <a:pt x="589" y="808"/>
                </a:lnTo>
                <a:lnTo>
                  <a:pt x="583" y="841"/>
                </a:lnTo>
                <a:lnTo>
                  <a:pt x="577" y="873"/>
                </a:lnTo>
                <a:lnTo>
                  <a:pt x="571" y="904"/>
                </a:lnTo>
                <a:lnTo>
                  <a:pt x="565" y="936"/>
                </a:lnTo>
                <a:lnTo>
                  <a:pt x="558" y="972"/>
                </a:lnTo>
                <a:lnTo>
                  <a:pt x="551" y="1006"/>
                </a:lnTo>
                <a:lnTo>
                  <a:pt x="543" y="1045"/>
                </a:lnTo>
                <a:lnTo>
                  <a:pt x="537" y="1071"/>
                </a:lnTo>
                <a:lnTo>
                  <a:pt x="531" y="1099"/>
                </a:lnTo>
                <a:lnTo>
                  <a:pt x="523" y="1131"/>
                </a:lnTo>
                <a:lnTo>
                  <a:pt x="516" y="1160"/>
                </a:lnTo>
                <a:lnTo>
                  <a:pt x="507" y="1195"/>
                </a:lnTo>
                <a:lnTo>
                  <a:pt x="498" y="1230"/>
                </a:lnTo>
                <a:lnTo>
                  <a:pt x="487" y="1266"/>
                </a:lnTo>
                <a:lnTo>
                  <a:pt x="477" y="1302"/>
                </a:lnTo>
                <a:lnTo>
                  <a:pt x="465" y="1337"/>
                </a:lnTo>
                <a:lnTo>
                  <a:pt x="451" y="1370"/>
                </a:lnTo>
                <a:lnTo>
                  <a:pt x="438" y="1402"/>
                </a:lnTo>
                <a:lnTo>
                  <a:pt x="426" y="1428"/>
                </a:lnTo>
                <a:lnTo>
                  <a:pt x="413" y="1448"/>
                </a:lnTo>
                <a:lnTo>
                  <a:pt x="398" y="1469"/>
                </a:lnTo>
                <a:lnTo>
                  <a:pt x="380" y="1493"/>
                </a:lnTo>
                <a:lnTo>
                  <a:pt x="356" y="1522"/>
                </a:lnTo>
                <a:lnTo>
                  <a:pt x="334" y="1544"/>
                </a:lnTo>
                <a:lnTo>
                  <a:pt x="318" y="1559"/>
                </a:lnTo>
                <a:lnTo>
                  <a:pt x="303" y="1574"/>
                </a:lnTo>
                <a:lnTo>
                  <a:pt x="287" y="1585"/>
                </a:lnTo>
                <a:lnTo>
                  <a:pt x="271" y="1597"/>
                </a:lnTo>
                <a:lnTo>
                  <a:pt x="255" y="1608"/>
                </a:lnTo>
                <a:lnTo>
                  <a:pt x="242" y="1616"/>
                </a:lnTo>
                <a:lnTo>
                  <a:pt x="224" y="1626"/>
                </a:lnTo>
                <a:lnTo>
                  <a:pt x="198" y="1641"/>
                </a:lnTo>
                <a:lnTo>
                  <a:pt x="179" y="1650"/>
                </a:lnTo>
                <a:lnTo>
                  <a:pt x="157" y="1662"/>
                </a:lnTo>
                <a:lnTo>
                  <a:pt x="135" y="1674"/>
                </a:lnTo>
                <a:lnTo>
                  <a:pt x="115" y="1684"/>
                </a:lnTo>
                <a:lnTo>
                  <a:pt x="96" y="1692"/>
                </a:lnTo>
                <a:lnTo>
                  <a:pt x="74" y="1702"/>
                </a:lnTo>
                <a:lnTo>
                  <a:pt x="50" y="1714"/>
                </a:lnTo>
                <a:lnTo>
                  <a:pt x="0" y="1730"/>
                </a:lnTo>
                <a:lnTo>
                  <a:pt x="1674" y="1728"/>
                </a:lnTo>
                <a:lnTo>
                  <a:pt x="1614" y="1708"/>
                </a:lnTo>
                <a:lnTo>
                  <a:pt x="1575" y="1696"/>
                </a:lnTo>
                <a:lnTo>
                  <a:pt x="1550" y="1689"/>
                </a:lnTo>
                <a:lnTo>
                  <a:pt x="1523" y="1678"/>
                </a:lnTo>
                <a:lnTo>
                  <a:pt x="1510" y="1673"/>
                </a:lnTo>
                <a:lnTo>
                  <a:pt x="1499" y="1667"/>
                </a:lnTo>
                <a:lnTo>
                  <a:pt x="1477" y="1657"/>
                </a:lnTo>
                <a:lnTo>
                  <a:pt x="1453" y="1645"/>
                </a:lnTo>
                <a:lnTo>
                  <a:pt x="1430" y="1631"/>
                </a:lnTo>
                <a:lnTo>
                  <a:pt x="1406" y="1615"/>
                </a:lnTo>
                <a:lnTo>
                  <a:pt x="1387" y="1601"/>
                </a:lnTo>
                <a:lnTo>
                  <a:pt x="1366" y="1585"/>
                </a:lnTo>
                <a:lnTo>
                  <a:pt x="1345" y="1568"/>
                </a:lnTo>
                <a:lnTo>
                  <a:pt x="1322" y="1547"/>
                </a:lnTo>
                <a:lnTo>
                  <a:pt x="1302" y="1527"/>
                </a:lnTo>
                <a:lnTo>
                  <a:pt x="1292" y="1513"/>
                </a:lnTo>
                <a:lnTo>
                  <a:pt x="1286" y="1506"/>
                </a:lnTo>
                <a:lnTo>
                  <a:pt x="1278" y="1497"/>
                </a:lnTo>
                <a:lnTo>
                  <a:pt x="1269" y="1480"/>
                </a:lnTo>
                <a:lnTo>
                  <a:pt x="1257" y="1460"/>
                </a:lnTo>
                <a:lnTo>
                  <a:pt x="1241" y="1434"/>
                </a:lnTo>
                <a:lnTo>
                  <a:pt x="1228" y="1406"/>
                </a:lnTo>
                <a:lnTo>
                  <a:pt x="1216" y="1379"/>
                </a:lnTo>
                <a:lnTo>
                  <a:pt x="1205" y="1354"/>
                </a:lnTo>
                <a:lnTo>
                  <a:pt x="1192" y="1318"/>
                </a:lnTo>
                <a:lnTo>
                  <a:pt x="1179" y="1281"/>
                </a:lnTo>
                <a:lnTo>
                  <a:pt x="1168" y="1246"/>
                </a:lnTo>
                <a:lnTo>
                  <a:pt x="1162" y="1220"/>
                </a:lnTo>
                <a:lnTo>
                  <a:pt x="1156" y="1198"/>
                </a:lnTo>
                <a:lnTo>
                  <a:pt x="1150" y="1174"/>
                </a:lnTo>
                <a:lnTo>
                  <a:pt x="1143" y="1141"/>
                </a:lnTo>
                <a:lnTo>
                  <a:pt x="1135" y="1107"/>
                </a:lnTo>
                <a:lnTo>
                  <a:pt x="1128" y="1077"/>
                </a:lnTo>
                <a:lnTo>
                  <a:pt x="1123" y="1049"/>
                </a:lnTo>
                <a:lnTo>
                  <a:pt x="1117" y="1025"/>
                </a:lnTo>
                <a:lnTo>
                  <a:pt x="1112" y="997"/>
                </a:lnTo>
                <a:lnTo>
                  <a:pt x="1107" y="970"/>
                </a:lnTo>
                <a:lnTo>
                  <a:pt x="1101" y="940"/>
                </a:lnTo>
                <a:lnTo>
                  <a:pt x="1097" y="916"/>
                </a:lnTo>
                <a:lnTo>
                  <a:pt x="1090" y="882"/>
                </a:lnTo>
                <a:lnTo>
                  <a:pt x="1084" y="844"/>
                </a:lnTo>
                <a:lnTo>
                  <a:pt x="1077" y="810"/>
                </a:lnTo>
                <a:lnTo>
                  <a:pt x="1069" y="772"/>
                </a:lnTo>
                <a:lnTo>
                  <a:pt x="1063" y="741"/>
                </a:lnTo>
                <a:lnTo>
                  <a:pt x="1057" y="713"/>
                </a:lnTo>
                <a:lnTo>
                  <a:pt x="1048" y="673"/>
                </a:lnTo>
                <a:lnTo>
                  <a:pt x="1041" y="636"/>
                </a:lnTo>
                <a:lnTo>
                  <a:pt x="1031" y="589"/>
                </a:lnTo>
                <a:lnTo>
                  <a:pt x="1023" y="549"/>
                </a:lnTo>
                <a:lnTo>
                  <a:pt x="1013" y="503"/>
                </a:lnTo>
                <a:lnTo>
                  <a:pt x="1007" y="476"/>
                </a:lnTo>
                <a:lnTo>
                  <a:pt x="999" y="439"/>
                </a:lnTo>
                <a:lnTo>
                  <a:pt x="991" y="406"/>
                </a:lnTo>
                <a:lnTo>
                  <a:pt x="984" y="370"/>
                </a:lnTo>
                <a:lnTo>
                  <a:pt x="978" y="342"/>
                </a:lnTo>
                <a:lnTo>
                  <a:pt x="972" y="320"/>
                </a:lnTo>
                <a:lnTo>
                  <a:pt x="967" y="301"/>
                </a:lnTo>
                <a:lnTo>
                  <a:pt x="959" y="272"/>
                </a:lnTo>
                <a:lnTo>
                  <a:pt x="951" y="242"/>
                </a:lnTo>
                <a:lnTo>
                  <a:pt x="941" y="209"/>
                </a:lnTo>
                <a:lnTo>
                  <a:pt x="927" y="164"/>
                </a:lnTo>
                <a:lnTo>
                  <a:pt x="916" y="134"/>
                </a:lnTo>
                <a:lnTo>
                  <a:pt x="910" y="116"/>
                </a:lnTo>
                <a:lnTo>
                  <a:pt x="918" y="132"/>
                </a:lnTo>
                <a:lnTo>
                  <a:pt x="915" y="126"/>
                </a:lnTo>
                <a:lnTo>
                  <a:pt x="924" y="149"/>
                </a:lnTo>
                <a:lnTo>
                  <a:pt x="934" y="184"/>
                </a:lnTo>
                <a:lnTo>
                  <a:pt x="922" y="150"/>
                </a:lnTo>
                <a:lnTo>
                  <a:pt x="916" y="132"/>
                </a:lnTo>
                <a:lnTo>
                  <a:pt x="905" y="102"/>
                </a:lnTo>
                <a:lnTo>
                  <a:pt x="895" y="74"/>
                </a:lnTo>
                <a:lnTo>
                  <a:pt x="882" y="45"/>
                </a:lnTo>
                <a:lnTo>
                  <a:pt x="871" y="27"/>
                </a:lnTo>
                <a:lnTo>
                  <a:pt x="859" y="15"/>
                </a:lnTo>
                <a:lnTo>
                  <a:pt x="846" y="3"/>
                </a:lnTo>
                <a:lnTo>
                  <a:pt x="832" y="0"/>
                </a:lnTo>
              </a:path>
            </a:pathLst>
          </a:custGeom>
          <a:noFill/>
          <a:ln w="19050" cap="rnd" cmpd="sng">
            <a:solidFill>
              <a:schemeClr val="tx1">
                <a:lumMod val="95000"/>
                <a:lumOff val="5000"/>
              </a:schemeClr>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5413" name="Line 5">
            <a:extLst>
              <a:ext uri="{FF2B5EF4-FFF2-40B4-BE49-F238E27FC236}">
                <a16:creationId xmlns:a16="http://schemas.microsoft.com/office/drawing/2014/main" id="{56360DC7-2BA2-9055-34DB-8053BAF1AA70}"/>
              </a:ext>
            </a:extLst>
          </p:cNvPr>
          <p:cNvSpPr>
            <a:spLocks noChangeShapeType="1"/>
          </p:cNvSpPr>
          <p:nvPr/>
        </p:nvSpPr>
        <p:spPr bwMode="auto">
          <a:xfrm>
            <a:off x="4565650" y="5649913"/>
            <a:ext cx="0" cy="144462"/>
          </a:xfrm>
          <a:prstGeom prst="line">
            <a:avLst/>
          </a:prstGeom>
          <a:noFill/>
          <a:ln w="28575">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5415" name="Rectangle 7">
            <a:extLst>
              <a:ext uri="{FF2B5EF4-FFF2-40B4-BE49-F238E27FC236}">
                <a16:creationId xmlns:a16="http://schemas.microsoft.com/office/drawing/2014/main" id="{79F7ED00-7FE1-8B69-7687-68EEAE5F2EDE}"/>
              </a:ext>
            </a:extLst>
          </p:cNvPr>
          <p:cNvSpPr>
            <a:spLocks noChangeArrowheads="1"/>
          </p:cNvSpPr>
          <p:nvPr/>
        </p:nvSpPr>
        <p:spPr bwMode="auto">
          <a:xfrm>
            <a:off x="4762500" y="3019425"/>
            <a:ext cx="1093788" cy="458788"/>
          </a:xfrm>
          <a:prstGeom prst="rect">
            <a:avLst/>
          </a:prstGeom>
          <a:noFill/>
          <a:ln w="28575">
            <a:noFill/>
            <a:miter lim="800000"/>
            <a:headEnd/>
            <a:tailEnd/>
          </a:ln>
          <a:effectLst/>
        </p:spPr>
        <p:txBody>
          <a:bodyPr wrap="none" lIns="90488" tIns="44450" rIns="90488" bIns="44450">
            <a:spAutoFit/>
          </a:bodyPr>
          <a:lstStyle/>
          <a:p>
            <a:pPr>
              <a:defRPr/>
            </a:pPr>
            <a:r>
              <a:rPr lang="en-US" sz="2400" b="1" i="1" dirty="0">
                <a:effectLst>
                  <a:outerShdw blurRad="38100" dist="38100" dir="2700000" algn="tl">
                    <a:srgbClr val="000000"/>
                  </a:outerShdw>
                </a:effectLst>
                <a:latin typeface="Symbol" pitchFamily="18" charset="2"/>
                <a:cs typeface="+mn-cs"/>
              </a:rPr>
              <a:t>s</a:t>
            </a:r>
            <a:r>
              <a:rPr lang="en-US" sz="2400" b="1" dirty="0">
                <a:effectLst>
                  <a:outerShdw blurRad="38100" dist="38100" dir="2700000" algn="tl">
                    <a:srgbClr val="000000"/>
                  </a:outerShdw>
                </a:effectLst>
                <a:latin typeface="Book Antiqua" pitchFamily="18" charset="0"/>
                <a:cs typeface="+mn-cs"/>
              </a:rPr>
              <a:t>  = 15</a:t>
            </a:r>
            <a:endParaRPr lang="en-US" sz="2400" dirty="0">
              <a:effectLst>
                <a:outerShdw blurRad="38100" dist="38100" dir="2700000" algn="tl">
                  <a:srgbClr val="000000"/>
                </a:outerShdw>
              </a:effectLst>
              <a:latin typeface="Book Antiqua" pitchFamily="18" charset="0"/>
              <a:cs typeface="+mn-cs"/>
            </a:endParaRPr>
          </a:p>
        </p:txBody>
      </p:sp>
      <p:sp>
        <p:nvSpPr>
          <p:cNvPr id="145416" name="Rectangle 8">
            <a:extLst>
              <a:ext uri="{FF2B5EF4-FFF2-40B4-BE49-F238E27FC236}">
                <a16:creationId xmlns:a16="http://schemas.microsoft.com/office/drawing/2014/main" id="{02B66457-409C-253B-3135-908C7FA38C7E}"/>
              </a:ext>
            </a:extLst>
          </p:cNvPr>
          <p:cNvSpPr>
            <a:spLocks noChangeArrowheads="1"/>
          </p:cNvSpPr>
          <p:nvPr/>
        </p:nvSpPr>
        <p:spPr bwMode="auto">
          <a:xfrm>
            <a:off x="5343525" y="4733925"/>
            <a:ext cx="1082675" cy="454025"/>
          </a:xfrm>
          <a:prstGeom prst="rect">
            <a:avLst/>
          </a:prstGeom>
          <a:noFill/>
          <a:ln w="28575">
            <a:noFill/>
            <a:miter lim="800000"/>
            <a:headEnd/>
            <a:tailEnd/>
          </a:ln>
          <a:effectLst/>
        </p:spPr>
        <p:txBody>
          <a:bodyPr wrap="none" lIns="90488" tIns="44450" rIns="90488" bIns="44450">
            <a:spAutoFit/>
          </a:bodyPr>
          <a:lstStyle/>
          <a:p>
            <a:pPr>
              <a:defRPr/>
            </a:pPr>
            <a:r>
              <a:rPr lang="en-US" sz="2400" b="1" i="1">
                <a:effectLst>
                  <a:outerShdw blurRad="38100" dist="38100" dir="2700000" algn="tl">
                    <a:srgbClr val="000000"/>
                  </a:outerShdw>
                </a:effectLst>
                <a:latin typeface="Symbol" pitchFamily="18" charset="2"/>
                <a:cs typeface="+mn-cs"/>
              </a:rPr>
              <a:t>s </a:t>
            </a:r>
            <a:r>
              <a:rPr lang="en-US" sz="2400" b="1">
                <a:effectLst>
                  <a:outerShdw blurRad="38100" dist="38100" dir="2700000" algn="tl">
                    <a:srgbClr val="000000"/>
                  </a:outerShdw>
                </a:effectLst>
                <a:latin typeface="Book Antiqua" pitchFamily="18" charset="0"/>
                <a:cs typeface="+mn-cs"/>
              </a:rPr>
              <a:t> = 25</a:t>
            </a:r>
            <a:endParaRPr lang="en-US" sz="2400">
              <a:effectLst>
                <a:outerShdw blurRad="38100" dist="38100" dir="2700000" algn="tl">
                  <a:srgbClr val="000000"/>
                </a:outerShdw>
              </a:effectLst>
              <a:latin typeface="Book Antiqua" pitchFamily="18" charset="0"/>
              <a:cs typeface="+mn-cs"/>
            </a:endParaRPr>
          </a:p>
        </p:txBody>
      </p:sp>
      <p:sp>
        <p:nvSpPr>
          <p:cNvPr id="145418" name="Rectangle 10">
            <a:extLst>
              <a:ext uri="{FF2B5EF4-FFF2-40B4-BE49-F238E27FC236}">
                <a16:creationId xmlns:a16="http://schemas.microsoft.com/office/drawing/2014/main" id="{49145706-3BC4-D957-806C-3796AFCBFEA2}"/>
              </a:ext>
            </a:extLst>
          </p:cNvPr>
          <p:cNvSpPr>
            <a:spLocks noChangeArrowheads="1"/>
          </p:cNvSpPr>
          <p:nvPr/>
        </p:nvSpPr>
        <p:spPr bwMode="auto">
          <a:xfrm>
            <a:off x="1104900" y="1701800"/>
            <a:ext cx="7175500" cy="1003300"/>
          </a:xfrm>
          <a:prstGeom prst="rect">
            <a:avLst/>
          </a:prstGeom>
          <a:solidFill>
            <a:schemeClr val="bg2"/>
          </a:solidFill>
          <a:ln w="28575">
            <a:noFill/>
            <a:miter lim="800000"/>
            <a:headEnd/>
            <a:tailEnd/>
          </a:ln>
          <a:effectLst>
            <a:outerShdw dist="35921"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The standard deviation determines the width of the</a:t>
            </a:r>
          </a:p>
          <a:p>
            <a:pPr>
              <a:defRPr/>
            </a:pPr>
            <a:r>
              <a:rPr lang="en-US" sz="2400">
                <a:effectLst>
                  <a:outerShdw blurRad="38100" dist="38100" dir="2700000" algn="tl">
                    <a:srgbClr val="000000"/>
                  </a:outerShdw>
                </a:effectLst>
                <a:latin typeface="Book Antiqua" pitchFamily="18" charset="0"/>
                <a:cs typeface="+mn-cs"/>
              </a:rPr>
              <a:t>curve: larger values result in wider, flatter curves.</a:t>
            </a:r>
          </a:p>
        </p:txBody>
      </p:sp>
      <p:sp>
        <p:nvSpPr>
          <p:cNvPr id="145420" name="Freeform 12">
            <a:extLst>
              <a:ext uri="{FF2B5EF4-FFF2-40B4-BE49-F238E27FC236}">
                <a16:creationId xmlns:a16="http://schemas.microsoft.com/office/drawing/2014/main" id="{F5466B93-A3B5-E512-2CF0-5714EE051517}"/>
              </a:ext>
            </a:extLst>
          </p:cNvPr>
          <p:cNvSpPr>
            <a:spLocks/>
          </p:cNvSpPr>
          <p:nvPr/>
        </p:nvSpPr>
        <p:spPr bwMode="auto">
          <a:xfrm>
            <a:off x="2586038" y="3849688"/>
            <a:ext cx="3921125" cy="1858962"/>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5422" name="Line 14">
            <a:extLst>
              <a:ext uri="{FF2B5EF4-FFF2-40B4-BE49-F238E27FC236}">
                <a16:creationId xmlns:a16="http://schemas.microsoft.com/office/drawing/2014/main" id="{32A8E918-19EB-B352-460F-BC436A3F3F25}"/>
              </a:ext>
            </a:extLst>
          </p:cNvPr>
          <p:cNvSpPr>
            <a:spLocks noChangeShapeType="1"/>
          </p:cNvSpPr>
          <p:nvPr/>
        </p:nvSpPr>
        <p:spPr bwMode="auto">
          <a:xfrm>
            <a:off x="2468563" y="5708650"/>
            <a:ext cx="4219575" cy="1588"/>
          </a:xfrm>
          <a:prstGeom prst="line">
            <a:avLst/>
          </a:prstGeom>
          <a:noFill/>
          <a:ln w="1905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45424" name="Text Box 16">
            <a:extLst>
              <a:ext uri="{FF2B5EF4-FFF2-40B4-BE49-F238E27FC236}">
                <a16:creationId xmlns:a16="http://schemas.microsoft.com/office/drawing/2014/main" id="{8A3F535A-8EB4-2695-E30A-6C16635A1450}"/>
              </a:ext>
            </a:extLst>
          </p:cNvPr>
          <p:cNvSpPr txBox="1">
            <a:spLocks noChangeArrowheads="1"/>
          </p:cNvSpPr>
          <p:nvPr/>
        </p:nvSpPr>
        <p:spPr bwMode="auto">
          <a:xfrm>
            <a:off x="6708775" y="5472113"/>
            <a:ext cx="336550"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cs typeface="+mn-cs"/>
              </a:rPr>
              <a:t>x</a:t>
            </a:r>
          </a:p>
        </p:txBody>
      </p:sp>
    </p:spTree>
    <p:extLst>
      <p:ext uri="{BB962C8B-B14F-4D97-AF65-F5344CB8AC3E}">
        <p14:creationId xmlns:p14="http://schemas.microsoft.com/office/powerpoint/2010/main" val="27316970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45418"/>
                                        </p:tgtEl>
                                        <p:attrNameLst>
                                          <p:attrName>style.visibility</p:attrName>
                                        </p:attrNameLst>
                                      </p:cBhvr>
                                      <p:to>
                                        <p:strVal val="visible"/>
                                      </p:to>
                                    </p:set>
                                    <p:anim calcmode="lin" valueType="num">
                                      <p:cBhvr>
                                        <p:cTn id="7" dur="500" fill="hold"/>
                                        <p:tgtEl>
                                          <p:spTgt spid="145418"/>
                                        </p:tgtEl>
                                        <p:attrNameLst>
                                          <p:attrName>ppt_w</p:attrName>
                                        </p:attrNameLst>
                                      </p:cBhvr>
                                      <p:tavLst>
                                        <p:tav tm="0">
                                          <p:val>
                                            <p:strVal val="2/3*#ppt_w"/>
                                          </p:val>
                                        </p:tav>
                                        <p:tav tm="100000">
                                          <p:val>
                                            <p:strVal val="#ppt_w"/>
                                          </p:val>
                                        </p:tav>
                                      </p:tavLst>
                                    </p:anim>
                                    <p:anim calcmode="lin" valueType="num">
                                      <p:cBhvr>
                                        <p:cTn id="8" dur="500" fill="hold"/>
                                        <p:tgtEl>
                                          <p:spTgt spid="14541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45419"/>
                                        </p:tgtEl>
                                        <p:attrNameLst>
                                          <p:attrName>style.visibility</p:attrName>
                                        </p:attrNameLst>
                                      </p:cBhvr>
                                      <p:to>
                                        <p:strVal val="visible"/>
                                      </p:to>
                                    </p:set>
                                    <p:animEffect transition="in" filter="dissolve">
                                      <p:cBhvr>
                                        <p:cTn id="12" dur="500"/>
                                        <p:tgtEl>
                                          <p:spTgt spid="145419"/>
                                        </p:tgtEl>
                                      </p:cBhvr>
                                    </p:animEffect>
                                  </p:childTnLst>
                                </p:cTn>
                              </p:par>
                            </p:childTnLst>
                          </p:cTn>
                        </p:par>
                        <p:par>
                          <p:cTn id="13" fill="hold" nodeType="afterGroup">
                            <p:stCondLst>
                              <p:cond delay="3000"/>
                            </p:stCondLst>
                            <p:childTnLst>
                              <p:par>
                                <p:cTn id="14" presetID="12" presetClass="entr" presetSubtype="8" fill="hold" nodeType="afterEffect">
                                  <p:stCondLst>
                                    <p:cond delay="1000"/>
                                  </p:stCondLst>
                                  <p:childTnLst>
                                    <p:set>
                                      <p:cBhvr>
                                        <p:cTn id="15" dur="1" fill="hold">
                                          <p:stCondLst>
                                            <p:cond delay="0"/>
                                          </p:stCondLst>
                                        </p:cTn>
                                        <p:tgtEl>
                                          <p:spTgt spid="145422"/>
                                        </p:tgtEl>
                                        <p:attrNameLst>
                                          <p:attrName>style.visibility</p:attrName>
                                        </p:attrNameLst>
                                      </p:cBhvr>
                                      <p:to>
                                        <p:strVal val="visible"/>
                                      </p:to>
                                    </p:set>
                                    <p:animEffect transition="in" filter="slide(fromLeft)">
                                      <p:cBhvr>
                                        <p:cTn id="16" dur="500"/>
                                        <p:tgtEl>
                                          <p:spTgt spid="145422"/>
                                        </p:tgtEl>
                                      </p:cBhvr>
                                    </p:animEffect>
                                  </p:childTnLst>
                                </p:cTn>
                              </p:par>
                            </p:childTnLst>
                          </p:cTn>
                        </p:par>
                        <p:par>
                          <p:cTn id="17" fill="hold" nodeType="afterGroup">
                            <p:stCondLst>
                              <p:cond delay="4500"/>
                            </p:stCondLst>
                            <p:childTnLst>
                              <p:par>
                                <p:cTn id="18" presetID="12" presetClass="entr" presetSubtype="8" fill="hold" grpId="0" nodeType="afterEffect">
                                  <p:stCondLst>
                                    <p:cond delay="0"/>
                                  </p:stCondLst>
                                  <p:childTnLst>
                                    <p:set>
                                      <p:cBhvr>
                                        <p:cTn id="19" dur="1" fill="hold">
                                          <p:stCondLst>
                                            <p:cond delay="0"/>
                                          </p:stCondLst>
                                        </p:cTn>
                                        <p:tgtEl>
                                          <p:spTgt spid="145424"/>
                                        </p:tgtEl>
                                        <p:attrNameLst>
                                          <p:attrName>style.visibility</p:attrName>
                                        </p:attrNameLst>
                                      </p:cBhvr>
                                      <p:to>
                                        <p:strVal val="visible"/>
                                      </p:to>
                                    </p:set>
                                    <p:animEffect transition="in" filter="slide(fromLeft)">
                                      <p:cBhvr>
                                        <p:cTn id="20" dur="500"/>
                                        <p:tgtEl>
                                          <p:spTgt spid="145424"/>
                                        </p:tgtEl>
                                      </p:cBhvr>
                                    </p:animEffect>
                                  </p:childTnLst>
                                </p:cTn>
                              </p:par>
                            </p:childTnLst>
                          </p:cTn>
                        </p:par>
                        <p:par>
                          <p:cTn id="21" fill="hold" nodeType="afterGroup">
                            <p:stCondLst>
                              <p:cond delay="5000"/>
                            </p:stCondLst>
                            <p:childTnLst>
                              <p:par>
                                <p:cTn id="22" presetID="12" presetClass="entr" presetSubtype="1" fill="hold" nodeType="afterEffect">
                                  <p:stCondLst>
                                    <p:cond delay="0"/>
                                  </p:stCondLst>
                                  <p:childTnLst>
                                    <p:set>
                                      <p:cBhvr>
                                        <p:cTn id="23" dur="1" fill="hold">
                                          <p:stCondLst>
                                            <p:cond delay="0"/>
                                          </p:stCondLst>
                                        </p:cTn>
                                        <p:tgtEl>
                                          <p:spTgt spid="145413"/>
                                        </p:tgtEl>
                                        <p:attrNameLst>
                                          <p:attrName>style.visibility</p:attrName>
                                        </p:attrNameLst>
                                      </p:cBhvr>
                                      <p:to>
                                        <p:strVal val="visible"/>
                                      </p:to>
                                    </p:set>
                                    <p:animEffect transition="in" filter="slide(fromTop)">
                                      <p:cBhvr>
                                        <p:cTn id="24" dur="500"/>
                                        <p:tgtEl>
                                          <p:spTgt spid="145413"/>
                                        </p:tgtEl>
                                      </p:cBhvr>
                                    </p:animEffect>
                                  </p:childTnLst>
                                </p:cTn>
                              </p:par>
                            </p:childTnLst>
                          </p:cTn>
                        </p:par>
                        <p:par>
                          <p:cTn id="25" fill="hold" nodeType="afterGroup">
                            <p:stCondLst>
                              <p:cond delay="5500"/>
                            </p:stCondLst>
                            <p:childTnLst>
                              <p:par>
                                <p:cTn id="26" presetID="12" presetClass="entr" presetSubtype="4" fill="hold" nodeType="afterEffect">
                                  <p:stCondLst>
                                    <p:cond delay="2000"/>
                                  </p:stCondLst>
                                  <p:childTnLst>
                                    <p:set>
                                      <p:cBhvr>
                                        <p:cTn id="27" dur="1" fill="hold">
                                          <p:stCondLst>
                                            <p:cond delay="0"/>
                                          </p:stCondLst>
                                        </p:cTn>
                                        <p:tgtEl>
                                          <p:spTgt spid="145412"/>
                                        </p:tgtEl>
                                        <p:attrNameLst>
                                          <p:attrName>style.visibility</p:attrName>
                                        </p:attrNameLst>
                                      </p:cBhvr>
                                      <p:to>
                                        <p:strVal val="visible"/>
                                      </p:to>
                                    </p:set>
                                    <p:animEffect transition="in" filter="slide(fromBottom)">
                                      <p:cBhvr>
                                        <p:cTn id="28" dur="500"/>
                                        <p:tgtEl>
                                          <p:spTgt spid="145412"/>
                                        </p:tgtEl>
                                      </p:cBhvr>
                                    </p:animEffect>
                                  </p:childTnLst>
                                </p:cTn>
                              </p:par>
                            </p:childTnLst>
                          </p:cTn>
                        </p:par>
                        <p:par>
                          <p:cTn id="29" fill="hold" nodeType="afterGroup">
                            <p:stCondLst>
                              <p:cond delay="8000"/>
                            </p:stCondLst>
                            <p:childTnLst>
                              <p:par>
                                <p:cTn id="30" presetID="12" presetClass="entr" presetSubtype="8" fill="hold" grpId="0" nodeType="afterEffect">
                                  <p:stCondLst>
                                    <p:cond delay="0"/>
                                  </p:stCondLst>
                                  <p:childTnLst>
                                    <p:set>
                                      <p:cBhvr>
                                        <p:cTn id="31" dur="1" fill="hold">
                                          <p:stCondLst>
                                            <p:cond delay="0"/>
                                          </p:stCondLst>
                                        </p:cTn>
                                        <p:tgtEl>
                                          <p:spTgt spid="145415"/>
                                        </p:tgtEl>
                                        <p:attrNameLst>
                                          <p:attrName>style.visibility</p:attrName>
                                        </p:attrNameLst>
                                      </p:cBhvr>
                                      <p:to>
                                        <p:strVal val="visible"/>
                                      </p:to>
                                    </p:set>
                                    <p:animEffect transition="in" filter="slide(fromLeft)">
                                      <p:cBhvr>
                                        <p:cTn id="32" dur="500"/>
                                        <p:tgtEl>
                                          <p:spTgt spid="145415"/>
                                        </p:tgtEl>
                                      </p:cBhvr>
                                    </p:animEffect>
                                  </p:childTnLst>
                                </p:cTn>
                              </p:par>
                            </p:childTnLst>
                          </p:cTn>
                        </p:par>
                        <p:par>
                          <p:cTn id="33" fill="hold" nodeType="afterGroup">
                            <p:stCondLst>
                              <p:cond delay="8500"/>
                            </p:stCondLst>
                            <p:childTnLst>
                              <p:par>
                                <p:cTn id="34" presetID="12" presetClass="entr" presetSubtype="4" fill="hold" nodeType="afterEffect">
                                  <p:stCondLst>
                                    <p:cond delay="2000"/>
                                  </p:stCondLst>
                                  <p:childTnLst>
                                    <p:set>
                                      <p:cBhvr>
                                        <p:cTn id="35" dur="1" fill="hold">
                                          <p:stCondLst>
                                            <p:cond delay="0"/>
                                          </p:stCondLst>
                                        </p:cTn>
                                        <p:tgtEl>
                                          <p:spTgt spid="145420"/>
                                        </p:tgtEl>
                                        <p:attrNameLst>
                                          <p:attrName>style.visibility</p:attrName>
                                        </p:attrNameLst>
                                      </p:cBhvr>
                                      <p:to>
                                        <p:strVal val="visible"/>
                                      </p:to>
                                    </p:set>
                                    <p:animEffect transition="in" filter="slide(fromBottom)">
                                      <p:cBhvr>
                                        <p:cTn id="36" dur="500"/>
                                        <p:tgtEl>
                                          <p:spTgt spid="145420"/>
                                        </p:tgtEl>
                                      </p:cBhvr>
                                    </p:animEffect>
                                  </p:childTnLst>
                                </p:cTn>
                              </p:par>
                            </p:childTnLst>
                          </p:cTn>
                        </p:par>
                        <p:par>
                          <p:cTn id="37" fill="hold" nodeType="afterGroup">
                            <p:stCondLst>
                              <p:cond delay="11000"/>
                            </p:stCondLst>
                            <p:childTnLst>
                              <p:par>
                                <p:cTn id="38" presetID="12" presetClass="entr" presetSubtype="8" fill="hold" grpId="0" nodeType="afterEffect">
                                  <p:stCondLst>
                                    <p:cond delay="0"/>
                                  </p:stCondLst>
                                  <p:childTnLst>
                                    <p:set>
                                      <p:cBhvr>
                                        <p:cTn id="39" dur="1" fill="hold">
                                          <p:stCondLst>
                                            <p:cond delay="0"/>
                                          </p:stCondLst>
                                        </p:cTn>
                                        <p:tgtEl>
                                          <p:spTgt spid="145416"/>
                                        </p:tgtEl>
                                        <p:attrNameLst>
                                          <p:attrName>style.visibility</p:attrName>
                                        </p:attrNameLst>
                                      </p:cBhvr>
                                      <p:to>
                                        <p:strVal val="visible"/>
                                      </p:to>
                                    </p:set>
                                    <p:animEffect transition="in" filter="slide(fromLeft)">
                                      <p:cBhvr>
                                        <p:cTn id="40"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9" grpId="0" animBg="1"/>
      <p:bldP spid="145415" grpId="0" autoUpdateAnimBg="0"/>
      <p:bldP spid="145416" grpId="0" autoUpdateAnimBg="0"/>
      <p:bldP spid="145418" grpId="0" animBg="1" autoUpdateAnimBg="0"/>
      <p:bldP spid="14542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46EE9CB-03F2-13F1-B604-6074CE463DDA}"/>
              </a:ext>
            </a:extLst>
          </p:cNvPr>
          <p:cNvSpPr>
            <a:spLocks noChangeArrowheads="1"/>
          </p:cNvSpPr>
          <p:nvPr/>
        </p:nvSpPr>
        <p:spPr bwMode="auto">
          <a:xfrm>
            <a:off x="1104900" y="3517900"/>
            <a:ext cx="7188200" cy="2381250"/>
          </a:xfrm>
          <a:prstGeom prst="rect">
            <a:avLst/>
          </a:prstGeom>
          <a:solidFill>
            <a:schemeClr val="bg2">
              <a:lumMod val="90000"/>
            </a:schemeClr>
          </a:solidFill>
          <a:ln w="12700">
            <a:solidFill>
              <a:srgbClr val="000000"/>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outerShdw>
              </a:effectLst>
              <a:latin typeface="Book Antiqua" pitchFamily="18" charset="0"/>
              <a:cs typeface="+mn-cs"/>
            </a:endParaRPr>
          </a:p>
        </p:txBody>
      </p:sp>
      <p:sp>
        <p:nvSpPr>
          <p:cNvPr id="150531" name="Rectangle 3">
            <a:extLst>
              <a:ext uri="{FF2B5EF4-FFF2-40B4-BE49-F238E27FC236}">
                <a16:creationId xmlns:a16="http://schemas.microsoft.com/office/drawing/2014/main" id="{BBE4D086-DC2A-D24E-90F7-343979C58545}"/>
              </a:ext>
            </a:extLst>
          </p:cNvPr>
          <p:cNvSpPr>
            <a:spLocks noChangeArrowheads="1"/>
          </p:cNvSpPr>
          <p:nvPr/>
        </p:nvSpPr>
        <p:spPr bwMode="auto">
          <a:xfrm>
            <a:off x="1104900" y="1701800"/>
            <a:ext cx="7194550" cy="1708150"/>
          </a:xfrm>
          <a:prstGeom prst="rect">
            <a:avLst/>
          </a:prstGeom>
          <a:solidFill>
            <a:schemeClr val="bg2"/>
          </a:solidFill>
          <a:ln w="28575">
            <a:noFill/>
            <a:miter lim="800000"/>
            <a:headEnd/>
            <a:tailEnd/>
          </a:ln>
          <a:effectLst>
            <a:outerShdw dist="35921"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Probabilities for the normal random variable are</a:t>
            </a:r>
          </a:p>
          <a:p>
            <a:pPr>
              <a:defRPr/>
            </a:pPr>
            <a:r>
              <a:rPr lang="en-US" sz="2400">
                <a:effectLst>
                  <a:outerShdw blurRad="38100" dist="38100" dir="2700000" algn="tl">
                    <a:srgbClr val="000000"/>
                  </a:outerShdw>
                </a:effectLst>
                <a:latin typeface="Book Antiqua" pitchFamily="18" charset="0"/>
                <a:cs typeface="+mn-cs"/>
              </a:rPr>
              <a:t> given by </a:t>
            </a:r>
            <a:r>
              <a:rPr lang="en-US" sz="2400" u="sng">
                <a:effectLst>
                  <a:outerShdw blurRad="38100" dist="38100" dir="2700000" algn="tl">
                    <a:srgbClr val="000000"/>
                  </a:outerShdw>
                </a:effectLst>
                <a:latin typeface="Book Antiqua" pitchFamily="18" charset="0"/>
                <a:cs typeface="+mn-cs"/>
              </a:rPr>
              <a:t>areas under the curve</a:t>
            </a:r>
            <a:r>
              <a:rPr lang="en-US" sz="2400">
                <a:effectLst>
                  <a:outerShdw blurRad="38100" dist="38100" dir="2700000" algn="tl">
                    <a:srgbClr val="000000"/>
                  </a:outerShdw>
                </a:effectLst>
                <a:latin typeface="Book Antiqua" pitchFamily="18" charset="0"/>
                <a:cs typeface="+mn-cs"/>
              </a:rPr>
              <a:t>. The total area</a:t>
            </a:r>
          </a:p>
          <a:p>
            <a:pPr>
              <a:defRPr/>
            </a:pPr>
            <a:r>
              <a:rPr lang="en-US" sz="2400">
                <a:effectLst>
                  <a:outerShdw blurRad="38100" dist="38100" dir="2700000" algn="tl">
                    <a:srgbClr val="000000"/>
                  </a:outerShdw>
                </a:effectLst>
                <a:latin typeface="Book Antiqua" pitchFamily="18" charset="0"/>
                <a:cs typeface="+mn-cs"/>
              </a:rPr>
              <a:t> under the curve is 1 (.5 to the left of the mean and</a:t>
            </a:r>
          </a:p>
          <a:p>
            <a:pPr>
              <a:defRPr/>
            </a:pPr>
            <a:r>
              <a:rPr lang="en-US" sz="2400">
                <a:effectLst>
                  <a:outerShdw blurRad="38100" dist="38100" dir="2700000" algn="tl">
                    <a:srgbClr val="000000"/>
                  </a:outerShdw>
                </a:effectLst>
                <a:latin typeface="Book Antiqua" pitchFamily="18" charset="0"/>
                <a:cs typeface="+mn-cs"/>
              </a:rPr>
              <a:t> .5 to the right).</a:t>
            </a:r>
          </a:p>
        </p:txBody>
      </p:sp>
      <p:sp>
        <p:nvSpPr>
          <p:cNvPr id="150532" name="Rectangle 4">
            <a:extLst>
              <a:ext uri="{FF2B5EF4-FFF2-40B4-BE49-F238E27FC236}">
                <a16:creationId xmlns:a16="http://schemas.microsoft.com/office/drawing/2014/main" id="{EE198216-4173-EED5-BF39-509DA2FC1508}"/>
              </a:ext>
            </a:extLst>
          </p:cNvPr>
          <p:cNvSpPr>
            <a:spLocks noChangeArrowheads="1"/>
          </p:cNvSpPr>
          <p:nvPr/>
        </p:nvSpPr>
        <p:spPr bwMode="auto">
          <a:xfrm>
            <a:off x="714375" y="319088"/>
            <a:ext cx="7772400" cy="6858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50533" name="Rectangle 5">
            <a:extLst>
              <a:ext uri="{FF2B5EF4-FFF2-40B4-BE49-F238E27FC236}">
                <a16:creationId xmlns:a16="http://schemas.microsoft.com/office/drawing/2014/main" id="{739C1FA8-108B-43B9-B504-8FE13D91DF04}"/>
              </a:ext>
            </a:extLst>
          </p:cNvPr>
          <p:cNvSpPr>
            <a:spLocks noChangeArrowheads="1"/>
          </p:cNvSpPr>
          <p:nvPr/>
        </p:nvSpPr>
        <p:spPr bwMode="auto">
          <a:xfrm>
            <a:off x="695325" y="1117600"/>
            <a:ext cx="3462338" cy="5857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solidFill>
                  <a:schemeClr val="tx1">
                    <a:lumMod val="95000"/>
                    <a:lumOff val="5000"/>
                  </a:schemeClr>
                </a:solidFill>
                <a:effectLst>
                  <a:outerShdw blurRad="38100" dist="38100" dir="2700000" algn="tl">
                    <a:srgbClr val="000000"/>
                  </a:outerShdw>
                </a:effectLst>
                <a:latin typeface="Book Antiqua" pitchFamily="18" charset="0"/>
                <a:cs typeface="+mn-cs"/>
              </a:rPr>
              <a:t>Characteristics</a:t>
            </a:r>
            <a:endParaRPr lang="en-US" sz="2800" dirty="0">
              <a:solidFill>
                <a:schemeClr val="tx1">
                  <a:lumMod val="95000"/>
                  <a:lumOff val="5000"/>
                </a:schemeClr>
              </a:solidFill>
              <a:effectLst>
                <a:outerShdw blurRad="38100" dist="38100" dir="2700000" algn="tl">
                  <a:srgbClr val="000000"/>
                </a:outerShdw>
              </a:effectLst>
              <a:latin typeface="Book Antiqua" pitchFamily="18" charset="0"/>
              <a:cs typeface="+mn-cs"/>
            </a:endParaRPr>
          </a:p>
        </p:txBody>
      </p:sp>
      <p:sp>
        <p:nvSpPr>
          <p:cNvPr id="150534" name="Line 6">
            <a:extLst>
              <a:ext uri="{FF2B5EF4-FFF2-40B4-BE49-F238E27FC236}">
                <a16:creationId xmlns:a16="http://schemas.microsoft.com/office/drawing/2014/main" id="{A131539A-9095-388F-836F-46B36F7AC410}"/>
              </a:ext>
            </a:extLst>
          </p:cNvPr>
          <p:cNvSpPr>
            <a:spLocks noChangeShapeType="1"/>
          </p:cNvSpPr>
          <p:nvPr/>
        </p:nvSpPr>
        <p:spPr bwMode="auto">
          <a:xfrm>
            <a:off x="2305050" y="5618163"/>
            <a:ext cx="4591050" cy="0"/>
          </a:xfrm>
          <a:prstGeom prst="line">
            <a:avLst/>
          </a:prstGeom>
          <a:noFill/>
          <a:ln w="1905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0535" name="Freeform 7">
            <a:extLst>
              <a:ext uri="{FF2B5EF4-FFF2-40B4-BE49-F238E27FC236}">
                <a16:creationId xmlns:a16="http://schemas.microsoft.com/office/drawing/2014/main" id="{98CF465F-FF6A-0C00-042F-5283DBC1309D}"/>
              </a:ext>
            </a:extLst>
          </p:cNvPr>
          <p:cNvSpPr>
            <a:spLocks/>
          </p:cNvSpPr>
          <p:nvPr/>
        </p:nvSpPr>
        <p:spPr bwMode="auto">
          <a:xfrm>
            <a:off x="2638425" y="3754438"/>
            <a:ext cx="3937000"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solidFill>
            <a:schemeClr val="accent2">
              <a:lumMod val="20000"/>
              <a:lumOff val="80000"/>
            </a:schemeClr>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0536" name="Line 8">
            <a:extLst>
              <a:ext uri="{FF2B5EF4-FFF2-40B4-BE49-F238E27FC236}">
                <a16:creationId xmlns:a16="http://schemas.microsoft.com/office/drawing/2014/main" id="{0770610E-C8F0-BBCD-37DE-1F7A43A9333A}"/>
              </a:ext>
            </a:extLst>
          </p:cNvPr>
          <p:cNvSpPr>
            <a:spLocks noChangeShapeType="1"/>
          </p:cNvSpPr>
          <p:nvPr/>
        </p:nvSpPr>
        <p:spPr bwMode="auto">
          <a:xfrm>
            <a:off x="4648200" y="3759200"/>
            <a:ext cx="0" cy="1943100"/>
          </a:xfrm>
          <a:prstGeom prst="line">
            <a:avLst/>
          </a:prstGeom>
          <a:noFill/>
          <a:ln w="28575">
            <a:solidFill>
              <a:schemeClr val="tx1"/>
            </a:solidFill>
            <a:prstDash val="dash"/>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0538" name="Text Box 10">
            <a:extLst>
              <a:ext uri="{FF2B5EF4-FFF2-40B4-BE49-F238E27FC236}">
                <a16:creationId xmlns:a16="http://schemas.microsoft.com/office/drawing/2014/main" id="{9B85111C-398B-7956-0CE5-0DA1B3BE041E}"/>
              </a:ext>
            </a:extLst>
          </p:cNvPr>
          <p:cNvSpPr txBox="1">
            <a:spLocks noChangeArrowheads="1"/>
          </p:cNvSpPr>
          <p:nvPr/>
        </p:nvSpPr>
        <p:spPr bwMode="auto">
          <a:xfrm>
            <a:off x="4060825" y="4802188"/>
            <a:ext cx="412750"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cs typeface="+mn-cs"/>
              </a:rPr>
              <a:t>.5</a:t>
            </a:r>
          </a:p>
        </p:txBody>
      </p:sp>
      <p:sp>
        <p:nvSpPr>
          <p:cNvPr id="150539" name="Text Box 11">
            <a:extLst>
              <a:ext uri="{FF2B5EF4-FFF2-40B4-BE49-F238E27FC236}">
                <a16:creationId xmlns:a16="http://schemas.microsoft.com/office/drawing/2014/main" id="{5777C32E-09CE-184F-6F7E-5EF56B2E646D}"/>
              </a:ext>
            </a:extLst>
          </p:cNvPr>
          <p:cNvSpPr txBox="1">
            <a:spLocks noChangeArrowheads="1"/>
          </p:cNvSpPr>
          <p:nvPr/>
        </p:nvSpPr>
        <p:spPr bwMode="auto">
          <a:xfrm>
            <a:off x="4803775" y="4802188"/>
            <a:ext cx="412750"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cs typeface="+mn-cs"/>
              </a:rPr>
              <a:t>.5</a:t>
            </a:r>
          </a:p>
        </p:txBody>
      </p:sp>
      <p:sp>
        <p:nvSpPr>
          <p:cNvPr id="150540" name="Text Box 12">
            <a:extLst>
              <a:ext uri="{FF2B5EF4-FFF2-40B4-BE49-F238E27FC236}">
                <a16:creationId xmlns:a16="http://schemas.microsoft.com/office/drawing/2014/main" id="{10497656-15BB-B12A-80E9-E0411245E427}"/>
              </a:ext>
            </a:extLst>
          </p:cNvPr>
          <p:cNvSpPr txBox="1">
            <a:spLocks noChangeArrowheads="1"/>
          </p:cNvSpPr>
          <p:nvPr/>
        </p:nvSpPr>
        <p:spPr bwMode="auto">
          <a:xfrm>
            <a:off x="6918325" y="5376863"/>
            <a:ext cx="336550"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cs typeface="+mn-cs"/>
              </a:rPr>
              <a:t>x</a:t>
            </a:r>
          </a:p>
        </p:txBody>
      </p:sp>
    </p:spTree>
    <p:extLst>
      <p:ext uri="{BB962C8B-B14F-4D97-AF65-F5344CB8AC3E}">
        <p14:creationId xmlns:p14="http://schemas.microsoft.com/office/powerpoint/2010/main" val="224876585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500" fill="hold"/>
                                        <p:tgtEl>
                                          <p:spTgt spid="150531"/>
                                        </p:tgtEl>
                                        <p:attrNameLst>
                                          <p:attrName>ppt_w</p:attrName>
                                        </p:attrNameLst>
                                      </p:cBhvr>
                                      <p:tavLst>
                                        <p:tav tm="0">
                                          <p:val>
                                            <p:strVal val="2/3*#ppt_w"/>
                                          </p:val>
                                        </p:tav>
                                        <p:tav tm="100000">
                                          <p:val>
                                            <p:strVal val="#ppt_w"/>
                                          </p:val>
                                        </p:tav>
                                      </p:tavLst>
                                    </p:anim>
                                    <p:anim calcmode="lin" valueType="num">
                                      <p:cBhvr>
                                        <p:cTn id="8" dur="500" fill="hold"/>
                                        <p:tgtEl>
                                          <p:spTgt spid="150531"/>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3000"/>
                                  </p:stCondLst>
                                  <p:childTnLst>
                                    <p:set>
                                      <p:cBhvr>
                                        <p:cTn id="11" dur="1" fill="hold">
                                          <p:stCondLst>
                                            <p:cond delay="0"/>
                                          </p:stCondLst>
                                        </p:cTn>
                                        <p:tgtEl>
                                          <p:spTgt spid="150530"/>
                                        </p:tgtEl>
                                        <p:attrNameLst>
                                          <p:attrName>style.visibility</p:attrName>
                                        </p:attrNameLst>
                                      </p:cBhvr>
                                      <p:to>
                                        <p:strVal val="visible"/>
                                      </p:to>
                                    </p:set>
                                    <p:animEffect transition="in" filter="dissolve">
                                      <p:cBhvr>
                                        <p:cTn id="12" dur="500"/>
                                        <p:tgtEl>
                                          <p:spTgt spid="150530"/>
                                        </p:tgtEl>
                                      </p:cBhvr>
                                    </p:animEffect>
                                  </p:childTnLst>
                                </p:cTn>
                              </p:par>
                            </p:childTnLst>
                          </p:cTn>
                        </p:par>
                        <p:par>
                          <p:cTn id="13" fill="hold" nodeType="afterGroup">
                            <p:stCondLst>
                              <p:cond delay="4000"/>
                            </p:stCondLst>
                            <p:childTnLst>
                              <p:par>
                                <p:cTn id="14" presetID="2" presetClass="entr" presetSubtype="8" fill="hold" nodeType="afterEffect">
                                  <p:stCondLst>
                                    <p:cond delay="0"/>
                                  </p:stCondLst>
                                  <p:childTnLst>
                                    <p:set>
                                      <p:cBhvr>
                                        <p:cTn id="15" dur="1" fill="hold">
                                          <p:stCondLst>
                                            <p:cond delay="0"/>
                                          </p:stCondLst>
                                        </p:cTn>
                                        <p:tgtEl>
                                          <p:spTgt spid="150534"/>
                                        </p:tgtEl>
                                        <p:attrNameLst>
                                          <p:attrName>style.visibility</p:attrName>
                                        </p:attrNameLst>
                                      </p:cBhvr>
                                      <p:to>
                                        <p:strVal val="visible"/>
                                      </p:to>
                                    </p:set>
                                    <p:anim calcmode="lin" valueType="num">
                                      <p:cBhvr additive="base">
                                        <p:cTn id="16" dur="500" fill="hold"/>
                                        <p:tgtEl>
                                          <p:spTgt spid="150534"/>
                                        </p:tgtEl>
                                        <p:attrNameLst>
                                          <p:attrName>ppt_x</p:attrName>
                                        </p:attrNameLst>
                                      </p:cBhvr>
                                      <p:tavLst>
                                        <p:tav tm="0">
                                          <p:val>
                                            <p:strVal val="0-#ppt_w/2"/>
                                          </p:val>
                                        </p:tav>
                                        <p:tav tm="100000">
                                          <p:val>
                                            <p:strVal val="#ppt_x"/>
                                          </p:val>
                                        </p:tav>
                                      </p:tavLst>
                                    </p:anim>
                                    <p:anim calcmode="lin" valueType="num">
                                      <p:cBhvr additive="base">
                                        <p:cTn id="17" dur="500" fill="hold"/>
                                        <p:tgtEl>
                                          <p:spTgt spid="15053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500"/>
                            </p:stCondLst>
                            <p:childTnLst>
                              <p:par>
                                <p:cTn id="19" presetID="12" presetClass="entr" presetSubtype="8" fill="hold" grpId="0" nodeType="afterEffect">
                                  <p:stCondLst>
                                    <p:cond delay="0"/>
                                  </p:stCondLst>
                                  <p:childTnLst>
                                    <p:set>
                                      <p:cBhvr>
                                        <p:cTn id="20" dur="1" fill="hold">
                                          <p:stCondLst>
                                            <p:cond delay="0"/>
                                          </p:stCondLst>
                                        </p:cTn>
                                        <p:tgtEl>
                                          <p:spTgt spid="150540"/>
                                        </p:tgtEl>
                                        <p:attrNameLst>
                                          <p:attrName>style.visibility</p:attrName>
                                        </p:attrNameLst>
                                      </p:cBhvr>
                                      <p:to>
                                        <p:strVal val="visible"/>
                                      </p:to>
                                    </p:set>
                                    <p:animEffect transition="in" filter="slide(fromLeft)">
                                      <p:cBhvr>
                                        <p:cTn id="21" dur="500"/>
                                        <p:tgtEl>
                                          <p:spTgt spid="150540"/>
                                        </p:tgtEl>
                                      </p:cBhvr>
                                    </p:animEffect>
                                  </p:childTnLst>
                                </p:cTn>
                              </p:par>
                            </p:childTnLst>
                          </p:cTn>
                        </p:par>
                        <p:par>
                          <p:cTn id="22" fill="hold" nodeType="afterGroup">
                            <p:stCondLst>
                              <p:cond delay="5000"/>
                            </p:stCondLst>
                            <p:childTnLst>
                              <p:par>
                                <p:cTn id="23" presetID="12" presetClass="entr" presetSubtype="4" fill="hold" nodeType="afterEffect">
                                  <p:stCondLst>
                                    <p:cond delay="0"/>
                                  </p:stCondLst>
                                  <p:childTnLst>
                                    <p:set>
                                      <p:cBhvr>
                                        <p:cTn id="24" dur="1" fill="hold">
                                          <p:stCondLst>
                                            <p:cond delay="0"/>
                                          </p:stCondLst>
                                        </p:cTn>
                                        <p:tgtEl>
                                          <p:spTgt spid="150535"/>
                                        </p:tgtEl>
                                        <p:attrNameLst>
                                          <p:attrName>style.visibility</p:attrName>
                                        </p:attrNameLst>
                                      </p:cBhvr>
                                      <p:to>
                                        <p:strVal val="visible"/>
                                      </p:to>
                                    </p:set>
                                    <p:animEffect transition="in" filter="slide(fromBottom)">
                                      <p:cBhvr>
                                        <p:cTn id="25" dur="500"/>
                                        <p:tgtEl>
                                          <p:spTgt spid="150535"/>
                                        </p:tgtEl>
                                      </p:cBhvr>
                                    </p:animEffect>
                                  </p:childTnLst>
                                </p:cTn>
                              </p:par>
                            </p:childTnLst>
                          </p:cTn>
                        </p:par>
                        <p:par>
                          <p:cTn id="26" fill="hold" nodeType="afterGroup">
                            <p:stCondLst>
                              <p:cond delay="5500"/>
                            </p:stCondLst>
                            <p:childTnLst>
                              <p:par>
                                <p:cTn id="27" presetID="12" presetClass="entr" presetSubtype="4" fill="hold" nodeType="afterEffect">
                                  <p:stCondLst>
                                    <p:cond delay="2000"/>
                                  </p:stCondLst>
                                  <p:childTnLst>
                                    <p:set>
                                      <p:cBhvr>
                                        <p:cTn id="28" dur="1" fill="hold">
                                          <p:stCondLst>
                                            <p:cond delay="0"/>
                                          </p:stCondLst>
                                        </p:cTn>
                                        <p:tgtEl>
                                          <p:spTgt spid="150536"/>
                                        </p:tgtEl>
                                        <p:attrNameLst>
                                          <p:attrName>style.visibility</p:attrName>
                                        </p:attrNameLst>
                                      </p:cBhvr>
                                      <p:to>
                                        <p:strVal val="visible"/>
                                      </p:to>
                                    </p:set>
                                    <p:animEffect transition="in" filter="slide(fromBottom)">
                                      <p:cBhvr>
                                        <p:cTn id="29" dur="500"/>
                                        <p:tgtEl>
                                          <p:spTgt spid="150536"/>
                                        </p:tgtEl>
                                      </p:cBhvr>
                                    </p:animEffect>
                                  </p:childTnLst>
                                </p:cTn>
                              </p:par>
                            </p:childTnLst>
                          </p:cTn>
                        </p:par>
                        <p:par>
                          <p:cTn id="30" fill="hold" nodeType="afterGroup">
                            <p:stCondLst>
                              <p:cond delay="8000"/>
                            </p:stCondLst>
                            <p:childTnLst>
                              <p:par>
                                <p:cTn id="31" presetID="2" presetClass="entr" presetSubtype="8" fill="hold" grpId="0" nodeType="afterEffect">
                                  <p:stCondLst>
                                    <p:cond delay="1000"/>
                                  </p:stCondLst>
                                  <p:childTnLst>
                                    <p:set>
                                      <p:cBhvr>
                                        <p:cTn id="32" dur="1" fill="hold">
                                          <p:stCondLst>
                                            <p:cond delay="0"/>
                                          </p:stCondLst>
                                        </p:cTn>
                                        <p:tgtEl>
                                          <p:spTgt spid="150538"/>
                                        </p:tgtEl>
                                        <p:attrNameLst>
                                          <p:attrName>style.visibility</p:attrName>
                                        </p:attrNameLst>
                                      </p:cBhvr>
                                      <p:to>
                                        <p:strVal val="visible"/>
                                      </p:to>
                                    </p:set>
                                    <p:anim calcmode="lin" valueType="num">
                                      <p:cBhvr additive="base">
                                        <p:cTn id="33" dur="500" fill="hold"/>
                                        <p:tgtEl>
                                          <p:spTgt spid="150538"/>
                                        </p:tgtEl>
                                        <p:attrNameLst>
                                          <p:attrName>ppt_x</p:attrName>
                                        </p:attrNameLst>
                                      </p:cBhvr>
                                      <p:tavLst>
                                        <p:tav tm="0">
                                          <p:val>
                                            <p:strVal val="0-#ppt_w/2"/>
                                          </p:val>
                                        </p:tav>
                                        <p:tav tm="100000">
                                          <p:val>
                                            <p:strVal val="#ppt_x"/>
                                          </p:val>
                                        </p:tav>
                                      </p:tavLst>
                                    </p:anim>
                                    <p:anim calcmode="lin" valueType="num">
                                      <p:cBhvr additive="base">
                                        <p:cTn id="34" dur="500" fill="hold"/>
                                        <p:tgtEl>
                                          <p:spTgt spid="150538"/>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9500"/>
                            </p:stCondLst>
                            <p:childTnLst>
                              <p:par>
                                <p:cTn id="36" presetID="2" presetClass="entr" presetSubtype="2" fill="hold" grpId="0" nodeType="afterEffect">
                                  <p:stCondLst>
                                    <p:cond delay="1000"/>
                                  </p:stCondLst>
                                  <p:childTnLst>
                                    <p:set>
                                      <p:cBhvr>
                                        <p:cTn id="37" dur="1" fill="hold">
                                          <p:stCondLst>
                                            <p:cond delay="0"/>
                                          </p:stCondLst>
                                        </p:cTn>
                                        <p:tgtEl>
                                          <p:spTgt spid="150539"/>
                                        </p:tgtEl>
                                        <p:attrNameLst>
                                          <p:attrName>style.visibility</p:attrName>
                                        </p:attrNameLst>
                                      </p:cBhvr>
                                      <p:to>
                                        <p:strVal val="visible"/>
                                      </p:to>
                                    </p:set>
                                    <p:anim calcmode="lin" valueType="num">
                                      <p:cBhvr additive="base">
                                        <p:cTn id="38" dur="500" fill="hold"/>
                                        <p:tgtEl>
                                          <p:spTgt spid="150539"/>
                                        </p:tgtEl>
                                        <p:attrNameLst>
                                          <p:attrName>ppt_x</p:attrName>
                                        </p:attrNameLst>
                                      </p:cBhvr>
                                      <p:tavLst>
                                        <p:tav tm="0">
                                          <p:val>
                                            <p:strVal val="1+#ppt_w/2"/>
                                          </p:val>
                                        </p:tav>
                                        <p:tav tm="100000">
                                          <p:val>
                                            <p:strVal val="#ppt_x"/>
                                          </p:val>
                                        </p:tav>
                                      </p:tavLst>
                                    </p:anim>
                                    <p:anim calcmode="lin" valueType="num">
                                      <p:cBhvr additive="base">
                                        <p:cTn id="39" dur="500" fill="hold"/>
                                        <p:tgtEl>
                                          <p:spTgt spid="150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autoUpdateAnimBg="0"/>
      <p:bldP spid="150531" grpId="0" animBg="1" autoUpdateAnimBg="0"/>
      <p:bldP spid="150538" grpId="0" autoUpdateAnimBg="0"/>
      <p:bldP spid="150539" grpId="0" autoUpdateAnimBg="0"/>
      <p:bldP spid="15054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a:extLst>
              <a:ext uri="{FF2B5EF4-FFF2-40B4-BE49-F238E27FC236}">
                <a16:creationId xmlns:a16="http://schemas.microsoft.com/office/drawing/2014/main" id="{4328D65B-AEB6-7D9B-10D5-5D8682DB82C2}"/>
              </a:ext>
            </a:extLst>
          </p:cNvPr>
          <p:cNvSpPr>
            <a:spLocks noChangeArrowheads="1"/>
          </p:cNvSpPr>
          <p:nvPr/>
        </p:nvSpPr>
        <p:spPr bwMode="auto">
          <a:xfrm>
            <a:off x="671513" y="174625"/>
            <a:ext cx="7772400" cy="81438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52580" name="Rectangle 4">
            <a:extLst>
              <a:ext uri="{FF2B5EF4-FFF2-40B4-BE49-F238E27FC236}">
                <a16:creationId xmlns:a16="http://schemas.microsoft.com/office/drawing/2014/main" id="{BE97EAF5-E131-6F46-F56E-6AFE2B8B66D0}"/>
              </a:ext>
            </a:extLst>
          </p:cNvPr>
          <p:cNvSpPr>
            <a:spLocks noChangeArrowheads="1"/>
          </p:cNvSpPr>
          <p:nvPr/>
        </p:nvSpPr>
        <p:spPr bwMode="auto">
          <a:xfrm>
            <a:off x="700088" y="1117600"/>
            <a:ext cx="7772400" cy="6175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Characteristics (basis for the empirical rule)</a:t>
            </a:r>
          </a:p>
        </p:txBody>
      </p:sp>
      <p:grpSp>
        <p:nvGrpSpPr>
          <p:cNvPr id="2" name="Group 18">
            <a:extLst>
              <a:ext uri="{FF2B5EF4-FFF2-40B4-BE49-F238E27FC236}">
                <a16:creationId xmlns:a16="http://schemas.microsoft.com/office/drawing/2014/main" id="{2F4C5FAE-61E8-AE9E-4B19-949B30B020C4}"/>
              </a:ext>
            </a:extLst>
          </p:cNvPr>
          <p:cNvGrpSpPr>
            <a:grpSpLocks/>
          </p:cNvGrpSpPr>
          <p:nvPr/>
        </p:nvGrpSpPr>
        <p:grpSpPr bwMode="auto">
          <a:xfrm>
            <a:off x="1191986" y="1643743"/>
            <a:ext cx="7270750" cy="1060450"/>
            <a:chOff x="1104900" y="1701800"/>
            <a:chExt cx="7270750" cy="1060450"/>
          </a:xfrm>
          <a:solidFill>
            <a:schemeClr val="bg2"/>
          </a:solidFill>
        </p:grpSpPr>
        <p:sp>
          <p:nvSpPr>
            <p:cNvPr id="152585" name="Rectangle 9">
              <a:extLst>
                <a:ext uri="{FF2B5EF4-FFF2-40B4-BE49-F238E27FC236}">
                  <a16:creationId xmlns:a16="http://schemas.microsoft.com/office/drawing/2014/main" id="{30859EF6-A8E6-D908-259C-24E38C7796AA}"/>
                </a:ext>
              </a:extLst>
            </p:cNvPr>
            <p:cNvSpPr>
              <a:spLocks noChangeArrowheads="1"/>
            </p:cNvSpPr>
            <p:nvPr/>
          </p:nvSpPr>
          <p:spPr bwMode="auto">
            <a:xfrm>
              <a:off x="1104900" y="1701800"/>
              <a:ext cx="7270750" cy="1060450"/>
            </a:xfrm>
            <a:prstGeom prst="rect">
              <a:avLst/>
            </a:prstGeom>
            <a:grpFill/>
            <a:ln w="6350">
              <a:noFill/>
              <a:miter lim="800000"/>
              <a:headEnd/>
              <a:tailEnd/>
            </a:ln>
            <a:effectLst>
              <a:outerShdw dist="45791" dir="3378596" algn="ctr" rotWithShape="0">
                <a:srgbClr val="000000"/>
              </a:outerShdw>
            </a:effectLst>
          </p:spPr>
          <p:txBody>
            <a:bodyPr wrap="none" anchor="ctr"/>
            <a:lstStyle/>
            <a:p>
              <a:pPr>
                <a:lnSpc>
                  <a:spcPct val="110000"/>
                </a:lnSpc>
                <a:defRPr/>
              </a:pPr>
              <a:r>
                <a:rPr lang="en-US" sz="2400" dirty="0">
                  <a:effectLst>
                    <a:outerShdw blurRad="38100" dist="38100" dir="2700000" algn="tl">
                      <a:srgbClr val="000000"/>
                    </a:outerShdw>
                  </a:effectLst>
                  <a:latin typeface="Book Antiqua" pitchFamily="18" charset="0"/>
                  <a:cs typeface="+mn-cs"/>
                </a:rPr>
                <a:t>                of values of a normal random variable</a:t>
              </a:r>
            </a:p>
            <a:p>
              <a:pPr>
                <a:lnSpc>
                  <a:spcPct val="110000"/>
                </a:lnSpc>
                <a:defRPr/>
              </a:pPr>
              <a:r>
                <a:rPr lang="en-US" sz="2400" dirty="0">
                  <a:effectLst>
                    <a:outerShdw blurRad="38100" dist="38100" dir="2700000" algn="tl">
                      <a:srgbClr val="000000"/>
                    </a:outerShdw>
                  </a:effectLst>
                  <a:latin typeface="Book Antiqua" pitchFamily="18" charset="0"/>
                  <a:cs typeface="+mn-cs"/>
                </a:rPr>
                <a:t> are within                                                   of its mean.</a:t>
              </a:r>
            </a:p>
          </p:txBody>
        </p:sp>
        <p:sp>
          <p:nvSpPr>
            <p:cNvPr id="152590" name="Rectangle 14">
              <a:extLst>
                <a:ext uri="{FF2B5EF4-FFF2-40B4-BE49-F238E27FC236}">
                  <a16:creationId xmlns:a16="http://schemas.microsoft.com/office/drawing/2014/main" id="{66BE5D4D-6DCC-167F-ECBB-18931135A68E}"/>
                </a:ext>
              </a:extLst>
            </p:cNvPr>
            <p:cNvSpPr>
              <a:spLocks noChangeArrowheads="1"/>
            </p:cNvSpPr>
            <p:nvPr/>
          </p:nvSpPr>
          <p:spPr bwMode="auto">
            <a:xfrm>
              <a:off x="1276350" y="1816100"/>
              <a:ext cx="1047750" cy="419100"/>
            </a:xfrm>
            <a:prstGeom prst="rect">
              <a:avLst/>
            </a:prstGeom>
            <a:solidFill>
              <a:schemeClr val="bg1"/>
            </a:solidFill>
            <a:ln w="6350">
              <a:noFill/>
              <a:miter lim="800000"/>
              <a:headEnd/>
              <a:tailEnd/>
            </a:ln>
            <a:effectLst>
              <a:outerShdw dist="12700" dir="54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68.26%</a:t>
              </a:r>
            </a:p>
          </p:txBody>
        </p:sp>
        <p:sp>
          <p:nvSpPr>
            <p:cNvPr id="152593" name="Rectangle 17">
              <a:extLst>
                <a:ext uri="{FF2B5EF4-FFF2-40B4-BE49-F238E27FC236}">
                  <a16:creationId xmlns:a16="http://schemas.microsoft.com/office/drawing/2014/main" id="{11B0BF3E-3CF4-4863-9D92-2F14E92F333A}"/>
                </a:ext>
              </a:extLst>
            </p:cNvPr>
            <p:cNvSpPr>
              <a:spLocks noChangeArrowheads="1"/>
            </p:cNvSpPr>
            <p:nvPr/>
          </p:nvSpPr>
          <p:spPr bwMode="auto">
            <a:xfrm>
              <a:off x="2781300" y="2235200"/>
              <a:ext cx="3676650" cy="419100"/>
            </a:xfrm>
            <a:prstGeom prst="rect">
              <a:avLst/>
            </a:prstGeom>
            <a:solidFill>
              <a:schemeClr val="bg1"/>
            </a:solidFill>
            <a:ln w="6350">
              <a:noFill/>
              <a:miter lim="800000"/>
              <a:headEnd/>
              <a:tailEnd/>
            </a:ln>
            <a:effectLst>
              <a:outerShdw dist="12700" dir="54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+/- 1 standard deviation</a:t>
              </a:r>
            </a:p>
          </p:txBody>
        </p:sp>
      </p:grpSp>
      <p:grpSp>
        <p:nvGrpSpPr>
          <p:cNvPr id="3" name="Group 19">
            <a:extLst>
              <a:ext uri="{FF2B5EF4-FFF2-40B4-BE49-F238E27FC236}">
                <a16:creationId xmlns:a16="http://schemas.microsoft.com/office/drawing/2014/main" id="{34E105B0-F3A6-5360-D729-CBF6DB8754F1}"/>
              </a:ext>
            </a:extLst>
          </p:cNvPr>
          <p:cNvGrpSpPr>
            <a:grpSpLocks/>
          </p:cNvGrpSpPr>
          <p:nvPr/>
        </p:nvGrpSpPr>
        <p:grpSpPr bwMode="auto">
          <a:xfrm>
            <a:off x="1104900" y="2940050"/>
            <a:ext cx="7270750" cy="1079500"/>
            <a:chOff x="1104900" y="2940050"/>
            <a:chExt cx="7270750" cy="1079500"/>
          </a:xfrm>
        </p:grpSpPr>
        <p:sp>
          <p:nvSpPr>
            <p:cNvPr id="152588" name="Rectangle 12">
              <a:extLst>
                <a:ext uri="{FF2B5EF4-FFF2-40B4-BE49-F238E27FC236}">
                  <a16:creationId xmlns:a16="http://schemas.microsoft.com/office/drawing/2014/main" id="{F67A4400-0C9B-3893-8EFC-5320E1794D72}"/>
                </a:ext>
              </a:extLst>
            </p:cNvPr>
            <p:cNvSpPr>
              <a:spLocks noChangeArrowheads="1"/>
            </p:cNvSpPr>
            <p:nvPr/>
          </p:nvSpPr>
          <p:spPr bwMode="auto">
            <a:xfrm>
              <a:off x="1104900" y="2940050"/>
              <a:ext cx="7270750" cy="1079500"/>
            </a:xfrm>
            <a:prstGeom prst="rect">
              <a:avLst/>
            </a:prstGeom>
            <a:solidFill>
              <a:schemeClr val="tx2">
                <a:lumMod val="40000"/>
                <a:lumOff val="60000"/>
              </a:schemeClr>
            </a:solidFill>
            <a:ln w="6350">
              <a:noFill/>
              <a:miter lim="800000"/>
              <a:headEnd/>
              <a:tailEnd/>
            </a:ln>
            <a:effectLst>
              <a:outerShdw dist="45791" dir="3378596" algn="ctr" rotWithShape="0">
                <a:srgbClr val="000000"/>
              </a:outerShdw>
            </a:effectLst>
          </p:spPr>
          <p:txBody>
            <a:bodyPr wrap="none" anchor="ctr"/>
            <a:lstStyle/>
            <a:p>
              <a:pPr>
                <a:lnSpc>
                  <a:spcPct val="110000"/>
                </a:lnSpc>
                <a:defRPr/>
              </a:pPr>
              <a:r>
                <a:rPr lang="en-US" sz="2400" dirty="0">
                  <a:effectLst>
                    <a:outerShdw blurRad="38100" dist="38100" dir="2700000" algn="tl">
                      <a:srgbClr val="000000"/>
                    </a:outerShdw>
                  </a:effectLst>
                  <a:latin typeface="Book Antiqua" pitchFamily="18" charset="0"/>
                  <a:cs typeface="+mn-cs"/>
                </a:rPr>
                <a:t>                of values of a normal random variable</a:t>
              </a:r>
            </a:p>
            <a:p>
              <a:pPr>
                <a:lnSpc>
                  <a:spcPct val="110000"/>
                </a:lnSpc>
                <a:defRPr/>
              </a:pPr>
              <a:r>
                <a:rPr lang="en-US" sz="2400" dirty="0">
                  <a:effectLst>
                    <a:outerShdw blurRad="38100" dist="38100" dir="2700000" algn="tl">
                      <a:srgbClr val="000000"/>
                    </a:outerShdw>
                  </a:effectLst>
                  <a:latin typeface="Book Antiqua" pitchFamily="18" charset="0"/>
                  <a:cs typeface="+mn-cs"/>
                </a:rPr>
                <a:t> are within                                                   of its mean.</a:t>
              </a:r>
            </a:p>
          </p:txBody>
        </p:sp>
        <p:sp>
          <p:nvSpPr>
            <p:cNvPr id="152591" name="Rectangle 15">
              <a:extLst>
                <a:ext uri="{FF2B5EF4-FFF2-40B4-BE49-F238E27FC236}">
                  <a16:creationId xmlns:a16="http://schemas.microsoft.com/office/drawing/2014/main" id="{6C54E485-37BE-DF26-A58A-965736C5A595}"/>
                </a:ext>
              </a:extLst>
            </p:cNvPr>
            <p:cNvSpPr>
              <a:spLocks noChangeArrowheads="1"/>
            </p:cNvSpPr>
            <p:nvPr/>
          </p:nvSpPr>
          <p:spPr bwMode="auto">
            <a:xfrm>
              <a:off x="1276350" y="3054350"/>
              <a:ext cx="1047750" cy="419100"/>
            </a:xfrm>
            <a:prstGeom prst="rect">
              <a:avLst/>
            </a:prstGeom>
            <a:solidFill>
              <a:schemeClr val="bg1"/>
            </a:solidFill>
            <a:ln w="6350">
              <a:noFill/>
              <a:miter lim="800000"/>
              <a:headEnd/>
              <a:tailEnd/>
            </a:ln>
            <a:effectLst>
              <a:outerShdw dist="12700" dir="54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95.44%</a:t>
              </a:r>
            </a:p>
          </p:txBody>
        </p:sp>
        <p:sp>
          <p:nvSpPr>
            <p:cNvPr id="152594" name="Rectangle 18">
              <a:extLst>
                <a:ext uri="{FF2B5EF4-FFF2-40B4-BE49-F238E27FC236}">
                  <a16:creationId xmlns:a16="http://schemas.microsoft.com/office/drawing/2014/main" id="{3E4B073D-AE20-6EF0-03C0-91618FF7E18F}"/>
                </a:ext>
              </a:extLst>
            </p:cNvPr>
            <p:cNvSpPr>
              <a:spLocks noChangeArrowheads="1"/>
            </p:cNvSpPr>
            <p:nvPr/>
          </p:nvSpPr>
          <p:spPr bwMode="auto">
            <a:xfrm>
              <a:off x="2762250" y="3473450"/>
              <a:ext cx="3714750" cy="419100"/>
            </a:xfrm>
            <a:prstGeom prst="rect">
              <a:avLst/>
            </a:prstGeom>
            <a:solidFill>
              <a:schemeClr val="bg1"/>
            </a:solidFill>
            <a:ln w="6350">
              <a:noFill/>
              <a:miter lim="800000"/>
              <a:headEnd/>
              <a:tailEnd/>
            </a:ln>
            <a:effectLst>
              <a:outerShdw dist="12700" dir="54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+/- 2 standard deviations</a:t>
              </a:r>
            </a:p>
          </p:txBody>
        </p:sp>
      </p:grpSp>
      <p:grpSp>
        <p:nvGrpSpPr>
          <p:cNvPr id="4" name="Group 20">
            <a:extLst>
              <a:ext uri="{FF2B5EF4-FFF2-40B4-BE49-F238E27FC236}">
                <a16:creationId xmlns:a16="http://schemas.microsoft.com/office/drawing/2014/main" id="{34990EDA-E3B7-ABE5-CE07-0ECFB929C1F2}"/>
              </a:ext>
            </a:extLst>
          </p:cNvPr>
          <p:cNvGrpSpPr>
            <a:grpSpLocks/>
          </p:cNvGrpSpPr>
          <p:nvPr/>
        </p:nvGrpSpPr>
        <p:grpSpPr bwMode="auto">
          <a:xfrm>
            <a:off x="1123950" y="4178300"/>
            <a:ext cx="7251700" cy="1079500"/>
            <a:chOff x="1123950" y="4178300"/>
            <a:chExt cx="7251700" cy="1079500"/>
          </a:xfrm>
          <a:solidFill>
            <a:schemeClr val="accent1">
              <a:lumMod val="20000"/>
              <a:lumOff val="80000"/>
            </a:schemeClr>
          </a:solidFill>
        </p:grpSpPr>
        <p:sp>
          <p:nvSpPr>
            <p:cNvPr id="152589" name="Rectangle 13">
              <a:extLst>
                <a:ext uri="{FF2B5EF4-FFF2-40B4-BE49-F238E27FC236}">
                  <a16:creationId xmlns:a16="http://schemas.microsoft.com/office/drawing/2014/main" id="{BD14B8FE-7152-F5E7-8F5C-DA3E5C81D036}"/>
                </a:ext>
              </a:extLst>
            </p:cNvPr>
            <p:cNvSpPr>
              <a:spLocks noChangeArrowheads="1"/>
            </p:cNvSpPr>
            <p:nvPr/>
          </p:nvSpPr>
          <p:spPr bwMode="auto">
            <a:xfrm>
              <a:off x="1123950" y="4178300"/>
              <a:ext cx="7251700" cy="1079500"/>
            </a:xfrm>
            <a:prstGeom prst="rect">
              <a:avLst/>
            </a:prstGeom>
            <a:grpFill/>
            <a:ln w="6350">
              <a:noFill/>
              <a:miter lim="800000"/>
              <a:headEnd/>
              <a:tailEnd/>
            </a:ln>
            <a:effectLst>
              <a:outerShdw dist="45791" dir="3378596" algn="ctr" rotWithShape="0">
                <a:srgbClr val="000000"/>
              </a:outerShdw>
            </a:effectLst>
          </p:spPr>
          <p:txBody>
            <a:bodyPr wrap="none" anchor="ctr"/>
            <a:lstStyle/>
            <a:p>
              <a:pPr>
                <a:lnSpc>
                  <a:spcPct val="110000"/>
                </a:lnSpc>
                <a:defRPr/>
              </a:pPr>
              <a:r>
                <a:rPr lang="en-US" sz="2400" dirty="0">
                  <a:effectLst>
                    <a:outerShdw blurRad="38100" dist="38100" dir="2700000" algn="tl">
                      <a:srgbClr val="000000"/>
                    </a:outerShdw>
                  </a:effectLst>
                  <a:latin typeface="Book Antiqua" pitchFamily="18" charset="0"/>
                  <a:cs typeface="+mn-cs"/>
                </a:rPr>
                <a:t>                of values of a normal random variable</a:t>
              </a:r>
            </a:p>
            <a:p>
              <a:pPr>
                <a:lnSpc>
                  <a:spcPct val="110000"/>
                </a:lnSpc>
                <a:defRPr/>
              </a:pPr>
              <a:r>
                <a:rPr lang="en-US" sz="2400" dirty="0">
                  <a:effectLst>
                    <a:outerShdw blurRad="38100" dist="38100" dir="2700000" algn="tl">
                      <a:srgbClr val="000000"/>
                    </a:outerShdw>
                  </a:effectLst>
                  <a:latin typeface="Book Antiqua" pitchFamily="18" charset="0"/>
                  <a:cs typeface="+mn-cs"/>
                </a:rPr>
                <a:t> are within                                                   of its mean.</a:t>
              </a:r>
            </a:p>
          </p:txBody>
        </p:sp>
        <p:sp>
          <p:nvSpPr>
            <p:cNvPr id="152592" name="Rectangle 16">
              <a:extLst>
                <a:ext uri="{FF2B5EF4-FFF2-40B4-BE49-F238E27FC236}">
                  <a16:creationId xmlns:a16="http://schemas.microsoft.com/office/drawing/2014/main" id="{08269A8D-5063-D96A-9487-19B6C4985EAF}"/>
                </a:ext>
              </a:extLst>
            </p:cNvPr>
            <p:cNvSpPr>
              <a:spLocks noChangeArrowheads="1"/>
            </p:cNvSpPr>
            <p:nvPr/>
          </p:nvSpPr>
          <p:spPr bwMode="auto">
            <a:xfrm>
              <a:off x="1276350" y="4292600"/>
              <a:ext cx="1047750" cy="419100"/>
            </a:xfrm>
            <a:prstGeom prst="rect">
              <a:avLst/>
            </a:prstGeom>
            <a:solidFill>
              <a:schemeClr val="bg1"/>
            </a:solidFill>
            <a:ln w="6350">
              <a:noFill/>
              <a:miter lim="800000"/>
              <a:headEnd/>
              <a:tailEnd/>
            </a:ln>
            <a:effectLst>
              <a:outerShdw dist="12700" dir="54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99.72%</a:t>
              </a:r>
            </a:p>
          </p:txBody>
        </p:sp>
        <p:sp>
          <p:nvSpPr>
            <p:cNvPr id="152595" name="Rectangle 19">
              <a:extLst>
                <a:ext uri="{FF2B5EF4-FFF2-40B4-BE49-F238E27FC236}">
                  <a16:creationId xmlns:a16="http://schemas.microsoft.com/office/drawing/2014/main" id="{F8D20A70-37C8-30D9-5C55-4737199A8533}"/>
                </a:ext>
              </a:extLst>
            </p:cNvPr>
            <p:cNvSpPr>
              <a:spLocks noChangeArrowheads="1"/>
            </p:cNvSpPr>
            <p:nvPr/>
          </p:nvSpPr>
          <p:spPr bwMode="auto">
            <a:xfrm>
              <a:off x="2781300" y="4711700"/>
              <a:ext cx="3714750" cy="419100"/>
            </a:xfrm>
            <a:prstGeom prst="rect">
              <a:avLst/>
            </a:prstGeom>
            <a:solidFill>
              <a:schemeClr val="bg1"/>
            </a:solidFill>
            <a:ln w="6350">
              <a:noFill/>
              <a:miter lim="800000"/>
              <a:headEnd/>
              <a:tailEnd/>
            </a:ln>
            <a:effectLst>
              <a:outerShdw dist="12700" dir="54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+/- 3 standard deviations</a:t>
              </a:r>
            </a:p>
          </p:txBody>
        </p:sp>
      </p:grpSp>
    </p:spTree>
    <p:extLst>
      <p:ext uri="{BB962C8B-B14F-4D97-AF65-F5344CB8AC3E}">
        <p14:creationId xmlns:p14="http://schemas.microsoft.com/office/powerpoint/2010/main" val="267792251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1" name="Rectangle 9">
            <a:extLst>
              <a:ext uri="{FF2B5EF4-FFF2-40B4-BE49-F238E27FC236}">
                <a16:creationId xmlns:a16="http://schemas.microsoft.com/office/drawing/2014/main" id="{6DCB16A9-5C5C-EB4B-2E10-5C6CEC3A1806}"/>
              </a:ext>
            </a:extLst>
          </p:cNvPr>
          <p:cNvSpPr>
            <a:spLocks noChangeArrowheads="1"/>
          </p:cNvSpPr>
          <p:nvPr/>
        </p:nvSpPr>
        <p:spPr bwMode="auto">
          <a:xfrm>
            <a:off x="1147763" y="1573213"/>
            <a:ext cx="7188200" cy="4575175"/>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62" name="Rectangle 10">
            <a:extLst>
              <a:ext uri="{FF2B5EF4-FFF2-40B4-BE49-F238E27FC236}">
                <a16:creationId xmlns:a16="http://schemas.microsoft.com/office/drawing/2014/main" id="{951A76B0-4D6C-D256-673B-9DA97D7E0581}"/>
              </a:ext>
            </a:extLst>
          </p:cNvPr>
          <p:cNvSpPr>
            <a:spLocks noChangeArrowheads="1"/>
          </p:cNvSpPr>
          <p:nvPr/>
        </p:nvSpPr>
        <p:spPr bwMode="auto">
          <a:xfrm>
            <a:off x="671513" y="188913"/>
            <a:ext cx="7772400" cy="814387"/>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Normal Probability Distribution</a:t>
            </a:r>
          </a:p>
        </p:txBody>
      </p:sp>
      <p:sp>
        <p:nvSpPr>
          <p:cNvPr id="151563" name="Rectangle 11">
            <a:extLst>
              <a:ext uri="{FF2B5EF4-FFF2-40B4-BE49-F238E27FC236}">
                <a16:creationId xmlns:a16="http://schemas.microsoft.com/office/drawing/2014/main" id="{DC7C12EE-6EB6-ABD5-E7D5-36694EC9FC10}"/>
              </a:ext>
            </a:extLst>
          </p:cNvPr>
          <p:cNvSpPr>
            <a:spLocks noChangeArrowheads="1"/>
          </p:cNvSpPr>
          <p:nvPr/>
        </p:nvSpPr>
        <p:spPr bwMode="auto">
          <a:xfrm>
            <a:off x="700088" y="1117600"/>
            <a:ext cx="7772400" cy="5159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Characteristics (basis for the empirical rule)</a:t>
            </a:r>
          </a:p>
        </p:txBody>
      </p:sp>
      <p:sp>
        <p:nvSpPr>
          <p:cNvPr id="151565" name="Line 13">
            <a:extLst>
              <a:ext uri="{FF2B5EF4-FFF2-40B4-BE49-F238E27FC236}">
                <a16:creationId xmlns:a16="http://schemas.microsoft.com/office/drawing/2014/main" id="{52B65A7F-2597-7934-B531-F4CB17CF756E}"/>
              </a:ext>
            </a:extLst>
          </p:cNvPr>
          <p:cNvSpPr>
            <a:spLocks noChangeShapeType="1"/>
          </p:cNvSpPr>
          <p:nvPr/>
        </p:nvSpPr>
        <p:spPr bwMode="auto">
          <a:xfrm>
            <a:off x="4718050" y="5157788"/>
            <a:ext cx="0" cy="144462"/>
          </a:xfrm>
          <a:prstGeom prst="line">
            <a:avLst/>
          </a:prstGeom>
          <a:noFill/>
          <a:ln w="28575">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69" name="Freeform 17">
            <a:extLst>
              <a:ext uri="{FF2B5EF4-FFF2-40B4-BE49-F238E27FC236}">
                <a16:creationId xmlns:a16="http://schemas.microsoft.com/office/drawing/2014/main" id="{4CD85266-1B15-9AF6-F868-E8E4CDB02C73}"/>
              </a:ext>
            </a:extLst>
          </p:cNvPr>
          <p:cNvSpPr>
            <a:spLocks/>
          </p:cNvSpPr>
          <p:nvPr/>
        </p:nvSpPr>
        <p:spPr bwMode="auto">
          <a:xfrm>
            <a:off x="2338388" y="2919413"/>
            <a:ext cx="4732337" cy="2374900"/>
          </a:xfrm>
          <a:custGeom>
            <a:avLst/>
            <a:gdLst/>
            <a:ahLst/>
            <a:cxnLst>
              <a:cxn ang="0">
                <a:pos x="1441" y="15"/>
              </a:cxn>
              <a:cxn ang="0">
                <a:pos x="1351" y="84"/>
              </a:cxn>
              <a:cxn ang="0">
                <a:pos x="1290" y="168"/>
              </a:cxn>
              <a:cxn ang="0">
                <a:pos x="1241" y="252"/>
              </a:cxn>
              <a:cxn ang="0">
                <a:pos x="1197" y="334"/>
              </a:cxn>
              <a:cxn ang="0">
                <a:pos x="1163" y="408"/>
              </a:cxn>
              <a:cxn ang="0">
                <a:pos x="1123" y="505"/>
              </a:cxn>
              <a:cxn ang="0">
                <a:pos x="1087" y="590"/>
              </a:cxn>
              <a:cxn ang="0">
                <a:pos x="1053" y="674"/>
              </a:cxn>
              <a:cxn ang="0">
                <a:pos x="1023" y="755"/>
              </a:cxn>
              <a:cxn ang="0">
                <a:pos x="987" y="846"/>
              </a:cxn>
              <a:cxn ang="0">
                <a:pos x="951" y="928"/>
              </a:cxn>
              <a:cxn ang="0">
                <a:pos x="914" y="1008"/>
              </a:cxn>
              <a:cxn ang="0">
                <a:pos x="858" y="1100"/>
              </a:cxn>
              <a:cxn ang="0">
                <a:pos x="781" y="1190"/>
              </a:cxn>
              <a:cxn ang="0">
                <a:pos x="709" y="1253"/>
              </a:cxn>
              <a:cxn ang="0">
                <a:pos x="606" y="1316"/>
              </a:cxn>
              <a:cxn ang="0">
                <a:pos x="508" y="1357"/>
              </a:cxn>
              <a:cxn ang="0">
                <a:pos x="401" y="1390"/>
              </a:cxn>
              <a:cxn ang="0">
                <a:pos x="312" y="1415"/>
              </a:cxn>
              <a:cxn ang="0">
                <a:pos x="190" y="1441"/>
              </a:cxn>
              <a:cxn ang="0">
                <a:pos x="94" y="1461"/>
              </a:cxn>
              <a:cxn ang="0">
                <a:pos x="2981" y="1496"/>
              </a:cxn>
              <a:cxn ang="0">
                <a:pos x="2849" y="1461"/>
              </a:cxn>
              <a:cxn ang="0">
                <a:pos x="2786" y="1448"/>
              </a:cxn>
              <a:cxn ang="0">
                <a:pos x="2647" y="1410"/>
              </a:cxn>
              <a:cxn ang="0">
                <a:pos x="2521" y="1367"/>
              </a:cxn>
              <a:cxn ang="0">
                <a:pos x="2394" y="1314"/>
              </a:cxn>
              <a:cxn ang="0">
                <a:pos x="2358" y="1293"/>
              </a:cxn>
              <a:cxn ang="0">
                <a:pos x="2279" y="1237"/>
              </a:cxn>
              <a:cxn ang="0">
                <a:pos x="2213" y="1168"/>
              </a:cxn>
              <a:cxn ang="0">
                <a:pos x="2144" y="1078"/>
              </a:cxn>
              <a:cxn ang="0">
                <a:pos x="2102" y="1011"/>
              </a:cxn>
              <a:cxn ang="0">
                <a:pos x="2066" y="931"/>
              </a:cxn>
              <a:cxn ang="0">
                <a:pos x="2037" y="861"/>
              </a:cxn>
              <a:cxn ang="0">
                <a:pos x="2008" y="791"/>
              </a:cxn>
              <a:cxn ang="0">
                <a:pos x="1967" y="697"/>
              </a:cxn>
              <a:cxn ang="0">
                <a:pos x="1928" y="608"/>
              </a:cxn>
              <a:cxn ang="0">
                <a:pos x="1882" y="507"/>
              </a:cxn>
              <a:cxn ang="0">
                <a:pos x="1838" y="411"/>
              </a:cxn>
              <a:cxn ang="0">
                <a:pos x="1794" y="320"/>
              </a:cxn>
              <a:cxn ang="0">
                <a:pos x="1762" y="259"/>
              </a:cxn>
              <a:cxn ang="0">
                <a:pos x="1727" y="191"/>
              </a:cxn>
              <a:cxn ang="0">
                <a:pos x="1696" y="146"/>
              </a:cxn>
              <a:cxn ang="0">
                <a:pos x="1676" y="121"/>
              </a:cxn>
              <a:cxn ang="0">
                <a:pos x="1642" y="80"/>
              </a:cxn>
              <a:cxn ang="0">
                <a:pos x="1598" y="38"/>
              </a:cxn>
              <a:cxn ang="0">
                <a:pos x="1533" y="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31750" cap="rnd" cmpd="sng">
            <a:solidFill>
              <a:schemeClr val="accent1">
                <a:lumMod val="50000"/>
              </a:schemeClr>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70" name="Line 18">
            <a:extLst>
              <a:ext uri="{FF2B5EF4-FFF2-40B4-BE49-F238E27FC236}">
                <a16:creationId xmlns:a16="http://schemas.microsoft.com/office/drawing/2014/main" id="{1D5ED69C-1D4E-F1D5-791E-EE0334CB6ED9}"/>
              </a:ext>
            </a:extLst>
          </p:cNvPr>
          <p:cNvSpPr>
            <a:spLocks noChangeShapeType="1"/>
          </p:cNvSpPr>
          <p:nvPr/>
        </p:nvSpPr>
        <p:spPr bwMode="auto">
          <a:xfrm>
            <a:off x="1935163" y="5292725"/>
            <a:ext cx="5534025" cy="1588"/>
          </a:xfrm>
          <a:prstGeom prst="line">
            <a:avLst/>
          </a:prstGeom>
          <a:noFill/>
          <a:ln w="1905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71" name="Text Box 19">
            <a:extLst>
              <a:ext uri="{FF2B5EF4-FFF2-40B4-BE49-F238E27FC236}">
                <a16:creationId xmlns:a16="http://schemas.microsoft.com/office/drawing/2014/main" id="{DAE615AD-3167-E795-E532-60E03816AE00}"/>
              </a:ext>
            </a:extLst>
          </p:cNvPr>
          <p:cNvSpPr txBox="1">
            <a:spLocks noChangeArrowheads="1"/>
          </p:cNvSpPr>
          <p:nvPr/>
        </p:nvSpPr>
        <p:spPr bwMode="auto">
          <a:xfrm>
            <a:off x="7470775" y="5056188"/>
            <a:ext cx="336550" cy="457200"/>
          </a:xfrm>
          <a:prstGeom prst="rect">
            <a:avLst/>
          </a:prstGeom>
          <a:noFill/>
          <a:ln w="12700">
            <a:noFill/>
            <a:miter lim="800000"/>
            <a:headEnd/>
            <a:tailEnd/>
          </a:ln>
          <a:effectLst/>
        </p:spPr>
        <p:txBody>
          <a:bodyPr wrap="none">
            <a:spAutoFit/>
          </a:bodyPr>
          <a:lstStyle/>
          <a:p>
            <a:pPr algn="ctr">
              <a:defRPr/>
            </a:pPr>
            <a:r>
              <a:rPr lang="en-US" sz="2400" i="1">
                <a:effectLst>
                  <a:outerShdw blurRad="38100" dist="38100" dir="2700000" algn="tl">
                    <a:srgbClr val="000000"/>
                  </a:outerShdw>
                </a:effectLst>
                <a:latin typeface="Book Antiqua" pitchFamily="18" charset="0"/>
                <a:cs typeface="+mn-cs"/>
              </a:rPr>
              <a:t>x</a:t>
            </a:r>
          </a:p>
        </p:txBody>
      </p:sp>
      <p:sp>
        <p:nvSpPr>
          <p:cNvPr id="151577" name="Line 25">
            <a:extLst>
              <a:ext uri="{FF2B5EF4-FFF2-40B4-BE49-F238E27FC236}">
                <a16:creationId xmlns:a16="http://schemas.microsoft.com/office/drawing/2014/main" id="{95DEEC40-5792-79EF-021C-3D5C316D10E7}"/>
              </a:ext>
            </a:extLst>
          </p:cNvPr>
          <p:cNvSpPr>
            <a:spLocks noChangeShapeType="1"/>
          </p:cNvSpPr>
          <p:nvPr/>
        </p:nvSpPr>
        <p:spPr bwMode="auto">
          <a:xfrm>
            <a:off x="3994150" y="2566988"/>
            <a:ext cx="3175" cy="284956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79" name="Line 27">
            <a:extLst>
              <a:ext uri="{FF2B5EF4-FFF2-40B4-BE49-F238E27FC236}">
                <a16:creationId xmlns:a16="http://schemas.microsoft.com/office/drawing/2014/main" id="{958F3A78-B2F4-ECCB-2EC3-AACD5BF7C29A}"/>
              </a:ext>
            </a:extLst>
          </p:cNvPr>
          <p:cNvSpPr>
            <a:spLocks noChangeShapeType="1"/>
          </p:cNvSpPr>
          <p:nvPr/>
        </p:nvSpPr>
        <p:spPr bwMode="auto">
          <a:xfrm flipH="1">
            <a:off x="5441950" y="2566988"/>
            <a:ext cx="0" cy="283051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84" name="Line 32">
            <a:extLst>
              <a:ext uri="{FF2B5EF4-FFF2-40B4-BE49-F238E27FC236}">
                <a16:creationId xmlns:a16="http://schemas.microsoft.com/office/drawing/2014/main" id="{0827FF58-BBC5-4B80-1E6C-C3F509DCD5F9}"/>
              </a:ext>
            </a:extLst>
          </p:cNvPr>
          <p:cNvSpPr>
            <a:spLocks noChangeShapeType="1"/>
          </p:cNvSpPr>
          <p:nvPr/>
        </p:nvSpPr>
        <p:spPr bwMode="auto">
          <a:xfrm flipH="1">
            <a:off x="6169025" y="2166938"/>
            <a:ext cx="6350" cy="352901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85" name="Line 33">
            <a:extLst>
              <a:ext uri="{FF2B5EF4-FFF2-40B4-BE49-F238E27FC236}">
                <a16:creationId xmlns:a16="http://schemas.microsoft.com/office/drawing/2014/main" id="{53CB0919-3531-30FA-16D4-4A63601836EE}"/>
              </a:ext>
            </a:extLst>
          </p:cNvPr>
          <p:cNvSpPr>
            <a:spLocks noChangeShapeType="1"/>
          </p:cNvSpPr>
          <p:nvPr/>
        </p:nvSpPr>
        <p:spPr bwMode="auto">
          <a:xfrm flipH="1">
            <a:off x="6927850" y="1757363"/>
            <a:ext cx="0" cy="368776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86" name="Text Box 34">
            <a:extLst>
              <a:ext uri="{FF2B5EF4-FFF2-40B4-BE49-F238E27FC236}">
                <a16:creationId xmlns:a16="http://schemas.microsoft.com/office/drawing/2014/main" id="{6B495A64-9D84-4F3F-8E4D-91653B42E096}"/>
              </a:ext>
            </a:extLst>
          </p:cNvPr>
          <p:cNvSpPr txBox="1">
            <a:spLocks noChangeArrowheads="1"/>
          </p:cNvSpPr>
          <p:nvPr/>
        </p:nvSpPr>
        <p:spPr bwMode="auto">
          <a:xfrm>
            <a:off x="1995488" y="5397500"/>
            <a:ext cx="931862"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r>
              <a:rPr lang="en-US">
                <a:effectLst>
                  <a:outerShdw blurRad="38100" dist="38100" dir="2700000" algn="tl">
                    <a:srgbClr val="000000"/>
                  </a:outerShdw>
                </a:effectLst>
                <a:latin typeface="Book Antiqua" pitchFamily="18" charset="0"/>
                <a:cs typeface="+mn-cs"/>
              </a:rPr>
              <a:t> – 3</a:t>
            </a:r>
            <a:r>
              <a:rPr lang="en-US" i="1">
                <a:effectLst>
                  <a:outerShdw blurRad="38100" dist="38100" dir="2700000" algn="tl">
                    <a:srgbClr val="000000"/>
                  </a:outerShdw>
                </a:effectLst>
                <a:latin typeface="Symbol" pitchFamily="18" charset="2"/>
                <a:cs typeface="+mn-cs"/>
              </a:rPr>
              <a:t>s</a:t>
            </a:r>
          </a:p>
        </p:txBody>
      </p:sp>
      <p:sp>
        <p:nvSpPr>
          <p:cNvPr id="151587" name="Text Box 35">
            <a:extLst>
              <a:ext uri="{FF2B5EF4-FFF2-40B4-BE49-F238E27FC236}">
                <a16:creationId xmlns:a16="http://schemas.microsoft.com/office/drawing/2014/main" id="{5342D2B1-4906-395A-C0AA-F3C2A815FF83}"/>
              </a:ext>
            </a:extLst>
          </p:cNvPr>
          <p:cNvSpPr txBox="1">
            <a:spLocks noChangeArrowheads="1"/>
          </p:cNvSpPr>
          <p:nvPr/>
        </p:nvSpPr>
        <p:spPr bwMode="auto">
          <a:xfrm>
            <a:off x="3500438" y="5397500"/>
            <a:ext cx="931862"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r>
              <a:rPr lang="en-US">
                <a:effectLst>
                  <a:outerShdw blurRad="38100" dist="38100" dir="2700000" algn="tl">
                    <a:srgbClr val="000000"/>
                  </a:outerShdw>
                </a:effectLst>
                <a:latin typeface="Book Antiqua" pitchFamily="18" charset="0"/>
                <a:cs typeface="+mn-cs"/>
              </a:rPr>
              <a:t> – 1</a:t>
            </a:r>
            <a:r>
              <a:rPr lang="en-US" i="1">
                <a:effectLst>
                  <a:outerShdw blurRad="38100" dist="38100" dir="2700000" algn="tl">
                    <a:srgbClr val="000000"/>
                  </a:outerShdw>
                </a:effectLst>
                <a:latin typeface="Symbol" pitchFamily="18" charset="2"/>
                <a:cs typeface="+mn-cs"/>
              </a:rPr>
              <a:t>s</a:t>
            </a:r>
          </a:p>
        </p:txBody>
      </p:sp>
      <p:sp>
        <p:nvSpPr>
          <p:cNvPr id="151588" name="Text Box 36">
            <a:extLst>
              <a:ext uri="{FF2B5EF4-FFF2-40B4-BE49-F238E27FC236}">
                <a16:creationId xmlns:a16="http://schemas.microsoft.com/office/drawing/2014/main" id="{B3E0C148-DF57-B8B8-B357-CE6031F5278F}"/>
              </a:ext>
            </a:extLst>
          </p:cNvPr>
          <p:cNvSpPr txBox="1">
            <a:spLocks noChangeArrowheads="1"/>
          </p:cNvSpPr>
          <p:nvPr/>
        </p:nvSpPr>
        <p:spPr bwMode="auto">
          <a:xfrm>
            <a:off x="2719388" y="5702300"/>
            <a:ext cx="931862"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r>
              <a:rPr lang="en-US">
                <a:effectLst>
                  <a:outerShdw blurRad="38100" dist="38100" dir="2700000" algn="tl">
                    <a:srgbClr val="000000"/>
                  </a:outerShdw>
                </a:effectLst>
                <a:latin typeface="Book Antiqua" pitchFamily="18" charset="0"/>
                <a:cs typeface="+mn-cs"/>
              </a:rPr>
              <a:t> – 2</a:t>
            </a:r>
            <a:r>
              <a:rPr lang="en-US" i="1">
                <a:effectLst>
                  <a:outerShdw blurRad="38100" dist="38100" dir="2700000" algn="tl">
                    <a:srgbClr val="000000"/>
                  </a:outerShdw>
                </a:effectLst>
                <a:latin typeface="Symbol" pitchFamily="18" charset="2"/>
                <a:cs typeface="+mn-cs"/>
              </a:rPr>
              <a:t>s</a:t>
            </a:r>
          </a:p>
        </p:txBody>
      </p:sp>
      <p:sp>
        <p:nvSpPr>
          <p:cNvPr id="151590" name="Text Box 38">
            <a:extLst>
              <a:ext uri="{FF2B5EF4-FFF2-40B4-BE49-F238E27FC236}">
                <a16:creationId xmlns:a16="http://schemas.microsoft.com/office/drawing/2014/main" id="{4387A672-AEF2-0A21-FB57-8E929BDCFF5C}"/>
              </a:ext>
            </a:extLst>
          </p:cNvPr>
          <p:cNvSpPr txBox="1">
            <a:spLocks noChangeArrowheads="1"/>
          </p:cNvSpPr>
          <p:nvPr/>
        </p:nvSpPr>
        <p:spPr bwMode="auto">
          <a:xfrm>
            <a:off x="4914900" y="5397500"/>
            <a:ext cx="962025"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r>
              <a:rPr lang="en-US">
                <a:effectLst>
                  <a:outerShdw blurRad="38100" dist="38100" dir="2700000" algn="tl">
                    <a:srgbClr val="000000"/>
                  </a:outerShdw>
                </a:effectLst>
                <a:latin typeface="Book Antiqua" pitchFamily="18" charset="0"/>
                <a:cs typeface="+mn-cs"/>
              </a:rPr>
              <a:t> + 1</a:t>
            </a:r>
            <a:r>
              <a:rPr lang="en-US" i="1">
                <a:effectLst>
                  <a:outerShdw blurRad="38100" dist="38100" dir="2700000" algn="tl">
                    <a:srgbClr val="000000"/>
                  </a:outerShdw>
                </a:effectLst>
                <a:latin typeface="Symbol" pitchFamily="18" charset="2"/>
                <a:cs typeface="+mn-cs"/>
              </a:rPr>
              <a:t>s</a:t>
            </a:r>
          </a:p>
        </p:txBody>
      </p:sp>
      <p:sp>
        <p:nvSpPr>
          <p:cNvPr id="151591" name="Text Box 39">
            <a:extLst>
              <a:ext uri="{FF2B5EF4-FFF2-40B4-BE49-F238E27FC236}">
                <a16:creationId xmlns:a16="http://schemas.microsoft.com/office/drawing/2014/main" id="{A3D2C18C-C8FA-0F85-B4FB-4F8D875FD383}"/>
              </a:ext>
            </a:extLst>
          </p:cNvPr>
          <p:cNvSpPr txBox="1">
            <a:spLocks noChangeArrowheads="1"/>
          </p:cNvSpPr>
          <p:nvPr/>
        </p:nvSpPr>
        <p:spPr bwMode="auto">
          <a:xfrm>
            <a:off x="5638800" y="5702300"/>
            <a:ext cx="962025"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r>
              <a:rPr lang="en-US">
                <a:effectLst>
                  <a:outerShdw blurRad="38100" dist="38100" dir="2700000" algn="tl">
                    <a:srgbClr val="000000"/>
                  </a:outerShdw>
                </a:effectLst>
                <a:latin typeface="Book Antiqua" pitchFamily="18" charset="0"/>
                <a:cs typeface="+mn-cs"/>
              </a:rPr>
              <a:t> + 2</a:t>
            </a:r>
            <a:r>
              <a:rPr lang="en-US" i="1">
                <a:effectLst>
                  <a:outerShdw blurRad="38100" dist="38100" dir="2700000" algn="tl">
                    <a:srgbClr val="000000"/>
                  </a:outerShdw>
                </a:effectLst>
                <a:latin typeface="Symbol" pitchFamily="18" charset="2"/>
                <a:cs typeface="+mn-cs"/>
              </a:rPr>
              <a:t>s</a:t>
            </a:r>
          </a:p>
        </p:txBody>
      </p:sp>
      <p:sp>
        <p:nvSpPr>
          <p:cNvPr id="151592" name="Text Box 40">
            <a:extLst>
              <a:ext uri="{FF2B5EF4-FFF2-40B4-BE49-F238E27FC236}">
                <a16:creationId xmlns:a16="http://schemas.microsoft.com/office/drawing/2014/main" id="{F52ED574-2B8F-6ABA-1E18-2D67E68C9E2F}"/>
              </a:ext>
            </a:extLst>
          </p:cNvPr>
          <p:cNvSpPr txBox="1">
            <a:spLocks noChangeArrowheads="1"/>
          </p:cNvSpPr>
          <p:nvPr/>
        </p:nvSpPr>
        <p:spPr bwMode="auto">
          <a:xfrm>
            <a:off x="6400800" y="5378450"/>
            <a:ext cx="962025"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r>
              <a:rPr lang="en-US">
                <a:effectLst>
                  <a:outerShdw blurRad="38100" dist="38100" dir="2700000" algn="tl">
                    <a:srgbClr val="000000"/>
                  </a:outerShdw>
                </a:effectLst>
                <a:latin typeface="Book Antiqua" pitchFamily="18" charset="0"/>
                <a:cs typeface="+mn-cs"/>
              </a:rPr>
              <a:t> + 3</a:t>
            </a:r>
            <a:r>
              <a:rPr lang="en-US" i="1">
                <a:effectLst>
                  <a:outerShdw blurRad="38100" dist="38100" dir="2700000" algn="tl">
                    <a:srgbClr val="000000"/>
                  </a:outerShdw>
                </a:effectLst>
                <a:latin typeface="Symbol" pitchFamily="18" charset="2"/>
                <a:cs typeface="+mn-cs"/>
              </a:rPr>
              <a:t>s</a:t>
            </a:r>
          </a:p>
        </p:txBody>
      </p:sp>
      <p:sp>
        <p:nvSpPr>
          <p:cNvPr id="151593" name="Text Box 41">
            <a:extLst>
              <a:ext uri="{FF2B5EF4-FFF2-40B4-BE49-F238E27FC236}">
                <a16:creationId xmlns:a16="http://schemas.microsoft.com/office/drawing/2014/main" id="{6F55DBAF-FFE9-1E6A-A3A9-CD999BB3A804}"/>
              </a:ext>
            </a:extLst>
          </p:cNvPr>
          <p:cNvSpPr txBox="1">
            <a:spLocks noChangeArrowheads="1"/>
          </p:cNvSpPr>
          <p:nvPr/>
        </p:nvSpPr>
        <p:spPr bwMode="auto">
          <a:xfrm>
            <a:off x="4537075" y="5232400"/>
            <a:ext cx="344488" cy="427038"/>
          </a:xfrm>
          <a:prstGeom prst="rect">
            <a:avLst/>
          </a:prstGeom>
          <a:noFill/>
          <a:ln w="12700">
            <a:noFill/>
            <a:miter lim="800000"/>
            <a:headEnd/>
            <a:tailEnd/>
          </a:ln>
          <a:effectLst/>
        </p:spPr>
        <p:txBody>
          <a:bodyPr wrap="none">
            <a:spAutoFit/>
          </a:bodyPr>
          <a:lstStyle/>
          <a:p>
            <a:pPr algn="ctr">
              <a:defRPr/>
            </a:pPr>
            <a:r>
              <a:rPr lang="en-US" i="1">
                <a:effectLst>
                  <a:outerShdw blurRad="38100" dist="38100" dir="2700000" algn="tl">
                    <a:srgbClr val="000000"/>
                  </a:outerShdw>
                </a:effectLst>
                <a:latin typeface="Symbol" pitchFamily="18" charset="2"/>
                <a:cs typeface="+mn-cs"/>
              </a:rPr>
              <a:t>m</a:t>
            </a:r>
          </a:p>
        </p:txBody>
      </p:sp>
      <p:sp>
        <p:nvSpPr>
          <p:cNvPr id="151595" name="Line 43">
            <a:extLst>
              <a:ext uri="{FF2B5EF4-FFF2-40B4-BE49-F238E27FC236}">
                <a16:creationId xmlns:a16="http://schemas.microsoft.com/office/drawing/2014/main" id="{733B6669-0CCD-A454-D6E6-274A9EAC27D4}"/>
              </a:ext>
            </a:extLst>
          </p:cNvPr>
          <p:cNvSpPr>
            <a:spLocks noChangeShapeType="1"/>
          </p:cNvSpPr>
          <p:nvPr/>
        </p:nvSpPr>
        <p:spPr bwMode="auto">
          <a:xfrm flipH="1">
            <a:off x="2470150" y="1757363"/>
            <a:ext cx="0" cy="3690937"/>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96" name="Line 44">
            <a:extLst>
              <a:ext uri="{FF2B5EF4-FFF2-40B4-BE49-F238E27FC236}">
                <a16:creationId xmlns:a16="http://schemas.microsoft.com/office/drawing/2014/main" id="{9CF930B8-E36C-E987-559E-4DBA5F3A2E4D}"/>
              </a:ext>
            </a:extLst>
          </p:cNvPr>
          <p:cNvSpPr>
            <a:spLocks noChangeShapeType="1"/>
          </p:cNvSpPr>
          <p:nvPr/>
        </p:nvSpPr>
        <p:spPr bwMode="auto">
          <a:xfrm flipH="1">
            <a:off x="3232150" y="2170113"/>
            <a:ext cx="0" cy="3557587"/>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52">
            <a:extLst>
              <a:ext uri="{FF2B5EF4-FFF2-40B4-BE49-F238E27FC236}">
                <a16:creationId xmlns:a16="http://schemas.microsoft.com/office/drawing/2014/main" id="{13D3356C-4579-387A-05D4-97B65FADD91D}"/>
              </a:ext>
            </a:extLst>
          </p:cNvPr>
          <p:cNvGrpSpPr>
            <a:grpSpLocks/>
          </p:cNvGrpSpPr>
          <p:nvPr/>
        </p:nvGrpSpPr>
        <p:grpSpPr bwMode="auto">
          <a:xfrm>
            <a:off x="3997325" y="2409825"/>
            <a:ext cx="1428750" cy="427038"/>
            <a:chOff x="2514" y="1560"/>
            <a:chExt cx="912" cy="269"/>
          </a:xfrm>
        </p:grpSpPr>
        <p:sp>
          <p:nvSpPr>
            <p:cNvPr id="151581" name="Text Box 29">
              <a:extLst>
                <a:ext uri="{FF2B5EF4-FFF2-40B4-BE49-F238E27FC236}">
                  <a16:creationId xmlns:a16="http://schemas.microsoft.com/office/drawing/2014/main" id="{368E437E-1319-AC94-48D1-B0F2DEEAE61F}"/>
                </a:ext>
              </a:extLst>
            </p:cNvPr>
            <p:cNvSpPr txBox="1">
              <a:spLocks noChangeArrowheads="1"/>
            </p:cNvSpPr>
            <p:nvPr/>
          </p:nvSpPr>
          <p:spPr bwMode="auto">
            <a:xfrm>
              <a:off x="2648" y="1560"/>
              <a:ext cx="669" cy="269"/>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68.26%</a:t>
              </a:r>
            </a:p>
          </p:txBody>
        </p:sp>
        <p:sp>
          <p:nvSpPr>
            <p:cNvPr id="151598" name="Line 46">
              <a:extLst>
                <a:ext uri="{FF2B5EF4-FFF2-40B4-BE49-F238E27FC236}">
                  <a16:creationId xmlns:a16="http://schemas.microsoft.com/office/drawing/2014/main" id="{3E08C207-C8C7-43FB-43B7-B1C095F92ADF}"/>
                </a:ext>
              </a:extLst>
            </p:cNvPr>
            <p:cNvSpPr>
              <a:spLocks noChangeShapeType="1"/>
            </p:cNvSpPr>
            <p:nvPr/>
          </p:nvSpPr>
          <p:spPr bwMode="auto">
            <a:xfrm>
              <a:off x="3270" y="1686"/>
              <a:ext cx="156"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599" name="Line 47">
              <a:extLst>
                <a:ext uri="{FF2B5EF4-FFF2-40B4-BE49-F238E27FC236}">
                  <a16:creationId xmlns:a16="http://schemas.microsoft.com/office/drawing/2014/main" id="{D6D062D4-DC47-392F-E3E6-276AB7FE87B3}"/>
                </a:ext>
              </a:extLst>
            </p:cNvPr>
            <p:cNvSpPr>
              <a:spLocks noChangeShapeType="1"/>
            </p:cNvSpPr>
            <p:nvPr/>
          </p:nvSpPr>
          <p:spPr bwMode="auto">
            <a:xfrm flipH="1">
              <a:off x="2514" y="1686"/>
              <a:ext cx="156"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3" name="Group 53">
            <a:extLst>
              <a:ext uri="{FF2B5EF4-FFF2-40B4-BE49-F238E27FC236}">
                <a16:creationId xmlns:a16="http://schemas.microsoft.com/office/drawing/2014/main" id="{8C5333F7-5D65-132B-9818-5924B9C339E1}"/>
              </a:ext>
            </a:extLst>
          </p:cNvPr>
          <p:cNvGrpSpPr>
            <a:grpSpLocks/>
          </p:cNvGrpSpPr>
          <p:nvPr/>
        </p:nvGrpSpPr>
        <p:grpSpPr bwMode="auto">
          <a:xfrm>
            <a:off x="3248025" y="2000250"/>
            <a:ext cx="2895600" cy="427038"/>
            <a:chOff x="2046" y="1302"/>
            <a:chExt cx="1824" cy="269"/>
          </a:xfrm>
        </p:grpSpPr>
        <p:sp>
          <p:nvSpPr>
            <p:cNvPr id="151582" name="Text Box 30">
              <a:extLst>
                <a:ext uri="{FF2B5EF4-FFF2-40B4-BE49-F238E27FC236}">
                  <a16:creationId xmlns:a16="http://schemas.microsoft.com/office/drawing/2014/main" id="{BC8807F8-1403-3C91-9689-68FC02EF74EF}"/>
                </a:ext>
              </a:extLst>
            </p:cNvPr>
            <p:cNvSpPr txBox="1">
              <a:spLocks noChangeArrowheads="1"/>
            </p:cNvSpPr>
            <p:nvPr/>
          </p:nvSpPr>
          <p:spPr bwMode="auto">
            <a:xfrm>
              <a:off x="2652" y="1302"/>
              <a:ext cx="660" cy="269"/>
            </a:xfrm>
            <a:prstGeom prst="rect">
              <a:avLst/>
            </a:prstGeom>
            <a:noFill/>
            <a:ln w="12700">
              <a:noFill/>
              <a:miter lim="800000"/>
              <a:headEnd/>
              <a:tailEnd/>
            </a:ln>
            <a:effectLst/>
          </p:spPr>
          <p:txBody>
            <a:bodyPr wrap="none">
              <a:spAutoFit/>
            </a:bodyPr>
            <a:lstStyle/>
            <a:p>
              <a:pPr algn="ctr">
                <a:defRPr/>
              </a:pPr>
              <a:r>
                <a:rPr lang="en-US" dirty="0">
                  <a:effectLst>
                    <a:outerShdw blurRad="38100" dist="38100" dir="2700000" algn="tl">
                      <a:srgbClr val="000000"/>
                    </a:outerShdw>
                  </a:effectLst>
                  <a:latin typeface="Book Antiqua" pitchFamily="18" charset="0"/>
                  <a:cs typeface="+mn-cs"/>
                </a:rPr>
                <a:t>95.44%</a:t>
              </a:r>
            </a:p>
          </p:txBody>
        </p:sp>
        <p:sp>
          <p:nvSpPr>
            <p:cNvPr id="151600" name="Line 48">
              <a:extLst>
                <a:ext uri="{FF2B5EF4-FFF2-40B4-BE49-F238E27FC236}">
                  <a16:creationId xmlns:a16="http://schemas.microsoft.com/office/drawing/2014/main" id="{A36B40AC-C549-BEDD-08CA-4C91FFC10022}"/>
                </a:ext>
              </a:extLst>
            </p:cNvPr>
            <p:cNvSpPr>
              <a:spLocks noChangeShapeType="1"/>
            </p:cNvSpPr>
            <p:nvPr/>
          </p:nvSpPr>
          <p:spPr bwMode="auto">
            <a:xfrm flipH="1">
              <a:off x="2046" y="1434"/>
              <a:ext cx="618"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601" name="Line 49">
              <a:extLst>
                <a:ext uri="{FF2B5EF4-FFF2-40B4-BE49-F238E27FC236}">
                  <a16:creationId xmlns:a16="http://schemas.microsoft.com/office/drawing/2014/main" id="{E7A74FFE-239B-16D4-FB5F-096C08B83C25}"/>
                </a:ext>
              </a:extLst>
            </p:cNvPr>
            <p:cNvSpPr>
              <a:spLocks noChangeShapeType="1"/>
            </p:cNvSpPr>
            <p:nvPr/>
          </p:nvSpPr>
          <p:spPr bwMode="auto">
            <a:xfrm>
              <a:off x="3264" y="1434"/>
              <a:ext cx="606"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4" name="Group 54">
            <a:extLst>
              <a:ext uri="{FF2B5EF4-FFF2-40B4-BE49-F238E27FC236}">
                <a16:creationId xmlns:a16="http://schemas.microsoft.com/office/drawing/2014/main" id="{DB40F7B7-8E0F-BF6D-130C-0C110CB9AE3E}"/>
              </a:ext>
            </a:extLst>
          </p:cNvPr>
          <p:cNvGrpSpPr>
            <a:grpSpLocks/>
          </p:cNvGrpSpPr>
          <p:nvPr/>
        </p:nvGrpSpPr>
        <p:grpSpPr bwMode="auto">
          <a:xfrm>
            <a:off x="2514600" y="1600200"/>
            <a:ext cx="4381500" cy="427038"/>
            <a:chOff x="1584" y="1050"/>
            <a:chExt cx="2760" cy="269"/>
          </a:xfrm>
        </p:grpSpPr>
        <p:sp>
          <p:nvSpPr>
            <p:cNvPr id="151583" name="Text Box 31">
              <a:extLst>
                <a:ext uri="{FF2B5EF4-FFF2-40B4-BE49-F238E27FC236}">
                  <a16:creationId xmlns:a16="http://schemas.microsoft.com/office/drawing/2014/main" id="{1C02C2D4-FEF5-8B21-0E4B-5675D133500D}"/>
                </a:ext>
              </a:extLst>
            </p:cNvPr>
            <p:cNvSpPr txBox="1">
              <a:spLocks noChangeArrowheads="1"/>
            </p:cNvSpPr>
            <p:nvPr/>
          </p:nvSpPr>
          <p:spPr bwMode="auto">
            <a:xfrm>
              <a:off x="2652" y="1050"/>
              <a:ext cx="660" cy="269"/>
            </a:xfrm>
            <a:prstGeom prst="rect">
              <a:avLst/>
            </a:prstGeom>
            <a:noFill/>
            <a:ln w="12700">
              <a:noFill/>
              <a:miter lim="800000"/>
              <a:headEnd/>
              <a:tailEnd/>
            </a:ln>
            <a:effectLst/>
          </p:spPr>
          <p:txBody>
            <a:bodyPr wrap="none">
              <a:spAutoFit/>
            </a:bodyPr>
            <a:lstStyle/>
            <a:p>
              <a:pPr algn="ctr">
                <a:defRPr/>
              </a:pPr>
              <a:r>
                <a:rPr lang="en-US">
                  <a:effectLst>
                    <a:outerShdw blurRad="38100" dist="38100" dir="2700000" algn="tl">
                      <a:srgbClr val="000000"/>
                    </a:outerShdw>
                  </a:effectLst>
                  <a:latin typeface="Book Antiqua" pitchFamily="18" charset="0"/>
                  <a:cs typeface="+mn-cs"/>
                </a:rPr>
                <a:t>99.72%</a:t>
              </a:r>
            </a:p>
          </p:txBody>
        </p:sp>
        <p:sp>
          <p:nvSpPr>
            <p:cNvPr id="151602" name="Line 50">
              <a:extLst>
                <a:ext uri="{FF2B5EF4-FFF2-40B4-BE49-F238E27FC236}">
                  <a16:creationId xmlns:a16="http://schemas.microsoft.com/office/drawing/2014/main" id="{3D2110FC-5C8F-1C36-9E25-8318E5E8B1AE}"/>
                </a:ext>
              </a:extLst>
            </p:cNvPr>
            <p:cNvSpPr>
              <a:spLocks noChangeShapeType="1"/>
            </p:cNvSpPr>
            <p:nvPr/>
          </p:nvSpPr>
          <p:spPr bwMode="auto">
            <a:xfrm>
              <a:off x="3270" y="1176"/>
              <a:ext cx="1074"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1603" name="Line 51">
              <a:extLst>
                <a:ext uri="{FF2B5EF4-FFF2-40B4-BE49-F238E27FC236}">
                  <a16:creationId xmlns:a16="http://schemas.microsoft.com/office/drawing/2014/main" id="{9358D7D9-63C6-8CBD-A4C1-469773EE2E97}"/>
                </a:ext>
              </a:extLst>
            </p:cNvPr>
            <p:cNvSpPr>
              <a:spLocks noChangeShapeType="1"/>
            </p:cNvSpPr>
            <p:nvPr/>
          </p:nvSpPr>
          <p:spPr bwMode="auto">
            <a:xfrm flipH="1">
              <a:off x="1584" y="1176"/>
              <a:ext cx="1074"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Tree>
    <p:extLst>
      <p:ext uri="{BB962C8B-B14F-4D97-AF65-F5344CB8AC3E}">
        <p14:creationId xmlns:p14="http://schemas.microsoft.com/office/powerpoint/2010/main" val="34544830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61"/>
                                        </p:tgtEl>
                                        <p:attrNameLst>
                                          <p:attrName>style.visibility</p:attrName>
                                        </p:attrNameLst>
                                      </p:cBhvr>
                                      <p:to>
                                        <p:strVal val="visible"/>
                                      </p:to>
                                    </p:set>
                                    <p:animEffect transition="in" filter="dissolve">
                                      <p:cBhvr>
                                        <p:cTn id="7" dur="500"/>
                                        <p:tgtEl>
                                          <p:spTgt spid="151561"/>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151570"/>
                                        </p:tgtEl>
                                        <p:attrNameLst>
                                          <p:attrName>style.visibility</p:attrName>
                                        </p:attrNameLst>
                                      </p:cBhvr>
                                      <p:to>
                                        <p:strVal val="visible"/>
                                      </p:to>
                                    </p:set>
                                    <p:animEffect transition="in" filter="slide(fromLeft)">
                                      <p:cBhvr>
                                        <p:cTn id="11" dur="500"/>
                                        <p:tgtEl>
                                          <p:spTgt spid="151570"/>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151571"/>
                                        </p:tgtEl>
                                        <p:attrNameLst>
                                          <p:attrName>style.visibility</p:attrName>
                                        </p:attrNameLst>
                                      </p:cBhvr>
                                      <p:to>
                                        <p:strVal val="visible"/>
                                      </p:to>
                                    </p:set>
                                    <p:animEffect transition="in" filter="slide(fromLeft)">
                                      <p:cBhvr>
                                        <p:cTn id="15" dur="500"/>
                                        <p:tgtEl>
                                          <p:spTgt spid="151571"/>
                                        </p:tgtEl>
                                      </p:cBhvr>
                                    </p:animEffect>
                                  </p:childTnLst>
                                </p:cTn>
                              </p:par>
                            </p:childTnLst>
                          </p:cTn>
                        </p:par>
                        <p:par>
                          <p:cTn id="16" fill="hold" nodeType="afterGroup">
                            <p:stCondLst>
                              <p:cond delay="2500"/>
                            </p:stCondLst>
                            <p:childTnLst>
                              <p:par>
                                <p:cTn id="17" presetID="12" presetClass="entr" presetSubtype="1" fill="hold" nodeType="afterEffect">
                                  <p:stCondLst>
                                    <p:cond delay="0"/>
                                  </p:stCondLst>
                                  <p:childTnLst>
                                    <p:set>
                                      <p:cBhvr>
                                        <p:cTn id="18" dur="1" fill="hold">
                                          <p:stCondLst>
                                            <p:cond delay="0"/>
                                          </p:stCondLst>
                                        </p:cTn>
                                        <p:tgtEl>
                                          <p:spTgt spid="151565"/>
                                        </p:tgtEl>
                                        <p:attrNameLst>
                                          <p:attrName>style.visibility</p:attrName>
                                        </p:attrNameLst>
                                      </p:cBhvr>
                                      <p:to>
                                        <p:strVal val="visible"/>
                                      </p:to>
                                    </p:set>
                                    <p:animEffect transition="in" filter="slide(fromTop)">
                                      <p:cBhvr>
                                        <p:cTn id="19" dur="500"/>
                                        <p:tgtEl>
                                          <p:spTgt spid="151565"/>
                                        </p:tgtEl>
                                      </p:cBhvr>
                                    </p:animEffect>
                                  </p:childTnLst>
                                </p:cTn>
                              </p:par>
                            </p:childTnLst>
                          </p:cTn>
                        </p:par>
                        <p:par>
                          <p:cTn id="20" fill="hold" nodeType="afterGroup">
                            <p:stCondLst>
                              <p:cond delay="3000"/>
                            </p:stCondLst>
                            <p:childTnLst>
                              <p:par>
                                <p:cTn id="21" presetID="12" presetClass="entr" presetSubtype="8" fill="hold" grpId="0" nodeType="afterEffect">
                                  <p:stCondLst>
                                    <p:cond delay="0"/>
                                  </p:stCondLst>
                                  <p:childTnLst>
                                    <p:set>
                                      <p:cBhvr>
                                        <p:cTn id="22" dur="1" fill="hold">
                                          <p:stCondLst>
                                            <p:cond delay="0"/>
                                          </p:stCondLst>
                                        </p:cTn>
                                        <p:tgtEl>
                                          <p:spTgt spid="151593"/>
                                        </p:tgtEl>
                                        <p:attrNameLst>
                                          <p:attrName>style.visibility</p:attrName>
                                        </p:attrNameLst>
                                      </p:cBhvr>
                                      <p:to>
                                        <p:strVal val="visible"/>
                                      </p:to>
                                    </p:set>
                                    <p:animEffect transition="in" filter="slide(fromLeft)">
                                      <p:cBhvr>
                                        <p:cTn id="23" dur="500"/>
                                        <p:tgtEl>
                                          <p:spTgt spid="151593"/>
                                        </p:tgtEl>
                                      </p:cBhvr>
                                    </p:animEffect>
                                  </p:childTnLst>
                                </p:cTn>
                              </p:par>
                            </p:childTnLst>
                          </p:cTn>
                        </p:par>
                        <p:par>
                          <p:cTn id="24" fill="hold" nodeType="afterGroup">
                            <p:stCondLst>
                              <p:cond delay="3500"/>
                            </p:stCondLst>
                            <p:childTnLst>
                              <p:par>
                                <p:cTn id="25" presetID="12" presetClass="entr" presetSubtype="4" fill="hold" nodeType="afterEffect">
                                  <p:stCondLst>
                                    <p:cond delay="2000"/>
                                  </p:stCondLst>
                                  <p:childTnLst>
                                    <p:set>
                                      <p:cBhvr>
                                        <p:cTn id="26" dur="1" fill="hold">
                                          <p:stCondLst>
                                            <p:cond delay="0"/>
                                          </p:stCondLst>
                                        </p:cTn>
                                        <p:tgtEl>
                                          <p:spTgt spid="151569"/>
                                        </p:tgtEl>
                                        <p:attrNameLst>
                                          <p:attrName>style.visibility</p:attrName>
                                        </p:attrNameLst>
                                      </p:cBhvr>
                                      <p:to>
                                        <p:strVal val="visible"/>
                                      </p:to>
                                    </p:set>
                                    <p:animEffect transition="in" filter="slide(fromBottom)">
                                      <p:cBhvr>
                                        <p:cTn id="27" dur="500"/>
                                        <p:tgtEl>
                                          <p:spTgt spid="1515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51577"/>
                                        </p:tgtEl>
                                        <p:attrNameLst>
                                          <p:attrName>style.visibility</p:attrName>
                                        </p:attrNameLst>
                                      </p:cBhvr>
                                      <p:to>
                                        <p:strVal val="visible"/>
                                      </p:to>
                                    </p:set>
                                    <p:animEffect transition="in" filter="slide(fromBottom)">
                                      <p:cBhvr>
                                        <p:cTn id="32" dur="500"/>
                                        <p:tgtEl>
                                          <p:spTgt spid="151577"/>
                                        </p:tgtEl>
                                      </p:cBhvr>
                                    </p:animEffect>
                                  </p:childTnLst>
                                </p:cTn>
                              </p:par>
                            </p:childTnLst>
                          </p:cTn>
                        </p:par>
                        <p:par>
                          <p:cTn id="33" fill="hold" nodeType="afterGroup">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51587"/>
                                        </p:tgtEl>
                                        <p:attrNameLst>
                                          <p:attrName>style.visibility</p:attrName>
                                        </p:attrNameLst>
                                      </p:cBhvr>
                                      <p:to>
                                        <p:strVal val="visible"/>
                                      </p:to>
                                    </p:set>
                                    <p:animEffect transition="in" filter="slide(fromBottom)">
                                      <p:cBhvr>
                                        <p:cTn id="36" dur="500"/>
                                        <p:tgtEl>
                                          <p:spTgt spid="151587"/>
                                        </p:tgtEl>
                                      </p:cBhvr>
                                    </p:animEffect>
                                  </p:childTnLst>
                                </p:cTn>
                              </p:par>
                            </p:childTnLst>
                          </p:cTn>
                        </p:par>
                        <p:par>
                          <p:cTn id="37" fill="hold" nodeType="afterGroup">
                            <p:stCondLst>
                              <p:cond delay="1000"/>
                            </p:stCondLst>
                            <p:childTnLst>
                              <p:par>
                                <p:cTn id="38" presetID="12" presetClass="entr" presetSubtype="4" fill="hold" nodeType="afterEffect">
                                  <p:stCondLst>
                                    <p:cond delay="1000"/>
                                  </p:stCondLst>
                                  <p:childTnLst>
                                    <p:set>
                                      <p:cBhvr>
                                        <p:cTn id="39" dur="1" fill="hold">
                                          <p:stCondLst>
                                            <p:cond delay="0"/>
                                          </p:stCondLst>
                                        </p:cTn>
                                        <p:tgtEl>
                                          <p:spTgt spid="151579"/>
                                        </p:tgtEl>
                                        <p:attrNameLst>
                                          <p:attrName>style.visibility</p:attrName>
                                        </p:attrNameLst>
                                      </p:cBhvr>
                                      <p:to>
                                        <p:strVal val="visible"/>
                                      </p:to>
                                    </p:set>
                                    <p:animEffect transition="in" filter="slide(fromBottom)">
                                      <p:cBhvr>
                                        <p:cTn id="40" dur="500"/>
                                        <p:tgtEl>
                                          <p:spTgt spid="151579"/>
                                        </p:tgtEl>
                                      </p:cBhvr>
                                    </p:animEffect>
                                  </p:childTnLst>
                                </p:cTn>
                              </p:par>
                            </p:childTnLst>
                          </p:cTn>
                        </p:par>
                        <p:par>
                          <p:cTn id="41" fill="hold" nodeType="afterGroup">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151590"/>
                                        </p:tgtEl>
                                        <p:attrNameLst>
                                          <p:attrName>style.visibility</p:attrName>
                                        </p:attrNameLst>
                                      </p:cBhvr>
                                      <p:to>
                                        <p:strVal val="visible"/>
                                      </p:to>
                                    </p:set>
                                    <p:animEffect transition="in" filter="slide(fromBottom)">
                                      <p:cBhvr>
                                        <p:cTn id="44" dur="500"/>
                                        <p:tgtEl>
                                          <p:spTgt spid="151590"/>
                                        </p:tgtEl>
                                      </p:cBhvr>
                                    </p:animEffect>
                                  </p:childTnLst>
                                </p:cTn>
                              </p:par>
                            </p:childTnLst>
                          </p:cTn>
                        </p:par>
                        <p:par>
                          <p:cTn id="45" fill="hold" nodeType="afterGroup">
                            <p:stCondLst>
                              <p:cond delay="3000"/>
                            </p:stCondLst>
                            <p:childTnLst>
                              <p:par>
                                <p:cTn id="46" presetID="3" presetClass="entr" presetSubtype="10" fill="hold" nodeType="afterEffect">
                                  <p:stCondLst>
                                    <p:cond delay="100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151596"/>
                                        </p:tgtEl>
                                        <p:attrNameLst>
                                          <p:attrName>style.visibility</p:attrName>
                                        </p:attrNameLst>
                                      </p:cBhvr>
                                      <p:to>
                                        <p:strVal val="visible"/>
                                      </p:to>
                                    </p:set>
                                    <p:animEffect transition="in" filter="slide(fromBottom)">
                                      <p:cBhvr>
                                        <p:cTn id="53" dur="500"/>
                                        <p:tgtEl>
                                          <p:spTgt spid="151596"/>
                                        </p:tgtEl>
                                      </p:cBhvr>
                                    </p:animEffect>
                                  </p:childTnLst>
                                </p:cTn>
                              </p:par>
                            </p:childTnLst>
                          </p:cTn>
                        </p:par>
                        <p:par>
                          <p:cTn id="54" fill="hold" nodeType="afterGroup">
                            <p:stCondLst>
                              <p:cond delay="500"/>
                            </p:stCondLst>
                            <p:childTnLst>
                              <p:par>
                                <p:cTn id="55" presetID="12" presetClass="entr" presetSubtype="4" fill="hold" grpId="0" nodeType="afterEffect">
                                  <p:stCondLst>
                                    <p:cond delay="0"/>
                                  </p:stCondLst>
                                  <p:childTnLst>
                                    <p:set>
                                      <p:cBhvr>
                                        <p:cTn id="56" dur="1" fill="hold">
                                          <p:stCondLst>
                                            <p:cond delay="0"/>
                                          </p:stCondLst>
                                        </p:cTn>
                                        <p:tgtEl>
                                          <p:spTgt spid="151588"/>
                                        </p:tgtEl>
                                        <p:attrNameLst>
                                          <p:attrName>style.visibility</p:attrName>
                                        </p:attrNameLst>
                                      </p:cBhvr>
                                      <p:to>
                                        <p:strVal val="visible"/>
                                      </p:to>
                                    </p:set>
                                    <p:animEffect transition="in" filter="slide(fromBottom)">
                                      <p:cBhvr>
                                        <p:cTn id="57" dur="500"/>
                                        <p:tgtEl>
                                          <p:spTgt spid="151588"/>
                                        </p:tgtEl>
                                      </p:cBhvr>
                                    </p:animEffect>
                                  </p:childTnLst>
                                </p:cTn>
                              </p:par>
                            </p:childTnLst>
                          </p:cTn>
                        </p:par>
                        <p:par>
                          <p:cTn id="58" fill="hold" nodeType="afterGroup">
                            <p:stCondLst>
                              <p:cond delay="1000"/>
                            </p:stCondLst>
                            <p:childTnLst>
                              <p:par>
                                <p:cTn id="59" presetID="12" presetClass="entr" presetSubtype="4" fill="hold" nodeType="afterEffect">
                                  <p:stCondLst>
                                    <p:cond delay="1000"/>
                                  </p:stCondLst>
                                  <p:childTnLst>
                                    <p:set>
                                      <p:cBhvr>
                                        <p:cTn id="60" dur="1" fill="hold">
                                          <p:stCondLst>
                                            <p:cond delay="0"/>
                                          </p:stCondLst>
                                        </p:cTn>
                                        <p:tgtEl>
                                          <p:spTgt spid="151584"/>
                                        </p:tgtEl>
                                        <p:attrNameLst>
                                          <p:attrName>style.visibility</p:attrName>
                                        </p:attrNameLst>
                                      </p:cBhvr>
                                      <p:to>
                                        <p:strVal val="visible"/>
                                      </p:to>
                                    </p:set>
                                    <p:animEffect transition="in" filter="slide(fromBottom)">
                                      <p:cBhvr>
                                        <p:cTn id="61" dur="500"/>
                                        <p:tgtEl>
                                          <p:spTgt spid="151584"/>
                                        </p:tgtEl>
                                      </p:cBhvr>
                                    </p:animEffect>
                                  </p:childTnLst>
                                </p:cTn>
                              </p:par>
                            </p:childTnLst>
                          </p:cTn>
                        </p:par>
                        <p:par>
                          <p:cTn id="62" fill="hold" nodeType="afterGroup">
                            <p:stCondLst>
                              <p:cond delay="2500"/>
                            </p:stCondLst>
                            <p:childTnLst>
                              <p:par>
                                <p:cTn id="63" presetID="12" presetClass="entr" presetSubtype="4" fill="hold" grpId="0" nodeType="afterEffect">
                                  <p:stCondLst>
                                    <p:cond delay="0"/>
                                  </p:stCondLst>
                                  <p:childTnLst>
                                    <p:set>
                                      <p:cBhvr>
                                        <p:cTn id="64" dur="1" fill="hold">
                                          <p:stCondLst>
                                            <p:cond delay="0"/>
                                          </p:stCondLst>
                                        </p:cTn>
                                        <p:tgtEl>
                                          <p:spTgt spid="151591"/>
                                        </p:tgtEl>
                                        <p:attrNameLst>
                                          <p:attrName>style.visibility</p:attrName>
                                        </p:attrNameLst>
                                      </p:cBhvr>
                                      <p:to>
                                        <p:strVal val="visible"/>
                                      </p:to>
                                    </p:set>
                                    <p:animEffect transition="in" filter="slide(fromBottom)">
                                      <p:cBhvr>
                                        <p:cTn id="65" dur="500"/>
                                        <p:tgtEl>
                                          <p:spTgt spid="151591"/>
                                        </p:tgtEl>
                                      </p:cBhvr>
                                    </p:animEffect>
                                  </p:childTnLst>
                                </p:cTn>
                              </p:par>
                            </p:childTnLst>
                          </p:cTn>
                        </p:par>
                        <p:par>
                          <p:cTn id="66" fill="hold" nodeType="afterGroup">
                            <p:stCondLst>
                              <p:cond delay="3000"/>
                            </p:stCondLst>
                            <p:childTnLst>
                              <p:par>
                                <p:cTn id="67" presetID="3" presetClass="entr" presetSubtype="10" fill="hold" nodeType="afterEffect">
                                  <p:stCondLst>
                                    <p:cond delay="1000"/>
                                  </p:stCondLst>
                                  <p:childTnLst>
                                    <p:set>
                                      <p:cBhvr>
                                        <p:cTn id="68" dur="1" fill="hold">
                                          <p:stCondLst>
                                            <p:cond delay="0"/>
                                          </p:stCondLst>
                                        </p:cTn>
                                        <p:tgtEl>
                                          <p:spTgt spid="3"/>
                                        </p:tgtEl>
                                        <p:attrNameLst>
                                          <p:attrName>style.visibility</p:attrName>
                                        </p:attrNameLst>
                                      </p:cBhvr>
                                      <p:to>
                                        <p:strVal val="visible"/>
                                      </p:to>
                                    </p:set>
                                    <p:animEffect transition="in" filter="blinds(horizontal)">
                                      <p:cBhvr>
                                        <p:cTn id="69" dur="500"/>
                                        <p:tgtEl>
                                          <p:spTgt spid="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nodeType="clickEffect">
                                  <p:stCondLst>
                                    <p:cond delay="0"/>
                                  </p:stCondLst>
                                  <p:childTnLst>
                                    <p:set>
                                      <p:cBhvr>
                                        <p:cTn id="73" dur="1" fill="hold">
                                          <p:stCondLst>
                                            <p:cond delay="0"/>
                                          </p:stCondLst>
                                        </p:cTn>
                                        <p:tgtEl>
                                          <p:spTgt spid="151595"/>
                                        </p:tgtEl>
                                        <p:attrNameLst>
                                          <p:attrName>style.visibility</p:attrName>
                                        </p:attrNameLst>
                                      </p:cBhvr>
                                      <p:to>
                                        <p:strVal val="visible"/>
                                      </p:to>
                                    </p:set>
                                    <p:animEffect transition="in" filter="slide(fromBottom)">
                                      <p:cBhvr>
                                        <p:cTn id="74" dur="500"/>
                                        <p:tgtEl>
                                          <p:spTgt spid="151595"/>
                                        </p:tgtEl>
                                      </p:cBhvr>
                                    </p:animEffect>
                                  </p:childTnLst>
                                </p:cTn>
                              </p:par>
                            </p:childTnLst>
                          </p:cTn>
                        </p:par>
                        <p:par>
                          <p:cTn id="75" fill="hold" nodeType="afterGroup">
                            <p:stCondLst>
                              <p:cond delay="500"/>
                            </p:stCondLst>
                            <p:childTnLst>
                              <p:par>
                                <p:cTn id="76" presetID="12" presetClass="entr" presetSubtype="8" fill="hold" grpId="0" nodeType="afterEffect">
                                  <p:stCondLst>
                                    <p:cond delay="0"/>
                                  </p:stCondLst>
                                  <p:childTnLst>
                                    <p:set>
                                      <p:cBhvr>
                                        <p:cTn id="77" dur="1" fill="hold">
                                          <p:stCondLst>
                                            <p:cond delay="0"/>
                                          </p:stCondLst>
                                        </p:cTn>
                                        <p:tgtEl>
                                          <p:spTgt spid="151586"/>
                                        </p:tgtEl>
                                        <p:attrNameLst>
                                          <p:attrName>style.visibility</p:attrName>
                                        </p:attrNameLst>
                                      </p:cBhvr>
                                      <p:to>
                                        <p:strVal val="visible"/>
                                      </p:to>
                                    </p:set>
                                    <p:animEffect transition="in" filter="slide(fromLeft)">
                                      <p:cBhvr>
                                        <p:cTn id="78" dur="500"/>
                                        <p:tgtEl>
                                          <p:spTgt spid="151586"/>
                                        </p:tgtEl>
                                      </p:cBhvr>
                                    </p:animEffect>
                                  </p:childTnLst>
                                </p:cTn>
                              </p:par>
                            </p:childTnLst>
                          </p:cTn>
                        </p:par>
                        <p:par>
                          <p:cTn id="79" fill="hold" nodeType="afterGroup">
                            <p:stCondLst>
                              <p:cond delay="1000"/>
                            </p:stCondLst>
                            <p:childTnLst>
                              <p:par>
                                <p:cTn id="80" presetID="12" presetClass="entr" presetSubtype="4" fill="hold" nodeType="afterEffect">
                                  <p:stCondLst>
                                    <p:cond delay="1000"/>
                                  </p:stCondLst>
                                  <p:childTnLst>
                                    <p:set>
                                      <p:cBhvr>
                                        <p:cTn id="81" dur="1" fill="hold">
                                          <p:stCondLst>
                                            <p:cond delay="0"/>
                                          </p:stCondLst>
                                        </p:cTn>
                                        <p:tgtEl>
                                          <p:spTgt spid="151585"/>
                                        </p:tgtEl>
                                        <p:attrNameLst>
                                          <p:attrName>style.visibility</p:attrName>
                                        </p:attrNameLst>
                                      </p:cBhvr>
                                      <p:to>
                                        <p:strVal val="visible"/>
                                      </p:to>
                                    </p:set>
                                    <p:animEffect transition="in" filter="slide(fromBottom)">
                                      <p:cBhvr>
                                        <p:cTn id="82" dur="500"/>
                                        <p:tgtEl>
                                          <p:spTgt spid="151585"/>
                                        </p:tgtEl>
                                      </p:cBhvr>
                                    </p:animEffect>
                                  </p:childTnLst>
                                </p:cTn>
                              </p:par>
                            </p:childTnLst>
                          </p:cTn>
                        </p:par>
                        <p:par>
                          <p:cTn id="83" fill="hold" nodeType="afterGroup">
                            <p:stCondLst>
                              <p:cond delay="2500"/>
                            </p:stCondLst>
                            <p:childTnLst>
                              <p:par>
                                <p:cTn id="84" presetID="12" presetClass="entr" presetSubtype="2" fill="hold" grpId="0" nodeType="afterEffect">
                                  <p:stCondLst>
                                    <p:cond delay="0"/>
                                  </p:stCondLst>
                                  <p:childTnLst>
                                    <p:set>
                                      <p:cBhvr>
                                        <p:cTn id="85" dur="1" fill="hold">
                                          <p:stCondLst>
                                            <p:cond delay="0"/>
                                          </p:stCondLst>
                                        </p:cTn>
                                        <p:tgtEl>
                                          <p:spTgt spid="151592"/>
                                        </p:tgtEl>
                                        <p:attrNameLst>
                                          <p:attrName>style.visibility</p:attrName>
                                        </p:attrNameLst>
                                      </p:cBhvr>
                                      <p:to>
                                        <p:strVal val="visible"/>
                                      </p:to>
                                    </p:set>
                                    <p:animEffect transition="in" filter="slide(fromRight)">
                                      <p:cBhvr>
                                        <p:cTn id="86" dur="500"/>
                                        <p:tgtEl>
                                          <p:spTgt spid="151592"/>
                                        </p:tgtEl>
                                      </p:cBhvr>
                                    </p:animEffect>
                                  </p:childTnLst>
                                </p:cTn>
                              </p:par>
                            </p:childTnLst>
                          </p:cTn>
                        </p:par>
                        <p:par>
                          <p:cTn id="87" fill="hold" nodeType="afterGroup">
                            <p:stCondLst>
                              <p:cond delay="3000"/>
                            </p:stCondLst>
                            <p:childTnLst>
                              <p:par>
                                <p:cTn id="88" presetID="3" presetClass="entr" presetSubtype="10" fill="hold" nodeType="afterEffect">
                                  <p:stCondLst>
                                    <p:cond delay="1000"/>
                                  </p:stCondLst>
                                  <p:childTnLst>
                                    <p:set>
                                      <p:cBhvr>
                                        <p:cTn id="89" dur="1" fill="hold">
                                          <p:stCondLst>
                                            <p:cond delay="0"/>
                                          </p:stCondLst>
                                        </p:cTn>
                                        <p:tgtEl>
                                          <p:spTgt spid="4"/>
                                        </p:tgtEl>
                                        <p:attrNameLst>
                                          <p:attrName>style.visibility</p:attrName>
                                        </p:attrNameLst>
                                      </p:cBhvr>
                                      <p:to>
                                        <p:strVal val="visible"/>
                                      </p:to>
                                    </p:set>
                                    <p:animEffect transition="in" filter="blinds(horizontal)">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51571" grpId="0" autoUpdateAnimBg="0"/>
      <p:bldP spid="151586" grpId="0" autoUpdateAnimBg="0"/>
      <p:bldP spid="151587" grpId="0" autoUpdateAnimBg="0"/>
      <p:bldP spid="151588" grpId="0" autoUpdateAnimBg="0"/>
      <p:bldP spid="151590" grpId="0" autoUpdateAnimBg="0"/>
      <p:bldP spid="151591" grpId="0" autoUpdateAnimBg="0"/>
      <p:bldP spid="151592" grpId="0" autoUpdateAnimBg="0"/>
      <p:bldP spid="15159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3A37BDE-CFB9-1F29-458B-5F4F566101D2}"/>
              </a:ext>
            </a:extLst>
          </p:cNvPr>
          <p:cNvSpPr>
            <a:spLocks noChangeArrowheads="1"/>
          </p:cNvSpPr>
          <p:nvPr/>
        </p:nvSpPr>
        <p:spPr bwMode="auto">
          <a:xfrm>
            <a:off x="1104900" y="2908300"/>
            <a:ext cx="7188200" cy="2781300"/>
          </a:xfrm>
          <a:prstGeom prst="rect">
            <a:avLst/>
          </a:prstGeom>
          <a:solidFill>
            <a:schemeClr val="bg2"/>
          </a:solidFill>
          <a:ln w="12700">
            <a:solidFill>
              <a:srgbClr val="000000"/>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0228" name="Freeform 4">
            <a:extLst>
              <a:ext uri="{FF2B5EF4-FFF2-40B4-BE49-F238E27FC236}">
                <a16:creationId xmlns:a16="http://schemas.microsoft.com/office/drawing/2014/main" id="{D7F0CB9C-0DD1-DDAA-0D7A-DBA946A2AB0A}"/>
              </a:ext>
            </a:extLst>
          </p:cNvPr>
          <p:cNvSpPr>
            <a:spLocks/>
          </p:cNvSpPr>
          <p:nvPr/>
        </p:nvSpPr>
        <p:spPr bwMode="auto">
          <a:xfrm>
            <a:off x="2638425" y="3138488"/>
            <a:ext cx="3940175"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2" y="1173"/>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2"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2" y="1173"/>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0229" name="Line 5">
            <a:extLst>
              <a:ext uri="{FF2B5EF4-FFF2-40B4-BE49-F238E27FC236}">
                <a16:creationId xmlns:a16="http://schemas.microsoft.com/office/drawing/2014/main" id="{D1EB74AC-8F33-810D-F2EE-A0363AC1D0AB}"/>
              </a:ext>
            </a:extLst>
          </p:cNvPr>
          <p:cNvSpPr>
            <a:spLocks noChangeShapeType="1"/>
          </p:cNvSpPr>
          <p:nvPr/>
        </p:nvSpPr>
        <p:spPr bwMode="auto">
          <a:xfrm>
            <a:off x="4686300" y="4902200"/>
            <a:ext cx="0" cy="231775"/>
          </a:xfrm>
          <a:prstGeom prst="line">
            <a:avLst/>
          </a:prstGeom>
          <a:noFill/>
          <a:ln w="1270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0230" name="Text Box 6">
            <a:extLst>
              <a:ext uri="{FF2B5EF4-FFF2-40B4-BE49-F238E27FC236}">
                <a16:creationId xmlns:a16="http://schemas.microsoft.com/office/drawing/2014/main" id="{FF0F13FD-389D-4AF4-28E2-75DB9A497957}"/>
              </a:ext>
            </a:extLst>
          </p:cNvPr>
          <p:cNvSpPr txBox="1">
            <a:spLocks noChangeArrowheads="1"/>
          </p:cNvSpPr>
          <p:nvPr/>
        </p:nvSpPr>
        <p:spPr bwMode="auto">
          <a:xfrm>
            <a:off x="5153025" y="3228975"/>
            <a:ext cx="782638" cy="427038"/>
          </a:xfrm>
          <a:prstGeom prst="rect">
            <a:avLst/>
          </a:prstGeom>
          <a:noFill/>
          <a:ln w="12700">
            <a:noFill/>
            <a:miter lim="800000"/>
            <a:headEnd/>
            <a:tailEnd/>
          </a:ln>
          <a:effectLst/>
        </p:spPr>
        <p:txBody>
          <a:bodyPr wrap="none">
            <a:spAutoFit/>
          </a:bodyPr>
          <a:lstStyle/>
          <a:p>
            <a:pPr algn="ctr">
              <a:defRPr/>
            </a:pPr>
            <a:r>
              <a:rPr lang="en-US" i="1" dirty="0">
                <a:effectLst>
                  <a:outerShdw blurRad="38100" dist="38100" dir="2700000" algn="tl">
                    <a:srgbClr val="000000"/>
                  </a:outerShdw>
                </a:effectLst>
                <a:latin typeface="Symbol" pitchFamily="18" charset="2"/>
                <a:cs typeface="+mn-cs"/>
              </a:rPr>
              <a:t>s </a:t>
            </a:r>
            <a:r>
              <a:rPr lang="en-US" dirty="0">
                <a:effectLst>
                  <a:outerShdw blurRad="38100" dist="38100" dir="2700000" algn="tl">
                    <a:srgbClr val="000000"/>
                  </a:outerShdw>
                </a:effectLst>
                <a:latin typeface="Symbol" pitchFamily="18" charset="2"/>
                <a:cs typeface="+mn-cs"/>
              </a:rPr>
              <a:t>= 1</a:t>
            </a:r>
          </a:p>
        </p:txBody>
      </p:sp>
      <p:sp>
        <p:nvSpPr>
          <p:cNvPr id="180231" name="Text Box 7">
            <a:extLst>
              <a:ext uri="{FF2B5EF4-FFF2-40B4-BE49-F238E27FC236}">
                <a16:creationId xmlns:a16="http://schemas.microsoft.com/office/drawing/2014/main" id="{2AE3CEA3-8370-C378-B517-ACF1A71D4AD5}"/>
              </a:ext>
            </a:extLst>
          </p:cNvPr>
          <p:cNvSpPr txBox="1">
            <a:spLocks noChangeArrowheads="1"/>
          </p:cNvSpPr>
          <p:nvPr/>
        </p:nvSpPr>
        <p:spPr bwMode="auto">
          <a:xfrm>
            <a:off x="4525963" y="5149850"/>
            <a:ext cx="323850" cy="427038"/>
          </a:xfrm>
          <a:prstGeom prst="rect">
            <a:avLst/>
          </a:prstGeom>
          <a:noFill/>
          <a:ln w="12700">
            <a:noFill/>
            <a:miter lim="800000"/>
            <a:headEnd/>
            <a:tailEnd/>
          </a:ln>
          <a:effectLst/>
        </p:spPr>
        <p:txBody>
          <a:bodyPr wrap="none">
            <a:spAutoFit/>
          </a:bodyPr>
          <a:lstStyle/>
          <a:p>
            <a:pPr algn="ctr">
              <a:defRPr/>
            </a:pPr>
            <a:r>
              <a:rPr lang="en-US" dirty="0">
                <a:effectLst>
                  <a:outerShdw blurRad="38100" dist="38100" dir="2700000" algn="tl">
                    <a:srgbClr val="000000"/>
                  </a:outerShdw>
                </a:effectLst>
                <a:latin typeface="Book Antiqua" pitchFamily="18" charset="0"/>
                <a:cs typeface="+mn-cs"/>
              </a:rPr>
              <a:t>0</a:t>
            </a:r>
            <a:endParaRPr lang="en-US" i="1" dirty="0">
              <a:effectLst>
                <a:outerShdw blurRad="38100" dist="38100" dir="2700000" algn="tl">
                  <a:srgbClr val="000000"/>
                </a:outerShdw>
              </a:effectLst>
              <a:latin typeface="Symbol" pitchFamily="18" charset="2"/>
              <a:cs typeface="+mn-cs"/>
            </a:endParaRPr>
          </a:p>
        </p:txBody>
      </p:sp>
      <p:sp>
        <p:nvSpPr>
          <p:cNvPr id="180232" name="Text Box 8">
            <a:extLst>
              <a:ext uri="{FF2B5EF4-FFF2-40B4-BE49-F238E27FC236}">
                <a16:creationId xmlns:a16="http://schemas.microsoft.com/office/drawing/2014/main" id="{409CA66B-5FBA-54B3-CD7C-97F611F9028E}"/>
              </a:ext>
            </a:extLst>
          </p:cNvPr>
          <p:cNvSpPr txBox="1">
            <a:spLocks noChangeArrowheads="1"/>
          </p:cNvSpPr>
          <p:nvPr/>
        </p:nvSpPr>
        <p:spPr bwMode="auto">
          <a:xfrm>
            <a:off x="6907213" y="4786313"/>
            <a:ext cx="319087" cy="457200"/>
          </a:xfrm>
          <a:prstGeom prst="rect">
            <a:avLst/>
          </a:prstGeom>
          <a:noFill/>
          <a:ln w="12700">
            <a:noFill/>
            <a:miter lim="800000"/>
            <a:headEnd/>
            <a:tailEnd/>
          </a:ln>
          <a:effectLst/>
        </p:spPr>
        <p:txBody>
          <a:bodyPr wrap="none">
            <a:spAutoFit/>
          </a:bodyPr>
          <a:lstStyle/>
          <a:p>
            <a:pPr algn="ctr">
              <a:defRPr/>
            </a:pPr>
            <a:r>
              <a:rPr lang="en-US" sz="2400" i="1" dirty="0">
                <a:effectLst>
                  <a:outerShdw blurRad="38100" dist="38100" dir="2700000" algn="tl">
                    <a:srgbClr val="000000"/>
                  </a:outerShdw>
                </a:effectLst>
                <a:latin typeface="Book Antiqua" pitchFamily="18" charset="0"/>
                <a:cs typeface="+mn-cs"/>
              </a:rPr>
              <a:t>z</a:t>
            </a:r>
          </a:p>
        </p:txBody>
      </p:sp>
      <p:sp>
        <p:nvSpPr>
          <p:cNvPr id="180233" name="Rectangle 9">
            <a:extLst>
              <a:ext uri="{FF2B5EF4-FFF2-40B4-BE49-F238E27FC236}">
                <a16:creationId xmlns:a16="http://schemas.microsoft.com/office/drawing/2014/main" id="{505968F6-A13C-809A-4373-A39858065568}"/>
              </a:ext>
            </a:extLst>
          </p:cNvPr>
          <p:cNvSpPr>
            <a:spLocks noChangeArrowheads="1"/>
          </p:cNvSpPr>
          <p:nvPr/>
        </p:nvSpPr>
        <p:spPr bwMode="auto">
          <a:xfrm>
            <a:off x="798513" y="1774825"/>
            <a:ext cx="7175500" cy="1098550"/>
          </a:xfrm>
          <a:prstGeom prst="rect">
            <a:avLst/>
          </a:prstGeom>
          <a:solidFill>
            <a:schemeClr val="bg1"/>
          </a:solidFill>
          <a:ln w="28575">
            <a:noFill/>
            <a:miter lim="800000"/>
            <a:headEnd/>
            <a:tailEnd/>
          </a:ln>
          <a:effectLst>
            <a:outerShdw dist="35921"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letter </a:t>
            </a:r>
            <a:r>
              <a:rPr lang="en-US" sz="2400" i="1" dirty="0">
                <a:effectLst>
                  <a:outerShdw blurRad="38100" dist="38100" dir="2700000" algn="tl">
                    <a:srgbClr val="000000"/>
                  </a:outerShdw>
                </a:effectLst>
                <a:latin typeface="Book Antiqua" pitchFamily="18" charset="0"/>
                <a:cs typeface="+mn-cs"/>
              </a:rPr>
              <a:t>z </a:t>
            </a:r>
            <a:r>
              <a:rPr lang="en-US" sz="2400" dirty="0">
                <a:effectLst>
                  <a:outerShdw blurRad="38100" dist="38100" dir="2700000" algn="tl">
                    <a:srgbClr val="000000"/>
                  </a:outerShdw>
                </a:effectLst>
                <a:latin typeface="Book Antiqua" pitchFamily="18" charset="0"/>
                <a:cs typeface="+mn-cs"/>
              </a:rPr>
              <a:t>is used to designate the standard</a:t>
            </a:r>
          </a:p>
          <a:p>
            <a:pPr>
              <a:defRPr/>
            </a:pPr>
            <a:r>
              <a:rPr lang="en-US" sz="2400" dirty="0">
                <a:effectLst>
                  <a:outerShdw blurRad="38100" dist="38100" dir="2700000" algn="tl">
                    <a:srgbClr val="000000"/>
                  </a:outerShdw>
                </a:effectLst>
                <a:latin typeface="Book Antiqua" pitchFamily="18" charset="0"/>
                <a:cs typeface="+mn-cs"/>
              </a:rPr>
              <a:t> normal random variable.</a:t>
            </a:r>
          </a:p>
        </p:txBody>
      </p:sp>
      <p:sp>
        <p:nvSpPr>
          <p:cNvPr id="180234" name="Rectangle 10">
            <a:extLst>
              <a:ext uri="{FF2B5EF4-FFF2-40B4-BE49-F238E27FC236}">
                <a16:creationId xmlns:a16="http://schemas.microsoft.com/office/drawing/2014/main" id="{6CB865C0-679E-A1A1-7310-C767960E61C1}"/>
              </a:ext>
            </a:extLst>
          </p:cNvPr>
          <p:cNvSpPr>
            <a:spLocks noChangeArrowheads="1"/>
          </p:cNvSpPr>
          <p:nvPr/>
        </p:nvSpPr>
        <p:spPr bwMode="auto">
          <a:xfrm>
            <a:off x="0" y="104775"/>
            <a:ext cx="9144000" cy="6731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
        <p:nvSpPr>
          <p:cNvPr id="180237" name="Rectangle 13">
            <a:extLst>
              <a:ext uri="{FF2B5EF4-FFF2-40B4-BE49-F238E27FC236}">
                <a16:creationId xmlns:a16="http://schemas.microsoft.com/office/drawing/2014/main" id="{9ED4EB67-4CCB-5F4F-BFB4-A294473C1ED7}"/>
              </a:ext>
            </a:extLst>
          </p:cNvPr>
          <p:cNvSpPr>
            <a:spLocks noChangeArrowheads="1"/>
          </p:cNvSpPr>
          <p:nvPr/>
        </p:nvSpPr>
        <p:spPr bwMode="auto">
          <a:xfrm>
            <a:off x="177800" y="855663"/>
            <a:ext cx="7772400" cy="515937"/>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Characteristics</a:t>
            </a:r>
          </a:p>
        </p:txBody>
      </p:sp>
      <p:sp>
        <p:nvSpPr>
          <p:cNvPr id="180227" name="Line 3">
            <a:extLst>
              <a:ext uri="{FF2B5EF4-FFF2-40B4-BE49-F238E27FC236}">
                <a16:creationId xmlns:a16="http://schemas.microsoft.com/office/drawing/2014/main" id="{A1B2A568-F822-E62F-2D09-118C11CCEC7E}"/>
              </a:ext>
            </a:extLst>
          </p:cNvPr>
          <p:cNvSpPr>
            <a:spLocks noChangeShapeType="1"/>
          </p:cNvSpPr>
          <p:nvPr/>
        </p:nvSpPr>
        <p:spPr bwMode="auto">
          <a:xfrm>
            <a:off x="2305050" y="5008563"/>
            <a:ext cx="4591050" cy="0"/>
          </a:xfrm>
          <a:prstGeom prst="line">
            <a:avLst/>
          </a:prstGeom>
          <a:noFill/>
          <a:ln w="19050">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2" name="Rectangle 11">
            <a:extLst>
              <a:ext uri="{FF2B5EF4-FFF2-40B4-BE49-F238E27FC236}">
                <a16:creationId xmlns:a16="http://schemas.microsoft.com/office/drawing/2014/main" id="{2AB0A357-F549-CDD4-6503-586D30DA63BE}"/>
              </a:ext>
            </a:extLst>
          </p:cNvPr>
          <p:cNvSpPr/>
          <p:nvPr/>
        </p:nvSpPr>
        <p:spPr>
          <a:xfrm>
            <a:off x="2670175" y="693738"/>
            <a:ext cx="6473825" cy="1016000"/>
          </a:xfrm>
          <a:prstGeom prst="rect">
            <a:avLst/>
          </a:prstGeom>
        </p:spPr>
        <p:txBody>
          <a:bodyPr>
            <a:spAutoFit/>
          </a:bodyPr>
          <a:lstStyle/>
          <a:p>
            <a:pPr>
              <a:defRPr/>
            </a:pPr>
            <a:r>
              <a:rPr lang="en-US" sz="2000" dirty="0">
                <a:effectLst>
                  <a:outerShdw blurRad="38100" dist="38100" dir="2700000" algn="tl">
                    <a:srgbClr val="000000"/>
                  </a:outerShdw>
                </a:effectLst>
                <a:latin typeface="Book Antiqua" pitchFamily="18" charset="0"/>
                <a:cs typeface="Arial" charset="0"/>
              </a:rPr>
              <a:t> A random variable having a normal distribution  with a mean of 0 and a standard deviation of 1 is  said to have a </a:t>
            </a:r>
            <a:r>
              <a:rPr lang="en-US" sz="2000" u="sng" dirty="0">
                <a:effectLst>
                  <a:outerShdw blurRad="38100" dist="38100" dir="2700000" algn="tl">
                    <a:srgbClr val="000000"/>
                  </a:outerShdw>
                </a:effectLst>
                <a:latin typeface="Book Antiqua" pitchFamily="18" charset="0"/>
                <a:cs typeface="Arial" charset="0"/>
              </a:rPr>
              <a:t>standard normal probability  distribution</a:t>
            </a:r>
            <a:r>
              <a:rPr lang="en-US" sz="2000" dirty="0">
                <a:effectLst>
                  <a:outerShdw blurRad="38100" dist="38100" dir="2700000" algn="tl">
                    <a:srgbClr val="000000"/>
                  </a:outerShdw>
                </a:effectLst>
                <a:latin typeface="Book Antiqua" pitchFamily="18" charset="0"/>
                <a:cs typeface="Arial" charset="0"/>
              </a:rPr>
              <a:t>.</a:t>
            </a:r>
          </a:p>
        </p:txBody>
      </p:sp>
    </p:spTree>
    <p:extLst>
      <p:ext uri="{BB962C8B-B14F-4D97-AF65-F5344CB8AC3E}">
        <p14:creationId xmlns:p14="http://schemas.microsoft.com/office/powerpoint/2010/main" val="8112123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0233"/>
                                        </p:tgtEl>
                                        <p:attrNameLst>
                                          <p:attrName>style.visibility</p:attrName>
                                        </p:attrNameLst>
                                      </p:cBhvr>
                                      <p:to>
                                        <p:strVal val="visible"/>
                                      </p:to>
                                    </p:set>
                                    <p:anim calcmode="lin" valueType="num">
                                      <p:cBhvr>
                                        <p:cTn id="7" dur="500" fill="hold"/>
                                        <p:tgtEl>
                                          <p:spTgt spid="180233"/>
                                        </p:tgtEl>
                                        <p:attrNameLst>
                                          <p:attrName>ppt_w</p:attrName>
                                        </p:attrNameLst>
                                      </p:cBhvr>
                                      <p:tavLst>
                                        <p:tav tm="0">
                                          <p:val>
                                            <p:strVal val="2/3*#ppt_w"/>
                                          </p:val>
                                        </p:tav>
                                        <p:tav tm="100000">
                                          <p:val>
                                            <p:strVal val="#ppt_w"/>
                                          </p:val>
                                        </p:tav>
                                      </p:tavLst>
                                    </p:anim>
                                    <p:anim calcmode="lin" valueType="num">
                                      <p:cBhvr>
                                        <p:cTn id="8" dur="500" fill="hold"/>
                                        <p:tgtEl>
                                          <p:spTgt spid="180233"/>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80226"/>
                                        </p:tgtEl>
                                        <p:attrNameLst>
                                          <p:attrName>style.visibility</p:attrName>
                                        </p:attrNameLst>
                                      </p:cBhvr>
                                      <p:to>
                                        <p:strVal val="visible"/>
                                      </p:to>
                                    </p:set>
                                    <p:animEffect transition="in" filter="dissolve">
                                      <p:cBhvr>
                                        <p:cTn id="12" dur="500"/>
                                        <p:tgtEl>
                                          <p:spTgt spid="180226"/>
                                        </p:tgtEl>
                                      </p:cBhvr>
                                    </p:animEffect>
                                  </p:childTnLst>
                                </p:cTn>
                              </p:par>
                            </p:childTnLst>
                          </p:cTn>
                        </p:par>
                        <p:par>
                          <p:cTn id="13" fill="hold" nodeType="afterGroup">
                            <p:stCondLst>
                              <p:cond delay="3000"/>
                            </p:stCondLst>
                            <p:childTnLst>
                              <p:par>
                                <p:cTn id="14" presetID="12" presetClass="entr" presetSubtype="8" fill="hold" nodeType="afterEffect">
                                  <p:stCondLst>
                                    <p:cond delay="1000"/>
                                  </p:stCondLst>
                                  <p:childTnLst>
                                    <p:set>
                                      <p:cBhvr>
                                        <p:cTn id="15" dur="1" fill="hold">
                                          <p:stCondLst>
                                            <p:cond delay="0"/>
                                          </p:stCondLst>
                                        </p:cTn>
                                        <p:tgtEl>
                                          <p:spTgt spid="180227"/>
                                        </p:tgtEl>
                                        <p:attrNameLst>
                                          <p:attrName>style.visibility</p:attrName>
                                        </p:attrNameLst>
                                      </p:cBhvr>
                                      <p:to>
                                        <p:strVal val="visible"/>
                                      </p:to>
                                    </p:set>
                                    <p:animEffect transition="in" filter="slide(fromLeft)">
                                      <p:cBhvr>
                                        <p:cTn id="16" dur="500"/>
                                        <p:tgtEl>
                                          <p:spTgt spid="180227"/>
                                        </p:tgtEl>
                                      </p:cBhvr>
                                    </p:animEffect>
                                  </p:childTnLst>
                                </p:cTn>
                              </p:par>
                            </p:childTnLst>
                          </p:cTn>
                        </p:par>
                        <p:par>
                          <p:cTn id="17" fill="hold" nodeType="afterGroup">
                            <p:stCondLst>
                              <p:cond delay="4500"/>
                            </p:stCondLst>
                            <p:childTnLst>
                              <p:par>
                                <p:cTn id="18" presetID="1" presetClass="entr" presetSubtype="0" fill="hold" grpId="0" nodeType="afterEffect">
                                  <p:stCondLst>
                                    <p:cond delay="0"/>
                                  </p:stCondLst>
                                  <p:childTnLst>
                                    <p:set>
                                      <p:cBhvr>
                                        <p:cTn id="19" dur="1" fill="hold">
                                          <p:stCondLst>
                                            <p:cond delay="499"/>
                                          </p:stCondLst>
                                        </p:cTn>
                                        <p:tgtEl>
                                          <p:spTgt spid="180232"/>
                                        </p:tgtEl>
                                        <p:attrNameLst>
                                          <p:attrName>style.visibility</p:attrName>
                                        </p:attrNameLst>
                                      </p:cBhvr>
                                      <p:to>
                                        <p:strVal val="visible"/>
                                      </p:to>
                                    </p:set>
                                  </p:childTnLst>
                                </p:cTn>
                              </p:par>
                            </p:childTnLst>
                          </p:cTn>
                        </p:par>
                        <p:par>
                          <p:cTn id="20" fill="hold" nodeType="afterGroup">
                            <p:stCondLst>
                              <p:cond delay="5000"/>
                            </p:stCondLst>
                            <p:childTnLst>
                              <p:par>
                                <p:cTn id="21" presetID="12" presetClass="entr" presetSubtype="4" fill="hold" nodeType="afterEffect">
                                  <p:stCondLst>
                                    <p:cond delay="0"/>
                                  </p:stCondLst>
                                  <p:childTnLst>
                                    <p:set>
                                      <p:cBhvr>
                                        <p:cTn id="22" dur="1" fill="hold">
                                          <p:stCondLst>
                                            <p:cond delay="0"/>
                                          </p:stCondLst>
                                        </p:cTn>
                                        <p:tgtEl>
                                          <p:spTgt spid="180229"/>
                                        </p:tgtEl>
                                        <p:attrNameLst>
                                          <p:attrName>style.visibility</p:attrName>
                                        </p:attrNameLst>
                                      </p:cBhvr>
                                      <p:to>
                                        <p:strVal val="visible"/>
                                      </p:to>
                                    </p:set>
                                    <p:animEffect transition="in" filter="slide(fromBottom)">
                                      <p:cBhvr>
                                        <p:cTn id="23" dur="500"/>
                                        <p:tgtEl>
                                          <p:spTgt spid="180229"/>
                                        </p:tgtEl>
                                      </p:cBhvr>
                                    </p:animEffect>
                                  </p:childTnLst>
                                </p:cTn>
                              </p:par>
                            </p:childTnLst>
                          </p:cTn>
                        </p:par>
                        <p:par>
                          <p:cTn id="24" fill="hold" nodeType="afterGroup">
                            <p:stCondLst>
                              <p:cond delay="5500"/>
                            </p:stCondLst>
                            <p:childTnLst>
                              <p:par>
                                <p:cTn id="25" presetID="12" presetClass="entr" presetSubtype="8" fill="hold" grpId="0" nodeType="afterEffect">
                                  <p:stCondLst>
                                    <p:cond delay="1000"/>
                                  </p:stCondLst>
                                  <p:childTnLst>
                                    <p:set>
                                      <p:cBhvr>
                                        <p:cTn id="26" dur="1" fill="hold">
                                          <p:stCondLst>
                                            <p:cond delay="0"/>
                                          </p:stCondLst>
                                        </p:cTn>
                                        <p:tgtEl>
                                          <p:spTgt spid="180231"/>
                                        </p:tgtEl>
                                        <p:attrNameLst>
                                          <p:attrName>style.visibility</p:attrName>
                                        </p:attrNameLst>
                                      </p:cBhvr>
                                      <p:to>
                                        <p:strVal val="visible"/>
                                      </p:to>
                                    </p:set>
                                    <p:animEffect transition="in" filter="slide(fromLeft)">
                                      <p:cBhvr>
                                        <p:cTn id="27" dur="500"/>
                                        <p:tgtEl>
                                          <p:spTgt spid="180231"/>
                                        </p:tgtEl>
                                      </p:cBhvr>
                                    </p:animEffect>
                                  </p:childTnLst>
                                </p:cTn>
                              </p:par>
                            </p:childTnLst>
                          </p:cTn>
                        </p:par>
                        <p:par>
                          <p:cTn id="28" fill="hold" nodeType="afterGroup">
                            <p:stCondLst>
                              <p:cond delay="7000"/>
                            </p:stCondLst>
                            <p:childTnLst>
                              <p:par>
                                <p:cTn id="29" presetID="12" presetClass="entr" presetSubtype="4" fill="hold" nodeType="afterEffect">
                                  <p:stCondLst>
                                    <p:cond delay="1000"/>
                                  </p:stCondLst>
                                  <p:childTnLst>
                                    <p:set>
                                      <p:cBhvr>
                                        <p:cTn id="30" dur="1" fill="hold">
                                          <p:stCondLst>
                                            <p:cond delay="0"/>
                                          </p:stCondLst>
                                        </p:cTn>
                                        <p:tgtEl>
                                          <p:spTgt spid="180228"/>
                                        </p:tgtEl>
                                        <p:attrNameLst>
                                          <p:attrName>style.visibility</p:attrName>
                                        </p:attrNameLst>
                                      </p:cBhvr>
                                      <p:to>
                                        <p:strVal val="visible"/>
                                      </p:to>
                                    </p:set>
                                    <p:animEffect transition="in" filter="slide(fromBottom)">
                                      <p:cBhvr>
                                        <p:cTn id="31" dur="500"/>
                                        <p:tgtEl>
                                          <p:spTgt spid="180228"/>
                                        </p:tgtEl>
                                      </p:cBhvr>
                                    </p:animEffect>
                                  </p:childTnLst>
                                </p:cTn>
                              </p:par>
                            </p:childTnLst>
                          </p:cTn>
                        </p:par>
                        <p:par>
                          <p:cTn id="32" fill="hold" nodeType="afterGroup">
                            <p:stCondLst>
                              <p:cond delay="8500"/>
                            </p:stCondLst>
                            <p:childTnLst>
                              <p:par>
                                <p:cTn id="33" presetID="12" presetClass="entr" presetSubtype="8" fill="hold" grpId="0" nodeType="afterEffect">
                                  <p:stCondLst>
                                    <p:cond delay="1000"/>
                                  </p:stCondLst>
                                  <p:childTnLst>
                                    <p:set>
                                      <p:cBhvr>
                                        <p:cTn id="34" dur="1" fill="hold">
                                          <p:stCondLst>
                                            <p:cond delay="0"/>
                                          </p:stCondLst>
                                        </p:cTn>
                                        <p:tgtEl>
                                          <p:spTgt spid="180230"/>
                                        </p:tgtEl>
                                        <p:attrNameLst>
                                          <p:attrName>style.visibility</p:attrName>
                                        </p:attrNameLst>
                                      </p:cBhvr>
                                      <p:to>
                                        <p:strVal val="visible"/>
                                      </p:to>
                                    </p:set>
                                    <p:animEffect transition="in" filter="slide(fromLeft)">
                                      <p:cBhvr>
                                        <p:cTn id="35" dur="5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30" grpId="0" autoUpdateAnimBg="0"/>
      <p:bldP spid="180231" grpId="0" autoUpdateAnimBg="0"/>
      <p:bldP spid="180232" grpId="0" autoUpdateAnimBg="0"/>
      <p:bldP spid="18023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DA4FBE02-1001-6544-5678-0314AED20A8F}"/>
              </a:ext>
            </a:extLst>
          </p:cNvPr>
          <p:cNvSpPr>
            <a:spLocks noChangeArrowheads="1"/>
          </p:cNvSpPr>
          <p:nvPr/>
        </p:nvSpPr>
        <p:spPr bwMode="auto">
          <a:xfrm>
            <a:off x="652463" y="1270000"/>
            <a:ext cx="7772400" cy="673100"/>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solidFill>
                  <a:schemeClr val="tx1">
                    <a:lumMod val="95000"/>
                    <a:lumOff val="5000"/>
                  </a:schemeClr>
                </a:solidFill>
                <a:effectLst>
                  <a:outerShdw blurRad="38100" dist="38100" dir="2700000" algn="tl">
                    <a:srgbClr val="000000"/>
                  </a:outerShdw>
                </a:effectLst>
                <a:latin typeface="Book Antiqua" pitchFamily="18" charset="0"/>
                <a:cs typeface="+mn-cs"/>
              </a:rPr>
              <a:t>Converting to the Standard Normal Distribution </a:t>
            </a:r>
          </a:p>
        </p:txBody>
      </p:sp>
      <p:sp>
        <p:nvSpPr>
          <p:cNvPr id="179204" name="Rectangle 4">
            <a:extLst>
              <a:ext uri="{FF2B5EF4-FFF2-40B4-BE49-F238E27FC236}">
                <a16:creationId xmlns:a16="http://schemas.microsoft.com/office/drawing/2014/main" id="{A3465DF0-C816-C112-24EB-D41345F1BC5E}"/>
              </a:ext>
            </a:extLst>
          </p:cNvPr>
          <p:cNvSpPr>
            <a:spLocks noChangeArrowheads="1"/>
          </p:cNvSpPr>
          <p:nvPr/>
        </p:nvSpPr>
        <p:spPr bwMode="auto">
          <a:xfrm>
            <a:off x="276225" y="249238"/>
            <a:ext cx="8664575" cy="6731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
        <p:nvSpPr>
          <p:cNvPr id="179203" name="Rectangle 3">
            <a:extLst>
              <a:ext uri="{FF2B5EF4-FFF2-40B4-BE49-F238E27FC236}">
                <a16:creationId xmlns:a16="http://schemas.microsoft.com/office/drawing/2014/main" id="{FD82D469-0F3D-E9F7-10CA-B9237CA8B840}"/>
              </a:ext>
            </a:extLst>
          </p:cNvPr>
          <p:cNvSpPr>
            <a:spLocks noChangeArrowheads="1"/>
          </p:cNvSpPr>
          <p:nvPr/>
        </p:nvSpPr>
        <p:spPr bwMode="auto">
          <a:xfrm>
            <a:off x="3224213" y="1974850"/>
            <a:ext cx="2727325" cy="1524000"/>
          </a:xfrm>
          <a:prstGeom prst="rect">
            <a:avLst/>
          </a:prstGeom>
          <a:solidFill>
            <a:schemeClr val="tx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aphicFrame>
        <p:nvGraphicFramePr>
          <p:cNvPr id="179205" name="Object 5">
            <a:hlinkClick r:id="" action="ppaction://ole?verb=0"/>
            <a:extLst>
              <a:ext uri="{FF2B5EF4-FFF2-40B4-BE49-F238E27FC236}">
                <a16:creationId xmlns:a16="http://schemas.microsoft.com/office/drawing/2014/main" id="{8D331BF8-9DE2-E983-FEF6-EDA769329BE3}"/>
              </a:ext>
            </a:extLst>
          </p:cNvPr>
          <p:cNvGraphicFramePr>
            <a:graphicFrameLocks/>
          </p:cNvGraphicFramePr>
          <p:nvPr/>
        </p:nvGraphicFramePr>
        <p:xfrm>
          <a:off x="3324225" y="2046288"/>
          <a:ext cx="2452688" cy="1365250"/>
        </p:xfrm>
        <a:graphic>
          <a:graphicData uri="http://schemas.openxmlformats.org/presentationml/2006/ole">
            <mc:AlternateContent xmlns:mc="http://schemas.openxmlformats.org/markup-compatibility/2006">
              <mc:Choice xmlns:v="urn:schemas-microsoft-com:vml" Requires="v">
                <p:oleObj spid="_x0000_s1026" name="Equation" r:id="rId4" imgW="1044117" imgH="632491" progId="Equation.DSMT4">
                  <p:embed/>
                </p:oleObj>
              </mc:Choice>
              <mc:Fallback>
                <p:oleObj name="Equation" r:id="rId4" imgW="1044117" imgH="632491" progId="Equation.DSMT4">
                  <p:embed/>
                  <p:pic>
                    <p:nvPicPr>
                      <p:cNvPr id="179205" name="Object 5">
                        <a:hlinkClick r:id="" action="ppaction://ole?verb=0"/>
                        <a:extLst>
                          <a:ext uri="{FF2B5EF4-FFF2-40B4-BE49-F238E27FC236}">
                            <a16:creationId xmlns:a16="http://schemas.microsoft.com/office/drawing/2014/main" id="{8D331BF8-9DE2-E983-FEF6-EDA769329BE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2046288"/>
                        <a:ext cx="2452688" cy="13652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79207" name="Rectangle 7">
            <a:extLst>
              <a:ext uri="{FF2B5EF4-FFF2-40B4-BE49-F238E27FC236}">
                <a16:creationId xmlns:a16="http://schemas.microsoft.com/office/drawing/2014/main" id="{D4BE8B8D-A344-7BB1-53B9-CC4A44CB4A46}"/>
              </a:ext>
            </a:extLst>
          </p:cNvPr>
          <p:cNvSpPr>
            <a:spLocks noChangeArrowheads="1"/>
          </p:cNvSpPr>
          <p:nvPr/>
        </p:nvSpPr>
        <p:spPr bwMode="auto">
          <a:xfrm>
            <a:off x="742950" y="3924300"/>
            <a:ext cx="6781800" cy="990600"/>
          </a:xfrm>
          <a:prstGeom prst="rect">
            <a:avLst/>
          </a:prstGeom>
          <a:noFill/>
          <a:ln w="12700">
            <a:noFill/>
            <a:miter lim="800000"/>
            <a:headEnd/>
            <a:tailEnd/>
          </a:ln>
          <a:effectLst/>
        </p:spPr>
        <p:txBody>
          <a:bodyPr wrap="none" anchor="ctr"/>
          <a:lstStyle/>
          <a:p>
            <a:pPr>
              <a:defRPr/>
            </a:pPr>
            <a:r>
              <a:rPr lang="en-US" sz="2800" dirty="0">
                <a:effectLst>
                  <a:outerShdw blurRad="38100" dist="38100" dir="2700000" algn="tl">
                    <a:srgbClr val="000000"/>
                  </a:outerShdw>
                </a:effectLst>
                <a:latin typeface="Book Antiqua" pitchFamily="18" charset="0"/>
                <a:cs typeface="+mn-cs"/>
              </a:rPr>
              <a:t>We can think of </a:t>
            </a:r>
            <a:r>
              <a:rPr lang="en-US" sz="2800" i="1" dirty="0">
                <a:effectLst>
                  <a:outerShdw blurRad="38100" dist="38100" dir="2700000" algn="tl">
                    <a:srgbClr val="000000"/>
                  </a:outerShdw>
                </a:effectLst>
                <a:latin typeface="Book Antiqua" pitchFamily="18" charset="0"/>
                <a:cs typeface="+mn-cs"/>
              </a:rPr>
              <a:t>z</a:t>
            </a:r>
            <a:r>
              <a:rPr lang="en-US" sz="2800" dirty="0">
                <a:effectLst>
                  <a:outerShdw blurRad="38100" dist="38100" dir="2700000" algn="tl">
                    <a:srgbClr val="000000"/>
                  </a:outerShdw>
                </a:effectLst>
                <a:latin typeface="Book Antiqua" pitchFamily="18" charset="0"/>
                <a:cs typeface="+mn-cs"/>
              </a:rPr>
              <a:t> as a measure of the number of</a:t>
            </a:r>
          </a:p>
          <a:p>
            <a:pPr>
              <a:defRPr/>
            </a:pPr>
            <a:r>
              <a:rPr lang="en-US" sz="2800" dirty="0">
                <a:effectLst>
                  <a:outerShdw blurRad="38100" dist="38100" dir="2700000" algn="tl">
                    <a:srgbClr val="000000"/>
                  </a:outerShdw>
                </a:effectLst>
                <a:latin typeface="Book Antiqua" pitchFamily="18" charset="0"/>
                <a:cs typeface="+mn-cs"/>
              </a:rPr>
              <a:t>standard deviations </a:t>
            </a:r>
            <a:r>
              <a:rPr lang="en-US" sz="2800" i="1" dirty="0">
                <a:effectLst>
                  <a:outerShdw blurRad="38100" dist="38100" dir="2700000" algn="tl">
                    <a:srgbClr val="000000"/>
                  </a:outerShdw>
                </a:effectLst>
                <a:latin typeface="Book Antiqua" pitchFamily="18" charset="0"/>
                <a:cs typeface="+mn-cs"/>
              </a:rPr>
              <a:t>x</a:t>
            </a:r>
            <a:r>
              <a:rPr lang="en-US" sz="2800" dirty="0">
                <a:effectLst>
                  <a:outerShdw blurRad="38100" dist="38100" dir="2700000" algn="tl">
                    <a:srgbClr val="000000"/>
                  </a:outerShdw>
                </a:effectLst>
                <a:latin typeface="Book Antiqua" pitchFamily="18" charset="0"/>
                <a:cs typeface="+mn-cs"/>
              </a:rPr>
              <a:t> is from </a:t>
            </a:r>
            <a:r>
              <a:rPr lang="en-US" sz="2800" i="1" dirty="0">
                <a:effectLst>
                  <a:outerShdw blurRad="38100" dist="38100" dir="2700000" algn="tl">
                    <a:srgbClr val="000000"/>
                  </a:outerShdw>
                </a:effectLst>
                <a:latin typeface="Symbol" pitchFamily="18" charset="2"/>
                <a:cs typeface="+mn-cs"/>
              </a:rPr>
              <a:t></a:t>
            </a:r>
            <a:r>
              <a:rPr lang="en-US" sz="2800" dirty="0">
                <a:effectLst>
                  <a:outerShdw blurRad="38100" dist="38100" dir="2700000" algn="tl">
                    <a:srgbClr val="000000"/>
                  </a:outerShdw>
                </a:effectLst>
                <a:latin typeface="Book Antiqua" pitchFamily="18" charset="0"/>
                <a:cs typeface="+mn-cs"/>
              </a:rPr>
              <a:t>.</a:t>
            </a:r>
          </a:p>
        </p:txBody>
      </p:sp>
    </p:spTree>
    <p:extLst>
      <p:ext uri="{BB962C8B-B14F-4D97-AF65-F5344CB8AC3E}">
        <p14:creationId xmlns:p14="http://schemas.microsoft.com/office/powerpoint/2010/main" val="6349645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dissolve">
                                      <p:cBhvr>
                                        <p:cTn id="7" dur="500"/>
                                        <p:tgtEl>
                                          <p:spTgt spid="179203"/>
                                        </p:tgtEl>
                                      </p:cBhvr>
                                    </p:animEffect>
                                  </p:childTnLst>
                                </p:cTn>
                              </p:par>
                            </p:childTnLst>
                          </p:cTn>
                        </p:par>
                        <p:par>
                          <p:cTn id="8" fill="hold" nodeType="afterGroup">
                            <p:stCondLst>
                              <p:cond delay="500"/>
                            </p:stCondLst>
                            <p:childTnLst>
                              <p:par>
                                <p:cTn id="9" presetID="23" presetClass="entr" presetSubtype="272" fill="hold" nodeType="afterEffect">
                                  <p:stCondLst>
                                    <p:cond delay="1000"/>
                                  </p:stCondLst>
                                  <p:childTnLst>
                                    <p:set>
                                      <p:cBhvr>
                                        <p:cTn id="10" dur="1" fill="hold">
                                          <p:stCondLst>
                                            <p:cond delay="0"/>
                                          </p:stCondLst>
                                        </p:cTn>
                                        <p:tgtEl>
                                          <p:spTgt spid="179205"/>
                                        </p:tgtEl>
                                        <p:attrNameLst>
                                          <p:attrName>style.visibility</p:attrName>
                                        </p:attrNameLst>
                                      </p:cBhvr>
                                      <p:to>
                                        <p:strVal val="visible"/>
                                      </p:to>
                                    </p:set>
                                    <p:anim calcmode="lin" valueType="num">
                                      <p:cBhvr>
                                        <p:cTn id="11" dur="500" fill="hold"/>
                                        <p:tgtEl>
                                          <p:spTgt spid="179205"/>
                                        </p:tgtEl>
                                        <p:attrNameLst>
                                          <p:attrName>ppt_w</p:attrName>
                                        </p:attrNameLst>
                                      </p:cBhvr>
                                      <p:tavLst>
                                        <p:tav tm="0">
                                          <p:val>
                                            <p:strVal val="2/3*#ppt_w"/>
                                          </p:val>
                                        </p:tav>
                                        <p:tav tm="100000">
                                          <p:val>
                                            <p:strVal val="#ppt_w"/>
                                          </p:val>
                                        </p:tav>
                                      </p:tavLst>
                                    </p:anim>
                                    <p:anim calcmode="lin" valueType="num">
                                      <p:cBhvr>
                                        <p:cTn id="12" dur="500" fill="hold"/>
                                        <p:tgtEl>
                                          <p:spTgt spid="179205"/>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2000"/>
                            </p:stCondLst>
                            <p:childTnLst>
                              <p:par>
                                <p:cTn id="14" presetID="3" presetClass="entr" presetSubtype="10" fill="hold" grpId="0" nodeType="afterEffect">
                                  <p:stCondLst>
                                    <p:cond delay="2000"/>
                                  </p:stCondLst>
                                  <p:childTnLst>
                                    <p:set>
                                      <p:cBhvr>
                                        <p:cTn id="15" dur="1" fill="hold">
                                          <p:stCondLst>
                                            <p:cond delay="0"/>
                                          </p:stCondLst>
                                        </p:cTn>
                                        <p:tgtEl>
                                          <p:spTgt spid="179207"/>
                                        </p:tgtEl>
                                        <p:attrNameLst>
                                          <p:attrName>style.visibility</p:attrName>
                                        </p:attrNameLst>
                                      </p:cBhvr>
                                      <p:to>
                                        <p:strVal val="visible"/>
                                      </p:to>
                                    </p:set>
                                    <p:animEffect transition="in" filter="blinds(horizontal)">
                                      <p:cBhvr>
                                        <p:cTn id="16" dur="500"/>
                                        <p:tgtEl>
                                          <p:spTgt spid="17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nimBg="1"/>
      <p:bldP spid="17920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246723" y="378356"/>
            <a:ext cx="8888321" cy="584775"/>
          </a:xfrm>
          <a:prstGeom prst="rect">
            <a:avLst/>
          </a:prstGeom>
          <a:noFill/>
        </p:spPr>
        <p:txBody>
          <a:bodyPr wrap="square" rtlCol="0">
            <a:spAutoFit/>
          </a:bodyPr>
          <a:lstStyle/>
          <a:p>
            <a:pPr algn="ctr"/>
            <a:r>
              <a:rPr lang="en-US" sz="3200" b="1" spc="75" dirty="0">
                <a:solidFill>
                  <a:srgbClr val="3333FF"/>
                </a:solidFill>
                <a:latin typeface="Tenorite Display" panose="00000500000000000000" pitchFamily="2" charset="0"/>
                <a:cs typeface="Times New Roman" panose="02020603050405020304" pitchFamily="18" charset="0"/>
              </a:rPr>
              <a:t>Example  – Calculating Normal Probabilities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AC4CF37-3C0F-5DE7-2A03-15DB1485095F}"/>
                  </a:ext>
                </a:extLst>
              </p:cNvPr>
              <p:cNvSpPr txBox="1"/>
              <p:nvPr/>
            </p:nvSpPr>
            <p:spPr>
              <a:xfrm>
                <a:off x="416689" y="1163319"/>
                <a:ext cx="8380070" cy="2639184"/>
              </a:xfrm>
              <a:prstGeom prst="rect">
                <a:avLst/>
              </a:prstGeom>
              <a:noFill/>
            </p:spPr>
            <p:txBody>
              <a:bodyPr wrap="square" rtlCol="0">
                <a:spAutoFit/>
              </a:bodyPr>
              <a:lstStyle/>
              <a:p>
                <a:pPr>
                  <a:spcBef>
                    <a:spcPts val="450"/>
                  </a:spcBef>
                </a:pPr>
                <a:r>
                  <a:rPr lang="en-US" sz="1650" dirty="0"/>
                  <a:t>To calculate probabilities of the type </a:t>
                </a:r>
                <a:r>
                  <a:rPr lang="en-US" sz="1650" i="1" dirty="0"/>
                  <a:t>P(Z &lt; z) </a:t>
                </a:r>
                <a:r>
                  <a:rPr lang="en-US" sz="1650" dirty="0"/>
                  <a:t>we can use the standard normal probability table (available on Canvas or Table 3 in Appendix B of the textbook). The table lists the cumulative probabilities for values of </a:t>
                </a:r>
                <a:r>
                  <a:rPr lang="en-US" sz="1650" i="1" dirty="0"/>
                  <a:t>z</a:t>
                </a:r>
                <a:r>
                  <a:rPr lang="en-US" sz="1650" dirty="0"/>
                  <a:t> ranging from –3.09 to +3.09.</a:t>
                </a:r>
              </a:p>
              <a:p>
                <a:pPr>
                  <a:spcBef>
                    <a:spcPts val="450"/>
                  </a:spcBef>
                </a:pPr>
                <a:r>
                  <a:rPr lang="en-US" sz="1650" dirty="0"/>
                  <a:t> </a:t>
                </a:r>
                <a:r>
                  <a:rPr lang="en-US" sz="1800" b="1" u="sng"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Standard Normal Cumulative Probability Table</a:t>
                </a:r>
                <a:endParaRPr lang="en-US" sz="1650" dirty="0"/>
              </a:p>
              <a:p>
                <a:pPr>
                  <a:spcBef>
                    <a:spcPts val="450"/>
                  </a:spcBef>
                  <a:spcAft>
                    <a:spcPts val="450"/>
                  </a:spcAft>
                </a:pPr>
                <a:r>
                  <a:rPr lang="en-US" sz="1650" dirty="0"/>
                  <a:t>We find the desired probability in the table’s left margin:</a:t>
                </a:r>
              </a:p>
              <a:p>
                <a:pPr>
                  <a:spcBef>
                    <a:spcPts val="450"/>
                  </a:spcBef>
                </a:pPr>
                <a14:m>
                  <m:oMathPara xmlns:m="http://schemas.openxmlformats.org/officeDocument/2006/math">
                    <m:oMathParaPr>
                      <m:jc m:val="left"/>
                    </m:oMathParaPr>
                    <m:oMath xmlns:m="http://schemas.openxmlformats.org/officeDocument/2006/math">
                      <m:r>
                        <a:rPr lang="en-US" sz="1650" i="1">
                          <a:latin typeface="Cambria Math" panose="02040503050406030204" pitchFamily="18" charset="0"/>
                        </a:rPr>
                        <m:t>𝑃</m:t>
                      </m:r>
                      <m:d>
                        <m:dPr>
                          <m:ctrlPr>
                            <a:rPr lang="en-US" sz="1650" i="1">
                              <a:latin typeface="Cambria Math" panose="02040503050406030204" pitchFamily="18" charset="0"/>
                            </a:rPr>
                          </m:ctrlPr>
                        </m:dPr>
                        <m:e>
                          <m:r>
                            <a:rPr lang="en-US" sz="1650" i="1">
                              <a:latin typeface="Cambria Math" panose="02040503050406030204" pitchFamily="18" charset="0"/>
                            </a:rPr>
                            <m:t>𝑋</m:t>
                          </m:r>
                          <m:r>
                            <a:rPr lang="en-US" sz="1650" i="1">
                              <a:latin typeface="Cambria Math" panose="02040503050406030204" pitchFamily="18" charset="0"/>
                            </a:rPr>
                            <m:t>&lt;1,100</m:t>
                          </m:r>
                        </m:e>
                      </m:d>
                      <m:r>
                        <a:rPr lang="en-US" sz="1650" i="1">
                          <a:latin typeface="Cambria Math" panose="02040503050406030204" pitchFamily="18" charset="0"/>
                        </a:rPr>
                        <m:t>=</m:t>
                      </m:r>
                      <m:r>
                        <a:rPr lang="en-US" sz="1650" i="1">
                          <a:latin typeface="Cambria Math" panose="02040503050406030204" pitchFamily="18" charset="0"/>
                          <a:ea typeface="Cambria Math" panose="02040503050406030204" pitchFamily="18" charset="0"/>
                        </a:rPr>
                        <m:t>𝑃</m:t>
                      </m:r>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𝑍</m:t>
                          </m:r>
                          <m:r>
                            <a:rPr lang="en-US" sz="1650" i="1">
                              <a:latin typeface="Cambria Math" panose="02040503050406030204" pitchFamily="18" charset="0"/>
                              <a:ea typeface="Cambria Math" panose="02040503050406030204" pitchFamily="18" charset="0"/>
                            </a:rPr>
                            <m:t>&lt;1.00</m:t>
                          </m:r>
                        </m:e>
                      </m:d>
                      <m:r>
                        <a:rPr lang="en-US" sz="1650" i="1">
                          <a:latin typeface="Cambria Math" panose="02040503050406030204" pitchFamily="18" charset="0"/>
                          <a:ea typeface="Cambria Math" panose="02040503050406030204" pitchFamily="18" charset="0"/>
                        </a:rPr>
                        <m:t>=.8413</m:t>
                      </m:r>
                    </m:oMath>
                  </m:oMathPara>
                </a14:m>
                <a:endParaRPr lang="en-US" sz="1650" dirty="0"/>
              </a:p>
              <a:p>
                <a:r>
                  <a:rPr lang="en-US" sz="1650" dirty="0"/>
                  <a:t> </a:t>
                </a:r>
              </a:p>
              <a:p>
                <a:endParaRPr lang="en-US" sz="1800" dirty="0"/>
              </a:p>
              <a:p>
                <a:endParaRPr lang="en-US" sz="1800" dirty="0"/>
              </a:p>
            </p:txBody>
          </p:sp>
        </mc:Choice>
        <mc:Fallback xmlns="">
          <p:sp>
            <p:nvSpPr>
              <p:cNvPr id="3" name="TextBox 2">
                <a:extLst>
                  <a:ext uri="{FF2B5EF4-FFF2-40B4-BE49-F238E27FC236}">
                    <a16:creationId xmlns:a16="http://schemas.microsoft.com/office/drawing/2014/main" id="{AAC4CF37-3C0F-5DE7-2A03-15DB1485095F}"/>
                  </a:ext>
                </a:extLst>
              </p:cNvPr>
              <p:cNvSpPr txBox="1">
                <a:spLocks noRot="1" noChangeAspect="1" noMove="1" noResize="1" noEditPoints="1" noAdjustHandles="1" noChangeArrowheads="1" noChangeShapeType="1" noTextEdit="1"/>
              </p:cNvSpPr>
              <p:nvPr/>
            </p:nvSpPr>
            <p:spPr>
              <a:xfrm>
                <a:off x="416689" y="1163319"/>
                <a:ext cx="8380070" cy="2639184"/>
              </a:xfrm>
              <a:prstGeom prst="rect">
                <a:avLst/>
              </a:prstGeom>
              <a:blipFill>
                <a:blip r:embed="rId4"/>
                <a:stretch>
                  <a:fillRect l="-436" t="-693"/>
                </a:stretch>
              </a:blipFill>
            </p:spPr>
            <p:txBody>
              <a:bodyPr/>
              <a:lstStyle/>
              <a:p>
                <a:r>
                  <a:rPr lang="en-US">
                    <a:noFill/>
                  </a:rPr>
                  <a:t> </a:t>
                </a:r>
              </a:p>
            </p:txBody>
          </p:sp>
        </mc:Fallback>
      </mc:AlternateContent>
      <p:pic>
        <p:nvPicPr>
          <p:cNvPr id="5" name="Picture Placeholder 7" descr="A table and a graph are shown. The table has five rows and four columns, with the column headers reading as follows: z, .00, .01, .02. The data from the table are as follows: Row 1: z, 0.8; .00, .7881; .01, .7910; .02, .7939. Row 2: z, 0.9; .00, .8159; .01, .8186; .02, .8212. Row 3: z, 1.0; .00, .8413; .01, .8438; .02, .8469. Row 4: z, 1.1; .00, .8643; .01, .8665; .02, .8686. Row 5: z, 1.2; .00, .8849; .01, .8869; .02, .8888.  A graph beside the table has z along the horizontal axis, with 0 at the center. A curve extends from the bottom left portion of the graph, reaches a peak over the 0 mark and ends at the bottom right corner of the graph. A vertical line emerges from the point 1.0 to the right of 0 along the horizontal axis and touches the curve above. The region to the left of this line under the curve is shaded. A callout from this shaded region points to the value .8413 in the table.&#10;">
            <a:extLst>
              <a:ext uri="{FF2B5EF4-FFF2-40B4-BE49-F238E27FC236}">
                <a16:creationId xmlns:a16="http://schemas.microsoft.com/office/drawing/2014/main" id="{4C7C6114-DD45-49B7-A33B-EE047AFB586E}"/>
              </a:ext>
            </a:extLst>
          </p:cNvPr>
          <p:cNvPicPr>
            <a:picLocks noChangeAspect="1"/>
          </p:cNvPicPr>
          <p:nvPr/>
        </p:nvPicPr>
        <p:blipFill rotWithShape="1">
          <a:blip r:embed="rId5"/>
          <a:srcRect l="54" r="54"/>
          <a:stretch/>
        </p:blipFill>
        <p:spPr>
          <a:xfrm>
            <a:off x="1255606" y="3183038"/>
            <a:ext cx="6632293" cy="3296606"/>
          </a:xfrm>
          <a:prstGeom prst="rect">
            <a:avLst/>
          </a:prstGeom>
        </p:spPr>
      </p:pic>
    </p:spTree>
    <p:extLst>
      <p:ext uri="{BB962C8B-B14F-4D97-AF65-F5344CB8AC3E}">
        <p14:creationId xmlns:p14="http://schemas.microsoft.com/office/powerpoint/2010/main" val="248370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7D40E4A-83FA-F13E-116D-A3F59B91F616}"/>
              </a:ext>
            </a:extLst>
          </p:cNvPr>
          <p:cNvSpPr txBox="1"/>
          <p:nvPr/>
        </p:nvSpPr>
        <p:spPr>
          <a:xfrm>
            <a:off x="334963" y="1041400"/>
            <a:ext cx="8553450" cy="6140450"/>
          </a:xfrm>
          <a:prstGeom prst="rect">
            <a:avLst/>
          </a:prstGeom>
          <a:noFill/>
        </p:spPr>
        <p:txBody>
          <a:bodyPr lIns="67500">
            <a:spAutoFit/>
          </a:bodyPr>
          <a:lstStyle/>
          <a:p>
            <a:pPr>
              <a:defRPr/>
            </a:pPr>
            <a:r>
              <a:rPr lang="en-US" dirty="0"/>
              <a:t>A </a:t>
            </a:r>
            <a:r>
              <a:rPr lang="en-US" b="1" dirty="0"/>
              <a:t>continuous random variable </a:t>
            </a:r>
            <a:r>
              <a:rPr lang="en-US" dirty="0"/>
              <a:t>can assume an uncountable number of values, and differs from a discrete variable in several respects:</a:t>
            </a:r>
          </a:p>
          <a:p>
            <a:pPr marL="685800" indent="-257175">
              <a:spcBef>
                <a:spcPts val="450"/>
              </a:spcBef>
              <a:buFont typeface="Arial" panose="020B0604020202020204" pitchFamily="34" charset="0"/>
              <a:buChar char="•"/>
              <a:defRPr/>
            </a:pPr>
            <a:r>
              <a:rPr lang="en-US" dirty="0"/>
              <a:t>We cannot list the possible values of a continuous random variable because there is an infinite number of them. </a:t>
            </a:r>
          </a:p>
          <a:p>
            <a:pPr marL="685800" indent="-257175">
              <a:spcBef>
                <a:spcPts val="450"/>
              </a:spcBef>
              <a:buFont typeface="Arial" panose="020B0604020202020204" pitchFamily="34" charset="0"/>
              <a:buChar char="•"/>
              <a:defRPr/>
            </a:pPr>
            <a:r>
              <a:rPr lang="en-US" dirty="0"/>
              <a:t>Because there is an infinite number of values, the probability of each individual value is virtually 0. </a:t>
            </a:r>
          </a:p>
          <a:p>
            <a:pPr marL="685800" indent="-257175">
              <a:spcBef>
                <a:spcPts val="450"/>
              </a:spcBef>
              <a:buFont typeface="Arial" panose="020B0604020202020204" pitchFamily="34" charset="0"/>
              <a:buChar char="•"/>
              <a:defRPr/>
            </a:pPr>
            <a:r>
              <a:rPr lang="en-US" dirty="0"/>
              <a:t>Thus, we can only calculate the probability of a range of values.</a:t>
            </a:r>
          </a:p>
          <a:p>
            <a:pPr marL="685800" indent="-257175">
              <a:spcBef>
                <a:spcPts val="450"/>
              </a:spcBef>
              <a:buFont typeface="Arial" panose="020B0604020202020204" pitchFamily="34" charset="0"/>
              <a:buChar char="•"/>
              <a:defRPr/>
            </a:pPr>
            <a:endParaRPr lang="en-US" dirty="0"/>
          </a:p>
          <a:p>
            <a:pPr>
              <a:defRPr/>
            </a:pPr>
            <a:r>
              <a:rPr lang="en-US" dirty="0"/>
              <a:t>The following requirements apply to a </a:t>
            </a:r>
            <a:r>
              <a:rPr lang="en-US" b="1" dirty="0"/>
              <a:t>probability density function </a:t>
            </a:r>
            <a:r>
              <a:rPr lang="en-US" i="1" dirty="0"/>
              <a:t>f(x)</a:t>
            </a:r>
            <a:r>
              <a:rPr lang="en-US" dirty="0"/>
              <a:t> whose range is </a:t>
            </a:r>
            <a:r>
              <a:rPr lang="en-US" i="1" dirty="0"/>
              <a:t>a ≤ x ≤ b</a:t>
            </a:r>
            <a:r>
              <a:rPr lang="en-US" dirty="0"/>
              <a:t>.</a:t>
            </a:r>
          </a:p>
          <a:p>
            <a:pPr marL="685800" indent="-342900">
              <a:spcBef>
                <a:spcPts val="450"/>
              </a:spcBef>
              <a:buFont typeface="+mj-lt"/>
              <a:buAutoNum type="arabicPeriod"/>
              <a:defRPr/>
            </a:pPr>
            <a:r>
              <a:rPr lang="en-US" i="1" dirty="0"/>
              <a:t>f(x)</a:t>
            </a:r>
            <a:r>
              <a:rPr lang="en-US" dirty="0"/>
              <a:t> ≥ 0 for all </a:t>
            </a:r>
            <a:r>
              <a:rPr lang="en-US" i="1" dirty="0"/>
              <a:t>x</a:t>
            </a:r>
            <a:r>
              <a:rPr lang="en-US" dirty="0"/>
              <a:t> between </a:t>
            </a:r>
            <a:r>
              <a:rPr lang="en-US" i="1" dirty="0"/>
              <a:t>a</a:t>
            </a:r>
            <a:r>
              <a:rPr lang="en-US" dirty="0"/>
              <a:t> and </a:t>
            </a:r>
            <a:r>
              <a:rPr lang="en-US" i="1" dirty="0"/>
              <a:t>b</a:t>
            </a:r>
            <a:r>
              <a:rPr lang="en-US" dirty="0"/>
              <a:t>.</a:t>
            </a:r>
          </a:p>
          <a:p>
            <a:pPr marL="685800" indent="-342900">
              <a:spcBef>
                <a:spcPts val="450"/>
              </a:spcBef>
              <a:buFont typeface="+mj-lt"/>
              <a:buAutoNum type="arabicPeriod"/>
              <a:defRPr/>
            </a:pPr>
            <a:r>
              <a:rPr lang="en-US" dirty="0"/>
              <a:t>The total area under the curve between </a:t>
            </a:r>
            <a:r>
              <a:rPr lang="en-US" i="1" dirty="0"/>
              <a:t>a</a:t>
            </a:r>
            <a:r>
              <a:rPr lang="en-US" dirty="0"/>
              <a:t> and </a:t>
            </a:r>
            <a:r>
              <a:rPr lang="en-US" i="1" dirty="0"/>
              <a:t>b</a:t>
            </a:r>
            <a:r>
              <a:rPr lang="en-US" dirty="0"/>
              <a:t> is 1.</a:t>
            </a:r>
          </a:p>
          <a:p>
            <a:pPr marL="257175" indent="-257175">
              <a:buFontTx/>
              <a:buChar char="-"/>
              <a:defRPr/>
            </a:pPr>
            <a:endParaRPr lang="en-US" sz="1800" dirty="0"/>
          </a:p>
          <a:p>
            <a:pPr marL="342900" indent="-342900">
              <a:buFontTx/>
              <a:buChar char="-"/>
              <a:defRPr/>
            </a:pPr>
            <a:endParaRPr lang="en-US" sz="2100" dirty="0"/>
          </a:p>
          <a:p>
            <a:pPr>
              <a:defRPr/>
            </a:pPr>
            <a:endParaRPr lang="en-US" sz="2100" dirty="0"/>
          </a:p>
        </p:txBody>
      </p:sp>
      <p:sp>
        <p:nvSpPr>
          <p:cNvPr id="28" name="TextBox 27">
            <a:extLst>
              <a:ext uri="{FF2B5EF4-FFF2-40B4-BE49-F238E27FC236}">
                <a16:creationId xmlns:a16="http://schemas.microsoft.com/office/drawing/2014/main" id="{18F9D08F-3363-DC26-92D1-EC5D961712FF}"/>
              </a:ext>
            </a:extLst>
          </p:cNvPr>
          <p:cNvSpPr txBox="1"/>
          <p:nvPr/>
        </p:nvSpPr>
        <p:spPr>
          <a:xfrm>
            <a:off x="0" y="257175"/>
            <a:ext cx="8888413" cy="584200"/>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Continuous Random Variable</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279767" y="1282027"/>
                <a:ext cx="5999940" cy="4907562"/>
              </a:xfrm>
              <a:prstGeom prst="rect">
                <a:avLst/>
              </a:prstGeom>
              <a:noFill/>
            </p:spPr>
            <p:txBody>
              <a:bodyPr wrap="square" lIns="67500" rtlCol="0">
                <a:spAutoFit/>
              </a:bodyPr>
              <a:lstStyle/>
              <a:p>
                <a:pPr>
                  <a:spcBef>
                    <a:spcPts val="450"/>
                  </a:spcBef>
                </a:pPr>
                <a:r>
                  <a:rPr lang="en-US" sz="1650" dirty="0"/>
                  <a:t>Suppose that the daily demand for regular gasoline at a gas station is normally distributed with a mean of 1,000 gallons and a standard deviation of 100 gallons.</a:t>
                </a:r>
              </a:p>
              <a:p>
                <a:pPr>
                  <a:spcBef>
                    <a:spcPts val="450"/>
                  </a:spcBef>
                </a:pPr>
                <a:r>
                  <a:rPr lang="en-US" sz="1650" dirty="0"/>
                  <a:t>The station manager has just opened for business and noted that there is exactly 1,100 gallons of regular gasoline in storage. </a:t>
                </a:r>
              </a:p>
              <a:p>
                <a:pPr>
                  <a:spcBef>
                    <a:spcPts val="450"/>
                  </a:spcBef>
                </a:pPr>
                <a:r>
                  <a:rPr lang="en-US" sz="1650" dirty="0"/>
                  <a:t>The manager would like to know the probability that there will be enough regular gasoline to satisfy today’s demands before the new supply.</a:t>
                </a:r>
              </a:p>
              <a:p>
                <a:pPr>
                  <a:spcBef>
                    <a:spcPts val="900"/>
                  </a:spcBef>
                </a:pPr>
                <a:r>
                  <a:rPr lang="en-US" sz="1650" b="1" dirty="0"/>
                  <a:t>Solution</a:t>
                </a:r>
              </a:p>
              <a:p>
                <a:pPr>
                  <a:spcBef>
                    <a:spcPts val="450"/>
                  </a:spcBef>
                </a:pPr>
                <a:r>
                  <a:rPr lang="en-US" sz="1650" dirty="0"/>
                  <a:t>We label the demand for regular gasoline as </a:t>
                </a:r>
                <a:r>
                  <a:rPr lang="en-US" sz="1650" i="1" dirty="0"/>
                  <a:t>X</a:t>
                </a:r>
                <a:r>
                  <a:rPr lang="en-US" sz="1650" dirty="0"/>
                  <a:t>, and we want to find </a:t>
                </a:r>
              </a:p>
              <a:p>
                <a:pPr>
                  <a:spcBef>
                    <a:spcPts val="0"/>
                  </a:spcBef>
                </a:pPr>
                <a:r>
                  <a:rPr lang="en-US" sz="1650" i="1" dirty="0"/>
                  <a:t>P(X &lt; 1,100)</a:t>
                </a:r>
                <a:r>
                  <a:rPr lang="en-US" sz="1650" dirty="0"/>
                  <a:t>, as shown to the top right.</a:t>
                </a:r>
              </a:p>
              <a:p>
                <a:pPr>
                  <a:spcBef>
                    <a:spcPts val="450"/>
                  </a:spcBef>
                </a:pPr>
                <a:r>
                  <a:rPr lang="en-US" sz="1650" dirty="0"/>
                  <a:t>First, we standardize </a:t>
                </a:r>
                <a:r>
                  <a:rPr lang="en-US" sz="1650" i="1" dirty="0"/>
                  <a:t>X</a:t>
                </a:r>
                <a:r>
                  <a:rPr lang="en-US" sz="1650" dirty="0"/>
                  <a:t>:</a:t>
                </a:r>
              </a:p>
              <a:p>
                <a:pPr marL="342900">
                  <a:spcBef>
                    <a:spcPts val="450"/>
                  </a:spcBef>
                </a:pPr>
                <a14:m>
                  <m:oMathPara xmlns:m="http://schemas.openxmlformats.org/officeDocument/2006/math">
                    <m:oMathParaPr>
                      <m:jc m:val="left"/>
                    </m:oMathParaPr>
                    <m:oMath xmlns:m="http://schemas.openxmlformats.org/officeDocument/2006/math">
                      <m:r>
                        <a:rPr lang="en-US" sz="1650" i="1">
                          <a:latin typeface="Cambria Math" panose="02040503050406030204" pitchFamily="18" charset="0"/>
                        </a:rPr>
                        <m:t>𝑃</m:t>
                      </m:r>
                      <m:d>
                        <m:dPr>
                          <m:ctrlPr>
                            <a:rPr lang="en-US" sz="1650" i="1">
                              <a:latin typeface="Cambria Math" panose="02040503050406030204" pitchFamily="18" charset="0"/>
                            </a:rPr>
                          </m:ctrlPr>
                        </m:dPr>
                        <m:e>
                          <m:r>
                            <a:rPr lang="en-US" sz="1650" i="1">
                              <a:latin typeface="Cambria Math" panose="02040503050406030204" pitchFamily="18" charset="0"/>
                            </a:rPr>
                            <m:t>𝑋</m:t>
                          </m:r>
                          <m:r>
                            <a:rPr lang="en-US" sz="1650" i="1">
                              <a:latin typeface="Cambria Math" panose="02040503050406030204" pitchFamily="18" charset="0"/>
                            </a:rPr>
                            <m:t>&lt;1,100</m:t>
                          </m:r>
                        </m:e>
                      </m:d>
                      <m:r>
                        <a:rPr lang="en-US" sz="1650" i="1">
                          <a:latin typeface="Cambria Math" panose="02040503050406030204" pitchFamily="18" charset="0"/>
                        </a:rPr>
                        <m:t>=</m:t>
                      </m:r>
                      <m:r>
                        <a:rPr lang="en-US" sz="1650" i="1">
                          <a:latin typeface="Cambria Math" panose="02040503050406030204" pitchFamily="18" charset="0"/>
                        </a:rPr>
                        <m:t>𝑃</m:t>
                      </m:r>
                      <m:d>
                        <m:dPr>
                          <m:ctrlPr>
                            <a:rPr lang="en-US" sz="1650" i="1">
                              <a:latin typeface="Cambria Math" panose="02040503050406030204" pitchFamily="18" charset="0"/>
                            </a:rPr>
                          </m:ctrlPr>
                        </m:dPr>
                        <m:e>
                          <m:f>
                            <m:fPr>
                              <m:ctrlPr>
                                <a:rPr lang="en-US" sz="1650" i="1">
                                  <a:latin typeface="Cambria Math" panose="02040503050406030204" pitchFamily="18" charset="0"/>
                                </a:rPr>
                              </m:ctrlPr>
                            </m:fPr>
                            <m:num>
                              <m:r>
                                <a:rPr lang="en-US" sz="1650" i="1">
                                  <a:latin typeface="Cambria Math" panose="02040503050406030204" pitchFamily="18" charset="0"/>
                                </a:rPr>
                                <m:t>𝑋</m:t>
                              </m:r>
                              <m:r>
                                <a:rPr lang="en-US" sz="1650" i="1">
                                  <a:latin typeface="Cambria Math" panose="02040503050406030204" pitchFamily="18" charset="0"/>
                                </a:rPr>
                                <m:t>−</m:t>
                              </m:r>
                              <m:r>
                                <a:rPr lang="en-US" sz="1650" i="1">
                                  <a:latin typeface="Cambria Math" panose="02040503050406030204" pitchFamily="18" charset="0"/>
                                  <a:ea typeface="Cambria Math" panose="02040503050406030204" pitchFamily="18" charset="0"/>
                                </a:rPr>
                                <m:t>𝜇</m:t>
                              </m:r>
                            </m:num>
                            <m:den>
                              <m:r>
                                <a:rPr lang="en-US" sz="1650" i="1">
                                  <a:latin typeface="Cambria Math" panose="02040503050406030204" pitchFamily="18" charset="0"/>
                                  <a:ea typeface="Cambria Math" panose="02040503050406030204" pitchFamily="18" charset="0"/>
                                </a:rPr>
                                <m:t>𝜎</m:t>
                              </m:r>
                            </m:den>
                          </m:f>
                          <m:r>
                            <a:rPr lang="en-US" sz="1650" i="1">
                              <a:latin typeface="Cambria Math" panose="02040503050406030204" pitchFamily="18" charset="0"/>
                              <a:ea typeface="Cambria Math" panose="02040503050406030204" pitchFamily="18" charset="0"/>
                            </a:rPr>
                            <m:t>&lt;</m:t>
                          </m:r>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rPr>
                                <m:t>1,100−1,000</m:t>
                              </m:r>
                            </m:num>
                            <m:den>
                              <m:r>
                                <a:rPr lang="en-US" sz="1650" i="1">
                                  <a:latin typeface="Cambria Math" panose="02040503050406030204" pitchFamily="18" charset="0"/>
                                  <a:ea typeface="Cambria Math" panose="02040503050406030204" pitchFamily="18" charset="0"/>
                                </a:rPr>
                                <m:t>100</m:t>
                              </m:r>
                            </m:den>
                          </m:f>
                        </m:e>
                      </m:d>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𝑃</m:t>
                      </m:r>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𝑍</m:t>
                      </m:r>
                      <m:r>
                        <a:rPr lang="en-US" sz="1650" i="1">
                          <a:latin typeface="Cambria Math" panose="02040503050406030204" pitchFamily="18" charset="0"/>
                          <a:ea typeface="Cambria Math" panose="02040503050406030204" pitchFamily="18" charset="0"/>
                        </a:rPr>
                        <m:t>&lt;1.00)</m:t>
                      </m:r>
                    </m:oMath>
                  </m:oMathPara>
                </a14:m>
                <a:endParaRPr lang="en-US" sz="1650" dirty="0"/>
              </a:p>
              <a:p>
                <a:pPr>
                  <a:spcBef>
                    <a:spcPts val="450"/>
                  </a:spcBef>
                </a:pPr>
                <a:r>
                  <a:rPr lang="en-US" sz="1650" dirty="0"/>
                  <a:t>As shown in the distribution.</a:t>
                </a:r>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279767" y="1282027"/>
                <a:ext cx="5999940" cy="4907562"/>
              </a:xfrm>
              <a:prstGeom prst="rect">
                <a:avLst/>
              </a:prstGeom>
              <a:blipFill>
                <a:blip r:embed="rId3"/>
                <a:stretch>
                  <a:fillRect l="-1016" t="-373" r="-508" b="-74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27839" y="329161"/>
            <a:ext cx="8888321" cy="584775"/>
          </a:xfrm>
          <a:prstGeom prst="rect">
            <a:avLst/>
          </a:prstGeom>
          <a:noFill/>
        </p:spPr>
        <p:txBody>
          <a:bodyPr wrap="square" rtlCol="0">
            <a:spAutoFit/>
          </a:bodyPr>
          <a:lstStyle/>
          <a:p>
            <a:pPr algn="ctr"/>
            <a:r>
              <a:rPr lang="en-US" sz="3200" b="1" spc="75" dirty="0">
                <a:solidFill>
                  <a:srgbClr val="3333FF"/>
                </a:solidFill>
                <a:latin typeface="Tenorite Display" panose="00000500000000000000" pitchFamily="2" charset="0"/>
                <a:cs typeface="Times New Roman" panose="02020603050405020304" pitchFamily="18" charset="0"/>
              </a:rPr>
              <a:t>Example – Standardize the Normal Variable</a:t>
            </a:r>
          </a:p>
        </p:txBody>
      </p:sp>
      <p:sp>
        <p:nvSpPr>
          <p:cNvPr id="4" name="Text Placeholder 2">
            <a:extLst>
              <a:ext uri="{FF2B5EF4-FFF2-40B4-BE49-F238E27FC236}">
                <a16:creationId xmlns:a16="http://schemas.microsoft.com/office/drawing/2014/main" id="{CA06CA7C-D014-47EC-BA37-26AD64848A97}"/>
              </a:ext>
            </a:extLst>
          </p:cNvPr>
          <p:cNvSpPr txBox="1">
            <a:spLocks/>
          </p:cNvSpPr>
          <p:nvPr/>
        </p:nvSpPr>
        <p:spPr>
          <a:xfrm>
            <a:off x="6156128" y="1981826"/>
            <a:ext cx="2441374" cy="219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i="1" dirty="0"/>
              <a:t>P(X &lt; 1,100)</a:t>
            </a:r>
          </a:p>
        </p:txBody>
      </p:sp>
      <p:pic>
        <p:nvPicPr>
          <p:cNvPr id="5" name="Picture Placeholder 8" descr="A curve has x along the horizontal axis. A bell shaped curve emerges from the bottom left portion of the graph, has its peak corresponding to 1000, along the horizontal axis, which is in the middle and ends at the bottom right corner of the graph. A vertical line from 1,100, to the right of 1,000 extends and touches the curve. The region to the left of this line and below the curve is shaded.&#10;">
            <a:extLst>
              <a:ext uri="{FF2B5EF4-FFF2-40B4-BE49-F238E27FC236}">
                <a16:creationId xmlns:a16="http://schemas.microsoft.com/office/drawing/2014/main" id="{4350EB6F-2D02-48B9-A556-1A9280EAF0A1}"/>
              </a:ext>
            </a:extLst>
          </p:cNvPr>
          <p:cNvPicPr>
            <a:picLocks noChangeAspect="1"/>
          </p:cNvPicPr>
          <p:nvPr/>
        </p:nvPicPr>
        <p:blipFill rotWithShape="1">
          <a:blip r:embed="rId4"/>
          <a:srcRect l="15" r="15"/>
          <a:stretch/>
        </p:blipFill>
        <p:spPr>
          <a:xfrm>
            <a:off x="6279707" y="2411885"/>
            <a:ext cx="2357087" cy="1267940"/>
          </a:xfrm>
          <a:prstGeom prst="rect">
            <a:avLst/>
          </a:prstGeom>
        </p:spPr>
      </p:pic>
      <p:sp>
        <p:nvSpPr>
          <p:cNvPr id="6" name="Text Placeholder 4">
            <a:extLst>
              <a:ext uri="{FF2B5EF4-FFF2-40B4-BE49-F238E27FC236}">
                <a16:creationId xmlns:a16="http://schemas.microsoft.com/office/drawing/2014/main" id="{9DC68DE1-D29C-4306-BFF2-C6524919EBAA}"/>
              </a:ext>
            </a:extLst>
          </p:cNvPr>
          <p:cNvSpPr txBox="1">
            <a:spLocks/>
          </p:cNvSpPr>
          <p:nvPr/>
        </p:nvSpPr>
        <p:spPr>
          <a:xfrm>
            <a:off x="6238276" y="3752788"/>
            <a:ext cx="2398518" cy="219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i="1" dirty="0"/>
              <a:t>P(Z &lt; 1.00)</a:t>
            </a:r>
          </a:p>
          <a:p>
            <a:endParaRPr lang="en-US" sz="2100" dirty="0"/>
          </a:p>
        </p:txBody>
      </p:sp>
      <p:pic>
        <p:nvPicPr>
          <p:cNvPr id="7" name="Picture Placeholder 10" descr="A curve has x along the horizontal axis. A bell shaped curve emerges from the bottom left portion of the graph, has its peak corresponding to 0, along the horizontal axis, which is in the middle and ends at the bottom right corner of the graph. A vertical line from 1.00, to the right of 0 extends and touches the curve. The region to the left of this line and below the curve is shaded.&#10;">
            <a:extLst>
              <a:ext uri="{FF2B5EF4-FFF2-40B4-BE49-F238E27FC236}">
                <a16:creationId xmlns:a16="http://schemas.microsoft.com/office/drawing/2014/main" id="{562579C3-6751-430B-982D-F0DB98066A46}"/>
              </a:ext>
            </a:extLst>
          </p:cNvPr>
          <p:cNvPicPr>
            <a:picLocks noChangeAspect="1"/>
          </p:cNvPicPr>
          <p:nvPr/>
        </p:nvPicPr>
        <p:blipFill rotWithShape="1">
          <a:blip r:embed="rId5"/>
          <a:srcRect t="30" b="30"/>
          <a:stretch/>
        </p:blipFill>
        <p:spPr>
          <a:xfrm>
            <a:off x="6432477" y="4182847"/>
            <a:ext cx="2359224" cy="1267940"/>
          </a:xfrm>
          <a:prstGeom prst="rect">
            <a:avLst/>
          </a:prstGeom>
        </p:spPr>
      </p:pic>
    </p:spTree>
    <p:extLst>
      <p:ext uri="{BB962C8B-B14F-4D97-AF65-F5344CB8AC3E}">
        <p14:creationId xmlns:p14="http://schemas.microsoft.com/office/powerpoint/2010/main" val="341443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AD5824E8-51BC-9780-28B1-FC2D235C7FC8}"/>
              </a:ext>
            </a:extLst>
          </p:cNvPr>
          <p:cNvSpPr txBox="1"/>
          <p:nvPr/>
        </p:nvSpPr>
        <p:spPr>
          <a:xfrm>
            <a:off x="-173038" y="277813"/>
            <a:ext cx="8888413" cy="584200"/>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Calculating Probabilities</a:t>
            </a:r>
          </a:p>
        </p:txBody>
      </p:sp>
      <p:sp>
        <p:nvSpPr>
          <p:cNvPr id="3" name="TextBox 2">
            <a:extLst>
              <a:ext uri="{FF2B5EF4-FFF2-40B4-BE49-F238E27FC236}">
                <a16:creationId xmlns:a16="http://schemas.microsoft.com/office/drawing/2014/main" id="{53D5D4AF-4F26-640A-6F90-1AB85F3B0747}"/>
              </a:ext>
            </a:extLst>
          </p:cNvPr>
          <p:cNvSpPr txBox="1">
            <a:spLocks noRot="1" noChangeAspect="1" noMove="1" noResize="1" noEditPoints="1" noAdjustHandles="1" noChangeArrowheads="1" noChangeShapeType="1" noTextEdit="1"/>
          </p:cNvSpPr>
          <p:nvPr/>
        </p:nvSpPr>
        <p:spPr>
          <a:xfrm>
            <a:off x="522298" y="1128831"/>
            <a:ext cx="8398963" cy="2503249"/>
          </a:xfrm>
          <a:prstGeom prst="rect">
            <a:avLst/>
          </a:prstGeom>
          <a:blipFill>
            <a:blip r:embed="rId3"/>
            <a:stretch>
              <a:fillRect l="-799" t="-1217"/>
            </a:stretch>
          </a:blipFill>
        </p:spPr>
        <p:txBody>
          <a:bodyPr/>
          <a:lstStyle/>
          <a:p>
            <a:r>
              <a:rPr lang="en-US">
                <a:noFill/>
              </a:rPr>
              <a:t> </a:t>
            </a:r>
          </a:p>
        </p:txBody>
      </p:sp>
      <p:pic>
        <p:nvPicPr>
          <p:cNvPr id="29700" name="Picture Placeholder 9" descr="A table and a graph are shown. The table has five rows and four columns, with the column headers reading as follows: z, .00, .01, .02. The data from the table are as follows: Row 1: z, 1.6; .00, .9452; .01, .9463; .02, .9474. Row 2: z, 1.7; .00, .9554; .01, .9564; .02, .9573. Row 3: z, 1.8; .00, .9641; .01, .9649; .02, .9656. Row 4: z, 1.9; .00, .9713; .01, .9719; .02, .9726. Row 5: z, 2.0; .00, .9772; .01, .9778; .02, .9783. A graph beside the table has z along the horizontal axis, with 0 at the center. A curve extends from the bottom left portion of the graph, reaches a peak over the 0 mark and ends at the bottom right corner of the graph. A vertical line emerges from the point 1.80 to the right of 0 along the horizontal axis and touches the curve above. The region to the right of this line under the curve is shaded. A callout from the nonshaded region under the curve points to the value .9641 in the table.&#10;">
            <a:extLst>
              <a:ext uri="{FF2B5EF4-FFF2-40B4-BE49-F238E27FC236}">
                <a16:creationId xmlns:a16="http://schemas.microsoft.com/office/drawing/2014/main" id="{EBBA0385-6112-F876-898A-1FDCDED3D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8" r="418"/>
          <a:stretch>
            <a:fillRect/>
          </a:stretch>
        </p:blipFill>
        <p:spPr bwMode="auto">
          <a:xfrm>
            <a:off x="2486025" y="3898900"/>
            <a:ext cx="394335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23E08B-3025-0444-4838-95565B9A6BD1}"/>
              </a:ext>
            </a:extLst>
          </p:cNvPr>
          <p:cNvSpPr txBox="1">
            <a:spLocks noRot="1" noChangeAspect="1" noMove="1" noResize="1" noEditPoints="1" noAdjustHandles="1" noChangeArrowheads="1" noChangeShapeType="1" noTextEdit="1"/>
          </p:cNvSpPr>
          <p:nvPr/>
        </p:nvSpPr>
        <p:spPr>
          <a:xfrm>
            <a:off x="351129" y="1035076"/>
            <a:ext cx="4584285" cy="5610382"/>
          </a:xfrm>
          <a:prstGeom prst="rect">
            <a:avLst/>
          </a:prstGeom>
          <a:blipFill>
            <a:blip r:embed="rId3"/>
            <a:stretch>
              <a:fillRect l="-1330" t="-326"/>
            </a:stretch>
          </a:blipFill>
        </p:spPr>
        <p:txBody>
          <a:bodyPr/>
          <a:lstStyle/>
          <a:p>
            <a:r>
              <a:rPr lang="en-US">
                <a:noFill/>
              </a:rPr>
              <a:t> </a:t>
            </a:r>
          </a:p>
        </p:txBody>
      </p:sp>
      <p:sp>
        <p:nvSpPr>
          <p:cNvPr id="28" name="TextBox 27">
            <a:extLst>
              <a:ext uri="{FF2B5EF4-FFF2-40B4-BE49-F238E27FC236}">
                <a16:creationId xmlns:a16="http://schemas.microsoft.com/office/drawing/2014/main" id="{8D5B2A14-B49B-38E5-66CC-ADA3A4EFF2A8}"/>
              </a:ext>
            </a:extLst>
          </p:cNvPr>
          <p:cNvSpPr txBox="1"/>
          <p:nvPr/>
        </p:nvSpPr>
        <p:spPr>
          <a:xfrm>
            <a:off x="-95250" y="317500"/>
            <a:ext cx="8888413" cy="585788"/>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Probability of an Interval</a:t>
            </a:r>
          </a:p>
        </p:txBody>
      </p:sp>
      <p:pic>
        <p:nvPicPr>
          <p:cNvPr id="31748" name="Picture Placeholder 5" descr="&quot;A table and three graphs are shown. The table with twenty rows and four columns have the following data: Row 1: z:negative 0.8; .00:0.2119; .01: 0.209; .02: 0.2061; &#10;Row 2: z:negative 0.7; .00:0.242; .01: 0.2389; .02: 0.2358; &#10;Row 3:  z:negative 0.6; .00:0.2743; .01: 0.2709; .02: 0.2676; &#10;Row 4:  z:negative 0.5; .00:0.3085; .01: 0.305; .02: 0.3015; &#10;Row 5:  z:negative 0.4; .00:0.3446; .01: 0.3409; .02: 0.3372; &#10;Row 6:  z:negative 0.3; .00:0.3821; .01: 0.3783; .02: 0.3745; &#10;Row 7:  z:negative 0.2; .00:0.4207; .01: 0.4168; .02: 0.4129; &#10;Row 8:  z:negative 0.1; .00:0.4602; .01: 0.4562; .02: 0.4522; &#10;Row 9: z:negative 0.0; .00:0.5; .01: 0.496; .02: 0.492; &#10;Row 10:  z:0; .00:0.5; .01: 0.504; .02: 0.508; &#10;Row 11:  z:0.1; .00:0.5398; .01: 0.5438; .02: 0.5478; &#10;Row 12:  z:0.2; .00:0.5793; .01: 0.5832; .02: 0.5871; &#10;Row 13:  z:0.3; .00:0.6179; .01: 0.6217; .02: 0.6255; &#10;Row 14:  z:0.4; .00:0.6554; .01: 0.6591; .02: 0.6628; &#10;Row 15:  z:0.5; .00:0.6915; .01: 0.695; .02: 0.6985; &#10;Row 16:  z:0.6; .00:0.7257; .01: 0.7291; .02: 0.7324; &#10;Row 17: z:0.7; .00:0.758; .01: 0.7611; .02: 0.7642; &#10;Row 18: z:0.8; .00:0.7881; .01: 0.791; .02: 0.7939; &#10;Row 19: z:0.9; .00:0.8159; .01: 0.8186; .02: 0.8212; &#10;Row 20: z:1; .00:0.8413; .01: 0.8438; .02: 0.8461. The first graph has Z along the horizontal axis. A bell shaped curve emerging from the bottom left portion of the graph, reaches its peak over the middle portion and ends in the lower right portion of the graph. A vertical line emerging from negative 0.71 mark along the horizontal axis on the left, meets the curve. A callout from the region to the left of this line, under the curve, which is shaded, points to the value .2389 in the table. The second graph has Z along the horizontal axis. A bell shaped curve emerging from the bottom left portion of the graph, reaches its peak over the middle portion and ends in the lower right portion of the graph. A vertical line emerging from 0.92 mark along the horizontal axis on the right, meets the curve. A callout from the region to the left of this line, under the curve, which is shaded, points to the value .8212 in the table. The third graph has Z along the horizontal axis. A bell shaped curve emerging from the bottom left portion of the graph, reaches its peak over the middle portion and ends in the lower right portion of the graph. A vertical line emerging from negative 0.71 mark along the horizontal axis on the left, meets the curve. A vertical line emerging from 0.92 mark along the horizontal axis on the right, meets the curve. The point 0 is in the middle, along the horizontal axis. The region between these two lines under the curve is shaded. This region is labeled .5823. Note that all the data presented are approximate.&quot;&#10;">
            <a:extLst>
              <a:ext uri="{FF2B5EF4-FFF2-40B4-BE49-F238E27FC236}">
                <a16:creationId xmlns:a16="http://schemas.microsoft.com/office/drawing/2014/main" id="{13212B46-7058-E4FC-9BA4-F169F474F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 b="8"/>
          <a:stretch>
            <a:fillRect/>
          </a:stretch>
        </p:blipFill>
        <p:spPr bwMode="auto">
          <a:xfrm>
            <a:off x="5021263" y="1262063"/>
            <a:ext cx="37719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B6A4470-ED2C-A0F8-F57F-2716CC4123C8}"/>
              </a:ext>
            </a:extLst>
          </p:cNvPr>
          <p:cNvSpPr txBox="1"/>
          <p:nvPr/>
        </p:nvSpPr>
        <p:spPr>
          <a:xfrm>
            <a:off x="128588" y="176213"/>
            <a:ext cx="8886825" cy="584200"/>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Finding Values of Z</a:t>
            </a:r>
          </a:p>
        </p:txBody>
      </p:sp>
      <p:sp>
        <p:nvSpPr>
          <p:cNvPr id="4" name="Text Placeholder 3" descr="A graph shows z along the horizontal axis with 0 at the middle. A curve extends from the bottom left portion of the graph, reaches its peak over the 0 mark and ends at the bottom right portion of the graph. A vertical line emerges from Z_A along the horizontal axis, to the right of 0 and touches the curve above. The region to the right of this line, under the curve is shaded and is labeled A.&#10;">
            <a:extLst>
              <a:ext uri="{FF2B5EF4-FFF2-40B4-BE49-F238E27FC236}">
                <a16:creationId xmlns:a16="http://schemas.microsoft.com/office/drawing/2014/main" id="{4C7B5A36-91F3-E619-4F03-1DBE80056C67}"/>
              </a:ext>
            </a:extLst>
          </p:cNvPr>
          <p:cNvSpPr txBox="1">
            <a:spLocks noRot="1" noChangeAspect="1" noMove="1" noResize="1" noEditPoints="1" noAdjustHandles="1" noChangeArrowheads="1" noChangeShapeType="1" noTextEdit="1"/>
          </p:cNvSpPr>
          <p:nvPr/>
        </p:nvSpPr>
        <p:spPr>
          <a:xfrm>
            <a:off x="294559" y="978106"/>
            <a:ext cx="7962884" cy="2941202"/>
          </a:xfrm>
          <a:prstGeom prst="rect">
            <a:avLst/>
          </a:prstGeom>
          <a:blipFill>
            <a:blip r:embed="rId3"/>
            <a:stretch>
              <a:fillRect l="-1148" t="-2899" r="-1683" b="-76812"/>
            </a:stretch>
          </a:blipFill>
        </p:spPr>
        <p:txBody>
          <a:bodyPr/>
          <a:lstStyle/>
          <a:p>
            <a:r>
              <a:rPr lang="en-US">
                <a:noFill/>
              </a:rPr>
              <a:t> </a:t>
            </a:r>
          </a:p>
        </p:txBody>
      </p:sp>
      <p:pic>
        <p:nvPicPr>
          <p:cNvPr id="33796" name="Picture 1">
            <a:extLst>
              <a:ext uri="{FF2B5EF4-FFF2-40B4-BE49-F238E27FC236}">
                <a16:creationId xmlns:a16="http://schemas.microsoft.com/office/drawing/2014/main" id="{72924EAF-FD0D-0D39-203A-766709036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275" y="3252788"/>
            <a:ext cx="34734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A134C67E-F180-4B38-8695-9C8769DB3A05}"/>
              </a:ext>
            </a:extLst>
          </p:cNvPr>
          <p:cNvSpPr txBox="1"/>
          <p:nvPr/>
        </p:nvSpPr>
        <p:spPr>
          <a:xfrm>
            <a:off x="0" y="188913"/>
            <a:ext cx="8888413" cy="584200"/>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Finding Z  for .05</a:t>
            </a:r>
          </a:p>
        </p:txBody>
      </p:sp>
      <p:sp>
        <p:nvSpPr>
          <p:cNvPr id="7" name="TextBox 6">
            <a:extLst>
              <a:ext uri="{FF2B5EF4-FFF2-40B4-BE49-F238E27FC236}">
                <a16:creationId xmlns:a16="http://schemas.microsoft.com/office/drawing/2014/main" id="{0E85FB24-FD6F-F76A-A361-9282F459031A}"/>
              </a:ext>
            </a:extLst>
          </p:cNvPr>
          <p:cNvSpPr txBox="1"/>
          <p:nvPr/>
        </p:nvSpPr>
        <p:spPr>
          <a:xfrm>
            <a:off x="352425" y="968375"/>
            <a:ext cx="4668838" cy="6226175"/>
          </a:xfrm>
          <a:prstGeom prst="rect">
            <a:avLst/>
          </a:prstGeom>
          <a:noFill/>
        </p:spPr>
        <p:txBody>
          <a:bodyPr>
            <a:spAutoFit/>
          </a:bodyPr>
          <a:lstStyle/>
          <a:p>
            <a:pPr>
              <a:spcBef>
                <a:spcPts val="450"/>
              </a:spcBef>
              <a:defRPr/>
            </a:pPr>
            <a:r>
              <a:rPr lang="en-US" sz="1800" dirty="0"/>
              <a:t>Find the value of a standard normal random variable such that the probability that the random variable is greater than this quantity is 5% (</a:t>
            </a:r>
            <a:r>
              <a:rPr lang="en-US" sz="1800" i="1" dirty="0"/>
              <a:t>Z</a:t>
            </a:r>
            <a:r>
              <a:rPr lang="en-US" sz="1800" i="1" baseline="-25000" dirty="0"/>
              <a:t>.05</a:t>
            </a:r>
            <a:r>
              <a:rPr lang="en-US" sz="1800" dirty="0"/>
              <a:t>). P(Z &gt;</a:t>
            </a:r>
            <a:r>
              <a:rPr lang="en-US" sz="1800" i="1" dirty="0"/>
              <a:t> Z</a:t>
            </a:r>
            <a:r>
              <a:rPr lang="en-US" sz="1800" i="1" baseline="-25000" dirty="0"/>
              <a:t>.05</a:t>
            </a:r>
            <a:r>
              <a:rPr lang="en-US" sz="1800" dirty="0"/>
              <a:t>) = 0.05</a:t>
            </a:r>
          </a:p>
          <a:p>
            <a:pPr>
              <a:spcBef>
                <a:spcPts val="450"/>
              </a:spcBef>
              <a:defRPr/>
            </a:pPr>
            <a:endParaRPr lang="en-US" sz="1800" dirty="0"/>
          </a:p>
          <a:p>
            <a:pPr>
              <a:spcBef>
                <a:spcPts val="1350"/>
              </a:spcBef>
              <a:defRPr/>
            </a:pPr>
            <a:r>
              <a:rPr lang="en-US" sz="1800" b="1" dirty="0"/>
              <a:t>Solution</a:t>
            </a:r>
          </a:p>
          <a:p>
            <a:pPr>
              <a:spcBef>
                <a:spcPts val="450"/>
              </a:spcBef>
              <a:defRPr/>
            </a:pPr>
            <a:r>
              <a:rPr lang="en-US" sz="1800" dirty="0"/>
              <a:t>The probability that </a:t>
            </a:r>
            <a:r>
              <a:rPr lang="en-US" sz="1800" i="1" dirty="0"/>
              <a:t>z</a:t>
            </a:r>
            <a:r>
              <a:rPr lang="en-US" sz="1800" dirty="0"/>
              <a:t> is less than </a:t>
            </a:r>
            <a:r>
              <a:rPr lang="en-US" sz="1800" i="1" dirty="0"/>
              <a:t>Z</a:t>
            </a:r>
            <a:r>
              <a:rPr lang="en-US" sz="1800" i="1" baseline="-25000" dirty="0"/>
              <a:t>.05</a:t>
            </a:r>
            <a:r>
              <a:rPr lang="en-US" sz="1800" dirty="0"/>
              <a:t> must be </a:t>
            </a:r>
          </a:p>
          <a:p>
            <a:pPr>
              <a:spcBef>
                <a:spcPts val="0"/>
              </a:spcBef>
              <a:defRPr/>
            </a:pPr>
            <a:r>
              <a:rPr lang="en-US" sz="1800" dirty="0"/>
              <a:t>1 – .05 = .9500. To find </a:t>
            </a:r>
            <a:r>
              <a:rPr lang="en-US" sz="1800" i="1" dirty="0"/>
              <a:t>Z</a:t>
            </a:r>
            <a:r>
              <a:rPr lang="en-US" sz="1800" i="1" baseline="-25000" dirty="0"/>
              <a:t>.05</a:t>
            </a:r>
            <a:r>
              <a:rPr lang="en-US" sz="1800" dirty="0"/>
              <a:t>, we locate .9500 in the table. </a:t>
            </a:r>
          </a:p>
          <a:p>
            <a:pPr>
              <a:spcBef>
                <a:spcPts val="0"/>
              </a:spcBef>
              <a:defRPr/>
            </a:pPr>
            <a:endParaRPr lang="en-US" sz="1800" dirty="0"/>
          </a:p>
          <a:p>
            <a:pPr>
              <a:spcBef>
                <a:spcPts val="450"/>
              </a:spcBef>
              <a:defRPr/>
            </a:pPr>
            <a:r>
              <a:rPr lang="en-US" sz="1800" dirty="0"/>
              <a:t>As you can se from the figure to the right, there are two values of </a:t>
            </a:r>
            <a:r>
              <a:rPr lang="en-US" sz="1800" i="1" dirty="0"/>
              <a:t>Z</a:t>
            </a:r>
            <a:r>
              <a:rPr lang="en-US" sz="1800" dirty="0"/>
              <a:t> that are equally close: .9495 and .9505.</a:t>
            </a:r>
          </a:p>
          <a:p>
            <a:pPr>
              <a:spcBef>
                <a:spcPts val="450"/>
              </a:spcBef>
              <a:defRPr/>
            </a:pPr>
            <a:endParaRPr lang="en-US" sz="1800" dirty="0"/>
          </a:p>
          <a:p>
            <a:pPr>
              <a:spcBef>
                <a:spcPts val="450"/>
              </a:spcBef>
              <a:defRPr/>
            </a:pPr>
            <a:r>
              <a:rPr lang="en-US" sz="1800" dirty="0"/>
              <a:t>Those two probabilities correspond to the </a:t>
            </a:r>
            <a:r>
              <a:rPr lang="en-US" sz="1800" i="1" dirty="0"/>
              <a:t>Z</a:t>
            </a:r>
            <a:r>
              <a:rPr lang="en-US" sz="1800" dirty="0"/>
              <a:t>-values of 1.64 and 1.65, respectively.</a:t>
            </a:r>
          </a:p>
          <a:p>
            <a:pPr>
              <a:spcBef>
                <a:spcPts val="450"/>
              </a:spcBef>
              <a:defRPr/>
            </a:pPr>
            <a:r>
              <a:rPr lang="en-US" sz="1800" dirty="0"/>
              <a:t>Thus, we can say that: 	</a:t>
            </a:r>
            <a:r>
              <a:rPr lang="en-US" sz="1800" i="1" dirty="0"/>
              <a:t>Z</a:t>
            </a:r>
            <a:r>
              <a:rPr lang="en-US" sz="1800" i="1" baseline="-25000" dirty="0"/>
              <a:t>.05</a:t>
            </a:r>
            <a:r>
              <a:rPr lang="en-US" sz="1800" dirty="0"/>
              <a:t> = 1.645.</a:t>
            </a:r>
          </a:p>
          <a:p>
            <a:pPr>
              <a:spcBef>
                <a:spcPts val="450"/>
              </a:spcBef>
              <a:defRPr/>
            </a:pPr>
            <a:endParaRPr lang="en-US" sz="1725" dirty="0"/>
          </a:p>
          <a:p>
            <a:pPr>
              <a:defRPr/>
            </a:pPr>
            <a:endParaRPr lang="fr-FR" sz="1650" dirty="0"/>
          </a:p>
        </p:txBody>
      </p:sp>
      <p:pic>
        <p:nvPicPr>
          <p:cNvPr id="35844" name="Picture Placeholder 5" descr="&quot;A table and a graph are shown. The table with twenty ones and eleven columns shows the following data: Row 1: z:1; .00:0.8413; .01: 0.8438; .02: 0.8461; .03: 0.8485; .04: 0.8508; .05: 0.8531; .06: 0.8554; .07:0.8577; .08: 0.8599; .09: 0.8621; &#10;Row 2: z:1.1; .00:0.8643; .01: 0.8665; .02: 0.8686; .03: 0.8708; .04: 0.8729; .05: 0.8749; .06: 0.877; .07:0.879; .08: 0.881; .09: 0.883; &#10;Row 3:  z:1.2; .00:0.8849; .01: 0.8869; .02: 0.8888; .03: 0.8907; .04: 0.8925; .05: 0.8944; .06: 0.8962; .07:0.898; .08: 0.8997; .09: 0.9015; &#10;Row 4:  z:1.3; .00:0.9032; .01: 0.9049; .02: 0.9066; .03: 0.9082; .04: 0.9099; .05: 0.9115; .06: 0.9131; .07:0.9147; .08: 0.9162; .09: 0.9177; &#10;Row 5:  z:1.4; .00:0.9192; .01: 0.9207; .02: 0.9222; .03: 0.9236; .04: 0.9251; .05: 0.9265; .06: 0.9279; .07:0.9292; .08: 0.9306; .09: 0.9319; &#10;Row 6:  z:1.5; .00:0.9332; .01: 0.9345; .02: 0.9357; .03: 0.937; .04: 0.9382; .05: 0.9394; .06: 0.9406; .07:0.9418; .08: 0.9429; .09: 0.9441; &#10;Row 7:  z:1.6; .00:0.9452; .01: 0.9463; .02: 0.9474; .03: 0.9484; .04: 0.9495; .05: 0.9505; .06: 0.9515; .07:0.9525; .08: 0.9535; .09: 0.9545; &#10;Row 8:  z:1.7; .00:0.9554; .01: 0.9564; .02: 0.9573; .03: 0.9582; .04: 0.9591; .05: 0.9599; .06: 0.9608; .07:0.9616; .08: 0.9625; .09: 0.9633; &#10;Row 9: z:1.8; .00:0.9641; .01: 0.9649; .02: 0.9656; .03: 0.9664; .04: 0.9671; .05: 0.9678; .06: 0.9686; .07:0.9693; .08: 0.9699; .09: 0.9706; &#10;Row 10:  z:1.9; .00:0.9713; .01: 0.9719; .02: 0.9726; .03: 0.9732; .04: 0.9738; .05: 0.9744; .06: 0.975; .07:0.9756; .08: 0.9761; .09: 0.9767; &#10;Row 11:  z:2; .00:0.9772; .01: 0.9778; .02: 0.9783; .03: 0.9788; .04: 0.9793; .05: 0.9798; .06: 0.9803; .07:0.9808; .08: 0.9812; .09: 0.9817; &#10;Row 12:  z:2.1; .00:0.9821; .01: 0.9826; .02: 0.983; .03: 0.9834; .04: 0.9838; .05: 0.9842; .06: 0.9846; .07:0.985; .08: 0.9854; .09: 0.9857; &#10;Row 13:  z:2.2; .00:0.9861; .01: 0.9864; .02: 0.9868; .03: 0.9871; .04: 0.9875; .05: 0.9878; .06: 0.9881; .07:0.9884; .08: 0.9887; .09: 0.989; &#10;Row 14:  z:2.3; .00:0.9893; .01: 0.9896; .02: 0.9898; .03: 0.9901; .04: 0.9904; .05: 0.9906; .06: 0.9909; .07:0.9911; .08: 0.9913; .09: 0.9916; &#10;Row 15:  z:2.4; .00:0.9918; .01: 0.992; .02: 0.9922; .03: 0.9925; .04: 0.9927; .05: 0.9929; .06: 0.9931; .07:0.9932; .08: 0.9934; .09: 0.9936; &#10;Row 16:  z:2.5; .00:0.9938; .01: 0.994; .02: 0.9941; .03: 0.9943; .04: 0.9945; .05: 0.9946; .06: 0.9948; .07:0.9949; .08: 0.9951; .09: 0.9952; &#10;Row 17: z:2.6; .00:0.9953; .01: 0.9955; .02: 0.9956; .03: 0.9957; .04: 0.9959; .05: 0.996; .06: 0.9961; .07:0.9962; .08: 0.9963; .09: 0.9964; &#10;Row 18: z:2.7; .00:0.9965; .01: 0.9966; .02: 0.9967; .03: 0.9968; .04: 0.9969; .05: 0.997; .06: 0.9971; .07:0.9972; .08: 0.9973; .09: 0.9974; &#10;Row 19: z:2.8; .00:0.9974; .01: 0.9975; .02: 0.9976; .03: 0.9977; .04: 0.9977; .05: 0.9978; .06: 0.9979; .07:0.9979; .08: 0.998; .09: 0.9981; &#10;Row 20: z:2.9; .00:0.9981; .01: 0.9982; .02: 0.9982; .03: 0.9983; .04: 0.9984; .05: 0.9984; .06: 0.9985; .07:0.9985; .08: 0.9986; .09: 0.9986; &#10;Row 21: z:3; .00:0.9987; .01: 0.9987; .02: 0.9987; .03: 0.9988; .04: 0.9988; .05: 0.9989; .06: 0.9989; .07:0.9989; .08: 0.999; .09: 0.999. The seventh row till the 7th column, and the 6th and 7th column toll the seventh row are highlighted. A graph has z along the horizontal axis, with 0 at the middle. A curve emerges from the bottom left portion of the graph, reaches a peak over the 0 mark and ends at the bottom right portion of the graph. A vertical line emerges from the horizontal axis at z_.05 mark to the right of 0, and meets the curve. The region to the right of this line under the curve is labeled .05. The region to th left of this line under the curve is labeled 1 minus .05 = .9500. A callout from this region points to the values .9495 and .9505 in the table.&quot;&#10;">
            <a:extLst>
              <a:ext uri="{FF2B5EF4-FFF2-40B4-BE49-F238E27FC236}">
                <a16:creationId xmlns:a16="http://schemas.microsoft.com/office/drawing/2014/main" id="{491DD958-D2DA-C94A-1E5E-1E7397078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 b="6"/>
          <a:stretch>
            <a:fillRect/>
          </a:stretch>
        </p:blipFill>
        <p:spPr bwMode="auto">
          <a:xfrm>
            <a:off x="5191125" y="1292225"/>
            <a:ext cx="3400425"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E9159C5-2D1B-22E9-2640-6F767BBBD665}"/>
              </a:ext>
            </a:extLst>
          </p:cNvPr>
          <p:cNvSpPr txBox="1"/>
          <p:nvPr/>
        </p:nvSpPr>
        <p:spPr>
          <a:xfrm>
            <a:off x="254000" y="360363"/>
            <a:ext cx="8032750" cy="584200"/>
          </a:xfrm>
          <a:prstGeom prst="rect">
            <a:avLst/>
          </a:prstGeom>
          <a:noFill/>
        </p:spPr>
        <p:txBody>
          <a:bodyPr>
            <a:spAutoFit/>
          </a:bodyPr>
          <a:lstStyle>
            <a:defPPr>
              <a:defRPr lang="en-US"/>
            </a:defPPr>
            <a:lvl1pPr algn="ctr">
              <a:defRPr sz="3200" b="1" spc="75">
                <a:solidFill>
                  <a:srgbClr val="3333FF"/>
                </a:solidFill>
                <a:latin typeface="Tenorite Display" panose="00000500000000000000" pitchFamily="2" charset="0"/>
                <a:cs typeface="Times New Roman" panose="02020603050405020304" pitchFamily="18" charset="0"/>
              </a:defRPr>
            </a:lvl1pPr>
          </a:lstStyle>
          <a:p>
            <a:pPr>
              <a:defRPr/>
            </a:pPr>
            <a:r>
              <a:rPr lang="en-US" dirty="0"/>
              <a:t>Finding the value of x</a:t>
            </a:r>
          </a:p>
        </p:txBody>
      </p:sp>
      <p:sp>
        <p:nvSpPr>
          <p:cNvPr id="37891" name="Text Placeholder 2">
            <a:extLst>
              <a:ext uri="{FF2B5EF4-FFF2-40B4-BE49-F238E27FC236}">
                <a16:creationId xmlns:a16="http://schemas.microsoft.com/office/drawing/2014/main" id="{3B4EC2D6-F9B1-EEB2-2779-4606E800903A}"/>
              </a:ext>
            </a:extLst>
          </p:cNvPr>
          <p:cNvSpPr txBox="1">
            <a:spLocks noChangeArrowheads="1"/>
          </p:cNvSpPr>
          <p:nvPr/>
        </p:nvSpPr>
        <p:spPr bwMode="auto">
          <a:xfrm>
            <a:off x="371475" y="2092325"/>
            <a:ext cx="2846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endParaRPr lang="en-US" altLang="en-US" sz="2100" b="1"/>
          </a:p>
        </p:txBody>
      </p:sp>
      <p:sp>
        <p:nvSpPr>
          <p:cNvPr id="7" name="TextBox 6">
            <a:extLst>
              <a:ext uri="{FF2B5EF4-FFF2-40B4-BE49-F238E27FC236}">
                <a16:creationId xmlns:a16="http://schemas.microsoft.com/office/drawing/2014/main" id="{FE8C7994-269E-4B00-8610-34330DBE3CA1}"/>
              </a:ext>
            </a:extLst>
          </p:cNvPr>
          <p:cNvSpPr txBox="1"/>
          <p:nvPr/>
        </p:nvSpPr>
        <p:spPr>
          <a:xfrm>
            <a:off x="624689" y="1506843"/>
            <a:ext cx="8238654" cy="3508653"/>
          </a:xfrm>
          <a:prstGeom prst="rect">
            <a:avLst/>
          </a:prstGeom>
          <a:noFill/>
        </p:spPr>
        <p:txBody>
          <a:bodyPr wrap="square">
            <a:spAutoFit/>
          </a:bodyPr>
          <a:lstStyle/>
          <a:p>
            <a:r>
              <a:rPr lang="en-US" dirty="0"/>
              <a:t>Question: Knowing that the mean of this distribution is 8 and the standard deviation is 1.6. What is the value of the variable corresponding to this standard normal random variable. </a:t>
            </a:r>
          </a:p>
          <a:p>
            <a:endParaRPr lang="en-US" dirty="0"/>
          </a:p>
          <a:p>
            <a:r>
              <a:rPr lang="en-US" dirty="0"/>
              <a:t>In other words, we are asked to find the X corresponding to this specific value of Z: </a:t>
            </a:r>
          </a:p>
          <a:p>
            <a:endParaRPr lang="en-US" dirty="0"/>
          </a:p>
          <a:p>
            <a:r>
              <a:rPr lang="en-US" dirty="0"/>
              <a:t>𝑍=(𝑋−𝜇)/𝜎 </a:t>
            </a:r>
            <a:r>
              <a:rPr lang="en-US" sz="2400" dirty="0">
                <a:sym typeface="Wingdings" panose="05000000000000000000" pitchFamily="2" charset="2"/>
              </a:rPr>
              <a:t> </a:t>
            </a:r>
            <a:r>
              <a:rPr lang="en-US" dirty="0"/>
              <a:t> X = 𝜎 Z + 𝜇 = 1.6* 1.645 + 8 = 2.632 + 8 = 10.632</a:t>
            </a:r>
          </a:p>
          <a:p>
            <a:endParaRPr lang="en-US" dirty="0"/>
          </a:p>
          <a:p>
            <a:r>
              <a:rPr lang="en-US" dirty="0"/>
              <a:t>We say that we unstandardized Z.</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5F604C9-FDBE-66D0-F10F-C539997723DD}"/>
              </a:ext>
            </a:extLst>
          </p:cNvPr>
          <p:cNvSpPr txBox="1"/>
          <p:nvPr/>
        </p:nvSpPr>
        <p:spPr>
          <a:xfrm>
            <a:off x="430213" y="307975"/>
            <a:ext cx="8032750" cy="585788"/>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Z-value and percentiles</a:t>
            </a:r>
          </a:p>
        </p:txBody>
      </p:sp>
      <p:sp>
        <p:nvSpPr>
          <p:cNvPr id="39939" name="Text Placeholder 2">
            <a:extLst>
              <a:ext uri="{FF2B5EF4-FFF2-40B4-BE49-F238E27FC236}">
                <a16:creationId xmlns:a16="http://schemas.microsoft.com/office/drawing/2014/main" id="{DCDF311F-AA6A-7587-D769-E333FE8091AB}"/>
              </a:ext>
            </a:extLst>
          </p:cNvPr>
          <p:cNvSpPr txBox="1">
            <a:spLocks noChangeArrowheads="1"/>
          </p:cNvSpPr>
          <p:nvPr/>
        </p:nvSpPr>
        <p:spPr bwMode="auto">
          <a:xfrm>
            <a:off x="371475" y="2092325"/>
            <a:ext cx="2846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endParaRPr lang="en-US" altLang="en-US" sz="2100" b="1"/>
          </a:p>
        </p:txBody>
      </p:sp>
      <p:sp>
        <p:nvSpPr>
          <p:cNvPr id="7" name="Text Placeholder 2">
            <a:extLst>
              <a:ext uri="{FF2B5EF4-FFF2-40B4-BE49-F238E27FC236}">
                <a16:creationId xmlns:a16="http://schemas.microsoft.com/office/drawing/2014/main" id="{FC656B54-C5E6-1BB1-445B-4B489BEE0DF3}"/>
              </a:ext>
            </a:extLst>
          </p:cNvPr>
          <p:cNvSpPr txBox="1">
            <a:spLocks/>
          </p:cNvSpPr>
          <p:nvPr/>
        </p:nvSpPr>
        <p:spPr>
          <a:xfrm>
            <a:off x="576263" y="1898650"/>
            <a:ext cx="3862387" cy="3238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Font typeface="Arial" panose="020B0604020202020204" pitchFamily="34" charset="0"/>
              <a:buNone/>
              <a:defRPr/>
            </a:pPr>
            <a:endParaRPr lang="en-US" sz="1350" dirty="0"/>
          </a:p>
        </p:txBody>
      </p:sp>
      <p:sp>
        <p:nvSpPr>
          <p:cNvPr id="2" name="Rectangle 1">
            <a:extLst>
              <a:ext uri="{FF2B5EF4-FFF2-40B4-BE49-F238E27FC236}">
                <a16:creationId xmlns:a16="http://schemas.microsoft.com/office/drawing/2014/main" id="{4FF10632-1EFF-251D-B082-0F3B6B080FD0}"/>
              </a:ext>
            </a:extLst>
          </p:cNvPr>
          <p:cNvSpPr/>
          <p:nvPr/>
        </p:nvSpPr>
        <p:spPr>
          <a:xfrm>
            <a:off x="541338" y="1116013"/>
            <a:ext cx="8189912" cy="4246562"/>
          </a:xfrm>
          <a:prstGeom prst="rect">
            <a:avLst/>
          </a:prstGeom>
        </p:spPr>
        <p:txBody>
          <a:bodyPr>
            <a:spAutoFit/>
          </a:bodyPr>
          <a:lstStyle/>
          <a:p>
            <a:pPr>
              <a:defRPr/>
            </a:pPr>
            <a:r>
              <a:rPr lang="en-US" sz="1800" dirty="0"/>
              <a:t>Example, for z = 2: </a:t>
            </a:r>
          </a:p>
          <a:p>
            <a:pPr>
              <a:defRPr/>
            </a:pPr>
            <a:endParaRPr lang="en-US" sz="1800" dirty="0"/>
          </a:p>
          <a:p>
            <a:pPr marL="214313" indent="-214313">
              <a:buFont typeface="Arial" panose="020B0604020202020204" pitchFamily="34" charset="0"/>
              <a:buChar char="•"/>
              <a:defRPr/>
            </a:pPr>
            <a:r>
              <a:rPr lang="en-US" sz="1800" dirty="0"/>
              <a:t>According to our Z-Table, the area to the left of Z=2 is equal to 0.9772 </a:t>
            </a:r>
          </a:p>
          <a:p>
            <a:pPr marL="214313" indent="-214313">
              <a:buFont typeface="Arial" panose="020B0604020202020204" pitchFamily="34" charset="0"/>
              <a:buChar char="•"/>
              <a:defRPr/>
            </a:pPr>
            <a:r>
              <a:rPr lang="en-US" sz="1800" dirty="0"/>
              <a:t>This means that the area to the right of Z=2 must be equal to 1 – 0.9772 = 0.0228</a:t>
            </a:r>
          </a:p>
          <a:p>
            <a:pPr marL="214313" indent="-214313">
              <a:buFont typeface="Arial" panose="020B0604020202020204" pitchFamily="34" charset="0"/>
              <a:buChar char="•"/>
              <a:defRPr/>
            </a:pPr>
            <a:r>
              <a:rPr lang="en-US" sz="1800" dirty="0"/>
              <a:t>This means that: </a:t>
            </a:r>
          </a:p>
          <a:p>
            <a:pPr marL="300038" indent="-300038">
              <a:buFontTx/>
              <a:buAutoNum type="romanLcParenBoth"/>
              <a:defRPr/>
            </a:pPr>
            <a:r>
              <a:rPr lang="en-US" sz="1800" dirty="0"/>
              <a:t>The value in our distribution whose Z-Score = 2 is greater than 97.72% of the values in the distribution, and less than 2.28% of the values in the distribution. </a:t>
            </a:r>
          </a:p>
          <a:p>
            <a:pPr marL="300038" indent="-300038">
              <a:buFontTx/>
              <a:buAutoNum type="romanLcParenBoth"/>
              <a:defRPr/>
            </a:pPr>
            <a:r>
              <a:rPr lang="en-US" sz="1800" dirty="0"/>
              <a:t>The value (x) whose Z-Score = 2 is </a:t>
            </a:r>
            <a:r>
              <a:rPr lang="en-US" sz="1800" b="1" dirty="0"/>
              <a:t>97.72nd</a:t>
            </a:r>
            <a:r>
              <a:rPr lang="en-US" sz="1800" dirty="0"/>
              <a:t> </a:t>
            </a:r>
            <a:r>
              <a:rPr lang="en-US" sz="1800" b="1" dirty="0"/>
              <a:t>percentile </a:t>
            </a:r>
          </a:p>
          <a:p>
            <a:pPr marL="300038" indent="-300038">
              <a:buFontTx/>
              <a:buAutoNum type="romanLcParenBoth"/>
              <a:defRPr/>
            </a:pPr>
            <a:r>
              <a:rPr lang="en-US" sz="1800" dirty="0"/>
              <a:t>The probability that a randomly selected value from our distribution has a Z-Score of less than 2 (in other words, the probability it is smaller than the value whose Z-Score = 2) is equal to 0.9772, and the probability that a random value has a Z-score of greater than 2 (the probability that that it is greater than the value whose Z-Score = 2) is equal to 0.0228</a:t>
            </a:r>
          </a:p>
        </p:txBody>
      </p:sp>
      <p:pic>
        <p:nvPicPr>
          <p:cNvPr id="39942" name="Picture 3">
            <a:extLst>
              <a:ext uri="{FF2B5EF4-FFF2-40B4-BE49-F238E27FC236}">
                <a16:creationId xmlns:a16="http://schemas.microsoft.com/office/drawing/2014/main" id="{313DB038-DF7F-DAF4-29AD-82CF36F27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5211763"/>
            <a:ext cx="37719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7944-9918-C42C-26F1-BD8204EBA2A6}"/>
              </a:ext>
            </a:extLst>
          </p:cNvPr>
          <p:cNvSpPr>
            <a:spLocks noGrp="1"/>
          </p:cNvSpPr>
          <p:nvPr>
            <p:ph type="title"/>
          </p:nvPr>
        </p:nvSpPr>
        <p:spPr/>
        <p:txBody>
          <a:bodyPr>
            <a:normAutofit fontScale="90000"/>
          </a:bodyPr>
          <a:lstStyle/>
          <a:p>
            <a:pPr>
              <a:defRPr/>
            </a:pPr>
            <a:r>
              <a:rPr lang="en-IN" dirty="0"/>
              <a:t>Using excel to compute standard normal probabilities</a:t>
            </a:r>
          </a:p>
        </p:txBody>
      </p:sp>
      <p:sp>
        <p:nvSpPr>
          <p:cNvPr id="3" name="Content Placeholder 2">
            <a:extLst>
              <a:ext uri="{FF2B5EF4-FFF2-40B4-BE49-F238E27FC236}">
                <a16:creationId xmlns:a16="http://schemas.microsoft.com/office/drawing/2014/main" id="{8FFB03A0-5A8A-85BC-FCA3-7F7133D99D93}"/>
              </a:ext>
            </a:extLst>
          </p:cNvPr>
          <p:cNvSpPr>
            <a:spLocks noGrp="1"/>
          </p:cNvSpPr>
          <p:nvPr>
            <p:ph idx="1"/>
          </p:nvPr>
        </p:nvSpPr>
        <p:spPr/>
        <p:txBody>
          <a:bodyPr/>
          <a:lstStyle/>
          <a:p>
            <a:pPr marL="0" indent="0">
              <a:buFont typeface="Arial" panose="020B0604020202020204" pitchFamily="34" charset="0"/>
              <a:buNone/>
              <a:defRPr/>
            </a:pPr>
            <a:r>
              <a:rPr lang="en-IN" sz="2400" dirty="0"/>
              <a:t>Excel has two functions for computing probabilities and </a:t>
            </a:r>
            <a:r>
              <a:rPr lang="en-US" sz="2400" i="1" dirty="0"/>
              <a:t>z </a:t>
            </a:r>
            <a:r>
              <a:rPr lang="en-US" sz="2400" dirty="0"/>
              <a:t>values for a standard normal probability distribution. </a:t>
            </a:r>
          </a:p>
          <a:p>
            <a:pPr marL="0" indent="0">
              <a:buFont typeface="Arial" panose="020B0604020202020204" pitchFamily="34" charset="0"/>
              <a:buNone/>
              <a:defRPr/>
            </a:pPr>
            <a:endParaRPr lang="en-US" sz="2400" dirty="0"/>
          </a:p>
          <a:p>
            <a:pPr>
              <a:buFont typeface="Wingdings" panose="05000000000000000000" pitchFamily="2" charset="2"/>
              <a:buChar char="Ø"/>
              <a:defRPr/>
            </a:pPr>
            <a:r>
              <a:rPr lang="en-US" sz="2400" dirty="0"/>
              <a:t>NORM.S.DIST function computes the cumulative probability given a </a:t>
            </a:r>
            <a:r>
              <a:rPr lang="en-US" sz="2400" i="1" dirty="0"/>
              <a:t>z </a:t>
            </a:r>
            <a:r>
              <a:rPr lang="en-US" sz="2400" dirty="0"/>
              <a:t>value.</a:t>
            </a:r>
          </a:p>
          <a:p>
            <a:pPr>
              <a:buFont typeface="Wingdings" panose="05000000000000000000" pitchFamily="2" charset="2"/>
              <a:buChar char="Ø"/>
              <a:defRPr/>
            </a:pPr>
            <a:r>
              <a:rPr lang="en-US" sz="2400" dirty="0"/>
              <a:t>NORM.S.INV function computes the </a:t>
            </a:r>
            <a:r>
              <a:rPr lang="en-US" sz="2400" i="1" dirty="0"/>
              <a:t>z </a:t>
            </a:r>
            <a:r>
              <a:rPr lang="en-US" sz="2400" dirty="0"/>
              <a:t>value given a cumulative probability.</a:t>
            </a:r>
          </a:p>
          <a:p>
            <a:pPr marL="343769" lvl="1" indent="0">
              <a:buFont typeface="Arial" panose="020B0604020202020204" pitchFamily="34" charset="0"/>
              <a:buNone/>
              <a:defRPr/>
            </a:pPr>
            <a:endParaRPr lang="en-US" sz="2400" dirty="0"/>
          </a:p>
          <a:p>
            <a:pPr marL="343769" lvl="1" indent="0">
              <a:buFont typeface="Arial" panose="020B0604020202020204" pitchFamily="34" charset="0"/>
              <a:buNone/>
              <a:defRPr/>
            </a:pPr>
            <a:r>
              <a:rPr lang="en-US" sz="2400" dirty="0"/>
              <a:t>“S” in the function names reminds us that these functions relate to the standard normal probability distribution</a:t>
            </a:r>
            <a:r>
              <a:rPr lang="en-US" dirty="0"/>
              <a:t>. </a:t>
            </a:r>
            <a:endParaRPr lang="en-IN" dirty="0"/>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C173-E768-0211-9137-FC2F59BB0837}"/>
              </a:ext>
            </a:extLst>
          </p:cNvPr>
          <p:cNvSpPr>
            <a:spLocks noGrp="1"/>
          </p:cNvSpPr>
          <p:nvPr>
            <p:ph type="title"/>
          </p:nvPr>
        </p:nvSpPr>
        <p:spPr>
          <a:xfrm>
            <a:off x="457200" y="98425"/>
            <a:ext cx="8229600" cy="1143000"/>
          </a:xfrm>
        </p:spPr>
        <p:txBody>
          <a:bodyPr>
            <a:normAutofit fontScale="90000"/>
          </a:bodyPr>
          <a:lstStyle/>
          <a:p>
            <a:pPr>
              <a:defRPr/>
            </a:pPr>
            <a:r>
              <a:rPr lang="en-IN" dirty="0"/>
              <a:t>Using Excel to compute Standard Normal Probabilities</a:t>
            </a:r>
          </a:p>
        </p:txBody>
      </p:sp>
      <p:sp>
        <p:nvSpPr>
          <p:cNvPr id="3" name="Content Placeholder 2">
            <a:extLst>
              <a:ext uri="{FF2B5EF4-FFF2-40B4-BE49-F238E27FC236}">
                <a16:creationId xmlns:a16="http://schemas.microsoft.com/office/drawing/2014/main" id="{BD888A4D-71E3-A0C1-2DB9-68C804254159}"/>
              </a:ext>
            </a:extLst>
          </p:cNvPr>
          <p:cNvSpPr>
            <a:spLocks noGrp="1"/>
          </p:cNvSpPr>
          <p:nvPr>
            <p:ph idx="1"/>
          </p:nvPr>
        </p:nvSpPr>
        <p:spPr>
          <a:xfrm>
            <a:off x="261938" y="1241425"/>
            <a:ext cx="8229600" cy="4525963"/>
          </a:xfrm>
        </p:spPr>
        <p:txBody>
          <a:bodyPr/>
          <a:lstStyle/>
          <a:p>
            <a:pPr>
              <a:buFont typeface="Wingdings" panose="05000000000000000000" pitchFamily="2" charset="2"/>
              <a:buChar char="q"/>
              <a:defRPr/>
            </a:pPr>
            <a:r>
              <a:rPr lang="en-IN" dirty="0"/>
              <a:t>Excel Formula Worksheet</a:t>
            </a:r>
          </a:p>
          <a:p>
            <a:pPr marL="0" indent="0">
              <a:buFont typeface="Arial" panose="020B0604020202020204" pitchFamily="34" charset="0"/>
              <a:buNone/>
              <a:defRPr/>
            </a:pPr>
            <a:endParaRPr lang="en-IN" dirty="0"/>
          </a:p>
        </p:txBody>
      </p:sp>
      <p:pic>
        <p:nvPicPr>
          <p:cNvPr id="95236" name="Picture 6">
            <a:extLst>
              <a:ext uri="{FF2B5EF4-FFF2-40B4-BE49-F238E27FC236}">
                <a16:creationId xmlns:a16="http://schemas.microsoft.com/office/drawing/2014/main" id="{EE45050F-B699-E68F-0902-DB3305407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768475"/>
            <a:ext cx="69564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4">
            <a:extLst>
              <a:ext uri="{FF2B5EF4-FFF2-40B4-BE49-F238E27FC236}">
                <a16:creationId xmlns:a16="http://schemas.microsoft.com/office/drawing/2014/main" id="{A2D7D74D-238D-B623-D390-E53E580CF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4157663"/>
            <a:ext cx="69564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D11A-8F1E-E41E-CE57-68C2322AC929}"/>
              </a:ext>
            </a:extLst>
          </p:cNvPr>
          <p:cNvSpPr>
            <a:spLocks noGrp="1"/>
          </p:cNvSpPr>
          <p:nvPr>
            <p:ph type="title"/>
          </p:nvPr>
        </p:nvSpPr>
        <p:spPr>
          <a:xfrm>
            <a:off x="457200" y="187325"/>
            <a:ext cx="8229600" cy="1143000"/>
          </a:xfrm>
        </p:spPr>
        <p:txBody>
          <a:bodyPr>
            <a:normAutofit fontScale="90000"/>
          </a:bodyPr>
          <a:lstStyle/>
          <a:p>
            <a:pPr>
              <a:defRPr/>
            </a:pPr>
            <a:r>
              <a:rPr lang="en-IN" dirty="0"/>
              <a:t>Using Excel to compute Standard Normal Probabilities</a:t>
            </a:r>
          </a:p>
        </p:txBody>
      </p:sp>
      <p:sp>
        <p:nvSpPr>
          <p:cNvPr id="3" name="Content Placeholder 2">
            <a:extLst>
              <a:ext uri="{FF2B5EF4-FFF2-40B4-BE49-F238E27FC236}">
                <a16:creationId xmlns:a16="http://schemas.microsoft.com/office/drawing/2014/main" id="{778EDB20-85E8-1AC9-2278-A76C50E29850}"/>
              </a:ext>
            </a:extLst>
          </p:cNvPr>
          <p:cNvSpPr>
            <a:spLocks noGrp="1"/>
          </p:cNvSpPr>
          <p:nvPr>
            <p:ph idx="1"/>
          </p:nvPr>
        </p:nvSpPr>
        <p:spPr>
          <a:xfrm>
            <a:off x="457200" y="1330325"/>
            <a:ext cx="8229600" cy="4525963"/>
          </a:xfrm>
        </p:spPr>
        <p:txBody>
          <a:bodyPr/>
          <a:lstStyle/>
          <a:p>
            <a:pPr>
              <a:buFont typeface="Wingdings" panose="05000000000000000000" pitchFamily="2" charset="2"/>
              <a:buChar char="q"/>
              <a:defRPr/>
            </a:pPr>
            <a:r>
              <a:rPr lang="en-IN" dirty="0"/>
              <a:t>Excel Formula Worksheet</a:t>
            </a:r>
          </a:p>
          <a:p>
            <a:pPr marL="0" indent="0">
              <a:buFont typeface="Arial" panose="020B0604020202020204" pitchFamily="34" charset="0"/>
              <a:buNone/>
              <a:defRPr/>
            </a:pPr>
            <a:endParaRPr lang="en-IN" dirty="0"/>
          </a:p>
        </p:txBody>
      </p:sp>
      <p:pic>
        <p:nvPicPr>
          <p:cNvPr id="96260" name="Picture 5">
            <a:extLst>
              <a:ext uri="{FF2B5EF4-FFF2-40B4-BE49-F238E27FC236}">
                <a16:creationId xmlns:a16="http://schemas.microsoft.com/office/drawing/2014/main" id="{5BCF57F8-6CAD-8C29-0AEF-2BCFC5EB9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930400"/>
            <a:ext cx="64912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6">
            <a:extLst>
              <a:ext uri="{FF2B5EF4-FFF2-40B4-BE49-F238E27FC236}">
                <a16:creationId xmlns:a16="http://schemas.microsoft.com/office/drawing/2014/main" id="{C9799662-C015-61BF-66A6-532C987E9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081463"/>
            <a:ext cx="643413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a:extLst>
              <a:ext uri="{FF2B5EF4-FFF2-40B4-BE49-F238E27FC236}">
                <a16:creationId xmlns:a16="http://schemas.microsoft.com/office/drawing/2014/main" id="{3C3A1F59-D32C-D5EC-6EBE-6C16BAB28989}"/>
              </a:ext>
            </a:extLst>
          </p:cNvPr>
          <p:cNvSpPr txBox="1">
            <a:spLocks noChangeArrowheads="1"/>
          </p:cNvSpPr>
          <p:nvPr/>
        </p:nvSpPr>
        <p:spPr bwMode="auto">
          <a:xfrm>
            <a:off x="419100" y="3883025"/>
            <a:ext cx="8553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endParaRPr lang="en-US" altLang="en-US" sz="2000"/>
          </a:p>
          <a:p>
            <a:endParaRPr lang="en-US" altLang="en-US" sz="2000"/>
          </a:p>
        </p:txBody>
      </p:sp>
      <p:sp>
        <p:nvSpPr>
          <p:cNvPr id="28" name="TextBox 27">
            <a:extLst>
              <a:ext uri="{FF2B5EF4-FFF2-40B4-BE49-F238E27FC236}">
                <a16:creationId xmlns:a16="http://schemas.microsoft.com/office/drawing/2014/main" id="{E346250C-4178-F7E6-C053-0CD6D187C044}"/>
              </a:ext>
            </a:extLst>
          </p:cNvPr>
          <p:cNvSpPr txBox="1"/>
          <p:nvPr/>
        </p:nvSpPr>
        <p:spPr>
          <a:xfrm>
            <a:off x="0" y="266700"/>
            <a:ext cx="8888413" cy="585788"/>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Probability Density Functions</a:t>
            </a:r>
          </a:p>
        </p:txBody>
      </p:sp>
      <p:sp>
        <p:nvSpPr>
          <p:cNvPr id="13316" name="Text Placeholder 2">
            <a:extLst>
              <a:ext uri="{FF2B5EF4-FFF2-40B4-BE49-F238E27FC236}">
                <a16:creationId xmlns:a16="http://schemas.microsoft.com/office/drawing/2014/main" id="{1E6E2195-6375-396C-CB42-C4D714AB7465}"/>
              </a:ext>
            </a:extLst>
          </p:cNvPr>
          <p:cNvSpPr txBox="1">
            <a:spLocks noChangeArrowheads="1"/>
          </p:cNvSpPr>
          <p:nvPr/>
        </p:nvSpPr>
        <p:spPr bwMode="auto">
          <a:xfrm>
            <a:off x="419100" y="1162843"/>
            <a:ext cx="39322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en-US" altLang="en-US" sz="2000"/>
              <a:t>Estimated Probability between 25 and 45 Years from the Histogram in  Example 3.1</a:t>
            </a:r>
          </a:p>
        </p:txBody>
      </p:sp>
      <p:sp>
        <p:nvSpPr>
          <p:cNvPr id="13317" name="Text Placeholder 4">
            <a:extLst>
              <a:ext uri="{FF2B5EF4-FFF2-40B4-BE49-F238E27FC236}">
                <a16:creationId xmlns:a16="http://schemas.microsoft.com/office/drawing/2014/main" id="{50FB4722-219D-3B67-BF44-ADE532310B65}"/>
              </a:ext>
            </a:extLst>
          </p:cNvPr>
          <p:cNvSpPr txBox="1">
            <a:spLocks noChangeArrowheads="1"/>
          </p:cNvSpPr>
          <p:nvPr/>
        </p:nvSpPr>
        <p:spPr bwMode="auto">
          <a:xfrm>
            <a:off x="4792664" y="1400970"/>
            <a:ext cx="3443086"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en-US" altLang="en-US" sz="2000" b="1" dirty="0"/>
              <a:t>Probability Density Function (PDF) </a:t>
            </a:r>
            <a:r>
              <a:rPr lang="en-US" altLang="en-US" sz="2000" dirty="0"/>
              <a:t>for Example 3.1</a:t>
            </a:r>
          </a:p>
        </p:txBody>
      </p:sp>
      <p:pic>
        <p:nvPicPr>
          <p:cNvPr id="13318" name="Picture Placeholder 8" descr="A histogram has Ages along the horizontal axis, ranging from 10 to 100, in increments of 10, and Frequency along the vertical axis, ranging from 0 to 40, in increments of 10. The data from the histogram are as follows: 10 to 20: 6; 20 to 30: 27.5; 30 to 40: 30; 40 to 50: 16; 50 to 60: 40; 60 to 70: 35; 70 to 80: 28; 80 to 90: 12; 90 to 100: 5. The right half of the bar over 20 to 30, the bar over 30 to 40, and the left half of the bar over 40 to 50, are shaded. This shaded region extends between 25 to 45 along the horizontal axis. All data are approximate.&#10;">
            <a:extLst>
              <a:ext uri="{FF2B5EF4-FFF2-40B4-BE49-F238E27FC236}">
                <a16:creationId xmlns:a16="http://schemas.microsoft.com/office/drawing/2014/main" id="{3A552622-18E6-7EA9-3263-C838424EB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 r="9"/>
          <a:stretch>
            <a:fillRect/>
          </a:stretch>
        </p:blipFill>
        <p:spPr bwMode="auto">
          <a:xfrm>
            <a:off x="747713" y="2613025"/>
            <a:ext cx="31305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Placeholder 13" descr="A graph has x along the horizontal axis, ranging from 10 to 100, in increments of 10, and f of x along the vertical axis. A curve with two peaks, begin from 0, reaches a peak at 20, drops around 40, then a higher peak between 60 to 70 and ends at 100. The area between 25 and 45 is shaded. All data are approximate.&#10;">
            <a:extLst>
              <a:ext uri="{FF2B5EF4-FFF2-40B4-BE49-F238E27FC236}">
                <a16:creationId xmlns:a16="http://schemas.microsoft.com/office/drawing/2014/main" id="{5DD024DC-6403-975A-A2E1-756B94618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35" r="1035"/>
          <a:stretch>
            <a:fillRect/>
          </a:stretch>
        </p:blipFill>
        <p:spPr bwMode="auto">
          <a:xfrm>
            <a:off x="5075238" y="2493963"/>
            <a:ext cx="2614612"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Placeholder 6">
            <a:extLst>
              <a:ext uri="{FF2B5EF4-FFF2-40B4-BE49-F238E27FC236}">
                <a16:creationId xmlns:a16="http://schemas.microsoft.com/office/drawing/2014/main" id="{A5F4AFC2-DDCE-A0FA-6FA4-136DE9758BBA}"/>
              </a:ext>
            </a:extLst>
          </p:cNvPr>
          <p:cNvSpPr txBox="1">
            <a:spLocks noChangeArrowheads="1"/>
          </p:cNvSpPr>
          <p:nvPr/>
        </p:nvSpPr>
        <p:spPr bwMode="auto">
          <a:xfrm>
            <a:off x="280988" y="4776788"/>
            <a:ext cx="84169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spcAft>
                <a:spcPts val="450"/>
              </a:spcAft>
            </a:pPr>
            <a:r>
              <a:rPr lang="en-US" altLang="en-US" sz="2000"/>
              <a:t>In Example 3.1, we could only estimate the relative frequency that an ACBL member is between 25 and 45 by multiplying base ×</a:t>
            </a:r>
            <a:r>
              <a:rPr lang="en-US" altLang="en-US" sz="2000">
                <a:solidFill>
                  <a:srgbClr val="222222"/>
                </a:solidFill>
                <a:latin typeface="times new roman" panose="02020603050405020304" pitchFamily="18" charset="0"/>
              </a:rPr>
              <a:t> </a:t>
            </a:r>
            <a:r>
              <a:rPr lang="en-US" altLang="en-US" sz="2000"/>
              <a:t>height for each dark brown rectangle, knowing that the sample size is 200.</a:t>
            </a:r>
          </a:p>
          <a:p>
            <a:pPr eaLnBrk="1" hangingPunct="1">
              <a:lnSpc>
                <a:spcPct val="90000"/>
              </a:lnSpc>
              <a:spcBef>
                <a:spcPts val="1000"/>
              </a:spcBef>
            </a:pPr>
            <a:r>
              <a:rPr lang="en-US" altLang="en-US" sz="2000"/>
              <a:t>If we can determine a probability density function, which is essentially a smooth histogram drawn from a large population and made of infinite small rectangles, we can calculate the exact probability. </a:t>
            </a: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9079E857-8B06-4822-12A7-DA713468668A}"/>
              </a:ext>
            </a:extLst>
          </p:cNvPr>
          <p:cNvSpPr>
            <a:spLocks noGrp="1"/>
          </p:cNvSpPr>
          <p:nvPr>
            <p:ph type="title"/>
          </p:nvPr>
        </p:nvSpPr>
        <p:spPr>
          <a:xfrm>
            <a:off x="185738" y="198438"/>
            <a:ext cx="8816975" cy="1143000"/>
          </a:xfrm>
        </p:spPr>
        <p:txBody>
          <a:bodyPr/>
          <a:lstStyle/>
          <a:p>
            <a:r>
              <a:rPr lang="en-US" altLang="en-US"/>
              <a:t>Standard Normal Probability Distribution</a:t>
            </a:r>
            <a:endParaRPr lang="en-IN" altLang="en-US"/>
          </a:p>
        </p:txBody>
      </p:sp>
      <p:sp>
        <p:nvSpPr>
          <p:cNvPr id="97283" name="Content Placeholder 2">
            <a:extLst>
              <a:ext uri="{FF2B5EF4-FFF2-40B4-BE49-F238E27FC236}">
                <a16:creationId xmlns:a16="http://schemas.microsoft.com/office/drawing/2014/main" id="{8430D10E-CA18-6DCE-145B-E1814023797D}"/>
              </a:ext>
            </a:extLst>
          </p:cNvPr>
          <p:cNvSpPr>
            <a:spLocks noGrp="1"/>
          </p:cNvSpPr>
          <p:nvPr>
            <p:ph idx="1"/>
          </p:nvPr>
        </p:nvSpPr>
        <p:spPr>
          <a:xfrm>
            <a:off x="381000" y="1341438"/>
            <a:ext cx="8229600" cy="4525962"/>
          </a:xfrm>
        </p:spPr>
        <p:txBody>
          <a:bodyPr/>
          <a:lstStyle/>
          <a:p>
            <a:pPr marL="0" indent="0">
              <a:buFont typeface="Arial" panose="020B0604020202020204" pitchFamily="34" charset="0"/>
              <a:buNone/>
            </a:pPr>
            <a:r>
              <a:rPr lang="en-IN" altLang="en-US" sz="2800" b="1" u="sng"/>
              <a:t>Example: </a:t>
            </a:r>
            <a:r>
              <a:rPr lang="en-IN" altLang="en-US" sz="2800"/>
              <a:t>Grear Tire Company Problem</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sz="2400"/>
              <a:t>Grear Tire company has developed a new steel-belted radial tire to be sold through a chain of discount stores. But before finalizing the tire mileage guarantee policy, Grear’s managers want probability information about the number of miles of tires will last. </a:t>
            </a:r>
          </a:p>
          <a:p>
            <a:pPr marL="0" indent="0">
              <a:buFont typeface="Arial" panose="020B0604020202020204" pitchFamily="34" charset="0"/>
              <a:buNone/>
            </a:pPr>
            <a:r>
              <a:rPr lang="en-IN" altLang="en-US" sz="2400"/>
              <a:t>It was estimated that the mean tire mileage is 36,500 miles with a standard deviation of 5000. The manager now wants to know the probability that the tire mileage </a:t>
            </a:r>
            <a:r>
              <a:rPr lang="en-IN" altLang="en-US" sz="2400" i="1"/>
              <a:t>x </a:t>
            </a:r>
            <a:r>
              <a:rPr lang="en-IN" altLang="en-US" sz="2400"/>
              <a:t>will exceed 40,000. </a:t>
            </a:r>
          </a:p>
          <a:p>
            <a:pPr marL="0" indent="0">
              <a:buFont typeface="Arial" panose="020B0604020202020204" pitchFamily="34" charset="0"/>
              <a:buNone/>
            </a:pPr>
            <a:endParaRPr lang="en-IN" altLang="en-US" sz="2400"/>
          </a:p>
          <a:p>
            <a:pPr marL="0" indent="0" algn="ctr">
              <a:buFont typeface="Arial" panose="020B0604020202020204" pitchFamily="34" charset="0"/>
              <a:buNone/>
            </a:pPr>
            <a:r>
              <a:rPr lang="en-IN" altLang="en-US" sz="2400"/>
              <a:t>P(</a:t>
            </a:r>
            <a:r>
              <a:rPr lang="en-IN" altLang="en-US" sz="2400" i="1"/>
              <a:t>x </a:t>
            </a:r>
            <a:r>
              <a:rPr lang="en-IN" altLang="en-US" sz="2400"/>
              <a:t>&gt; 40,000) = ?</a:t>
            </a:r>
          </a:p>
          <a:p>
            <a:pPr marL="0" indent="0">
              <a:buFont typeface="Arial" panose="020B0604020202020204" pitchFamily="34" charset="0"/>
              <a:buNone/>
            </a:pPr>
            <a:endParaRPr lang="en-IN" altLang="en-US" sz="2400"/>
          </a:p>
          <a:p>
            <a:pPr marL="0" indent="0">
              <a:buFont typeface="Arial" panose="020B0604020202020204" pitchFamily="34" charset="0"/>
              <a:buNone/>
            </a:pPr>
            <a:endParaRPr lang="en-IN" altLang="en-US"/>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E211-03DB-5A21-B372-2D442CF3DD11}"/>
              </a:ext>
            </a:extLst>
          </p:cNvPr>
          <p:cNvSpPr>
            <a:spLocks noGrp="1"/>
          </p:cNvSpPr>
          <p:nvPr>
            <p:ph type="title"/>
          </p:nvPr>
        </p:nvSpPr>
        <p:spPr/>
        <p:txBody>
          <a:bodyPr>
            <a:normAutofit fontScale="90000"/>
          </a:bodyPr>
          <a:lstStyle/>
          <a:p>
            <a:pPr>
              <a:defRPr/>
            </a:pPr>
            <a:r>
              <a:rPr lang="en-US" dirty="0"/>
              <a:t>Standard Normal Probability Distribution</a:t>
            </a:r>
            <a:endParaRPr lang="en-IN" dirty="0"/>
          </a:p>
        </p:txBody>
      </p:sp>
      <p:sp>
        <p:nvSpPr>
          <p:cNvPr id="3" name="Content Placeholder 2">
            <a:extLst>
              <a:ext uri="{FF2B5EF4-FFF2-40B4-BE49-F238E27FC236}">
                <a16:creationId xmlns:a16="http://schemas.microsoft.com/office/drawing/2014/main" id="{0FFF3486-0CFB-F15F-C9EB-29134D4570E3}"/>
              </a:ext>
            </a:extLst>
          </p:cNvPr>
          <p:cNvSpPr>
            <a:spLocks noGrp="1"/>
          </p:cNvSpPr>
          <p:nvPr>
            <p:ph idx="1"/>
          </p:nvPr>
        </p:nvSpPr>
        <p:spPr>
          <a:xfrm>
            <a:off x="544513" y="1536700"/>
            <a:ext cx="8229600" cy="4525963"/>
          </a:xfrm>
        </p:spPr>
        <p:txBody>
          <a:bodyPr>
            <a:noAutofit/>
          </a:bodyPr>
          <a:lstStyle/>
          <a:p>
            <a:pPr marL="0" indent="0">
              <a:buFont typeface="Arial" panose="020B0604020202020204" pitchFamily="34" charset="0"/>
              <a:buNone/>
              <a:defRPr/>
            </a:pPr>
            <a:r>
              <a:rPr lang="en-IN" sz="2800" b="1" u="sng" dirty="0"/>
              <a:t>Example: </a:t>
            </a:r>
            <a:r>
              <a:rPr lang="en-IN" sz="2800" dirty="0"/>
              <a:t>Grear Tire Company Problem</a:t>
            </a:r>
          </a:p>
          <a:p>
            <a:pPr marL="0" indent="0">
              <a:buFont typeface="Arial" panose="020B0604020202020204" pitchFamily="34" charset="0"/>
              <a:buNone/>
              <a:defRPr/>
            </a:pPr>
            <a:r>
              <a:rPr lang="en-US" sz="2800" dirty="0">
                <a:solidFill>
                  <a:srgbClr val="000000"/>
                </a:solidFill>
                <a:cs typeface="Arial" panose="020B0604020202020204" pitchFamily="34" charset="0"/>
              </a:rPr>
              <a:t>	Solving for the Probability</a:t>
            </a:r>
            <a:r>
              <a:rPr lang="en-US" sz="2800" i="1" dirty="0">
                <a:solidFill>
                  <a:srgbClr val="000000"/>
                </a:solidFill>
                <a:cs typeface="Arial" panose="020B0604020202020204" pitchFamily="34" charset="0"/>
              </a:rPr>
              <a:t>   </a:t>
            </a:r>
          </a:p>
          <a:p>
            <a:pPr>
              <a:defRPr/>
            </a:pPr>
            <a:r>
              <a:rPr lang="en-US" sz="2800" dirty="0">
                <a:solidFill>
                  <a:srgbClr val="000000"/>
                </a:solidFill>
                <a:cs typeface="Arial" panose="020B0604020202020204" pitchFamily="34" charset="0"/>
              </a:rPr>
              <a:t> Step 1:  Convert </a:t>
            </a:r>
            <a:r>
              <a:rPr lang="en-US" sz="2800" i="1" dirty="0">
                <a:solidFill>
                  <a:srgbClr val="000000"/>
                </a:solidFill>
                <a:cs typeface="Arial" panose="020B0604020202020204" pitchFamily="34" charset="0"/>
              </a:rPr>
              <a:t>x</a:t>
            </a:r>
            <a:r>
              <a:rPr lang="en-US" sz="2800" dirty="0">
                <a:solidFill>
                  <a:srgbClr val="000000"/>
                </a:solidFill>
                <a:cs typeface="Arial" panose="020B0604020202020204" pitchFamily="34" charset="0"/>
              </a:rPr>
              <a:t> to standard normal distribution.</a:t>
            </a:r>
          </a:p>
          <a:p>
            <a:pPr algn="ctr">
              <a:buSzPct val="75000"/>
              <a:buFont typeface="Arial" panose="020B0604020202020204" pitchFamily="34" charset="0"/>
              <a:buNone/>
              <a:defRPr/>
            </a:pPr>
            <a:r>
              <a:rPr lang="en-US" sz="2800" i="1" dirty="0">
                <a:solidFill>
                  <a:srgbClr val="000000"/>
                </a:solidFill>
                <a:cs typeface="Arial" panose="020B0604020202020204" pitchFamily="34" charset="0"/>
              </a:rPr>
              <a:t>z</a:t>
            </a:r>
            <a:r>
              <a:rPr lang="en-US" sz="2800" dirty="0">
                <a:solidFill>
                  <a:srgbClr val="000000"/>
                </a:solidFill>
                <a:cs typeface="Arial" panose="020B0604020202020204" pitchFamily="34" charset="0"/>
              </a:rPr>
              <a:t> = (</a:t>
            </a:r>
            <a:r>
              <a:rPr lang="en-US" sz="2800" i="1" dirty="0">
                <a:solidFill>
                  <a:srgbClr val="000000"/>
                </a:solidFill>
                <a:cs typeface="Arial" panose="020B0604020202020204" pitchFamily="34" charset="0"/>
              </a:rPr>
              <a:t>x</a:t>
            </a:r>
            <a:r>
              <a:rPr lang="en-US" sz="2800" dirty="0">
                <a:solidFill>
                  <a:srgbClr val="000000"/>
                </a:solidFill>
                <a:cs typeface="Arial" panose="020B0604020202020204" pitchFamily="34" charset="0"/>
              </a:rPr>
              <a:t> - </a:t>
            </a:r>
            <a:r>
              <a:rPr lang="en-US" sz="2800" i="1" dirty="0">
                <a:solidFill>
                  <a:srgbClr val="000000"/>
                </a:solidFill>
                <a:latin typeface="Symbol" panose="05050102010706020507" pitchFamily="18" charset="2"/>
                <a:cs typeface="Arial" panose="020B0604020202020204" pitchFamily="34" charset="0"/>
              </a:rPr>
              <a:t></a:t>
            </a:r>
            <a:r>
              <a:rPr lang="en-US" sz="2800" dirty="0">
                <a:solidFill>
                  <a:srgbClr val="000000"/>
                </a:solidFill>
                <a:cs typeface="Arial" panose="020B0604020202020204" pitchFamily="34" charset="0"/>
              </a:rPr>
              <a:t>)/</a:t>
            </a:r>
            <a:r>
              <a:rPr lang="en-US" sz="2800" i="1" dirty="0">
                <a:solidFill>
                  <a:srgbClr val="000000"/>
                </a:solidFill>
                <a:latin typeface="Symbol" panose="05050102010706020507" pitchFamily="18" charset="2"/>
                <a:cs typeface="Arial" panose="020B0604020202020204" pitchFamily="34" charset="0"/>
              </a:rPr>
              <a:t></a:t>
            </a:r>
            <a:r>
              <a:rPr lang="en-US" sz="2800" dirty="0">
                <a:solidFill>
                  <a:srgbClr val="000000"/>
                </a:solidFill>
                <a:cs typeface="Arial" panose="020B0604020202020204" pitchFamily="34" charset="0"/>
              </a:rPr>
              <a:t> </a:t>
            </a:r>
          </a:p>
          <a:p>
            <a:pPr algn="ctr">
              <a:buSzPct val="75000"/>
              <a:buFont typeface="Arial" panose="020B0604020202020204" pitchFamily="34" charset="0"/>
              <a:buNone/>
              <a:defRPr/>
            </a:pPr>
            <a:r>
              <a:rPr lang="en-US" sz="2800" dirty="0">
                <a:solidFill>
                  <a:srgbClr val="000000"/>
                </a:solidFill>
                <a:cs typeface="Arial" panose="020B0604020202020204" pitchFamily="34" charset="0"/>
              </a:rPr>
              <a:t>     = (40,000 – 36,500)/5,000</a:t>
            </a:r>
          </a:p>
          <a:p>
            <a:pPr algn="ctr">
              <a:buSzPct val="75000"/>
              <a:buFont typeface="Arial" panose="020B0604020202020204" pitchFamily="34" charset="0"/>
              <a:buNone/>
              <a:defRPr/>
            </a:pPr>
            <a:r>
              <a:rPr lang="en-US" sz="2800" dirty="0">
                <a:solidFill>
                  <a:srgbClr val="000000"/>
                </a:solidFill>
                <a:cs typeface="Arial" panose="020B0604020202020204" pitchFamily="34" charset="0"/>
              </a:rPr>
              <a:t>     = .7</a:t>
            </a:r>
          </a:p>
          <a:p>
            <a:pPr>
              <a:buSzPct val="100000"/>
              <a:defRPr/>
            </a:pPr>
            <a:r>
              <a:rPr lang="en-US" sz="2800" dirty="0">
                <a:solidFill>
                  <a:srgbClr val="000000"/>
                </a:solidFill>
                <a:cs typeface="Arial" panose="020B0604020202020204" pitchFamily="34" charset="0"/>
              </a:rPr>
              <a:t>Step 2:  Find the area under the standard normal curve to the left of </a:t>
            </a:r>
            <a:r>
              <a:rPr lang="en-US" sz="2800" i="1" dirty="0">
                <a:solidFill>
                  <a:srgbClr val="000000"/>
                </a:solidFill>
                <a:cs typeface="Arial" panose="020B0604020202020204" pitchFamily="34" charset="0"/>
              </a:rPr>
              <a:t>z</a:t>
            </a:r>
            <a:r>
              <a:rPr lang="en-US" sz="2800" dirty="0">
                <a:solidFill>
                  <a:srgbClr val="000000"/>
                </a:solidFill>
                <a:cs typeface="Arial" panose="020B0604020202020204" pitchFamily="34" charset="0"/>
              </a:rPr>
              <a:t> = .7</a:t>
            </a:r>
            <a:r>
              <a:rPr lang="en-US" dirty="0">
                <a:solidFill>
                  <a:srgbClr val="000000"/>
                </a:solidFill>
                <a:cs typeface="Arial" panose="020B0604020202020204" pitchFamily="34" charset="0"/>
              </a:rPr>
              <a:t>.</a:t>
            </a:r>
          </a:p>
          <a:p>
            <a:pPr>
              <a:buSzPct val="75000"/>
              <a:defRPr/>
            </a:pPr>
            <a:endParaRPr lang="en-US" dirty="0">
              <a:solidFill>
                <a:srgbClr val="000000"/>
              </a:solidFill>
              <a:cs typeface="Arial" panose="020B0604020202020204" pitchFamily="34" charset="0"/>
            </a:endParaRPr>
          </a:p>
          <a:p>
            <a:pPr marL="0" indent="0" algn="ctr">
              <a:buFont typeface="Arial" panose="020B0604020202020204" pitchFamily="34" charset="0"/>
              <a:buNone/>
              <a:defRPr/>
            </a:pPr>
            <a:endParaRPr lang="en-US" dirty="0">
              <a:solidFill>
                <a:srgbClr val="000000"/>
              </a:solidFill>
              <a:cs typeface="Arial" panose="020B0604020202020204" pitchFamily="34" charset="0"/>
            </a:endParaRPr>
          </a:p>
          <a:p>
            <a:pPr marL="0" indent="0">
              <a:buFont typeface="Arial" panose="020B0604020202020204" pitchFamily="34" charset="0"/>
              <a:buNone/>
              <a:defRPr/>
            </a:pPr>
            <a:r>
              <a:rPr lang="en-US" i="1" dirty="0">
                <a:solidFill>
                  <a:srgbClr val="000000"/>
                </a:solidFill>
                <a:cs typeface="Arial" panose="020B0604020202020204" pitchFamily="34" charset="0"/>
              </a:rPr>
              <a:t> </a:t>
            </a:r>
            <a:endParaRPr lang="en-US" dirty="0">
              <a:solidFill>
                <a:srgbClr val="000000"/>
              </a:solidFill>
              <a:cs typeface="Arial" panose="020B0604020202020204" pitchFamily="34" charset="0"/>
            </a:endParaRPr>
          </a:p>
          <a:p>
            <a:pPr>
              <a:defRPr/>
            </a:pPr>
            <a:endParaRPr lang="en-IN" dirty="0"/>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92CE-57C8-D140-97BC-0350CE5F5A58}"/>
              </a:ext>
            </a:extLst>
          </p:cNvPr>
          <p:cNvSpPr>
            <a:spLocks noGrp="1"/>
          </p:cNvSpPr>
          <p:nvPr>
            <p:ph type="title"/>
          </p:nvPr>
        </p:nvSpPr>
        <p:spPr/>
        <p:txBody>
          <a:bodyPr>
            <a:normAutofit fontScale="90000"/>
          </a:bodyPr>
          <a:lstStyle/>
          <a:p>
            <a:pPr>
              <a:defRPr/>
            </a:pPr>
            <a:r>
              <a:rPr lang="en-US" dirty="0"/>
              <a:t>Standard Normal Probability Distribution</a:t>
            </a:r>
            <a:endParaRPr lang="en-IN" dirty="0"/>
          </a:p>
        </p:txBody>
      </p:sp>
      <p:sp>
        <p:nvSpPr>
          <p:cNvPr id="3" name="Content Placeholder 2">
            <a:extLst>
              <a:ext uri="{FF2B5EF4-FFF2-40B4-BE49-F238E27FC236}">
                <a16:creationId xmlns:a16="http://schemas.microsoft.com/office/drawing/2014/main" id="{147DD353-B0C5-8BF8-9E73-445B6B25D37D}"/>
              </a:ext>
            </a:extLst>
          </p:cNvPr>
          <p:cNvSpPr>
            <a:spLocks noGrp="1"/>
          </p:cNvSpPr>
          <p:nvPr>
            <p:ph idx="1"/>
          </p:nvPr>
        </p:nvSpPr>
        <p:spPr>
          <a:xfrm>
            <a:off x="468313" y="1422400"/>
            <a:ext cx="8556625" cy="4875213"/>
          </a:xfrm>
        </p:spPr>
        <p:txBody>
          <a:bodyPr>
            <a:normAutofit fontScale="92500" lnSpcReduction="20000"/>
          </a:bodyPr>
          <a:lstStyle/>
          <a:p>
            <a:pPr marL="0" indent="0">
              <a:buFont typeface="Arial" panose="020B0604020202020204" pitchFamily="34" charset="0"/>
              <a:buNone/>
              <a:defRPr/>
            </a:pPr>
            <a:r>
              <a:rPr lang="en-IN" sz="2800" b="1" u="sng" dirty="0"/>
              <a:t>Example: </a:t>
            </a:r>
            <a:r>
              <a:rPr lang="en-IN" sz="2800" dirty="0"/>
              <a:t>Grear Tire Company Problem</a:t>
            </a:r>
          </a:p>
          <a:p>
            <a:pPr marL="0" indent="0">
              <a:buFont typeface="Arial" panose="020B0604020202020204" pitchFamily="34" charset="0"/>
              <a:buNone/>
              <a:defRPr/>
            </a:pPr>
            <a:r>
              <a:rPr lang="en-US" sz="2800" dirty="0">
                <a:solidFill>
                  <a:srgbClr val="000000"/>
                </a:solidFill>
                <a:cs typeface="Arial" panose="020B0604020202020204" pitchFamily="34" charset="0"/>
              </a:rPr>
              <a:t>Cumulative Probability Table for the Standard Normal Distribution</a:t>
            </a:r>
          </a:p>
          <a:p>
            <a:pPr>
              <a:defRPr/>
            </a:pPr>
            <a:endParaRPr lang="en-US" i="1" dirty="0">
              <a:solidFill>
                <a:srgbClr val="000000"/>
              </a:solidFill>
              <a:cs typeface="Arial" panose="020B0604020202020204" pitchFamily="34" charset="0"/>
            </a:endParaRPr>
          </a:p>
          <a:p>
            <a:pPr>
              <a:defRPr/>
            </a:pPr>
            <a:endParaRPr lang="en-US" i="1" dirty="0">
              <a:solidFill>
                <a:srgbClr val="000000"/>
              </a:solidFill>
              <a:cs typeface="Arial" panose="020B0604020202020204" pitchFamily="34" charset="0"/>
            </a:endParaRPr>
          </a:p>
          <a:p>
            <a:pPr>
              <a:defRPr/>
            </a:pPr>
            <a:endParaRPr lang="en-US" i="1" dirty="0">
              <a:solidFill>
                <a:srgbClr val="000000"/>
              </a:solidFill>
              <a:cs typeface="Arial" panose="020B0604020202020204" pitchFamily="34" charset="0"/>
            </a:endParaRPr>
          </a:p>
          <a:p>
            <a:pPr>
              <a:defRPr/>
            </a:pPr>
            <a:endParaRPr lang="en-US" i="1" dirty="0">
              <a:solidFill>
                <a:srgbClr val="000000"/>
              </a:solidFill>
              <a:cs typeface="Arial" panose="020B0604020202020204" pitchFamily="34" charset="0"/>
            </a:endParaRPr>
          </a:p>
          <a:p>
            <a:pPr>
              <a:defRPr/>
            </a:pPr>
            <a:endParaRPr lang="en-US" i="1" dirty="0">
              <a:solidFill>
                <a:srgbClr val="000000"/>
              </a:solidFill>
              <a:cs typeface="Arial" panose="020B0604020202020204" pitchFamily="34" charset="0"/>
            </a:endParaRPr>
          </a:p>
          <a:p>
            <a:pPr>
              <a:defRPr/>
            </a:pPr>
            <a:endParaRPr lang="en-US" i="1" dirty="0">
              <a:solidFill>
                <a:srgbClr val="000000"/>
              </a:solidFill>
              <a:cs typeface="Arial" panose="020B0604020202020204" pitchFamily="34" charset="0"/>
            </a:endParaRPr>
          </a:p>
          <a:p>
            <a:pPr>
              <a:defRPr/>
            </a:pPr>
            <a:endParaRPr lang="en-US" i="1" dirty="0">
              <a:solidFill>
                <a:srgbClr val="000000"/>
              </a:solidFill>
              <a:cs typeface="Arial" panose="020B0604020202020204" pitchFamily="34" charset="0"/>
            </a:endParaRPr>
          </a:p>
          <a:p>
            <a:pPr marL="0" indent="0" algn="ctr">
              <a:buFont typeface="Arial" panose="020B0604020202020204" pitchFamily="34" charset="0"/>
              <a:buNone/>
              <a:defRPr/>
            </a:pPr>
            <a:r>
              <a:rPr lang="en-US" i="1" dirty="0">
                <a:solidFill>
                  <a:srgbClr val="000000"/>
                </a:solidFill>
                <a:cs typeface="Arial" panose="020B0604020202020204" pitchFamily="34" charset="0"/>
              </a:rPr>
              <a:t>P</a:t>
            </a:r>
            <a:r>
              <a:rPr lang="en-US" dirty="0">
                <a:solidFill>
                  <a:srgbClr val="000000"/>
                </a:solidFill>
                <a:cs typeface="Arial" panose="020B0604020202020204" pitchFamily="34" charset="0"/>
              </a:rPr>
              <a:t>(</a:t>
            </a:r>
            <a:r>
              <a:rPr lang="en-US" i="1" dirty="0">
                <a:solidFill>
                  <a:srgbClr val="000000"/>
                </a:solidFill>
                <a:cs typeface="Arial" panose="020B0604020202020204" pitchFamily="34" charset="0"/>
              </a:rPr>
              <a:t>z</a:t>
            </a:r>
            <a:r>
              <a:rPr lang="en-US" dirty="0">
                <a:solidFill>
                  <a:srgbClr val="000000"/>
                </a:solidFill>
                <a:cs typeface="Arial" panose="020B0604020202020204" pitchFamily="34" charset="0"/>
              </a:rPr>
              <a:t> </a:t>
            </a:r>
            <a:r>
              <a:rPr lang="en-US" u="sng" dirty="0">
                <a:solidFill>
                  <a:srgbClr val="000000"/>
                </a:solidFill>
                <a:cs typeface="Arial" panose="020B0604020202020204" pitchFamily="34" charset="0"/>
              </a:rPr>
              <a:t>&lt;</a:t>
            </a:r>
            <a:r>
              <a:rPr lang="en-US" dirty="0">
                <a:solidFill>
                  <a:srgbClr val="000000"/>
                </a:solidFill>
                <a:cs typeface="Arial" panose="020B0604020202020204" pitchFamily="34" charset="0"/>
              </a:rPr>
              <a:t> .7) = .7580</a:t>
            </a:r>
            <a:endParaRPr lang="en-US" dirty="0"/>
          </a:p>
          <a:p>
            <a:pPr>
              <a:defRPr/>
            </a:pPr>
            <a:endParaRPr lang="en-IN" dirty="0"/>
          </a:p>
        </p:txBody>
      </p:sp>
      <p:graphicFrame>
        <p:nvGraphicFramePr>
          <p:cNvPr id="99" name="Table 98">
            <a:extLst>
              <a:ext uri="{FF2B5EF4-FFF2-40B4-BE49-F238E27FC236}">
                <a16:creationId xmlns:a16="http://schemas.microsoft.com/office/drawing/2014/main" id="{AF133793-80AF-50B2-4A39-9120D9050B8E}"/>
              </a:ext>
            </a:extLst>
          </p:cNvPr>
          <p:cNvGraphicFramePr>
            <a:graphicFrameLocks noGrp="1"/>
          </p:cNvGraphicFramePr>
          <p:nvPr/>
        </p:nvGraphicFramePr>
        <p:xfrm>
          <a:off x="609600" y="2600325"/>
          <a:ext cx="8077201" cy="2989264"/>
        </p:xfrm>
        <a:graphic>
          <a:graphicData uri="http://schemas.openxmlformats.org/drawingml/2006/table">
            <a:tbl>
              <a:tblPr firstRow="1" bandRow="1">
                <a:tableStyleId>{073A0DAA-6AF3-43AB-8588-CEC1D06C72B9}</a:tableStyleId>
              </a:tblPr>
              <a:tblGrid>
                <a:gridCol w="734291">
                  <a:extLst>
                    <a:ext uri="{9D8B030D-6E8A-4147-A177-3AD203B41FA5}">
                      <a16:colId xmlns:a16="http://schemas.microsoft.com/office/drawing/2014/main" val="20000"/>
                    </a:ext>
                  </a:extLst>
                </a:gridCol>
                <a:gridCol w="734291">
                  <a:extLst>
                    <a:ext uri="{9D8B030D-6E8A-4147-A177-3AD203B41FA5}">
                      <a16:colId xmlns:a16="http://schemas.microsoft.com/office/drawing/2014/main" val="20001"/>
                    </a:ext>
                  </a:extLst>
                </a:gridCol>
                <a:gridCol w="734291">
                  <a:extLst>
                    <a:ext uri="{9D8B030D-6E8A-4147-A177-3AD203B41FA5}">
                      <a16:colId xmlns:a16="http://schemas.microsoft.com/office/drawing/2014/main" val="20002"/>
                    </a:ext>
                  </a:extLst>
                </a:gridCol>
                <a:gridCol w="734291">
                  <a:extLst>
                    <a:ext uri="{9D8B030D-6E8A-4147-A177-3AD203B41FA5}">
                      <a16:colId xmlns:a16="http://schemas.microsoft.com/office/drawing/2014/main" val="20003"/>
                    </a:ext>
                  </a:extLst>
                </a:gridCol>
                <a:gridCol w="734291">
                  <a:extLst>
                    <a:ext uri="{9D8B030D-6E8A-4147-A177-3AD203B41FA5}">
                      <a16:colId xmlns:a16="http://schemas.microsoft.com/office/drawing/2014/main" val="20004"/>
                    </a:ext>
                  </a:extLst>
                </a:gridCol>
                <a:gridCol w="734291">
                  <a:extLst>
                    <a:ext uri="{9D8B030D-6E8A-4147-A177-3AD203B41FA5}">
                      <a16:colId xmlns:a16="http://schemas.microsoft.com/office/drawing/2014/main" val="20005"/>
                    </a:ext>
                  </a:extLst>
                </a:gridCol>
                <a:gridCol w="734291">
                  <a:extLst>
                    <a:ext uri="{9D8B030D-6E8A-4147-A177-3AD203B41FA5}">
                      <a16:colId xmlns:a16="http://schemas.microsoft.com/office/drawing/2014/main" val="20006"/>
                    </a:ext>
                  </a:extLst>
                </a:gridCol>
                <a:gridCol w="734291">
                  <a:extLst>
                    <a:ext uri="{9D8B030D-6E8A-4147-A177-3AD203B41FA5}">
                      <a16:colId xmlns:a16="http://schemas.microsoft.com/office/drawing/2014/main" val="20007"/>
                    </a:ext>
                  </a:extLst>
                </a:gridCol>
                <a:gridCol w="734291">
                  <a:extLst>
                    <a:ext uri="{9D8B030D-6E8A-4147-A177-3AD203B41FA5}">
                      <a16:colId xmlns:a16="http://schemas.microsoft.com/office/drawing/2014/main" val="20008"/>
                    </a:ext>
                  </a:extLst>
                </a:gridCol>
                <a:gridCol w="734291">
                  <a:extLst>
                    <a:ext uri="{9D8B030D-6E8A-4147-A177-3AD203B41FA5}">
                      <a16:colId xmlns:a16="http://schemas.microsoft.com/office/drawing/2014/main" val="20009"/>
                    </a:ext>
                  </a:extLst>
                </a:gridCol>
                <a:gridCol w="734291">
                  <a:extLst>
                    <a:ext uri="{9D8B030D-6E8A-4147-A177-3AD203B41FA5}">
                      <a16:colId xmlns:a16="http://schemas.microsoft.com/office/drawing/2014/main" val="20010"/>
                    </a:ext>
                  </a:extLst>
                </a:gridCol>
              </a:tblGrid>
              <a:tr h="373658">
                <a:tc>
                  <a:txBody>
                    <a:bodyPr/>
                    <a:lstStyle/>
                    <a:p>
                      <a:pPr algn="ctr"/>
                      <a:r>
                        <a:rPr lang="en-IN" sz="2000" dirty="0"/>
                        <a:t>z</a:t>
                      </a:r>
                    </a:p>
                  </a:txBody>
                  <a:tcPr marL="68750" marR="68750" marT="34385" marB="34385"/>
                </a:tc>
                <a:tc>
                  <a:txBody>
                    <a:bodyPr/>
                    <a:lstStyle/>
                    <a:p>
                      <a:pPr algn="ctr"/>
                      <a:r>
                        <a:rPr lang="en-IN" sz="2000" dirty="0"/>
                        <a:t>.00</a:t>
                      </a:r>
                    </a:p>
                  </a:txBody>
                  <a:tcPr marL="68750" marR="68750" marT="34385" marB="34385"/>
                </a:tc>
                <a:tc>
                  <a:txBody>
                    <a:bodyPr/>
                    <a:lstStyle/>
                    <a:p>
                      <a:pPr algn="ctr"/>
                      <a:r>
                        <a:rPr lang="en-IN" sz="2000" dirty="0"/>
                        <a:t>.01</a:t>
                      </a:r>
                    </a:p>
                  </a:txBody>
                  <a:tcPr marL="68750" marR="68750" marT="34385" marB="34385"/>
                </a:tc>
                <a:tc>
                  <a:txBody>
                    <a:bodyPr/>
                    <a:lstStyle/>
                    <a:p>
                      <a:pPr algn="ctr"/>
                      <a:r>
                        <a:rPr lang="en-IN" sz="2000" dirty="0"/>
                        <a:t>.02</a:t>
                      </a:r>
                    </a:p>
                  </a:txBody>
                  <a:tcPr marL="68750" marR="68750" marT="34385" marB="34385"/>
                </a:tc>
                <a:tc>
                  <a:txBody>
                    <a:bodyPr/>
                    <a:lstStyle/>
                    <a:p>
                      <a:pPr algn="ctr"/>
                      <a:r>
                        <a:rPr lang="en-IN" sz="2000" dirty="0"/>
                        <a:t>.03</a:t>
                      </a:r>
                    </a:p>
                  </a:txBody>
                  <a:tcPr marL="68750" marR="68750" marT="34385" marB="34385"/>
                </a:tc>
                <a:tc>
                  <a:txBody>
                    <a:bodyPr/>
                    <a:lstStyle/>
                    <a:p>
                      <a:pPr algn="ctr"/>
                      <a:r>
                        <a:rPr lang="en-IN" sz="2000" dirty="0"/>
                        <a:t>.04</a:t>
                      </a:r>
                    </a:p>
                  </a:txBody>
                  <a:tcPr marL="68750" marR="68750" marT="34385" marB="34385"/>
                </a:tc>
                <a:tc>
                  <a:txBody>
                    <a:bodyPr/>
                    <a:lstStyle/>
                    <a:p>
                      <a:pPr algn="ctr"/>
                      <a:r>
                        <a:rPr lang="en-IN" sz="2000" dirty="0"/>
                        <a:t>.05</a:t>
                      </a:r>
                    </a:p>
                  </a:txBody>
                  <a:tcPr marL="68750" marR="68750" marT="34385" marB="34385"/>
                </a:tc>
                <a:tc>
                  <a:txBody>
                    <a:bodyPr/>
                    <a:lstStyle/>
                    <a:p>
                      <a:pPr algn="ctr"/>
                      <a:r>
                        <a:rPr lang="en-IN" sz="2000" dirty="0"/>
                        <a:t>.06</a:t>
                      </a:r>
                    </a:p>
                  </a:txBody>
                  <a:tcPr marL="68750" marR="68750" marT="34385" marB="34385"/>
                </a:tc>
                <a:tc>
                  <a:txBody>
                    <a:bodyPr/>
                    <a:lstStyle/>
                    <a:p>
                      <a:pPr algn="ctr"/>
                      <a:r>
                        <a:rPr lang="en-IN" sz="2000" dirty="0"/>
                        <a:t>.07</a:t>
                      </a:r>
                    </a:p>
                  </a:txBody>
                  <a:tcPr marL="68750" marR="68750" marT="34385" marB="34385"/>
                </a:tc>
                <a:tc>
                  <a:txBody>
                    <a:bodyPr/>
                    <a:lstStyle/>
                    <a:p>
                      <a:pPr algn="ctr"/>
                      <a:r>
                        <a:rPr lang="en-IN" sz="2000" dirty="0"/>
                        <a:t>.08</a:t>
                      </a:r>
                    </a:p>
                  </a:txBody>
                  <a:tcPr marL="68750" marR="68750" marT="34385" marB="34385"/>
                </a:tc>
                <a:tc>
                  <a:txBody>
                    <a:bodyPr/>
                    <a:lstStyle/>
                    <a:p>
                      <a:pPr algn="ctr"/>
                      <a:r>
                        <a:rPr lang="en-IN" sz="2000" dirty="0"/>
                        <a:t>.09</a:t>
                      </a:r>
                    </a:p>
                  </a:txBody>
                  <a:tcPr marL="68750" marR="68750" marT="34385" marB="34385"/>
                </a:tc>
                <a:extLst>
                  <a:ext uri="{0D108BD9-81ED-4DB2-BD59-A6C34878D82A}">
                    <a16:rowId xmlns:a16="http://schemas.microsoft.com/office/drawing/2014/main" val="10000"/>
                  </a:ext>
                </a:extLst>
              </a:tr>
              <a:tr h="373658">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extLst>
                  <a:ext uri="{0D108BD9-81ED-4DB2-BD59-A6C34878D82A}">
                    <a16:rowId xmlns:a16="http://schemas.microsoft.com/office/drawing/2014/main" val="10001"/>
                  </a:ext>
                </a:extLst>
              </a:tr>
              <a:tr h="373658">
                <a:tc>
                  <a:txBody>
                    <a:bodyPr/>
                    <a:lstStyle/>
                    <a:p>
                      <a:pPr algn="ctr"/>
                      <a:r>
                        <a:rPr lang="en-IN" sz="2000" dirty="0"/>
                        <a:t>.5</a:t>
                      </a:r>
                    </a:p>
                  </a:txBody>
                  <a:tcPr marL="68750" marR="68750" marT="34385" marB="34385"/>
                </a:tc>
                <a:tc>
                  <a:txBody>
                    <a:bodyPr/>
                    <a:lstStyle/>
                    <a:p>
                      <a:r>
                        <a:rPr lang="en-IN" sz="2000" dirty="0"/>
                        <a:t>.6915</a:t>
                      </a:r>
                    </a:p>
                  </a:txBody>
                  <a:tcPr marL="68750" marR="68750" marT="34385" marB="34385"/>
                </a:tc>
                <a:tc>
                  <a:txBody>
                    <a:bodyPr/>
                    <a:lstStyle/>
                    <a:p>
                      <a:r>
                        <a:rPr lang="en-IN" sz="2000" dirty="0"/>
                        <a:t>.6950</a:t>
                      </a:r>
                    </a:p>
                  </a:txBody>
                  <a:tcPr marL="68750" marR="68750" marT="34385" marB="34385"/>
                </a:tc>
                <a:tc>
                  <a:txBody>
                    <a:bodyPr/>
                    <a:lstStyle/>
                    <a:p>
                      <a:r>
                        <a:rPr lang="en-IN" sz="2000" dirty="0"/>
                        <a:t>.6985</a:t>
                      </a:r>
                    </a:p>
                  </a:txBody>
                  <a:tcPr marL="68750" marR="68750" marT="34385" marB="34385"/>
                </a:tc>
                <a:tc>
                  <a:txBody>
                    <a:bodyPr/>
                    <a:lstStyle/>
                    <a:p>
                      <a:r>
                        <a:rPr lang="en-IN" sz="2000" dirty="0"/>
                        <a:t>.7019</a:t>
                      </a:r>
                    </a:p>
                  </a:txBody>
                  <a:tcPr marL="68750" marR="68750" marT="34385" marB="34385"/>
                </a:tc>
                <a:tc>
                  <a:txBody>
                    <a:bodyPr/>
                    <a:lstStyle/>
                    <a:p>
                      <a:r>
                        <a:rPr lang="en-IN" sz="2000" dirty="0"/>
                        <a:t>.7054</a:t>
                      </a:r>
                    </a:p>
                  </a:txBody>
                  <a:tcPr marL="68750" marR="68750" marT="34385" marB="34385"/>
                </a:tc>
                <a:tc>
                  <a:txBody>
                    <a:bodyPr/>
                    <a:lstStyle/>
                    <a:p>
                      <a:r>
                        <a:rPr lang="en-IN" sz="2000" dirty="0"/>
                        <a:t>.7088</a:t>
                      </a:r>
                    </a:p>
                  </a:txBody>
                  <a:tcPr marL="68750" marR="68750" marT="34385" marB="34385"/>
                </a:tc>
                <a:tc>
                  <a:txBody>
                    <a:bodyPr/>
                    <a:lstStyle/>
                    <a:p>
                      <a:r>
                        <a:rPr lang="en-IN" sz="2000" dirty="0"/>
                        <a:t>.7123</a:t>
                      </a:r>
                    </a:p>
                  </a:txBody>
                  <a:tcPr marL="68750" marR="68750" marT="34385" marB="34385"/>
                </a:tc>
                <a:tc>
                  <a:txBody>
                    <a:bodyPr/>
                    <a:lstStyle/>
                    <a:p>
                      <a:r>
                        <a:rPr lang="en-IN" sz="2000" dirty="0"/>
                        <a:t>.7157</a:t>
                      </a:r>
                    </a:p>
                  </a:txBody>
                  <a:tcPr marL="68750" marR="68750" marT="34385" marB="34385"/>
                </a:tc>
                <a:tc>
                  <a:txBody>
                    <a:bodyPr/>
                    <a:lstStyle/>
                    <a:p>
                      <a:r>
                        <a:rPr lang="en-IN" sz="2000" dirty="0"/>
                        <a:t>.7190</a:t>
                      </a:r>
                    </a:p>
                  </a:txBody>
                  <a:tcPr marL="68750" marR="68750" marT="34385" marB="34385"/>
                </a:tc>
                <a:tc>
                  <a:txBody>
                    <a:bodyPr/>
                    <a:lstStyle/>
                    <a:p>
                      <a:r>
                        <a:rPr lang="en-IN" sz="2000" dirty="0"/>
                        <a:t>.7224</a:t>
                      </a:r>
                    </a:p>
                  </a:txBody>
                  <a:tcPr marL="68750" marR="68750" marT="34385" marB="34385"/>
                </a:tc>
                <a:extLst>
                  <a:ext uri="{0D108BD9-81ED-4DB2-BD59-A6C34878D82A}">
                    <a16:rowId xmlns:a16="http://schemas.microsoft.com/office/drawing/2014/main" val="10002"/>
                  </a:ext>
                </a:extLst>
              </a:tr>
              <a:tr h="373658">
                <a:tc>
                  <a:txBody>
                    <a:bodyPr/>
                    <a:lstStyle/>
                    <a:p>
                      <a:pPr algn="ctr"/>
                      <a:r>
                        <a:rPr lang="en-IN" sz="2000" dirty="0"/>
                        <a:t>.6</a:t>
                      </a:r>
                    </a:p>
                  </a:txBody>
                  <a:tcPr marL="68750" marR="68750" marT="34385" marB="34385"/>
                </a:tc>
                <a:tc>
                  <a:txBody>
                    <a:bodyPr/>
                    <a:lstStyle/>
                    <a:p>
                      <a:r>
                        <a:rPr lang="en-IN" sz="2000" dirty="0"/>
                        <a:t>.7257</a:t>
                      </a:r>
                    </a:p>
                  </a:txBody>
                  <a:tcPr marL="68750" marR="68750" marT="34385" marB="34385"/>
                </a:tc>
                <a:tc>
                  <a:txBody>
                    <a:bodyPr/>
                    <a:lstStyle/>
                    <a:p>
                      <a:r>
                        <a:rPr lang="en-IN" sz="2000" dirty="0"/>
                        <a:t>.7291</a:t>
                      </a:r>
                    </a:p>
                  </a:txBody>
                  <a:tcPr marL="68750" marR="68750" marT="34385" marB="34385"/>
                </a:tc>
                <a:tc>
                  <a:txBody>
                    <a:bodyPr/>
                    <a:lstStyle/>
                    <a:p>
                      <a:r>
                        <a:rPr lang="en-IN" sz="2000" dirty="0"/>
                        <a:t>.7324</a:t>
                      </a:r>
                    </a:p>
                  </a:txBody>
                  <a:tcPr marL="68750" marR="68750" marT="34385" marB="34385"/>
                </a:tc>
                <a:tc>
                  <a:txBody>
                    <a:bodyPr/>
                    <a:lstStyle/>
                    <a:p>
                      <a:r>
                        <a:rPr lang="en-IN" sz="2000" dirty="0"/>
                        <a:t>.7357</a:t>
                      </a:r>
                    </a:p>
                  </a:txBody>
                  <a:tcPr marL="68750" marR="68750" marT="34385" marB="34385"/>
                </a:tc>
                <a:tc>
                  <a:txBody>
                    <a:bodyPr/>
                    <a:lstStyle/>
                    <a:p>
                      <a:r>
                        <a:rPr lang="en-IN" sz="2000" dirty="0"/>
                        <a:t>.7389</a:t>
                      </a:r>
                    </a:p>
                  </a:txBody>
                  <a:tcPr marL="68750" marR="68750" marT="34385" marB="34385"/>
                </a:tc>
                <a:tc>
                  <a:txBody>
                    <a:bodyPr/>
                    <a:lstStyle/>
                    <a:p>
                      <a:r>
                        <a:rPr lang="en-IN" sz="2000" dirty="0"/>
                        <a:t>.7422</a:t>
                      </a:r>
                    </a:p>
                  </a:txBody>
                  <a:tcPr marL="68750" marR="68750" marT="34385" marB="34385"/>
                </a:tc>
                <a:tc>
                  <a:txBody>
                    <a:bodyPr/>
                    <a:lstStyle/>
                    <a:p>
                      <a:r>
                        <a:rPr lang="en-IN" sz="2000" dirty="0"/>
                        <a:t>.7454</a:t>
                      </a:r>
                    </a:p>
                  </a:txBody>
                  <a:tcPr marL="68750" marR="68750" marT="34385" marB="34385"/>
                </a:tc>
                <a:tc>
                  <a:txBody>
                    <a:bodyPr/>
                    <a:lstStyle/>
                    <a:p>
                      <a:r>
                        <a:rPr lang="en-IN" sz="2000" dirty="0"/>
                        <a:t>.7486</a:t>
                      </a:r>
                    </a:p>
                  </a:txBody>
                  <a:tcPr marL="68750" marR="68750" marT="34385" marB="34385"/>
                </a:tc>
                <a:tc>
                  <a:txBody>
                    <a:bodyPr/>
                    <a:lstStyle/>
                    <a:p>
                      <a:r>
                        <a:rPr lang="en-IN" sz="2000" dirty="0"/>
                        <a:t>.7517</a:t>
                      </a:r>
                    </a:p>
                  </a:txBody>
                  <a:tcPr marL="68750" marR="68750" marT="34385" marB="34385"/>
                </a:tc>
                <a:tc>
                  <a:txBody>
                    <a:bodyPr/>
                    <a:lstStyle/>
                    <a:p>
                      <a:r>
                        <a:rPr lang="en-IN" sz="2000" dirty="0"/>
                        <a:t>.7549</a:t>
                      </a:r>
                    </a:p>
                  </a:txBody>
                  <a:tcPr marL="68750" marR="68750" marT="34385" marB="34385"/>
                </a:tc>
                <a:extLst>
                  <a:ext uri="{0D108BD9-81ED-4DB2-BD59-A6C34878D82A}">
                    <a16:rowId xmlns:a16="http://schemas.microsoft.com/office/drawing/2014/main" val="10003"/>
                  </a:ext>
                </a:extLst>
              </a:tr>
              <a:tr h="373658">
                <a:tc>
                  <a:txBody>
                    <a:bodyPr/>
                    <a:lstStyle/>
                    <a:p>
                      <a:pPr algn="ctr"/>
                      <a:r>
                        <a:rPr lang="en-IN" sz="2000" dirty="0"/>
                        <a:t>.7</a:t>
                      </a:r>
                    </a:p>
                  </a:txBody>
                  <a:tcPr marL="68750" marR="68750" marT="34385" marB="34385"/>
                </a:tc>
                <a:tc>
                  <a:txBody>
                    <a:bodyPr/>
                    <a:lstStyle/>
                    <a:p>
                      <a:r>
                        <a:rPr lang="en-IN" sz="2000" dirty="0"/>
                        <a:t>.7580</a:t>
                      </a:r>
                    </a:p>
                  </a:txBody>
                  <a:tcPr marL="68750" marR="68750" marT="34385" marB="34385">
                    <a:solidFill>
                      <a:schemeClr val="tx2">
                        <a:lumMod val="40000"/>
                        <a:lumOff val="60000"/>
                      </a:schemeClr>
                    </a:solidFill>
                  </a:tcPr>
                </a:tc>
                <a:tc>
                  <a:txBody>
                    <a:bodyPr/>
                    <a:lstStyle/>
                    <a:p>
                      <a:r>
                        <a:rPr lang="en-IN" sz="2000" dirty="0"/>
                        <a:t>.7611</a:t>
                      </a:r>
                    </a:p>
                  </a:txBody>
                  <a:tcPr marL="68750" marR="68750" marT="34385" marB="34385"/>
                </a:tc>
                <a:tc>
                  <a:txBody>
                    <a:bodyPr/>
                    <a:lstStyle/>
                    <a:p>
                      <a:r>
                        <a:rPr lang="en-IN" sz="2000" dirty="0"/>
                        <a:t>.7642</a:t>
                      </a:r>
                    </a:p>
                  </a:txBody>
                  <a:tcPr marL="68750" marR="68750" marT="34385" marB="34385"/>
                </a:tc>
                <a:tc>
                  <a:txBody>
                    <a:bodyPr/>
                    <a:lstStyle/>
                    <a:p>
                      <a:r>
                        <a:rPr lang="en-IN" sz="2000" dirty="0"/>
                        <a:t>.7673</a:t>
                      </a:r>
                    </a:p>
                  </a:txBody>
                  <a:tcPr marL="68750" marR="68750" marT="34385" marB="34385"/>
                </a:tc>
                <a:tc>
                  <a:txBody>
                    <a:bodyPr/>
                    <a:lstStyle/>
                    <a:p>
                      <a:r>
                        <a:rPr lang="en-IN" sz="2000" dirty="0"/>
                        <a:t>.7704</a:t>
                      </a:r>
                    </a:p>
                  </a:txBody>
                  <a:tcPr marL="68750" marR="68750" marT="34385" marB="34385"/>
                </a:tc>
                <a:tc>
                  <a:txBody>
                    <a:bodyPr/>
                    <a:lstStyle/>
                    <a:p>
                      <a:r>
                        <a:rPr lang="en-IN" sz="2000" dirty="0"/>
                        <a:t>.7734</a:t>
                      </a:r>
                    </a:p>
                  </a:txBody>
                  <a:tcPr marL="68750" marR="68750" marT="34385" marB="34385"/>
                </a:tc>
                <a:tc>
                  <a:txBody>
                    <a:bodyPr/>
                    <a:lstStyle/>
                    <a:p>
                      <a:r>
                        <a:rPr lang="en-IN" sz="2000" dirty="0"/>
                        <a:t>.7764</a:t>
                      </a:r>
                    </a:p>
                  </a:txBody>
                  <a:tcPr marL="68750" marR="68750" marT="34385" marB="34385"/>
                </a:tc>
                <a:tc>
                  <a:txBody>
                    <a:bodyPr/>
                    <a:lstStyle/>
                    <a:p>
                      <a:r>
                        <a:rPr lang="en-IN" sz="2000" dirty="0"/>
                        <a:t>.7794</a:t>
                      </a:r>
                    </a:p>
                  </a:txBody>
                  <a:tcPr marL="68750" marR="68750" marT="34385" marB="34385"/>
                </a:tc>
                <a:tc>
                  <a:txBody>
                    <a:bodyPr/>
                    <a:lstStyle/>
                    <a:p>
                      <a:r>
                        <a:rPr lang="en-IN" sz="2000" dirty="0"/>
                        <a:t>.7823</a:t>
                      </a:r>
                    </a:p>
                  </a:txBody>
                  <a:tcPr marL="68750" marR="68750" marT="34385" marB="34385"/>
                </a:tc>
                <a:tc>
                  <a:txBody>
                    <a:bodyPr/>
                    <a:lstStyle/>
                    <a:p>
                      <a:r>
                        <a:rPr lang="en-IN" sz="2000" dirty="0"/>
                        <a:t>.7852</a:t>
                      </a:r>
                    </a:p>
                  </a:txBody>
                  <a:tcPr marL="68750" marR="68750" marT="34385" marB="34385"/>
                </a:tc>
                <a:extLst>
                  <a:ext uri="{0D108BD9-81ED-4DB2-BD59-A6C34878D82A}">
                    <a16:rowId xmlns:a16="http://schemas.microsoft.com/office/drawing/2014/main" val="10004"/>
                  </a:ext>
                </a:extLst>
              </a:tr>
              <a:tr h="373658">
                <a:tc>
                  <a:txBody>
                    <a:bodyPr/>
                    <a:lstStyle/>
                    <a:p>
                      <a:pPr algn="ctr"/>
                      <a:r>
                        <a:rPr lang="en-IN" sz="2000" dirty="0"/>
                        <a:t>.8</a:t>
                      </a:r>
                    </a:p>
                  </a:txBody>
                  <a:tcPr marL="68750" marR="68750" marT="34385" marB="34385"/>
                </a:tc>
                <a:tc>
                  <a:txBody>
                    <a:bodyPr/>
                    <a:lstStyle/>
                    <a:p>
                      <a:r>
                        <a:rPr lang="en-IN" sz="2000" dirty="0"/>
                        <a:t>.7881</a:t>
                      </a:r>
                    </a:p>
                  </a:txBody>
                  <a:tcPr marL="68750" marR="68750" marT="34385" marB="34385"/>
                </a:tc>
                <a:tc>
                  <a:txBody>
                    <a:bodyPr/>
                    <a:lstStyle/>
                    <a:p>
                      <a:r>
                        <a:rPr lang="en-IN" sz="2000" dirty="0"/>
                        <a:t>.7910</a:t>
                      </a:r>
                    </a:p>
                  </a:txBody>
                  <a:tcPr marL="68750" marR="68750" marT="34385" marB="34385"/>
                </a:tc>
                <a:tc>
                  <a:txBody>
                    <a:bodyPr/>
                    <a:lstStyle/>
                    <a:p>
                      <a:r>
                        <a:rPr lang="en-IN" sz="2000" dirty="0"/>
                        <a:t>.7939</a:t>
                      </a:r>
                    </a:p>
                  </a:txBody>
                  <a:tcPr marL="68750" marR="68750" marT="34385" marB="34385"/>
                </a:tc>
                <a:tc>
                  <a:txBody>
                    <a:bodyPr/>
                    <a:lstStyle/>
                    <a:p>
                      <a:r>
                        <a:rPr lang="en-IN" sz="2000" dirty="0"/>
                        <a:t>.7967</a:t>
                      </a:r>
                    </a:p>
                  </a:txBody>
                  <a:tcPr marL="68750" marR="68750" marT="34385" marB="34385"/>
                </a:tc>
                <a:tc>
                  <a:txBody>
                    <a:bodyPr/>
                    <a:lstStyle/>
                    <a:p>
                      <a:r>
                        <a:rPr lang="en-IN" sz="2000" dirty="0"/>
                        <a:t>.7995</a:t>
                      </a:r>
                    </a:p>
                  </a:txBody>
                  <a:tcPr marL="68750" marR="68750" marT="34385" marB="34385"/>
                </a:tc>
                <a:tc>
                  <a:txBody>
                    <a:bodyPr/>
                    <a:lstStyle/>
                    <a:p>
                      <a:r>
                        <a:rPr lang="en-IN" sz="2000" dirty="0"/>
                        <a:t>.8023</a:t>
                      </a:r>
                    </a:p>
                  </a:txBody>
                  <a:tcPr marL="68750" marR="68750" marT="34385" marB="34385"/>
                </a:tc>
                <a:tc>
                  <a:txBody>
                    <a:bodyPr/>
                    <a:lstStyle/>
                    <a:p>
                      <a:r>
                        <a:rPr lang="en-IN" sz="2000" dirty="0"/>
                        <a:t>.8051</a:t>
                      </a:r>
                    </a:p>
                  </a:txBody>
                  <a:tcPr marL="68750" marR="68750" marT="34385" marB="34385"/>
                </a:tc>
                <a:tc>
                  <a:txBody>
                    <a:bodyPr/>
                    <a:lstStyle/>
                    <a:p>
                      <a:r>
                        <a:rPr lang="en-IN" sz="2000" dirty="0"/>
                        <a:t>.8078</a:t>
                      </a:r>
                    </a:p>
                  </a:txBody>
                  <a:tcPr marL="68750" marR="68750" marT="34385" marB="34385"/>
                </a:tc>
                <a:tc>
                  <a:txBody>
                    <a:bodyPr/>
                    <a:lstStyle/>
                    <a:p>
                      <a:r>
                        <a:rPr lang="en-IN" sz="2000" dirty="0"/>
                        <a:t>.8106</a:t>
                      </a:r>
                    </a:p>
                  </a:txBody>
                  <a:tcPr marL="68750" marR="68750" marT="34385" marB="34385"/>
                </a:tc>
                <a:tc>
                  <a:txBody>
                    <a:bodyPr/>
                    <a:lstStyle/>
                    <a:p>
                      <a:r>
                        <a:rPr lang="en-IN" sz="2000" dirty="0"/>
                        <a:t>.8133</a:t>
                      </a:r>
                    </a:p>
                  </a:txBody>
                  <a:tcPr marL="68750" marR="68750" marT="34385" marB="34385"/>
                </a:tc>
                <a:extLst>
                  <a:ext uri="{0D108BD9-81ED-4DB2-BD59-A6C34878D82A}">
                    <a16:rowId xmlns:a16="http://schemas.microsoft.com/office/drawing/2014/main" val="10005"/>
                  </a:ext>
                </a:extLst>
              </a:tr>
              <a:tr h="373658">
                <a:tc>
                  <a:txBody>
                    <a:bodyPr/>
                    <a:lstStyle/>
                    <a:p>
                      <a:pPr algn="ctr"/>
                      <a:r>
                        <a:rPr lang="en-IN" sz="2000" dirty="0"/>
                        <a:t>.9</a:t>
                      </a:r>
                    </a:p>
                  </a:txBody>
                  <a:tcPr marL="68750" marR="68750" marT="34385" marB="34385"/>
                </a:tc>
                <a:tc>
                  <a:txBody>
                    <a:bodyPr/>
                    <a:lstStyle/>
                    <a:p>
                      <a:r>
                        <a:rPr lang="en-IN" sz="2000" dirty="0"/>
                        <a:t>.8159</a:t>
                      </a:r>
                    </a:p>
                  </a:txBody>
                  <a:tcPr marL="68750" marR="68750" marT="34385" marB="34385"/>
                </a:tc>
                <a:tc>
                  <a:txBody>
                    <a:bodyPr/>
                    <a:lstStyle/>
                    <a:p>
                      <a:r>
                        <a:rPr lang="en-IN" sz="2000" dirty="0"/>
                        <a:t>.8186</a:t>
                      </a:r>
                    </a:p>
                  </a:txBody>
                  <a:tcPr marL="68750" marR="68750" marT="34385" marB="34385"/>
                </a:tc>
                <a:tc>
                  <a:txBody>
                    <a:bodyPr/>
                    <a:lstStyle/>
                    <a:p>
                      <a:r>
                        <a:rPr lang="en-IN" sz="2000" dirty="0"/>
                        <a:t>.8212</a:t>
                      </a:r>
                    </a:p>
                  </a:txBody>
                  <a:tcPr marL="68750" marR="68750" marT="34385" marB="34385"/>
                </a:tc>
                <a:tc>
                  <a:txBody>
                    <a:bodyPr/>
                    <a:lstStyle/>
                    <a:p>
                      <a:r>
                        <a:rPr lang="en-IN" sz="2000" dirty="0"/>
                        <a:t>.8238</a:t>
                      </a:r>
                    </a:p>
                  </a:txBody>
                  <a:tcPr marL="68750" marR="68750" marT="34385" marB="34385"/>
                </a:tc>
                <a:tc>
                  <a:txBody>
                    <a:bodyPr/>
                    <a:lstStyle/>
                    <a:p>
                      <a:r>
                        <a:rPr lang="en-IN" sz="2000" dirty="0"/>
                        <a:t>.8264</a:t>
                      </a:r>
                    </a:p>
                  </a:txBody>
                  <a:tcPr marL="68750" marR="68750" marT="34385" marB="34385"/>
                </a:tc>
                <a:tc>
                  <a:txBody>
                    <a:bodyPr/>
                    <a:lstStyle/>
                    <a:p>
                      <a:r>
                        <a:rPr lang="en-IN" sz="2000" dirty="0"/>
                        <a:t>.8289</a:t>
                      </a:r>
                    </a:p>
                  </a:txBody>
                  <a:tcPr marL="68750" marR="68750" marT="34385" marB="34385"/>
                </a:tc>
                <a:tc>
                  <a:txBody>
                    <a:bodyPr/>
                    <a:lstStyle/>
                    <a:p>
                      <a:r>
                        <a:rPr lang="en-IN" sz="2000" dirty="0"/>
                        <a:t>.8315</a:t>
                      </a:r>
                    </a:p>
                  </a:txBody>
                  <a:tcPr marL="68750" marR="68750" marT="34385" marB="34385"/>
                </a:tc>
                <a:tc>
                  <a:txBody>
                    <a:bodyPr/>
                    <a:lstStyle/>
                    <a:p>
                      <a:r>
                        <a:rPr lang="en-IN" sz="2000" dirty="0"/>
                        <a:t>.8340</a:t>
                      </a:r>
                    </a:p>
                  </a:txBody>
                  <a:tcPr marL="68750" marR="68750" marT="34385" marB="34385"/>
                </a:tc>
                <a:tc>
                  <a:txBody>
                    <a:bodyPr/>
                    <a:lstStyle/>
                    <a:p>
                      <a:r>
                        <a:rPr lang="en-IN" sz="2000" dirty="0"/>
                        <a:t>.8365</a:t>
                      </a:r>
                    </a:p>
                  </a:txBody>
                  <a:tcPr marL="68750" marR="68750" marT="34385" marB="34385"/>
                </a:tc>
                <a:tc>
                  <a:txBody>
                    <a:bodyPr/>
                    <a:lstStyle/>
                    <a:p>
                      <a:r>
                        <a:rPr lang="en-IN" sz="2000" dirty="0"/>
                        <a:t>.8389</a:t>
                      </a:r>
                    </a:p>
                  </a:txBody>
                  <a:tcPr marL="68750" marR="68750" marT="34385" marB="34385"/>
                </a:tc>
                <a:extLst>
                  <a:ext uri="{0D108BD9-81ED-4DB2-BD59-A6C34878D82A}">
                    <a16:rowId xmlns:a16="http://schemas.microsoft.com/office/drawing/2014/main" val="10006"/>
                  </a:ext>
                </a:extLst>
              </a:tr>
              <a:tr h="373658">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tc>
                  <a:txBody>
                    <a:bodyPr/>
                    <a:lstStyle/>
                    <a:p>
                      <a:pPr algn="ctr"/>
                      <a:r>
                        <a:rPr lang="en-IN" sz="2000" dirty="0"/>
                        <a:t>.</a:t>
                      </a:r>
                    </a:p>
                  </a:txBody>
                  <a:tcPr marL="68750" marR="68750" marT="34385" marB="34385"/>
                </a:tc>
                <a:extLst>
                  <a:ext uri="{0D108BD9-81ED-4DB2-BD59-A6C34878D82A}">
                    <a16:rowId xmlns:a16="http://schemas.microsoft.com/office/drawing/2014/main" val="10007"/>
                  </a:ext>
                </a:extLst>
              </a:tr>
            </a:tbl>
          </a:graphicData>
        </a:graphic>
      </p:graphicFrame>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D896-5EC4-47B3-FBDB-8D1A2F72EC60}"/>
              </a:ext>
            </a:extLst>
          </p:cNvPr>
          <p:cNvSpPr>
            <a:spLocks noGrp="1"/>
          </p:cNvSpPr>
          <p:nvPr>
            <p:ph type="title"/>
          </p:nvPr>
        </p:nvSpPr>
        <p:spPr/>
        <p:txBody>
          <a:bodyPr>
            <a:normAutofit fontScale="90000"/>
          </a:bodyPr>
          <a:lstStyle/>
          <a:p>
            <a:pPr>
              <a:defRPr/>
            </a:pPr>
            <a:r>
              <a:rPr lang="en-US" dirty="0"/>
              <a:t>Standard Normal Probability Distribution</a:t>
            </a:r>
            <a:endParaRPr lang="en-IN" dirty="0"/>
          </a:p>
        </p:txBody>
      </p:sp>
      <p:sp>
        <p:nvSpPr>
          <p:cNvPr id="3" name="Content Placeholder 2">
            <a:extLst>
              <a:ext uri="{FF2B5EF4-FFF2-40B4-BE49-F238E27FC236}">
                <a16:creationId xmlns:a16="http://schemas.microsoft.com/office/drawing/2014/main" id="{5F070C6B-D367-78A1-AE06-959EC03D3A49}"/>
              </a:ext>
            </a:extLst>
          </p:cNvPr>
          <p:cNvSpPr>
            <a:spLocks noGrp="1"/>
          </p:cNvSpPr>
          <p:nvPr>
            <p:ph idx="1"/>
          </p:nvPr>
        </p:nvSpPr>
        <p:spPr/>
        <p:txBody>
          <a:bodyPr/>
          <a:lstStyle/>
          <a:p>
            <a:pPr marL="0" indent="0">
              <a:buFont typeface="Arial" panose="020B0604020202020204" pitchFamily="34" charset="0"/>
              <a:buNone/>
              <a:defRPr/>
            </a:pPr>
            <a:r>
              <a:rPr lang="en-IN" b="1" u="sng" dirty="0"/>
              <a:t>Example: </a:t>
            </a:r>
            <a:r>
              <a:rPr lang="en-IN" dirty="0"/>
              <a:t>Grear Tire Company Problem</a:t>
            </a:r>
          </a:p>
          <a:p>
            <a:pPr marL="0" indent="0">
              <a:buFont typeface="Arial" panose="020B0604020202020204" pitchFamily="34" charset="0"/>
              <a:buNone/>
              <a:defRPr/>
            </a:pPr>
            <a:r>
              <a:rPr lang="en-US" dirty="0">
                <a:solidFill>
                  <a:srgbClr val="000000"/>
                </a:solidFill>
                <a:cs typeface="Arial" panose="020B0604020202020204" pitchFamily="34" charset="0"/>
              </a:rPr>
              <a:t>	Solving for the Probability</a:t>
            </a:r>
            <a:r>
              <a:rPr lang="en-US" i="1" dirty="0">
                <a:solidFill>
                  <a:srgbClr val="000000"/>
                </a:solidFill>
                <a:cs typeface="Arial" panose="020B0604020202020204" pitchFamily="34" charset="0"/>
              </a:rPr>
              <a:t>  </a:t>
            </a:r>
          </a:p>
          <a:p>
            <a:pPr>
              <a:defRPr/>
            </a:pPr>
            <a:r>
              <a:rPr lang="en-US" dirty="0">
                <a:solidFill>
                  <a:srgbClr val="000000"/>
                </a:solidFill>
                <a:cs typeface="Arial" panose="020B0604020202020204" pitchFamily="34" charset="0"/>
              </a:rPr>
              <a:t>Step 3:  Compute the area under the standard normal curve to the right of </a:t>
            </a:r>
            <a:r>
              <a:rPr lang="en-US" i="1" dirty="0">
                <a:solidFill>
                  <a:srgbClr val="000000"/>
                </a:solidFill>
                <a:cs typeface="Arial" panose="020B0604020202020204" pitchFamily="34" charset="0"/>
              </a:rPr>
              <a:t>z</a:t>
            </a:r>
            <a:r>
              <a:rPr lang="en-US" dirty="0">
                <a:solidFill>
                  <a:srgbClr val="000000"/>
                </a:solidFill>
                <a:cs typeface="Arial" panose="020B0604020202020204" pitchFamily="34" charset="0"/>
              </a:rPr>
              <a:t> = .7</a:t>
            </a:r>
          </a:p>
          <a:p>
            <a:pPr algn="ctr">
              <a:buSzPct val="75000"/>
              <a:buFont typeface="Arial" panose="020B0604020202020204" pitchFamily="34" charset="0"/>
              <a:buNone/>
              <a:defRPr/>
            </a:pPr>
            <a:r>
              <a:rPr lang="en-US" i="1" dirty="0">
                <a:solidFill>
                  <a:srgbClr val="000000"/>
                </a:solidFill>
                <a:cs typeface="Arial" panose="020B0604020202020204" pitchFamily="34" charset="0"/>
              </a:rPr>
              <a:t> P</a:t>
            </a:r>
            <a:r>
              <a:rPr lang="en-US" dirty="0">
                <a:solidFill>
                  <a:srgbClr val="000000"/>
                </a:solidFill>
                <a:cs typeface="Arial" panose="020B0604020202020204" pitchFamily="34" charset="0"/>
              </a:rPr>
              <a:t>(</a:t>
            </a:r>
            <a:r>
              <a:rPr lang="en-US" i="1" dirty="0">
                <a:solidFill>
                  <a:srgbClr val="000000"/>
                </a:solidFill>
                <a:cs typeface="Arial" panose="020B0604020202020204" pitchFamily="34" charset="0"/>
              </a:rPr>
              <a:t>z </a:t>
            </a:r>
            <a:r>
              <a:rPr lang="en-US" dirty="0">
                <a:solidFill>
                  <a:srgbClr val="000000"/>
                </a:solidFill>
                <a:cs typeface="Arial" panose="020B0604020202020204" pitchFamily="34" charset="0"/>
              </a:rPr>
              <a:t>&gt; .7) = 1 – </a:t>
            </a:r>
            <a:r>
              <a:rPr lang="en-US" i="1" dirty="0">
                <a:solidFill>
                  <a:srgbClr val="000000"/>
                </a:solidFill>
                <a:cs typeface="Arial" panose="020B0604020202020204" pitchFamily="34" charset="0"/>
              </a:rPr>
              <a:t>P</a:t>
            </a:r>
            <a:r>
              <a:rPr lang="en-US" dirty="0">
                <a:solidFill>
                  <a:srgbClr val="000000"/>
                </a:solidFill>
                <a:cs typeface="Arial" panose="020B0604020202020204" pitchFamily="34" charset="0"/>
              </a:rPr>
              <a:t>(</a:t>
            </a:r>
            <a:r>
              <a:rPr lang="en-US" i="1" dirty="0">
                <a:solidFill>
                  <a:srgbClr val="000000"/>
                </a:solidFill>
                <a:cs typeface="Arial" panose="020B0604020202020204" pitchFamily="34" charset="0"/>
              </a:rPr>
              <a:t>z</a:t>
            </a:r>
            <a:r>
              <a:rPr lang="en-US" dirty="0">
                <a:solidFill>
                  <a:srgbClr val="000000"/>
                </a:solidFill>
                <a:cs typeface="Arial" panose="020B0604020202020204" pitchFamily="34" charset="0"/>
              </a:rPr>
              <a:t> </a:t>
            </a:r>
            <a:r>
              <a:rPr lang="en-US" u="sng" dirty="0">
                <a:solidFill>
                  <a:srgbClr val="000000"/>
                </a:solidFill>
                <a:cs typeface="Arial" panose="020B0604020202020204" pitchFamily="34" charset="0"/>
              </a:rPr>
              <a:t>&lt;</a:t>
            </a:r>
            <a:r>
              <a:rPr lang="en-US" dirty="0">
                <a:solidFill>
                  <a:srgbClr val="000000"/>
                </a:solidFill>
                <a:cs typeface="Arial" panose="020B0604020202020204" pitchFamily="34" charset="0"/>
              </a:rPr>
              <a:t> .7) </a:t>
            </a:r>
          </a:p>
          <a:p>
            <a:pPr>
              <a:buSzPct val="75000"/>
              <a:buFont typeface="Arial" panose="020B0604020202020204" pitchFamily="34" charset="0"/>
              <a:buNone/>
              <a:defRPr/>
            </a:pPr>
            <a:r>
              <a:rPr lang="en-US" dirty="0">
                <a:solidFill>
                  <a:srgbClr val="000000"/>
                </a:solidFill>
                <a:cs typeface="Arial" panose="020B0604020202020204" pitchFamily="34" charset="0"/>
              </a:rPr>
              <a:t>     	      			= 1- .7580</a:t>
            </a:r>
          </a:p>
          <a:p>
            <a:pPr>
              <a:buSzPct val="75000"/>
              <a:buFont typeface="Arial" panose="020B0604020202020204" pitchFamily="34" charset="0"/>
              <a:buNone/>
              <a:defRPr/>
            </a:pPr>
            <a:r>
              <a:rPr lang="en-US" dirty="0">
                <a:solidFill>
                  <a:srgbClr val="000000"/>
                </a:solidFill>
                <a:cs typeface="Arial" panose="020B0604020202020204" pitchFamily="34" charset="0"/>
              </a:rPr>
              <a:t>                    		=   .2420</a:t>
            </a:r>
          </a:p>
          <a:p>
            <a:pPr marL="0" indent="0">
              <a:buFont typeface="Arial" panose="020B0604020202020204" pitchFamily="34" charset="0"/>
              <a:buNone/>
              <a:defRPr/>
            </a:pPr>
            <a:endParaRPr lang="en-IN" dirty="0"/>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416C158-5178-CCB8-3250-90BBB57E9B40}"/>
              </a:ext>
            </a:extLst>
          </p:cNvPr>
          <p:cNvSpPr>
            <a:spLocks noGrp="1"/>
          </p:cNvSpPr>
          <p:nvPr>
            <p:ph type="title"/>
          </p:nvPr>
        </p:nvSpPr>
        <p:spPr/>
        <p:txBody>
          <a:bodyPr/>
          <a:lstStyle/>
          <a:p>
            <a:r>
              <a:rPr lang="en-US" altLang="en-US"/>
              <a:t>Standard Normal Probability Distribution</a:t>
            </a:r>
            <a:endParaRPr lang="en-IN" altLang="en-US"/>
          </a:p>
        </p:txBody>
      </p:sp>
      <p:sp>
        <p:nvSpPr>
          <p:cNvPr id="3" name="Content Placeholder 2">
            <a:extLst>
              <a:ext uri="{FF2B5EF4-FFF2-40B4-BE49-F238E27FC236}">
                <a16:creationId xmlns:a16="http://schemas.microsoft.com/office/drawing/2014/main" id="{64A13E2A-12C4-01D0-8B37-518A038F5A10}"/>
              </a:ext>
            </a:extLst>
          </p:cNvPr>
          <p:cNvSpPr>
            <a:spLocks noGrp="1"/>
          </p:cNvSpPr>
          <p:nvPr>
            <p:ph idx="1"/>
          </p:nvPr>
        </p:nvSpPr>
        <p:spPr>
          <a:xfrm>
            <a:off x="457200" y="1417638"/>
            <a:ext cx="8229600" cy="4525962"/>
          </a:xfrm>
        </p:spPr>
        <p:txBody>
          <a:bodyPr/>
          <a:lstStyle/>
          <a:p>
            <a:pPr marL="0" indent="0">
              <a:buFont typeface="Arial" panose="020B0604020202020204" pitchFamily="34" charset="0"/>
              <a:buNone/>
              <a:defRPr/>
            </a:pPr>
            <a:r>
              <a:rPr lang="en-IN" b="1" u="sng" dirty="0"/>
              <a:t>Example: </a:t>
            </a:r>
            <a:r>
              <a:rPr lang="en-IN" dirty="0"/>
              <a:t>Grear Tire Company Problem</a:t>
            </a:r>
          </a:p>
          <a:p>
            <a:pPr>
              <a:defRPr/>
            </a:pPr>
            <a:endParaRPr lang="en-IN" dirty="0"/>
          </a:p>
        </p:txBody>
      </p:sp>
      <p:sp>
        <p:nvSpPr>
          <p:cNvPr id="6" name="AutoShape 2" descr="ftp://AnneMerrill@ftp.cengage.com/Decision%20Sciences/EduQual/MBS%206e/Final%20JPEGs/Ch_06/15186_06_F06.jpg">
            <a:extLst>
              <a:ext uri="{FF2B5EF4-FFF2-40B4-BE49-F238E27FC236}">
                <a16:creationId xmlns:a16="http://schemas.microsoft.com/office/drawing/2014/main" id="{76515A7F-4A44-DBBB-0CF0-D74C6B727FA1}"/>
              </a:ext>
            </a:extLst>
          </p:cNvPr>
          <p:cNvSpPr>
            <a:spLocks noChangeAspect="1" noChangeArrowheads="1"/>
          </p:cNvSpPr>
          <p:nvPr/>
        </p:nvSpPr>
        <p:spPr bwMode="auto">
          <a:xfrm>
            <a:off x="4456113" y="3314700"/>
            <a:ext cx="230187" cy="228600"/>
          </a:xfrm>
          <a:prstGeom prst="rect">
            <a:avLst/>
          </a:prstGeom>
          <a:noFill/>
        </p:spPr>
        <p:txBody>
          <a:bodyPr lIns="68750" tIns="34375" rIns="68750" bIns="34375"/>
          <a:lstStyle/>
          <a:p>
            <a:pPr>
              <a:defRPr/>
            </a:pPr>
            <a:endParaRPr lang="en-IN" sz="1654"/>
          </a:p>
        </p:txBody>
      </p:sp>
      <p:pic>
        <p:nvPicPr>
          <p:cNvPr id="101381" name="Picture 6">
            <a:extLst>
              <a:ext uri="{FF2B5EF4-FFF2-40B4-BE49-F238E27FC236}">
                <a16:creationId xmlns:a16="http://schemas.microsoft.com/office/drawing/2014/main" id="{35094A3E-DDD2-286F-4A67-8307AC1AB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2176463"/>
            <a:ext cx="7902575"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06" name="Freeform 110">
            <a:extLst>
              <a:ext uri="{FF2B5EF4-FFF2-40B4-BE49-F238E27FC236}">
                <a16:creationId xmlns:a16="http://schemas.microsoft.com/office/drawing/2014/main" id="{F2695673-1993-3BF7-6F25-E9027C0CBD4A}"/>
              </a:ext>
            </a:extLst>
          </p:cNvPr>
          <p:cNvSpPr>
            <a:spLocks/>
          </p:cNvSpPr>
          <p:nvPr/>
        </p:nvSpPr>
        <p:spPr bwMode="auto">
          <a:xfrm>
            <a:off x="2743200" y="2389188"/>
            <a:ext cx="3382963" cy="2301875"/>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solidFill>
            <a:schemeClr val="bg1">
              <a:lumMod val="85000"/>
            </a:schemeClr>
          </a:solidFill>
          <a:ln w="12700" cap="rnd" cmpd="sng">
            <a:noFill/>
            <a:prstDash val="solid"/>
            <a:round/>
            <a:headEnd type="none" w="med" len="med"/>
            <a:tailEnd type="none" w="med" len="med"/>
          </a:ln>
          <a:effectLst/>
        </p:spPr>
        <p:txBody>
          <a:bodyPr/>
          <a:lstStyle/>
          <a:p>
            <a:pPr>
              <a:defRPr/>
            </a:pPr>
            <a:endParaRPr lang="en-US" sz="1654">
              <a:solidFill>
                <a:srgbClr val="000000"/>
              </a:solidFill>
              <a:latin typeface="Arial" panose="020B0604020202020204" pitchFamily="34" charset="0"/>
            </a:endParaRPr>
          </a:p>
        </p:txBody>
      </p:sp>
      <p:sp>
        <p:nvSpPr>
          <p:cNvPr id="106607" name="Freeform 111">
            <a:extLst>
              <a:ext uri="{FF2B5EF4-FFF2-40B4-BE49-F238E27FC236}">
                <a16:creationId xmlns:a16="http://schemas.microsoft.com/office/drawing/2014/main" id="{76FDE788-17E9-C870-EA21-092B3BC519A1}"/>
              </a:ext>
            </a:extLst>
          </p:cNvPr>
          <p:cNvSpPr>
            <a:spLocks/>
          </p:cNvSpPr>
          <p:nvPr/>
        </p:nvSpPr>
        <p:spPr bwMode="auto">
          <a:xfrm>
            <a:off x="4843463" y="3067050"/>
            <a:ext cx="1265237" cy="1625600"/>
          </a:xfrm>
          <a:custGeom>
            <a:avLst/>
            <a:gdLst/>
            <a:ahLst/>
            <a:cxnLst>
              <a:cxn ang="0">
                <a:pos x="6" y="0"/>
              </a:cxn>
              <a:cxn ang="0">
                <a:pos x="12" y="24"/>
              </a:cxn>
              <a:cxn ang="0">
                <a:pos x="23" y="58"/>
              </a:cxn>
              <a:cxn ang="0">
                <a:pos x="37" y="104"/>
              </a:cxn>
              <a:cxn ang="0">
                <a:pos x="49" y="136"/>
              </a:cxn>
              <a:cxn ang="0">
                <a:pos x="59" y="174"/>
              </a:cxn>
              <a:cxn ang="0">
                <a:pos x="71" y="212"/>
              </a:cxn>
              <a:cxn ang="0">
                <a:pos x="84" y="246"/>
              </a:cxn>
              <a:cxn ang="0">
                <a:pos x="87" y="284"/>
              </a:cxn>
              <a:cxn ang="0">
                <a:pos x="99" y="316"/>
              </a:cxn>
              <a:cxn ang="0">
                <a:pos x="108" y="354"/>
              </a:cxn>
              <a:cxn ang="0">
                <a:pos x="120" y="390"/>
              </a:cxn>
              <a:cxn ang="0">
                <a:pos x="125" y="424"/>
              </a:cxn>
              <a:cxn ang="0">
                <a:pos x="139" y="462"/>
              </a:cxn>
              <a:cxn ang="0">
                <a:pos x="149" y="498"/>
              </a:cxn>
              <a:cxn ang="0">
                <a:pos x="161" y="534"/>
              </a:cxn>
              <a:cxn ang="0">
                <a:pos x="175" y="572"/>
              </a:cxn>
              <a:cxn ang="0">
                <a:pos x="189" y="606"/>
              </a:cxn>
              <a:cxn ang="0">
                <a:pos x="204" y="642"/>
              </a:cxn>
              <a:cxn ang="0">
                <a:pos x="216" y="678"/>
              </a:cxn>
              <a:cxn ang="0">
                <a:pos x="231" y="712"/>
              </a:cxn>
              <a:cxn ang="0">
                <a:pos x="252" y="750"/>
              </a:cxn>
              <a:cxn ang="0">
                <a:pos x="264" y="786"/>
              </a:cxn>
              <a:cxn ang="0">
                <a:pos x="287" y="824"/>
              </a:cxn>
              <a:cxn ang="0">
                <a:pos x="301" y="854"/>
              </a:cxn>
              <a:cxn ang="0">
                <a:pos x="321" y="886"/>
              </a:cxn>
              <a:cxn ang="0">
                <a:pos x="343" y="918"/>
              </a:cxn>
              <a:cxn ang="0">
                <a:pos x="363" y="946"/>
              </a:cxn>
              <a:cxn ang="0">
                <a:pos x="383" y="978"/>
              </a:cxn>
              <a:cxn ang="0">
                <a:pos x="407" y="1004"/>
              </a:cxn>
              <a:cxn ang="0">
                <a:pos x="435" y="1034"/>
              </a:cxn>
              <a:cxn ang="0">
                <a:pos x="465" y="1068"/>
              </a:cxn>
              <a:cxn ang="0">
                <a:pos x="504" y="1098"/>
              </a:cxn>
              <a:cxn ang="0">
                <a:pos x="528" y="1110"/>
              </a:cxn>
              <a:cxn ang="0">
                <a:pos x="559" y="1130"/>
              </a:cxn>
              <a:cxn ang="0">
                <a:pos x="593" y="1148"/>
              </a:cxn>
              <a:cxn ang="0">
                <a:pos x="633" y="1168"/>
              </a:cxn>
              <a:cxn ang="0">
                <a:pos x="675" y="1188"/>
              </a:cxn>
              <a:cxn ang="0">
                <a:pos x="709" y="1202"/>
              </a:cxn>
              <a:cxn ang="0">
                <a:pos x="741" y="1216"/>
              </a:cxn>
              <a:cxn ang="0">
                <a:pos x="771" y="1226"/>
              </a:cxn>
              <a:cxn ang="0">
                <a:pos x="803" y="1236"/>
              </a:cxn>
              <a:cxn ang="0">
                <a:pos x="845" y="1250"/>
              </a:cxn>
              <a:cxn ang="0">
                <a:pos x="825" y="1244"/>
              </a:cxn>
              <a:cxn ang="0">
                <a:pos x="867" y="1258"/>
              </a:cxn>
              <a:cxn ang="0">
                <a:pos x="899" y="1270"/>
              </a:cxn>
              <a:cxn ang="0">
                <a:pos x="954" y="1290"/>
              </a:cxn>
              <a:cxn ang="0">
                <a:pos x="1038" y="1308"/>
              </a:cxn>
              <a:cxn ang="0">
                <a:pos x="1086" y="1320"/>
              </a:cxn>
              <a:cxn ang="0">
                <a:pos x="1087" y="1336"/>
              </a:cxn>
              <a:cxn ang="0">
                <a:pos x="1091" y="1356"/>
              </a:cxn>
              <a:cxn ang="0">
                <a:pos x="0" y="1362"/>
              </a:cxn>
              <a:cxn ang="0">
                <a:pos x="6" y="0"/>
              </a:cxn>
            </a:cxnLst>
            <a:rect l="0" t="0" r="r" b="b"/>
            <a:pathLst>
              <a:path w="1091" h="1362">
                <a:moveTo>
                  <a:pt x="6" y="0"/>
                </a:moveTo>
                <a:lnTo>
                  <a:pt x="12" y="24"/>
                </a:lnTo>
                <a:lnTo>
                  <a:pt x="23" y="58"/>
                </a:lnTo>
                <a:lnTo>
                  <a:pt x="37" y="104"/>
                </a:lnTo>
                <a:lnTo>
                  <a:pt x="49" y="136"/>
                </a:lnTo>
                <a:lnTo>
                  <a:pt x="59" y="174"/>
                </a:lnTo>
                <a:lnTo>
                  <a:pt x="71" y="212"/>
                </a:lnTo>
                <a:lnTo>
                  <a:pt x="84" y="246"/>
                </a:lnTo>
                <a:lnTo>
                  <a:pt x="87" y="284"/>
                </a:lnTo>
                <a:lnTo>
                  <a:pt x="99" y="316"/>
                </a:lnTo>
                <a:lnTo>
                  <a:pt x="108" y="354"/>
                </a:lnTo>
                <a:lnTo>
                  <a:pt x="120" y="390"/>
                </a:lnTo>
                <a:lnTo>
                  <a:pt x="125" y="424"/>
                </a:lnTo>
                <a:lnTo>
                  <a:pt x="139" y="462"/>
                </a:lnTo>
                <a:lnTo>
                  <a:pt x="149" y="498"/>
                </a:lnTo>
                <a:lnTo>
                  <a:pt x="161" y="534"/>
                </a:lnTo>
                <a:lnTo>
                  <a:pt x="175" y="572"/>
                </a:lnTo>
                <a:lnTo>
                  <a:pt x="189" y="606"/>
                </a:lnTo>
                <a:lnTo>
                  <a:pt x="204" y="642"/>
                </a:lnTo>
                <a:lnTo>
                  <a:pt x="216" y="678"/>
                </a:lnTo>
                <a:lnTo>
                  <a:pt x="231" y="712"/>
                </a:lnTo>
                <a:lnTo>
                  <a:pt x="252" y="750"/>
                </a:lnTo>
                <a:lnTo>
                  <a:pt x="264" y="786"/>
                </a:lnTo>
                <a:lnTo>
                  <a:pt x="287" y="824"/>
                </a:lnTo>
                <a:lnTo>
                  <a:pt x="301" y="854"/>
                </a:lnTo>
                <a:lnTo>
                  <a:pt x="321" y="886"/>
                </a:lnTo>
                <a:lnTo>
                  <a:pt x="343" y="918"/>
                </a:lnTo>
                <a:lnTo>
                  <a:pt x="363" y="946"/>
                </a:lnTo>
                <a:lnTo>
                  <a:pt x="383" y="978"/>
                </a:lnTo>
                <a:lnTo>
                  <a:pt x="407" y="1004"/>
                </a:lnTo>
                <a:lnTo>
                  <a:pt x="435" y="1034"/>
                </a:lnTo>
                <a:lnTo>
                  <a:pt x="465" y="1068"/>
                </a:lnTo>
                <a:lnTo>
                  <a:pt x="504" y="1098"/>
                </a:lnTo>
                <a:lnTo>
                  <a:pt x="528" y="1110"/>
                </a:lnTo>
                <a:lnTo>
                  <a:pt x="559" y="1130"/>
                </a:lnTo>
                <a:lnTo>
                  <a:pt x="593" y="1148"/>
                </a:lnTo>
                <a:lnTo>
                  <a:pt x="633" y="1168"/>
                </a:lnTo>
                <a:lnTo>
                  <a:pt x="675" y="1188"/>
                </a:lnTo>
                <a:lnTo>
                  <a:pt x="709" y="1202"/>
                </a:lnTo>
                <a:lnTo>
                  <a:pt x="741" y="1216"/>
                </a:lnTo>
                <a:lnTo>
                  <a:pt x="771" y="1226"/>
                </a:lnTo>
                <a:lnTo>
                  <a:pt x="803" y="1236"/>
                </a:lnTo>
                <a:lnTo>
                  <a:pt x="845" y="1250"/>
                </a:lnTo>
                <a:lnTo>
                  <a:pt x="825" y="1244"/>
                </a:lnTo>
                <a:lnTo>
                  <a:pt x="867" y="1258"/>
                </a:lnTo>
                <a:lnTo>
                  <a:pt x="899" y="1270"/>
                </a:lnTo>
                <a:lnTo>
                  <a:pt x="954" y="1290"/>
                </a:lnTo>
                <a:lnTo>
                  <a:pt x="1038" y="1308"/>
                </a:lnTo>
                <a:lnTo>
                  <a:pt x="1086" y="1320"/>
                </a:lnTo>
                <a:lnTo>
                  <a:pt x="1087" y="1336"/>
                </a:lnTo>
                <a:lnTo>
                  <a:pt x="1091" y="1356"/>
                </a:lnTo>
                <a:lnTo>
                  <a:pt x="0" y="1362"/>
                </a:lnTo>
                <a:lnTo>
                  <a:pt x="6" y="0"/>
                </a:lnTo>
              </a:path>
            </a:pathLst>
          </a:custGeom>
          <a:solidFill>
            <a:schemeClr val="bg1">
              <a:lumMod val="65000"/>
            </a:schemeClr>
          </a:solidFill>
          <a:ln w="12700" cap="rnd" cmpd="sng">
            <a:noFill/>
            <a:prstDash val="solid"/>
            <a:round/>
            <a:headEnd type="none" w="med" len="med"/>
            <a:tailEnd type="none" w="med" len="med"/>
          </a:ln>
          <a:effectLst/>
        </p:spPr>
        <p:txBody>
          <a:bodyPr/>
          <a:lstStyle/>
          <a:p>
            <a:pPr>
              <a:defRPr/>
            </a:pPr>
            <a:endParaRPr lang="en-US" sz="1654">
              <a:solidFill>
                <a:srgbClr val="000000"/>
              </a:solidFill>
              <a:latin typeface="Arial" panose="020B0604020202020204" pitchFamily="34" charset="0"/>
            </a:endParaRPr>
          </a:p>
        </p:txBody>
      </p:sp>
      <p:sp>
        <p:nvSpPr>
          <p:cNvPr id="106609" name="Line 113">
            <a:extLst>
              <a:ext uri="{FF2B5EF4-FFF2-40B4-BE49-F238E27FC236}">
                <a16:creationId xmlns:a16="http://schemas.microsoft.com/office/drawing/2014/main" id="{A9F2A9FA-0EF6-8BB7-3AB2-7CCB4664C178}"/>
              </a:ext>
            </a:extLst>
          </p:cNvPr>
          <p:cNvSpPr>
            <a:spLocks noChangeShapeType="1"/>
          </p:cNvSpPr>
          <p:nvPr/>
        </p:nvSpPr>
        <p:spPr bwMode="auto">
          <a:xfrm flipH="1">
            <a:off x="4419600" y="4635500"/>
            <a:ext cx="1588" cy="139700"/>
          </a:xfrm>
          <a:prstGeom prst="line">
            <a:avLst/>
          </a:prstGeom>
          <a:noFill/>
          <a:ln w="12700">
            <a:solidFill>
              <a:schemeClr val="tx1"/>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10" name="Line 114">
            <a:extLst>
              <a:ext uri="{FF2B5EF4-FFF2-40B4-BE49-F238E27FC236}">
                <a16:creationId xmlns:a16="http://schemas.microsoft.com/office/drawing/2014/main" id="{F110320C-1B7A-825B-01FD-C2144D3AF09C}"/>
              </a:ext>
            </a:extLst>
          </p:cNvPr>
          <p:cNvSpPr>
            <a:spLocks noChangeShapeType="1"/>
          </p:cNvSpPr>
          <p:nvPr/>
        </p:nvSpPr>
        <p:spPr bwMode="auto">
          <a:xfrm>
            <a:off x="3579813" y="3260725"/>
            <a:ext cx="889000" cy="300038"/>
          </a:xfrm>
          <a:prstGeom prst="line">
            <a:avLst/>
          </a:prstGeom>
          <a:noFill/>
          <a:ln w="12700">
            <a:solidFill>
              <a:srgbClr val="000000"/>
            </a:solidFill>
            <a:round/>
            <a:headEnd/>
            <a:tailEnd type="triangle" w="med" len="me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11" name="Rectangle 115">
            <a:extLst>
              <a:ext uri="{FF2B5EF4-FFF2-40B4-BE49-F238E27FC236}">
                <a16:creationId xmlns:a16="http://schemas.microsoft.com/office/drawing/2014/main" id="{5FF55643-7BEB-ABBC-6AC5-413772FF0295}"/>
              </a:ext>
            </a:extLst>
          </p:cNvPr>
          <p:cNvSpPr>
            <a:spLocks noChangeArrowheads="1"/>
          </p:cNvSpPr>
          <p:nvPr/>
        </p:nvSpPr>
        <p:spPr bwMode="auto">
          <a:xfrm>
            <a:off x="4286250" y="4754563"/>
            <a:ext cx="266700" cy="344487"/>
          </a:xfrm>
          <a:prstGeom prst="rect">
            <a:avLst/>
          </a:prstGeom>
          <a:noFill/>
          <a:ln w="12700">
            <a:noFill/>
            <a:miter lim="800000"/>
            <a:headEnd/>
            <a:tailEnd/>
          </a:ln>
          <a:effectLst/>
        </p:spPr>
        <p:txBody>
          <a:bodyPr wrap="none" lIns="68034" tIns="33420" rIns="68034" bIns="33420">
            <a:spAutoFit/>
          </a:bodyPr>
          <a:lstStyle/>
          <a:p>
            <a:pPr>
              <a:defRPr/>
            </a:pPr>
            <a:r>
              <a:rPr lang="en-US" sz="1805" dirty="0">
                <a:solidFill>
                  <a:srgbClr val="000000"/>
                </a:solidFill>
                <a:latin typeface="Arial" panose="020B0604020202020204" pitchFamily="34" charset="0"/>
              </a:rPr>
              <a:t>0</a:t>
            </a:r>
          </a:p>
        </p:txBody>
      </p:sp>
      <p:sp>
        <p:nvSpPr>
          <p:cNvPr id="106612" name="Rectangle 116">
            <a:extLst>
              <a:ext uri="{FF2B5EF4-FFF2-40B4-BE49-F238E27FC236}">
                <a16:creationId xmlns:a16="http://schemas.microsoft.com/office/drawing/2014/main" id="{6639D19D-85C9-B5E1-41D3-C3F097A72988}"/>
              </a:ext>
            </a:extLst>
          </p:cNvPr>
          <p:cNvSpPr>
            <a:spLocks noChangeArrowheads="1"/>
          </p:cNvSpPr>
          <p:nvPr/>
        </p:nvSpPr>
        <p:spPr bwMode="auto">
          <a:xfrm>
            <a:off x="4587875" y="4756150"/>
            <a:ext cx="330200" cy="346075"/>
          </a:xfrm>
          <a:prstGeom prst="rect">
            <a:avLst/>
          </a:prstGeom>
          <a:noFill/>
          <a:ln w="12700">
            <a:noFill/>
            <a:miter lim="800000"/>
            <a:headEnd/>
            <a:tailEnd/>
          </a:ln>
          <a:effectLst/>
        </p:spPr>
        <p:txBody>
          <a:bodyPr wrap="none" lIns="68034" tIns="33420" rIns="68034" bIns="33420">
            <a:spAutoFit/>
          </a:bodyPr>
          <a:lstStyle/>
          <a:p>
            <a:pPr>
              <a:defRPr/>
            </a:pPr>
            <a:r>
              <a:rPr lang="en-US" sz="1805" dirty="0">
                <a:solidFill>
                  <a:srgbClr val="000000"/>
                </a:solidFill>
                <a:latin typeface="Arial" panose="020B0604020202020204" pitchFamily="34" charset="0"/>
              </a:rPr>
              <a:t>.7</a:t>
            </a:r>
          </a:p>
        </p:txBody>
      </p:sp>
      <p:sp>
        <p:nvSpPr>
          <p:cNvPr id="106613" name="Line 117">
            <a:extLst>
              <a:ext uri="{FF2B5EF4-FFF2-40B4-BE49-F238E27FC236}">
                <a16:creationId xmlns:a16="http://schemas.microsoft.com/office/drawing/2014/main" id="{78E8CF74-6C74-BE80-7A20-6709A44E8596}"/>
              </a:ext>
            </a:extLst>
          </p:cNvPr>
          <p:cNvSpPr>
            <a:spLocks noChangeShapeType="1"/>
          </p:cNvSpPr>
          <p:nvPr/>
        </p:nvSpPr>
        <p:spPr bwMode="auto">
          <a:xfrm>
            <a:off x="2378075" y="4683125"/>
            <a:ext cx="4187825" cy="0"/>
          </a:xfrm>
          <a:prstGeom prst="line">
            <a:avLst/>
          </a:prstGeom>
          <a:noFill/>
          <a:ln w="12700">
            <a:solidFill>
              <a:schemeClr val="tx1"/>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grpSp>
        <p:nvGrpSpPr>
          <p:cNvPr id="102409" name="Group 118">
            <a:extLst>
              <a:ext uri="{FF2B5EF4-FFF2-40B4-BE49-F238E27FC236}">
                <a16:creationId xmlns:a16="http://schemas.microsoft.com/office/drawing/2014/main" id="{7DAF8BDF-F429-405F-2B4C-BEAED4CDF77C}"/>
              </a:ext>
            </a:extLst>
          </p:cNvPr>
          <p:cNvGrpSpPr>
            <a:grpSpLocks/>
          </p:cNvGrpSpPr>
          <p:nvPr/>
        </p:nvGrpSpPr>
        <p:grpSpPr bwMode="auto">
          <a:xfrm>
            <a:off x="2644775" y="2336800"/>
            <a:ext cx="3560763" cy="2214563"/>
            <a:chOff x="1312" y="1785"/>
            <a:chExt cx="2973" cy="1855"/>
          </a:xfrm>
        </p:grpSpPr>
        <p:sp>
          <p:nvSpPr>
            <p:cNvPr id="106615" name="Arc 119">
              <a:extLst>
                <a:ext uri="{FF2B5EF4-FFF2-40B4-BE49-F238E27FC236}">
                  <a16:creationId xmlns:a16="http://schemas.microsoft.com/office/drawing/2014/main" id="{7B8528F1-A509-C02F-A244-2720253FEE12}"/>
                </a:ext>
              </a:extLst>
            </p:cNvPr>
            <p:cNvSpPr>
              <a:spLocks/>
            </p:cNvSpPr>
            <p:nvPr/>
          </p:nvSpPr>
          <p:spPr bwMode="auto">
            <a:xfrm rot="6300000">
              <a:off x="2073"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16" name="Arc 120">
              <a:extLst>
                <a:ext uri="{FF2B5EF4-FFF2-40B4-BE49-F238E27FC236}">
                  <a16:creationId xmlns:a16="http://schemas.microsoft.com/office/drawing/2014/main" id="{DB68ED91-FF13-7E78-B551-29D2FB42192A}"/>
                </a:ext>
              </a:extLst>
            </p:cNvPr>
            <p:cNvSpPr>
              <a:spLocks/>
            </p:cNvSpPr>
            <p:nvPr/>
          </p:nvSpPr>
          <p:spPr bwMode="auto">
            <a:xfrm rot="16980000">
              <a:off x="1695" y="2912"/>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17" name="Arc 121">
              <a:extLst>
                <a:ext uri="{FF2B5EF4-FFF2-40B4-BE49-F238E27FC236}">
                  <a16:creationId xmlns:a16="http://schemas.microsoft.com/office/drawing/2014/main" id="{122C8B90-2929-2D6E-A1CC-7E5C6D856CD8}"/>
                </a:ext>
              </a:extLst>
            </p:cNvPr>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18" name="Arc 122">
              <a:extLst>
                <a:ext uri="{FF2B5EF4-FFF2-40B4-BE49-F238E27FC236}">
                  <a16:creationId xmlns:a16="http://schemas.microsoft.com/office/drawing/2014/main" id="{8DBCE601-D105-0C73-9774-17DD58B823E7}"/>
                </a:ext>
              </a:extLst>
            </p:cNvPr>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rgbClr val="000000"/>
              </a:solidFill>
              <a:round/>
              <a:headEnd/>
              <a:tailEnd/>
            </a:ln>
            <a:effectLst>
              <a:outerShdw dist="17961" dir="13500000" algn="ctr" rotWithShape="0">
                <a:srgbClr val="000000"/>
              </a:outerShdw>
            </a:effectLst>
          </p:spPr>
          <p:txBody>
            <a:bodyPr wrap="none" anchor="ctr"/>
            <a:lstStyle/>
            <a:p>
              <a:pPr>
                <a:defRPr/>
              </a:pPr>
              <a:endParaRPr lang="en-US" sz="1654">
                <a:solidFill>
                  <a:srgbClr val="000000"/>
                </a:solidFill>
                <a:latin typeface="Arial" panose="020B0604020202020204" pitchFamily="34" charset="0"/>
              </a:endParaRPr>
            </a:p>
          </p:txBody>
        </p:sp>
        <p:sp>
          <p:nvSpPr>
            <p:cNvPr id="106619" name="Arc 123">
              <a:extLst>
                <a:ext uri="{FF2B5EF4-FFF2-40B4-BE49-F238E27FC236}">
                  <a16:creationId xmlns:a16="http://schemas.microsoft.com/office/drawing/2014/main" id="{0E39DB45-BBFC-AE24-D683-2268B9AF9E8E}"/>
                </a:ext>
              </a:extLst>
            </p:cNvPr>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20" name="Arc 124">
              <a:extLst>
                <a:ext uri="{FF2B5EF4-FFF2-40B4-BE49-F238E27FC236}">
                  <a16:creationId xmlns:a16="http://schemas.microsoft.com/office/drawing/2014/main" id="{72C3DCFD-C0C5-8E15-4DC7-3214451AB8F9}"/>
                </a:ext>
              </a:extLst>
            </p:cNvPr>
            <p:cNvSpPr>
              <a:spLocks/>
            </p:cNvSpPr>
            <p:nvPr/>
          </p:nvSpPr>
          <p:spPr bwMode="auto">
            <a:xfrm rot="4587037">
              <a:off x="3070" y="2904"/>
              <a:ext cx="803" cy="285"/>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grpSp>
      <p:sp>
        <p:nvSpPr>
          <p:cNvPr id="106621" name="Rectangle 125">
            <a:extLst>
              <a:ext uri="{FF2B5EF4-FFF2-40B4-BE49-F238E27FC236}">
                <a16:creationId xmlns:a16="http://schemas.microsoft.com/office/drawing/2014/main" id="{ECF058C6-26C3-B2CB-E001-607753EA2E95}"/>
              </a:ext>
            </a:extLst>
          </p:cNvPr>
          <p:cNvSpPr>
            <a:spLocks noChangeArrowheads="1"/>
          </p:cNvSpPr>
          <p:nvPr/>
        </p:nvSpPr>
        <p:spPr bwMode="auto">
          <a:xfrm>
            <a:off x="2163763" y="3067050"/>
            <a:ext cx="1465262" cy="346075"/>
          </a:xfrm>
          <a:prstGeom prst="rect">
            <a:avLst/>
          </a:prstGeom>
          <a:noFill/>
          <a:ln w="12700">
            <a:noFill/>
            <a:miter lim="800000"/>
            <a:headEnd/>
            <a:tailEnd/>
          </a:ln>
          <a:effectLst/>
        </p:spPr>
        <p:txBody>
          <a:bodyPr wrap="none" lIns="68034" tIns="33420" rIns="68034" bIns="33420">
            <a:spAutoFit/>
          </a:bodyPr>
          <a:lstStyle/>
          <a:p>
            <a:pPr>
              <a:defRPr/>
            </a:pPr>
            <a:r>
              <a:rPr lang="en-US" sz="1805" dirty="0">
                <a:solidFill>
                  <a:srgbClr val="000000"/>
                </a:solidFill>
                <a:latin typeface="Arial" panose="020B0604020202020204" pitchFamily="34" charset="0"/>
              </a:rPr>
              <a:t>Area = .7580</a:t>
            </a:r>
          </a:p>
        </p:txBody>
      </p:sp>
      <p:sp>
        <p:nvSpPr>
          <p:cNvPr id="106622" name="Rectangle 126">
            <a:extLst>
              <a:ext uri="{FF2B5EF4-FFF2-40B4-BE49-F238E27FC236}">
                <a16:creationId xmlns:a16="http://schemas.microsoft.com/office/drawing/2014/main" id="{5FBA1217-5DFC-2C22-A790-271EC2F19F35}"/>
              </a:ext>
            </a:extLst>
          </p:cNvPr>
          <p:cNvSpPr>
            <a:spLocks noChangeArrowheads="1"/>
          </p:cNvSpPr>
          <p:nvPr/>
        </p:nvSpPr>
        <p:spPr bwMode="auto">
          <a:xfrm>
            <a:off x="5859463" y="3168650"/>
            <a:ext cx="1798637" cy="738188"/>
          </a:xfrm>
          <a:prstGeom prst="rect">
            <a:avLst/>
          </a:prstGeom>
          <a:noFill/>
          <a:ln w="12700">
            <a:noFill/>
            <a:miter lim="800000"/>
            <a:headEnd/>
            <a:tailEnd/>
          </a:ln>
          <a:effectLst/>
        </p:spPr>
        <p:txBody>
          <a:bodyPr wrap="none" lIns="68034" tIns="33420" rIns="68034" bIns="33420">
            <a:spAutoFit/>
          </a:bodyPr>
          <a:lstStyle/>
          <a:p>
            <a:pPr>
              <a:defRPr/>
            </a:pPr>
            <a:r>
              <a:rPr lang="en-US" sz="1805" dirty="0">
                <a:solidFill>
                  <a:srgbClr val="000000"/>
                </a:solidFill>
                <a:latin typeface="Arial" panose="020B0604020202020204" pitchFamily="34" charset="0"/>
              </a:rPr>
              <a:t>Area = 1 - .7580</a:t>
            </a:r>
          </a:p>
          <a:p>
            <a:pPr>
              <a:defRPr/>
            </a:pPr>
            <a:endParaRPr lang="en-US" sz="752" dirty="0">
              <a:solidFill>
                <a:srgbClr val="000000"/>
              </a:solidFill>
              <a:latin typeface="Arial" panose="020B0604020202020204" pitchFamily="34" charset="0"/>
            </a:endParaRPr>
          </a:p>
          <a:p>
            <a:pPr>
              <a:defRPr/>
            </a:pPr>
            <a:r>
              <a:rPr lang="en-US" sz="1805" dirty="0">
                <a:solidFill>
                  <a:srgbClr val="000000"/>
                </a:solidFill>
                <a:latin typeface="Arial" panose="020B0604020202020204" pitchFamily="34" charset="0"/>
              </a:rPr>
              <a:t>         =   .2420</a:t>
            </a:r>
          </a:p>
        </p:txBody>
      </p:sp>
      <p:sp>
        <p:nvSpPr>
          <p:cNvPr id="106623" name="Line 127">
            <a:extLst>
              <a:ext uri="{FF2B5EF4-FFF2-40B4-BE49-F238E27FC236}">
                <a16:creationId xmlns:a16="http://schemas.microsoft.com/office/drawing/2014/main" id="{62EAFE9F-59D9-D511-E034-348B267D4D52}"/>
              </a:ext>
            </a:extLst>
          </p:cNvPr>
          <p:cNvSpPr>
            <a:spLocks noChangeShapeType="1"/>
          </p:cNvSpPr>
          <p:nvPr/>
        </p:nvSpPr>
        <p:spPr bwMode="auto">
          <a:xfrm flipH="1">
            <a:off x="5191125" y="3494088"/>
            <a:ext cx="679450" cy="941387"/>
          </a:xfrm>
          <a:prstGeom prst="line">
            <a:avLst/>
          </a:prstGeom>
          <a:noFill/>
          <a:ln w="12700">
            <a:solidFill>
              <a:schemeClr val="tx1"/>
            </a:solidFill>
            <a:round/>
            <a:headEnd/>
            <a:tailEnd type="triangle" w="med" len="med"/>
          </a:ln>
          <a:effectLst/>
        </p:spPr>
        <p:txBody>
          <a:bodyPr wrap="none" anchor="ctr"/>
          <a:lstStyle/>
          <a:p>
            <a:pPr>
              <a:defRPr/>
            </a:pPr>
            <a:endParaRPr lang="en-US" sz="1654">
              <a:solidFill>
                <a:srgbClr val="000000"/>
              </a:solidFill>
              <a:latin typeface="Arial" panose="020B0604020202020204" pitchFamily="34" charset="0"/>
            </a:endParaRPr>
          </a:p>
        </p:txBody>
      </p:sp>
      <p:sp>
        <p:nvSpPr>
          <p:cNvPr id="106624" name="Rectangle 128">
            <a:extLst>
              <a:ext uri="{FF2B5EF4-FFF2-40B4-BE49-F238E27FC236}">
                <a16:creationId xmlns:a16="http://schemas.microsoft.com/office/drawing/2014/main" id="{8338CD8B-B735-D33E-2E02-AA4A568A875E}"/>
              </a:ext>
            </a:extLst>
          </p:cNvPr>
          <p:cNvSpPr>
            <a:spLocks noChangeArrowheads="1"/>
          </p:cNvSpPr>
          <p:nvPr/>
        </p:nvSpPr>
        <p:spPr bwMode="auto">
          <a:xfrm>
            <a:off x="6592888" y="4510088"/>
            <a:ext cx="254000" cy="346075"/>
          </a:xfrm>
          <a:prstGeom prst="rect">
            <a:avLst/>
          </a:prstGeom>
          <a:noFill/>
          <a:ln w="12700">
            <a:noFill/>
            <a:miter lim="800000"/>
            <a:headEnd/>
            <a:tailEnd/>
          </a:ln>
          <a:effectLst/>
        </p:spPr>
        <p:txBody>
          <a:bodyPr wrap="none" lIns="68034" tIns="33420" rIns="68034" bIns="33420">
            <a:spAutoFit/>
          </a:bodyPr>
          <a:lstStyle/>
          <a:p>
            <a:pPr>
              <a:defRPr/>
            </a:pPr>
            <a:r>
              <a:rPr lang="en-US" sz="1805" i="1" dirty="0">
                <a:solidFill>
                  <a:srgbClr val="000000"/>
                </a:solidFill>
                <a:latin typeface="Arial" panose="020B0604020202020204" pitchFamily="34" charset="0"/>
              </a:rPr>
              <a:t>z</a:t>
            </a:r>
          </a:p>
        </p:txBody>
      </p:sp>
      <p:sp>
        <p:nvSpPr>
          <p:cNvPr id="106625" name="Line 129">
            <a:extLst>
              <a:ext uri="{FF2B5EF4-FFF2-40B4-BE49-F238E27FC236}">
                <a16:creationId xmlns:a16="http://schemas.microsoft.com/office/drawing/2014/main" id="{0F0C137C-CFFE-6A2E-DF56-58C83026F550}"/>
              </a:ext>
            </a:extLst>
          </p:cNvPr>
          <p:cNvSpPr>
            <a:spLocks noChangeShapeType="1"/>
          </p:cNvSpPr>
          <p:nvPr/>
        </p:nvSpPr>
        <p:spPr bwMode="auto">
          <a:xfrm>
            <a:off x="4840288" y="3132138"/>
            <a:ext cx="3175" cy="1527175"/>
          </a:xfrm>
          <a:prstGeom prst="line">
            <a:avLst/>
          </a:prstGeom>
          <a:noFill/>
          <a:ln w="12700">
            <a:solidFill>
              <a:schemeClr val="tx1"/>
            </a:solidFill>
            <a:round/>
            <a:headEnd/>
            <a:tailEnd/>
          </a:ln>
          <a:effectLst/>
        </p:spPr>
        <p:txBody>
          <a:bodyPr wrap="none" anchor="ctr"/>
          <a:lstStyle/>
          <a:p>
            <a:pPr>
              <a:defRPr/>
            </a:pPr>
            <a:endParaRPr lang="en-US" sz="1654">
              <a:solidFill>
                <a:srgbClr val="000000"/>
              </a:solidFill>
              <a:latin typeface="Arial" panose="020B0604020202020204" pitchFamily="34" charset="0"/>
            </a:endParaRPr>
          </a:p>
        </p:txBody>
      </p:sp>
      <p:sp>
        <p:nvSpPr>
          <p:cNvPr id="102415" name="Title 2">
            <a:extLst>
              <a:ext uri="{FF2B5EF4-FFF2-40B4-BE49-F238E27FC236}">
                <a16:creationId xmlns:a16="http://schemas.microsoft.com/office/drawing/2014/main" id="{3E359666-4092-5469-1979-B756BAECE006}"/>
              </a:ext>
            </a:extLst>
          </p:cNvPr>
          <p:cNvSpPr>
            <a:spLocks noGrp="1"/>
          </p:cNvSpPr>
          <p:nvPr>
            <p:ph type="title"/>
          </p:nvPr>
        </p:nvSpPr>
        <p:spPr/>
        <p:txBody>
          <a:bodyPr/>
          <a:lstStyle/>
          <a:p>
            <a:r>
              <a:rPr lang="en-US" altLang="en-US"/>
              <a:t>Standard Normal Probability Distribution</a:t>
            </a:r>
            <a:endParaRPr lang="en-IN" altLang="en-US"/>
          </a:p>
        </p:txBody>
      </p:sp>
      <p:sp>
        <p:nvSpPr>
          <p:cNvPr id="5" name="Content Placeholder 4">
            <a:extLst>
              <a:ext uri="{FF2B5EF4-FFF2-40B4-BE49-F238E27FC236}">
                <a16:creationId xmlns:a16="http://schemas.microsoft.com/office/drawing/2014/main" id="{258C5676-6D5D-E2E3-D5BB-0CEC90AF8FEC}"/>
              </a:ext>
            </a:extLst>
          </p:cNvPr>
          <p:cNvSpPr>
            <a:spLocks noGrp="1"/>
          </p:cNvSpPr>
          <p:nvPr>
            <p:ph idx="1"/>
          </p:nvPr>
        </p:nvSpPr>
        <p:spPr>
          <a:xfrm>
            <a:off x="438150" y="1417638"/>
            <a:ext cx="8229600" cy="4525962"/>
          </a:xfrm>
        </p:spPr>
        <p:txBody>
          <a:bodyPr/>
          <a:lstStyle/>
          <a:p>
            <a:pPr marL="0" indent="0">
              <a:buFont typeface="Arial" panose="020B0604020202020204" pitchFamily="34" charset="0"/>
              <a:buNone/>
              <a:defRPr/>
            </a:pPr>
            <a:r>
              <a:rPr lang="en-IN" b="1" u="sng" dirty="0"/>
              <a:t>Example:</a:t>
            </a:r>
            <a:r>
              <a:rPr lang="en-IN" b="1" dirty="0"/>
              <a:t> </a:t>
            </a:r>
            <a:r>
              <a:rPr lang="en-IN" dirty="0"/>
              <a:t>Grear Tire Company Problem</a:t>
            </a:r>
          </a:p>
          <a:p>
            <a:pPr>
              <a:defRPr/>
            </a:pPr>
            <a:endParaRPr lang="en-IN" dirty="0"/>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B20506E0-270D-0AA7-D4D6-11CC2E876A1B}"/>
              </a:ext>
            </a:extLst>
          </p:cNvPr>
          <p:cNvSpPr>
            <a:spLocks noChangeArrowheads="1"/>
          </p:cNvSpPr>
          <p:nvPr/>
        </p:nvSpPr>
        <p:spPr bwMode="auto">
          <a:xfrm>
            <a:off x="190500" y="1274763"/>
            <a:ext cx="8750300" cy="1903412"/>
          </a:xfrm>
          <a:prstGeom prst="rect">
            <a:avLst/>
          </a:prstGeom>
          <a:noFill/>
          <a:ln w="12700">
            <a:noFill/>
            <a:miter lim="800000"/>
            <a:headEnd/>
            <a:tailEnd/>
          </a:ln>
          <a:effectLst/>
        </p:spPr>
        <p:txBody>
          <a:bodyPr lIns="90488" tIns="44450" rIns="90488" bIns="44450"/>
          <a:lstStyle/>
          <a:p>
            <a:pPr marL="342900" indent="-342900" algn="just">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p>
        </p:txBody>
      </p:sp>
      <p:sp>
        <p:nvSpPr>
          <p:cNvPr id="139447" name="Rectangle 183">
            <a:extLst>
              <a:ext uri="{FF2B5EF4-FFF2-40B4-BE49-F238E27FC236}">
                <a16:creationId xmlns:a16="http://schemas.microsoft.com/office/drawing/2014/main" id="{E0E0322E-F189-03FF-767D-0226FA1A1D4A}"/>
              </a:ext>
            </a:extLst>
          </p:cNvPr>
          <p:cNvSpPr>
            <a:spLocks noChangeArrowheads="1"/>
          </p:cNvSpPr>
          <p:nvPr/>
        </p:nvSpPr>
        <p:spPr bwMode="auto">
          <a:xfrm>
            <a:off x="246063" y="207963"/>
            <a:ext cx="8458200" cy="706437"/>
          </a:xfrm>
          <a:prstGeom prst="rect">
            <a:avLst/>
          </a:prstGeom>
          <a:noFill/>
          <a:ln w="12700">
            <a:noFill/>
            <a:miter lim="800000"/>
            <a:headEnd/>
            <a:tailEnd/>
          </a:ln>
          <a:effectLst/>
        </p:spPr>
        <p:txBody>
          <a:bodyPr lIns="90488" tIns="44450" rIns="90488" bIns="44450" anchor="ctr"/>
          <a:lstStyle/>
          <a:p>
            <a:pPr algn="ctr">
              <a:defRPr/>
            </a:pPr>
            <a:r>
              <a:rPr lang="en-US" sz="2800" b="1" dirty="0">
                <a:solidFill>
                  <a:schemeClr val="tx1">
                    <a:lumMod val="85000"/>
                    <a:lumOff val="15000"/>
                  </a:schemeClr>
                </a:solidFill>
                <a:latin typeface="Bookman Old Style" pitchFamily="18" charset="0"/>
                <a:ea typeface="+mj-ea"/>
                <a:cs typeface="+mj-cs"/>
              </a:rPr>
              <a:t>Standard Normal Probability Distribution</a:t>
            </a:r>
          </a:p>
        </p:txBody>
      </p:sp>
      <p:sp>
        <p:nvSpPr>
          <p:cNvPr id="139535" name="Rectangle 271">
            <a:extLst>
              <a:ext uri="{FF2B5EF4-FFF2-40B4-BE49-F238E27FC236}">
                <a16:creationId xmlns:a16="http://schemas.microsoft.com/office/drawing/2014/main" id="{DE0DA16B-1751-5B2A-5185-53A02BD64445}"/>
              </a:ext>
            </a:extLst>
          </p:cNvPr>
          <p:cNvSpPr>
            <a:spLocks noChangeArrowheads="1"/>
          </p:cNvSpPr>
          <p:nvPr/>
        </p:nvSpPr>
        <p:spPr bwMode="auto">
          <a:xfrm>
            <a:off x="617538" y="790575"/>
            <a:ext cx="6134100" cy="474663"/>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b="1" dirty="0">
                <a:latin typeface="Book Antiqua" pitchFamily="18" charset="0"/>
                <a:cs typeface="+mn-cs"/>
              </a:rPr>
              <a:t>Example:  Pep Zone</a:t>
            </a:r>
          </a:p>
        </p:txBody>
      </p:sp>
      <p:sp>
        <p:nvSpPr>
          <p:cNvPr id="139537" name="Rectangle 273">
            <a:extLst>
              <a:ext uri="{FF2B5EF4-FFF2-40B4-BE49-F238E27FC236}">
                <a16:creationId xmlns:a16="http://schemas.microsoft.com/office/drawing/2014/main" id="{2634E06E-B7D2-6A4F-4F3F-458770D6F212}"/>
              </a:ext>
            </a:extLst>
          </p:cNvPr>
          <p:cNvSpPr>
            <a:spLocks noChangeArrowheads="1"/>
          </p:cNvSpPr>
          <p:nvPr/>
        </p:nvSpPr>
        <p:spPr bwMode="auto">
          <a:xfrm>
            <a:off x="233363" y="4391025"/>
            <a:ext cx="8475662" cy="1168400"/>
          </a:xfrm>
          <a:prstGeom prst="rect">
            <a:avLst/>
          </a:prstGeom>
          <a:noFill/>
          <a:ln w="12700">
            <a:noFill/>
            <a:miter lim="800000"/>
            <a:headEnd/>
            <a:tailEnd/>
          </a:ln>
          <a:effectLst/>
        </p:spPr>
        <p:txBody>
          <a:bodyPr lIns="90488" tIns="44450" rIns="90488" bIns="44450"/>
          <a:lstStyle/>
          <a:p>
            <a:pPr marL="342900" indent="-342900" algn="just">
              <a:spcBef>
                <a:spcPct val="20000"/>
              </a:spcBef>
              <a:buClr>
                <a:srgbClr val="66FFFF"/>
              </a:buClr>
              <a:buSzPct val="75000"/>
              <a:buFont typeface="Monotype Sorts" pitchFamily="2" charset="2"/>
              <a:buNone/>
              <a:defRPr/>
            </a:pPr>
            <a:r>
              <a:rPr lang="en-US" sz="2400" b="1" i="1" dirty="0">
                <a:latin typeface="Book Antiqua" pitchFamily="18" charset="0"/>
                <a:cs typeface="+mn-cs"/>
              </a:rPr>
              <a:t>     The manager would like to know the probability  of a </a:t>
            </a:r>
            <a:r>
              <a:rPr lang="en-US" sz="2400" b="1" i="1" dirty="0" err="1">
                <a:latin typeface="Book Antiqua" pitchFamily="18" charset="0"/>
                <a:cs typeface="+mn-cs"/>
              </a:rPr>
              <a:t>stockout</a:t>
            </a:r>
            <a:r>
              <a:rPr lang="en-US" sz="2400" b="1" i="1" dirty="0">
                <a:latin typeface="Book Antiqua" pitchFamily="18" charset="0"/>
                <a:cs typeface="+mn-cs"/>
              </a:rPr>
              <a:t> during replenishment lead-time.  In other words, what is the probability that demand during lead-time will exceed 20 gallons?</a:t>
            </a:r>
          </a:p>
        </p:txBody>
      </p:sp>
      <p:sp>
        <p:nvSpPr>
          <p:cNvPr id="139538" name="Text Box 274">
            <a:extLst>
              <a:ext uri="{FF2B5EF4-FFF2-40B4-BE49-F238E27FC236}">
                <a16:creationId xmlns:a16="http://schemas.microsoft.com/office/drawing/2014/main" id="{B1EAE66D-9D77-3999-D7A2-60954524B6B9}"/>
              </a:ext>
            </a:extLst>
          </p:cNvPr>
          <p:cNvSpPr txBox="1">
            <a:spLocks noChangeArrowheads="1"/>
          </p:cNvSpPr>
          <p:nvPr/>
        </p:nvSpPr>
        <p:spPr bwMode="auto">
          <a:xfrm>
            <a:off x="4292600" y="5688013"/>
            <a:ext cx="2001838" cy="561975"/>
          </a:xfrm>
          <a:prstGeom prst="rect">
            <a:avLst/>
          </a:prstGeom>
          <a:solidFill>
            <a:schemeClr val="bg2"/>
          </a:solidFill>
          <a:ln w="12700">
            <a:solidFill>
              <a:schemeClr val="tx1"/>
            </a:solidFill>
            <a:miter lim="800000"/>
            <a:headEnd/>
            <a:tailEnd/>
          </a:ln>
          <a:effectLst/>
        </p:spPr>
        <p:txBody>
          <a:bodyPr wrap="none" tIns="91440" bIns="91440" anchor="ctr" anchorCtr="1">
            <a:spAutoFit/>
          </a:bodyPr>
          <a:lstStyle/>
          <a:p>
            <a:pPr algn="ctr">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P</a:t>
            </a:r>
            <a:r>
              <a:rPr lang="en-US" sz="2400" dirty="0">
                <a:effectLst>
                  <a:outerShdw blurRad="38100" dist="38100" dir="2700000" algn="tl">
                    <a:srgbClr val="000000"/>
                  </a:outerShdw>
                </a:effectLst>
                <a:latin typeface="Book Antiqua" pitchFamily="18" charset="0"/>
                <a:cs typeface="+mn-cs"/>
              </a:rPr>
              <a:t>(</a:t>
            </a:r>
            <a:r>
              <a:rPr lang="en-US" sz="2400" i="1" dirty="0">
                <a:effectLst>
                  <a:outerShdw blurRad="38100" dist="38100" dir="2700000" algn="tl">
                    <a:srgbClr val="000000"/>
                  </a:outerShdw>
                </a:effectLst>
                <a:latin typeface="Book Antiqua" pitchFamily="18" charset="0"/>
                <a:cs typeface="+mn-cs"/>
              </a:rPr>
              <a:t>x</a:t>
            </a:r>
            <a:r>
              <a:rPr lang="en-US" sz="2400" dirty="0">
                <a:effectLst>
                  <a:outerShdw blurRad="38100" dist="38100" dir="2700000" algn="tl">
                    <a:srgbClr val="000000"/>
                  </a:outerShdw>
                </a:effectLst>
                <a:latin typeface="Book Antiqua" pitchFamily="18" charset="0"/>
                <a:cs typeface="+mn-cs"/>
              </a:rPr>
              <a:t> &gt; 20) = ? </a:t>
            </a:r>
          </a:p>
        </p:txBody>
      </p:sp>
      <p:sp>
        <p:nvSpPr>
          <p:cNvPr id="7" name="Rectangle 6">
            <a:extLst>
              <a:ext uri="{FF2B5EF4-FFF2-40B4-BE49-F238E27FC236}">
                <a16:creationId xmlns:a16="http://schemas.microsoft.com/office/drawing/2014/main" id="{E67A6F75-93AD-7A4B-9712-387E558587D9}"/>
              </a:ext>
            </a:extLst>
          </p:cNvPr>
          <p:cNvSpPr/>
          <p:nvPr/>
        </p:nvSpPr>
        <p:spPr>
          <a:xfrm>
            <a:off x="536575" y="1284288"/>
            <a:ext cx="8128000" cy="3048000"/>
          </a:xfrm>
          <a:prstGeom prst="rect">
            <a:avLst/>
          </a:prstGeom>
        </p:spPr>
        <p:txBody>
          <a:bodyPr>
            <a:spAutoFit/>
          </a:bodyPr>
          <a:lstStyle/>
          <a:p>
            <a:pPr algn="just">
              <a:spcBef>
                <a:spcPts val="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Arial" charset="0"/>
              </a:rPr>
              <a:t>Pep Zone sells auto parts and supplies including a popular multi-grade motor oil.  When the stock of this oil drops to 20 gallons, a replenishment order is placed. The store manager is concerned that sales are  being lost due to </a:t>
            </a:r>
            <a:r>
              <a:rPr lang="en-US" sz="2400" dirty="0" err="1">
                <a:effectLst>
                  <a:outerShdw blurRad="38100" dist="38100" dir="2700000" algn="tl">
                    <a:srgbClr val="000000"/>
                  </a:outerShdw>
                </a:effectLst>
                <a:latin typeface="Book Antiqua" pitchFamily="18" charset="0"/>
                <a:cs typeface="Arial" charset="0"/>
              </a:rPr>
              <a:t>stockouts</a:t>
            </a:r>
            <a:r>
              <a:rPr lang="en-US" sz="2400" dirty="0">
                <a:effectLst>
                  <a:outerShdw blurRad="38100" dist="38100" dir="2700000" algn="tl">
                    <a:srgbClr val="000000"/>
                  </a:outerShdw>
                </a:effectLst>
                <a:latin typeface="Book Antiqua" pitchFamily="18" charset="0"/>
                <a:cs typeface="Arial" charset="0"/>
              </a:rPr>
              <a:t> while waiting for a replenishment order.</a:t>
            </a:r>
          </a:p>
          <a:p>
            <a:pPr algn="just">
              <a:spcBef>
                <a:spcPts val="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Arial" charset="0"/>
              </a:rPr>
              <a:t>It has been determined that demand during replenishment lead-time is normally distributed with a mean of 15 gallons and a standard deviation of 6 gallons.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blinds(horizontal)">
                                      <p:cBhvr>
                                        <p:cTn id="7" dur="500"/>
                                        <p:tgtEl>
                                          <p:spTgt spid="139267"/>
                                        </p:tgtEl>
                                      </p:cBhvr>
                                    </p:animEffect>
                                  </p:childTnLst>
                                </p:cTn>
                              </p:par>
                            </p:childTnLst>
                          </p:cTn>
                        </p:par>
                        <p:par>
                          <p:cTn id="8" fill="hold" nodeType="afterGroup">
                            <p:stCondLst>
                              <p:cond delay="500"/>
                            </p:stCondLst>
                            <p:childTnLst>
                              <p:par>
                                <p:cTn id="9" presetID="3" presetClass="entr" presetSubtype="10" fill="hold" grpId="0" nodeType="afterEffect">
                                  <p:stCondLst>
                                    <p:cond delay="4000"/>
                                  </p:stCondLst>
                                  <p:childTnLst>
                                    <p:set>
                                      <p:cBhvr>
                                        <p:cTn id="10" dur="1" fill="hold">
                                          <p:stCondLst>
                                            <p:cond delay="0"/>
                                          </p:stCondLst>
                                        </p:cTn>
                                        <p:tgtEl>
                                          <p:spTgt spid="139537"/>
                                        </p:tgtEl>
                                        <p:attrNameLst>
                                          <p:attrName>style.visibility</p:attrName>
                                        </p:attrNameLst>
                                      </p:cBhvr>
                                      <p:to>
                                        <p:strVal val="visible"/>
                                      </p:to>
                                    </p:set>
                                    <p:animEffect transition="in" filter="blinds(horizontal)">
                                      <p:cBhvr>
                                        <p:cTn id="11" dur="500"/>
                                        <p:tgtEl>
                                          <p:spTgt spid="139537"/>
                                        </p:tgtEl>
                                      </p:cBhvr>
                                    </p:animEffect>
                                  </p:childTnLst>
                                </p:cTn>
                              </p:par>
                            </p:childTnLst>
                          </p:cTn>
                        </p:par>
                        <p:par>
                          <p:cTn id="12" fill="hold" nodeType="afterGroup">
                            <p:stCondLst>
                              <p:cond delay="5000"/>
                            </p:stCondLst>
                            <p:childTnLst>
                              <p:par>
                                <p:cTn id="13" presetID="23" presetClass="entr" presetSubtype="272" fill="hold" grpId="0" nodeType="afterEffect">
                                  <p:stCondLst>
                                    <p:cond delay="4000"/>
                                  </p:stCondLst>
                                  <p:childTnLst>
                                    <p:set>
                                      <p:cBhvr>
                                        <p:cTn id="14" dur="1" fill="hold">
                                          <p:stCondLst>
                                            <p:cond delay="0"/>
                                          </p:stCondLst>
                                        </p:cTn>
                                        <p:tgtEl>
                                          <p:spTgt spid="139538"/>
                                        </p:tgtEl>
                                        <p:attrNameLst>
                                          <p:attrName>style.visibility</p:attrName>
                                        </p:attrNameLst>
                                      </p:cBhvr>
                                      <p:to>
                                        <p:strVal val="visible"/>
                                      </p:to>
                                    </p:set>
                                    <p:anim calcmode="lin" valueType="num">
                                      <p:cBhvr>
                                        <p:cTn id="15" dur="500" fill="hold"/>
                                        <p:tgtEl>
                                          <p:spTgt spid="139538"/>
                                        </p:tgtEl>
                                        <p:attrNameLst>
                                          <p:attrName>ppt_w</p:attrName>
                                        </p:attrNameLst>
                                      </p:cBhvr>
                                      <p:tavLst>
                                        <p:tav tm="0">
                                          <p:val>
                                            <p:strVal val="2/3*#ppt_w"/>
                                          </p:val>
                                        </p:tav>
                                        <p:tav tm="100000">
                                          <p:val>
                                            <p:strVal val="#ppt_w"/>
                                          </p:val>
                                        </p:tav>
                                      </p:tavLst>
                                    </p:anim>
                                    <p:anim calcmode="lin" valueType="num">
                                      <p:cBhvr>
                                        <p:cTn id="16" dur="500" fill="hold"/>
                                        <p:tgtEl>
                                          <p:spTgt spid="13953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utoUpdateAnimBg="0"/>
      <p:bldP spid="139537" grpId="0" autoUpdateAnimBg="0"/>
      <p:bldP spid="13953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4" name="Rectangle 202">
            <a:extLst>
              <a:ext uri="{FF2B5EF4-FFF2-40B4-BE49-F238E27FC236}">
                <a16:creationId xmlns:a16="http://schemas.microsoft.com/office/drawing/2014/main" id="{392AF24D-EB95-0D61-EDAA-13BE1C84AA8C}"/>
              </a:ext>
            </a:extLst>
          </p:cNvPr>
          <p:cNvSpPr>
            <a:spLocks noChangeArrowheads="1"/>
          </p:cNvSpPr>
          <p:nvPr/>
        </p:nvSpPr>
        <p:spPr bwMode="auto">
          <a:xfrm>
            <a:off x="3486150" y="2562225"/>
            <a:ext cx="2305050" cy="1409700"/>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Book Antiqua" pitchFamily="18" charset="0"/>
                <a:cs typeface="+mn-cs"/>
              </a:rPr>
              <a:t>  z</a:t>
            </a:r>
            <a:r>
              <a:rPr lang="en-US" sz="2400" dirty="0">
                <a:effectLst>
                  <a:outerShdw blurRad="38100" dist="38100" dir="2700000" algn="tl">
                    <a:srgbClr val="000000"/>
                  </a:outerShdw>
                </a:effectLst>
                <a:latin typeface="Book Antiqua" pitchFamily="18" charset="0"/>
                <a:cs typeface="+mn-cs"/>
              </a:rPr>
              <a:t> = (</a:t>
            </a:r>
            <a:r>
              <a:rPr lang="en-US" sz="2400" i="1" dirty="0">
                <a:effectLst>
                  <a:outerShdw blurRad="38100" dist="38100" dir="2700000" algn="tl">
                    <a:srgbClr val="000000"/>
                  </a:outerShdw>
                </a:effectLst>
                <a:latin typeface="Book Antiqua" pitchFamily="18" charset="0"/>
                <a:cs typeface="+mn-cs"/>
              </a:rPr>
              <a:t>x</a:t>
            </a:r>
            <a:r>
              <a:rPr lang="en-US" sz="2400" dirty="0">
                <a:effectLst>
                  <a:outerShdw blurRad="38100" dist="38100" dir="2700000" algn="tl">
                    <a:srgbClr val="000000"/>
                  </a:outerShdw>
                </a:effectLst>
                <a:latin typeface="Book Antiqua" pitchFamily="18" charset="0"/>
                <a:cs typeface="+mn-cs"/>
              </a:rPr>
              <a:t> -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 (20 - 15)/6</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 .83</a:t>
            </a:r>
          </a:p>
        </p:txBody>
      </p:sp>
      <p:sp>
        <p:nvSpPr>
          <p:cNvPr id="105474" name="Rectangle 2">
            <a:extLst>
              <a:ext uri="{FF2B5EF4-FFF2-40B4-BE49-F238E27FC236}">
                <a16:creationId xmlns:a16="http://schemas.microsoft.com/office/drawing/2014/main" id="{35CEC528-C69E-F159-8357-050873B3C1FE}"/>
              </a:ext>
            </a:extLst>
          </p:cNvPr>
          <p:cNvSpPr>
            <a:spLocks noChangeArrowheads="1"/>
          </p:cNvSpPr>
          <p:nvPr/>
        </p:nvSpPr>
        <p:spPr bwMode="auto">
          <a:xfrm>
            <a:off x="690563" y="1141413"/>
            <a:ext cx="7772400" cy="47625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Char char="n"/>
              <a:defRPr/>
            </a:pPr>
            <a:r>
              <a:rPr lang="en-US" sz="2400" b="1" dirty="0">
                <a:latin typeface="Book Antiqua" pitchFamily="18" charset="0"/>
                <a:cs typeface="+mn-cs"/>
              </a:rPr>
              <a:t>Solving for the </a:t>
            </a:r>
            <a:r>
              <a:rPr lang="en-US" sz="2400" b="1" dirty="0" err="1">
                <a:latin typeface="Book Antiqua" pitchFamily="18" charset="0"/>
                <a:cs typeface="+mn-cs"/>
              </a:rPr>
              <a:t>Stockout</a:t>
            </a:r>
            <a:r>
              <a:rPr lang="en-US" sz="2400" b="1" dirty="0">
                <a:latin typeface="Book Antiqua" pitchFamily="18" charset="0"/>
                <a:cs typeface="+mn-cs"/>
              </a:rPr>
              <a:t> Probability</a:t>
            </a:r>
            <a:r>
              <a:rPr lang="en-US" sz="2400" b="1" i="1" dirty="0">
                <a:latin typeface="Book Antiqua" pitchFamily="18" charset="0"/>
                <a:cs typeface="+mn-cs"/>
              </a:rPr>
              <a:t>    </a:t>
            </a:r>
            <a:endParaRPr lang="en-US" sz="2400" b="1" dirty="0">
              <a:latin typeface="Book Antiqua" pitchFamily="18" charset="0"/>
              <a:cs typeface="+mn-cs"/>
            </a:endParaRPr>
          </a:p>
        </p:txBody>
      </p:sp>
      <p:sp>
        <p:nvSpPr>
          <p:cNvPr id="105584" name="Rectangle 112">
            <a:extLst>
              <a:ext uri="{FF2B5EF4-FFF2-40B4-BE49-F238E27FC236}">
                <a16:creationId xmlns:a16="http://schemas.microsoft.com/office/drawing/2014/main" id="{7334310E-6B79-4FB9-4199-FF4546723B2F}"/>
              </a:ext>
            </a:extLst>
          </p:cNvPr>
          <p:cNvSpPr>
            <a:spLocks noChangeArrowheads="1"/>
          </p:cNvSpPr>
          <p:nvPr/>
        </p:nvSpPr>
        <p:spPr bwMode="auto">
          <a:xfrm>
            <a:off x="1104900" y="1695450"/>
            <a:ext cx="7537450" cy="755650"/>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Step 1:  Convert </a:t>
            </a:r>
            <a:r>
              <a:rPr lang="en-US" sz="2400" i="1">
                <a:effectLst>
                  <a:outerShdw blurRad="38100" dist="38100" dir="2700000" algn="tl">
                    <a:srgbClr val="000000"/>
                  </a:outerShdw>
                </a:effectLst>
                <a:latin typeface="Book Antiqua" pitchFamily="18" charset="0"/>
                <a:cs typeface="+mn-cs"/>
              </a:rPr>
              <a:t>x</a:t>
            </a:r>
            <a:r>
              <a:rPr lang="en-US" sz="2400">
                <a:effectLst>
                  <a:outerShdw blurRad="38100" dist="38100" dir="2700000" algn="tl">
                    <a:srgbClr val="000000"/>
                  </a:outerShdw>
                </a:effectLst>
                <a:latin typeface="Book Antiqua" pitchFamily="18" charset="0"/>
                <a:cs typeface="+mn-cs"/>
              </a:rPr>
              <a:t> to the standard normal distribution.</a:t>
            </a:r>
          </a:p>
        </p:txBody>
      </p:sp>
      <p:sp>
        <p:nvSpPr>
          <p:cNvPr id="105676" name="Rectangle 204">
            <a:extLst>
              <a:ext uri="{FF2B5EF4-FFF2-40B4-BE49-F238E27FC236}">
                <a16:creationId xmlns:a16="http://schemas.microsoft.com/office/drawing/2014/main" id="{0166469A-4045-085A-9A9D-65744E7AFD00}"/>
              </a:ext>
            </a:extLst>
          </p:cNvPr>
          <p:cNvSpPr>
            <a:spLocks noChangeArrowheads="1"/>
          </p:cNvSpPr>
          <p:nvPr/>
        </p:nvSpPr>
        <p:spPr bwMode="auto">
          <a:xfrm>
            <a:off x="1104900" y="4181475"/>
            <a:ext cx="7537450" cy="1060450"/>
          </a:xfrm>
          <a:prstGeom prst="rect">
            <a:avLst/>
          </a:prstGeom>
          <a:solidFill>
            <a:schemeClr val="tx2">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Step 2:  Find the area under the standard normal</a:t>
            </a:r>
          </a:p>
          <a:p>
            <a:pPr>
              <a:defRPr/>
            </a:pPr>
            <a:r>
              <a:rPr lang="en-US" sz="2400" dirty="0">
                <a:effectLst>
                  <a:outerShdw blurRad="38100" dist="38100" dir="2700000" algn="tl">
                    <a:srgbClr val="000000"/>
                  </a:outerShdw>
                </a:effectLst>
                <a:latin typeface="Book Antiqua" pitchFamily="18" charset="0"/>
                <a:cs typeface="+mn-cs"/>
              </a:rPr>
              <a:t>              curve to the left of </a:t>
            </a:r>
            <a:r>
              <a:rPr lang="en-US" sz="2400" i="1" dirty="0">
                <a:effectLst>
                  <a:outerShdw blurRad="38100" dist="38100" dir="2700000" algn="tl">
                    <a:srgbClr val="000000"/>
                  </a:outerShdw>
                </a:effectLst>
                <a:latin typeface="Book Antiqua" pitchFamily="18" charset="0"/>
                <a:cs typeface="+mn-cs"/>
              </a:rPr>
              <a:t>z</a:t>
            </a:r>
            <a:r>
              <a:rPr lang="en-US" sz="2400" dirty="0">
                <a:effectLst>
                  <a:outerShdw blurRad="38100" dist="38100" dir="2700000" algn="tl">
                    <a:srgbClr val="000000"/>
                  </a:outerShdw>
                </a:effectLst>
                <a:latin typeface="Book Antiqua" pitchFamily="18" charset="0"/>
                <a:cs typeface="+mn-cs"/>
              </a:rPr>
              <a:t> = .83.</a:t>
            </a:r>
          </a:p>
        </p:txBody>
      </p:sp>
      <p:sp>
        <p:nvSpPr>
          <p:cNvPr id="105679" name="Rectangle 207">
            <a:extLst>
              <a:ext uri="{FF2B5EF4-FFF2-40B4-BE49-F238E27FC236}">
                <a16:creationId xmlns:a16="http://schemas.microsoft.com/office/drawing/2014/main" id="{E88C126D-BDD8-51FB-FB9B-9F8DF8431F8B}"/>
              </a:ext>
            </a:extLst>
          </p:cNvPr>
          <p:cNvSpPr>
            <a:spLocks noChangeArrowheads="1"/>
          </p:cNvSpPr>
          <p:nvPr/>
        </p:nvSpPr>
        <p:spPr bwMode="auto">
          <a:xfrm>
            <a:off x="174625" y="193675"/>
            <a:ext cx="8969375" cy="70643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5584"/>
                                        </p:tgtEl>
                                        <p:attrNameLst>
                                          <p:attrName>style.visibility</p:attrName>
                                        </p:attrNameLst>
                                      </p:cBhvr>
                                      <p:to>
                                        <p:strVal val="visible"/>
                                      </p:to>
                                    </p:set>
                                    <p:anim calcmode="lin" valueType="num">
                                      <p:cBhvr>
                                        <p:cTn id="7" dur="500" fill="hold"/>
                                        <p:tgtEl>
                                          <p:spTgt spid="105584"/>
                                        </p:tgtEl>
                                        <p:attrNameLst>
                                          <p:attrName>ppt_w</p:attrName>
                                        </p:attrNameLst>
                                      </p:cBhvr>
                                      <p:tavLst>
                                        <p:tav tm="0">
                                          <p:val>
                                            <p:strVal val="2/3*#ppt_w"/>
                                          </p:val>
                                        </p:tav>
                                        <p:tav tm="100000">
                                          <p:val>
                                            <p:strVal val="#ppt_w"/>
                                          </p:val>
                                        </p:tav>
                                      </p:tavLst>
                                    </p:anim>
                                    <p:anim calcmode="lin" valueType="num">
                                      <p:cBhvr>
                                        <p:cTn id="8" dur="500" fill="hold"/>
                                        <p:tgtEl>
                                          <p:spTgt spid="105584"/>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05674"/>
                                        </p:tgtEl>
                                        <p:attrNameLst>
                                          <p:attrName>style.visibility</p:attrName>
                                        </p:attrNameLst>
                                      </p:cBhvr>
                                      <p:to>
                                        <p:strVal val="visible"/>
                                      </p:to>
                                    </p:set>
                                    <p:animEffect transition="in" filter="dissolve">
                                      <p:cBhvr>
                                        <p:cTn id="12" dur="500"/>
                                        <p:tgtEl>
                                          <p:spTgt spid="105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105676"/>
                                        </p:tgtEl>
                                        <p:attrNameLst>
                                          <p:attrName>style.visibility</p:attrName>
                                        </p:attrNameLst>
                                      </p:cBhvr>
                                      <p:to>
                                        <p:strVal val="visible"/>
                                      </p:to>
                                    </p:set>
                                    <p:anim calcmode="lin" valueType="num">
                                      <p:cBhvr>
                                        <p:cTn id="17" dur="500" fill="hold"/>
                                        <p:tgtEl>
                                          <p:spTgt spid="105676"/>
                                        </p:tgtEl>
                                        <p:attrNameLst>
                                          <p:attrName>ppt_w</p:attrName>
                                        </p:attrNameLst>
                                      </p:cBhvr>
                                      <p:tavLst>
                                        <p:tav tm="0">
                                          <p:val>
                                            <p:strVal val="2/3*#ppt_w"/>
                                          </p:val>
                                        </p:tav>
                                        <p:tav tm="100000">
                                          <p:val>
                                            <p:strVal val="#ppt_w"/>
                                          </p:val>
                                        </p:tav>
                                      </p:tavLst>
                                    </p:anim>
                                    <p:anim calcmode="lin" valueType="num">
                                      <p:cBhvr>
                                        <p:cTn id="18" dur="500" fill="hold"/>
                                        <p:tgtEl>
                                          <p:spTgt spid="10567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4" grpId="0" animBg="1" autoUpdateAnimBg="0"/>
      <p:bldP spid="105584" grpId="0" animBg="1" autoUpdateAnimBg="0"/>
      <p:bldP spid="105676"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7F888D4B-D045-0AA1-0C51-B124E4AC38B7}"/>
              </a:ext>
            </a:extLst>
          </p:cNvPr>
          <p:cNvSpPr>
            <a:spLocks noChangeArrowheads="1"/>
          </p:cNvSpPr>
          <p:nvPr/>
        </p:nvSpPr>
        <p:spPr bwMode="auto">
          <a:xfrm>
            <a:off x="2781300" y="2971800"/>
            <a:ext cx="3752850" cy="1733550"/>
          </a:xfrm>
          <a:prstGeom prst="rect">
            <a:avLst/>
          </a:prstGeom>
          <a:solidFill>
            <a:schemeClr val="bg2">
              <a:lumMod val="9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cs typeface="+mn-cs"/>
              </a:rPr>
              <a:t>  P</a:t>
            </a:r>
            <a:r>
              <a:rPr lang="en-US" sz="2400">
                <a:effectLst>
                  <a:outerShdw blurRad="38100" dist="38100" dir="2700000" algn="tl">
                    <a:srgbClr val="000000"/>
                  </a:outerShdw>
                </a:effectLst>
                <a:latin typeface="Book Antiqua" pitchFamily="18" charset="0"/>
                <a:cs typeface="+mn-cs"/>
              </a:rPr>
              <a:t>(</a:t>
            </a:r>
            <a:r>
              <a:rPr lang="en-US" sz="2400" i="1">
                <a:effectLst>
                  <a:outerShdw blurRad="38100" dist="38100" dir="2700000" algn="tl">
                    <a:srgbClr val="000000"/>
                  </a:outerShdw>
                </a:effectLst>
                <a:latin typeface="Book Antiqua" pitchFamily="18" charset="0"/>
                <a:cs typeface="+mn-cs"/>
              </a:rPr>
              <a:t>z </a:t>
            </a:r>
            <a:r>
              <a:rPr lang="en-US" sz="2400">
                <a:effectLst>
                  <a:outerShdw blurRad="38100" dist="38100" dir="2700000" algn="tl">
                    <a:srgbClr val="000000"/>
                  </a:outerShdw>
                </a:effectLst>
                <a:latin typeface="Book Antiqua" pitchFamily="18" charset="0"/>
                <a:cs typeface="+mn-cs"/>
              </a:rPr>
              <a:t>&gt; .83) = 1 – </a:t>
            </a:r>
            <a:r>
              <a:rPr lang="en-US" sz="2400" i="1">
                <a:effectLst>
                  <a:outerShdw blurRad="38100" dist="38100" dir="2700000" algn="tl">
                    <a:srgbClr val="000000"/>
                  </a:outerShdw>
                </a:effectLst>
                <a:latin typeface="Book Antiqua" pitchFamily="18" charset="0"/>
                <a:cs typeface="+mn-cs"/>
              </a:rPr>
              <a:t>P</a:t>
            </a:r>
            <a:r>
              <a:rPr lang="en-US" sz="2400">
                <a:effectLst>
                  <a:outerShdw blurRad="38100" dist="38100" dir="2700000" algn="tl">
                    <a:srgbClr val="000000"/>
                  </a:outerShdw>
                </a:effectLst>
                <a:latin typeface="Book Antiqua" pitchFamily="18" charset="0"/>
                <a:cs typeface="+mn-cs"/>
              </a:rPr>
              <a:t>(</a:t>
            </a:r>
            <a:r>
              <a:rPr lang="en-US" sz="2400" i="1">
                <a:effectLst>
                  <a:outerShdw blurRad="38100" dist="38100" dir="2700000" algn="tl">
                    <a:srgbClr val="000000"/>
                  </a:outerShdw>
                </a:effectLst>
                <a:latin typeface="Book Antiqua" pitchFamily="18" charset="0"/>
                <a:cs typeface="+mn-cs"/>
              </a:rPr>
              <a:t>z</a:t>
            </a: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&lt;</a:t>
            </a:r>
            <a:r>
              <a:rPr lang="en-US" sz="2400">
                <a:effectLst>
                  <a:outerShdw blurRad="38100" dist="38100" dir="2700000" algn="tl">
                    <a:srgbClr val="000000"/>
                  </a:outerShdw>
                </a:effectLst>
                <a:latin typeface="Book Antiqua" pitchFamily="18" charset="0"/>
                <a:cs typeface="+mn-cs"/>
              </a:rPr>
              <a:t> .83) </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1- .7967</a:t>
            </a:r>
          </a:p>
          <a:p>
            <a:pPr>
              <a:lnSpc>
                <a:spcPct val="90000"/>
              </a:lnSpc>
              <a:spcBef>
                <a:spcPct val="20000"/>
              </a:spcBef>
              <a:buClr>
                <a:srgbClr val="66FFFF"/>
              </a:buClr>
              <a:buSzPct val="75000"/>
              <a:buFont typeface="Monotype Sorts" pitchFamily="2" charset="2"/>
              <a:buNone/>
              <a:defRPr/>
            </a:pPr>
            <a:endParaRPr lang="en-US" sz="800">
              <a:effectLst>
                <a:outerShdw blurRad="38100" dist="38100" dir="2700000" algn="tl">
                  <a:srgbClr val="000000"/>
                </a:outerShdw>
              </a:effectLst>
              <a:latin typeface="Book Antiqua" pitchFamily="18" charset="0"/>
              <a:cs typeface="+mn-cs"/>
            </a:endParaRP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.2033</a:t>
            </a:r>
          </a:p>
        </p:txBody>
      </p:sp>
      <p:sp>
        <p:nvSpPr>
          <p:cNvPr id="198659" name="Rectangle 3">
            <a:extLst>
              <a:ext uri="{FF2B5EF4-FFF2-40B4-BE49-F238E27FC236}">
                <a16:creationId xmlns:a16="http://schemas.microsoft.com/office/drawing/2014/main" id="{460EC913-6C6D-45E6-2817-A7131B8C911C}"/>
              </a:ext>
            </a:extLst>
          </p:cNvPr>
          <p:cNvSpPr>
            <a:spLocks noChangeArrowheads="1"/>
          </p:cNvSpPr>
          <p:nvPr/>
        </p:nvSpPr>
        <p:spPr bwMode="auto">
          <a:xfrm>
            <a:off x="690563" y="1141413"/>
            <a:ext cx="7772400" cy="557212"/>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Solving for the </a:t>
            </a:r>
            <a:r>
              <a:rPr lang="en-US" sz="2400" dirty="0" err="1">
                <a:effectLst>
                  <a:outerShdw blurRad="38100" dist="38100" dir="2700000" algn="tl">
                    <a:srgbClr val="000000"/>
                  </a:outerShdw>
                </a:effectLst>
                <a:latin typeface="Book Antiqua" pitchFamily="18" charset="0"/>
                <a:cs typeface="+mn-cs"/>
              </a:rPr>
              <a:t>Stockout</a:t>
            </a:r>
            <a:r>
              <a:rPr lang="en-US" sz="2400" dirty="0">
                <a:effectLst>
                  <a:outerShdw blurRad="38100" dist="38100" dir="2700000" algn="tl">
                    <a:srgbClr val="000000"/>
                  </a:outerShdw>
                </a:effectLst>
                <a:latin typeface="Book Antiqua" pitchFamily="18" charset="0"/>
                <a:cs typeface="+mn-cs"/>
              </a:rPr>
              <a:t> Probability</a:t>
            </a:r>
            <a:r>
              <a:rPr lang="en-US" sz="2400" i="1" dirty="0">
                <a:effectLst>
                  <a:outerShdw blurRad="38100" dist="38100" dir="2700000" algn="tl">
                    <a:srgbClr val="000000"/>
                  </a:outerShdw>
                </a:effectLst>
                <a:latin typeface="Book Antiqua" pitchFamily="18" charset="0"/>
                <a:cs typeface="+mn-cs"/>
              </a:rPr>
              <a:t>  </a:t>
            </a:r>
            <a:endParaRPr lang="en-US" sz="2400" dirty="0">
              <a:effectLst>
                <a:outerShdw blurRad="38100" dist="38100" dir="2700000" algn="tl">
                  <a:srgbClr val="000000"/>
                </a:outerShdw>
              </a:effectLst>
              <a:latin typeface="Book Antiqua" pitchFamily="18" charset="0"/>
              <a:cs typeface="+mn-cs"/>
            </a:endParaRPr>
          </a:p>
        </p:txBody>
      </p:sp>
      <p:sp>
        <p:nvSpPr>
          <p:cNvPr id="198661" name="Rectangle 5">
            <a:extLst>
              <a:ext uri="{FF2B5EF4-FFF2-40B4-BE49-F238E27FC236}">
                <a16:creationId xmlns:a16="http://schemas.microsoft.com/office/drawing/2014/main" id="{395F3600-743B-589E-B723-448772F3E4F4}"/>
              </a:ext>
            </a:extLst>
          </p:cNvPr>
          <p:cNvSpPr>
            <a:spLocks noChangeArrowheads="1"/>
          </p:cNvSpPr>
          <p:nvPr/>
        </p:nvSpPr>
        <p:spPr bwMode="auto">
          <a:xfrm>
            <a:off x="1104900" y="1695450"/>
            <a:ext cx="7537450" cy="10795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Step 3:  Compute the area under the standard normal</a:t>
            </a:r>
          </a:p>
          <a:p>
            <a:pPr>
              <a:defRPr/>
            </a:pPr>
            <a:r>
              <a:rPr lang="en-US" sz="2400">
                <a:effectLst>
                  <a:outerShdw blurRad="38100" dist="38100" dir="2700000" algn="tl">
                    <a:srgbClr val="000000"/>
                  </a:outerShdw>
                </a:effectLst>
                <a:latin typeface="Book Antiqua" pitchFamily="18" charset="0"/>
                <a:cs typeface="+mn-cs"/>
              </a:rPr>
              <a:t>              curve to the right of </a:t>
            </a:r>
            <a:r>
              <a:rPr lang="en-US" sz="2400" i="1">
                <a:effectLst>
                  <a:outerShdw blurRad="38100" dist="38100" dir="2700000" algn="tl">
                    <a:srgbClr val="000000"/>
                  </a:outerShdw>
                </a:effectLst>
                <a:latin typeface="Book Antiqua" pitchFamily="18" charset="0"/>
                <a:cs typeface="+mn-cs"/>
              </a:rPr>
              <a:t>z</a:t>
            </a:r>
            <a:r>
              <a:rPr lang="en-US" sz="2400">
                <a:effectLst>
                  <a:outerShdw blurRad="38100" dist="38100" dir="2700000" algn="tl">
                    <a:srgbClr val="000000"/>
                  </a:outerShdw>
                </a:effectLst>
                <a:latin typeface="Book Antiqua" pitchFamily="18" charset="0"/>
                <a:cs typeface="+mn-cs"/>
              </a:rPr>
              <a:t> = .83.</a:t>
            </a:r>
          </a:p>
        </p:txBody>
      </p:sp>
      <p:sp>
        <p:nvSpPr>
          <p:cNvPr id="198755" name="Oval 99">
            <a:extLst>
              <a:ext uri="{FF2B5EF4-FFF2-40B4-BE49-F238E27FC236}">
                <a16:creationId xmlns:a16="http://schemas.microsoft.com/office/drawing/2014/main" id="{9B300CA5-1270-4374-4C90-1909E71F88D0}"/>
              </a:ext>
            </a:extLst>
          </p:cNvPr>
          <p:cNvSpPr>
            <a:spLocks noChangeArrowheads="1"/>
          </p:cNvSpPr>
          <p:nvPr/>
        </p:nvSpPr>
        <p:spPr bwMode="auto">
          <a:xfrm>
            <a:off x="4587875" y="4013200"/>
            <a:ext cx="1019175" cy="523875"/>
          </a:xfrm>
          <a:prstGeom prst="ellipse">
            <a:avLst/>
          </a:prstGeom>
          <a:noFill/>
          <a:ln w="3810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98756" name="AutoShape 100">
            <a:extLst>
              <a:ext uri="{FF2B5EF4-FFF2-40B4-BE49-F238E27FC236}">
                <a16:creationId xmlns:a16="http://schemas.microsoft.com/office/drawing/2014/main" id="{675FB9FB-5467-3FFB-6588-39869BD857DA}"/>
              </a:ext>
            </a:extLst>
          </p:cNvPr>
          <p:cNvSpPr>
            <a:spLocks noChangeArrowheads="1"/>
          </p:cNvSpPr>
          <p:nvPr/>
        </p:nvSpPr>
        <p:spPr bwMode="auto">
          <a:xfrm>
            <a:off x="1371600" y="4876800"/>
            <a:ext cx="2647950" cy="819150"/>
          </a:xfrm>
          <a:prstGeom prst="wedgeEllipseCallout">
            <a:avLst>
              <a:gd name="adj1" fmla="val 73500"/>
              <a:gd name="adj2" fmla="val -100194"/>
            </a:avLst>
          </a:prstGeom>
          <a:solidFill>
            <a:schemeClr val="accent1">
              <a:lumMod val="20000"/>
              <a:lumOff val="80000"/>
            </a:schemeClr>
          </a:solidFill>
          <a:ln w="12700">
            <a:solidFill>
              <a:schemeClr val="tx1"/>
            </a:solidFill>
            <a:miter lim="800000"/>
            <a:headEnd/>
            <a:tailEnd/>
          </a:ln>
          <a:effectLst/>
        </p:spPr>
        <p:txBody>
          <a:bodyPr/>
          <a:lstStyle/>
          <a:p>
            <a:pPr algn="ctr">
              <a:lnSpc>
                <a:spcPct val="80000"/>
              </a:lnSpc>
              <a:defRPr/>
            </a:pPr>
            <a:r>
              <a:rPr lang="en-US">
                <a:effectLst>
                  <a:outerShdw blurRad="38100" dist="38100" dir="2700000" algn="tl">
                    <a:srgbClr val="000000"/>
                  </a:outerShdw>
                </a:effectLst>
                <a:latin typeface="Book Antiqua" pitchFamily="18" charset="0"/>
                <a:cs typeface="+mn-cs"/>
              </a:rPr>
              <a:t>Probability</a:t>
            </a:r>
          </a:p>
          <a:p>
            <a:pPr algn="ctr">
              <a:lnSpc>
                <a:spcPct val="80000"/>
              </a:lnSpc>
              <a:defRPr/>
            </a:pPr>
            <a:r>
              <a:rPr lang="en-US">
                <a:effectLst>
                  <a:outerShdw blurRad="38100" dist="38100" dir="2700000" algn="tl">
                    <a:srgbClr val="000000"/>
                  </a:outerShdw>
                </a:effectLst>
                <a:latin typeface="Book Antiqua" pitchFamily="18" charset="0"/>
                <a:cs typeface="+mn-cs"/>
              </a:rPr>
              <a:t> of a stockout</a:t>
            </a:r>
          </a:p>
        </p:txBody>
      </p:sp>
      <p:sp>
        <p:nvSpPr>
          <p:cNvPr id="198757" name="AutoShape 101">
            <a:extLst>
              <a:ext uri="{FF2B5EF4-FFF2-40B4-BE49-F238E27FC236}">
                <a16:creationId xmlns:a16="http://schemas.microsoft.com/office/drawing/2014/main" id="{46D231DD-E3D7-2644-09AD-7D8BDD1E8FE0}"/>
              </a:ext>
            </a:extLst>
          </p:cNvPr>
          <p:cNvSpPr>
            <a:spLocks noChangeArrowheads="1"/>
          </p:cNvSpPr>
          <p:nvPr/>
        </p:nvSpPr>
        <p:spPr bwMode="auto">
          <a:xfrm>
            <a:off x="5334000" y="5067300"/>
            <a:ext cx="2000250" cy="552450"/>
          </a:xfrm>
          <a:prstGeom prst="wedgeEllipseCallout">
            <a:avLst>
              <a:gd name="adj1" fmla="val -53176"/>
              <a:gd name="adj2" fmla="val -141667"/>
            </a:avLst>
          </a:prstGeom>
          <a:solidFill>
            <a:schemeClr val="tx2">
              <a:lumMod val="20000"/>
              <a:lumOff val="80000"/>
            </a:schemeClr>
          </a:solidFill>
          <a:ln w="12700">
            <a:solidFill>
              <a:schemeClr val="tx1"/>
            </a:solidFill>
            <a:miter lim="800000"/>
            <a:headEnd/>
            <a:tailEnd/>
          </a:ln>
          <a:effectLst/>
        </p:spPr>
        <p:txBody>
          <a:bodyPr/>
          <a:lstStyle/>
          <a:p>
            <a:pPr algn="ctr">
              <a:lnSpc>
                <a:spcPct val="80000"/>
              </a:lnSpc>
              <a:defRPr/>
            </a:pPr>
            <a:r>
              <a:rPr lang="en-US" i="1">
                <a:effectLst>
                  <a:outerShdw blurRad="38100" dist="38100" dir="2700000" algn="tl">
                    <a:srgbClr val="000000"/>
                  </a:outerShdw>
                </a:effectLst>
                <a:latin typeface="Book Antiqua" pitchFamily="18" charset="0"/>
                <a:cs typeface="+mn-cs"/>
              </a:rPr>
              <a:t>P</a:t>
            </a:r>
            <a:r>
              <a:rPr lang="en-US">
                <a:effectLst>
                  <a:outerShdw blurRad="38100" dist="38100" dir="2700000" algn="tl">
                    <a:srgbClr val="000000"/>
                  </a:outerShdw>
                </a:effectLst>
                <a:latin typeface="Book Antiqua" pitchFamily="18" charset="0"/>
                <a:cs typeface="+mn-cs"/>
              </a:rPr>
              <a:t>(</a:t>
            </a:r>
            <a:r>
              <a:rPr lang="en-US" i="1">
                <a:effectLst>
                  <a:outerShdw blurRad="38100" dist="38100" dir="2700000" algn="tl">
                    <a:srgbClr val="000000"/>
                  </a:outerShdw>
                </a:effectLst>
                <a:latin typeface="Book Antiqua" pitchFamily="18" charset="0"/>
                <a:cs typeface="+mn-cs"/>
              </a:rPr>
              <a:t>x</a:t>
            </a:r>
            <a:r>
              <a:rPr lang="en-US">
                <a:effectLst>
                  <a:outerShdw blurRad="38100" dist="38100" dir="2700000" algn="tl">
                    <a:srgbClr val="000000"/>
                  </a:outerShdw>
                </a:effectLst>
                <a:latin typeface="Book Antiqua" pitchFamily="18" charset="0"/>
                <a:cs typeface="+mn-cs"/>
              </a:rPr>
              <a:t> &gt; 20)</a:t>
            </a:r>
          </a:p>
        </p:txBody>
      </p:sp>
      <p:sp>
        <p:nvSpPr>
          <p:cNvPr id="198758" name="Rectangle 102">
            <a:extLst>
              <a:ext uri="{FF2B5EF4-FFF2-40B4-BE49-F238E27FC236}">
                <a16:creationId xmlns:a16="http://schemas.microsoft.com/office/drawing/2014/main" id="{F1824E4E-433E-B887-64E5-8EB6694FC44E}"/>
              </a:ext>
            </a:extLst>
          </p:cNvPr>
          <p:cNvSpPr>
            <a:spLocks noChangeArrowheads="1"/>
          </p:cNvSpPr>
          <p:nvPr/>
        </p:nvSpPr>
        <p:spPr bwMode="auto">
          <a:xfrm>
            <a:off x="0" y="92075"/>
            <a:ext cx="8955088" cy="70643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p:cTn id="7" dur="500" fill="hold"/>
                                        <p:tgtEl>
                                          <p:spTgt spid="198661"/>
                                        </p:tgtEl>
                                        <p:attrNameLst>
                                          <p:attrName>ppt_w</p:attrName>
                                        </p:attrNameLst>
                                      </p:cBhvr>
                                      <p:tavLst>
                                        <p:tav tm="0">
                                          <p:val>
                                            <p:strVal val="2/3*#ppt_w"/>
                                          </p:val>
                                        </p:tav>
                                        <p:tav tm="100000">
                                          <p:val>
                                            <p:strVal val="#ppt_w"/>
                                          </p:val>
                                        </p:tav>
                                      </p:tavLst>
                                    </p:anim>
                                    <p:anim calcmode="lin" valueType="num">
                                      <p:cBhvr>
                                        <p:cTn id="8" dur="500" fill="hold"/>
                                        <p:tgtEl>
                                          <p:spTgt spid="198661"/>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98658"/>
                                        </p:tgtEl>
                                        <p:attrNameLst>
                                          <p:attrName>style.visibility</p:attrName>
                                        </p:attrNameLst>
                                      </p:cBhvr>
                                      <p:to>
                                        <p:strVal val="visible"/>
                                      </p:to>
                                    </p:set>
                                    <p:animEffect transition="in" filter="dissolve">
                                      <p:cBhvr>
                                        <p:cTn id="12" dur="500"/>
                                        <p:tgtEl>
                                          <p:spTgt spid="198658"/>
                                        </p:tgtEl>
                                      </p:cBhvr>
                                    </p:animEffect>
                                  </p:childTnLst>
                                </p:cTn>
                              </p:par>
                            </p:childTnLst>
                          </p:cTn>
                        </p:par>
                        <p:par>
                          <p:cTn id="13" fill="hold" nodeType="afterGroup">
                            <p:stCondLst>
                              <p:cond delay="3000"/>
                            </p:stCondLst>
                            <p:childTnLst>
                              <p:par>
                                <p:cTn id="14" presetID="16" presetClass="entr" presetSubtype="21" fill="hold" grpId="0" nodeType="afterEffect">
                                  <p:stCondLst>
                                    <p:cond delay="2000"/>
                                  </p:stCondLst>
                                  <p:childTnLst>
                                    <p:set>
                                      <p:cBhvr>
                                        <p:cTn id="15" dur="1" fill="hold">
                                          <p:stCondLst>
                                            <p:cond delay="0"/>
                                          </p:stCondLst>
                                        </p:cTn>
                                        <p:tgtEl>
                                          <p:spTgt spid="198755"/>
                                        </p:tgtEl>
                                        <p:attrNameLst>
                                          <p:attrName>style.visibility</p:attrName>
                                        </p:attrNameLst>
                                      </p:cBhvr>
                                      <p:to>
                                        <p:strVal val="visible"/>
                                      </p:to>
                                    </p:set>
                                    <p:animEffect transition="in" filter="barn(inVertical)">
                                      <p:cBhvr>
                                        <p:cTn id="16" dur="500"/>
                                        <p:tgtEl>
                                          <p:spTgt spid="198755"/>
                                        </p:tgtEl>
                                      </p:cBhvr>
                                    </p:animEffect>
                                  </p:childTnLst>
                                </p:cTn>
                              </p:par>
                            </p:childTnLst>
                          </p:cTn>
                        </p:par>
                        <p:par>
                          <p:cTn id="17" fill="hold" nodeType="afterGroup">
                            <p:stCondLst>
                              <p:cond delay="5500"/>
                            </p:stCondLst>
                            <p:childTnLst>
                              <p:par>
                                <p:cTn id="18" presetID="2" presetClass="entr" presetSubtype="12" fill="hold" grpId="0" nodeType="afterEffect">
                                  <p:stCondLst>
                                    <p:cond delay="1000"/>
                                  </p:stCondLst>
                                  <p:childTnLst>
                                    <p:set>
                                      <p:cBhvr>
                                        <p:cTn id="19" dur="1" fill="hold">
                                          <p:stCondLst>
                                            <p:cond delay="0"/>
                                          </p:stCondLst>
                                        </p:cTn>
                                        <p:tgtEl>
                                          <p:spTgt spid="198756"/>
                                        </p:tgtEl>
                                        <p:attrNameLst>
                                          <p:attrName>style.visibility</p:attrName>
                                        </p:attrNameLst>
                                      </p:cBhvr>
                                      <p:to>
                                        <p:strVal val="visible"/>
                                      </p:to>
                                    </p:set>
                                    <p:anim calcmode="lin" valueType="num">
                                      <p:cBhvr additive="base">
                                        <p:cTn id="20" dur="500" fill="hold"/>
                                        <p:tgtEl>
                                          <p:spTgt spid="198756"/>
                                        </p:tgtEl>
                                        <p:attrNameLst>
                                          <p:attrName>ppt_x</p:attrName>
                                        </p:attrNameLst>
                                      </p:cBhvr>
                                      <p:tavLst>
                                        <p:tav tm="0">
                                          <p:val>
                                            <p:strVal val="0-#ppt_w/2"/>
                                          </p:val>
                                        </p:tav>
                                        <p:tav tm="100000">
                                          <p:val>
                                            <p:strVal val="#ppt_x"/>
                                          </p:val>
                                        </p:tav>
                                      </p:tavLst>
                                    </p:anim>
                                    <p:anim calcmode="lin" valueType="num">
                                      <p:cBhvr additive="base">
                                        <p:cTn id="21" dur="500" fill="hold"/>
                                        <p:tgtEl>
                                          <p:spTgt spid="198756"/>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7000"/>
                            </p:stCondLst>
                            <p:childTnLst>
                              <p:par>
                                <p:cTn id="23" presetID="2" presetClass="entr" presetSubtype="6" fill="hold" grpId="0" nodeType="afterEffect">
                                  <p:stCondLst>
                                    <p:cond delay="1000"/>
                                  </p:stCondLst>
                                  <p:childTnLst>
                                    <p:set>
                                      <p:cBhvr>
                                        <p:cTn id="24" dur="1" fill="hold">
                                          <p:stCondLst>
                                            <p:cond delay="0"/>
                                          </p:stCondLst>
                                        </p:cTn>
                                        <p:tgtEl>
                                          <p:spTgt spid="198757"/>
                                        </p:tgtEl>
                                        <p:attrNameLst>
                                          <p:attrName>style.visibility</p:attrName>
                                        </p:attrNameLst>
                                      </p:cBhvr>
                                      <p:to>
                                        <p:strVal val="visible"/>
                                      </p:to>
                                    </p:set>
                                    <p:anim calcmode="lin" valueType="num">
                                      <p:cBhvr additive="base">
                                        <p:cTn id="25" dur="500" fill="hold"/>
                                        <p:tgtEl>
                                          <p:spTgt spid="198757"/>
                                        </p:tgtEl>
                                        <p:attrNameLst>
                                          <p:attrName>ppt_x</p:attrName>
                                        </p:attrNameLst>
                                      </p:cBhvr>
                                      <p:tavLst>
                                        <p:tav tm="0">
                                          <p:val>
                                            <p:strVal val="1+#ppt_w/2"/>
                                          </p:val>
                                        </p:tav>
                                        <p:tav tm="100000">
                                          <p:val>
                                            <p:strVal val="#ppt_x"/>
                                          </p:val>
                                        </p:tav>
                                      </p:tavLst>
                                    </p:anim>
                                    <p:anim calcmode="lin" valueType="num">
                                      <p:cBhvr additive="base">
                                        <p:cTn id="26" dur="500" fill="hold"/>
                                        <p:tgtEl>
                                          <p:spTgt spid="198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autoUpdateAnimBg="0"/>
      <p:bldP spid="198661" grpId="0" animBg="1" autoUpdateAnimBg="0"/>
      <p:bldP spid="198755" grpId="0" animBg="1"/>
      <p:bldP spid="198756" grpId="0" animBg="1" autoUpdateAnimBg="0"/>
      <p:bldP spid="198757"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6" name="Rectangle 310">
            <a:extLst>
              <a:ext uri="{FF2B5EF4-FFF2-40B4-BE49-F238E27FC236}">
                <a16:creationId xmlns:a16="http://schemas.microsoft.com/office/drawing/2014/main" id="{2D4843D6-9BE5-FC78-4BCA-DEA5D8A4904A}"/>
              </a:ext>
            </a:extLst>
          </p:cNvPr>
          <p:cNvSpPr>
            <a:spLocks noChangeArrowheads="1"/>
          </p:cNvSpPr>
          <p:nvPr/>
        </p:nvSpPr>
        <p:spPr bwMode="auto">
          <a:xfrm>
            <a:off x="1524000" y="1695450"/>
            <a:ext cx="6286500" cy="41529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05" name="Rectangle 109">
            <a:extLst>
              <a:ext uri="{FF2B5EF4-FFF2-40B4-BE49-F238E27FC236}">
                <a16:creationId xmlns:a16="http://schemas.microsoft.com/office/drawing/2014/main" id="{A2CAE927-54A7-C5ED-1325-C0F284D86903}"/>
              </a:ext>
            </a:extLst>
          </p:cNvPr>
          <p:cNvSpPr>
            <a:spLocks noChangeArrowheads="1"/>
          </p:cNvSpPr>
          <p:nvPr/>
        </p:nvSpPr>
        <p:spPr bwMode="auto">
          <a:xfrm>
            <a:off x="690563" y="1141413"/>
            <a:ext cx="7772400" cy="51435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Char char="n"/>
              <a:defRPr/>
            </a:pPr>
            <a:r>
              <a:rPr lang="en-US" sz="2400" b="1" dirty="0">
                <a:effectLst>
                  <a:outerShdw blurRad="38100" dist="38100" dir="2700000" algn="tl">
                    <a:srgbClr val="000000"/>
                  </a:outerShdw>
                </a:effectLst>
                <a:latin typeface="Book Antiqua" pitchFamily="18" charset="0"/>
                <a:cs typeface="+mn-cs"/>
              </a:rPr>
              <a:t>Solving for the </a:t>
            </a:r>
            <a:r>
              <a:rPr lang="en-US" sz="2400" b="1" dirty="0" err="1">
                <a:effectLst>
                  <a:outerShdw blurRad="38100" dist="38100" dir="2700000" algn="tl">
                    <a:srgbClr val="000000"/>
                  </a:outerShdw>
                </a:effectLst>
                <a:latin typeface="Book Antiqua" pitchFamily="18" charset="0"/>
                <a:cs typeface="+mn-cs"/>
              </a:rPr>
              <a:t>Stockout</a:t>
            </a:r>
            <a:r>
              <a:rPr lang="en-US" sz="2400" b="1" dirty="0">
                <a:effectLst>
                  <a:outerShdw blurRad="38100" dist="38100" dir="2700000" algn="tl">
                    <a:srgbClr val="000000"/>
                  </a:outerShdw>
                </a:effectLst>
                <a:latin typeface="Book Antiqua" pitchFamily="18" charset="0"/>
                <a:cs typeface="+mn-cs"/>
              </a:rPr>
              <a:t> Probability		</a:t>
            </a:r>
            <a:r>
              <a:rPr lang="en-US" sz="2400" dirty="0">
                <a:effectLst>
                  <a:outerShdw blurRad="38100" dist="38100" dir="2700000" algn="tl">
                    <a:srgbClr val="000000"/>
                  </a:outerShdw>
                </a:effectLst>
                <a:latin typeface="Book Antiqua" pitchFamily="18" charset="0"/>
                <a:cs typeface="+mn-cs"/>
              </a:rPr>
              <a:t>	</a:t>
            </a:r>
          </a:p>
        </p:txBody>
      </p:sp>
      <p:sp>
        <p:nvSpPr>
          <p:cNvPr id="106606" name="Freeform 110">
            <a:extLst>
              <a:ext uri="{FF2B5EF4-FFF2-40B4-BE49-F238E27FC236}">
                <a16:creationId xmlns:a16="http://schemas.microsoft.com/office/drawing/2014/main" id="{5E167012-6AB1-2E7E-4AB4-D8CC38785A8B}"/>
              </a:ext>
            </a:extLst>
          </p:cNvPr>
          <p:cNvSpPr>
            <a:spLocks/>
          </p:cNvSpPr>
          <p:nvPr/>
        </p:nvSpPr>
        <p:spPr bwMode="auto">
          <a:xfrm>
            <a:off x="2143125" y="2046288"/>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solidFill>
            <a:schemeClr val="tx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07" name="Freeform 111">
            <a:extLst>
              <a:ext uri="{FF2B5EF4-FFF2-40B4-BE49-F238E27FC236}">
                <a16:creationId xmlns:a16="http://schemas.microsoft.com/office/drawing/2014/main" id="{A7F4DF94-37FF-4523-5356-DB42792FFD6C}"/>
              </a:ext>
            </a:extLst>
          </p:cNvPr>
          <p:cNvSpPr>
            <a:spLocks/>
          </p:cNvSpPr>
          <p:nvPr/>
        </p:nvSpPr>
        <p:spPr bwMode="auto">
          <a:xfrm>
            <a:off x="4957763" y="2947988"/>
            <a:ext cx="1731962" cy="2162175"/>
          </a:xfrm>
          <a:custGeom>
            <a:avLst/>
            <a:gdLst/>
            <a:ahLst/>
            <a:cxnLst>
              <a:cxn ang="0">
                <a:pos x="6" y="0"/>
              </a:cxn>
              <a:cxn ang="0">
                <a:pos x="12" y="24"/>
              </a:cxn>
              <a:cxn ang="0">
                <a:pos x="23" y="58"/>
              </a:cxn>
              <a:cxn ang="0">
                <a:pos x="37" y="104"/>
              </a:cxn>
              <a:cxn ang="0">
                <a:pos x="49" y="136"/>
              </a:cxn>
              <a:cxn ang="0">
                <a:pos x="59" y="174"/>
              </a:cxn>
              <a:cxn ang="0">
                <a:pos x="71" y="212"/>
              </a:cxn>
              <a:cxn ang="0">
                <a:pos x="84" y="246"/>
              </a:cxn>
              <a:cxn ang="0">
                <a:pos x="87" y="284"/>
              </a:cxn>
              <a:cxn ang="0">
                <a:pos x="99" y="316"/>
              </a:cxn>
              <a:cxn ang="0">
                <a:pos x="108" y="354"/>
              </a:cxn>
              <a:cxn ang="0">
                <a:pos x="120" y="390"/>
              </a:cxn>
              <a:cxn ang="0">
                <a:pos x="125" y="424"/>
              </a:cxn>
              <a:cxn ang="0">
                <a:pos x="139" y="462"/>
              </a:cxn>
              <a:cxn ang="0">
                <a:pos x="149" y="498"/>
              </a:cxn>
              <a:cxn ang="0">
                <a:pos x="161" y="534"/>
              </a:cxn>
              <a:cxn ang="0">
                <a:pos x="175" y="572"/>
              </a:cxn>
              <a:cxn ang="0">
                <a:pos x="189" y="606"/>
              </a:cxn>
              <a:cxn ang="0">
                <a:pos x="204" y="642"/>
              </a:cxn>
              <a:cxn ang="0">
                <a:pos x="216" y="678"/>
              </a:cxn>
              <a:cxn ang="0">
                <a:pos x="231" y="712"/>
              </a:cxn>
              <a:cxn ang="0">
                <a:pos x="252" y="750"/>
              </a:cxn>
              <a:cxn ang="0">
                <a:pos x="264" y="786"/>
              </a:cxn>
              <a:cxn ang="0">
                <a:pos x="287" y="824"/>
              </a:cxn>
              <a:cxn ang="0">
                <a:pos x="301" y="854"/>
              </a:cxn>
              <a:cxn ang="0">
                <a:pos x="321" y="886"/>
              </a:cxn>
              <a:cxn ang="0">
                <a:pos x="343" y="918"/>
              </a:cxn>
              <a:cxn ang="0">
                <a:pos x="363" y="946"/>
              </a:cxn>
              <a:cxn ang="0">
                <a:pos x="383" y="978"/>
              </a:cxn>
              <a:cxn ang="0">
                <a:pos x="407" y="1004"/>
              </a:cxn>
              <a:cxn ang="0">
                <a:pos x="435" y="1034"/>
              </a:cxn>
              <a:cxn ang="0">
                <a:pos x="465" y="1068"/>
              </a:cxn>
              <a:cxn ang="0">
                <a:pos x="504" y="1098"/>
              </a:cxn>
              <a:cxn ang="0">
                <a:pos x="528" y="1110"/>
              </a:cxn>
              <a:cxn ang="0">
                <a:pos x="559" y="1130"/>
              </a:cxn>
              <a:cxn ang="0">
                <a:pos x="593" y="1148"/>
              </a:cxn>
              <a:cxn ang="0">
                <a:pos x="633" y="1168"/>
              </a:cxn>
              <a:cxn ang="0">
                <a:pos x="675" y="1188"/>
              </a:cxn>
              <a:cxn ang="0">
                <a:pos x="709" y="1202"/>
              </a:cxn>
              <a:cxn ang="0">
                <a:pos x="741" y="1216"/>
              </a:cxn>
              <a:cxn ang="0">
                <a:pos x="771" y="1226"/>
              </a:cxn>
              <a:cxn ang="0">
                <a:pos x="803" y="1236"/>
              </a:cxn>
              <a:cxn ang="0">
                <a:pos x="845" y="1250"/>
              </a:cxn>
              <a:cxn ang="0">
                <a:pos x="825" y="1244"/>
              </a:cxn>
              <a:cxn ang="0">
                <a:pos x="867" y="1258"/>
              </a:cxn>
              <a:cxn ang="0">
                <a:pos x="899" y="1270"/>
              </a:cxn>
              <a:cxn ang="0">
                <a:pos x="954" y="1290"/>
              </a:cxn>
              <a:cxn ang="0">
                <a:pos x="1038" y="1308"/>
              </a:cxn>
              <a:cxn ang="0">
                <a:pos x="1086" y="1320"/>
              </a:cxn>
              <a:cxn ang="0">
                <a:pos x="1087" y="1336"/>
              </a:cxn>
              <a:cxn ang="0">
                <a:pos x="1091" y="1356"/>
              </a:cxn>
              <a:cxn ang="0">
                <a:pos x="0" y="1362"/>
              </a:cxn>
              <a:cxn ang="0">
                <a:pos x="6" y="0"/>
              </a:cxn>
            </a:cxnLst>
            <a:rect l="0" t="0" r="r" b="b"/>
            <a:pathLst>
              <a:path w="1091" h="1362">
                <a:moveTo>
                  <a:pt x="6" y="0"/>
                </a:moveTo>
                <a:lnTo>
                  <a:pt x="12" y="24"/>
                </a:lnTo>
                <a:lnTo>
                  <a:pt x="23" y="58"/>
                </a:lnTo>
                <a:lnTo>
                  <a:pt x="37" y="104"/>
                </a:lnTo>
                <a:lnTo>
                  <a:pt x="49" y="136"/>
                </a:lnTo>
                <a:lnTo>
                  <a:pt x="59" y="174"/>
                </a:lnTo>
                <a:lnTo>
                  <a:pt x="71" y="212"/>
                </a:lnTo>
                <a:lnTo>
                  <a:pt x="84" y="246"/>
                </a:lnTo>
                <a:lnTo>
                  <a:pt x="87" y="284"/>
                </a:lnTo>
                <a:lnTo>
                  <a:pt x="99" y="316"/>
                </a:lnTo>
                <a:lnTo>
                  <a:pt x="108" y="354"/>
                </a:lnTo>
                <a:lnTo>
                  <a:pt x="120" y="390"/>
                </a:lnTo>
                <a:lnTo>
                  <a:pt x="125" y="424"/>
                </a:lnTo>
                <a:lnTo>
                  <a:pt x="139" y="462"/>
                </a:lnTo>
                <a:lnTo>
                  <a:pt x="149" y="498"/>
                </a:lnTo>
                <a:lnTo>
                  <a:pt x="161" y="534"/>
                </a:lnTo>
                <a:lnTo>
                  <a:pt x="175" y="572"/>
                </a:lnTo>
                <a:lnTo>
                  <a:pt x="189" y="606"/>
                </a:lnTo>
                <a:lnTo>
                  <a:pt x="204" y="642"/>
                </a:lnTo>
                <a:lnTo>
                  <a:pt x="216" y="678"/>
                </a:lnTo>
                <a:lnTo>
                  <a:pt x="231" y="712"/>
                </a:lnTo>
                <a:lnTo>
                  <a:pt x="252" y="750"/>
                </a:lnTo>
                <a:lnTo>
                  <a:pt x="264" y="786"/>
                </a:lnTo>
                <a:lnTo>
                  <a:pt x="287" y="824"/>
                </a:lnTo>
                <a:lnTo>
                  <a:pt x="301" y="854"/>
                </a:lnTo>
                <a:lnTo>
                  <a:pt x="321" y="886"/>
                </a:lnTo>
                <a:lnTo>
                  <a:pt x="343" y="918"/>
                </a:lnTo>
                <a:lnTo>
                  <a:pt x="363" y="946"/>
                </a:lnTo>
                <a:lnTo>
                  <a:pt x="383" y="978"/>
                </a:lnTo>
                <a:lnTo>
                  <a:pt x="407" y="1004"/>
                </a:lnTo>
                <a:lnTo>
                  <a:pt x="435" y="1034"/>
                </a:lnTo>
                <a:lnTo>
                  <a:pt x="465" y="1068"/>
                </a:lnTo>
                <a:lnTo>
                  <a:pt x="504" y="1098"/>
                </a:lnTo>
                <a:lnTo>
                  <a:pt x="528" y="1110"/>
                </a:lnTo>
                <a:lnTo>
                  <a:pt x="559" y="1130"/>
                </a:lnTo>
                <a:lnTo>
                  <a:pt x="593" y="1148"/>
                </a:lnTo>
                <a:lnTo>
                  <a:pt x="633" y="1168"/>
                </a:lnTo>
                <a:lnTo>
                  <a:pt x="675" y="1188"/>
                </a:lnTo>
                <a:lnTo>
                  <a:pt x="709" y="1202"/>
                </a:lnTo>
                <a:lnTo>
                  <a:pt x="741" y="1216"/>
                </a:lnTo>
                <a:lnTo>
                  <a:pt x="771" y="1226"/>
                </a:lnTo>
                <a:lnTo>
                  <a:pt x="803" y="1236"/>
                </a:lnTo>
                <a:lnTo>
                  <a:pt x="845" y="1250"/>
                </a:lnTo>
                <a:lnTo>
                  <a:pt x="825" y="1244"/>
                </a:lnTo>
                <a:lnTo>
                  <a:pt x="867" y="1258"/>
                </a:lnTo>
                <a:lnTo>
                  <a:pt x="899" y="1270"/>
                </a:lnTo>
                <a:lnTo>
                  <a:pt x="954" y="1290"/>
                </a:lnTo>
                <a:lnTo>
                  <a:pt x="1038" y="1308"/>
                </a:lnTo>
                <a:lnTo>
                  <a:pt x="1086" y="1320"/>
                </a:lnTo>
                <a:lnTo>
                  <a:pt x="1087" y="1336"/>
                </a:lnTo>
                <a:lnTo>
                  <a:pt x="1091" y="1356"/>
                </a:lnTo>
                <a:lnTo>
                  <a:pt x="0" y="1362"/>
                </a:lnTo>
                <a:lnTo>
                  <a:pt x="6" y="0"/>
                </a:lnTo>
              </a:path>
            </a:pathLst>
          </a:custGeom>
          <a:solidFill>
            <a:schemeClr val="accent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09" name="Line 113">
            <a:extLst>
              <a:ext uri="{FF2B5EF4-FFF2-40B4-BE49-F238E27FC236}">
                <a16:creationId xmlns:a16="http://schemas.microsoft.com/office/drawing/2014/main" id="{03F62F0B-B88A-CAEF-1F36-FF2CBE3680B8}"/>
              </a:ext>
            </a:extLst>
          </p:cNvPr>
          <p:cNvSpPr>
            <a:spLocks noChangeShapeType="1"/>
          </p:cNvSpPr>
          <p:nvPr/>
        </p:nvSpPr>
        <p:spPr bwMode="auto">
          <a:xfrm flipH="1">
            <a:off x="4384675" y="5033963"/>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10" name="Line 114">
            <a:extLst>
              <a:ext uri="{FF2B5EF4-FFF2-40B4-BE49-F238E27FC236}">
                <a16:creationId xmlns:a16="http://schemas.microsoft.com/office/drawing/2014/main" id="{39DB3471-1EB9-F244-DEEF-B280FFF57672}"/>
              </a:ext>
            </a:extLst>
          </p:cNvPr>
          <p:cNvSpPr>
            <a:spLocks noChangeShapeType="1"/>
          </p:cNvSpPr>
          <p:nvPr/>
        </p:nvSpPr>
        <p:spPr bwMode="auto">
          <a:xfrm>
            <a:off x="3589338" y="2747963"/>
            <a:ext cx="889000" cy="40005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11" name="Rectangle 115">
            <a:extLst>
              <a:ext uri="{FF2B5EF4-FFF2-40B4-BE49-F238E27FC236}">
                <a16:creationId xmlns:a16="http://schemas.microsoft.com/office/drawing/2014/main" id="{618CCFCE-DA75-F47E-9BC9-B8780CDC7E22}"/>
              </a:ext>
            </a:extLst>
          </p:cNvPr>
          <p:cNvSpPr>
            <a:spLocks noChangeArrowheads="1"/>
          </p:cNvSpPr>
          <p:nvPr/>
        </p:nvSpPr>
        <p:spPr bwMode="auto">
          <a:xfrm>
            <a:off x="4216400" y="5191125"/>
            <a:ext cx="333375" cy="454025"/>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000000"/>
                  </a:outerShdw>
                </a:effectLst>
                <a:latin typeface="Book Antiqua" pitchFamily="18" charset="0"/>
                <a:cs typeface="+mn-cs"/>
              </a:rPr>
              <a:t>0</a:t>
            </a:r>
          </a:p>
        </p:txBody>
      </p:sp>
      <p:sp>
        <p:nvSpPr>
          <p:cNvPr id="106612" name="Rectangle 116">
            <a:extLst>
              <a:ext uri="{FF2B5EF4-FFF2-40B4-BE49-F238E27FC236}">
                <a16:creationId xmlns:a16="http://schemas.microsoft.com/office/drawing/2014/main" id="{D3C754B8-864C-EC66-EB5F-85294C2C11D6}"/>
              </a:ext>
            </a:extLst>
          </p:cNvPr>
          <p:cNvSpPr>
            <a:spLocks noChangeArrowheads="1"/>
          </p:cNvSpPr>
          <p:nvPr/>
        </p:nvSpPr>
        <p:spPr bwMode="auto">
          <a:xfrm>
            <a:off x="4676775" y="5194300"/>
            <a:ext cx="561975" cy="454025"/>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000000"/>
                  </a:outerShdw>
                </a:effectLst>
                <a:latin typeface="Book Antiqua" pitchFamily="18" charset="0"/>
                <a:cs typeface="+mn-cs"/>
              </a:rPr>
              <a:t>.83</a:t>
            </a:r>
          </a:p>
        </p:txBody>
      </p:sp>
      <p:sp>
        <p:nvSpPr>
          <p:cNvPr id="106613" name="Line 117">
            <a:extLst>
              <a:ext uri="{FF2B5EF4-FFF2-40B4-BE49-F238E27FC236}">
                <a16:creationId xmlns:a16="http://schemas.microsoft.com/office/drawing/2014/main" id="{F1F0A66A-A49F-41DB-A7F4-7D5B28258382}"/>
              </a:ext>
            </a:extLst>
          </p:cNvPr>
          <p:cNvSpPr>
            <a:spLocks noChangeShapeType="1"/>
          </p:cNvSpPr>
          <p:nvPr/>
        </p:nvSpPr>
        <p:spPr bwMode="auto">
          <a:xfrm>
            <a:off x="1911350" y="5108575"/>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118">
            <a:extLst>
              <a:ext uri="{FF2B5EF4-FFF2-40B4-BE49-F238E27FC236}">
                <a16:creationId xmlns:a16="http://schemas.microsoft.com/office/drawing/2014/main" id="{719B0319-1CD8-17F9-1510-87D33DD21679}"/>
              </a:ext>
            </a:extLst>
          </p:cNvPr>
          <p:cNvGrpSpPr>
            <a:grpSpLocks/>
          </p:cNvGrpSpPr>
          <p:nvPr/>
        </p:nvGrpSpPr>
        <p:grpSpPr bwMode="auto">
          <a:xfrm>
            <a:off x="2044700" y="1976438"/>
            <a:ext cx="4719638" cy="2944812"/>
            <a:chOff x="1312" y="1785"/>
            <a:chExt cx="2973" cy="1855"/>
          </a:xfrm>
        </p:grpSpPr>
        <p:sp>
          <p:nvSpPr>
            <p:cNvPr id="106615" name="Arc 119">
              <a:extLst>
                <a:ext uri="{FF2B5EF4-FFF2-40B4-BE49-F238E27FC236}">
                  <a16:creationId xmlns:a16="http://schemas.microsoft.com/office/drawing/2014/main" id="{E0936BDA-C5D9-D5CC-3FAB-9D1A2C78138E}"/>
                </a:ext>
              </a:extLst>
            </p:cNvPr>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16" name="Arc 120">
              <a:extLst>
                <a:ext uri="{FF2B5EF4-FFF2-40B4-BE49-F238E27FC236}">
                  <a16:creationId xmlns:a16="http://schemas.microsoft.com/office/drawing/2014/main" id="{6FCA4F60-8329-51CD-7977-A28D102074D9}"/>
                </a:ext>
              </a:extLst>
            </p:cNvPr>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17" name="Arc 121">
              <a:extLst>
                <a:ext uri="{FF2B5EF4-FFF2-40B4-BE49-F238E27FC236}">
                  <a16:creationId xmlns:a16="http://schemas.microsoft.com/office/drawing/2014/main" id="{B53E1CBA-1F1A-1F00-0D75-10F8F92FCCA6}"/>
                </a:ext>
              </a:extLst>
            </p:cNvPr>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18" name="Arc 122">
              <a:extLst>
                <a:ext uri="{FF2B5EF4-FFF2-40B4-BE49-F238E27FC236}">
                  <a16:creationId xmlns:a16="http://schemas.microsoft.com/office/drawing/2014/main" id="{8A7941CF-D2B9-1553-0E94-32378BC9CA71}"/>
                </a:ext>
              </a:extLst>
            </p:cNvPr>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19" name="Arc 123">
              <a:extLst>
                <a:ext uri="{FF2B5EF4-FFF2-40B4-BE49-F238E27FC236}">
                  <a16:creationId xmlns:a16="http://schemas.microsoft.com/office/drawing/2014/main" id="{54214A94-2E52-33CD-A3C0-4913D7B5178B}"/>
                </a:ext>
              </a:extLst>
            </p:cNvPr>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20" name="Arc 124">
              <a:extLst>
                <a:ext uri="{FF2B5EF4-FFF2-40B4-BE49-F238E27FC236}">
                  <a16:creationId xmlns:a16="http://schemas.microsoft.com/office/drawing/2014/main" id="{2D66720A-F5E5-CB46-8672-D7EAFDEEE73F}"/>
                </a:ext>
              </a:extLst>
            </p:cNvPr>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06621" name="Rectangle 125">
            <a:extLst>
              <a:ext uri="{FF2B5EF4-FFF2-40B4-BE49-F238E27FC236}">
                <a16:creationId xmlns:a16="http://schemas.microsoft.com/office/drawing/2014/main" id="{D521BAF8-749C-3376-6002-6E0A74B1C3A4}"/>
              </a:ext>
            </a:extLst>
          </p:cNvPr>
          <p:cNvSpPr>
            <a:spLocks noChangeArrowheads="1"/>
          </p:cNvSpPr>
          <p:nvPr/>
        </p:nvSpPr>
        <p:spPr bwMode="auto">
          <a:xfrm>
            <a:off x="1771650" y="2466975"/>
            <a:ext cx="1858963" cy="454025"/>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000000"/>
                  </a:outerShdw>
                </a:effectLst>
                <a:latin typeface="Book Antiqua" pitchFamily="18" charset="0"/>
                <a:cs typeface="+mn-cs"/>
              </a:rPr>
              <a:t>Area = .7967</a:t>
            </a:r>
          </a:p>
        </p:txBody>
      </p:sp>
      <p:sp>
        <p:nvSpPr>
          <p:cNvPr id="106622" name="Rectangle 126">
            <a:extLst>
              <a:ext uri="{FF2B5EF4-FFF2-40B4-BE49-F238E27FC236}">
                <a16:creationId xmlns:a16="http://schemas.microsoft.com/office/drawing/2014/main" id="{D8866668-4C16-17EF-EECC-AAC125F02DEA}"/>
              </a:ext>
            </a:extLst>
          </p:cNvPr>
          <p:cNvSpPr>
            <a:spLocks noChangeArrowheads="1"/>
          </p:cNvSpPr>
          <p:nvPr/>
        </p:nvSpPr>
        <p:spPr bwMode="auto">
          <a:xfrm>
            <a:off x="5162550" y="2181225"/>
            <a:ext cx="2265363" cy="971550"/>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000000"/>
                  </a:outerShdw>
                </a:effectLst>
                <a:latin typeface="Book Antiqua" pitchFamily="18" charset="0"/>
                <a:cs typeface="+mn-cs"/>
              </a:rPr>
              <a:t>Area = 1 - .7967</a:t>
            </a:r>
          </a:p>
          <a:p>
            <a:pPr>
              <a:defRPr/>
            </a:pPr>
            <a:endParaRPr lang="en-US" sz="1000">
              <a:effectLst>
                <a:outerShdw blurRad="38100" dist="38100" dir="2700000" algn="tl">
                  <a:srgbClr val="000000"/>
                </a:outerShdw>
              </a:effectLst>
              <a:latin typeface="Book Antiqua" pitchFamily="18" charset="0"/>
              <a:cs typeface="+mn-cs"/>
            </a:endParaRPr>
          </a:p>
          <a:p>
            <a:pPr>
              <a:defRPr/>
            </a:pPr>
            <a:r>
              <a:rPr lang="en-US" sz="2400">
                <a:effectLst>
                  <a:outerShdw blurRad="38100" dist="38100" dir="2700000" algn="tl">
                    <a:srgbClr val="000000"/>
                  </a:outerShdw>
                </a:effectLst>
                <a:latin typeface="Book Antiqua" pitchFamily="18" charset="0"/>
                <a:cs typeface="+mn-cs"/>
              </a:rPr>
              <a:t>          =   .2033</a:t>
            </a:r>
          </a:p>
        </p:txBody>
      </p:sp>
      <p:sp>
        <p:nvSpPr>
          <p:cNvPr id="106623" name="Line 127">
            <a:extLst>
              <a:ext uri="{FF2B5EF4-FFF2-40B4-BE49-F238E27FC236}">
                <a16:creationId xmlns:a16="http://schemas.microsoft.com/office/drawing/2014/main" id="{3B764D23-45D8-544A-9F66-CF2039F744AF}"/>
              </a:ext>
            </a:extLst>
          </p:cNvPr>
          <p:cNvSpPr>
            <a:spLocks noChangeShapeType="1"/>
          </p:cNvSpPr>
          <p:nvPr/>
        </p:nvSpPr>
        <p:spPr bwMode="auto">
          <a:xfrm flipH="1">
            <a:off x="5411788" y="3211513"/>
            <a:ext cx="879475" cy="16383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624" name="Rectangle 128">
            <a:extLst>
              <a:ext uri="{FF2B5EF4-FFF2-40B4-BE49-F238E27FC236}">
                <a16:creationId xmlns:a16="http://schemas.microsoft.com/office/drawing/2014/main" id="{0BF8D465-C567-D229-7D7B-656CEC96E432}"/>
              </a:ext>
            </a:extLst>
          </p:cNvPr>
          <p:cNvSpPr>
            <a:spLocks noChangeArrowheads="1"/>
          </p:cNvSpPr>
          <p:nvPr/>
        </p:nvSpPr>
        <p:spPr bwMode="auto">
          <a:xfrm>
            <a:off x="6972300" y="4867275"/>
            <a:ext cx="315913" cy="454025"/>
          </a:xfrm>
          <a:prstGeom prst="rect">
            <a:avLst/>
          </a:prstGeom>
          <a:noFill/>
          <a:ln w="12700">
            <a:noFill/>
            <a:miter lim="800000"/>
            <a:headEnd/>
            <a:tailEnd/>
          </a:ln>
          <a:effectLst/>
        </p:spPr>
        <p:txBody>
          <a:bodyPr wrap="none" lIns="90488" tIns="44450" rIns="90488" bIns="44450">
            <a:spAutoFit/>
          </a:bodyPr>
          <a:lstStyle/>
          <a:p>
            <a:pPr>
              <a:defRPr/>
            </a:pPr>
            <a:r>
              <a:rPr lang="en-US" sz="2400" i="1">
                <a:effectLst>
                  <a:outerShdw blurRad="38100" dist="38100" dir="2700000" algn="tl">
                    <a:srgbClr val="000000"/>
                  </a:outerShdw>
                </a:effectLst>
                <a:latin typeface="Book Antiqua" pitchFamily="18" charset="0"/>
                <a:cs typeface="+mn-cs"/>
              </a:rPr>
              <a:t>z</a:t>
            </a:r>
          </a:p>
        </p:txBody>
      </p:sp>
      <p:sp>
        <p:nvSpPr>
          <p:cNvPr id="106625" name="Line 129">
            <a:extLst>
              <a:ext uri="{FF2B5EF4-FFF2-40B4-BE49-F238E27FC236}">
                <a16:creationId xmlns:a16="http://schemas.microsoft.com/office/drawing/2014/main" id="{BDE374F4-B6AC-3DEA-C986-0106044AD71A}"/>
              </a:ext>
            </a:extLst>
          </p:cNvPr>
          <p:cNvSpPr>
            <a:spLocks noChangeShapeType="1"/>
          </p:cNvSpPr>
          <p:nvPr/>
        </p:nvSpPr>
        <p:spPr bwMode="auto">
          <a:xfrm flipH="1">
            <a:off x="4954588" y="2952750"/>
            <a:ext cx="0" cy="2266950"/>
          </a:xfrm>
          <a:prstGeom prst="line">
            <a:avLst/>
          </a:prstGeom>
          <a:no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804" name="Oval 308">
            <a:extLst>
              <a:ext uri="{FF2B5EF4-FFF2-40B4-BE49-F238E27FC236}">
                <a16:creationId xmlns:a16="http://schemas.microsoft.com/office/drawing/2014/main" id="{C96C28BE-6817-FDFB-B82E-0597627990C5}"/>
              </a:ext>
            </a:extLst>
          </p:cNvPr>
          <p:cNvSpPr>
            <a:spLocks noChangeArrowheads="1"/>
          </p:cNvSpPr>
          <p:nvPr/>
        </p:nvSpPr>
        <p:spPr bwMode="auto">
          <a:xfrm>
            <a:off x="6254750" y="2679700"/>
            <a:ext cx="1038225" cy="504825"/>
          </a:xfrm>
          <a:prstGeom prst="ellipse">
            <a:avLst/>
          </a:prstGeom>
          <a:noFill/>
          <a:ln w="1270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06808" name="Rectangle 312">
            <a:extLst>
              <a:ext uri="{FF2B5EF4-FFF2-40B4-BE49-F238E27FC236}">
                <a16:creationId xmlns:a16="http://schemas.microsoft.com/office/drawing/2014/main" id="{FCD85CE7-C003-1492-7CA9-80ED4E370F60}"/>
              </a:ext>
            </a:extLst>
          </p:cNvPr>
          <p:cNvSpPr>
            <a:spLocks noChangeArrowheads="1"/>
          </p:cNvSpPr>
          <p:nvPr/>
        </p:nvSpPr>
        <p:spPr bwMode="auto">
          <a:xfrm>
            <a:off x="0" y="92075"/>
            <a:ext cx="9144000" cy="70643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806"/>
                                        </p:tgtEl>
                                        <p:attrNameLst>
                                          <p:attrName>style.visibility</p:attrName>
                                        </p:attrNameLst>
                                      </p:cBhvr>
                                      <p:to>
                                        <p:strVal val="visible"/>
                                      </p:to>
                                    </p:set>
                                    <p:animEffect transition="in" filter="dissolve">
                                      <p:cBhvr>
                                        <p:cTn id="7" dur="500"/>
                                        <p:tgtEl>
                                          <p:spTgt spid="106806"/>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106613"/>
                                        </p:tgtEl>
                                        <p:attrNameLst>
                                          <p:attrName>style.visibility</p:attrName>
                                        </p:attrNameLst>
                                      </p:cBhvr>
                                      <p:to>
                                        <p:strVal val="visible"/>
                                      </p:to>
                                    </p:set>
                                    <p:animEffect transition="in" filter="slide(fromLeft)">
                                      <p:cBhvr>
                                        <p:cTn id="11" dur="500"/>
                                        <p:tgtEl>
                                          <p:spTgt spid="106613"/>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106624"/>
                                        </p:tgtEl>
                                        <p:attrNameLst>
                                          <p:attrName>style.visibility</p:attrName>
                                        </p:attrNameLst>
                                      </p:cBhvr>
                                      <p:to>
                                        <p:strVal val="visible"/>
                                      </p:to>
                                    </p:set>
                                    <p:animEffect transition="in" filter="slide(fromLeft)">
                                      <p:cBhvr>
                                        <p:cTn id="15" dur="500"/>
                                        <p:tgtEl>
                                          <p:spTgt spid="106624"/>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106609"/>
                                        </p:tgtEl>
                                        <p:attrNameLst>
                                          <p:attrName>style.visibility</p:attrName>
                                        </p:attrNameLst>
                                      </p:cBhvr>
                                      <p:to>
                                        <p:strVal val="visible"/>
                                      </p:to>
                                    </p:set>
                                    <p:animEffect transition="in" filter="slide(fromTop)">
                                      <p:cBhvr>
                                        <p:cTn id="19" dur="500"/>
                                        <p:tgtEl>
                                          <p:spTgt spid="106609"/>
                                        </p:tgtEl>
                                      </p:cBhvr>
                                    </p:animEffect>
                                  </p:childTnLst>
                                </p:cTn>
                              </p:par>
                            </p:childTnLst>
                          </p:cTn>
                        </p:par>
                        <p:par>
                          <p:cTn id="20" fill="hold" nodeType="afterGroup">
                            <p:stCondLst>
                              <p:cond delay="4000"/>
                            </p:stCondLst>
                            <p:childTnLst>
                              <p:par>
                                <p:cTn id="21" presetID="12" presetClass="entr" presetSubtype="1" fill="hold" grpId="0" nodeType="afterEffect">
                                  <p:stCondLst>
                                    <p:cond delay="0"/>
                                  </p:stCondLst>
                                  <p:childTnLst>
                                    <p:set>
                                      <p:cBhvr>
                                        <p:cTn id="22" dur="1" fill="hold">
                                          <p:stCondLst>
                                            <p:cond delay="0"/>
                                          </p:stCondLst>
                                        </p:cTn>
                                        <p:tgtEl>
                                          <p:spTgt spid="106611"/>
                                        </p:tgtEl>
                                        <p:attrNameLst>
                                          <p:attrName>style.visibility</p:attrName>
                                        </p:attrNameLst>
                                      </p:cBhvr>
                                      <p:to>
                                        <p:strVal val="visible"/>
                                      </p:to>
                                    </p:set>
                                    <p:animEffect transition="in" filter="slide(fromTop)">
                                      <p:cBhvr>
                                        <p:cTn id="23" dur="500"/>
                                        <p:tgtEl>
                                          <p:spTgt spid="106611"/>
                                        </p:tgtEl>
                                      </p:cBhvr>
                                    </p:animEffect>
                                  </p:childTnLst>
                                </p:cTn>
                              </p:par>
                            </p:childTnLst>
                          </p:cTn>
                        </p:par>
                        <p:par>
                          <p:cTn id="24" fill="hold" nodeType="afterGroup">
                            <p:stCondLst>
                              <p:cond delay="4500"/>
                            </p:stCondLst>
                            <p:childTnLst>
                              <p:par>
                                <p:cTn id="25" presetID="12" presetClass="entr" presetSubtype="4" fill="hold"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6000"/>
                            </p:stCondLst>
                            <p:childTnLst>
                              <p:par>
                                <p:cTn id="29" presetID="12" presetClass="entr" presetSubtype="4" fill="hold" nodeType="afterEffect">
                                  <p:stCondLst>
                                    <p:cond delay="0"/>
                                  </p:stCondLst>
                                  <p:childTnLst>
                                    <p:set>
                                      <p:cBhvr>
                                        <p:cTn id="30" dur="1" fill="hold">
                                          <p:stCondLst>
                                            <p:cond delay="0"/>
                                          </p:stCondLst>
                                        </p:cTn>
                                        <p:tgtEl>
                                          <p:spTgt spid="106606"/>
                                        </p:tgtEl>
                                        <p:attrNameLst>
                                          <p:attrName>style.visibility</p:attrName>
                                        </p:attrNameLst>
                                      </p:cBhvr>
                                      <p:to>
                                        <p:strVal val="visible"/>
                                      </p:to>
                                    </p:set>
                                    <p:animEffect transition="in" filter="slide(fromBottom)">
                                      <p:cBhvr>
                                        <p:cTn id="31" dur="500"/>
                                        <p:tgtEl>
                                          <p:spTgt spid="106606"/>
                                        </p:tgtEl>
                                      </p:cBhvr>
                                    </p:animEffect>
                                  </p:childTnLst>
                                </p:cTn>
                              </p:par>
                            </p:childTnLst>
                          </p:cTn>
                        </p:par>
                        <p:par>
                          <p:cTn id="32" fill="hold" nodeType="afterGroup">
                            <p:stCondLst>
                              <p:cond delay="6500"/>
                            </p:stCondLst>
                            <p:childTnLst>
                              <p:par>
                                <p:cTn id="33" presetID="12" presetClass="entr" presetSubtype="1" fill="hold" nodeType="afterEffect">
                                  <p:stCondLst>
                                    <p:cond delay="1000"/>
                                  </p:stCondLst>
                                  <p:childTnLst>
                                    <p:set>
                                      <p:cBhvr>
                                        <p:cTn id="34" dur="1" fill="hold">
                                          <p:stCondLst>
                                            <p:cond delay="0"/>
                                          </p:stCondLst>
                                        </p:cTn>
                                        <p:tgtEl>
                                          <p:spTgt spid="106625"/>
                                        </p:tgtEl>
                                        <p:attrNameLst>
                                          <p:attrName>style.visibility</p:attrName>
                                        </p:attrNameLst>
                                      </p:cBhvr>
                                      <p:to>
                                        <p:strVal val="visible"/>
                                      </p:to>
                                    </p:set>
                                    <p:animEffect transition="in" filter="slide(fromTop)">
                                      <p:cBhvr>
                                        <p:cTn id="35" dur="500"/>
                                        <p:tgtEl>
                                          <p:spTgt spid="106625"/>
                                        </p:tgtEl>
                                      </p:cBhvr>
                                    </p:animEffect>
                                  </p:childTnLst>
                                </p:cTn>
                              </p:par>
                            </p:childTnLst>
                          </p:cTn>
                        </p:par>
                        <p:par>
                          <p:cTn id="36" fill="hold" nodeType="afterGroup">
                            <p:stCondLst>
                              <p:cond delay="8000"/>
                            </p:stCondLst>
                            <p:childTnLst>
                              <p:par>
                                <p:cTn id="37" presetID="12" presetClass="entr" presetSubtype="1" fill="hold" grpId="0" nodeType="afterEffect">
                                  <p:stCondLst>
                                    <p:cond delay="0"/>
                                  </p:stCondLst>
                                  <p:childTnLst>
                                    <p:set>
                                      <p:cBhvr>
                                        <p:cTn id="38" dur="1" fill="hold">
                                          <p:stCondLst>
                                            <p:cond delay="0"/>
                                          </p:stCondLst>
                                        </p:cTn>
                                        <p:tgtEl>
                                          <p:spTgt spid="106612"/>
                                        </p:tgtEl>
                                        <p:attrNameLst>
                                          <p:attrName>style.visibility</p:attrName>
                                        </p:attrNameLst>
                                      </p:cBhvr>
                                      <p:to>
                                        <p:strVal val="visible"/>
                                      </p:to>
                                    </p:set>
                                    <p:animEffect transition="in" filter="slide(fromTop)">
                                      <p:cBhvr>
                                        <p:cTn id="39" dur="500"/>
                                        <p:tgtEl>
                                          <p:spTgt spid="106612"/>
                                        </p:tgtEl>
                                      </p:cBhvr>
                                    </p:animEffect>
                                  </p:childTnLst>
                                </p:cTn>
                              </p:par>
                            </p:childTnLst>
                          </p:cTn>
                        </p:par>
                        <p:par>
                          <p:cTn id="40" fill="hold" nodeType="afterGroup">
                            <p:stCondLst>
                              <p:cond delay="8500"/>
                            </p:stCondLst>
                            <p:childTnLst>
                              <p:par>
                                <p:cTn id="41" presetID="12" presetClass="entr" presetSubtype="8" fill="hold" nodeType="afterEffect">
                                  <p:stCondLst>
                                    <p:cond delay="1000"/>
                                  </p:stCondLst>
                                  <p:childTnLst>
                                    <p:set>
                                      <p:cBhvr>
                                        <p:cTn id="42" dur="1" fill="hold">
                                          <p:stCondLst>
                                            <p:cond delay="0"/>
                                          </p:stCondLst>
                                        </p:cTn>
                                        <p:tgtEl>
                                          <p:spTgt spid="106607"/>
                                        </p:tgtEl>
                                        <p:attrNameLst>
                                          <p:attrName>style.visibility</p:attrName>
                                        </p:attrNameLst>
                                      </p:cBhvr>
                                      <p:to>
                                        <p:strVal val="visible"/>
                                      </p:to>
                                    </p:set>
                                    <p:animEffect transition="in" filter="slide(fromLeft)">
                                      <p:cBhvr>
                                        <p:cTn id="43" dur="500"/>
                                        <p:tgtEl>
                                          <p:spTgt spid="106607"/>
                                        </p:tgtEl>
                                      </p:cBhvr>
                                    </p:animEffect>
                                  </p:childTnLst>
                                </p:cTn>
                              </p:par>
                            </p:childTnLst>
                          </p:cTn>
                        </p:par>
                        <p:par>
                          <p:cTn id="44" fill="hold" nodeType="afterGroup">
                            <p:stCondLst>
                              <p:cond delay="10000"/>
                            </p:stCondLst>
                            <p:childTnLst>
                              <p:par>
                                <p:cTn id="45" presetID="12" presetClass="entr" presetSubtype="8" fill="hold" grpId="0" nodeType="afterEffect">
                                  <p:stCondLst>
                                    <p:cond delay="1000"/>
                                  </p:stCondLst>
                                  <p:childTnLst>
                                    <p:set>
                                      <p:cBhvr>
                                        <p:cTn id="46" dur="1" fill="hold">
                                          <p:stCondLst>
                                            <p:cond delay="0"/>
                                          </p:stCondLst>
                                        </p:cTn>
                                        <p:tgtEl>
                                          <p:spTgt spid="106621"/>
                                        </p:tgtEl>
                                        <p:attrNameLst>
                                          <p:attrName>style.visibility</p:attrName>
                                        </p:attrNameLst>
                                      </p:cBhvr>
                                      <p:to>
                                        <p:strVal val="visible"/>
                                      </p:to>
                                    </p:set>
                                    <p:animEffect transition="in" filter="slide(fromLeft)">
                                      <p:cBhvr>
                                        <p:cTn id="47" dur="500"/>
                                        <p:tgtEl>
                                          <p:spTgt spid="106621"/>
                                        </p:tgtEl>
                                      </p:cBhvr>
                                    </p:animEffect>
                                  </p:childTnLst>
                                </p:cTn>
                              </p:par>
                            </p:childTnLst>
                          </p:cTn>
                        </p:par>
                        <p:par>
                          <p:cTn id="48" fill="hold" nodeType="afterGroup">
                            <p:stCondLst>
                              <p:cond delay="11500"/>
                            </p:stCondLst>
                            <p:childTnLst>
                              <p:par>
                                <p:cTn id="49" presetID="12" presetClass="entr" presetSubtype="8" fill="hold" nodeType="afterEffect">
                                  <p:stCondLst>
                                    <p:cond delay="0"/>
                                  </p:stCondLst>
                                  <p:childTnLst>
                                    <p:set>
                                      <p:cBhvr>
                                        <p:cTn id="50" dur="1" fill="hold">
                                          <p:stCondLst>
                                            <p:cond delay="0"/>
                                          </p:stCondLst>
                                        </p:cTn>
                                        <p:tgtEl>
                                          <p:spTgt spid="106610"/>
                                        </p:tgtEl>
                                        <p:attrNameLst>
                                          <p:attrName>style.visibility</p:attrName>
                                        </p:attrNameLst>
                                      </p:cBhvr>
                                      <p:to>
                                        <p:strVal val="visible"/>
                                      </p:to>
                                    </p:set>
                                    <p:animEffect transition="in" filter="slide(fromLeft)">
                                      <p:cBhvr>
                                        <p:cTn id="51" dur="500"/>
                                        <p:tgtEl>
                                          <p:spTgt spid="106610"/>
                                        </p:tgtEl>
                                      </p:cBhvr>
                                    </p:animEffect>
                                  </p:childTnLst>
                                </p:cTn>
                              </p:par>
                            </p:childTnLst>
                          </p:cTn>
                        </p:par>
                        <p:par>
                          <p:cTn id="52" fill="hold" nodeType="afterGroup">
                            <p:stCondLst>
                              <p:cond delay="12000"/>
                            </p:stCondLst>
                            <p:childTnLst>
                              <p:par>
                                <p:cTn id="53" presetID="12" presetClass="entr" presetSubtype="8" fill="hold" grpId="0" nodeType="afterEffect">
                                  <p:stCondLst>
                                    <p:cond delay="1000"/>
                                  </p:stCondLst>
                                  <p:childTnLst>
                                    <p:set>
                                      <p:cBhvr>
                                        <p:cTn id="54" dur="1" fill="hold">
                                          <p:stCondLst>
                                            <p:cond delay="0"/>
                                          </p:stCondLst>
                                        </p:cTn>
                                        <p:tgtEl>
                                          <p:spTgt spid="106622"/>
                                        </p:tgtEl>
                                        <p:attrNameLst>
                                          <p:attrName>style.visibility</p:attrName>
                                        </p:attrNameLst>
                                      </p:cBhvr>
                                      <p:to>
                                        <p:strVal val="visible"/>
                                      </p:to>
                                    </p:set>
                                    <p:animEffect transition="in" filter="slide(fromLeft)">
                                      <p:cBhvr>
                                        <p:cTn id="55" dur="500"/>
                                        <p:tgtEl>
                                          <p:spTgt spid="106622"/>
                                        </p:tgtEl>
                                      </p:cBhvr>
                                    </p:animEffect>
                                  </p:childTnLst>
                                </p:cTn>
                              </p:par>
                            </p:childTnLst>
                          </p:cTn>
                        </p:par>
                        <p:par>
                          <p:cTn id="56" fill="hold" nodeType="afterGroup">
                            <p:stCondLst>
                              <p:cond delay="13500"/>
                            </p:stCondLst>
                            <p:childTnLst>
                              <p:par>
                                <p:cTn id="57" presetID="12" presetClass="entr" presetSubtype="1" fill="hold" nodeType="afterEffect">
                                  <p:stCondLst>
                                    <p:cond delay="0"/>
                                  </p:stCondLst>
                                  <p:childTnLst>
                                    <p:set>
                                      <p:cBhvr>
                                        <p:cTn id="58" dur="1" fill="hold">
                                          <p:stCondLst>
                                            <p:cond delay="0"/>
                                          </p:stCondLst>
                                        </p:cTn>
                                        <p:tgtEl>
                                          <p:spTgt spid="106623"/>
                                        </p:tgtEl>
                                        <p:attrNameLst>
                                          <p:attrName>style.visibility</p:attrName>
                                        </p:attrNameLst>
                                      </p:cBhvr>
                                      <p:to>
                                        <p:strVal val="visible"/>
                                      </p:to>
                                    </p:set>
                                    <p:animEffect transition="in" filter="slide(fromTop)">
                                      <p:cBhvr>
                                        <p:cTn id="59" dur="500"/>
                                        <p:tgtEl>
                                          <p:spTgt spid="106623"/>
                                        </p:tgtEl>
                                      </p:cBhvr>
                                    </p:animEffect>
                                  </p:childTnLst>
                                </p:cTn>
                              </p:par>
                            </p:childTnLst>
                          </p:cTn>
                        </p:par>
                        <p:par>
                          <p:cTn id="60" fill="hold" nodeType="afterGroup">
                            <p:stCondLst>
                              <p:cond delay="14000"/>
                            </p:stCondLst>
                            <p:childTnLst>
                              <p:par>
                                <p:cTn id="61" presetID="16" presetClass="entr" presetSubtype="21" fill="hold" grpId="0" nodeType="afterEffect">
                                  <p:stCondLst>
                                    <p:cond delay="1000"/>
                                  </p:stCondLst>
                                  <p:childTnLst>
                                    <p:set>
                                      <p:cBhvr>
                                        <p:cTn id="62" dur="1" fill="hold">
                                          <p:stCondLst>
                                            <p:cond delay="0"/>
                                          </p:stCondLst>
                                        </p:cTn>
                                        <p:tgtEl>
                                          <p:spTgt spid="106804"/>
                                        </p:tgtEl>
                                        <p:attrNameLst>
                                          <p:attrName>style.visibility</p:attrName>
                                        </p:attrNameLst>
                                      </p:cBhvr>
                                      <p:to>
                                        <p:strVal val="visible"/>
                                      </p:to>
                                    </p:set>
                                    <p:animEffect transition="in" filter="barn(inVertical)">
                                      <p:cBhvr>
                                        <p:cTn id="63" dur="500"/>
                                        <p:tgtEl>
                                          <p:spTgt spid="10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6" grpId="0" animBg="1"/>
      <p:bldP spid="106611" grpId="0" autoUpdateAnimBg="0"/>
      <p:bldP spid="106612" grpId="0" autoUpdateAnimBg="0"/>
      <p:bldP spid="106621" grpId="0" autoUpdateAnimBg="0"/>
      <p:bldP spid="106622" grpId="0" autoUpdateAnimBg="0"/>
      <p:bldP spid="106624" grpId="0" autoUpdateAnimBg="0"/>
      <p:bldP spid="1068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972425-CA9E-EE3B-A73F-2C4EBADF46AF}"/>
              </a:ext>
            </a:extLst>
          </p:cNvPr>
          <p:cNvSpPr txBox="1">
            <a:spLocks noRot="1" noChangeAspect="1" noMove="1" noResize="1" noEditPoints="1" noAdjustHandles="1" noChangeArrowheads="1" noChangeShapeType="1" noTextEdit="1"/>
          </p:cNvSpPr>
          <p:nvPr/>
        </p:nvSpPr>
        <p:spPr>
          <a:xfrm>
            <a:off x="419112" y="1277366"/>
            <a:ext cx="5415546" cy="5617243"/>
          </a:xfrm>
          <a:prstGeom prst="rect">
            <a:avLst/>
          </a:prstGeom>
          <a:blipFill>
            <a:blip r:embed="rId3"/>
            <a:stretch>
              <a:fillRect l="-1689" t="-651"/>
            </a:stretch>
          </a:blipFill>
        </p:spPr>
        <p:txBody>
          <a:bodyPr/>
          <a:lstStyle/>
          <a:p>
            <a:r>
              <a:rPr lang="en-US">
                <a:noFill/>
              </a:rPr>
              <a:t> </a:t>
            </a:r>
          </a:p>
        </p:txBody>
      </p:sp>
      <p:sp>
        <p:nvSpPr>
          <p:cNvPr id="28" name="TextBox 27">
            <a:extLst>
              <a:ext uri="{FF2B5EF4-FFF2-40B4-BE49-F238E27FC236}">
                <a16:creationId xmlns:a16="http://schemas.microsoft.com/office/drawing/2014/main" id="{2F46F803-6B0C-6AEB-A5DD-A538DC7CD1AA}"/>
              </a:ext>
            </a:extLst>
          </p:cNvPr>
          <p:cNvSpPr txBox="1"/>
          <p:nvPr/>
        </p:nvSpPr>
        <p:spPr>
          <a:xfrm>
            <a:off x="0" y="392113"/>
            <a:ext cx="8888413" cy="600075"/>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Uniform Distribution</a:t>
            </a:r>
          </a:p>
        </p:txBody>
      </p:sp>
      <p:sp>
        <p:nvSpPr>
          <p:cNvPr id="15364" name="Text Placeholder 2">
            <a:extLst>
              <a:ext uri="{FF2B5EF4-FFF2-40B4-BE49-F238E27FC236}">
                <a16:creationId xmlns:a16="http://schemas.microsoft.com/office/drawing/2014/main" id="{7A8FD250-282C-AAAA-36F1-199A54395482}"/>
              </a:ext>
            </a:extLst>
          </p:cNvPr>
          <p:cNvSpPr txBox="1">
            <a:spLocks noChangeArrowheads="1"/>
          </p:cNvSpPr>
          <p:nvPr/>
        </p:nvSpPr>
        <p:spPr bwMode="auto">
          <a:xfrm>
            <a:off x="5657850" y="1441450"/>
            <a:ext cx="2673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2400"/>
              <a:t>Uniform Distribution</a:t>
            </a:r>
          </a:p>
        </p:txBody>
      </p:sp>
      <p:pic>
        <p:nvPicPr>
          <p:cNvPr id="15365" name="Picture Placeholder 8" descr="A graph has x along the horizontal axis and f of x along the vertical axis. Two vertical lines on the points a and b along the horizontal axis, extends till 1/b minus a along the vertical axis. The top of these horizontal lines are connected by a line.&#10;">
            <a:extLst>
              <a:ext uri="{FF2B5EF4-FFF2-40B4-BE49-F238E27FC236}">
                <a16:creationId xmlns:a16="http://schemas.microsoft.com/office/drawing/2014/main" id="{CF765FB5-EEF2-2290-3FD5-0C79D93E4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 r="53"/>
          <a:stretch>
            <a:fillRect/>
          </a:stretch>
        </p:blipFill>
        <p:spPr bwMode="auto">
          <a:xfrm>
            <a:off x="5888038" y="2228850"/>
            <a:ext cx="244316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Placeholder 4">
            <a:extLst>
              <a:ext uri="{FF2B5EF4-FFF2-40B4-BE49-F238E27FC236}">
                <a16:creationId xmlns:a16="http://schemas.microsoft.com/office/drawing/2014/main" id="{3947F471-4563-95DB-FED4-177A93E77AAA}"/>
              </a:ext>
            </a:extLst>
          </p:cNvPr>
          <p:cNvSpPr txBox="1">
            <a:spLocks noChangeArrowheads="1"/>
          </p:cNvSpPr>
          <p:nvPr/>
        </p:nvSpPr>
        <p:spPr bwMode="auto">
          <a:xfrm>
            <a:off x="5888038" y="4062413"/>
            <a:ext cx="25781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ts val="1000"/>
              </a:spcBef>
              <a:buFont typeface="Arial" panose="020B0604020202020204" pitchFamily="34" charset="0"/>
              <a:buNone/>
            </a:pPr>
            <a:r>
              <a:rPr lang="en-US" altLang="en-US" sz="2400" i="1"/>
              <a:t>P(x</a:t>
            </a:r>
            <a:r>
              <a:rPr lang="en-US" altLang="en-US" sz="2400" i="1" baseline="-25000"/>
              <a:t>1</a:t>
            </a:r>
            <a:r>
              <a:rPr lang="en-US" altLang="en-US" sz="2400" i="1"/>
              <a:t> ≤ X ≤ x</a:t>
            </a:r>
            <a:r>
              <a:rPr lang="en-US" altLang="en-US" sz="2400" i="1" baseline="-25000"/>
              <a:t>2</a:t>
            </a:r>
            <a:r>
              <a:rPr lang="en-US" altLang="en-US" sz="1500" i="1"/>
              <a:t>)</a:t>
            </a:r>
          </a:p>
        </p:txBody>
      </p:sp>
      <p:pic>
        <p:nvPicPr>
          <p:cNvPr id="15367" name="Picture Placeholder 12" descr="A graph has x along the horizontal axis and f of x along the vertical axis. Two vertical lines on the points a and b along the horizontal axis, extends till 1/b minus a along the vertical axis. The top of these horizontal lines are connected by a line. Two more vertical lines extend from the points x_1 and x_2 between the points a and b and touches the horizontal line connecting the top portion of the lines a and b. This region is shaded.&#10;">
            <a:extLst>
              <a:ext uri="{FF2B5EF4-FFF2-40B4-BE49-F238E27FC236}">
                <a16:creationId xmlns:a16="http://schemas.microsoft.com/office/drawing/2014/main" id="{C4165F66-631F-80CD-CBB4-FF438C381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3" b="73"/>
          <a:stretch>
            <a:fillRect/>
          </a:stretch>
        </p:blipFill>
        <p:spPr bwMode="auto">
          <a:xfrm>
            <a:off x="6042025" y="4854575"/>
            <a:ext cx="237172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7764B6-E591-7386-BA9B-22EFF596570B}"/>
              </a:ext>
            </a:extLst>
          </p:cNvPr>
          <p:cNvSpPr>
            <a:spLocks noGrp="1" noChangeArrowheads="1"/>
          </p:cNvSpPr>
          <p:nvPr>
            <p:ph idx="1"/>
          </p:nvPr>
        </p:nvSpPr>
        <p:spPr>
          <a:xfrm>
            <a:off x="449263" y="874713"/>
            <a:ext cx="8420100" cy="550862"/>
          </a:xfrm>
        </p:spPr>
        <p:txBody>
          <a:bodyPr rtlCol="0">
            <a:normAutofit/>
          </a:bodyPr>
          <a:lstStyle/>
          <a:p>
            <a:pPr eaLnBrk="1" fontAlgn="auto" hangingPunct="1">
              <a:spcAft>
                <a:spcPts val="0"/>
              </a:spcAft>
              <a:buFont typeface="Monotype Sorts" pitchFamily="2" charset="2"/>
              <a:buChar char="n"/>
              <a:defRPr/>
            </a:pPr>
            <a:r>
              <a:rPr lang="en-US" sz="2800" b="1" dirty="0">
                <a:effectLst>
                  <a:outerShdw blurRad="38100" dist="38100" dir="2700000" algn="tl">
                    <a:srgbClr val="000000"/>
                  </a:outerShdw>
                </a:effectLst>
                <a:latin typeface="Book Antiqua" pitchFamily="18" charset="0"/>
              </a:rPr>
              <a:t>Standard Normal Probability Distribution</a:t>
            </a:r>
          </a:p>
        </p:txBody>
      </p:sp>
      <p:sp>
        <p:nvSpPr>
          <p:cNvPr id="17607" name="Rectangle 199">
            <a:extLst>
              <a:ext uri="{FF2B5EF4-FFF2-40B4-BE49-F238E27FC236}">
                <a16:creationId xmlns:a16="http://schemas.microsoft.com/office/drawing/2014/main" id="{596B573A-60FE-7C04-48F6-BED2B8A91BCA}"/>
              </a:ext>
            </a:extLst>
          </p:cNvPr>
          <p:cNvSpPr>
            <a:spLocks noChangeArrowheads="1"/>
          </p:cNvSpPr>
          <p:nvPr/>
        </p:nvSpPr>
        <p:spPr bwMode="auto">
          <a:xfrm>
            <a:off x="0" y="92075"/>
            <a:ext cx="9144000" cy="70643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
        <p:nvSpPr>
          <p:cNvPr id="17608" name="Rectangle 200">
            <a:extLst>
              <a:ext uri="{FF2B5EF4-FFF2-40B4-BE49-F238E27FC236}">
                <a16:creationId xmlns:a16="http://schemas.microsoft.com/office/drawing/2014/main" id="{BEBCE1E3-D00F-E391-1184-452677045159}"/>
              </a:ext>
            </a:extLst>
          </p:cNvPr>
          <p:cNvSpPr>
            <a:spLocks noChangeArrowheads="1"/>
          </p:cNvSpPr>
          <p:nvPr/>
        </p:nvSpPr>
        <p:spPr bwMode="auto">
          <a:xfrm>
            <a:off x="206375" y="1500188"/>
            <a:ext cx="8794750" cy="1401762"/>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If the manager of Pep Zone wants the probability  of a </a:t>
            </a:r>
            <a:r>
              <a:rPr lang="en-US" sz="2400" dirty="0" err="1">
                <a:effectLst>
                  <a:outerShdw blurRad="38100" dist="38100" dir="2700000" algn="tl">
                    <a:srgbClr val="000000"/>
                  </a:outerShdw>
                </a:effectLst>
                <a:latin typeface="Book Antiqua" pitchFamily="18" charset="0"/>
                <a:cs typeface="+mn-cs"/>
              </a:rPr>
              <a:t>stockout</a:t>
            </a:r>
            <a:r>
              <a:rPr lang="en-US" sz="2400" dirty="0">
                <a:effectLst>
                  <a:outerShdw blurRad="38100" dist="38100" dir="2700000" algn="tl">
                    <a:srgbClr val="000000"/>
                  </a:outerShdw>
                </a:effectLst>
                <a:latin typeface="Book Antiqua" pitchFamily="18" charset="0"/>
                <a:cs typeface="+mn-cs"/>
              </a:rPr>
              <a:t> during replenishment lead-time to be no more than .05, what should the reorder point be?</a:t>
            </a:r>
          </a:p>
          <a:p>
            <a:pPr marL="342900" indent="-342900">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p>
        </p:txBody>
      </p:sp>
      <p:pic>
        <p:nvPicPr>
          <p:cNvPr id="117765" name="Picture 2">
            <a:extLst>
              <a:ext uri="{FF2B5EF4-FFF2-40B4-BE49-F238E27FC236}">
                <a16:creationId xmlns:a16="http://schemas.microsoft.com/office/drawing/2014/main" id="{5763FB4F-8795-486E-9C1E-A045623C6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2687638"/>
            <a:ext cx="731520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08"/>
                                        </p:tgtEl>
                                        <p:attrNameLst>
                                          <p:attrName>style.visibility</p:attrName>
                                        </p:attrNameLst>
                                      </p:cBhvr>
                                      <p:to>
                                        <p:strVal val="visible"/>
                                      </p:to>
                                    </p:set>
                                    <p:animEffect transition="in" filter="blinds(horizontal)">
                                      <p:cBhvr>
                                        <p:cTn id="7" dur="500"/>
                                        <p:tgtEl>
                                          <p:spTgt spid="17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0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24" name="Rectangle 108">
            <a:extLst>
              <a:ext uri="{FF2B5EF4-FFF2-40B4-BE49-F238E27FC236}">
                <a16:creationId xmlns:a16="http://schemas.microsoft.com/office/drawing/2014/main" id="{78622A76-66A5-E772-B370-F46D75FBBF4E}"/>
              </a:ext>
            </a:extLst>
          </p:cNvPr>
          <p:cNvSpPr>
            <a:spLocks noChangeArrowheads="1"/>
          </p:cNvSpPr>
          <p:nvPr/>
        </p:nvSpPr>
        <p:spPr bwMode="auto">
          <a:xfrm>
            <a:off x="690563" y="1141413"/>
            <a:ext cx="7772400" cy="43815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Char char="n"/>
              <a:defRPr/>
            </a:pPr>
            <a:r>
              <a:rPr lang="en-US" sz="2400" b="1" dirty="0">
                <a:effectLst>
                  <a:outerShdw blurRad="38100" dist="38100" dir="2700000" algn="tl">
                    <a:srgbClr val="000000"/>
                  </a:outerShdw>
                </a:effectLst>
                <a:latin typeface="Book Antiqua" pitchFamily="18" charset="0"/>
                <a:cs typeface="+mn-cs"/>
              </a:rPr>
              <a:t>Solving for the Reorder Point</a:t>
            </a:r>
          </a:p>
        </p:txBody>
      </p:sp>
      <p:sp>
        <p:nvSpPr>
          <p:cNvPr id="188615" name="Rectangle 199">
            <a:extLst>
              <a:ext uri="{FF2B5EF4-FFF2-40B4-BE49-F238E27FC236}">
                <a16:creationId xmlns:a16="http://schemas.microsoft.com/office/drawing/2014/main" id="{3C5D4B8A-6734-897D-3287-1B7BCC7DA3BD}"/>
              </a:ext>
            </a:extLst>
          </p:cNvPr>
          <p:cNvSpPr>
            <a:spLocks noChangeArrowheads="1"/>
          </p:cNvSpPr>
          <p:nvPr/>
        </p:nvSpPr>
        <p:spPr bwMode="auto">
          <a:xfrm>
            <a:off x="1104900" y="1701800"/>
            <a:ext cx="7499350" cy="65405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lnSpc>
                <a:spcPct val="90000"/>
              </a:lnSpc>
              <a:defRPr/>
            </a:pPr>
            <a:r>
              <a:rPr lang="en-US" sz="2400">
                <a:effectLst>
                  <a:outerShdw blurRad="38100" dist="38100" dir="2700000" algn="tl">
                    <a:srgbClr val="000000"/>
                  </a:outerShdw>
                </a:effectLst>
                <a:latin typeface="Book Antiqua" pitchFamily="18" charset="0"/>
                <a:cs typeface="+mn-cs"/>
              </a:rPr>
              <a:t>Step 2:  Convert </a:t>
            </a:r>
            <a:r>
              <a:rPr lang="en-US" sz="2400" i="1">
                <a:effectLst>
                  <a:outerShdw blurRad="38100" dist="38100" dir="2700000" algn="tl">
                    <a:srgbClr val="000000"/>
                  </a:outerShdw>
                </a:effectLst>
                <a:latin typeface="Book Antiqua" pitchFamily="18" charset="0"/>
                <a:cs typeface="+mn-cs"/>
              </a:rPr>
              <a:t>z</a:t>
            </a:r>
            <a:r>
              <a:rPr lang="en-US" sz="2400" baseline="-25000">
                <a:effectLst>
                  <a:outerShdw blurRad="38100" dist="38100" dir="2700000" algn="tl">
                    <a:srgbClr val="000000"/>
                  </a:outerShdw>
                </a:effectLst>
                <a:latin typeface="Book Antiqua" pitchFamily="18" charset="0"/>
                <a:cs typeface="+mn-cs"/>
              </a:rPr>
              <a:t>.05</a:t>
            </a:r>
            <a:r>
              <a:rPr lang="en-US" sz="2400">
                <a:effectLst>
                  <a:outerShdw blurRad="38100" dist="38100" dir="2700000" algn="tl">
                    <a:srgbClr val="000000"/>
                  </a:outerShdw>
                </a:effectLst>
                <a:latin typeface="Book Antiqua" pitchFamily="18" charset="0"/>
                <a:cs typeface="+mn-cs"/>
              </a:rPr>
              <a:t> to the corresponding value of </a:t>
            </a:r>
            <a:r>
              <a:rPr lang="en-US" sz="2400" i="1">
                <a:effectLst>
                  <a:outerShdw blurRad="38100" dist="38100" dir="2700000" algn="tl">
                    <a:srgbClr val="000000"/>
                  </a:outerShdw>
                </a:effectLst>
                <a:latin typeface="Book Antiqua" pitchFamily="18" charset="0"/>
                <a:cs typeface="+mn-cs"/>
              </a:rPr>
              <a:t>x</a:t>
            </a:r>
            <a:r>
              <a:rPr lang="en-US" sz="2400">
                <a:effectLst>
                  <a:outerShdw blurRad="38100" dist="38100" dir="2700000" algn="tl">
                    <a:srgbClr val="000000"/>
                  </a:outerShdw>
                </a:effectLst>
                <a:latin typeface="Book Antiqua" pitchFamily="18" charset="0"/>
                <a:cs typeface="+mn-cs"/>
              </a:rPr>
              <a:t>.</a:t>
            </a:r>
          </a:p>
        </p:txBody>
      </p:sp>
      <p:sp>
        <p:nvSpPr>
          <p:cNvPr id="188624" name="Rectangle 208">
            <a:extLst>
              <a:ext uri="{FF2B5EF4-FFF2-40B4-BE49-F238E27FC236}">
                <a16:creationId xmlns:a16="http://schemas.microsoft.com/office/drawing/2014/main" id="{DD2AA32A-58DA-21F3-9053-7F3C06958C96}"/>
              </a:ext>
            </a:extLst>
          </p:cNvPr>
          <p:cNvSpPr>
            <a:spLocks noChangeArrowheads="1"/>
          </p:cNvSpPr>
          <p:nvPr/>
        </p:nvSpPr>
        <p:spPr bwMode="auto">
          <a:xfrm>
            <a:off x="5178425" y="2768600"/>
            <a:ext cx="2781300" cy="1676400"/>
          </a:xfrm>
          <a:prstGeom prst="rect">
            <a:avLst/>
          </a:prstGeom>
          <a:solidFill>
            <a:schemeClr val="tx2">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Book Antiqua" pitchFamily="18" charset="0"/>
                <a:cs typeface="+mn-cs"/>
              </a:rPr>
              <a:t>   x</a:t>
            </a:r>
            <a:r>
              <a:rPr lang="en-US" sz="2400" dirty="0">
                <a:effectLst>
                  <a:outerShdw blurRad="38100" dist="38100" dir="2700000" algn="tl">
                    <a:srgbClr val="000000"/>
                  </a:outerShdw>
                </a:effectLst>
                <a:latin typeface="Book Antiqua" pitchFamily="18" charset="0"/>
                <a:cs typeface="+mn-cs"/>
              </a:rPr>
              <a:t> =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 </a:t>
            </a:r>
            <a:r>
              <a:rPr lang="en-US" sz="2400" i="1" dirty="0">
                <a:effectLst>
                  <a:outerShdw blurRad="38100" dist="38100" dir="2700000" algn="tl">
                    <a:srgbClr val="000000"/>
                  </a:outerShdw>
                </a:effectLst>
                <a:latin typeface="Book Antiqua" pitchFamily="18" charset="0"/>
                <a:cs typeface="+mn-cs"/>
              </a:rPr>
              <a:t>z</a:t>
            </a:r>
            <a:r>
              <a:rPr lang="en-US" sz="2400" baseline="-25000" dirty="0">
                <a:effectLst>
                  <a:outerShdw blurRad="38100" dist="38100" dir="2700000" algn="tl">
                    <a:srgbClr val="000000"/>
                  </a:outerShdw>
                </a:effectLst>
                <a:latin typeface="Book Antiqua" pitchFamily="18" charset="0"/>
                <a:cs typeface="+mn-cs"/>
              </a:rPr>
              <a:t>.05</a:t>
            </a:r>
            <a:r>
              <a:rPr lang="en-US" sz="2400" i="1" dirty="0">
                <a:effectLst>
                  <a:outerShdw blurRad="38100" dist="38100" dir="2700000" algn="tl">
                    <a:srgbClr val="000000"/>
                  </a:outerShdw>
                </a:effectLst>
                <a:latin typeface="Symbol" pitchFamily="18" charset="2"/>
                <a:cs typeface="+mn-cs"/>
              </a:rPr>
              <a:t></a:t>
            </a:r>
          </a:p>
          <a:p>
            <a:pPr>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Symbol" pitchFamily="18" charset="2"/>
                <a:cs typeface="+mn-cs"/>
              </a:rPr>
              <a:t>    </a:t>
            </a:r>
            <a:r>
              <a:rPr lang="en-US" sz="2400" dirty="0">
                <a:effectLst>
                  <a:outerShdw blurRad="38100" dist="38100" dir="2700000" algn="tl">
                    <a:srgbClr val="000000"/>
                  </a:outerShdw>
                </a:effectLst>
                <a:latin typeface="Book Antiqua" pitchFamily="18" charset="0"/>
                <a:cs typeface="+mn-cs"/>
              </a:rPr>
              <a:t>= 15 + 1.645(6)</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   24.87 or   25</a:t>
            </a:r>
          </a:p>
        </p:txBody>
      </p:sp>
      <p:sp>
        <p:nvSpPr>
          <p:cNvPr id="188625" name="Oval 209">
            <a:extLst>
              <a:ext uri="{FF2B5EF4-FFF2-40B4-BE49-F238E27FC236}">
                <a16:creationId xmlns:a16="http://schemas.microsoft.com/office/drawing/2014/main" id="{7915626D-9CE9-9625-489A-611601A8C5C5}"/>
              </a:ext>
            </a:extLst>
          </p:cNvPr>
          <p:cNvSpPr>
            <a:spLocks noChangeArrowheads="1"/>
          </p:cNvSpPr>
          <p:nvPr/>
        </p:nvSpPr>
        <p:spPr bwMode="auto">
          <a:xfrm>
            <a:off x="7326313" y="3817938"/>
            <a:ext cx="533400" cy="476250"/>
          </a:xfrm>
          <a:prstGeom prst="ellipse">
            <a:avLst/>
          </a:prstGeom>
          <a:noFill/>
          <a:ln w="28575">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8627" name="Rectangle 211">
            <a:extLst>
              <a:ext uri="{FF2B5EF4-FFF2-40B4-BE49-F238E27FC236}">
                <a16:creationId xmlns:a16="http://schemas.microsoft.com/office/drawing/2014/main" id="{BA99A738-D645-D1A6-C4BA-A228E07E0053}"/>
              </a:ext>
            </a:extLst>
          </p:cNvPr>
          <p:cNvSpPr>
            <a:spLocks noChangeArrowheads="1"/>
          </p:cNvSpPr>
          <p:nvPr/>
        </p:nvSpPr>
        <p:spPr bwMode="auto">
          <a:xfrm>
            <a:off x="781050" y="4438650"/>
            <a:ext cx="7848600" cy="112395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A reorder point of 25 gallons will place the probability</a:t>
            </a:r>
          </a:p>
          <a:p>
            <a:pPr>
              <a:defRPr/>
            </a:pPr>
            <a:r>
              <a:rPr lang="en-US" sz="2400">
                <a:effectLst>
                  <a:outerShdw blurRad="38100" dist="38100" dir="2700000" algn="tl">
                    <a:srgbClr val="000000"/>
                  </a:outerShdw>
                </a:effectLst>
                <a:latin typeface="Book Antiqua" pitchFamily="18" charset="0"/>
                <a:cs typeface="+mn-cs"/>
              </a:rPr>
              <a:t>    of a stockout during leadtime at (slightly less than) .05.</a:t>
            </a:r>
          </a:p>
        </p:txBody>
      </p:sp>
      <p:sp>
        <p:nvSpPr>
          <p:cNvPr id="188628" name="Rectangle 212">
            <a:extLst>
              <a:ext uri="{FF2B5EF4-FFF2-40B4-BE49-F238E27FC236}">
                <a16:creationId xmlns:a16="http://schemas.microsoft.com/office/drawing/2014/main" id="{F4D713AB-6586-71DF-3260-85587F9CB027}"/>
              </a:ext>
            </a:extLst>
          </p:cNvPr>
          <p:cNvSpPr>
            <a:spLocks noChangeArrowheads="1"/>
          </p:cNvSpPr>
          <p:nvPr/>
        </p:nvSpPr>
        <p:spPr bwMode="auto">
          <a:xfrm>
            <a:off x="0" y="92075"/>
            <a:ext cx="9144000" cy="70643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
        <p:nvSpPr>
          <p:cNvPr id="8" name="Rectangle 202">
            <a:extLst>
              <a:ext uri="{FF2B5EF4-FFF2-40B4-BE49-F238E27FC236}">
                <a16:creationId xmlns:a16="http://schemas.microsoft.com/office/drawing/2014/main" id="{C2C4AC4C-B2EC-B219-4180-35416F379AEA}"/>
              </a:ext>
            </a:extLst>
          </p:cNvPr>
          <p:cNvSpPr>
            <a:spLocks noChangeArrowheads="1"/>
          </p:cNvSpPr>
          <p:nvPr/>
        </p:nvSpPr>
        <p:spPr bwMode="auto">
          <a:xfrm>
            <a:off x="1062038" y="2771775"/>
            <a:ext cx="2465387" cy="1547813"/>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lgn="ctr">
              <a:lnSpc>
                <a:spcPct val="90000"/>
              </a:lnSpc>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Book Antiqua" pitchFamily="18" charset="0"/>
                <a:cs typeface="+mn-cs"/>
              </a:rPr>
              <a:t>  z</a:t>
            </a:r>
            <a:r>
              <a:rPr lang="en-US" sz="2400" dirty="0">
                <a:effectLst>
                  <a:outerShdw blurRad="38100" dist="38100" dir="2700000" algn="tl">
                    <a:srgbClr val="000000"/>
                  </a:outerShdw>
                </a:effectLst>
                <a:latin typeface="Book Antiqua" pitchFamily="18" charset="0"/>
                <a:cs typeface="+mn-cs"/>
              </a:rPr>
              <a:t> = (</a:t>
            </a:r>
            <a:r>
              <a:rPr lang="en-US" sz="2400" i="1" dirty="0">
                <a:effectLst>
                  <a:outerShdw blurRad="38100" dist="38100" dir="2700000" algn="tl">
                    <a:srgbClr val="000000"/>
                  </a:outerShdw>
                </a:effectLst>
                <a:latin typeface="Book Antiqua" pitchFamily="18" charset="0"/>
                <a:cs typeface="+mn-cs"/>
              </a:rPr>
              <a:t>x</a:t>
            </a:r>
            <a:r>
              <a:rPr lang="en-US" sz="2400" dirty="0">
                <a:effectLst>
                  <a:outerShdw blurRad="38100" dist="38100" dir="2700000" algn="tl">
                    <a:srgbClr val="000000"/>
                  </a:outerShdw>
                </a:effectLst>
                <a:latin typeface="Book Antiqua" pitchFamily="18" charset="0"/>
                <a:cs typeface="+mn-cs"/>
              </a:rPr>
              <a:t> - </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a:t>
            </a:r>
            <a:r>
              <a:rPr lang="en-US" sz="2400" i="1"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a:t>
            </a:r>
          </a:p>
          <a:p>
            <a:pPr algn="ctr">
              <a:lnSpc>
                <a:spcPct val="90000"/>
              </a:lnSpc>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Book Antiqua" pitchFamily="18" charset="0"/>
                <a:cs typeface="Arial" charset="0"/>
              </a:rPr>
              <a:t> z</a:t>
            </a:r>
            <a:r>
              <a:rPr lang="en-US" sz="2400" i="1" dirty="0">
                <a:effectLst>
                  <a:outerShdw blurRad="38100" dist="38100" dir="2700000" algn="tl">
                    <a:srgbClr val="000000"/>
                  </a:outerShdw>
                </a:effectLst>
                <a:latin typeface="Symbol" pitchFamily="18" charset="2"/>
                <a:cs typeface="Arial" charset="0"/>
              </a:rPr>
              <a:t> </a:t>
            </a:r>
            <a:r>
              <a:rPr lang="en-US" sz="2400" dirty="0">
                <a:effectLst>
                  <a:outerShdw blurRad="38100" dist="38100" dir="2700000" algn="tl">
                    <a:srgbClr val="000000"/>
                  </a:outerShdw>
                </a:effectLst>
                <a:latin typeface="Symbol" pitchFamily="18" charset="2"/>
                <a:cs typeface="Arial" charset="0"/>
              </a:rPr>
              <a:t>=(</a:t>
            </a:r>
            <a:r>
              <a:rPr lang="en-US" sz="2400" dirty="0">
                <a:effectLst>
                  <a:outerShdw blurRad="38100" dist="38100" dir="2700000" algn="tl">
                    <a:srgbClr val="000000"/>
                  </a:outerShdw>
                </a:effectLst>
                <a:latin typeface="Book Antiqua" pitchFamily="18" charset="0"/>
                <a:cs typeface="Arial" charset="0"/>
              </a:rPr>
              <a:t>x - </a:t>
            </a:r>
            <a:r>
              <a:rPr lang="en-US" sz="2400" i="1" dirty="0">
                <a:effectLst>
                  <a:outerShdw blurRad="38100" dist="38100" dir="2700000" algn="tl">
                    <a:srgbClr val="000000"/>
                  </a:outerShdw>
                </a:effectLst>
                <a:latin typeface="Symbol" pitchFamily="18" charset="2"/>
                <a:cs typeface="Arial" charset="0"/>
              </a:rPr>
              <a:t></a:t>
            </a:r>
            <a:r>
              <a:rPr lang="en-US" sz="2400" dirty="0">
                <a:latin typeface="Symbol" pitchFamily="18" charset="2"/>
                <a:cs typeface="Arial" charset="0"/>
              </a:rPr>
              <a:t>)</a:t>
            </a:r>
          </a:p>
          <a:p>
            <a:pPr algn="ctr">
              <a:lnSpc>
                <a:spcPct val="90000"/>
              </a:lnSpc>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Book Antiqua" pitchFamily="18" charset="0"/>
                <a:cs typeface="Arial" charset="0"/>
              </a:rPr>
              <a:t>x </a:t>
            </a:r>
            <a:r>
              <a:rPr lang="en-US" sz="2400" dirty="0">
                <a:effectLst>
                  <a:outerShdw blurRad="38100" dist="38100" dir="2700000" algn="tl">
                    <a:srgbClr val="000000"/>
                  </a:outerShdw>
                </a:effectLst>
                <a:latin typeface="Book Antiqua" pitchFamily="18" charset="0"/>
                <a:cs typeface="Arial" charset="0"/>
              </a:rPr>
              <a:t> = </a:t>
            </a:r>
            <a:r>
              <a:rPr lang="en-US" sz="2400" i="1" dirty="0">
                <a:effectLst>
                  <a:outerShdw blurRad="38100" dist="38100" dir="2700000" algn="tl">
                    <a:srgbClr val="000000"/>
                  </a:outerShdw>
                </a:effectLst>
                <a:latin typeface="Symbol" pitchFamily="18" charset="2"/>
                <a:cs typeface="Arial" charset="0"/>
              </a:rPr>
              <a:t>  +  </a:t>
            </a:r>
            <a:r>
              <a:rPr lang="en-US" sz="2400" i="1" dirty="0">
                <a:effectLst>
                  <a:outerShdw blurRad="38100" dist="38100" dir="2700000" algn="tl">
                    <a:srgbClr val="000000"/>
                  </a:outerShdw>
                </a:effectLst>
                <a:latin typeface="Book Antiqua" pitchFamily="18" charset="0"/>
                <a:cs typeface="Arial" charset="0"/>
              </a:rPr>
              <a:t>z </a:t>
            </a:r>
            <a:r>
              <a:rPr lang="en-US" sz="2400" i="1" dirty="0">
                <a:effectLst>
                  <a:outerShdw blurRad="38100" dist="38100" dir="2700000" algn="tl">
                    <a:srgbClr val="000000"/>
                  </a:outerShdw>
                </a:effectLst>
                <a:latin typeface="Symbol" pitchFamily="18" charset="2"/>
                <a:cs typeface="Arial" charset="0"/>
              </a:rPr>
              <a:t></a:t>
            </a:r>
            <a:endParaRPr lang="en-US" sz="2400" dirty="0">
              <a:latin typeface="Book Antiqua" pitchFamily="18" charset="0"/>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8615"/>
                                        </p:tgtEl>
                                        <p:attrNameLst>
                                          <p:attrName>style.visibility</p:attrName>
                                        </p:attrNameLst>
                                      </p:cBhvr>
                                      <p:to>
                                        <p:strVal val="visible"/>
                                      </p:to>
                                    </p:set>
                                    <p:anim calcmode="lin" valueType="num">
                                      <p:cBhvr>
                                        <p:cTn id="7" dur="500" fill="hold"/>
                                        <p:tgtEl>
                                          <p:spTgt spid="188615"/>
                                        </p:tgtEl>
                                        <p:attrNameLst>
                                          <p:attrName>ppt_w</p:attrName>
                                        </p:attrNameLst>
                                      </p:cBhvr>
                                      <p:tavLst>
                                        <p:tav tm="0">
                                          <p:val>
                                            <p:strVal val="2/3*#ppt_w"/>
                                          </p:val>
                                        </p:tav>
                                        <p:tav tm="100000">
                                          <p:val>
                                            <p:strVal val="#ppt_w"/>
                                          </p:val>
                                        </p:tav>
                                      </p:tavLst>
                                    </p:anim>
                                    <p:anim calcmode="lin" valueType="num">
                                      <p:cBhvr>
                                        <p:cTn id="8" dur="500" fill="hold"/>
                                        <p:tgtEl>
                                          <p:spTgt spid="188615"/>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2000"/>
                                  </p:stCondLst>
                                  <p:childTnLst>
                                    <p:set>
                                      <p:cBhvr>
                                        <p:cTn id="11" dur="1" fill="hold">
                                          <p:stCondLst>
                                            <p:cond delay="0"/>
                                          </p:stCondLst>
                                        </p:cTn>
                                        <p:tgtEl>
                                          <p:spTgt spid="188624"/>
                                        </p:tgtEl>
                                        <p:attrNameLst>
                                          <p:attrName>style.visibility</p:attrName>
                                        </p:attrNameLst>
                                      </p:cBhvr>
                                      <p:to>
                                        <p:strVal val="visible"/>
                                      </p:to>
                                    </p:set>
                                    <p:animEffect transition="in" filter="dissolve">
                                      <p:cBhvr>
                                        <p:cTn id="12" dur="500"/>
                                        <p:tgtEl>
                                          <p:spTgt spid="188624"/>
                                        </p:tgtEl>
                                      </p:cBhvr>
                                    </p:animEffect>
                                  </p:childTnLst>
                                </p:cTn>
                              </p:par>
                            </p:childTnLst>
                          </p:cTn>
                        </p:par>
                        <p:par>
                          <p:cTn id="13" fill="hold" nodeType="afterGroup">
                            <p:stCondLst>
                              <p:cond delay="3000"/>
                            </p:stCondLst>
                            <p:childTnLst>
                              <p:par>
                                <p:cTn id="14" presetID="16" presetClass="entr" presetSubtype="21" fill="hold" grpId="0" nodeType="afterEffect">
                                  <p:stCondLst>
                                    <p:cond delay="2000"/>
                                  </p:stCondLst>
                                  <p:childTnLst>
                                    <p:set>
                                      <p:cBhvr>
                                        <p:cTn id="15" dur="1" fill="hold">
                                          <p:stCondLst>
                                            <p:cond delay="0"/>
                                          </p:stCondLst>
                                        </p:cTn>
                                        <p:tgtEl>
                                          <p:spTgt spid="188625"/>
                                        </p:tgtEl>
                                        <p:attrNameLst>
                                          <p:attrName>style.visibility</p:attrName>
                                        </p:attrNameLst>
                                      </p:cBhvr>
                                      <p:to>
                                        <p:strVal val="visible"/>
                                      </p:to>
                                    </p:set>
                                    <p:animEffect transition="in" filter="barn(inVertical)">
                                      <p:cBhvr>
                                        <p:cTn id="16" dur="500"/>
                                        <p:tgtEl>
                                          <p:spTgt spid="188625"/>
                                        </p:tgtEl>
                                      </p:cBhvr>
                                    </p:animEffect>
                                  </p:childTnLst>
                                </p:cTn>
                              </p:par>
                            </p:childTnLst>
                          </p:cTn>
                        </p:par>
                        <p:par>
                          <p:cTn id="17" fill="hold" nodeType="afterGroup">
                            <p:stCondLst>
                              <p:cond delay="5500"/>
                            </p:stCondLst>
                            <p:childTnLst>
                              <p:par>
                                <p:cTn id="18" presetID="12" presetClass="entr" presetSubtype="1" fill="hold" grpId="0" nodeType="afterEffect">
                                  <p:stCondLst>
                                    <p:cond delay="2000"/>
                                  </p:stCondLst>
                                  <p:childTnLst>
                                    <p:set>
                                      <p:cBhvr>
                                        <p:cTn id="19" dur="1" fill="hold">
                                          <p:stCondLst>
                                            <p:cond delay="0"/>
                                          </p:stCondLst>
                                        </p:cTn>
                                        <p:tgtEl>
                                          <p:spTgt spid="188627"/>
                                        </p:tgtEl>
                                        <p:attrNameLst>
                                          <p:attrName>style.visibility</p:attrName>
                                        </p:attrNameLst>
                                      </p:cBhvr>
                                      <p:to>
                                        <p:strVal val="visible"/>
                                      </p:to>
                                    </p:set>
                                    <p:animEffect transition="in" filter="slide(fromTop)">
                                      <p:cBhvr>
                                        <p:cTn id="20" dur="500"/>
                                        <p:tgtEl>
                                          <p:spTgt spid="188627"/>
                                        </p:tgtEl>
                                      </p:cBhvr>
                                    </p:animEffect>
                                  </p:childTnLst>
                                </p:cTn>
                              </p:par>
                            </p:childTnLst>
                          </p:cTn>
                        </p:par>
                        <p:par>
                          <p:cTn id="21" fill="hold" nodeType="afterGroup">
                            <p:stCondLst>
                              <p:cond delay="8000"/>
                            </p:stCondLst>
                            <p:childTnLst>
                              <p:par>
                                <p:cTn id="22" presetID="9" presetClass="entr" presetSubtype="0" fill="hold" grpId="0" nodeType="afterEffect">
                                  <p:stCondLst>
                                    <p:cond delay="200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15" grpId="0" animBg="1" autoUpdateAnimBg="0"/>
      <p:bldP spid="188624" grpId="0" animBg="1" autoUpdateAnimBg="0"/>
      <p:bldP spid="188625" grpId="0" animBg="1"/>
      <p:bldP spid="188627" grpId="0" autoUpdateAnimBg="0"/>
      <p:bldP spid="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CB39-A308-63FA-146A-AEF7F9BD6DCD}"/>
              </a:ext>
            </a:extLst>
          </p:cNvPr>
          <p:cNvSpPr>
            <a:spLocks noGrp="1"/>
          </p:cNvSpPr>
          <p:nvPr>
            <p:ph type="title"/>
          </p:nvPr>
        </p:nvSpPr>
        <p:spPr>
          <a:xfrm>
            <a:off x="685800" y="33338"/>
            <a:ext cx="7772400" cy="814387"/>
          </a:xfrm>
        </p:spPr>
        <p:txBody>
          <a:bodyPr rtlCol="0">
            <a:normAutofit/>
          </a:bodyPr>
          <a:lstStyle/>
          <a:p>
            <a:pPr eaLnBrk="1" fontAlgn="auto" hangingPunct="1">
              <a:spcAft>
                <a:spcPts val="0"/>
              </a:spcAft>
              <a:defRPr/>
            </a:pPr>
            <a:r>
              <a:rPr lang="en-US" dirty="0">
                <a:solidFill>
                  <a:schemeClr val="tx1">
                    <a:lumMod val="85000"/>
                    <a:lumOff val="15000"/>
                  </a:schemeClr>
                </a:solidFill>
              </a:rPr>
              <a:t>Normal Probability Distribution</a:t>
            </a:r>
          </a:p>
        </p:txBody>
      </p:sp>
      <p:sp>
        <p:nvSpPr>
          <p:cNvPr id="3" name="Rectangle 108">
            <a:extLst>
              <a:ext uri="{FF2B5EF4-FFF2-40B4-BE49-F238E27FC236}">
                <a16:creationId xmlns:a16="http://schemas.microsoft.com/office/drawing/2014/main" id="{838695A1-C1F1-384B-1A3B-B839F0609360}"/>
              </a:ext>
            </a:extLst>
          </p:cNvPr>
          <p:cNvSpPr>
            <a:spLocks noChangeArrowheads="1"/>
          </p:cNvSpPr>
          <p:nvPr/>
        </p:nvSpPr>
        <p:spPr bwMode="auto">
          <a:xfrm>
            <a:off x="690563" y="1141413"/>
            <a:ext cx="7772400" cy="43815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Char char="n"/>
              <a:defRPr/>
            </a:pPr>
            <a:r>
              <a:rPr lang="en-US" sz="2400" b="1" dirty="0">
                <a:effectLst>
                  <a:outerShdw blurRad="38100" dist="38100" dir="2700000" algn="tl">
                    <a:srgbClr val="000000"/>
                  </a:outerShdw>
                </a:effectLst>
                <a:latin typeface="Book Antiqua" pitchFamily="18" charset="0"/>
                <a:cs typeface="+mn-cs"/>
              </a:rPr>
              <a:t>Solving for the Reorder Point</a:t>
            </a:r>
          </a:p>
        </p:txBody>
      </p:sp>
      <p:sp>
        <p:nvSpPr>
          <p:cNvPr id="4" name="Rectangle 108">
            <a:extLst>
              <a:ext uri="{FF2B5EF4-FFF2-40B4-BE49-F238E27FC236}">
                <a16:creationId xmlns:a16="http://schemas.microsoft.com/office/drawing/2014/main" id="{0C9E09D7-E68F-B953-FCA6-FB284E1F3940}"/>
              </a:ext>
            </a:extLst>
          </p:cNvPr>
          <p:cNvSpPr>
            <a:spLocks noChangeArrowheads="1"/>
          </p:cNvSpPr>
          <p:nvPr/>
        </p:nvSpPr>
        <p:spPr bwMode="auto">
          <a:xfrm>
            <a:off x="1371600" y="1695450"/>
            <a:ext cx="6286500" cy="415290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5" name="Freeform 109">
            <a:extLst>
              <a:ext uri="{FF2B5EF4-FFF2-40B4-BE49-F238E27FC236}">
                <a16:creationId xmlns:a16="http://schemas.microsoft.com/office/drawing/2014/main" id="{43DC5161-2FD4-1F6D-A193-9D53EC511379}"/>
              </a:ext>
            </a:extLst>
          </p:cNvPr>
          <p:cNvSpPr>
            <a:spLocks/>
          </p:cNvSpPr>
          <p:nvPr/>
        </p:nvSpPr>
        <p:spPr bwMode="auto">
          <a:xfrm>
            <a:off x="1990725" y="2046288"/>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solidFill>
            <a:schemeClr val="tx2">
              <a:lumMod val="20000"/>
              <a:lumOff val="80000"/>
            </a:schemeClr>
          </a:soli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6" name="Line 111">
            <a:extLst>
              <a:ext uri="{FF2B5EF4-FFF2-40B4-BE49-F238E27FC236}">
                <a16:creationId xmlns:a16="http://schemas.microsoft.com/office/drawing/2014/main" id="{290544BD-A343-78A1-B857-9D6B8CA19724}"/>
              </a:ext>
            </a:extLst>
          </p:cNvPr>
          <p:cNvSpPr>
            <a:spLocks noChangeShapeType="1"/>
          </p:cNvSpPr>
          <p:nvPr/>
        </p:nvSpPr>
        <p:spPr bwMode="auto">
          <a:xfrm flipH="1">
            <a:off x="4232275" y="5033963"/>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8" name="Rectangle 113">
            <a:extLst>
              <a:ext uri="{FF2B5EF4-FFF2-40B4-BE49-F238E27FC236}">
                <a16:creationId xmlns:a16="http://schemas.microsoft.com/office/drawing/2014/main" id="{7BA8C49D-3FD4-E9E9-8EA2-42A5A41C79EA}"/>
              </a:ext>
            </a:extLst>
          </p:cNvPr>
          <p:cNvSpPr>
            <a:spLocks noChangeArrowheads="1"/>
          </p:cNvSpPr>
          <p:nvPr/>
        </p:nvSpPr>
        <p:spPr bwMode="auto">
          <a:xfrm>
            <a:off x="3987800" y="5191125"/>
            <a:ext cx="490538" cy="458788"/>
          </a:xfrm>
          <a:prstGeom prst="rect">
            <a:avLst/>
          </a:prstGeom>
          <a:noFill/>
          <a:ln w="12700">
            <a:noFill/>
            <a:miter lim="800000"/>
            <a:headEnd/>
            <a:tailEnd/>
          </a:ln>
          <a:effectLst/>
        </p:spPr>
        <p:txBody>
          <a:bodyPr wrap="none" lIns="90488" tIns="44450" rIns="90488" bIns="44450">
            <a:spAutoFit/>
          </a:bodyPr>
          <a:lstStyle/>
          <a:p>
            <a:pPr>
              <a:defRPr/>
            </a:pPr>
            <a:r>
              <a:rPr lang="en-US" sz="2400" dirty="0">
                <a:effectLst>
                  <a:outerShdw blurRad="38100" dist="38100" dir="2700000" algn="tl">
                    <a:srgbClr val="000000"/>
                  </a:outerShdw>
                </a:effectLst>
                <a:latin typeface="Book Antiqua" pitchFamily="18" charset="0"/>
                <a:cs typeface="+mn-cs"/>
              </a:rPr>
              <a:t>15</a:t>
            </a:r>
          </a:p>
        </p:txBody>
      </p:sp>
      <p:sp>
        <p:nvSpPr>
          <p:cNvPr id="11" name="Rectangle 126">
            <a:extLst>
              <a:ext uri="{FF2B5EF4-FFF2-40B4-BE49-F238E27FC236}">
                <a16:creationId xmlns:a16="http://schemas.microsoft.com/office/drawing/2014/main" id="{DBDC24CD-5B02-8D41-4BC2-BE5836947A4B}"/>
              </a:ext>
            </a:extLst>
          </p:cNvPr>
          <p:cNvSpPr>
            <a:spLocks noChangeArrowheads="1"/>
          </p:cNvSpPr>
          <p:nvPr/>
        </p:nvSpPr>
        <p:spPr bwMode="auto">
          <a:xfrm>
            <a:off x="6819900" y="4867275"/>
            <a:ext cx="336550" cy="458788"/>
          </a:xfrm>
          <a:prstGeom prst="rect">
            <a:avLst/>
          </a:prstGeom>
          <a:noFill/>
          <a:ln w="12700">
            <a:noFill/>
            <a:miter lim="800000"/>
            <a:headEnd/>
            <a:tailEnd/>
          </a:ln>
          <a:effectLst/>
        </p:spPr>
        <p:txBody>
          <a:bodyPr wrap="none" lIns="90488" tIns="44450" rIns="90488" bIns="44450">
            <a:spAutoFit/>
          </a:bodyPr>
          <a:lstStyle/>
          <a:p>
            <a:pPr>
              <a:defRPr/>
            </a:pPr>
            <a:r>
              <a:rPr lang="en-US" sz="2400" i="1" dirty="0">
                <a:effectLst>
                  <a:outerShdw blurRad="38100" dist="38100" dir="2700000" algn="tl">
                    <a:srgbClr val="000000"/>
                  </a:outerShdw>
                </a:effectLst>
                <a:latin typeface="Book Antiqua" pitchFamily="18" charset="0"/>
                <a:cs typeface="+mn-cs"/>
              </a:rPr>
              <a:t>x</a:t>
            </a:r>
          </a:p>
        </p:txBody>
      </p:sp>
      <p:sp>
        <p:nvSpPr>
          <p:cNvPr id="14" name="Rectangle 133">
            <a:extLst>
              <a:ext uri="{FF2B5EF4-FFF2-40B4-BE49-F238E27FC236}">
                <a16:creationId xmlns:a16="http://schemas.microsoft.com/office/drawing/2014/main" id="{B4B49A9F-4C3F-8327-722C-24A57F2A114D}"/>
              </a:ext>
            </a:extLst>
          </p:cNvPr>
          <p:cNvSpPr>
            <a:spLocks noChangeArrowheads="1"/>
          </p:cNvSpPr>
          <p:nvPr/>
        </p:nvSpPr>
        <p:spPr bwMode="auto">
          <a:xfrm>
            <a:off x="5395913" y="5195888"/>
            <a:ext cx="874712" cy="458787"/>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2400" dirty="0">
                <a:effectLst>
                  <a:outerShdw blurRad="38100" dist="38100" dir="2700000" algn="tl">
                    <a:srgbClr val="000000"/>
                  </a:outerShdw>
                </a:effectLst>
                <a:latin typeface="Book Antiqua" pitchFamily="18" charset="0"/>
                <a:cs typeface="+mn-cs"/>
              </a:rPr>
              <a:t>24.87</a:t>
            </a:r>
            <a:endParaRPr lang="en-US" sz="2400" baseline="-25000" dirty="0">
              <a:effectLst>
                <a:outerShdw blurRad="38100" dist="38100" dir="2700000" algn="tl">
                  <a:srgbClr val="000000"/>
                </a:outerShdw>
              </a:effectLst>
              <a:latin typeface="Book Antiqua" pitchFamily="18" charset="0"/>
              <a:cs typeface="+mn-cs"/>
            </a:endParaRPr>
          </a:p>
        </p:txBody>
      </p:sp>
      <p:sp>
        <p:nvSpPr>
          <p:cNvPr id="15" name="Freeform 131">
            <a:extLst>
              <a:ext uri="{FF2B5EF4-FFF2-40B4-BE49-F238E27FC236}">
                <a16:creationId xmlns:a16="http://schemas.microsoft.com/office/drawing/2014/main" id="{4B8DF39B-6FED-C5B0-5F66-BD9AB28A8756}"/>
              </a:ext>
            </a:extLst>
          </p:cNvPr>
          <p:cNvSpPr>
            <a:spLocks/>
          </p:cNvSpPr>
          <p:nvPr/>
        </p:nvSpPr>
        <p:spPr bwMode="auto">
          <a:xfrm>
            <a:off x="5819775" y="4791075"/>
            <a:ext cx="715963" cy="319088"/>
          </a:xfrm>
          <a:custGeom>
            <a:avLst/>
            <a:gdLst/>
            <a:ahLst/>
            <a:cxnLst>
              <a:cxn ang="0">
                <a:pos x="3" y="8"/>
              </a:cxn>
              <a:cxn ang="0">
                <a:pos x="2" y="24"/>
              </a:cxn>
              <a:cxn ang="0">
                <a:pos x="2" y="48"/>
              </a:cxn>
              <a:cxn ang="0">
                <a:pos x="2" y="78"/>
              </a:cxn>
              <a:cxn ang="0">
                <a:pos x="0" y="104"/>
              </a:cxn>
              <a:cxn ang="0">
                <a:pos x="0" y="128"/>
              </a:cxn>
              <a:cxn ang="0">
                <a:pos x="0" y="152"/>
              </a:cxn>
              <a:cxn ang="0">
                <a:pos x="0" y="176"/>
              </a:cxn>
              <a:cxn ang="0">
                <a:pos x="0" y="200"/>
              </a:cxn>
              <a:cxn ang="0">
                <a:pos x="451" y="201"/>
              </a:cxn>
              <a:cxn ang="0">
                <a:pos x="451" y="159"/>
              </a:cxn>
              <a:cxn ang="0">
                <a:pos x="436" y="154"/>
              </a:cxn>
              <a:cxn ang="0">
                <a:pos x="424" y="152"/>
              </a:cxn>
              <a:cxn ang="0">
                <a:pos x="396" y="144"/>
              </a:cxn>
              <a:cxn ang="0">
                <a:pos x="372" y="136"/>
              </a:cxn>
              <a:cxn ang="0">
                <a:pos x="348" y="132"/>
              </a:cxn>
              <a:cxn ang="0">
                <a:pos x="324" y="126"/>
              </a:cxn>
              <a:cxn ang="0">
                <a:pos x="302" y="118"/>
              </a:cxn>
              <a:cxn ang="0">
                <a:pos x="282" y="114"/>
              </a:cxn>
              <a:cxn ang="0">
                <a:pos x="260" y="104"/>
              </a:cxn>
              <a:cxn ang="0">
                <a:pos x="238" y="96"/>
              </a:cxn>
              <a:cxn ang="0">
                <a:pos x="212" y="90"/>
              </a:cxn>
              <a:cxn ang="0">
                <a:pos x="184" y="82"/>
              </a:cxn>
              <a:cxn ang="0">
                <a:pos x="166" y="72"/>
              </a:cxn>
              <a:cxn ang="0">
                <a:pos x="144" y="64"/>
              </a:cxn>
              <a:cxn ang="0">
                <a:pos x="123" y="59"/>
              </a:cxn>
              <a:cxn ang="0">
                <a:pos x="90" y="46"/>
              </a:cxn>
              <a:cxn ang="0">
                <a:pos x="68" y="36"/>
              </a:cxn>
              <a:cxn ang="0">
                <a:pos x="46" y="26"/>
              </a:cxn>
              <a:cxn ang="0">
                <a:pos x="24" y="17"/>
              </a:cxn>
              <a:cxn ang="0">
                <a:pos x="2" y="6"/>
              </a:cxn>
              <a:cxn ang="0">
                <a:pos x="2" y="0"/>
              </a:cxn>
            </a:cxnLst>
            <a:rect l="0" t="0" r="r" b="b"/>
            <a:pathLst>
              <a:path w="451" h="201">
                <a:moveTo>
                  <a:pt x="3" y="8"/>
                </a:moveTo>
                <a:lnTo>
                  <a:pt x="2" y="24"/>
                </a:lnTo>
                <a:lnTo>
                  <a:pt x="2" y="48"/>
                </a:lnTo>
                <a:lnTo>
                  <a:pt x="2" y="78"/>
                </a:lnTo>
                <a:lnTo>
                  <a:pt x="0" y="104"/>
                </a:lnTo>
                <a:lnTo>
                  <a:pt x="0" y="128"/>
                </a:lnTo>
                <a:lnTo>
                  <a:pt x="0" y="152"/>
                </a:lnTo>
                <a:lnTo>
                  <a:pt x="0" y="176"/>
                </a:lnTo>
                <a:lnTo>
                  <a:pt x="0" y="200"/>
                </a:lnTo>
                <a:lnTo>
                  <a:pt x="451" y="201"/>
                </a:lnTo>
                <a:lnTo>
                  <a:pt x="451" y="159"/>
                </a:lnTo>
                <a:lnTo>
                  <a:pt x="436" y="154"/>
                </a:lnTo>
                <a:lnTo>
                  <a:pt x="424" y="152"/>
                </a:lnTo>
                <a:lnTo>
                  <a:pt x="396" y="144"/>
                </a:lnTo>
                <a:lnTo>
                  <a:pt x="372" y="136"/>
                </a:lnTo>
                <a:lnTo>
                  <a:pt x="348" y="132"/>
                </a:lnTo>
                <a:lnTo>
                  <a:pt x="324" y="126"/>
                </a:lnTo>
                <a:lnTo>
                  <a:pt x="302" y="118"/>
                </a:lnTo>
                <a:lnTo>
                  <a:pt x="282" y="114"/>
                </a:lnTo>
                <a:lnTo>
                  <a:pt x="260" y="104"/>
                </a:lnTo>
                <a:lnTo>
                  <a:pt x="238" y="96"/>
                </a:lnTo>
                <a:lnTo>
                  <a:pt x="212" y="90"/>
                </a:lnTo>
                <a:lnTo>
                  <a:pt x="184" y="82"/>
                </a:lnTo>
                <a:lnTo>
                  <a:pt x="166" y="72"/>
                </a:lnTo>
                <a:lnTo>
                  <a:pt x="144" y="64"/>
                </a:lnTo>
                <a:lnTo>
                  <a:pt x="123" y="59"/>
                </a:lnTo>
                <a:lnTo>
                  <a:pt x="90" y="46"/>
                </a:lnTo>
                <a:lnTo>
                  <a:pt x="68" y="36"/>
                </a:lnTo>
                <a:lnTo>
                  <a:pt x="46" y="26"/>
                </a:lnTo>
                <a:lnTo>
                  <a:pt x="24" y="17"/>
                </a:lnTo>
                <a:lnTo>
                  <a:pt x="2" y="6"/>
                </a:lnTo>
                <a:lnTo>
                  <a:pt x="2" y="0"/>
                </a:lnTo>
              </a:path>
            </a:pathLst>
          </a:custGeom>
          <a:gradFill rotWithShape="0">
            <a:gsLst>
              <a:gs pos="0">
                <a:srgbClr val="33CCCC">
                  <a:gamma/>
                  <a:shade val="46275"/>
                  <a:invGamma/>
                </a:srgbClr>
              </a:gs>
              <a:gs pos="50000">
                <a:srgbClr val="33CCCC"/>
              </a:gs>
              <a:gs pos="100000">
                <a:srgbClr val="33CCCC">
                  <a:gamma/>
                  <a:shade val="46275"/>
                  <a:invGamma/>
                </a:srgbClr>
              </a:gs>
            </a:gsLst>
            <a:lin ang="0" scaled="1"/>
          </a:gradFill>
          <a:ln w="12700" cap="rnd" cmpd="sng">
            <a:no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7" name="Group 116">
            <a:extLst>
              <a:ext uri="{FF2B5EF4-FFF2-40B4-BE49-F238E27FC236}">
                <a16:creationId xmlns:a16="http://schemas.microsoft.com/office/drawing/2014/main" id="{313A31D7-F11D-510A-45D7-23542996F87A}"/>
              </a:ext>
            </a:extLst>
          </p:cNvPr>
          <p:cNvGrpSpPr>
            <a:grpSpLocks/>
          </p:cNvGrpSpPr>
          <p:nvPr/>
        </p:nvGrpSpPr>
        <p:grpSpPr bwMode="auto">
          <a:xfrm>
            <a:off x="1892300" y="1976438"/>
            <a:ext cx="4719638" cy="2944812"/>
            <a:chOff x="1312" y="1785"/>
            <a:chExt cx="2973" cy="1855"/>
          </a:xfrm>
        </p:grpSpPr>
        <p:sp>
          <p:nvSpPr>
            <p:cNvPr id="17" name="Arc 117">
              <a:extLst>
                <a:ext uri="{FF2B5EF4-FFF2-40B4-BE49-F238E27FC236}">
                  <a16:creationId xmlns:a16="http://schemas.microsoft.com/office/drawing/2014/main" id="{B737E038-E2FA-7C74-AFD9-DF3F3A6AF09F}"/>
                </a:ext>
              </a:extLst>
            </p:cNvPr>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8" name="Arc 118">
              <a:extLst>
                <a:ext uri="{FF2B5EF4-FFF2-40B4-BE49-F238E27FC236}">
                  <a16:creationId xmlns:a16="http://schemas.microsoft.com/office/drawing/2014/main" id="{29080F3C-1363-BBE5-6B46-7B5AFFEC4EC0}"/>
                </a:ext>
              </a:extLst>
            </p:cNvPr>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9" name="Arc 119">
              <a:extLst>
                <a:ext uri="{FF2B5EF4-FFF2-40B4-BE49-F238E27FC236}">
                  <a16:creationId xmlns:a16="http://schemas.microsoft.com/office/drawing/2014/main" id="{2A577D46-9CF7-6002-CEB8-4BDBE4B06E2C}"/>
                </a:ext>
              </a:extLst>
            </p:cNvPr>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0" name="Arc 120">
              <a:extLst>
                <a:ext uri="{FF2B5EF4-FFF2-40B4-BE49-F238E27FC236}">
                  <a16:creationId xmlns:a16="http://schemas.microsoft.com/office/drawing/2014/main" id="{541FFF60-5A48-CA83-186C-5B873EE8174C}"/>
                </a:ext>
              </a:extLst>
            </p:cNvPr>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1" name="Arc 121">
              <a:extLst>
                <a:ext uri="{FF2B5EF4-FFF2-40B4-BE49-F238E27FC236}">
                  <a16:creationId xmlns:a16="http://schemas.microsoft.com/office/drawing/2014/main" id="{ACFC36DD-BC07-5BB6-1FAB-EA8B2F324B73}"/>
                </a:ext>
              </a:extLst>
            </p:cNvPr>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2" name="Arc 122">
              <a:extLst>
                <a:ext uri="{FF2B5EF4-FFF2-40B4-BE49-F238E27FC236}">
                  <a16:creationId xmlns:a16="http://schemas.microsoft.com/office/drawing/2014/main" id="{FA697164-90C6-822A-2849-348D14AE3948}"/>
                </a:ext>
              </a:extLst>
            </p:cNvPr>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24" name="Line 115">
            <a:extLst>
              <a:ext uri="{FF2B5EF4-FFF2-40B4-BE49-F238E27FC236}">
                <a16:creationId xmlns:a16="http://schemas.microsoft.com/office/drawing/2014/main" id="{257A3046-895C-29A9-A93C-90A9B710F7BE}"/>
              </a:ext>
            </a:extLst>
          </p:cNvPr>
          <p:cNvSpPr>
            <a:spLocks noChangeShapeType="1"/>
          </p:cNvSpPr>
          <p:nvPr/>
        </p:nvSpPr>
        <p:spPr bwMode="auto">
          <a:xfrm>
            <a:off x="1758950" y="5108575"/>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5" name="Rounded Rectangular Callout 24">
            <a:extLst>
              <a:ext uri="{FF2B5EF4-FFF2-40B4-BE49-F238E27FC236}">
                <a16:creationId xmlns:a16="http://schemas.microsoft.com/office/drawing/2014/main" id="{0306F328-59B7-F20D-B445-5465AB7F7D5A}"/>
              </a:ext>
            </a:extLst>
          </p:cNvPr>
          <p:cNvSpPr/>
          <p:nvPr/>
        </p:nvSpPr>
        <p:spPr bwMode="auto">
          <a:xfrm>
            <a:off x="6096000" y="2000250"/>
            <a:ext cx="2352675" cy="1543050"/>
          </a:xfrm>
          <a:prstGeom prst="wedgeRoundRectCallout">
            <a:avLst>
              <a:gd name="adj1" fmla="val -49882"/>
              <a:gd name="adj2" fmla="val 137685"/>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a:outerShdw blurRad="50800" dist="38100" dir="2700000" algn="tl" rotWithShape="0">
              <a:srgbClr val="000000">
                <a:alpha val="40000"/>
              </a:srgbClr>
            </a:outerShdw>
          </a:effectLst>
        </p:spPr>
        <p:txBody>
          <a:bodyPr/>
          <a:lstStyle/>
          <a:p>
            <a:pPr marL="457200" indent="-457200" algn="ctr">
              <a:defRPr/>
            </a:pPr>
            <a:r>
              <a:rPr lang="en-US" dirty="0">
                <a:effectLst>
                  <a:outerShdw blurRad="38100" dist="38100" dir="2700000" algn="tl">
                    <a:srgbClr val="000000">
                      <a:alpha val="43137"/>
                    </a:srgbClr>
                  </a:outerShdw>
                </a:effectLst>
                <a:latin typeface="Book Antiqua" pitchFamily="18" charset="0"/>
                <a:cs typeface="+mn-cs"/>
              </a:rPr>
              <a:t>Probability of a</a:t>
            </a:r>
          </a:p>
          <a:p>
            <a:pPr marL="457200" indent="-457200" algn="ctr">
              <a:defRPr/>
            </a:pPr>
            <a:r>
              <a:rPr lang="en-US" dirty="0" err="1">
                <a:effectLst>
                  <a:outerShdw blurRad="38100" dist="38100" dir="2700000" algn="tl">
                    <a:srgbClr val="000000">
                      <a:alpha val="43137"/>
                    </a:srgbClr>
                  </a:outerShdw>
                </a:effectLst>
                <a:latin typeface="Book Antiqua" pitchFamily="18" charset="0"/>
                <a:cs typeface="+mn-cs"/>
              </a:rPr>
              <a:t>stockout</a:t>
            </a:r>
            <a:r>
              <a:rPr lang="en-US" dirty="0">
                <a:effectLst>
                  <a:outerShdw blurRad="38100" dist="38100" dir="2700000" algn="tl">
                    <a:srgbClr val="000000">
                      <a:alpha val="43137"/>
                    </a:srgbClr>
                  </a:outerShdw>
                </a:effectLst>
                <a:latin typeface="Book Antiqua" pitchFamily="18" charset="0"/>
                <a:cs typeface="+mn-cs"/>
              </a:rPr>
              <a:t> during</a:t>
            </a:r>
          </a:p>
          <a:p>
            <a:pPr marL="457200" indent="-457200" algn="ctr">
              <a:defRPr/>
            </a:pPr>
            <a:r>
              <a:rPr lang="en-US" dirty="0">
                <a:effectLst>
                  <a:outerShdw blurRad="38100" dist="38100" dir="2700000" algn="tl">
                    <a:srgbClr val="000000">
                      <a:alpha val="43137"/>
                    </a:srgbClr>
                  </a:outerShdw>
                </a:effectLst>
                <a:latin typeface="Book Antiqua" pitchFamily="18" charset="0"/>
                <a:cs typeface="+mn-cs"/>
              </a:rPr>
              <a:t>replenishment</a:t>
            </a:r>
          </a:p>
          <a:p>
            <a:pPr marL="457200" indent="-457200" algn="ctr">
              <a:defRPr/>
            </a:pPr>
            <a:r>
              <a:rPr lang="en-US" dirty="0">
                <a:effectLst>
                  <a:outerShdw blurRad="38100" dist="38100" dir="2700000" algn="tl">
                    <a:srgbClr val="000000">
                      <a:alpha val="43137"/>
                    </a:srgbClr>
                  </a:outerShdw>
                </a:effectLst>
                <a:latin typeface="Book Antiqua" pitchFamily="18" charset="0"/>
                <a:cs typeface="+mn-cs"/>
              </a:rPr>
              <a:t>lead-time = .05</a:t>
            </a:r>
          </a:p>
        </p:txBody>
      </p:sp>
      <p:sp>
        <p:nvSpPr>
          <p:cNvPr id="26" name="Rounded Rectangular Callout 25">
            <a:extLst>
              <a:ext uri="{FF2B5EF4-FFF2-40B4-BE49-F238E27FC236}">
                <a16:creationId xmlns:a16="http://schemas.microsoft.com/office/drawing/2014/main" id="{09E93A3A-6A08-D60B-53C5-35245C12505F}"/>
              </a:ext>
            </a:extLst>
          </p:cNvPr>
          <p:cNvSpPr/>
          <p:nvPr/>
        </p:nvSpPr>
        <p:spPr bwMode="auto">
          <a:xfrm>
            <a:off x="809625" y="1857375"/>
            <a:ext cx="2428875" cy="1543050"/>
          </a:xfrm>
          <a:prstGeom prst="wedgeRoundRectCallout">
            <a:avLst>
              <a:gd name="adj1" fmla="val 84531"/>
              <a:gd name="adj2" fmla="val 97562"/>
              <a:gd name="adj3" fmla="val 16667"/>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457200" indent="-457200" algn="ctr">
              <a:defRPr/>
            </a:pPr>
            <a:r>
              <a:rPr lang="en-US" dirty="0">
                <a:effectLst>
                  <a:outerShdw blurRad="38100" dist="38100" dir="2700000" algn="tl">
                    <a:srgbClr val="000000">
                      <a:alpha val="43137"/>
                    </a:srgbClr>
                  </a:outerShdw>
                </a:effectLst>
                <a:latin typeface="Book Antiqua" pitchFamily="18" charset="0"/>
                <a:cs typeface="+mn-cs"/>
              </a:rPr>
              <a:t>Probability of </a:t>
            </a:r>
            <a:r>
              <a:rPr lang="en-US" u="sng" dirty="0">
                <a:effectLst>
                  <a:outerShdw blurRad="38100" dist="38100" dir="2700000" algn="tl">
                    <a:srgbClr val="000000">
                      <a:alpha val="43137"/>
                    </a:srgbClr>
                  </a:outerShdw>
                </a:effectLst>
                <a:latin typeface="Book Antiqua" pitchFamily="18" charset="0"/>
                <a:cs typeface="+mn-cs"/>
              </a:rPr>
              <a:t>no</a:t>
            </a:r>
          </a:p>
          <a:p>
            <a:pPr marL="457200" indent="-457200" algn="ctr">
              <a:defRPr/>
            </a:pPr>
            <a:r>
              <a:rPr lang="en-US" dirty="0" err="1">
                <a:effectLst>
                  <a:outerShdw blurRad="38100" dist="38100" dir="2700000" algn="tl">
                    <a:srgbClr val="000000">
                      <a:alpha val="43137"/>
                    </a:srgbClr>
                  </a:outerShdw>
                </a:effectLst>
                <a:latin typeface="Book Antiqua" pitchFamily="18" charset="0"/>
                <a:cs typeface="+mn-cs"/>
              </a:rPr>
              <a:t>stockout</a:t>
            </a:r>
            <a:r>
              <a:rPr lang="en-US" dirty="0">
                <a:effectLst>
                  <a:outerShdw blurRad="38100" dist="38100" dir="2700000" algn="tl">
                    <a:srgbClr val="000000">
                      <a:alpha val="43137"/>
                    </a:srgbClr>
                  </a:outerShdw>
                </a:effectLst>
                <a:latin typeface="Book Antiqua" pitchFamily="18" charset="0"/>
                <a:cs typeface="+mn-cs"/>
              </a:rPr>
              <a:t> during</a:t>
            </a:r>
          </a:p>
          <a:p>
            <a:pPr marL="457200" indent="-457200" algn="ctr">
              <a:defRPr/>
            </a:pPr>
            <a:r>
              <a:rPr lang="en-US" dirty="0">
                <a:effectLst>
                  <a:outerShdw blurRad="38100" dist="38100" dir="2700000" algn="tl">
                    <a:srgbClr val="000000">
                      <a:alpha val="43137"/>
                    </a:srgbClr>
                  </a:outerShdw>
                </a:effectLst>
                <a:latin typeface="Book Antiqua" pitchFamily="18" charset="0"/>
                <a:cs typeface="+mn-cs"/>
              </a:rPr>
              <a:t>replenishment</a:t>
            </a:r>
          </a:p>
          <a:p>
            <a:pPr marL="457200" indent="-457200" algn="ctr">
              <a:defRPr/>
            </a:pPr>
            <a:r>
              <a:rPr lang="en-US" dirty="0">
                <a:effectLst>
                  <a:outerShdw blurRad="38100" dist="38100" dir="2700000" algn="tl">
                    <a:srgbClr val="000000">
                      <a:alpha val="43137"/>
                    </a:srgbClr>
                  </a:outerShdw>
                </a:effectLst>
                <a:latin typeface="Book Antiqua" pitchFamily="18" charset="0"/>
                <a:cs typeface="+mn-cs"/>
              </a:rPr>
              <a:t>lead-time = .95</a:t>
            </a:r>
          </a:p>
        </p:txBody>
      </p:sp>
      <p:sp>
        <p:nvSpPr>
          <p:cNvPr id="13" name="Line 132">
            <a:extLst>
              <a:ext uri="{FF2B5EF4-FFF2-40B4-BE49-F238E27FC236}">
                <a16:creationId xmlns:a16="http://schemas.microsoft.com/office/drawing/2014/main" id="{35B455BD-16B2-B5DF-879C-2507AD0F7B10}"/>
              </a:ext>
            </a:extLst>
          </p:cNvPr>
          <p:cNvSpPr>
            <a:spLocks noChangeShapeType="1"/>
          </p:cNvSpPr>
          <p:nvPr/>
        </p:nvSpPr>
        <p:spPr bwMode="auto">
          <a:xfrm>
            <a:off x="5816600" y="4702175"/>
            <a:ext cx="0" cy="5397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Left)">
                                      <p:cBhvr>
                                        <p:cTn id="15" dur="500"/>
                                        <p:tgtEl>
                                          <p:spTgt spid="11"/>
                                        </p:tgtEl>
                                      </p:cBhvr>
                                    </p:animEffect>
                                  </p:childTnLst>
                                </p:cTn>
                              </p:par>
                            </p:childTnLst>
                          </p:cTn>
                        </p:par>
                        <p:par>
                          <p:cTn id="16" fill="hold" nodeType="afterGroup">
                            <p:stCondLst>
                              <p:cond delay="2500"/>
                            </p:stCondLst>
                            <p:childTnLst>
                              <p:par>
                                <p:cTn id="17" presetID="12" presetClass="entr" presetSubtype="1"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par>
                          <p:cTn id="20" fill="hold" nodeType="afterGroup">
                            <p:stCondLst>
                              <p:cond delay="4000"/>
                            </p:stCondLst>
                            <p:childTnLst>
                              <p:par>
                                <p:cTn id="21" presetID="1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Top)">
                                      <p:cBhvr>
                                        <p:cTn id="23" dur="500"/>
                                        <p:tgtEl>
                                          <p:spTgt spid="8"/>
                                        </p:tgtEl>
                                      </p:cBhvr>
                                    </p:animEffect>
                                  </p:childTnLst>
                                </p:cTn>
                              </p:par>
                            </p:childTnLst>
                          </p:cTn>
                        </p:par>
                        <p:par>
                          <p:cTn id="24" fill="hold" nodeType="afterGroup">
                            <p:stCondLst>
                              <p:cond delay="4500"/>
                            </p:stCondLst>
                            <p:childTnLst>
                              <p:par>
                                <p:cTn id="25" presetID="1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par>
                          <p:cTn id="28" fill="hold" nodeType="afterGroup">
                            <p:stCondLst>
                              <p:cond delay="5000"/>
                            </p:stCondLst>
                            <p:childTnLst>
                              <p:par>
                                <p:cTn id="29" presetID="1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par>
                          <p:cTn id="32" fill="hold" nodeType="afterGroup">
                            <p:stCondLst>
                              <p:cond delay="5500"/>
                            </p:stCondLst>
                            <p:childTnLst>
                              <p:par>
                                <p:cTn id="33" presetID="12" presetClass="entr" presetSubtype="1" fill="hold" nodeType="after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slide(fromTop)">
                                      <p:cBhvr>
                                        <p:cTn id="35" dur="500"/>
                                        <p:tgtEl>
                                          <p:spTgt spid="13"/>
                                        </p:tgtEl>
                                      </p:cBhvr>
                                    </p:animEffect>
                                  </p:childTnLst>
                                </p:cTn>
                              </p:par>
                            </p:childTnLst>
                          </p:cTn>
                        </p:par>
                        <p:par>
                          <p:cTn id="36" fill="hold" nodeType="afterGroup">
                            <p:stCondLst>
                              <p:cond delay="7000"/>
                            </p:stCondLst>
                            <p:childTnLst>
                              <p:par>
                                <p:cTn id="37" presetID="1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Top)">
                                      <p:cBhvr>
                                        <p:cTn id="39" dur="500"/>
                                        <p:tgtEl>
                                          <p:spTgt spid="14"/>
                                        </p:tgtEl>
                                      </p:cBhvr>
                                    </p:animEffect>
                                  </p:childTnLst>
                                </p:cTn>
                              </p:par>
                            </p:childTnLst>
                          </p:cTn>
                        </p:par>
                        <p:par>
                          <p:cTn id="40" fill="hold" nodeType="afterGroup">
                            <p:stCondLst>
                              <p:cond delay="750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Left)">
                                      <p:cBhvr>
                                        <p:cTn id="43" dur="500"/>
                                        <p:tgtEl>
                                          <p:spTgt spid="15"/>
                                        </p:tgtEl>
                                      </p:cBhvr>
                                    </p:animEffect>
                                  </p:childTnLst>
                                </p:cTn>
                              </p:par>
                            </p:childTnLst>
                          </p:cTn>
                        </p:par>
                        <p:par>
                          <p:cTn id="44" fill="hold" nodeType="afterGroup">
                            <p:stCondLst>
                              <p:cond delay="8000"/>
                            </p:stCondLst>
                            <p:childTnLst>
                              <p:par>
                                <p:cTn id="45" presetID="2" presetClass="entr" presetSubtype="4" fill="hold" grpId="0" nodeType="afterEffect">
                                  <p:stCondLst>
                                    <p:cond delay="100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9500"/>
                            </p:stCondLst>
                            <p:childTnLst>
                              <p:par>
                                <p:cTn id="50" presetID="2" presetClass="entr" presetSubtype="4" fill="hold" grpId="0" nodeType="afterEffect">
                                  <p:stCondLst>
                                    <p:cond delay="10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utoUpdateAnimBg="0"/>
      <p:bldP spid="11" grpId="0" autoUpdateAnimBg="0"/>
      <p:bldP spid="14" grpId="0" autoUpdateAnimBg="0"/>
      <p:bldP spid="25"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5B9A58F9-D4FA-A591-7B0C-CA4CAE37DAA8}"/>
              </a:ext>
            </a:extLst>
          </p:cNvPr>
          <p:cNvSpPr>
            <a:spLocks noChangeArrowheads="1"/>
          </p:cNvSpPr>
          <p:nvPr/>
        </p:nvSpPr>
        <p:spPr bwMode="auto">
          <a:xfrm>
            <a:off x="690563" y="1141413"/>
            <a:ext cx="6553200" cy="438150"/>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Char char="n"/>
              <a:defRPr/>
            </a:pPr>
            <a:r>
              <a:rPr lang="en-US" sz="2800" b="1" dirty="0">
                <a:solidFill>
                  <a:schemeClr val="tx1">
                    <a:lumMod val="75000"/>
                    <a:lumOff val="25000"/>
                  </a:schemeClr>
                </a:solidFill>
                <a:effectLst>
                  <a:outerShdw blurRad="38100" dist="38100" dir="2700000" algn="tl">
                    <a:srgbClr val="000000"/>
                  </a:outerShdw>
                </a:effectLst>
                <a:latin typeface="Book Antiqua" pitchFamily="18" charset="0"/>
                <a:cs typeface="+mn-cs"/>
              </a:rPr>
              <a:t>Solving for the Reorder Point</a:t>
            </a:r>
          </a:p>
        </p:txBody>
      </p:sp>
      <p:sp>
        <p:nvSpPr>
          <p:cNvPr id="200796" name="Rectangle 92">
            <a:extLst>
              <a:ext uri="{FF2B5EF4-FFF2-40B4-BE49-F238E27FC236}">
                <a16:creationId xmlns:a16="http://schemas.microsoft.com/office/drawing/2014/main" id="{1D8D6EBB-5EC3-1164-F244-FF3C1DB4606C}"/>
              </a:ext>
            </a:extLst>
          </p:cNvPr>
          <p:cNvSpPr>
            <a:spLocks noChangeArrowheads="1"/>
          </p:cNvSpPr>
          <p:nvPr/>
        </p:nvSpPr>
        <p:spPr bwMode="auto">
          <a:xfrm>
            <a:off x="585788" y="2024063"/>
            <a:ext cx="8166100" cy="3230562"/>
          </a:xfrm>
          <a:prstGeom prst="rect">
            <a:avLst/>
          </a:prstGeom>
          <a:noFill/>
          <a:ln w="12700">
            <a:noFill/>
            <a:miter lim="800000"/>
            <a:headEnd/>
            <a:tailEnd/>
          </a:ln>
          <a:effectLst/>
        </p:spPr>
        <p:txBody>
          <a:bodyPr wrap="none" anchor="ctr"/>
          <a:lstStyle/>
          <a:p>
            <a:pPr>
              <a:lnSpc>
                <a:spcPct val="110000"/>
              </a:lnSpc>
              <a:defRPr/>
            </a:pPr>
            <a:r>
              <a:rPr lang="en-US" sz="2800" dirty="0">
                <a:effectLst>
                  <a:outerShdw blurRad="38100" dist="38100" dir="2700000" algn="tl">
                    <a:srgbClr val="000000"/>
                  </a:outerShdw>
                </a:effectLst>
                <a:latin typeface="Book Antiqua" pitchFamily="18" charset="0"/>
                <a:cs typeface="+mn-cs"/>
              </a:rPr>
              <a:t>By raising the reorder point from 20 gallons to </a:t>
            </a:r>
          </a:p>
          <a:p>
            <a:pPr>
              <a:lnSpc>
                <a:spcPct val="110000"/>
              </a:lnSpc>
              <a:defRPr/>
            </a:pPr>
            <a:r>
              <a:rPr lang="en-US" sz="2800" dirty="0">
                <a:effectLst>
                  <a:outerShdw blurRad="38100" dist="38100" dir="2700000" algn="tl">
                    <a:srgbClr val="000000"/>
                  </a:outerShdw>
                </a:effectLst>
                <a:latin typeface="Book Antiqua" pitchFamily="18" charset="0"/>
                <a:cs typeface="+mn-cs"/>
              </a:rPr>
              <a:t>25 gallons on hand, the probability of a </a:t>
            </a:r>
            <a:r>
              <a:rPr lang="en-US" sz="2800" dirty="0" err="1">
                <a:effectLst>
                  <a:outerShdw blurRad="38100" dist="38100" dir="2700000" algn="tl">
                    <a:srgbClr val="000000"/>
                  </a:outerShdw>
                </a:effectLst>
                <a:latin typeface="Book Antiqua" pitchFamily="18" charset="0"/>
                <a:cs typeface="+mn-cs"/>
              </a:rPr>
              <a:t>stockout</a:t>
            </a:r>
            <a:endParaRPr lang="en-US" sz="2800" dirty="0">
              <a:effectLst>
                <a:outerShdw blurRad="38100" dist="38100" dir="2700000" algn="tl">
                  <a:srgbClr val="000000"/>
                </a:outerShdw>
              </a:effectLst>
              <a:latin typeface="Book Antiqua" pitchFamily="18" charset="0"/>
              <a:cs typeface="+mn-cs"/>
            </a:endParaRPr>
          </a:p>
          <a:p>
            <a:pPr>
              <a:lnSpc>
                <a:spcPct val="110000"/>
              </a:lnSpc>
              <a:defRPr/>
            </a:pPr>
            <a:r>
              <a:rPr lang="en-US" sz="2800" dirty="0">
                <a:effectLst>
                  <a:outerShdw blurRad="38100" dist="38100" dir="2700000" algn="tl">
                    <a:srgbClr val="000000"/>
                  </a:outerShdw>
                </a:effectLst>
                <a:latin typeface="Book Antiqua" pitchFamily="18" charset="0"/>
                <a:cs typeface="+mn-cs"/>
              </a:rPr>
              <a:t>decreases from about .20 to .05.</a:t>
            </a:r>
          </a:p>
          <a:p>
            <a:pPr>
              <a:lnSpc>
                <a:spcPct val="110000"/>
              </a:lnSpc>
              <a:defRPr/>
            </a:pPr>
            <a:endParaRPr lang="en-US" sz="2800" dirty="0">
              <a:effectLst>
                <a:outerShdw blurRad="38100" dist="38100" dir="2700000" algn="tl">
                  <a:srgbClr val="000000"/>
                </a:outerShdw>
              </a:effectLst>
              <a:latin typeface="Book Antiqua" pitchFamily="18" charset="0"/>
              <a:cs typeface="+mn-cs"/>
            </a:endParaRPr>
          </a:p>
          <a:p>
            <a:pPr>
              <a:lnSpc>
                <a:spcPct val="110000"/>
              </a:lnSpc>
              <a:defRPr/>
            </a:pPr>
            <a:r>
              <a:rPr lang="en-US" sz="2800" dirty="0">
                <a:effectLst>
                  <a:outerShdw blurRad="38100" dist="38100" dir="2700000" algn="tl">
                    <a:srgbClr val="000000"/>
                  </a:outerShdw>
                </a:effectLst>
                <a:latin typeface="Book Antiqua" pitchFamily="18" charset="0"/>
                <a:cs typeface="+mn-cs"/>
              </a:rPr>
              <a:t>This is a significant decrease in the chance that</a:t>
            </a:r>
          </a:p>
          <a:p>
            <a:pPr>
              <a:lnSpc>
                <a:spcPct val="110000"/>
              </a:lnSpc>
              <a:defRPr/>
            </a:pPr>
            <a:r>
              <a:rPr lang="en-US" sz="2800" dirty="0">
                <a:effectLst>
                  <a:outerShdw blurRad="38100" dist="38100" dir="2700000" algn="tl">
                    <a:srgbClr val="000000"/>
                  </a:outerShdw>
                </a:effectLst>
                <a:latin typeface="Book Antiqua" pitchFamily="18" charset="0"/>
                <a:cs typeface="+mn-cs"/>
              </a:rPr>
              <a:t>Pep Zone will be out of stock and unable to meet a</a:t>
            </a:r>
          </a:p>
          <a:p>
            <a:pPr>
              <a:lnSpc>
                <a:spcPct val="110000"/>
              </a:lnSpc>
              <a:defRPr/>
            </a:pPr>
            <a:r>
              <a:rPr lang="en-US" sz="2800" dirty="0">
                <a:effectLst>
                  <a:outerShdw blurRad="38100" dist="38100" dir="2700000" algn="tl">
                    <a:srgbClr val="000000"/>
                  </a:outerShdw>
                </a:effectLst>
                <a:latin typeface="Book Antiqua" pitchFamily="18" charset="0"/>
                <a:cs typeface="+mn-cs"/>
              </a:rPr>
              <a:t>customer’s desire to make a purchase.</a:t>
            </a:r>
          </a:p>
        </p:txBody>
      </p:sp>
      <p:sp>
        <p:nvSpPr>
          <p:cNvPr id="200797" name="Rectangle 93">
            <a:extLst>
              <a:ext uri="{FF2B5EF4-FFF2-40B4-BE49-F238E27FC236}">
                <a16:creationId xmlns:a16="http://schemas.microsoft.com/office/drawing/2014/main" id="{7B8FEEBB-7AA1-4AE5-DCE4-2BD0FA36FE2F}"/>
              </a:ext>
            </a:extLst>
          </p:cNvPr>
          <p:cNvSpPr>
            <a:spLocks noChangeArrowheads="1"/>
          </p:cNvSpPr>
          <p:nvPr/>
        </p:nvSpPr>
        <p:spPr bwMode="auto">
          <a:xfrm>
            <a:off x="0" y="92075"/>
            <a:ext cx="9144000" cy="706438"/>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96"/>
                                        </p:tgtEl>
                                        <p:attrNameLst>
                                          <p:attrName>style.visibility</p:attrName>
                                        </p:attrNameLst>
                                      </p:cBhvr>
                                      <p:to>
                                        <p:strVal val="visible"/>
                                      </p:to>
                                    </p:set>
                                    <p:animEffect transition="in" filter="blinds(horizontal)">
                                      <p:cBhvr>
                                        <p:cTn id="7" dur="500"/>
                                        <p:tgtEl>
                                          <p:spTgt spid="200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9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72096" y="513743"/>
            <a:ext cx="8033658" cy="584775"/>
          </a:xfrm>
          <a:prstGeom prst="rect">
            <a:avLst/>
          </a:prstGeom>
          <a:noFill/>
        </p:spPr>
        <p:txBody>
          <a:bodyPr wrap="square" rtlCol="0">
            <a:spAutoFit/>
          </a:bodyPr>
          <a:lstStyle/>
          <a:p>
            <a:pPr algn="ctr"/>
            <a:r>
              <a:rPr lang="en-US" sz="2000" b="1" spc="75" dirty="0">
                <a:solidFill>
                  <a:srgbClr val="3333FF"/>
                </a:solidFill>
                <a:latin typeface="Tenorite Display" panose="00000500000000000000" pitchFamily="2" charset="0"/>
                <a:cs typeface="Times New Roman" panose="02020603050405020304" pitchFamily="18" charset="0"/>
              </a:rPr>
              <a:t> </a:t>
            </a:r>
            <a:r>
              <a:rPr lang="en-US" sz="3200" b="1" spc="75" dirty="0">
                <a:solidFill>
                  <a:srgbClr val="3333FF"/>
                </a:solidFill>
                <a:latin typeface="Tenorite Display" panose="00000500000000000000" pitchFamily="2" charset="0"/>
                <a:cs typeface="Times New Roman" panose="02020603050405020304" pitchFamily="18" charset="0"/>
              </a:rPr>
              <a:t>Exponential Distribution</a:t>
            </a:r>
          </a:p>
        </p:txBody>
      </p:sp>
      <p:sp>
        <p:nvSpPr>
          <p:cNvPr id="3" name="Text Placeholder 2">
            <a:extLst>
              <a:ext uri="{FF2B5EF4-FFF2-40B4-BE49-F238E27FC236}">
                <a16:creationId xmlns:a16="http://schemas.microsoft.com/office/drawing/2014/main" id="{CEAC5291-421D-8A0B-9B02-613AEE840E98}"/>
              </a:ext>
            </a:extLst>
          </p:cNvPr>
          <p:cNvSpPr txBox="1">
            <a:spLocks/>
          </p:cNvSpPr>
          <p:nvPr/>
        </p:nvSpPr>
        <p:spPr>
          <a:xfrm>
            <a:off x="372096" y="2091928"/>
            <a:ext cx="2846011" cy="261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p>
        </p:txBody>
      </p:sp>
      <p:sp>
        <p:nvSpPr>
          <p:cNvPr id="6" name="Text Placeholder 3">
            <a:extLst>
              <a:ext uri="{FF2B5EF4-FFF2-40B4-BE49-F238E27FC236}">
                <a16:creationId xmlns:a16="http://schemas.microsoft.com/office/drawing/2014/main" id="{3EC5EABA-5985-42AD-93DB-86948EDD5D7D}"/>
              </a:ext>
            </a:extLst>
          </p:cNvPr>
          <p:cNvSpPr txBox="1">
            <a:spLocks/>
          </p:cNvSpPr>
          <p:nvPr/>
        </p:nvSpPr>
        <p:spPr>
          <a:xfrm>
            <a:off x="704675" y="2069639"/>
            <a:ext cx="7859850" cy="3195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50"/>
              </a:spcBef>
              <a:buNone/>
            </a:pPr>
            <a:endParaRPr lang="en-US" sz="2000" dirty="0"/>
          </a:p>
        </p:txBody>
      </p:sp>
      <p:sp>
        <p:nvSpPr>
          <p:cNvPr id="5" name="Text Placeholder 7">
            <a:extLst>
              <a:ext uri="{FF2B5EF4-FFF2-40B4-BE49-F238E27FC236}">
                <a16:creationId xmlns:a16="http://schemas.microsoft.com/office/drawing/2014/main" id="{DC6693EA-F852-4B4F-8EE1-0943CE991EA8}"/>
              </a:ext>
            </a:extLst>
          </p:cNvPr>
          <p:cNvSpPr txBox="1">
            <a:spLocks/>
          </p:cNvSpPr>
          <p:nvPr/>
        </p:nvSpPr>
        <p:spPr>
          <a:xfrm>
            <a:off x="175984" y="1491006"/>
            <a:ext cx="4651317" cy="45175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t>Exponential Probability Density Function</a:t>
            </a:r>
          </a:p>
        </p:txBody>
      </p:sp>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9C2F4CF1-10CA-4B3F-8C5C-20A069129773}"/>
                  </a:ext>
                </a:extLst>
              </p:cNvPr>
              <p:cNvSpPr txBox="1">
                <a:spLocks/>
              </p:cNvSpPr>
              <p:nvPr/>
            </p:nvSpPr>
            <p:spPr>
              <a:xfrm>
                <a:off x="529967" y="2075741"/>
                <a:ext cx="3943349" cy="29290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450"/>
                  </a:spcAft>
                </a:pPr>
                <a:r>
                  <a:rPr lang="en-US" sz="2000" dirty="0"/>
                  <a:t>A random variable </a:t>
                </a:r>
                <a:r>
                  <a:rPr lang="en-US" sz="2000" i="1" dirty="0"/>
                  <a:t>X</a:t>
                </a:r>
                <a:r>
                  <a:rPr lang="en-US" sz="2000" dirty="0"/>
                  <a:t> is exponentially distributed if its probability density function is given by:</a:t>
                </a:r>
              </a:p>
              <a:p>
                <a:pPr marL="685800">
                  <a:spcBef>
                    <a:spcPts val="450"/>
                  </a:spcBef>
                </a:pP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r>
                          <a:rPr lang="en-US" sz="2000" i="1">
                            <a:latin typeface="Cambria Math" panose="02040503050406030204" pitchFamily="18" charset="0"/>
                            <a:ea typeface="Cambria Math" panose="02040503050406030204" pitchFamily="18" charset="0"/>
                          </a:rPr>
                          <m:t>𝑥</m:t>
                        </m:r>
                      </m:sup>
                    </m:sSup>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≥0</m:t>
                    </m:r>
                  </m:oMath>
                </a14:m>
                <a:endParaRPr lang="en-US" sz="2000" dirty="0"/>
              </a:p>
              <a:p>
                <a:pPr>
                  <a:spcBef>
                    <a:spcPts val="900"/>
                  </a:spcBef>
                </a:pPr>
                <a:r>
                  <a:rPr lang="en-US" sz="2000" dirty="0"/>
                  <a:t>where </a:t>
                </a:r>
                <a:r>
                  <a:rPr lang="en-US" sz="2000" i="1" dirty="0"/>
                  <a:t>e</a:t>
                </a:r>
                <a:r>
                  <a:rPr lang="en-US" sz="2000" dirty="0"/>
                  <a:t> = 2.71828… and </a:t>
                </a:r>
                <a:r>
                  <a:rPr lang="el-GR" sz="2000" i="1" dirty="0"/>
                  <a:t>λ</a:t>
                </a:r>
                <a:r>
                  <a:rPr lang="en-US" sz="2000" dirty="0"/>
                  <a:t> is the parameter of the distribution. The image to the right show the exponential distribution for different values of </a:t>
                </a:r>
                <a:r>
                  <a:rPr lang="el-GR" sz="2000" i="1" dirty="0"/>
                  <a:t>λ</a:t>
                </a:r>
                <a:r>
                  <a:rPr lang="en-US" sz="2000" i="1" dirty="0"/>
                  <a:t>.</a:t>
                </a:r>
                <a:endParaRPr lang="en-US" sz="2000" dirty="0"/>
              </a:p>
              <a:p>
                <a:pPr>
                  <a:spcBef>
                    <a:spcPts val="450"/>
                  </a:spcBef>
                </a:pPr>
                <a:r>
                  <a:rPr lang="en-US" sz="2000" dirty="0"/>
                  <a:t>The mean of an exponential random variable is equal to its standard deviation:</a:t>
                </a:r>
              </a:p>
              <a:p>
                <a:pPr marL="685800">
                  <a:spcBef>
                    <a:spcPts val="450"/>
                  </a:spcBef>
                </a:pPr>
                <a:r>
                  <a:rPr lang="en-US" sz="2000" i="1" dirty="0"/>
                  <a:t>μ</a:t>
                </a:r>
                <a:r>
                  <a:rPr lang="en-US" sz="2000" dirty="0"/>
                  <a:t> = </a:t>
                </a:r>
                <a:r>
                  <a:rPr lang="el-GR" sz="2000" i="1" dirty="0">
                    <a:latin typeface="Calibri" panose="020F0502020204030204" pitchFamily="34" charset="0"/>
                    <a:cs typeface="Calibri" panose="020F0502020204030204" pitchFamily="34" charset="0"/>
                  </a:rPr>
                  <a:t>σ</a:t>
                </a:r>
                <a:r>
                  <a:rPr lang="en-US" sz="2000" dirty="0">
                    <a:latin typeface="Calibri" panose="020F0502020204030204" pitchFamily="34" charset="0"/>
                    <a:cs typeface="Calibri" panose="020F0502020204030204" pitchFamily="34" charset="0"/>
                  </a:rPr>
                  <a:t> = 1/</a:t>
                </a:r>
                <a:r>
                  <a:rPr lang="el-GR" sz="2000" i="1" dirty="0"/>
                  <a:t>λ</a:t>
                </a:r>
                <a:endParaRPr lang="en-US" sz="2000" dirty="0"/>
              </a:p>
            </p:txBody>
          </p:sp>
        </mc:Choice>
        <mc:Fallback xmlns="">
          <p:sp>
            <p:nvSpPr>
              <p:cNvPr id="7" name="Text Placeholder 2">
                <a:extLst>
                  <a:ext uri="{FF2B5EF4-FFF2-40B4-BE49-F238E27FC236}">
                    <a16:creationId xmlns:a16="http://schemas.microsoft.com/office/drawing/2014/main" id="{9C2F4CF1-10CA-4B3F-8C5C-20A069129773}"/>
                  </a:ext>
                </a:extLst>
              </p:cNvPr>
              <p:cNvSpPr txBox="1">
                <a:spLocks noRot="1" noChangeAspect="1" noMove="1" noResize="1" noEditPoints="1" noAdjustHandles="1" noChangeArrowheads="1" noChangeShapeType="1" noTextEdit="1"/>
              </p:cNvSpPr>
              <p:nvPr/>
            </p:nvSpPr>
            <p:spPr>
              <a:xfrm>
                <a:off x="529967" y="2075741"/>
                <a:ext cx="3943349" cy="2929016"/>
              </a:xfrm>
              <a:prstGeom prst="rect">
                <a:avLst/>
              </a:prstGeom>
              <a:blipFill>
                <a:blip r:embed="rId3"/>
                <a:stretch>
                  <a:fillRect l="-1391" t="-2292" r="-2782" b="-51250"/>
                </a:stretch>
              </a:blipFill>
            </p:spPr>
            <p:txBody>
              <a:bodyPr/>
              <a:lstStyle/>
              <a:p>
                <a:r>
                  <a:rPr lang="en-US">
                    <a:noFill/>
                  </a:rPr>
                  <a:t> </a:t>
                </a:r>
              </a:p>
            </p:txBody>
          </p:sp>
        </mc:Fallback>
      </mc:AlternateContent>
      <p:sp>
        <p:nvSpPr>
          <p:cNvPr id="8" name="Text Placeholder 6">
            <a:extLst>
              <a:ext uri="{FF2B5EF4-FFF2-40B4-BE49-F238E27FC236}">
                <a16:creationId xmlns:a16="http://schemas.microsoft.com/office/drawing/2014/main" id="{2B6B6756-883D-4F67-B8E5-CF15C8F87009}"/>
              </a:ext>
            </a:extLst>
          </p:cNvPr>
          <p:cNvSpPr txBox="1">
            <a:spLocks/>
          </p:cNvSpPr>
          <p:nvPr/>
        </p:nvSpPr>
        <p:spPr>
          <a:xfrm>
            <a:off x="4827301" y="1461693"/>
            <a:ext cx="3944603" cy="4517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t>Probability Associated with an Exponential Random Variable</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37537F42-BEF8-40E2-81FC-DBDB39FFDEDC}"/>
                  </a:ext>
                </a:extLst>
              </p:cNvPr>
              <p:cNvSpPr txBox="1">
                <a:spLocks/>
              </p:cNvSpPr>
              <p:nvPr/>
            </p:nvSpPr>
            <p:spPr>
              <a:xfrm>
                <a:off x="4648024" y="2335250"/>
                <a:ext cx="4091209" cy="1265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450"/>
                  </a:spcAft>
                </a:pPr>
                <a:r>
                  <a:rPr lang="en-US" sz="2000" dirty="0"/>
                  <a:t>If </a:t>
                </a:r>
                <a:r>
                  <a:rPr lang="en-US" sz="2000" i="1" dirty="0"/>
                  <a:t>X</a:t>
                </a:r>
                <a:r>
                  <a:rPr lang="en-US" sz="2000" dirty="0"/>
                  <a:t> is an exponential random variable:</a:t>
                </a:r>
              </a:p>
              <a:p>
                <a:pPr marL="342900">
                  <a:spcBef>
                    <a:spcPts val="450"/>
                  </a:spcBef>
                  <a:spcAft>
                    <a:spcPts val="450"/>
                  </a:spcAft>
                </a:pP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&gt;</m:t>
                        </m:r>
                        <m:r>
                          <a:rPr lang="en-US" sz="2000" i="1">
                            <a:latin typeface="Cambria Math" panose="02040503050406030204" pitchFamily="18" charset="0"/>
                          </a:rPr>
                          <m:t>𝑥</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r>
                          <a:rPr lang="en-US" sz="2000" i="1">
                            <a:latin typeface="Cambria Math" panose="02040503050406030204" pitchFamily="18" charset="0"/>
                            <a:ea typeface="Cambria Math" panose="02040503050406030204" pitchFamily="18" charset="0"/>
                          </a:rPr>
                          <m:t>𝑥</m:t>
                        </m:r>
                      </m:sup>
                    </m:sSup>
                  </m:oMath>
                </a14:m>
                <a:endParaRPr lang="en-US" sz="2000" dirty="0"/>
              </a:p>
              <a:p>
                <a:pPr marL="342900">
                  <a:spcBef>
                    <a:spcPts val="450"/>
                  </a:spcBef>
                  <a:spcAft>
                    <a:spcPts val="450"/>
                  </a:spcAft>
                </a:pP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&lt;</m:t>
                        </m:r>
                        <m:r>
                          <a:rPr lang="en-US" sz="2000" i="1">
                            <a:latin typeface="Cambria Math" panose="02040503050406030204" pitchFamily="18" charset="0"/>
                          </a:rPr>
                          <m:t>𝑥</m:t>
                        </m:r>
                      </m:e>
                    </m:d>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r>
                          <a:rPr lang="en-US" sz="2000" i="1">
                            <a:latin typeface="Cambria Math" panose="02040503050406030204" pitchFamily="18" charset="0"/>
                            <a:ea typeface="Cambria Math" panose="02040503050406030204" pitchFamily="18" charset="0"/>
                          </a:rPr>
                          <m:t>𝑥</m:t>
                        </m:r>
                      </m:sup>
                    </m:sSup>
                  </m:oMath>
                </a14:m>
                <a:endParaRPr lang="en-US" sz="2000" dirty="0"/>
              </a:p>
              <a:p>
                <a:pPr marL="342900">
                  <a:spcBef>
                    <a:spcPts val="450"/>
                  </a:spcBef>
                  <a:spcAft>
                    <a:spcPts val="450"/>
                  </a:spcAft>
                </a:pP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&lt;</m:t>
                        </m:r>
                        <m:r>
                          <a:rPr lang="en-US" sz="2000" i="1">
                            <a:latin typeface="Cambria Math" panose="02040503050406030204" pitchFamily="18" charset="0"/>
                          </a:rPr>
                          <m:t>𝑋</m:t>
                        </m:r>
                        <m:r>
                          <a:rPr lang="en-US" sz="2000" i="1">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2</m:t>
                            </m:r>
                          </m:sub>
                        </m:sSub>
                      </m:sup>
                    </m:sSup>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1</m:t>
                            </m:r>
                          </m:sub>
                        </m:sSub>
                      </m:sup>
                    </m:sSup>
                  </m:oMath>
                </a14:m>
                <a:endParaRPr lang="en-US" sz="2000" dirty="0"/>
              </a:p>
            </p:txBody>
          </p:sp>
        </mc:Choice>
        <mc:Fallback xmlns="">
          <p:sp>
            <p:nvSpPr>
              <p:cNvPr id="9" name="Text Placeholder 4">
                <a:extLst>
                  <a:ext uri="{FF2B5EF4-FFF2-40B4-BE49-F238E27FC236}">
                    <a16:creationId xmlns:a16="http://schemas.microsoft.com/office/drawing/2014/main" id="{37537F42-BEF8-40E2-81FC-DBDB39FFDEDC}"/>
                  </a:ext>
                </a:extLst>
              </p:cNvPr>
              <p:cNvSpPr txBox="1">
                <a:spLocks noRot="1" noChangeAspect="1" noMove="1" noResize="1" noEditPoints="1" noAdjustHandles="1" noChangeArrowheads="1" noChangeShapeType="1" noTextEdit="1"/>
              </p:cNvSpPr>
              <p:nvPr/>
            </p:nvSpPr>
            <p:spPr>
              <a:xfrm>
                <a:off x="4648024" y="2335250"/>
                <a:ext cx="4091209" cy="1265093"/>
              </a:xfrm>
              <a:prstGeom prst="rect">
                <a:avLst/>
              </a:prstGeom>
              <a:blipFill>
                <a:blip r:embed="rId4"/>
                <a:stretch>
                  <a:fillRect l="-1339" t="-4808" b="-55769"/>
                </a:stretch>
              </a:blipFill>
            </p:spPr>
            <p:txBody>
              <a:bodyPr/>
              <a:lstStyle/>
              <a:p>
                <a:r>
                  <a:rPr lang="en-US">
                    <a:noFill/>
                  </a:rPr>
                  <a:t> </a:t>
                </a:r>
              </a:p>
            </p:txBody>
          </p:sp>
        </mc:Fallback>
      </mc:AlternateContent>
      <p:pic>
        <p:nvPicPr>
          <p:cNvPr id="10" name="Picture Placeholder 11" descr="A graph has x along the horizontal axis and f of x along the vertical axis A curve representing lambda = .5 emerges from .5 along the vertical axis and ends in the bottom right portion of the graph. A curve representing lambda = 1 emerges from 1 along the vertical axis and ends at the bottom right portion of the graph, just below the ending point of lambda = .5 A representing lambda = 2 emerges from 2 along the vertical axis and ends at the bottom right corner of the graph, just below the ending point of the curve representing lambda = 1.&#10;">
            <a:extLst>
              <a:ext uri="{FF2B5EF4-FFF2-40B4-BE49-F238E27FC236}">
                <a16:creationId xmlns:a16="http://schemas.microsoft.com/office/drawing/2014/main" id="{25E1C0CC-05C1-4AAB-B158-394CF6D948F2}"/>
              </a:ext>
            </a:extLst>
          </p:cNvPr>
          <p:cNvPicPr>
            <a:picLocks noChangeAspect="1"/>
          </p:cNvPicPr>
          <p:nvPr/>
        </p:nvPicPr>
        <p:blipFill rotWithShape="1">
          <a:blip r:embed="rId5"/>
          <a:srcRect l="51" r="51"/>
          <a:stretch/>
        </p:blipFill>
        <p:spPr>
          <a:xfrm>
            <a:off x="4973521" y="4529699"/>
            <a:ext cx="3440214" cy="2001268"/>
          </a:xfrm>
          <a:prstGeom prst="rect">
            <a:avLst/>
          </a:prstGeom>
        </p:spPr>
      </p:pic>
    </p:spTree>
    <p:extLst>
      <p:ext uri="{BB962C8B-B14F-4D97-AF65-F5344CB8AC3E}">
        <p14:creationId xmlns:p14="http://schemas.microsoft.com/office/powerpoint/2010/main" val="1920224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B267-7EA2-07E9-064B-4E7FD59AF503}"/>
              </a:ext>
            </a:extLst>
          </p:cNvPr>
          <p:cNvSpPr>
            <a:spLocks noGrp="1"/>
          </p:cNvSpPr>
          <p:nvPr>
            <p:ph type="title"/>
          </p:nvPr>
        </p:nvSpPr>
        <p:spPr>
          <a:xfrm>
            <a:off x="457200" y="274638"/>
            <a:ext cx="8229600" cy="945210"/>
          </a:xfrm>
        </p:spPr>
        <p:txBody>
          <a:bodyPr/>
          <a:lstStyle/>
          <a:p>
            <a:pPr>
              <a:defRPr/>
            </a:pPr>
            <a:r>
              <a:rPr lang="en-US" sz="3200" spc="75" dirty="0">
                <a:solidFill>
                  <a:srgbClr val="3333FF"/>
                </a:solidFill>
                <a:latin typeface="Tenorite Display" panose="00000500000000000000" pitchFamily="2" charset="0"/>
                <a:ea typeface="+mn-ea"/>
                <a:cs typeface="Times New Roman" panose="02020603050405020304" pitchFamily="18" charset="0"/>
              </a:rPr>
              <a:t>Example – Lifetimes of Alkaline Batteries</a:t>
            </a:r>
          </a:p>
        </p:txBody>
      </p:sp>
      <p:sp>
        <p:nvSpPr>
          <p:cNvPr id="4" name="Text Placeholder 3">
            <a:extLst>
              <a:ext uri="{FF2B5EF4-FFF2-40B4-BE49-F238E27FC236}">
                <a16:creationId xmlns:a16="http://schemas.microsoft.com/office/drawing/2014/main" id="{6ABB27B3-D393-296A-3A47-C7FB2EDE49FE}"/>
              </a:ext>
            </a:extLst>
          </p:cNvPr>
          <p:cNvSpPr>
            <a:spLocks noGrp="1" noRot="1" noChangeAspect="1" noMove="1" noResize="1" noEditPoints="1" noAdjustHandles="1" noChangeArrowheads="1" noChangeShapeType="1" noTextEdit="1"/>
          </p:cNvSpPr>
          <p:nvPr>
            <p:ph type="body" sz="quarter" idx="11"/>
          </p:nvPr>
        </p:nvSpPr>
        <p:spPr>
          <a:xfrm>
            <a:off x="321838" y="1515075"/>
            <a:ext cx="5475174" cy="4160885"/>
          </a:xfrm>
          <a:blipFill>
            <a:blip r:embed="rId3"/>
            <a:stretch>
              <a:fillRect l="-1002" t="-880" b="-26686"/>
            </a:stretch>
          </a:blipFill>
        </p:spPr>
        <p:txBody>
          <a:bodyPr/>
          <a:lstStyle/>
          <a:p>
            <a:r>
              <a:rPr lang="en-US">
                <a:noFill/>
              </a:rPr>
              <a:t> </a:t>
            </a:r>
          </a:p>
        </p:txBody>
      </p:sp>
      <p:pic>
        <p:nvPicPr>
          <p:cNvPr id="44036" name="Picture Placeholder 8" descr="Two graphs have horizontal axis ranging from 0 to 80, in increments of 10, and vertical axis ranging from 0 to 06, in increments of .01. The first graph has a curve emerging from .05 along the vertical axis and ending at (.001, 69). Two vertical lines from 10 and 15 along the horizontal axis meet this curve and the region between them under the curve is shaded. A callout pointing to this shaded region reads, P (10 less than X less than 15) = .1341. The second graph has a curve emerging from .05 along the vertical axis and ending at (.001, 69). Two vertical lines from 20 and 70 along the horizontal axis meet this curve and the region between them under the curve is shaded. A callout pointing to this shaded region reads, P (X greater than 20) = .3679.&#10;">
            <a:extLst>
              <a:ext uri="{FF2B5EF4-FFF2-40B4-BE49-F238E27FC236}">
                <a16:creationId xmlns:a16="http://schemas.microsoft.com/office/drawing/2014/main" id="{3A4BE281-8873-8CA0-6097-CD3803191337}"/>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8" b="8"/>
          <a:stretch>
            <a:fillRect/>
          </a:stretch>
        </p:blipFill>
        <p:spPr>
          <a:xfrm>
            <a:off x="5797550" y="1417638"/>
            <a:ext cx="2632075" cy="4456112"/>
          </a:xfrm>
        </p:spPr>
      </p:pic>
    </p:spTree>
    <p:extLst>
      <p:ext uri="{BB962C8B-B14F-4D97-AF65-F5344CB8AC3E}">
        <p14:creationId xmlns:p14="http://schemas.microsoft.com/office/powerpoint/2010/main" val="3453609000"/>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C210-3BAE-22C5-2CF1-A29541A32BF1}"/>
              </a:ext>
            </a:extLst>
          </p:cNvPr>
          <p:cNvSpPr>
            <a:spLocks noGrp="1"/>
          </p:cNvSpPr>
          <p:nvPr>
            <p:ph type="title"/>
          </p:nvPr>
        </p:nvSpPr>
        <p:spPr/>
        <p:txBody>
          <a:bodyPr/>
          <a:lstStyle/>
          <a:p>
            <a:pPr>
              <a:defRPr/>
            </a:pPr>
            <a:r>
              <a:rPr lang="en-US" sz="3200" spc="75" dirty="0">
                <a:solidFill>
                  <a:srgbClr val="3333FF"/>
                </a:solidFill>
                <a:latin typeface="Tenorite Display" panose="00000500000000000000" pitchFamily="2" charset="0"/>
                <a:ea typeface="+mn-ea"/>
                <a:cs typeface="Times New Roman" panose="02020603050405020304" pitchFamily="18" charset="0"/>
              </a:rPr>
              <a:t>Example – Supermarket Checkout Counter</a:t>
            </a:r>
          </a:p>
        </p:txBody>
      </p:sp>
      <p:sp>
        <p:nvSpPr>
          <p:cNvPr id="3" name="Text Placeholder 2">
            <a:extLst>
              <a:ext uri="{FF2B5EF4-FFF2-40B4-BE49-F238E27FC236}">
                <a16:creationId xmlns:a16="http://schemas.microsoft.com/office/drawing/2014/main" id="{4DA9D190-52AD-B2D1-DD10-10095B0441A7}"/>
              </a:ext>
            </a:extLst>
          </p:cNvPr>
          <p:cNvSpPr>
            <a:spLocks noGrp="1"/>
          </p:cNvSpPr>
          <p:nvPr>
            <p:ph type="body" sz="quarter" idx="15"/>
          </p:nvPr>
        </p:nvSpPr>
        <p:spPr>
          <a:xfrm>
            <a:off x="457200" y="1417638"/>
            <a:ext cx="3900488" cy="4219575"/>
          </a:xfrm>
        </p:spPr>
        <p:txBody>
          <a:bodyPr>
            <a:noAutofit/>
          </a:bodyPr>
          <a:lstStyle/>
          <a:p>
            <a:pPr>
              <a:lnSpc>
                <a:spcPct val="110000"/>
              </a:lnSpc>
              <a:spcBef>
                <a:spcPts val="450"/>
              </a:spcBef>
              <a:defRPr/>
            </a:pPr>
            <a:r>
              <a:rPr lang="en-US" sz="1800" dirty="0"/>
              <a:t>A checkout counter at a supermarket completes the process according to an exponential distribution with a service rate of 6 per hour. </a:t>
            </a:r>
          </a:p>
          <a:p>
            <a:pPr>
              <a:lnSpc>
                <a:spcPct val="110000"/>
              </a:lnSpc>
              <a:spcBef>
                <a:spcPts val="450"/>
              </a:spcBef>
              <a:defRPr/>
            </a:pPr>
            <a:r>
              <a:rPr lang="en-US" sz="1800" dirty="0"/>
              <a:t>A customer arrives at the checkout counter. </a:t>
            </a:r>
          </a:p>
          <a:p>
            <a:pPr>
              <a:lnSpc>
                <a:spcPct val="110000"/>
              </a:lnSpc>
              <a:spcBef>
                <a:spcPts val="450"/>
              </a:spcBef>
              <a:defRPr/>
            </a:pPr>
            <a:r>
              <a:rPr lang="en-US" sz="1800" dirty="0"/>
              <a:t>Find the probability of the following events.</a:t>
            </a:r>
          </a:p>
          <a:p>
            <a:pPr marL="514350" indent="-342900">
              <a:lnSpc>
                <a:spcPct val="110000"/>
              </a:lnSpc>
              <a:spcBef>
                <a:spcPts val="450"/>
              </a:spcBef>
              <a:buFont typeface="+mj-lt"/>
              <a:buAutoNum type="alphaLcPeriod"/>
              <a:defRPr/>
            </a:pPr>
            <a:r>
              <a:rPr lang="en-US" sz="1800" dirty="0"/>
              <a:t>The service is completed in fewer than 5 minutes.</a:t>
            </a:r>
          </a:p>
          <a:p>
            <a:pPr marL="514350" indent="-342900">
              <a:lnSpc>
                <a:spcPct val="110000"/>
              </a:lnSpc>
              <a:spcBef>
                <a:spcPts val="450"/>
              </a:spcBef>
              <a:buFont typeface="+mj-lt"/>
              <a:buAutoNum type="alphaLcPeriod"/>
              <a:defRPr/>
            </a:pPr>
            <a:r>
              <a:rPr lang="en-US" sz="1800" dirty="0"/>
              <a:t>The customer leaves the checkout counter more than 10 minutes after arriving.</a:t>
            </a:r>
          </a:p>
          <a:p>
            <a:pPr marL="514350" indent="-342900">
              <a:lnSpc>
                <a:spcPct val="110000"/>
              </a:lnSpc>
              <a:spcBef>
                <a:spcPts val="450"/>
              </a:spcBef>
              <a:buFont typeface="+mj-lt"/>
              <a:buAutoNum type="alphaLcPeriod"/>
              <a:defRPr/>
            </a:pPr>
            <a:r>
              <a:rPr lang="en-US" sz="1800" dirty="0"/>
              <a:t>The service is completed in a time between 5 and 8 minutes.</a:t>
            </a:r>
          </a:p>
        </p:txBody>
      </p:sp>
      <mc:AlternateContent xmlns:mc="http://schemas.openxmlformats.org/markup-compatibility/2006" xmlns:a14="http://schemas.microsoft.com/office/drawing/2010/main">
        <mc:Choice Requires="a14">
          <p:sp>
            <p:nvSpPr>
              <p:cNvPr id="6" name="Text Placeholder 3">
                <a:extLst>
                  <a:ext uri="{FF2B5EF4-FFF2-40B4-BE49-F238E27FC236}">
                    <a16:creationId xmlns:a16="http://schemas.microsoft.com/office/drawing/2014/main" id="{C2D83C3E-FA5B-8580-61E9-9B1E85174606}"/>
                  </a:ext>
                </a:extLst>
              </p:cNvPr>
              <p:cNvSpPr txBox="1">
                <a:spLocks/>
              </p:cNvSpPr>
              <p:nvPr/>
            </p:nvSpPr>
            <p:spPr bwMode="auto">
              <a:xfrm>
                <a:off x="4572000" y="1687002"/>
                <a:ext cx="4282633" cy="4219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Clr>
                    <a:srgbClr val="004A78"/>
                  </a:buClr>
                  <a:buFontTx/>
                  <a:buChar char="‒"/>
                  <a:defRPr sz="1800" kern="1200" baseline="0">
                    <a:solidFill>
                      <a:srgbClr val="000000"/>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4A78"/>
                  </a:buClr>
                  <a:buSzTx/>
                  <a:buFont typeface="Arial" charset="0"/>
                  <a:buNone/>
                  <a:tabLst/>
                  <a:defRPr/>
                </a:pPr>
                <a:r>
                  <a:rPr kumimoji="0" lang="en-US" sz="1800" b="1" i="0" u="none" strike="noStrike" kern="1200" cap="none" spc="0" normalizeH="0" baseline="0" noProof="0" dirty="0">
                    <a:ln>
                      <a:noFill/>
                    </a:ln>
                    <a:solidFill>
                      <a:srgbClr val="000000"/>
                    </a:solidFill>
                    <a:effectLst/>
                    <a:uLnTx/>
                    <a:uFillTx/>
                    <a:latin typeface="Arial" charset="0"/>
                    <a:cs typeface="Arial" charset="0"/>
                  </a:rPr>
                  <a:t>Solution</a:t>
                </a:r>
              </a:p>
              <a:p>
                <a:pPr marL="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Arial" charset="0"/>
                    <a:cs typeface="Arial" charset="0"/>
                  </a:rPr>
                  <a:t>Because all the questions are about services completed in minutes, let us convert the service rate also in minutes: </a:t>
                </a:r>
              </a:p>
              <a:p>
                <a:pPr marL="45720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r>
                  <a:rPr kumimoji="0" lang="el-GR" sz="1800" b="0" i="1" u="none" strike="noStrike" kern="1200" cap="none" spc="0" normalizeH="0" baseline="0" noProof="0" dirty="0">
                    <a:ln>
                      <a:noFill/>
                    </a:ln>
                    <a:solidFill>
                      <a:srgbClr val="000000"/>
                    </a:solidFill>
                    <a:effectLst/>
                    <a:uLnTx/>
                    <a:uFillTx/>
                    <a:latin typeface="Arial" charset="0"/>
                    <a:cs typeface="Arial" charset="0"/>
                  </a:rPr>
                  <a:t>λ</a:t>
                </a:r>
                <a:r>
                  <a:rPr kumimoji="0" lang="en-US" sz="1800" b="0" i="1" u="none" strike="noStrike" kern="1200" cap="none" spc="0" normalizeH="0" baseline="0" noProof="0" dirty="0">
                    <a:ln>
                      <a:noFill/>
                    </a:ln>
                    <a:solidFill>
                      <a:srgbClr val="000000"/>
                    </a:solidFill>
                    <a:effectLst/>
                    <a:uLnTx/>
                    <a:uFillTx/>
                    <a:latin typeface="Arial" charset="0"/>
                    <a:cs typeface="Arial" charset="0"/>
                  </a:rPr>
                  <a:t> = </a:t>
                </a:r>
                <a:r>
                  <a:rPr kumimoji="0" lang="en-US" sz="1800" b="0" i="0" u="none" strike="noStrike" kern="1200" cap="none" spc="0" normalizeH="0" baseline="0" noProof="0" dirty="0">
                    <a:ln>
                      <a:noFill/>
                    </a:ln>
                    <a:solidFill>
                      <a:srgbClr val="000000"/>
                    </a:solidFill>
                    <a:effectLst/>
                    <a:uLnTx/>
                    <a:uFillTx/>
                    <a:latin typeface="Arial" charset="0"/>
                    <a:cs typeface="Arial" charset="0"/>
                  </a:rPr>
                  <a:t>6</a:t>
                </a:r>
                <a:r>
                  <a:rPr kumimoji="0" lang="en-US" sz="1800" b="0" i="1" u="none" strike="noStrike" kern="1200" cap="none" spc="0" normalizeH="0" baseline="0" noProof="0" dirty="0">
                    <a:ln>
                      <a:noFill/>
                    </a:ln>
                    <a:solidFill>
                      <a:srgbClr val="000000"/>
                    </a:solidFill>
                    <a:effectLst/>
                    <a:uLnTx/>
                    <a:uFillTx/>
                    <a:latin typeface="Arial" charset="0"/>
                    <a:cs typeface="Arial" charset="0"/>
                  </a:rPr>
                  <a:t> </a:t>
                </a:r>
                <a:r>
                  <a:rPr kumimoji="0" lang="en-US" sz="1800" b="0" i="0" u="none" strike="noStrike" kern="1200" cap="none" spc="0" normalizeH="0" baseline="0" noProof="0" dirty="0">
                    <a:ln>
                      <a:noFill/>
                    </a:ln>
                    <a:solidFill>
                      <a:srgbClr val="000000"/>
                    </a:solidFill>
                    <a:effectLst/>
                    <a:uLnTx/>
                    <a:uFillTx/>
                    <a:latin typeface="Arial" charset="0"/>
                    <a:cs typeface="Arial" charset="0"/>
                  </a:rPr>
                  <a:t>/ hour = .1 / minute.</a:t>
                </a:r>
              </a:p>
              <a:p>
                <a:pPr marL="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Arial" charset="0"/>
                    <a:cs typeface="Arial" charset="0"/>
                  </a:rPr>
                  <a:t>Thus:</a:t>
                </a:r>
              </a:p>
              <a:p>
                <a:pPr marL="571500" marR="0" lvl="0" indent="-342900" algn="l" defTabSz="914400" rtl="0" eaLnBrk="1" fontAlgn="base" latinLnBrk="0" hangingPunct="1">
                  <a:lnSpc>
                    <a:spcPct val="90000"/>
                  </a:lnSpc>
                  <a:spcBef>
                    <a:spcPts val="1000"/>
                  </a:spcBef>
                  <a:spcAft>
                    <a:spcPct val="0"/>
                  </a:spcAft>
                  <a:buClr>
                    <a:srgbClr val="004A78"/>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charset="0"/>
                    <a:cs typeface="Arial" charset="0"/>
                  </a:rPr>
                  <a:t> </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𝑋</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&lt;5</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5</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0.5</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=.3935</m:t>
                    </m:r>
                  </m:oMath>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a:p>
                <a:pPr marL="571500" marR="0" lvl="0" indent="-342900" algn="l" defTabSz="914400" rtl="0" eaLnBrk="1" fontAlgn="base" latinLnBrk="0" hangingPunct="1">
                  <a:lnSpc>
                    <a:spcPct val="90000"/>
                  </a:lnSpc>
                  <a:spcBef>
                    <a:spcPts val="1000"/>
                  </a:spcBef>
                  <a:spcAft>
                    <a:spcPct val="0"/>
                  </a:spcAft>
                  <a:buClr>
                    <a:srgbClr val="004A78"/>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charset="0"/>
                    <a:cs typeface="Arial" charset="0"/>
                  </a:rPr>
                  <a:t> </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𝑋</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&gt;10</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10</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1</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=.3679</m:t>
                    </m:r>
                  </m:oMath>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a:p>
                <a:pPr marL="571500" marR="0" lvl="0" indent="-342900" algn="l" defTabSz="914400" rtl="0" eaLnBrk="1" fontAlgn="base" latinLnBrk="0" hangingPunct="1">
                  <a:lnSpc>
                    <a:spcPct val="90000"/>
                  </a:lnSpc>
                  <a:spcBef>
                    <a:spcPts val="1000"/>
                  </a:spcBef>
                  <a:spcAft>
                    <a:spcPct val="0"/>
                  </a:spcAft>
                  <a:buClr>
                    <a:srgbClr val="004A78"/>
                  </a:buClr>
                  <a:buSzTx/>
                  <a:buFont typeface="+mj-lt"/>
                  <a:buAutoNum type="alphaLcPeriod"/>
                  <a:tabLst/>
                  <a:defRPr/>
                </a:pPr>
                <a:r>
                  <a:rPr kumimoji="0" lang="en-US" sz="1800" b="0" i="0" u="none" strike="noStrike" kern="1200" cap="none" spc="0" normalizeH="0" baseline="0" noProof="0" dirty="0">
                    <a:ln>
                      <a:noFill/>
                    </a:ln>
                    <a:solidFill>
                      <a:srgbClr val="000000"/>
                    </a:solidFill>
                    <a:effectLst/>
                    <a:uLnTx/>
                    <a:uFillTx/>
                    <a:latin typeface="Arial" charset="0"/>
                    <a:cs typeface="Arial" charset="0"/>
                  </a:rPr>
                  <a:t> </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𝑃</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5&lt;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𝑋</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&lt;8</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5</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−.1</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8</m:t>
                            </m:r>
                          </m:e>
                        </m:d>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−0.5</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𝑒</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rPr>
                          <m:t>−0.</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8</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rPr>
                      <m:t>=.6065−.4493=.1572</m:t>
                    </m:r>
                  </m:oMath>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1" fontAlgn="base" latinLnBrk="0" hangingPunct="1">
                  <a:lnSpc>
                    <a:spcPct val="90000"/>
                  </a:lnSpc>
                  <a:spcBef>
                    <a:spcPts val="1000"/>
                  </a:spcBef>
                  <a:spcAft>
                    <a:spcPct val="0"/>
                  </a:spcAft>
                  <a:buClr>
                    <a:srgbClr val="004A78"/>
                  </a:buClr>
                  <a:buSzTx/>
                  <a:buFont typeface="Arial" charset="0"/>
                  <a:buNone/>
                  <a:tabLst/>
                  <a:defRPr/>
                </a:pPr>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p:txBody>
          </p:sp>
        </mc:Choice>
        <mc:Fallback xmlns="">
          <p:sp>
            <p:nvSpPr>
              <p:cNvPr id="6" name="Text Placeholder 3">
                <a:extLst>
                  <a:ext uri="{FF2B5EF4-FFF2-40B4-BE49-F238E27FC236}">
                    <a16:creationId xmlns:a16="http://schemas.microsoft.com/office/drawing/2014/main" id="{C2D83C3E-FA5B-8580-61E9-9B1E85174606}"/>
                  </a:ext>
                </a:extLst>
              </p:cNvPr>
              <p:cNvSpPr txBox="1">
                <a:spLocks noRot="1" noChangeAspect="1" noMove="1" noResize="1" noEditPoints="1" noAdjustHandles="1" noChangeArrowheads="1" noChangeShapeType="1" noTextEdit="1"/>
              </p:cNvSpPr>
              <p:nvPr/>
            </p:nvSpPr>
            <p:spPr bwMode="auto">
              <a:xfrm>
                <a:off x="4572000" y="1687002"/>
                <a:ext cx="4282633" cy="4219575"/>
              </a:xfrm>
              <a:prstGeom prst="rect">
                <a:avLst/>
              </a:prstGeom>
              <a:blipFill>
                <a:blip r:embed="rId2"/>
                <a:stretch>
                  <a:fillRect l="-3272" t="-24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429397780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34F3-4B4B-C6E0-F055-E755D4EA274C}"/>
            </a:ext>
          </a:extLst>
        </p:cNvPr>
        <p:cNvGrpSpPr/>
        <p:nvPr/>
      </p:nvGrpSpPr>
      <p:grpSpPr>
        <a:xfrm>
          <a:off x="0" y="0"/>
          <a:ext cx="0" cy="0"/>
          <a:chOff x="0" y="0"/>
          <a:chExt cx="0" cy="0"/>
        </a:xfrm>
      </p:grpSpPr>
      <p:sp>
        <p:nvSpPr>
          <p:cNvPr id="77829" name="Rectangle 5">
            <a:extLst>
              <a:ext uri="{FF2B5EF4-FFF2-40B4-BE49-F238E27FC236}">
                <a16:creationId xmlns:a16="http://schemas.microsoft.com/office/drawing/2014/main" id="{02C9B406-50E4-1709-5407-98C173E6FD6B}"/>
              </a:ext>
            </a:extLst>
          </p:cNvPr>
          <p:cNvSpPr>
            <a:spLocks noChangeArrowheads="1"/>
          </p:cNvSpPr>
          <p:nvPr/>
        </p:nvSpPr>
        <p:spPr bwMode="auto">
          <a:xfrm>
            <a:off x="2598738" y="3338513"/>
            <a:ext cx="3525837" cy="874712"/>
          </a:xfrm>
          <a:prstGeom prst="rect">
            <a:avLst/>
          </a:prstGeom>
          <a:solidFill>
            <a:schemeClr val="accent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r>
              <a:rPr lang="en-US" sz="3200" dirty="0" err="1">
                <a:effectLst>
                  <a:outerShdw blurRad="38100" dist="38100" dir="2700000" algn="tl">
                    <a:srgbClr val="000000"/>
                  </a:outerShdw>
                </a:effectLst>
                <a:latin typeface="Book Antiqua" pitchFamily="18" charset="0"/>
                <a:cs typeface="+mn-cs"/>
              </a:rPr>
              <a:t>Var</a:t>
            </a:r>
            <a:r>
              <a:rPr lang="en-US" sz="3200" dirty="0">
                <a:effectLst>
                  <a:outerShdw blurRad="38100" dist="38100" dir="2700000" algn="tl">
                    <a:srgbClr val="000000"/>
                  </a:outerShdw>
                </a:effectLst>
                <a:latin typeface="Book Antiqua" pitchFamily="18" charset="0"/>
                <a:cs typeface="+mn-cs"/>
              </a:rPr>
              <a:t>(</a:t>
            </a:r>
            <a:r>
              <a:rPr lang="en-US" sz="3200" i="1" dirty="0">
                <a:effectLst>
                  <a:outerShdw blurRad="38100" dist="38100" dir="2700000" algn="tl">
                    <a:srgbClr val="000000"/>
                  </a:outerShdw>
                </a:effectLst>
                <a:latin typeface="Book Antiqua" pitchFamily="18" charset="0"/>
                <a:cs typeface="+mn-cs"/>
              </a:rPr>
              <a:t>x</a:t>
            </a:r>
            <a:r>
              <a:rPr lang="en-US" sz="3200" dirty="0">
                <a:effectLst>
                  <a:outerShdw blurRad="38100" dist="38100" dir="2700000" algn="tl">
                    <a:srgbClr val="000000"/>
                  </a:outerShdw>
                </a:effectLst>
                <a:latin typeface="Book Antiqua" pitchFamily="18" charset="0"/>
                <a:cs typeface="+mn-cs"/>
              </a:rPr>
              <a:t>) = (</a:t>
            </a:r>
            <a:r>
              <a:rPr lang="en-US" sz="3200" i="1" dirty="0">
                <a:effectLst>
                  <a:outerShdw blurRad="38100" dist="38100" dir="2700000" algn="tl">
                    <a:srgbClr val="000000"/>
                  </a:outerShdw>
                </a:effectLst>
                <a:latin typeface="Book Antiqua" pitchFamily="18" charset="0"/>
                <a:cs typeface="+mn-cs"/>
              </a:rPr>
              <a:t>b</a:t>
            </a:r>
            <a:r>
              <a:rPr lang="en-US" sz="3200" dirty="0">
                <a:effectLst>
                  <a:outerShdw blurRad="38100" dist="38100" dir="2700000" algn="tl">
                    <a:srgbClr val="000000"/>
                  </a:outerShdw>
                </a:effectLst>
                <a:latin typeface="Book Antiqua" pitchFamily="18" charset="0"/>
                <a:cs typeface="+mn-cs"/>
              </a:rPr>
              <a:t> - </a:t>
            </a:r>
            <a:r>
              <a:rPr lang="en-US" sz="3200" i="1" dirty="0">
                <a:effectLst>
                  <a:outerShdw blurRad="38100" dist="38100" dir="2700000" algn="tl">
                    <a:srgbClr val="000000"/>
                  </a:outerShdw>
                </a:effectLst>
                <a:latin typeface="Book Antiqua" pitchFamily="18" charset="0"/>
                <a:cs typeface="+mn-cs"/>
              </a:rPr>
              <a:t>a</a:t>
            </a:r>
            <a:r>
              <a:rPr lang="en-US" sz="3200" dirty="0">
                <a:effectLst>
                  <a:outerShdw blurRad="38100" dist="38100" dir="2700000" algn="tl">
                    <a:srgbClr val="000000"/>
                  </a:outerShdw>
                </a:effectLst>
                <a:latin typeface="Book Antiqua" pitchFamily="18" charset="0"/>
                <a:cs typeface="+mn-cs"/>
              </a:rPr>
              <a:t>)</a:t>
            </a:r>
            <a:r>
              <a:rPr lang="en-US" sz="3200" baseline="30000" dirty="0">
                <a:effectLst>
                  <a:outerShdw blurRad="38100" dist="38100" dir="2700000" algn="tl">
                    <a:srgbClr val="000000"/>
                  </a:outerShdw>
                </a:effectLst>
                <a:latin typeface="Book Antiqua" pitchFamily="18" charset="0"/>
                <a:cs typeface="+mn-cs"/>
              </a:rPr>
              <a:t>2</a:t>
            </a:r>
            <a:r>
              <a:rPr lang="en-US" sz="3200" dirty="0">
                <a:effectLst>
                  <a:outerShdw blurRad="38100" dist="38100" dir="2700000" algn="tl">
                    <a:srgbClr val="000000"/>
                  </a:outerShdw>
                </a:effectLst>
                <a:latin typeface="Book Antiqua" pitchFamily="18" charset="0"/>
                <a:cs typeface="+mn-cs"/>
              </a:rPr>
              <a:t>/12</a:t>
            </a:r>
          </a:p>
        </p:txBody>
      </p:sp>
      <p:sp>
        <p:nvSpPr>
          <p:cNvPr id="77828" name="Rectangle 4">
            <a:extLst>
              <a:ext uri="{FF2B5EF4-FFF2-40B4-BE49-F238E27FC236}">
                <a16:creationId xmlns:a16="http://schemas.microsoft.com/office/drawing/2014/main" id="{4CA5C926-F163-2BF2-B9FE-2AACFC41E0D3}"/>
              </a:ext>
            </a:extLst>
          </p:cNvPr>
          <p:cNvSpPr>
            <a:spLocks noChangeArrowheads="1"/>
          </p:cNvSpPr>
          <p:nvPr/>
        </p:nvSpPr>
        <p:spPr bwMode="auto">
          <a:xfrm>
            <a:off x="3092450" y="1771650"/>
            <a:ext cx="2917825" cy="695325"/>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r>
              <a:rPr lang="en-US" sz="3200" dirty="0">
                <a:effectLst>
                  <a:outerShdw blurRad="38100" dist="38100" dir="2700000" algn="tl">
                    <a:srgbClr val="000000"/>
                  </a:outerShdw>
                </a:effectLst>
                <a:latin typeface="Book Antiqua" pitchFamily="18" charset="0"/>
                <a:cs typeface="+mn-cs"/>
              </a:rPr>
              <a:t>E(</a:t>
            </a:r>
            <a:r>
              <a:rPr lang="en-US" sz="3200" i="1" dirty="0">
                <a:effectLst>
                  <a:outerShdw blurRad="38100" dist="38100" dir="2700000" algn="tl">
                    <a:srgbClr val="000000"/>
                  </a:outerShdw>
                </a:effectLst>
                <a:latin typeface="Book Antiqua" pitchFamily="18" charset="0"/>
                <a:cs typeface="+mn-cs"/>
              </a:rPr>
              <a:t>x</a:t>
            </a:r>
            <a:r>
              <a:rPr lang="en-US" sz="3200" dirty="0">
                <a:effectLst>
                  <a:outerShdw blurRad="38100" dist="38100" dir="2700000" algn="tl">
                    <a:srgbClr val="000000"/>
                  </a:outerShdw>
                </a:effectLst>
                <a:latin typeface="Book Antiqua" pitchFamily="18" charset="0"/>
                <a:cs typeface="+mn-cs"/>
              </a:rPr>
              <a:t>) = (</a:t>
            </a:r>
            <a:r>
              <a:rPr lang="en-US" sz="3200" i="1" dirty="0">
                <a:effectLst>
                  <a:outerShdw blurRad="38100" dist="38100" dir="2700000" algn="tl">
                    <a:srgbClr val="000000"/>
                  </a:outerShdw>
                </a:effectLst>
                <a:latin typeface="Book Antiqua" pitchFamily="18" charset="0"/>
                <a:cs typeface="+mn-cs"/>
              </a:rPr>
              <a:t>a</a:t>
            </a:r>
            <a:r>
              <a:rPr lang="en-US" sz="3200" dirty="0">
                <a:effectLst>
                  <a:outerShdw blurRad="38100" dist="38100" dir="2700000" algn="tl">
                    <a:srgbClr val="000000"/>
                  </a:outerShdw>
                </a:effectLst>
                <a:latin typeface="Book Antiqua" pitchFamily="18" charset="0"/>
                <a:cs typeface="+mn-cs"/>
              </a:rPr>
              <a:t> + </a:t>
            </a:r>
            <a:r>
              <a:rPr lang="en-US" sz="3200" i="1" dirty="0">
                <a:effectLst>
                  <a:outerShdw blurRad="38100" dist="38100" dir="2700000" algn="tl">
                    <a:srgbClr val="000000"/>
                  </a:outerShdw>
                </a:effectLst>
                <a:latin typeface="Book Antiqua" pitchFamily="18" charset="0"/>
                <a:cs typeface="+mn-cs"/>
              </a:rPr>
              <a:t>b</a:t>
            </a:r>
            <a:r>
              <a:rPr lang="en-US" sz="3200" dirty="0">
                <a:effectLst>
                  <a:outerShdw blurRad="38100" dist="38100" dir="2700000" algn="tl">
                    <a:srgbClr val="000000"/>
                  </a:outerShdw>
                </a:effectLst>
                <a:latin typeface="Book Antiqua" pitchFamily="18" charset="0"/>
                <a:cs typeface="+mn-cs"/>
              </a:rPr>
              <a:t>)/2</a:t>
            </a:r>
          </a:p>
        </p:txBody>
      </p:sp>
      <p:sp>
        <p:nvSpPr>
          <p:cNvPr id="77826" name="Rectangle 2">
            <a:extLst>
              <a:ext uri="{FF2B5EF4-FFF2-40B4-BE49-F238E27FC236}">
                <a16:creationId xmlns:a16="http://schemas.microsoft.com/office/drawing/2014/main" id="{7506BBF5-A681-4BF1-E631-B2DC77058A1E}"/>
              </a:ext>
            </a:extLst>
          </p:cNvPr>
          <p:cNvSpPr>
            <a:spLocks noGrp="1" noChangeArrowheads="1"/>
          </p:cNvSpPr>
          <p:nvPr>
            <p:ph type="title"/>
          </p:nvPr>
        </p:nvSpPr>
        <p:spPr>
          <a:xfrm>
            <a:off x="685800" y="184150"/>
            <a:ext cx="7772400" cy="814388"/>
          </a:xfrm>
        </p:spPr>
        <p:txBody>
          <a:bodyPr rtlCol="0">
            <a:normAutofit fontScale="90000"/>
          </a:bodyPr>
          <a:lstStyle/>
          <a:p>
            <a:pPr eaLnBrk="1" fontAlgn="auto" hangingPunct="1">
              <a:spcAft>
                <a:spcPts val="0"/>
              </a:spcAft>
              <a:defRPr/>
            </a:pPr>
            <a:r>
              <a:rPr lang="en-US" dirty="0">
                <a:solidFill>
                  <a:schemeClr val="tx1">
                    <a:lumMod val="85000"/>
                    <a:lumOff val="15000"/>
                  </a:schemeClr>
                </a:solidFill>
              </a:rPr>
              <a:t>Uniform Probability Distribution</a:t>
            </a:r>
          </a:p>
        </p:txBody>
      </p:sp>
      <p:sp>
        <p:nvSpPr>
          <p:cNvPr id="77833" name="Rectangle 9">
            <a:extLst>
              <a:ext uri="{FF2B5EF4-FFF2-40B4-BE49-F238E27FC236}">
                <a16:creationId xmlns:a16="http://schemas.microsoft.com/office/drawing/2014/main" id="{6FF799C3-66A8-07F4-4A8E-ABAF6299DEF5}"/>
              </a:ext>
            </a:extLst>
          </p:cNvPr>
          <p:cNvSpPr>
            <a:spLocks noChangeArrowheads="1"/>
          </p:cNvSpPr>
          <p:nvPr/>
        </p:nvSpPr>
        <p:spPr bwMode="auto">
          <a:xfrm>
            <a:off x="700088" y="1117600"/>
            <a:ext cx="6000750" cy="5095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3200" dirty="0">
                <a:solidFill>
                  <a:schemeClr val="tx1">
                    <a:lumMod val="75000"/>
                    <a:lumOff val="25000"/>
                  </a:schemeClr>
                </a:solidFill>
                <a:effectLst>
                  <a:outerShdw blurRad="38100" dist="38100" dir="2700000" algn="tl">
                    <a:srgbClr val="000000"/>
                  </a:outerShdw>
                </a:effectLst>
                <a:latin typeface="Book Antiqua" pitchFamily="18" charset="0"/>
                <a:cs typeface="+mn-cs"/>
              </a:rPr>
              <a:t>Expected Value of </a:t>
            </a:r>
            <a:r>
              <a:rPr lang="en-US" sz="3200" i="1" dirty="0">
                <a:solidFill>
                  <a:schemeClr val="tx1">
                    <a:lumMod val="75000"/>
                    <a:lumOff val="25000"/>
                  </a:schemeClr>
                </a:solidFill>
                <a:effectLst>
                  <a:outerShdw blurRad="38100" dist="38100" dir="2700000" algn="tl">
                    <a:srgbClr val="000000"/>
                  </a:outerShdw>
                </a:effectLst>
                <a:latin typeface="Book Antiqua" pitchFamily="18" charset="0"/>
                <a:cs typeface="+mn-cs"/>
              </a:rPr>
              <a:t>x</a:t>
            </a:r>
            <a:endParaRPr lang="en-US" sz="3200" dirty="0">
              <a:solidFill>
                <a:schemeClr val="tx1">
                  <a:lumMod val="75000"/>
                  <a:lumOff val="25000"/>
                </a:schemeClr>
              </a:solidFill>
              <a:effectLst>
                <a:outerShdw blurRad="38100" dist="38100" dir="2700000" algn="tl">
                  <a:srgbClr val="000000"/>
                </a:outerShdw>
              </a:effectLst>
              <a:latin typeface="Book Antiqua" pitchFamily="18" charset="0"/>
              <a:cs typeface="+mn-cs"/>
            </a:endParaRPr>
          </a:p>
        </p:txBody>
      </p:sp>
      <p:sp>
        <p:nvSpPr>
          <p:cNvPr id="77834" name="Rectangle 10">
            <a:extLst>
              <a:ext uri="{FF2B5EF4-FFF2-40B4-BE49-F238E27FC236}">
                <a16:creationId xmlns:a16="http://schemas.microsoft.com/office/drawing/2014/main" id="{86822C68-AFCF-DBDA-24CA-205328D89128}"/>
              </a:ext>
            </a:extLst>
          </p:cNvPr>
          <p:cNvSpPr>
            <a:spLocks noChangeArrowheads="1"/>
          </p:cNvSpPr>
          <p:nvPr/>
        </p:nvSpPr>
        <p:spPr bwMode="auto">
          <a:xfrm>
            <a:off x="700088" y="2660650"/>
            <a:ext cx="5505450" cy="4905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3200" dirty="0">
                <a:effectLst>
                  <a:outerShdw blurRad="38100" dist="38100" dir="2700000" algn="tl">
                    <a:srgbClr val="000000"/>
                  </a:outerShdw>
                </a:effectLst>
                <a:latin typeface="Book Antiqua" pitchFamily="18" charset="0"/>
                <a:cs typeface="+mn-cs"/>
              </a:rPr>
              <a:t>Variance of </a:t>
            </a:r>
            <a:r>
              <a:rPr lang="en-US" sz="3200" i="1" dirty="0">
                <a:effectLst>
                  <a:outerShdw blurRad="38100" dist="38100" dir="2700000" algn="tl">
                    <a:srgbClr val="000000"/>
                  </a:outerShdw>
                </a:effectLst>
                <a:latin typeface="Book Antiqua" pitchFamily="18" charset="0"/>
                <a:cs typeface="+mn-cs"/>
              </a:rPr>
              <a:t>x</a:t>
            </a:r>
            <a:endParaRPr lang="en-US" sz="3200" dirty="0">
              <a:effectLst>
                <a:outerShdw blurRad="38100" dist="38100" dir="2700000" algn="tl">
                  <a:srgbClr val="000000"/>
                </a:outerShdw>
              </a:effectLst>
              <a:latin typeface="Book Antiqua" pitchFamily="18" charset="0"/>
              <a:cs typeface="+mn-cs"/>
            </a:endParaRPr>
          </a:p>
        </p:txBody>
      </p:sp>
      <p:sp>
        <p:nvSpPr>
          <p:cNvPr id="7" name="Rectangle 5">
            <a:extLst>
              <a:ext uri="{FF2B5EF4-FFF2-40B4-BE49-F238E27FC236}">
                <a16:creationId xmlns:a16="http://schemas.microsoft.com/office/drawing/2014/main" id="{3EE538C8-36AC-47BF-2724-5D8FCF51357D}"/>
              </a:ext>
            </a:extLst>
          </p:cNvPr>
          <p:cNvSpPr>
            <a:spLocks noChangeArrowheads="1"/>
          </p:cNvSpPr>
          <p:nvPr/>
        </p:nvSpPr>
        <p:spPr bwMode="auto">
          <a:xfrm>
            <a:off x="969963" y="4564063"/>
            <a:ext cx="7067550" cy="11239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where:  </a:t>
            </a:r>
            <a:r>
              <a:rPr lang="en-US" sz="2400" i="1" dirty="0">
                <a:effectLst>
                  <a:outerShdw blurRad="38100" dist="38100" dir="2700000" algn="tl">
                    <a:srgbClr val="000000"/>
                  </a:outerShdw>
                </a:effectLst>
                <a:latin typeface="Book Antiqua" pitchFamily="18" charset="0"/>
                <a:cs typeface="+mn-cs"/>
              </a:rPr>
              <a:t>a</a:t>
            </a:r>
            <a:r>
              <a:rPr lang="en-US" sz="2400" dirty="0">
                <a:effectLst>
                  <a:outerShdw blurRad="38100" dist="38100" dir="2700000" algn="tl">
                    <a:srgbClr val="000000"/>
                  </a:outerShdw>
                </a:effectLst>
                <a:latin typeface="Book Antiqua" pitchFamily="18" charset="0"/>
                <a:cs typeface="+mn-cs"/>
              </a:rPr>
              <a:t> = smallest value the variable can assume</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b</a:t>
            </a:r>
            <a:r>
              <a:rPr lang="en-US" sz="2400" dirty="0">
                <a:effectLst>
                  <a:outerShdw blurRad="38100" dist="38100" dir="2700000" algn="tl">
                    <a:srgbClr val="000000"/>
                  </a:outerShdw>
                </a:effectLst>
                <a:latin typeface="Book Antiqua" pitchFamily="18" charset="0"/>
                <a:cs typeface="+mn-cs"/>
              </a:rPr>
              <a:t> = largest value the variable can assume</a:t>
            </a:r>
          </a:p>
        </p:txBody>
      </p:sp>
    </p:spTree>
    <p:extLst>
      <p:ext uri="{BB962C8B-B14F-4D97-AF65-F5344CB8AC3E}">
        <p14:creationId xmlns:p14="http://schemas.microsoft.com/office/powerpoint/2010/main" val="14112521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blinds(horizontal)">
                                      <p:cBhvr>
                                        <p:cTn id="7" dur="500"/>
                                        <p:tgtEl>
                                          <p:spTgt spid="77833"/>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77828"/>
                                        </p:tgtEl>
                                        <p:attrNameLst>
                                          <p:attrName>style.visibility</p:attrName>
                                        </p:attrNameLst>
                                      </p:cBhvr>
                                      <p:to>
                                        <p:strVal val="visible"/>
                                      </p:to>
                                    </p:set>
                                    <p:anim calcmode="lin" valueType="num">
                                      <p:cBhvr>
                                        <p:cTn id="11" dur="500" fill="hold"/>
                                        <p:tgtEl>
                                          <p:spTgt spid="77828"/>
                                        </p:tgtEl>
                                        <p:attrNameLst>
                                          <p:attrName>ppt_w</p:attrName>
                                        </p:attrNameLst>
                                      </p:cBhvr>
                                      <p:tavLst>
                                        <p:tav tm="0">
                                          <p:val>
                                            <p:strVal val="2/3*#ppt_w"/>
                                          </p:val>
                                        </p:tav>
                                        <p:tav tm="100000">
                                          <p:val>
                                            <p:strVal val="#ppt_w"/>
                                          </p:val>
                                        </p:tav>
                                      </p:tavLst>
                                    </p:anim>
                                    <p:anim calcmode="lin" valueType="num">
                                      <p:cBhvr>
                                        <p:cTn id="12" dur="500" fill="hold"/>
                                        <p:tgtEl>
                                          <p:spTgt spid="77828"/>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34"/>
                                        </p:tgtEl>
                                        <p:attrNameLst>
                                          <p:attrName>style.visibility</p:attrName>
                                        </p:attrNameLst>
                                      </p:cBhvr>
                                      <p:to>
                                        <p:strVal val="visible"/>
                                      </p:to>
                                    </p:set>
                                    <p:animEffect transition="in" filter="blinds(horizontal)">
                                      <p:cBhvr>
                                        <p:cTn id="17" dur="500"/>
                                        <p:tgtEl>
                                          <p:spTgt spid="77834"/>
                                        </p:tgtEl>
                                      </p:cBhvr>
                                    </p:animEffect>
                                  </p:childTnLst>
                                </p:cTn>
                              </p:par>
                            </p:childTnLst>
                          </p:cTn>
                        </p:par>
                        <p:par>
                          <p:cTn id="18" fill="hold" nodeType="afterGroup">
                            <p:stCondLst>
                              <p:cond delay="500"/>
                            </p:stCondLst>
                            <p:childTnLst>
                              <p:par>
                                <p:cTn id="19" presetID="23" presetClass="entr" presetSubtype="272" fill="hold" grpId="0" nodeType="afterEffect">
                                  <p:stCondLst>
                                    <p:cond delay="1000"/>
                                  </p:stCondLst>
                                  <p:childTnLst>
                                    <p:set>
                                      <p:cBhvr>
                                        <p:cTn id="20" dur="1" fill="hold">
                                          <p:stCondLst>
                                            <p:cond delay="0"/>
                                          </p:stCondLst>
                                        </p:cTn>
                                        <p:tgtEl>
                                          <p:spTgt spid="77829"/>
                                        </p:tgtEl>
                                        <p:attrNameLst>
                                          <p:attrName>style.visibility</p:attrName>
                                        </p:attrNameLst>
                                      </p:cBhvr>
                                      <p:to>
                                        <p:strVal val="visible"/>
                                      </p:to>
                                    </p:set>
                                    <p:anim calcmode="lin" valueType="num">
                                      <p:cBhvr>
                                        <p:cTn id="21" dur="500" fill="hold"/>
                                        <p:tgtEl>
                                          <p:spTgt spid="77829"/>
                                        </p:tgtEl>
                                        <p:attrNameLst>
                                          <p:attrName>ppt_w</p:attrName>
                                        </p:attrNameLst>
                                      </p:cBhvr>
                                      <p:tavLst>
                                        <p:tav tm="0">
                                          <p:val>
                                            <p:strVal val="2/3*#ppt_w"/>
                                          </p:val>
                                        </p:tav>
                                        <p:tav tm="100000">
                                          <p:val>
                                            <p:strVal val="#ppt_w"/>
                                          </p:val>
                                        </p:tav>
                                      </p:tavLst>
                                    </p:anim>
                                    <p:anim calcmode="lin" valueType="num">
                                      <p:cBhvr>
                                        <p:cTn id="22" dur="500" fill="hold"/>
                                        <p:tgtEl>
                                          <p:spTgt spid="77829"/>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2000"/>
                            </p:stCondLst>
                            <p:childTnLst>
                              <p:par>
                                <p:cTn id="24" presetID="3" presetClass="entr" presetSubtype="10" fill="hold" grpId="0" nodeType="afterEffect">
                                  <p:stCondLst>
                                    <p:cond delay="200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autoUpdateAnimBg="0"/>
      <p:bldP spid="77828" grpId="0" animBg="1" autoUpdateAnimBg="0"/>
      <p:bldP spid="77833" grpId="0" autoUpdateAnimBg="0"/>
      <p:bldP spid="77834"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E4AC7D-8F0F-9991-EE99-D9491F13F924}"/>
              </a:ext>
            </a:extLst>
          </p:cNvPr>
          <p:cNvSpPr txBox="1"/>
          <p:nvPr/>
        </p:nvSpPr>
        <p:spPr>
          <a:xfrm>
            <a:off x="341313" y="1262063"/>
            <a:ext cx="5054600" cy="5595937"/>
          </a:xfrm>
          <a:prstGeom prst="rect">
            <a:avLst/>
          </a:prstGeom>
          <a:noFill/>
        </p:spPr>
        <p:txBody>
          <a:bodyPr lIns="67500">
            <a:spAutoFit/>
          </a:bodyPr>
          <a:lstStyle/>
          <a:p>
            <a:pPr>
              <a:spcBef>
                <a:spcPts val="450"/>
              </a:spcBef>
              <a:spcAft>
                <a:spcPts val="450"/>
              </a:spcAft>
              <a:defRPr/>
            </a:pPr>
            <a:r>
              <a:rPr lang="en-US" sz="2400" dirty="0"/>
              <a:t>The amount of gasoline sold daily at a service station is uniformly distributed between 2,000 and 5,000 gallons. Find the following:</a:t>
            </a:r>
          </a:p>
          <a:p>
            <a:pPr>
              <a:spcBef>
                <a:spcPts val="450"/>
              </a:spcBef>
              <a:spcAft>
                <a:spcPts val="450"/>
              </a:spcAft>
              <a:defRPr/>
            </a:pPr>
            <a:endParaRPr lang="en-US" sz="2400" dirty="0"/>
          </a:p>
          <a:p>
            <a:pPr marL="342900" indent="-257175">
              <a:spcBef>
                <a:spcPts val="450"/>
              </a:spcBef>
              <a:buFont typeface="+mj-lt"/>
              <a:buAutoNum type="alphaLcPeriod"/>
              <a:defRPr/>
            </a:pPr>
            <a:r>
              <a:rPr lang="en-US" sz="2400" dirty="0"/>
              <a:t>Probability that daily sales fall between 2,500 and 3,000 gallons.</a:t>
            </a:r>
          </a:p>
          <a:p>
            <a:pPr marL="342900" indent="-257175">
              <a:spcBef>
                <a:spcPts val="450"/>
              </a:spcBef>
              <a:buFont typeface="+mj-lt"/>
              <a:buAutoNum type="alphaLcPeriod"/>
              <a:defRPr/>
            </a:pPr>
            <a:r>
              <a:rPr lang="en-US" sz="2400" dirty="0"/>
              <a:t>Probability that the service station sells at least 4,000 gallons.</a:t>
            </a:r>
          </a:p>
          <a:p>
            <a:pPr marL="342900" indent="-257175">
              <a:spcBef>
                <a:spcPts val="450"/>
              </a:spcBef>
              <a:buFont typeface="+mj-lt"/>
              <a:buAutoNum type="alphaLcPeriod"/>
              <a:defRPr/>
            </a:pPr>
            <a:r>
              <a:rPr lang="en-US" sz="2400" dirty="0"/>
              <a:t>Probability that the station sells exactly 2,500 gallons</a:t>
            </a:r>
            <a:r>
              <a:rPr lang="en-US" sz="1500" dirty="0"/>
              <a:t>.</a:t>
            </a:r>
          </a:p>
          <a:p>
            <a:pPr marL="85725">
              <a:spcBef>
                <a:spcPts val="450"/>
              </a:spcBef>
              <a:spcAft>
                <a:spcPts val="450"/>
              </a:spcAft>
              <a:defRPr/>
            </a:pPr>
            <a:endParaRPr lang="en-US" sz="1650" dirty="0"/>
          </a:p>
        </p:txBody>
      </p:sp>
      <p:sp>
        <p:nvSpPr>
          <p:cNvPr id="28" name="TextBox 27">
            <a:extLst>
              <a:ext uri="{FF2B5EF4-FFF2-40B4-BE49-F238E27FC236}">
                <a16:creationId xmlns:a16="http://schemas.microsoft.com/office/drawing/2014/main" id="{379A7F41-9FA5-4B7D-5E8C-50B047ED61C9}"/>
              </a:ext>
            </a:extLst>
          </p:cNvPr>
          <p:cNvSpPr txBox="1"/>
          <p:nvPr/>
        </p:nvSpPr>
        <p:spPr>
          <a:xfrm>
            <a:off x="422275" y="200025"/>
            <a:ext cx="8380413" cy="584200"/>
          </a:xfrm>
          <a:prstGeom prst="rect">
            <a:avLst/>
          </a:prstGeom>
          <a:noFill/>
        </p:spPr>
        <p:txBody>
          <a:bodyPr>
            <a:spAutoFit/>
          </a:bodyPr>
          <a:lstStyle/>
          <a:p>
            <a:pPr algn="ctr">
              <a:defRPr/>
            </a:pPr>
            <a:r>
              <a:rPr lang="en-US" sz="3200" b="1" spc="75" dirty="0">
                <a:solidFill>
                  <a:srgbClr val="3333FF"/>
                </a:solidFill>
                <a:latin typeface="Tenorite Display" panose="00000500000000000000" pitchFamily="2" charset="0"/>
                <a:cs typeface="Times New Roman" panose="02020603050405020304" pitchFamily="18" charset="0"/>
              </a:rPr>
              <a:t>Uniformly Distributed Gasoline </a:t>
            </a:r>
            <a:r>
              <a:rPr lang="en-US" sz="2100" spc="75" dirty="0">
                <a:solidFill>
                  <a:schemeClr val="bg1"/>
                </a:solidFill>
                <a:latin typeface="Times New Roman" panose="02020603050405020304" pitchFamily="18" charset="0"/>
                <a:cs typeface="Times New Roman" panose="02020603050405020304" pitchFamily="18" charset="0"/>
              </a:rPr>
              <a:t>Sales</a:t>
            </a:r>
          </a:p>
        </p:txBody>
      </p:sp>
      <p:pic>
        <p:nvPicPr>
          <p:cNvPr id="17412" name="Picture Placeholder 8" descr="Three graphs have x along the horizontal axis and f of x along the vertical axis. The first graph has text below it reading, (a) P (2,500 lesser than X lesser than 3,000). Two lines extend from the points 2,000 and 5,000 along the horizontal axis and extend till 1/3,000 along the vertical axis. The top of these two lines are connected by a horizontal line. Two other vertical lines along 2,500 and 3,000 along the horizontal axis, extend and meet the horizontal line. The region between these two lines are highlighted. The second graph has text below it reading, (b) P (4,000 lesser than X lesser than 5,000). Two lines extend from the points 2,000 and 5,000 along the horizontal axis and extend till 1/3,000 along the vertical axis. The top of these two lines are connected by a horizontal line.  Another vertical line extends from 4,000 along the horizontal axis, and meets the horizontal line. The region between these lines from 4,000 and 5,000 are highlighted. The third graph has text below it reading, (c) P(X = 2,500). Two lines extend from the points 2,000 and 5,000 along the horizontal axis and extend till 1/3,000 along the vertical axis. The top of these two lines are connected by a horizontal line. A dashed line extend from the point 2,500 along the horizontal axis and meets a horizontal dashed line extending from 1/3,000 along the vertical axis.&#10;">
            <a:extLst>
              <a:ext uri="{FF2B5EF4-FFF2-40B4-BE49-F238E27FC236}">
                <a16:creationId xmlns:a16="http://schemas.microsoft.com/office/drawing/2014/main" id="{C35B5A0A-4B4C-4DCE-C083-357F2EC7F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 b="14"/>
          <a:stretch>
            <a:fillRect/>
          </a:stretch>
        </p:blipFill>
        <p:spPr bwMode="auto">
          <a:xfrm>
            <a:off x="5626100" y="1395413"/>
            <a:ext cx="3176588"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4BC161-FD38-EAF7-3D22-7C7DF25CD7DF}"/>
              </a:ext>
            </a:extLst>
          </p:cNvPr>
          <p:cNvSpPr txBox="1">
            <a:spLocks noRot="1" noChangeAspect="1" noMove="1" noResize="1" noEditPoints="1" noAdjustHandles="1" noChangeArrowheads="1" noChangeShapeType="1" noTextEdit="1"/>
          </p:cNvSpPr>
          <p:nvPr/>
        </p:nvSpPr>
        <p:spPr>
          <a:xfrm>
            <a:off x="317905" y="1047759"/>
            <a:ext cx="4160310" cy="4915833"/>
          </a:xfrm>
          <a:prstGeom prst="rect">
            <a:avLst/>
          </a:prstGeom>
          <a:blipFill>
            <a:blip r:embed="rId3"/>
            <a:stretch>
              <a:fillRect l="-2050" t="-744"/>
            </a:stretch>
          </a:blipFill>
        </p:spPr>
        <p:txBody>
          <a:bodyPr/>
          <a:lstStyle/>
          <a:p>
            <a:r>
              <a:rPr lang="en-US">
                <a:noFill/>
              </a:rPr>
              <a:t> </a:t>
            </a:r>
          </a:p>
        </p:txBody>
      </p:sp>
      <p:sp>
        <p:nvSpPr>
          <p:cNvPr id="28" name="TextBox 27">
            <a:extLst>
              <a:ext uri="{FF2B5EF4-FFF2-40B4-BE49-F238E27FC236}">
                <a16:creationId xmlns:a16="http://schemas.microsoft.com/office/drawing/2014/main" id="{801F0BFC-6A4C-338B-F9DF-A50298CFC7B0}"/>
              </a:ext>
            </a:extLst>
          </p:cNvPr>
          <p:cNvSpPr txBox="1"/>
          <p:nvPr/>
        </p:nvSpPr>
        <p:spPr>
          <a:xfrm>
            <a:off x="-542925" y="263525"/>
            <a:ext cx="8888413" cy="585788"/>
          </a:xfrm>
          <a:prstGeom prst="rect">
            <a:avLst/>
          </a:prstGeom>
          <a:noFill/>
        </p:spPr>
        <p:txBody>
          <a:bodyPr>
            <a:spAutoFit/>
          </a:bodyPr>
          <a:lstStyle/>
          <a:p>
            <a:pPr algn="ctr">
              <a:defRPr/>
            </a:pPr>
            <a:r>
              <a:rPr lang="en-US" sz="2100" spc="75" dirty="0">
                <a:solidFill>
                  <a:schemeClr val="bg1"/>
                </a:solidFill>
                <a:latin typeface="Times New Roman" panose="02020603050405020304" pitchFamily="18" charset="0"/>
                <a:cs typeface="Times New Roman" panose="02020603050405020304" pitchFamily="18" charset="0"/>
              </a:rPr>
              <a:t>Example 8.1 – </a:t>
            </a:r>
            <a:r>
              <a:rPr lang="en-US" sz="3200" b="1" spc="75" dirty="0">
                <a:solidFill>
                  <a:srgbClr val="3333FF"/>
                </a:solidFill>
                <a:latin typeface="Tenorite Display" panose="00000500000000000000" pitchFamily="2" charset="0"/>
                <a:cs typeface="Times New Roman" panose="02020603050405020304" pitchFamily="18" charset="0"/>
              </a:rPr>
              <a:t>Uniformly Distributed Gasoline Sales</a:t>
            </a:r>
          </a:p>
        </p:txBody>
      </p:sp>
      <p:pic>
        <p:nvPicPr>
          <p:cNvPr id="19460" name="Picture Placeholder 8" descr="Three graphs have x along the horizontal axis and f of x along the vertical axis. The first graph has text below it reading, (a) P (2,500 lesser than X lesser than 3,000). Two lines extend from the points 2,000 and 5,000 along the horizontal axis and extend till 1/3,000 along the vertical axis. The top of these two lines are connected by a horizontal line. Two other vertical lines along 2,500 and 3,000 along the horizontal axis, extend and meet the horizontal line. The region between these two lines are highlighted. The second graph has text below it reading, (b) P (4,000 lesser than X lesser than 5,000). Two lines extend from the points 2,000 and 5,000 along the horizontal axis and extend till 1/3,000 along the vertical axis. The top of these two lines are connected by a horizontal line.  Another vertical line extends from 4,000 along the horizontal axis, and meets the horizontal line. The region between these lines from 4,000 and 5,000 are highlighted. The third graph has text below it reading, (c) P(X = 2,500). Two lines extend from the points 2,000 and 5,000 along the horizontal axis and extend till 1/3,000 along the vertical axis. The top of these two lines are connected by a horizontal line. A dashed line extend from the point 2,500 along the horizontal axis and meets a horizontal dashed line extending from 1/3,000 along the vertical axis.&#10;">
            <a:extLst>
              <a:ext uri="{FF2B5EF4-FFF2-40B4-BE49-F238E27FC236}">
                <a16:creationId xmlns:a16="http://schemas.microsoft.com/office/drawing/2014/main" id="{AC645D97-001B-103C-A060-BBF91ACF4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 b="14"/>
          <a:stretch>
            <a:fillRect/>
          </a:stretch>
        </p:blipFill>
        <p:spPr bwMode="auto">
          <a:xfrm>
            <a:off x="5424488" y="1030288"/>
            <a:ext cx="328453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BAD1AFD-6E51-F1C9-F5D0-767966C8604B}"/>
              </a:ext>
            </a:extLst>
          </p:cNvPr>
          <p:cNvSpPr txBox="1">
            <a:spLocks noRot="1" noChangeAspect="1" noMove="1" noResize="1" noEditPoints="1" noAdjustHandles="1" noChangeArrowheads="1" noChangeShapeType="1" noTextEdit="1"/>
          </p:cNvSpPr>
          <p:nvPr/>
        </p:nvSpPr>
        <p:spPr>
          <a:xfrm>
            <a:off x="292614" y="6054987"/>
            <a:ext cx="6267485" cy="400110"/>
          </a:xfrm>
          <a:prstGeom prst="rect">
            <a:avLst/>
          </a:prstGeom>
          <a:blipFill>
            <a:blip r:embed="rId5"/>
            <a:stretch>
              <a:fillRect l="-973" t="-7576" b="-25758"/>
            </a:stretch>
          </a:blipFill>
        </p:spPr>
        <p:txBody>
          <a:bodyPr/>
          <a:lstStyle/>
          <a:p>
            <a:r>
              <a:rPr lang="en-US">
                <a:noFill/>
              </a:rPr>
              <a:t> </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1201-988B-9B3D-4019-25ED2D5EFF88}"/>
            </a:ext>
          </a:extLst>
        </p:cNvPr>
        <p:cNvGrpSpPr/>
        <p:nvPr/>
      </p:nvGrpSpPr>
      <p:grpSpPr>
        <a:xfrm>
          <a:off x="0" y="0"/>
          <a:ext cx="0" cy="0"/>
          <a:chOff x="0" y="0"/>
          <a:chExt cx="0" cy="0"/>
        </a:xfrm>
      </p:grpSpPr>
      <p:sp>
        <p:nvSpPr>
          <p:cNvPr id="138243" name="Rectangle 3">
            <a:extLst>
              <a:ext uri="{FF2B5EF4-FFF2-40B4-BE49-F238E27FC236}">
                <a16:creationId xmlns:a16="http://schemas.microsoft.com/office/drawing/2014/main" id="{588422DD-186C-C2CE-B832-C639B23D22C7}"/>
              </a:ext>
            </a:extLst>
          </p:cNvPr>
          <p:cNvSpPr>
            <a:spLocks noChangeArrowheads="1"/>
          </p:cNvSpPr>
          <p:nvPr/>
        </p:nvSpPr>
        <p:spPr bwMode="auto">
          <a:xfrm>
            <a:off x="690563" y="3192463"/>
            <a:ext cx="7772400" cy="2816225"/>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solidFill>
                  <a:schemeClr val="tx1">
                    <a:lumMod val="75000"/>
                    <a:lumOff val="25000"/>
                  </a:schemeClr>
                </a:solidFill>
                <a:effectLst>
                  <a:outerShdw blurRad="38100" dist="38100" dir="2700000" algn="tl">
                    <a:srgbClr val="000000"/>
                  </a:outerShdw>
                </a:effectLst>
                <a:latin typeface="Book Antiqua" pitchFamily="18" charset="0"/>
                <a:cs typeface="+mn-cs"/>
              </a:rPr>
              <a:t>Uniform Probability Density Function</a:t>
            </a:r>
          </a:p>
          <a:p>
            <a:pPr marL="342900" indent="-342900">
              <a:spcBef>
                <a:spcPct val="20000"/>
              </a:spcBef>
              <a:buClr>
                <a:srgbClr val="66FFFF"/>
              </a:buClr>
              <a:buSzPct val="75000"/>
              <a:buFont typeface="Monotype Sorts" pitchFamily="2" charset="2"/>
              <a:buNone/>
              <a:defRPr/>
            </a:pPr>
            <a:r>
              <a:rPr lang="en-US" sz="1200" dirty="0">
                <a:effectLst>
                  <a:outerShdw blurRad="38100" dist="38100" dir="2700000" algn="tl">
                    <a:srgbClr val="000000"/>
                  </a:outerShdw>
                </a:effectLst>
                <a:latin typeface="Book Antiqua" pitchFamily="18" charset="0"/>
                <a:cs typeface="+mn-cs"/>
              </a:rPr>
              <a:t>		</a:t>
            </a:r>
            <a:endParaRPr lang="en-US" sz="2400" dirty="0">
              <a:effectLst>
                <a:outerShdw blurRad="38100" dist="38100" dir="2700000" algn="tl">
                  <a:srgbClr val="000000"/>
                </a:outerShdw>
              </a:effectLst>
              <a:latin typeface="Book Antiqua" pitchFamily="18" charset="0"/>
              <a:cs typeface="+mn-cs"/>
            </a:endParaRPr>
          </a:p>
        </p:txBody>
      </p:sp>
      <p:sp>
        <p:nvSpPr>
          <p:cNvPr id="138344" name="Rectangle 104">
            <a:extLst>
              <a:ext uri="{FF2B5EF4-FFF2-40B4-BE49-F238E27FC236}">
                <a16:creationId xmlns:a16="http://schemas.microsoft.com/office/drawing/2014/main" id="{4BB60D51-5427-CFE7-D30E-3FBED88454D4}"/>
              </a:ext>
            </a:extLst>
          </p:cNvPr>
          <p:cNvSpPr>
            <a:spLocks noChangeArrowheads="1"/>
          </p:cNvSpPr>
          <p:nvPr/>
        </p:nvSpPr>
        <p:spPr bwMode="auto">
          <a:xfrm>
            <a:off x="2484438" y="3930650"/>
            <a:ext cx="3905250" cy="108585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cs typeface="+mn-cs"/>
              </a:rPr>
              <a:t>  f</a:t>
            </a:r>
            <a:r>
              <a:rPr lang="en-US" sz="2400">
                <a:effectLst>
                  <a:outerShdw blurRad="38100" dist="38100" dir="2700000" algn="tl">
                    <a:srgbClr val="000000"/>
                  </a:outerShdw>
                </a:effectLst>
                <a:latin typeface="Book Antiqua" pitchFamily="18" charset="0"/>
                <a:cs typeface="+mn-cs"/>
              </a:rPr>
              <a:t>(</a:t>
            </a:r>
            <a:r>
              <a:rPr lang="en-US" sz="2400" i="1">
                <a:effectLst>
                  <a:outerShdw blurRad="38100" dist="38100" dir="2700000" algn="tl">
                    <a:srgbClr val="000000"/>
                  </a:outerShdw>
                </a:effectLst>
                <a:latin typeface="Book Antiqua" pitchFamily="18" charset="0"/>
                <a:cs typeface="+mn-cs"/>
              </a:rPr>
              <a:t>x</a:t>
            </a:r>
            <a:r>
              <a:rPr lang="en-US" sz="2400">
                <a:effectLst>
                  <a:outerShdw blurRad="38100" dist="38100" dir="2700000" algn="tl">
                    <a:srgbClr val="000000"/>
                  </a:outerShdw>
                </a:effectLst>
                <a:latin typeface="Book Antiqua" pitchFamily="18" charset="0"/>
                <a:cs typeface="+mn-cs"/>
              </a:rPr>
              <a:t>) = 1/10   for 5 </a:t>
            </a:r>
            <a:r>
              <a:rPr lang="en-US" sz="2400" u="sng">
                <a:effectLst>
                  <a:outerShdw blurRad="38100" dist="38100" dir="2700000" algn="tl">
                    <a:srgbClr val="000000"/>
                  </a:outerShdw>
                </a:effectLst>
                <a:latin typeface="Book Antiqua" pitchFamily="18" charset="0"/>
                <a:cs typeface="+mn-cs"/>
              </a:rPr>
              <a:t>&lt;</a:t>
            </a:r>
            <a:r>
              <a:rPr lang="en-US" sz="2400">
                <a:effectLst>
                  <a:outerShdw blurRad="38100" dist="38100" dir="2700000" algn="tl">
                    <a:srgbClr val="000000"/>
                  </a:outerShdw>
                </a:effectLst>
                <a:latin typeface="Book Antiqua" pitchFamily="18" charset="0"/>
                <a:cs typeface="+mn-cs"/>
              </a:rPr>
              <a:t> </a:t>
            </a:r>
            <a:r>
              <a:rPr lang="en-US" sz="2400" i="1">
                <a:effectLst>
                  <a:outerShdw blurRad="38100" dist="38100" dir="2700000" algn="tl">
                    <a:srgbClr val="000000"/>
                  </a:outerShdw>
                </a:effectLst>
                <a:latin typeface="Book Antiqua" pitchFamily="18" charset="0"/>
                <a:cs typeface="+mn-cs"/>
              </a:rPr>
              <a:t>x</a:t>
            </a: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&lt;</a:t>
            </a:r>
            <a:r>
              <a:rPr lang="en-US" sz="2400">
                <a:effectLst>
                  <a:outerShdw blurRad="38100" dist="38100" dir="2700000" algn="tl">
                    <a:srgbClr val="000000"/>
                  </a:outerShdw>
                </a:effectLst>
                <a:latin typeface="Book Antiqua" pitchFamily="18" charset="0"/>
                <a:cs typeface="+mn-cs"/>
              </a:rPr>
              <a:t> 15</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 0         elsewhere</a:t>
            </a:r>
          </a:p>
        </p:txBody>
      </p:sp>
      <p:sp>
        <p:nvSpPr>
          <p:cNvPr id="138345" name="Rectangle 105">
            <a:extLst>
              <a:ext uri="{FF2B5EF4-FFF2-40B4-BE49-F238E27FC236}">
                <a16:creationId xmlns:a16="http://schemas.microsoft.com/office/drawing/2014/main" id="{56B19AA0-E2F9-1131-D723-6931938BF9E1}"/>
              </a:ext>
            </a:extLst>
          </p:cNvPr>
          <p:cNvSpPr>
            <a:spLocks noChangeArrowheads="1"/>
          </p:cNvSpPr>
          <p:nvPr/>
        </p:nvSpPr>
        <p:spPr bwMode="auto">
          <a:xfrm>
            <a:off x="1708150" y="5181600"/>
            <a:ext cx="4667250" cy="10287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where:</a:t>
            </a:r>
            <a:endParaRPr lang="en-US" sz="2400">
              <a:solidFill>
                <a:schemeClr val="tx2"/>
              </a:solidFill>
              <a:effectLst>
                <a:outerShdw blurRad="38100" dist="38100" dir="2700000" algn="tl">
                  <a:srgbClr val="000000"/>
                </a:outerShdw>
              </a:effectLst>
              <a:latin typeface="Book Antiqua" pitchFamily="18" charset="0"/>
              <a:cs typeface="+mn-cs"/>
            </a:endParaRPr>
          </a:p>
          <a:p>
            <a:pPr>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cs typeface="+mn-cs"/>
              </a:rPr>
              <a:t>        x</a:t>
            </a:r>
            <a:r>
              <a:rPr lang="en-US" sz="2400">
                <a:effectLst>
                  <a:outerShdw blurRad="38100" dist="38100" dir="2700000" algn="tl">
                    <a:srgbClr val="000000"/>
                  </a:outerShdw>
                </a:effectLst>
                <a:latin typeface="Book Antiqua" pitchFamily="18" charset="0"/>
                <a:cs typeface="+mn-cs"/>
              </a:rPr>
              <a:t> = salad plate filling weight</a:t>
            </a:r>
          </a:p>
        </p:txBody>
      </p:sp>
      <p:sp>
        <p:nvSpPr>
          <p:cNvPr id="138347" name="Rectangle 107">
            <a:extLst>
              <a:ext uri="{FF2B5EF4-FFF2-40B4-BE49-F238E27FC236}">
                <a16:creationId xmlns:a16="http://schemas.microsoft.com/office/drawing/2014/main" id="{BA0B031F-ED95-705B-A648-4B18404AD77F}"/>
              </a:ext>
            </a:extLst>
          </p:cNvPr>
          <p:cNvSpPr>
            <a:spLocks noChangeArrowheads="1"/>
          </p:cNvSpPr>
          <p:nvPr/>
        </p:nvSpPr>
        <p:spPr bwMode="auto">
          <a:xfrm>
            <a:off x="217488" y="230188"/>
            <a:ext cx="8664575" cy="6731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1">
                    <a:lumMod val="85000"/>
                    <a:lumOff val="15000"/>
                  </a:schemeClr>
                </a:solidFill>
                <a:latin typeface="Bookman Old Style" pitchFamily="18" charset="0"/>
                <a:ea typeface="+mj-ea"/>
                <a:cs typeface="+mj-cs"/>
              </a:rPr>
              <a:t>Uniform Probability Distribution Example</a:t>
            </a:r>
          </a:p>
        </p:txBody>
      </p:sp>
      <p:sp>
        <p:nvSpPr>
          <p:cNvPr id="6" name="Rectangle 187">
            <a:extLst>
              <a:ext uri="{FF2B5EF4-FFF2-40B4-BE49-F238E27FC236}">
                <a16:creationId xmlns:a16="http://schemas.microsoft.com/office/drawing/2014/main" id="{2DE86038-E5F8-348B-E7B4-B5F76DE89D87}"/>
              </a:ext>
            </a:extLst>
          </p:cNvPr>
          <p:cNvSpPr>
            <a:spLocks noChangeArrowheads="1"/>
          </p:cNvSpPr>
          <p:nvPr/>
        </p:nvSpPr>
        <p:spPr bwMode="auto">
          <a:xfrm>
            <a:off x="249238" y="1169988"/>
            <a:ext cx="8197850" cy="1843087"/>
          </a:xfrm>
          <a:prstGeom prst="rect">
            <a:avLst/>
          </a:prstGeom>
          <a:noFill/>
          <a:ln w="12700">
            <a:noFill/>
            <a:miter lim="800000"/>
            <a:headEnd/>
            <a:tailEnd/>
          </a:ln>
          <a:effectLst/>
        </p:spPr>
        <p:txBody>
          <a:bodyPr lIns="90488" tIns="44450" rIns="90488" bIns="44450"/>
          <a:lstStyle/>
          <a:p>
            <a:pPr marL="342900" indent="-342900" algn="just">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Slater buffet customers are charged for the amount of salad they take.  Sampling suggests that the amount of salad taken is uniformly distributed between 5 ounces and 15 ounces.</a:t>
            </a:r>
          </a:p>
        </p:txBody>
      </p:sp>
    </p:spTree>
    <p:extLst>
      <p:ext uri="{BB962C8B-B14F-4D97-AF65-F5344CB8AC3E}">
        <p14:creationId xmlns:p14="http://schemas.microsoft.com/office/powerpoint/2010/main" val="19998392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38344"/>
                                        </p:tgtEl>
                                        <p:attrNameLst>
                                          <p:attrName>style.visibility</p:attrName>
                                        </p:attrNameLst>
                                      </p:cBhvr>
                                      <p:to>
                                        <p:strVal val="visible"/>
                                      </p:to>
                                    </p:set>
                                    <p:anim calcmode="lin" valueType="num">
                                      <p:cBhvr>
                                        <p:cTn id="7" dur="500" fill="hold"/>
                                        <p:tgtEl>
                                          <p:spTgt spid="138344"/>
                                        </p:tgtEl>
                                        <p:attrNameLst>
                                          <p:attrName>ppt_w</p:attrName>
                                        </p:attrNameLst>
                                      </p:cBhvr>
                                      <p:tavLst>
                                        <p:tav tm="0">
                                          <p:val>
                                            <p:strVal val="2/3*#ppt_w"/>
                                          </p:val>
                                        </p:tav>
                                        <p:tav tm="100000">
                                          <p:val>
                                            <p:strVal val="#ppt_w"/>
                                          </p:val>
                                        </p:tav>
                                      </p:tavLst>
                                    </p:anim>
                                    <p:anim calcmode="lin" valueType="num">
                                      <p:cBhvr>
                                        <p:cTn id="8" dur="500" fill="hold"/>
                                        <p:tgtEl>
                                          <p:spTgt spid="138344"/>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12" presetClass="entr" presetSubtype="1" fill="hold" grpId="0" nodeType="afterEffect">
                                  <p:stCondLst>
                                    <p:cond delay="2000"/>
                                  </p:stCondLst>
                                  <p:childTnLst>
                                    <p:set>
                                      <p:cBhvr>
                                        <p:cTn id="11" dur="1" fill="hold">
                                          <p:stCondLst>
                                            <p:cond delay="0"/>
                                          </p:stCondLst>
                                        </p:cTn>
                                        <p:tgtEl>
                                          <p:spTgt spid="138345"/>
                                        </p:tgtEl>
                                        <p:attrNameLst>
                                          <p:attrName>style.visibility</p:attrName>
                                        </p:attrNameLst>
                                      </p:cBhvr>
                                      <p:to>
                                        <p:strVal val="visible"/>
                                      </p:to>
                                    </p:set>
                                    <p:animEffect transition="in" filter="slide(fromTop)">
                                      <p:cBhvr>
                                        <p:cTn id="12" dur="500"/>
                                        <p:tgtEl>
                                          <p:spTgt spid="138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4" grpId="0" animBg="1" autoUpdateAnimBg="0"/>
      <p:bldP spid="138345" grpId="0" autoUpdateAnimBg="0"/>
      <p:bldP spid="6"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4931</TotalTime>
  <Pages>21</Pages>
  <Words>3376</Words>
  <Application>Microsoft Office PowerPoint</Application>
  <PresentationFormat>On-screen Show (4:3)</PresentationFormat>
  <Paragraphs>525</Paragraphs>
  <Slides>56</Slides>
  <Notes>42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72" baseType="lpstr">
      <vt:lpstr>Symbol</vt:lpstr>
      <vt:lpstr>MS Reference Serif</vt:lpstr>
      <vt:lpstr>Cambria Math</vt:lpstr>
      <vt:lpstr>arial</vt:lpstr>
      <vt:lpstr>Helvetica</vt:lpstr>
      <vt:lpstr>Tenorite Display</vt:lpstr>
      <vt:lpstr>Calibri</vt:lpstr>
      <vt:lpstr>Monotype Sorts</vt:lpstr>
      <vt:lpstr>Bookman Old Style</vt:lpstr>
      <vt:lpstr>Book Antiqua</vt:lpstr>
      <vt:lpstr>times new roman</vt:lpstr>
      <vt:lpstr>times new roman</vt:lpstr>
      <vt:lpstr>arial</vt:lpstr>
      <vt:lpstr>Wingdings</vt:lpstr>
      <vt:lpstr>Office Theme</vt:lpstr>
      <vt:lpstr>Equation</vt:lpstr>
      <vt:lpstr>  Chapter 8: Continuous Probability Distributions </vt:lpstr>
      <vt:lpstr>PowerPoint Presentation</vt:lpstr>
      <vt:lpstr>PowerPoint Presentation</vt:lpstr>
      <vt:lpstr>PowerPoint Presentation</vt:lpstr>
      <vt:lpstr>PowerPoint Presentation</vt:lpstr>
      <vt:lpstr>Uniform Probability Distribution</vt:lpstr>
      <vt:lpstr>PowerPoint Presentation</vt:lpstr>
      <vt:lpstr>PowerPoint Presentation</vt:lpstr>
      <vt:lpstr>PowerPoint Presentation</vt:lpstr>
      <vt:lpstr>PowerPoint Presentation</vt:lpstr>
      <vt:lpstr>Uniform Probability Distribution</vt:lpstr>
      <vt:lpstr>PowerPoint Presentation</vt:lpstr>
      <vt:lpstr>Uniform Probability Distribution (Another Example)</vt:lpstr>
      <vt:lpstr>Uniform Probability Distribution Another Example</vt:lpstr>
      <vt:lpstr>Uniform Probability Distribution</vt:lpstr>
      <vt:lpstr>Uniform Probability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excel to compute standard normal probabilities</vt:lpstr>
      <vt:lpstr>Using Excel to compute Standard Normal Probabilities</vt:lpstr>
      <vt:lpstr>Using Excel to compute Standard Normal Probabilities</vt:lpstr>
      <vt:lpstr>Standard Normal Probability Distribution</vt:lpstr>
      <vt:lpstr>Standard Normal Probability Distribution</vt:lpstr>
      <vt:lpstr>Standard Normal Probability Distribution</vt:lpstr>
      <vt:lpstr>Standard Normal Probability Distribution</vt:lpstr>
      <vt:lpstr>Standard Normal Probability Distribution</vt:lpstr>
      <vt:lpstr>Standard Normal Probability Distribution</vt:lpstr>
      <vt:lpstr>PowerPoint Presentation</vt:lpstr>
      <vt:lpstr>PowerPoint Presentation</vt:lpstr>
      <vt:lpstr>PowerPoint Presentation</vt:lpstr>
      <vt:lpstr>PowerPoint Presentation</vt:lpstr>
      <vt:lpstr>PowerPoint Presentation</vt:lpstr>
      <vt:lpstr>PowerPoint Presentation</vt:lpstr>
      <vt:lpstr>Normal Probability Distribution</vt:lpstr>
      <vt:lpstr>PowerPoint Presentation</vt:lpstr>
      <vt:lpstr>PowerPoint Presentation</vt:lpstr>
      <vt:lpstr>Example – Lifetimes of Alkaline Batteries</vt:lpstr>
      <vt:lpstr>Example – Supermarket Checkout Counter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Continuous Probability Distributions</dc:title>
  <dc:creator>DCM</dc:creator>
  <cp:lastModifiedBy>Dennis Charles McCornac</cp:lastModifiedBy>
  <cp:revision>264</cp:revision>
  <cp:lastPrinted>2013-02-25T14:34:44Z</cp:lastPrinted>
  <dcterms:created xsi:type="dcterms:W3CDTF">1996-08-26T13:21:22Z</dcterms:created>
  <dcterms:modified xsi:type="dcterms:W3CDTF">2025-10-19T09:58:50Z</dcterms:modified>
</cp:coreProperties>
</file>