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07" r:id="rId2"/>
  </p:sldMasterIdLst>
  <p:notesMasterIdLst>
    <p:notesMasterId r:id="rId59"/>
  </p:notesMasterIdLst>
  <p:handoutMasterIdLst>
    <p:handoutMasterId r:id="rId60"/>
  </p:handoutMasterIdLst>
  <p:sldIdLst>
    <p:sldId id="279" r:id="rId3"/>
    <p:sldId id="277" r:id="rId4"/>
    <p:sldId id="326" r:id="rId5"/>
    <p:sldId id="369" r:id="rId6"/>
    <p:sldId id="319" r:id="rId7"/>
    <p:sldId id="313" r:id="rId8"/>
    <p:sldId id="327" r:id="rId9"/>
    <p:sldId id="281" r:id="rId10"/>
    <p:sldId id="305" r:id="rId11"/>
    <p:sldId id="328" r:id="rId12"/>
    <p:sldId id="320" r:id="rId13"/>
    <p:sldId id="479" r:id="rId14"/>
    <p:sldId id="478" r:id="rId15"/>
    <p:sldId id="472" r:id="rId16"/>
    <p:sldId id="474" r:id="rId17"/>
    <p:sldId id="473" r:id="rId18"/>
    <p:sldId id="475" r:id="rId19"/>
    <p:sldId id="477" r:id="rId20"/>
    <p:sldId id="476" r:id="rId21"/>
    <p:sldId id="378" r:id="rId22"/>
    <p:sldId id="470" r:id="rId23"/>
    <p:sldId id="471" r:id="rId24"/>
    <p:sldId id="459" r:id="rId25"/>
    <p:sldId id="461" r:id="rId26"/>
    <p:sldId id="462" r:id="rId27"/>
    <p:sldId id="463" r:id="rId28"/>
    <p:sldId id="464" r:id="rId29"/>
    <p:sldId id="465" r:id="rId30"/>
    <p:sldId id="296" r:id="rId31"/>
    <p:sldId id="322" r:id="rId32"/>
    <p:sldId id="294" r:id="rId33"/>
    <p:sldId id="299" r:id="rId34"/>
    <p:sldId id="297" r:id="rId35"/>
    <p:sldId id="306" r:id="rId36"/>
    <p:sldId id="329" r:id="rId37"/>
    <p:sldId id="323" r:id="rId38"/>
    <p:sldId id="314" r:id="rId39"/>
    <p:sldId id="312" r:id="rId40"/>
    <p:sldId id="324" r:id="rId41"/>
    <p:sldId id="376" r:id="rId42"/>
    <p:sldId id="377" r:id="rId43"/>
    <p:sldId id="325" r:id="rId44"/>
    <p:sldId id="330" r:id="rId45"/>
    <p:sldId id="331" r:id="rId46"/>
    <p:sldId id="332" r:id="rId47"/>
    <p:sldId id="333" r:id="rId48"/>
    <p:sldId id="334" r:id="rId49"/>
    <p:sldId id="480" r:id="rId50"/>
    <p:sldId id="481" r:id="rId51"/>
    <p:sldId id="335" r:id="rId52"/>
    <p:sldId id="336" r:id="rId53"/>
    <p:sldId id="337" r:id="rId54"/>
    <p:sldId id="338" r:id="rId55"/>
    <p:sldId id="339" r:id="rId56"/>
    <p:sldId id="482" r:id="rId57"/>
    <p:sldId id="483" r:id="rId5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32"/>
    <a:srgbClr val="64A70B"/>
    <a:srgbClr val="00B5E2"/>
    <a:srgbClr val="041E42"/>
    <a:srgbClr val="003DA5"/>
    <a:srgbClr val="BBBCBC"/>
    <a:srgbClr val="F8E08E"/>
    <a:srgbClr val="862633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0"/>
    <p:restoredTop sz="94676"/>
  </p:normalViewPr>
  <p:slideViewPr>
    <p:cSldViewPr snapToGrid="0" snapToObjects="1">
      <p:cViewPr varScale="1">
        <p:scale>
          <a:sx n="113" d="100"/>
          <a:sy n="11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2356"/>
    </p:cViewPr>
  </p:sorterViewPr>
  <p:notesViewPr>
    <p:cSldViewPr snapToGrid="0" snapToObjects="1">
      <p:cViewPr varScale="1">
        <p:scale>
          <a:sx n="54" d="100"/>
          <a:sy n="54" d="100"/>
        </p:scale>
        <p:origin x="25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1FF9-ACAE-D04C-B670-FD039F7430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28788" y="229394"/>
            <a:ext cx="3371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1600" b="1" dirty="0"/>
              <a:t>Chapter 7: Random Variables and Discrete Probability Distributions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7BD05-5FC5-3240-AFA9-57F1BE0F4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55638" y="8455819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A6948-72C6-DE46-B9E3-7485555C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6A555-4996-C14B-961A-172CE8254D90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4FE38-0002-6343-96FC-54FCA899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1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6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8D65F8-107E-45E9-B4FC-3AC47E54443A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C118CD-B315-4D19-B210-8310F92CA946}" type="slidenum">
              <a:rPr lang="en-US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1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153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>
            <a:solidFill>
              <a:schemeClr val="tx1"/>
            </a:solidFill>
          </a:ln>
        </p:spPr>
      </p:sp>
      <p:sp>
        <p:nvSpPr>
          <p:cNvPr id="153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3" tIns="50341" rIns="99003" bIns="50341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03E67-0ECC-44DC-9CB9-6EB2282F6C42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948CC6-5560-455F-98A6-D529358A49C3}" type="slidenum">
              <a:rPr lang="en-US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1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225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>
            <a:solidFill>
              <a:schemeClr val="tx1"/>
            </a:solidFill>
          </a:ln>
        </p:spPr>
      </p:sp>
      <p:sp>
        <p:nvSpPr>
          <p:cNvPr id="225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3" tIns="50341" rIns="99003" bIns="50341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F3456E-22D9-4077-9B48-0DD1A1EEE0EB}" type="slidenum">
              <a:rPr lang="en-US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10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266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>
            <a:solidFill>
              <a:schemeClr val="tx1"/>
            </a:solidFill>
          </a:ln>
        </p:spPr>
      </p:sp>
      <p:sp>
        <p:nvSpPr>
          <p:cNvPr id="266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3" tIns="50341" rIns="99003" bIns="50341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D0578D-4CE6-4AE0-B1B7-0713CD2A7394}" type="slidenum">
              <a:rPr lang="en-US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100" i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286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>
            <a:solidFill>
              <a:schemeClr val="tx1"/>
            </a:solidFill>
          </a:ln>
        </p:spPr>
      </p:sp>
      <p:sp>
        <p:nvSpPr>
          <p:cNvPr id="286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3" tIns="50341" rIns="99003" bIns="50341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35249E-B6D2-4DE4-A7AC-4EA0D74F5D96}" type="slidenum">
              <a:rPr lang="en-US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1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307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>
            <a:solidFill>
              <a:schemeClr val="tx1"/>
            </a:solidFill>
          </a:ln>
        </p:spPr>
      </p:sp>
      <p:sp>
        <p:nvSpPr>
          <p:cNvPr id="307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3" tIns="50341" rIns="99003" bIns="50341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A8E595-1754-45F2-9ED7-2FD1C4446E40}" type="slidenum">
              <a:rPr lang="en-US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100" i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327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>
            <a:solidFill>
              <a:schemeClr val="tx1"/>
            </a:solidFill>
          </a:ln>
        </p:spPr>
      </p:sp>
      <p:sp>
        <p:nvSpPr>
          <p:cNvPr id="327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3" tIns="50341" rIns="99003" bIns="50341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FD9D67-173B-4F05-BFD8-8C77A1E53E98}" type="slidenum">
              <a:rPr lang="en-US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100" i="1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/>
          </a:p>
        </p:txBody>
      </p:sp>
      <p:sp>
        <p:nvSpPr>
          <p:cNvPr id="348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>
            <a:solidFill>
              <a:schemeClr val="tx1"/>
            </a:solidFill>
          </a:ln>
        </p:spPr>
      </p:sp>
      <p:sp>
        <p:nvSpPr>
          <p:cNvPr id="348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3" tIns="50341" rIns="99003" bIns="50341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5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28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53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0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86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8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3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8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32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4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02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48E89-2E27-80DC-486C-D0A716C4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21860-2558-9F5F-DB55-6FCB6EAB2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A41D65-0483-4AEE-2679-6F75C5314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699B0-E4CA-01DD-CAD3-0E9D1132E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7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6A227-694A-9E26-9F2C-4E1064F15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49CB8-41E2-C9C1-FF95-5D65E5959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8FE4D-A03D-FF47-389B-E866D5C32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E1CA3-94F4-1078-CACF-051767A18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2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7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3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FE38-0002-6343-96FC-54FCA899E2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A184D1-C3AC-224F-874F-F72A63087F9D}"/>
              </a:ext>
            </a:extLst>
          </p:cNvPr>
          <p:cNvSpPr/>
          <p:nvPr userDrawn="1"/>
        </p:nvSpPr>
        <p:spPr>
          <a:xfrm rot="5400000">
            <a:off x="5613117" y="3360600"/>
            <a:ext cx="6861600" cy="140400"/>
          </a:xfrm>
          <a:prstGeom prst="rect">
            <a:avLst/>
          </a:prstGeom>
          <a:solidFill>
            <a:srgbClr val="8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18492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9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3E99B7-99DB-BC43-B435-5152DF63055E}"/>
              </a:ext>
            </a:extLst>
          </p:cNvPr>
          <p:cNvSpPr/>
          <p:nvPr userDrawn="1"/>
        </p:nvSpPr>
        <p:spPr>
          <a:xfrm>
            <a:off x="-3" y="1260000"/>
            <a:ext cx="6032946" cy="5616000"/>
          </a:xfrm>
          <a:prstGeom prst="rect">
            <a:avLst/>
          </a:prstGeom>
          <a:solidFill>
            <a:srgbClr val="00B5E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A0555-A28F-C743-96DC-B71BBB1300C8}"/>
              </a:ext>
            </a:extLst>
          </p:cNvPr>
          <p:cNvSpPr/>
          <p:nvPr userDrawn="1"/>
        </p:nvSpPr>
        <p:spPr>
          <a:xfrm>
            <a:off x="6159055" y="1260000"/>
            <a:ext cx="6032946" cy="5616000"/>
          </a:xfrm>
          <a:prstGeom prst="rect">
            <a:avLst/>
          </a:prstGeom>
          <a:solidFill>
            <a:srgbClr val="D5003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279A41-2070-A848-90BA-EFC386949FE7}"/>
              </a:ext>
            </a:extLst>
          </p:cNvPr>
          <p:cNvSpPr/>
          <p:nvPr userDrawn="1"/>
        </p:nvSpPr>
        <p:spPr>
          <a:xfrm>
            <a:off x="-3" y="1261240"/>
            <a:ext cx="6032949" cy="139542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FE038-F9E8-6749-8E30-627EFD460DD9}"/>
              </a:ext>
            </a:extLst>
          </p:cNvPr>
          <p:cNvSpPr/>
          <p:nvPr userDrawn="1"/>
        </p:nvSpPr>
        <p:spPr>
          <a:xfrm>
            <a:off x="6159052" y="1261239"/>
            <a:ext cx="6032949" cy="139543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40308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62AB5C-9BEB-6149-9BDB-152E05C32FA4}"/>
              </a:ext>
            </a:extLst>
          </p:cNvPr>
          <p:cNvSpPr/>
          <p:nvPr userDrawn="1"/>
        </p:nvSpPr>
        <p:spPr>
          <a:xfrm>
            <a:off x="4104290" y="1260000"/>
            <a:ext cx="3983421" cy="5616000"/>
          </a:xfrm>
          <a:prstGeom prst="rect">
            <a:avLst/>
          </a:prstGeom>
          <a:solidFill>
            <a:srgbClr val="64A70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E9E93-BCD2-7A4C-8F16-11FA028728CB}"/>
              </a:ext>
            </a:extLst>
          </p:cNvPr>
          <p:cNvSpPr/>
          <p:nvPr userDrawn="1"/>
        </p:nvSpPr>
        <p:spPr>
          <a:xfrm>
            <a:off x="8208580" y="1260000"/>
            <a:ext cx="3983421" cy="5616000"/>
          </a:xfrm>
          <a:prstGeom prst="rect">
            <a:avLst/>
          </a:prstGeom>
          <a:solidFill>
            <a:srgbClr val="D5003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DFEB0-76F1-C440-9A20-7BF3E2A391A7}"/>
              </a:ext>
            </a:extLst>
          </p:cNvPr>
          <p:cNvSpPr/>
          <p:nvPr userDrawn="1"/>
        </p:nvSpPr>
        <p:spPr>
          <a:xfrm>
            <a:off x="0" y="1260000"/>
            <a:ext cx="3983421" cy="5616000"/>
          </a:xfrm>
          <a:prstGeom prst="rect">
            <a:avLst/>
          </a:prstGeom>
          <a:solidFill>
            <a:srgbClr val="00B5E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2D9FF-060C-A744-8E22-58573A70AEBB}"/>
              </a:ext>
            </a:extLst>
          </p:cNvPr>
          <p:cNvSpPr/>
          <p:nvPr userDrawn="1"/>
        </p:nvSpPr>
        <p:spPr>
          <a:xfrm>
            <a:off x="-1" y="1261240"/>
            <a:ext cx="3985200" cy="139542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53B87-39E0-7A4D-903F-90ADB3E79788}"/>
              </a:ext>
            </a:extLst>
          </p:cNvPr>
          <p:cNvSpPr/>
          <p:nvPr userDrawn="1"/>
        </p:nvSpPr>
        <p:spPr>
          <a:xfrm>
            <a:off x="4104290" y="1261241"/>
            <a:ext cx="3983421" cy="139543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641A6F-0B37-6248-BB82-DCE680826241}"/>
              </a:ext>
            </a:extLst>
          </p:cNvPr>
          <p:cNvSpPr/>
          <p:nvPr userDrawn="1"/>
        </p:nvSpPr>
        <p:spPr>
          <a:xfrm>
            <a:off x="8208580" y="1261241"/>
            <a:ext cx="3983421" cy="139543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64759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7851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9347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971800"/>
            <a:ext cx="10363200" cy="31242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084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9347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2514600"/>
            <a:ext cx="508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2971800"/>
            <a:ext cx="50800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80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7000">
              <a:schemeClr val="accent1">
                <a:lumMod val="5000"/>
                <a:lumOff val="95000"/>
              </a:schemeClr>
            </a:gs>
            <a:gs pos="98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389D01-726B-AA4A-A305-AE9C544E73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 rot="16200000">
            <a:off x="-1455006" y="3246120"/>
            <a:ext cx="3601328" cy="365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ACE741-05EB-804C-AEDE-4FFC05A18A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0258" y="2058324"/>
            <a:ext cx="2325127" cy="27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7000">
              <a:schemeClr val="accent1">
                <a:lumMod val="5000"/>
                <a:lumOff val="95000"/>
              </a:schemeClr>
            </a:gs>
            <a:gs pos="98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1D456A-F0A9-3845-A982-A09AA07040D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5000"/>
          </a:blip>
          <a:stretch>
            <a:fillRect/>
          </a:stretch>
        </p:blipFill>
        <p:spPr>
          <a:xfrm>
            <a:off x="10936706" y="279463"/>
            <a:ext cx="941975" cy="597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915421-4FB0-5DA5-F48C-F13BB8A93D4B}"/>
              </a:ext>
            </a:extLst>
          </p:cNvPr>
          <p:cNvSpPr txBox="1"/>
          <p:nvPr userDrawn="1"/>
        </p:nvSpPr>
        <p:spPr>
          <a:xfrm>
            <a:off x="11532198" y="6476104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AB7F089-96D3-461E-938B-AB9A112F7520}" type="slidenum">
              <a:rPr lang="en-US" sz="1600" b="1" smtClean="0"/>
              <a:t>‹#›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7614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712" r:id="rId5"/>
    <p:sldLayoutId id="2147483713" r:id="rId6"/>
    <p:sldLayoutId id="214748371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29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Binomial-Tables-1.pdf" TargetMode="External"/><Relationship Id="rId2" Type="http://schemas.openxmlformats.org/officeDocument/2006/relationships/hyperlink" Target="Binomial_Cumulative_Probabiliti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DCC6430-4856-F445-91A8-71FCA4361D95}"/>
              </a:ext>
            </a:extLst>
          </p:cNvPr>
          <p:cNvSpPr txBox="1"/>
          <p:nvPr/>
        </p:nvSpPr>
        <p:spPr>
          <a:xfrm>
            <a:off x="979715" y="534359"/>
            <a:ext cx="705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pc="100" dirty="0" err="1">
                <a:solidFill>
                  <a:srgbClr val="FF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Chapter</a:t>
            </a:r>
            <a:r>
              <a:rPr lang="fr-FR" sz="3600" b="1" spc="100" dirty="0">
                <a:solidFill>
                  <a:srgbClr val="FF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 7: </a:t>
            </a:r>
            <a:r>
              <a:rPr lang="fr-FR" sz="3600" b="1" spc="100" dirty="0" err="1">
                <a:solidFill>
                  <a:srgbClr val="FF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Random</a:t>
            </a:r>
            <a:r>
              <a:rPr lang="fr-FR" sz="3600" b="1" spc="100" dirty="0">
                <a:solidFill>
                  <a:srgbClr val="FF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 Variables and </a:t>
            </a:r>
            <a:r>
              <a:rPr lang="fr-FR" sz="3600" b="1" spc="100" dirty="0" err="1">
                <a:solidFill>
                  <a:srgbClr val="FF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Discrete</a:t>
            </a:r>
            <a:r>
              <a:rPr lang="fr-FR" sz="3600" b="1" spc="100" dirty="0">
                <a:solidFill>
                  <a:srgbClr val="FF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 </a:t>
            </a:r>
            <a:r>
              <a:rPr lang="fr-FR" sz="3600" b="1" spc="100" dirty="0" err="1">
                <a:solidFill>
                  <a:srgbClr val="FF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Probability</a:t>
            </a:r>
            <a:r>
              <a:rPr lang="fr-FR" sz="3600" b="1" spc="100" dirty="0">
                <a:solidFill>
                  <a:srgbClr val="FF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 Distributions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D1AD2-1953-7A6E-549D-FA06D6290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488" y="2420490"/>
            <a:ext cx="6152471" cy="42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7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0" y="183849"/>
            <a:ext cx="11851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Describing the Population of the Number of Persons per Household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C4CF37-3C0F-5DE7-2A03-15DB1485095F}"/>
                  </a:ext>
                </a:extLst>
              </p:cNvPr>
              <p:cNvSpPr txBox="1"/>
              <p:nvPr/>
            </p:nvSpPr>
            <p:spPr>
              <a:xfrm>
                <a:off x="782458" y="1283931"/>
                <a:ext cx="10286178" cy="503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 fontAlgn="base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The mean of </a:t>
                </a:r>
                <a:r>
                  <a:rPr lang="en-US" sz="2000" i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is:	 </a:t>
                </a:r>
              </a:p>
              <a:p>
                <a:pPr marL="914400" lvl="0" defTabSz="91440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ll</m:t>
                          </m:r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+…+7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.279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.345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+…+7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.013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=2.46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lvl="0" defTabSz="914400" fontAlgn="base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</a:pPr>
                <a:endPara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lvl="0" defTabSz="914400" fontAlgn="base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The variance of </a:t>
                </a:r>
                <a:r>
                  <a:rPr lang="en-US" sz="2000" i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marL="914400" lvl="0" indent="-914400" defTabSz="914400" fontAlgn="base">
                  <a:lnSpc>
                    <a:spcPct val="70000"/>
                  </a:lnSpc>
                  <a:spcBef>
                    <a:spcPts val="1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ll</m:t>
                          </m:r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914400" lvl="0" indent="-914400" defTabSz="914400" fontAlgn="base">
                  <a:lnSpc>
                    <a:spcPct val="70000"/>
                  </a:lnSpc>
                  <a:spcBef>
                    <a:spcPts val="1000"/>
                  </a:spcBef>
                  <a:spcAft>
                    <a:spcPct val="0"/>
                  </a:spcAft>
                </a:pPr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914400" lvl="0" indent="-914400" defTabSz="914400" fontAlgn="base">
                  <a:lnSpc>
                    <a:spcPct val="70000"/>
                  </a:lnSpc>
                  <a:spcBef>
                    <a:spcPts val="1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1−2.46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.279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2−2.46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.345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7−2.46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.013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=1.931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lvl="0" defTabSz="914400" fontAlgn="base">
                  <a:lnSpc>
                    <a:spcPct val="90000"/>
                  </a:lnSpc>
                  <a:spcBef>
                    <a:spcPts val="1800"/>
                  </a:spcBef>
                  <a:spcAft>
                    <a:spcPts val="600"/>
                  </a:spcAft>
                </a:pPr>
                <a:endPara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lvl="0" defTabSz="914400" fontAlgn="base">
                  <a:lnSpc>
                    <a:spcPct val="90000"/>
                  </a:lnSpc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The standard deviation of </a:t>
                </a:r>
                <a:r>
                  <a:rPr lang="en-US" sz="2000" i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marL="914400" lvl="0" defTabSz="91440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1.931</m:t>
                          </m:r>
                        </m:e>
                      </m:ra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=1.39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C4CF37-3C0F-5DE7-2A03-15DB14850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58" y="1283931"/>
                <a:ext cx="10286178" cy="5033686"/>
              </a:xfrm>
              <a:prstGeom prst="rect">
                <a:avLst/>
              </a:prstGeom>
              <a:blipFill>
                <a:blip r:embed="rId3"/>
                <a:stretch>
                  <a:fillRect l="-592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77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2A4DD0-1658-C749-A9E6-2C3A2A216B2F}"/>
              </a:ext>
            </a:extLst>
          </p:cNvPr>
          <p:cNvSpPr txBox="1"/>
          <p:nvPr/>
        </p:nvSpPr>
        <p:spPr>
          <a:xfrm>
            <a:off x="597698" y="984881"/>
            <a:ext cx="11289133" cy="678647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 mutual fund salesperson has arranged to call on </a:t>
            </a:r>
            <a:r>
              <a:rPr lang="en-US" sz="2000" b="1" dirty="0"/>
              <a:t>three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people</a:t>
            </a:r>
            <a:r>
              <a:rPr lang="en-US" sz="2000" dirty="0"/>
              <a:t>. Based on past experience, the salesperson knows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that there is a 20% chance of closing a sale on each call.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Determine the probability distribution of the number of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sales the salesperson will make.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Let </a:t>
            </a:r>
            <a:r>
              <a:rPr lang="en-US" sz="2000" i="1" dirty="0"/>
              <a:t>S</a:t>
            </a:r>
            <a:r>
              <a:rPr lang="en-US" sz="2000" dirty="0"/>
              <a:t> denote closing a sale:	P(</a:t>
            </a:r>
            <a:r>
              <a:rPr lang="en-US" sz="2000" i="1" dirty="0"/>
              <a:t>S</a:t>
            </a:r>
            <a:r>
              <a:rPr lang="en-US" sz="2000" dirty="0"/>
              <a:t>) = .2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Thus, </a:t>
            </a:r>
            <a:r>
              <a:rPr lang="en-US" sz="2000" i="1" dirty="0"/>
              <a:t>S</a:t>
            </a:r>
            <a:r>
              <a:rPr lang="en-US" sz="2000" i="1" baseline="30000" dirty="0"/>
              <a:t>C</a:t>
            </a:r>
            <a:r>
              <a:rPr lang="en-US" sz="2000" dirty="0"/>
              <a:t> is not closing a sale.	P(</a:t>
            </a:r>
            <a:r>
              <a:rPr lang="en-US" sz="2000" i="1" dirty="0"/>
              <a:t>S</a:t>
            </a:r>
            <a:r>
              <a:rPr lang="en-US" sz="2000" i="1" baseline="30000" dirty="0"/>
              <a:t>C</a:t>
            </a:r>
            <a:r>
              <a:rPr lang="en-US" sz="2000" dirty="0"/>
              <a:t>) = .8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We can use the multiplication rule for independent 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to develop a probability tree, and use it to calculate the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probability distribution </a:t>
            </a:r>
            <a:r>
              <a:rPr lang="en-US" sz="2000" dirty="0"/>
              <a:t>of making a number of </a:t>
            </a:r>
            <a:r>
              <a:rPr lang="en-US" sz="2000" i="1" dirty="0"/>
              <a:t>X</a:t>
            </a:r>
            <a:r>
              <a:rPr lang="en-US" sz="2000" dirty="0"/>
              <a:t> sales: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457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			</a:t>
            </a:r>
            <a:r>
              <a:rPr lang="en-US" sz="2000" i="1" dirty="0"/>
              <a:t>Where, for example:</a:t>
            </a:r>
          </a:p>
          <a:p>
            <a:pPr marL="45720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      for </a:t>
            </a:r>
            <a:r>
              <a:rPr lang="en-US" sz="2000" i="1" dirty="0"/>
              <a:t>X = 0,</a:t>
            </a:r>
            <a:r>
              <a:rPr lang="en-US" sz="2000" dirty="0"/>
              <a:t> </a:t>
            </a:r>
            <a:r>
              <a:rPr lang="en-US" sz="2000" i="1" dirty="0"/>
              <a:t>P(S</a:t>
            </a:r>
            <a:r>
              <a:rPr lang="en-US" sz="2000" i="1" baseline="30000" dirty="0"/>
              <a:t>C</a:t>
            </a:r>
            <a:r>
              <a:rPr lang="en-US" sz="2000" i="1" dirty="0"/>
              <a:t>S</a:t>
            </a:r>
            <a:r>
              <a:rPr lang="en-US" sz="2000" i="1" baseline="30000" dirty="0"/>
              <a:t>C</a:t>
            </a:r>
            <a:r>
              <a:rPr lang="en-US" sz="2000" i="1" dirty="0"/>
              <a:t>S</a:t>
            </a:r>
            <a:r>
              <a:rPr lang="en-US" sz="2000" i="1" baseline="30000" dirty="0"/>
              <a:t>C</a:t>
            </a:r>
            <a:r>
              <a:rPr lang="en-US" sz="2000" i="1" dirty="0"/>
              <a:t>) = P(S</a:t>
            </a:r>
            <a:r>
              <a:rPr lang="en-US" sz="2000" i="1" baseline="30000" dirty="0"/>
              <a:t>C</a:t>
            </a:r>
            <a:r>
              <a:rPr lang="en-US" sz="2000" i="1" dirty="0"/>
              <a:t>) P(S</a:t>
            </a:r>
            <a:r>
              <a:rPr lang="en-US" sz="2000" i="1" baseline="30000" dirty="0"/>
              <a:t>C</a:t>
            </a:r>
            <a:r>
              <a:rPr lang="en-US" sz="2000" i="1" dirty="0"/>
              <a:t>) P(S</a:t>
            </a:r>
            <a:r>
              <a:rPr lang="en-US" sz="2000" i="1" baseline="30000" dirty="0"/>
              <a:t>C</a:t>
            </a:r>
            <a:r>
              <a:rPr lang="en-US" sz="2000" i="1" dirty="0"/>
              <a:t>)</a:t>
            </a:r>
            <a:r>
              <a:rPr lang="en-US" sz="2000" dirty="0"/>
              <a:t> = (.8)(.8)(.8) = .512</a:t>
            </a:r>
          </a:p>
          <a:p>
            <a:pPr marL="45720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      for </a:t>
            </a:r>
            <a:r>
              <a:rPr lang="en-US" sz="2000" i="1" dirty="0"/>
              <a:t>X = 1,</a:t>
            </a:r>
            <a:r>
              <a:rPr lang="en-US" sz="2000" dirty="0"/>
              <a:t> </a:t>
            </a:r>
            <a:r>
              <a:rPr lang="en-US" sz="2000" i="1" dirty="0"/>
              <a:t>P(SS</a:t>
            </a:r>
            <a:r>
              <a:rPr lang="en-US" sz="2000" i="1" baseline="30000" dirty="0"/>
              <a:t>C</a:t>
            </a:r>
            <a:r>
              <a:rPr lang="en-US" sz="2000" i="1" dirty="0"/>
              <a:t>S</a:t>
            </a:r>
            <a:r>
              <a:rPr lang="en-US" sz="2000" i="1" baseline="30000" dirty="0"/>
              <a:t>C</a:t>
            </a:r>
            <a:r>
              <a:rPr lang="en-US" sz="2000" i="1" dirty="0"/>
              <a:t>) = P(S) P(S</a:t>
            </a:r>
            <a:r>
              <a:rPr lang="en-US" sz="2000" i="1" baseline="30000" dirty="0"/>
              <a:t>C</a:t>
            </a:r>
            <a:r>
              <a:rPr lang="en-US" sz="2000" i="1" dirty="0"/>
              <a:t>) P(S</a:t>
            </a:r>
            <a:r>
              <a:rPr lang="en-US" sz="2000" i="1" baseline="30000" dirty="0"/>
              <a:t>C</a:t>
            </a:r>
            <a:r>
              <a:rPr lang="en-US" sz="2000" i="1" dirty="0"/>
              <a:t>)</a:t>
            </a:r>
            <a:r>
              <a:rPr lang="en-US" sz="2000" dirty="0"/>
              <a:t> = (.2)(.8)(.8) = .128</a:t>
            </a:r>
          </a:p>
          <a:p>
            <a:pPr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for </a:t>
            </a:r>
            <a:r>
              <a:rPr lang="en-US" sz="2000" i="1" dirty="0"/>
              <a:t>X = 2,</a:t>
            </a:r>
            <a:r>
              <a:rPr lang="en-US" sz="2000" dirty="0"/>
              <a:t> </a:t>
            </a:r>
            <a:r>
              <a:rPr lang="en-US" sz="2000" i="1" dirty="0"/>
              <a:t>P(SSS</a:t>
            </a:r>
            <a:r>
              <a:rPr lang="en-US" sz="2000" i="1" baseline="30000" dirty="0"/>
              <a:t>C</a:t>
            </a:r>
            <a:r>
              <a:rPr lang="en-US" sz="2000" i="1" dirty="0"/>
              <a:t>) = P(S) P(S) P(S</a:t>
            </a:r>
            <a:r>
              <a:rPr lang="en-US" sz="2000" i="1" baseline="30000" dirty="0"/>
              <a:t>C</a:t>
            </a:r>
            <a:r>
              <a:rPr lang="en-US" sz="2000" i="1" dirty="0"/>
              <a:t>) </a:t>
            </a:r>
            <a:r>
              <a:rPr lang="en-US" sz="2000" dirty="0"/>
              <a:t>= (.2)(.2)(.8) = .032</a:t>
            </a:r>
          </a:p>
          <a:p>
            <a:pPr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for </a:t>
            </a:r>
            <a:r>
              <a:rPr lang="en-US" sz="2000" i="1" dirty="0"/>
              <a:t>X = 3,</a:t>
            </a:r>
            <a:r>
              <a:rPr lang="en-US" sz="2000" dirty="0"/>
              <a:t> </a:t>
            </a:r>
            <a:r>
              <a:rPr lang="en-US" sz="2000" i="1" dirty="0"/>
              <a:t>P(SSS) = P(S) P(S) P(S)</a:t>
            </a:r>
            <a:r>
              <a:rPr lang="en-US" sz="2000" dirty="0"/>
              <a:t> = (.2)(.2)(.2) = .008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460711" y="131934"/>
            <a:ext cx="1156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Probability Distribution of the Number of Sales</a:t>
            </a:r>
          </a:p>
        </p:txBody>
      </p:sp>
      <p:pic>
        <p:nvPicPr>
          <p:cNvPr id="5" name="Picture Placeholder 13" descr="A probability tree shows the following: Call 1: S .2, and S^C .8; Call 2: S .2 and S^C .8 are from S .2; and S .2, and S^C .8 from S^C .8. Call 3: S .2 and S^C .8 from S .2 of Call 2; S .2, and S^C .8 from S^C .8 from Call 2; S .2 and S^C .8 from S .2 from Call 2; S .2 and S^C .8 from S^C .8 from Call 2. The Event, x, probability for S .2 from Call 3 are as follows: SSS, 3, .008. The Event, x, probability for S^C .8 from Call 3 are as follows: SSS^C, 2, .032. The Event, x, probability for S .2 from Call 3 are as follows: SS^C S, 2, .032. The Event, x, probability for S^C .8 for Call 3 are as follows: SS^C S^C, 1, .128. The Event, x, probability for S .2 from Call 3 are as follows: S^C SS, 2, .032. The Event, x, probability for S^C .8 from Call 3 are as follows: S^C SS^C, 1, 128. The Event, x, probability for S .2 from Call 3 are as follows: S^C S^C S, 1, and 128. The Event, x, probability for S^C .8 from Call 3 are as follows: S^C S^C S^C, 0, .512. &#10;">
            <a:extLst>
              <a:ext uri="{FF2B5EF4-FFF2-40B4-BE49-F238E27FC236}">
                <a16:creationId xmlns:a16="http://schemas.microsoft.com/office/drawing/2014/main" id="{85F0E75B-9B8F-4D3C-9D11-3232790EA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" r="12"/>
          <a:stretch/>
        </p:blipFill>
        <p:spPr>
          <a:xfrm>
            <a:off x="6914090" y="984881"/>
            <a:ext cx="4972741" cy="3445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C77945-359E-4940-91C6-2A5F51CB9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47" y="4430486"/>
            <a:ext cx="417612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1AEAD4-5835-1AC9-6F36-0BA0E7282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387928"/>
            <a:ext cx="9905999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323CF95-ABF7-9242-4F1E-0921FDB8D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8" y="448471"/>
            <a:ext cx="11221420" cy="56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2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93153DF6-37A3-31EC-CC03-44EAAF03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5" y="407647"/>
            <a:ext cx="10896388" cy="60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4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C995B99A-E68C-CF56-931C-B13AD3B5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32" y="377410"/>
            <a:ext cx="9856486" cy="61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a mathematical equation&#10;&#10;AI-generated content may be incorrect.">
            <a:extLst>
              <a:ext uri="{FF2B5EF4-FFF2-40B4-BE49-F238E27FC236}">
                <a16:creationId xmlns:a16="http://schemas.microsoft.com/office/drawing/2014/main" id="{289CECE8-EF37-C903-D117-2046BDFE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90" y="350253"/>
            <a:ext cx="10316446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9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984C3F5-1CDE-395E-9375-A1490F56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16" y="603259"/>
            <a:ext cx="9911329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6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415AB457-9227-41D4-5E61-CA9B431F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36" y="385439"/>
            <a:ext cx="9317546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2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 and numbers&#10;&#10;AI-generated content may be incorrect.">
            <a:extLst>
              <a:ext uri="{FF2B5EF4-FFF2-40B4-BE49-F238E27FC236}">
                <a16:creationId xmlns:a16="http://schemas.microsoft.com/office/drawing/2014/main" id="{3816C208-5495-6396-470D-AE8FDA58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73" y="531787"/>
            <a:ext cx="9332499" cy="55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"/>
                <a:lumOff val="95000"/>
              </a:schemeClr>
            </a:gs>
            <a:gs pos="98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2A4DD0-1658-C749-A9E6-2C3A2A216B2F}"/>
              </a:ext>
            </a:extLst>
          </p:cNvPr>
          <p:cNvSpPr txBox="1"/>
          <p:nvPr/>
        </p:nvSpPr>
        <p:spPr>
          <a:xfrm>
            <a:off x="1439117" y="2085712"/>
            <a:ext cx="9699937" cy="46166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-269385" y="265389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5F47F-B834-453F-B012-721B95947BAD}"/>
              </a:ext>
            </a:extLst>
          </p:cNvPr>
          <p:cNvSpPr txBox="1"/>
          <p:nvPr/>
        </p:nvSpPr>
        <p:spPr>
          <a:xfrm>
            <a:off x="642704" y="1390828"/>
            <a:ext cx="10906592" cy="440120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US" sz="2800" dirty="0"/>
              <a:t>In this chapter, we extend the concepts and techniques of probability by presenting random variables and probability distributions, which are essential in the development of statistical inference.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concepts and techniques of probability introduced in this chapter will allow us to calculate the probability of observing a given experimental outcome before we move onto the more advanced concepts of bivariate and other discrete probability distributions.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627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7" y="367149"/>
            <a:ext cx="8598621" cy="1066800"/>
          </a:xfrm>
        </p:spPr>
        <p:txBody>
          <a:bodyPr/>
          <a:lstStyle/>
          <a:p>
            <a:pPr algn="ctr" eaLnBrk="1" hangingPunct="1"/>
            <a:r>
              <a:rPr lang="en-US" alt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Finance Example of Expected Returns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436" y="1371601"/>
            <a:ext cx="10307782" cy="4906963"/>
          </a:xfrm>
        </p:spPr>
        <p:txBody>
          <a:bodyPr/>
          <a:lstStyle/>
          <a:p>
            <a:pPr eaLnBrk="1" hangingPunct="1"/>
            <a:r>
              <a:rPr lang="en-US" altLang="en-US" dirty="0"/>
              <a:t>Expected returns are based on the probabilities of possible outcomes</a:t>
            </a:r>
          </a:p>
          <a:p>
            <a:pPr eaLnBrk="1" hangingPunct="1">
              <a:buFontTx/>
              <a:buNone/>
            </a:pPr>
            <a:endParaRPr lang="en-US" altLang="en-US" sz="3600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040188" y="2743201"/>
          <a:ext cx="38862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965200" imgH="431800" progId="Equation.DSMT4">
                  <p:embed/>
                </p:oleObj>
              </mc:Choice>
              <mc:Fallback>
                <p:oleObj name="Equation" r:id="rId4" imgW="965200" imgH="431800" progId="Equation.DSMT4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2743201"/>
                        <a:ext cx="38862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09800" y="44958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Where: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	pi  = the probability of state “i” occurring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	Ri = the expected return on an asset in state </a:t>
            </a:r>
            <a:r>
              <a:rPr lang="en-US" altLang="en-US" sz="2400" b="0">
                <a:latin typeface="Arial" panose="020B0604020202020204" pitchFamily="34" charset="0"/>
              </a:rPr>
              <a:t>i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78101" y="3305175"/>
          <a:ext cx="6056313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3845052" imgH="1330452" progId="Visio.Drawing.3">
                  <p:embed/>
                </p:oleObj>
              </mc:Choice>
              <mc:Fallback>
                <p:oleObj name="VISIO" r:id="rId4" imgW="3845052" imgH="1330452" progId="Visio.Drawing.3">
                  <p:embed/>
                  <p:pic>
                    <p:nvPicPr>
                      <p:cNvPr id="14338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1" y="3305175"/>
                        <a:ext cx="6056313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541838" y="1506538"/>
            <a:ext cx="0" cy="3554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98726" y="5073650"/>
            <a:ext cx="599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608638" y="1506538"/>
            <a:ext cx="0" cy="355441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25881" y="207928"/>
            <a:ext cx="540853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Probability distribution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8242300" y="4594226"/>
            <a:ext cx="1880324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Rate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return (%)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575550" y="5075239"/>
            <a:ext cx="53861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50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441950" y="5075239"/>
            <a:ext cx="46807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375151" y="5075239"/>
            <a:ext cx="32541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622550" y="5075239"/>
            <a:ext cx="55303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-20</a:t>
            </a:r>
          </a:p>
        </p:txBody>
      </p:sp>
      <p:sp>
        <p:nvSpPr>
          <p:cNvPr id="14350" name="AutoShape 14" descr="25%"/>
          <p:cNvSpPr>
            <a:spLocks noChangeArrowheads="1"/>
          </p:cNvSpPr>
          <p:nvPr/>
        </p:nvSpPr>
        <p:spPr bwMode="auto">
          <a:xfrm>
            <a:off x="6097588" y="1581150"/>
            <a:ext cx="1357312" cy="431800"/>
          </a:xfrm>
          <a:prstGeom prst="roundRect">
            <a:avLst>
              <a:gd name="adj" fmla="val 12486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161089" y="1592263"/>
            <a:ext cx="153352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Stock X</a:t>
            </a:r>
          </a:p>
        </p:txBody>
      </p:sp>
      <p:sp>
        <p:nvSpPr>
          <p:cNvPr id="14352" name="AutoShape 16" descr="25%"/>
          <p:cNvSpPr>
            <a:spLocks noChangeArrowheads="1"/>
          </p:cNvSpPr>
          <p:nvPr/>
        </p:nvSpPr>
        <p:spPr bwMode="auto">
          <a:xfrm>
            <a:off x="2984500" y="3714750"/>
            <a:ext cx="1346200" cy="508000"/>
          </a:xfrm>
          <a:prstGeom prst="roundRect">
            <a:avLst>
              <a:gd name="adj" fmla="val 12486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2981326" y="3763963"/>
            <a:ext cx="130567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Stock Y</a:t>
            </a:r>
          </a:p>
        </p:txBody>
      </p:sp>
      <p:graphicFrame>
        <p:nvGraphicFramePr>
          <p:cNvPr id="14354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19600" y="1314451"/>
          <a:ext cx="236220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8" imgW="3747516" imgH="1232916" progId="Visio.Drawing.3">
                  <p:embed/>
                </p:oleObj>
              </mc:Choice>
              <mc:Fallback>
                <p:oleObj name="VISIO" r:id="rId8" imgW="3747516" imgH="1232916" progId="Visio.Drawing.3">
                  <p:embed/>
                  <p:pic>
                    <p:nvPicPr>
                      <p:cNvPr id="14354" name="Object 1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14451"/>
                        <a:ext cx="2362200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2843214" y="5638801"/>
            <a:ext cx="64088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Char char="n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 Which stock is riskier?  Why?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473" y="218065"/>
            <a:ext cx="8229600" cy="1020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Variance and Standard Deviation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455" y="1447801"/>
            <a:ext cx="9545781" cy="4530725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Variance and standard deviation measure the volatility of returns</a:t>
            </a:r>
          </a:p>
          <a:p>
            <a:pPr eaLnBrk="1" hangingPunct="1"/>
            <a:r>
              <a:rPr lang="en-US" altLang="en-US" sz="3000" dirty="0"/>
              <a:t>Variance = Weighted average of squared deviations</a:t>
            </a:r>
          </a:p>
          <a:p>
            <a:pPr eaLnBrk="1" hangingPunct="1"/>
            <a:r>
              <a:rPr lang="en-US" altLang="en-US" sz="3000" dirty="0"/>
              <a:t>Standard Deviation = Square root of variance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200400" y="4343400"/>
          <a:ext cx="50053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625600" imgH="431800" progId="Equation.3">
                  <p:embed/>
                </p:oleObj>
              </mc:Choice>
              <mc:Fallback>
                <p:oleObj name="Equation" r:id="rId4" imgW="1625600" imgH="43180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43400"/>
                        <a:ext cx="5005388" cy="1479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04801"/>
            <a:ext cx="8458200" cy="1108075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alt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Example - Assume the Following Investment Alternatives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040189" y="5324475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040189" y="5919789"/>
            <a:ext cx="5730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578567" name="Group 7"/>
          <p:cNvGraphicFramePr>
            <a:graphicFrameLocks noGrp="1"/>
          </p:cNvGraphicFramePr>
          <p:nvPr/>
        </p:nvGraphicFramePr>
        <p:xfrm>
          <a:off x="1905000" y="1676400"/>
          <a:ext cx="8534400" cy="4275138"/>
        </p:xfrm>
        <a:graphic>
          <a:graphicData uri="http://schemas.openxmlformats.org/drawingml/2006/table">
            <a:tbl>
              <a:tblPr/>
              <a:tblGrid>
                <a:gridCol w="181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Economy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Prob.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T-Bill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Stock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Stock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Bob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Stock Cuc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Market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Recession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0.10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8.0%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-22.0%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28.0%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10.0%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-13.0%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Below avg.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0.20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8.0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-2.0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14.7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-10.0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  1.0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Average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0.40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8.0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20.0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 0.0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  7.0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15.0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Above avg.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0.20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8.0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35.0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-10.0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45.0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29.0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Boom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8.0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50.0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-20.0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30.0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43.0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1.00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97114" y="274638"/>
            <a:ext cx="7685087" cy="111125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alt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Calculate the Expected Rate of Return on Each Alternative</a:t>
            </a:r>
            <a:endParaRPr lang="en-US" altLang="en-US" dirty="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7162800" y="1752600"/>
            <a:ext cx="2819400" cy="1524000"/>
          </a:xfrm>
          <a:prstGeom prst="roundRect">
            <a:avLst>
              <a:gd name="adj" fmla="val 12486"/>
            </a:avLst>
          </a:prstGeom>
          <a:solidFill>
            <a:srgbClr val="FAFD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560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91401" y="1676400"/>
          <a:ext cx="22907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736600" imgH="431800" progId="Equation.DSMT4">
                  <p:embed/>
                </p:oleObj>
              </mc:Choice>
              <mc:Fallback>
                <p:oleObj name="Equation" r:id="rId4" imgW="736600" imgH="431800" progId="Equation.DSMT4">
                  <p:embed/>
                  <p:pic>
                    <p:nvPicPr>
                      <p:cNvPr id="2560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1676400"/>
                        <a:ext cx="22907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887539" y="1998664"/>
            <a:ext cx="5363649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 = expected rate of return.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828800" y="3048001"/>
            <a:ext cx="5410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</a:t>
            </a:r>
            <a:r>
              <a:rPr lang="en-US" altLang="en-US" sz="2800" baseline="-25000">
                <a:latin typeface="Arial" panose="020B0604020202020204" pitchFamily="34" charset="0"/>
              </a:rPr>
              <a:t>Al</a:t>
            </a:r>
            <a:r>
              <a:rPr lang="en-US" altLang="en-US" sz="2800">
                <a:latin typeface="Arial" panose="020B0604020202020204" pitchFamily="34" charset="0"/>
              </a:rPr>
              <a:t> = 0.10(-22%) + 0.20(-2%)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 + 0.40(20%) + 0.20(35%)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 + 0.10(50%) = </a:t>
            </a:r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</a:rPr>
              <a:t>17.4%</a:t>
            </a:r>
            <a:r>
              <a:rPr lang="en-US" altLang="en-US" sz="28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878013" y="1658939"/>
            <a:ext cx="42319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^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828800" y="2819401"/>
            <a:ext cx="4191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^</a:t>
            </a:r>
          </a:p>
        </p:txBody>
      </p:sp>
      <p:graphicFrame>
        <p:nvGraphicFramePr>
          <p:cNvPr id="583735" name="Group 55"/>
          <p:cNvGraphicFramePr>
            <a:graphicFrameLocks noGrp="1"/>
          </p:cNvGraphicFramePr>
          <p:nvPr/>
        </p:nvGraphicFramePr>
        <p:xfrm>
          <a:off x="2628900" y="4481514"/>
          <a:ext cx="5715000" cy="2176463"/>
        </p:xfrm>
        <a:graphic>
          <a:graphicData uri="http://schemas.openxmlformats.org/drawingml/2006/table">
            <a:tbl>
              <a:tblPr/>
              <a:tblGrid>
                <a:gridCol w="417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r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Market</a:t>
                      </a: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15.0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13.8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T-bill</a:t>
                      </a: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8.0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Bob</a:t>
                      </a: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1.7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23" name="Rectangle 56"/>
          <p:cNvSpPr>
            <a:spLocks noChangeArrowheads="1"/>
          </p:cNvSpPr>
          <p:nvPr/>
        </p:nvSpPr>
        <p:spPr bwMode="auto">
          <a:xfrm>
            <a:off x="6934200" y="4176714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^</a:t>
            </a:r>
          </a:p>
        </p:txBody>
      </p:sp>
      <p:sp>
        <p:nvSpPr>
          <p:cNvPr id="25624" name="Rectangle 58"/>
          <p:cNvSpPr>
            <a:spLocks noChangeArrowheads="1"/>
          </p:cNvSpPr>
          <p:nvPr/>
        </p:nvSpPr>
        <p:spPr bwMode="auto">
          <a:xfrm>
            <a:off x="8610600" y="3886201"/>
            <a:ext cx="1828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Al has the highest rate of return. Does that make it best?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46363" y="304800"/>
            <a:ext cx="11305309" cy="107315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altLang="en-US" sz="28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What is the Standard Deviation</a:t>
            </a:r>
            <a:br>
              <a:rPr lang="en-US" altLang="en-US" sz="28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28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of Returns for Each Alternative?</a:t>
            </a:r>
            <a:br>
              <a:rPr lang="en-US" altLang="en-US" sz="28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en-US" sz="1800" b="1" spc="100" dirty="0">
              <a:solidFill>
                <a:srgbClr val="FF0000"/>
              </a:solidFill>
              <a:latin typeface="Amasis MT Pro Black" panose="02040A040500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7653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90800" y="1524000"/>
          <a:ext cx="6934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701800" imgH="990600" progId="Equation.DSMT4">
                  <p:embed/>
                </p:oleObj>
              </mc:Choice>
              <mc:Fallback>
                <p:oleObj name="Equation" r:id="rId4" imgW="1701800" imgH="990600" progId="Equation.DSMT4">
                  <p:embed/>
                  <p:pic>
                    <p:nvPicPr>
                      <p:cNvPr id="27653" name="Object 5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24000"/>
                        <a:ext cx="69342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752600" y="4648200"/>
            <a:ext cx="586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n-US" altLang="en-US" sz="2400" baseline="-25000">
                <a:latin typeface="Arial" panose="020B0604020202020204" pitchFamily="34" charset="0"/>
                <a:sym typeface="Symbol" panose="05050102010706020507" pitchFamily="18" charset="2"/>
              </a:rPr>
              <a:t>Al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 = ((-22 - 17.4)</a:t>
            </a:r>
            <a:r>
              <a:rPr lang="en-US" altLang="en-US" sz="2400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0.10 + (-2 - 17.4)</a:t>
            </a:r>
            <a:r>
              <a:rPr lang="en-US" altLang="en-US" sz="2400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0.20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      + (20 - 17.4)</a:t>
            </a:r>
            <a:r>
              <a:rPr lang="en-US" altLang="en-US" sz="2400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0.40 + (35 - 17.4)</a:t>
            </a:r>
            <a:r>
              <a:rPr lang="en-US" altLang="en-US" sz="2400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0.20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      + (50 - 17.4)</a:t>
            </a:r>
            <a:r>
              <a:rPr lang="en-US" altLang="en-US" sz="2400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0.10)</a:t>
            </a:r>
            <a:r>
              <a:rPr lang="en-US" altLang="en-US" sz="2400" baseline="30000">
                <a:latin typeface="Arial" panose="020B0604020202020204" pitchFamily="34" charset="0"/>
                <a:sym typeface="Symbol" panose="05050102010706020507" pitchFamily="18" charset="2"/>
              </a:rPr>
              <a:t>1/2</a:t>
            </a:r>
            <a:r>
              <a:rPr lang="en-US" altLang="en-US" sz="2400">
                <a:latin typeface="Arial" panose="020B0604020202020204" pitchFamily="34" charset="0"/>
                <a:sym typeface="Symbol" panose="05050102010706020507" pitchFamily="18" charset="2"/>
              </a:rPr>
              <a:t> = 20.0%.</a:t>
            </a:r>
          </a:p>
        </p:txBody>
      </p:sp>
      <p:graphicFrame>
        <p:nvGraphicFramePr>
          <p:cNvPr id="27655" name="Object 13"/>
          <p:cNvGraphicFramePr>
            <a:graphicFrameLocks noChangeAspect="1"/>
          </p:cNvGraphicFramePr>
          <p:nvPr/>
        </p:nvGraphicFramePr>
        <p:xfrm>
          <a:off x="7848600" y="4419600"/>
          <a:ext cx="2382838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952500" imgH="914400" progId="Equation.DSMT4">
                  <p:embed/>
                </p:oleObj>
              </mc:Choice>
              <mc:Fallback>
                <p:oleObj name="Equation" r:id="rId6" imgW="952500" imgH="914400" progId="Equation.DSMT4">
                  <p:embed/>
                  <p:pic>
                    <p:nvPicPr>
                      <p:cNvPr id="2765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2382838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968626" y="261938"/>
            <a:ext cx="6022975" cy="1828800"/>
          </a:xfrm>
          <a:prstGeom prst="roundRect">
            <a:avLst>
              <a:gd name="adj" fmla="val 12486"/>
            </a:avLst>
          </a:prstGeom>
          <a:solidFill>
            <a:srgbClr val="FED2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9699" name="Object 9"/>
          <p:cNvGraphicFramePr>
            <a:graphicFrameLocks noChangeAspect="1"/>
          </p:cNvGraphicFramePr>
          <p:nvPr/>
        </p:nvGraphicFramePr>
        <p:xfrm>
          <a:off x="3275013" y="363539"/>
          <a:ext cx="54102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244600" imgH="508000" progId="Equation.DSMT4">
                  <p:embed/>
                </p:oleObj>
              </mc:Choice>
              <mc:Fallback>
                <p:oleObj name="Equation" r:id="rId4" imgW="1244600" imgH="508000" progId="Equation.DSMT4">
                  <p:embed/>
                  <p:pic>
                    <p:nvPicPr>
                      <p:cNvPr id="2969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363539"/>
                        <a:ext cx="54102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2574926" y="2209800"/>
            <a:ext cx="73644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Al: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 = ((-22 - 17.4)</a:t>
            </a:r>
            <a:r>
              <a:rPr lang="en-US" altLang="en-US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0.10 + (-2 - 17.4)</a:t>
            </a:r>
            <a:r>
              <a:rPr lang="en-US" altLang="en-US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0.20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      + (20 - 17.4)</a:t>
            </a:r>
            <a:r>
              <a:rPr lang="en-US" altLang="en-US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0.40 + (35 - 17.4)</a:t>
            </a:r>
            <a:r>
              <a:rPr lang="en-US" altLang="en-US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0.20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      + (50 - 17.4)</a:t>
            </a:r>
            <a:r>
              <a:rPr lang="en-US" altLang="en-US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0.10)</a:t>
            </a:r>
            <a:r>
              <a:rPr lang="en-US" altLang="en-US" baseline="30000">
                <a:latin typeface="Arial" panose="020B0604020202020204" pitchFamily="34" charset="0"/>
                <a:sym typeface="Symbol" panose="05050102010706020507" pitchFamily="18" charset="2"/>
              </a:rPr>
              <a:t>1/2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 = 20.0%.</a:t>
            </a: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9701" name="Group 11"/>
          <p:cNvGrpSpPr>
            <a:grpSpLocks/>
          </p:cNvGrpSpPr>
          <p:nvPr/>
        </p:nvGrpSpPr>
        <p:grpSpPr bwMode="auto">
          <a:xfrm>
            <a:off x="2514601" y="4572000"/>
            <a:ext cx="6627813" cy="1690688"/>
            <a:chOff x="1056" y="2880"/>
            <a:chExt cx="4162" cy="1065"/>
          </a:xfrm>
        </p:grpSpPr>
        <p:sp>
          <p:nvSpPr>
            <p:cNvPr id="29702" name="Rectangle 12"/>
            <p:cNvSpPr>
              <a:spLocks noChangeArrowheads="1"/>
            </p:cNvSpPr>
            <p:nvPr/>
          </p:nvSpPr>
          <p:spPr bwMode="auto">
            <a:xfrm>
              <a:off x="1968" y="2895"/>
              <a:ext cx="912" cy="762"/>
            </a:xfrm>
            <a:prstGeom prst="rect">
              <a:avLst/>
            </a:pr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9703" name="Rectangle 13"/>
            <p:cNvSpPr>
              <a:spLocks noChangeArrowheads="1"/>
            </p:cNvSpPr>
            <p:nvPr/>
          </p:nvSpPr>
          <p:spPr bwMode="auto">
            <a:xfrm>
              <a:off x="1056" y="2917"/>
              <a:ext cx="186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Symbol" panose="05050102010706020507" pitchFamily="18" charset="2"/>
                </a:rPr>
                <a:t></a:t>
              </a:r>
              <a:r>
                <a:rPr lang="en-US" altLang="en-US" baseline="-25000">
                  <a:latin typeface="Arial" panose="020B0604020202020204" pitchFamily="34" charset="0"/>
                </a:rPr>
                <a:t>T-bills</a:t>
              </a:r>
              <a:r>
                <a:rPr lang="en-US" altLang="en-US">
                  <a:latin typeface="Arial" panose="020B0604020202020204" pitchFamily="34" charset="0"/>
                </a:rPr>
                <a:t> =   0.0%.</a:t>
              </a:r>
            </a:p>
          </p:txBody>
        </p:sp>
        <p:sp>
          <p:nvSpPr>
            <p:cNvPr id="29704" name="Rectangle 14"/>
            <p:cNvSpPr>
              <a:spLocks noChangeArrowheads="1"/>
            </p:cNvSpPr>
            <p:nvPr/>
          </p:nvSpPr>
          <p:spPr bwMode="auto">
            <a:xfrm>
              <a:off x="3888" y="2880"/>
              <a:ext cx="912" cy="1065"/>
            </a:xfrm>
            <a:prstGeom prst="rect">
              <a:avLst/>
            </a:pr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9705" name="Rectangle 15"/>
            <p:cNvSpPr>
              <a:spLocks noChangeArrowheads="1"/>
            </p:cNvSpPr>
            <p:nvPr/>
          </p:nvSpPr>
          <p:spPr bwMode="auto">
            <a:xfrm>
              <a:off x="1323" y="3225"/>
              <a:ext cx="160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Symbol" panose="05050102010706020507" pitchFamily="18" charset="2"/>
                </a:rPr>
                <a:t></a:t>
              </a:r>
              <a:r>
                <a:rPr lang="en-US" altLang="en-US" baseline="-25000">
                  <a:latin typeface="Arial" panose="020B0604020202020204" pitchFamily="34" charset="0"/>
                </a:rPr>
                <a:t>Al</a:t>
              </a:r>
              <a:r>
                <a:rPr lang="en-US" altLang="en-US">
                  <a:latin typeface="Arial" panose="020B0604020202020204" pitchFamily="34" charset="0"/>
                </a:rPr>
                <a:t>  = 20.0%.</a:t>
              </a:r>
            </a:p>
          </p:txBody>
        </p:sp>
        <p:sp>
          <p:nvSpPr>
            <p:cNvPr id="29706" name="Rectangle 16"/>
            <p:cNvSpPr>
              <a:spLocks noChangeArrowheads="1"/>
            </p:cNvSpPr>
            <p:nvPr/>
          </p:nvSpPr>
          <p:spPr bwMode="auto">
            <a:xfrm>
              <a:off x="3142" y="2917"/>
              <a:ext cx="207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858838" algn="l"/>
                  <a:tab pos="1719263" algn="dec"/>
                </a:tabLst>
                <a:defRPr sz="32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858838" algn="l"/>
                  <a:tab pos="1719263" algn="dec"/>
                </a:tabLst>
                <a:defRPr sz="28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858838" algn="l"/>
                  <a:tab pos="1719263" algn="dec"/>
                </a:tabLst>
                <a:defRPr sz="24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858838" algn="l"/>
                  <a:tab pos="1719263" algn="dec"/>
                </a:tabLst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858838" algn="l"/>
                  <a:tab pos="1719263" algn="dec"/>
                </a:tabLst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58838" algn="l"/>
                  <a:tab pos="1719263" algn="dec"/>
                </a:tabLst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58838" algn="l"/>
                  <a:tab pos="1719263" algn="dec"/>
                </a:tabLst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58838" algn="l"/>
                  <a:tab pos="1719263" algn="dec"/>
                </a:tabLst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58838" algn="l"/>
                  <a:tab pos="1719263" algn="dec"/>
                </a:tabLst>
                <a:defRPr sz="2000" b="1">
                  <a:solidFill>
                    <a:schemeClr val="tx1"/>
                  </a:solidFill>
                  <a:latin typeface="Adobe Gothic Std B" pitchFamily="34" charset="-128"/>
                  <a:ea typeface="Adobe Gothic Std B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Symbol" panose="05050102010706020507" pitchFamily="18" charset="2"/>
                </a:rPr>
                <a:t></a:t>
              </a:r>
              <a:r>
                <a:rPr lang="en-US" altLang="en-US" baseline="-25000">
                  <a:latin typeface="Arial" panose="020B0604020202020204" pitchFamily="34" charset="0"/>
                </a:rPr>
                <a:t>Bob</a:t>
              </a:r>
              <a:r>
                <a:rPr lang="en-US" altLang="en-US">
                  <a:latin typeface="Arial" panose="020B0604020202020204" pitchFamily="34" charset="0"/>
                </a:rPr>
                <a:t>	=	13.4%.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Symbol" panose="05050102010706020507" pitchFamily="18" charset="2"/>
                </a:rPr>
                <a:t></a:t>
              </a:r>
              <a:r>
                <a:rPr lang="en-US" altLang="en-US" baseline="-25000">
                  <a:latin typeface="Arial" panose="020B0604020202020204" pitchFamily="34" charset="0"/>
                </a:rPr>
                <a:t>Cuc	</a:t>
              </a:r>
              <a:r>
                <a:rPr lang="en-US" altLang="en-US">
                  <a:latin typeface="Arial" panose="020B0604020202020204" pitchFamily="34" charset="0"/>
                </a:rPr>
                <a:t>=	18.8%.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   </a:t>
              </a:r>
              <a:r>
                <a:rPr lang="en-US" altLang="en-US">
                  <a:latin typeface="Symbol" panose="05050102010706020507" pitchFamily="18" charset="2"/>
                </a:rPr>
                <a:t></a:t>
              </a:r>
              <a:r>
                <a:rPr lang="en-US" altLang="en-US" baseline="-25000">
                  <a:latin typeface="Arial" panose="020B0604020202020204" pitchFamily="34" charset="0"/>
                </a:rPr>
                <a:t>Market</a:t>
              </a:r>
              <a:r>
                <a:rPr lang="en-US" altLang="en-US">
                  <a:latin typeface="Arial" panose="020B0604020202020204" pitchFamily="34" charset="0"/>
                </a:rPr>
                <a:t>	=	15.3%.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76426" y="3171826"/>
          <a:ext cx="6037263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4" imgW="3848100" imgH="1330452" progId="Visio.Drawing.6">
                  <p:embed/>
                </p:oleObj>
              </mc:Choice>
              <mc:Fallback>
                <p:oleObj name="VISIO" r:id="rId4" imgW="3848100" imgH="1330452" progId="Visio.Drawing.6">
                  <p:embed/>
                  <p:pic>
                    <p:nvPicPr>
                      <p:cNvPr id="31746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6" y="3171826"/>
                        <a:ext cx="6037263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352800" y="1233488"/>
            <a:ext cx="0" cy="3783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995488" y="5029200"/>
            <a:ext cx="8088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4191000" y="1652588"/>
            <a:ext cx="0" cy="340201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876800" y="3319464"/>
            <a:ext cx="0" cy="169703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957514" y="777876"/>
            <a:ext cx="109966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Prob.</a:t>
            </a:r>
          </a:p>
        </p:txBody>
      </p:sp>
      <p:sp>
        <p:nvSpPr>
          <p:cNvPr id="31752" name="Rectangle 8" descr="25%"/>
          <p:cNvSpPr>
            <a:spLocks noChangeArrowheads="1"/>
          </p:cNvSpPr>
          <p:nvPr/>
        </p:nvSpPr>
        <p:spPr bwMode="auto">
          <a:xfrm>
            <a:off x="4349750" y="1073150"/>
            <a:ext cx="1282700" cy="520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862764" y="5159376"/>
            <a:ext cx="331982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Rate of Return (%)</a:t>
            </a:r>
          </a:p>
        </p:txBody>
      </p:sp>
      <p:sp>
        <p:nvSpPr>
          <p:cNvPr id="31754" name="Rectangle 10" descr="25%"/>
          <p:cNvSpPr>
            <a:spLocks noChangeArrowheads="1"/>
          </p:cNvSpPr>
          <p:nvPr/>
        </p:nvSpPr>
        <p:spPr bwMode="auto">
          <a:xfrm>
            <a:off x="4876800" y="2597150"/>
            <a:ext cx="1212850" cy="60325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344989" y="1106489"/>
            <a:ext cx="12731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T-bill</a:t>
            </a:r>
          </a:p>
        </p:txBody>
      </p:sp>
      <p:sp>
        <p:nvSpPr>
          <p:cNvPr id="31756" name="Rectangle 12" descr="25%"/>
          <p:cNvSpPr>
            <a:spLocks noChangeArrowheads="1"/>
          </p:cNvSpPr>
          <p:nvPr/>
        </p:nvSpPr>
        <p:spPr bwMode="auto">
          <a:xfrm>
            <a:off x="7086601" y="3962400"/>
            <a:ext cx="1127125" cy="4508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4800600" y="2649539"/>
            <a:ext cx="13716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Cuc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7086600" y="3886200"/>
            <a:ext cx="11049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Al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186114" y="5014913"/>
            <a:ext cx="35426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024314" y="5014913"/>
            <a:ext cx="35426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557713" y="5014913"/>
            <a:ext cx="78226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13.8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548313" y="5014913"/>
            <a:ext cx="78226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17.4</a:t>
            </a:r>
          </a:p>
        </p:txBody>
      </p:sp>
      <p:graphicFrame>
        <p:nvGraphicFramePr>
          <p:cNvPr id="31763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87538" y="3654425"/>
          <a:ext cx="788035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9" imgW="3796284" imgH="1281684" progId="Visio.Drawing.3">
                  <p:embed/>
                </p:oleObj>
              </mc:Choice>
              <mc:Fallback>
                <p:oleObj name="VISIO" r:id="rId9" imgW="3796284" imgH="1281684" progId="Visio.Drawing.3">
                  <p:embed/>
                  <p:pic>
                    <p:nvPicPr>
                      <p:cNvPr id="31763" name="Object 1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3654425"/>
                        <a:ext cx="788035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5815014" y="3757614"/>
            <a:ext cx="1587" cy="12588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6858000" y="304800"/>
            <a:ext cx="3810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Standard deviation measures the stand-alone risk of an investment.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The larger the standard deviation, the higher  the probability that returns will be far below the expected return.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1752600" y="5791201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An alternative measure of stand-alone risk is the Coefficient of Variation (CV). CV = Standard deviation/expected return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0275" y="381001"/>
            <a:ext cx="7772400" cy="646113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alt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Expected Return versus Risk versus Coefficient of Variation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8891589" y="3616325"/>
            <a:ext cx="1133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641975" y="4564064"/>
            <a:ext cx="908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595975" name="Group 7"/>
          <p:cNvGraphicFramePr>
            <a:graphicFrameLocks noGrp="1"/>
          </p:cNvGraphicFramePr>
          <p:nvPr/>
        </p:nvGraphicFramePr>
        <p:xfrm>
          <a:off x="2362200" y="1447801"/>
          <a:ext cx="7010400" cy="2973389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Expected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Security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return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Risk,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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Al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  17.4%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20.0%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Market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  15.0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15.3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Cuc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  13.8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18.8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T-bills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    8.0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0.0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Bob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1.7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E291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13.4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838" name="Rectangle 70"/>
          <p:cNvSpPr>
            <a:spLocks noChangeArrowheads="1"/>
          </p:cNvSpPr>
          <p:nvPr/>
        </p:nvSpPr>
        <p:spPr bwMode="auto">
          <a:xfrm>
            <a:off x="2362200" y="4495800"/>
            <a:ext cx="784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2459038" algn="l"/>
                <a:tab pos="5775325" algn="l"/>
              </a:tabLst>
              <a:defRPr sz="32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59038" algn="l"/>
                <a:tab pos="5775325" algn="l"/>
              </a:tabLst>
              <a:defRPr sz="28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59038" algn="l"/>
                <a:tab pos="5775325" algn="l"/>
              </a:tabLst>
              <a:defRPr sz="24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59038" algn="l"/>
                <a:tab pos="5775325" algn="l"/>
              </a:tabLst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59038" algn="l"/>
                <a:tab pos="5775325" algn="l"/>
              </a:tabLst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9038" algn="l"/>
                <a:tab pos="5775325" algn="l"/>
              </a:tabLst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9038" algn="l"/>
                <a:tab pos="5775325" algn="l"/>
              </a:tabLst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9038" algn="l"/>
                <a:tab pos="5775325" algn="l"/>
              </a:tabLst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9038" algn="l"/>
                <a:tab pos="5775325" algn="l"/>
              </a:tabLst>
              <a:defRPr sz="2000" b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90000"/>
              <a:buFontTx/>
              <a:buNone/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CV</a:t>
            </a:r>
            <a:r>
              <a:rPr lang="en-US" altLang="en-US" sz="2400" baseline="-30000">
                <a:latin typeface="Tahoma" panose="020B0604030504040204" pitchFamily="34" charset="0"/>
                <a:cs typeface="Courier New" panose="02070309020205020404" pitchFamily="49" charset="0"/>
              </a:rPr>
              <a:t>T-bills</a:t>
            </a: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 	= 0.0%/8.0% 	= 0.0.</a:t>
            </a:r>
          </a:p>
          <a:p>
            <a:pPr eaLnBrk="1" hangingPunct="1">
              <a:spcBef>
                <a:spcPct val="0"/>
              </a:spcBef>
              <a:buSzPct val="90000"/>
              <a:buFontTx/>
              <a:buNone/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CV</a:t>
            </a:r>
            <a:r>
              <a:rPr lang="en-US" altLang="en-US" sz="2400" baseline="-30000">
                <a:latin typeface="Tahoma" panose="020B0604030504040204" pitchFamily="34" charset="0"/>
                <a:cs typeface="Courier New" panose="02070309020205020404" pitchFamily="49" charset="0"/>
              </a:rPr>
              <a:t>Al</a:t>
            </a: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 	= 20.0%/17.4%	= 1.1.</a:t>
            </a:r>
          </a:p>
          <a:p>
            <a:pPr eaLnBrk="1" hangingPunct="1">
              <a:spcBef>
                <a:spcPct val="0"/>
              </a:spcBef>
              <a:buSzPct val="90000"/>
              <a:buFontTx/>
              <a:buNone/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CV</a:t>
            </a:r>
            <a:r>
              <a:rPr lang="en-US" altLang="en-US" sz="2400" baseline="-30000">
                <a:latin typeface="Tahoma" panose="020B0604030504040204" pitchFamily="34" charset="0"/>
                <a:cs typeface="Courier New" panose="02070309020205020404" pitchFamily="49" charset="0"/>
              </a:rPr>
              <a:t>Bob</a:t>
            </a: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	= 13.4%/1.7%	= 7.9.</a:t>
            </a:r>
          </a:p>
          <a:p>
            <a:pPr eaLnBrk="1" hangingPunct="1">
              <a:spcBef>
                <a:spcPct val="0"/>
              </a:spcBef>
              <a:buSzPct val="90000"/>
              <a:buFontTx/>
              <a:buNone/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CV</a:t>
            </a:r>
            <a:r>
              <a:rPr lang="en-US" altLang="en-US" sz="2400" baseline="-30000">
                <a:latin typeface="Tahoma" panose="020B0604030504040204" pitchFamily="34" charset="0"/>
                <a:cs typeface="Courier New" panose="02070309020205020404" pitchFamily="49" charset="0"/>
              </a:rPr>
              <a:t>Cuc</a:t>
            </a: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	= 18.8%/13.8%	= 1.4.</a:t>
            </a:r>
          </a:p>
          <a:p>
            <a:pPr eaLnBrk="1" hangingPunct="1">
              <a:spcBef>
                <a:spcPct val="0"/>
              </a:spcBef>
              <a:buSzPct val="90000"/>
              <a:buFontTx/>
              <a:buNone/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CV</a:t>
            </a:r>
            <a:r>
              <a:rPr lang="en-US" altLang="en-US" sz="2400" baseline="-30000">
                <a:latin typeface="Tahoma" panose="020B0604030504040204" pitchFamily="34" charset="0"/>
                <a:cs typeface="Courier New" panose="02070309020205020404" pitchFamily="49" charset="0"/>
              </a:rPr>
              <a:t>Market</a:t>
            </a: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 	= 15.3%/15.0%	= 1.0.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A4DD0-1658-C749-A9E6-2C3A2A216B2F}"/>
                  </a:ext>
                </a:extLst>
              </p:cNvPr>
              <p:cNvSpPr txBox="1"/>
              <p:nvPr/>
            </p:nvSpPr>
            <p:spPr>
              <a:xfrm>
                <a:off x="580663" y="1350310"/>
                <a:ext cx="11030673" cy="4721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/>
                  <a:t>A </a:t>
                </a:r>
                <a:r>
                  <a:rPr lang="en-US" sz="2800" b="1" dirty="0"/>
                  <a:t>bivariate distribution </a:t>
                </a:r>
                <a:r>
                  <a:rPr lang="en-US" sz="2800" dirty="0"/>
                  <a:t>provides joint probabilities of the combination of two variables. We refer to the probability distribution of one variable we saw previously as a </a:t>
                </a:r>
                <a:r>
                  <a:rPr lang="en-US" sz="2800" i="1" dirty="0"/>
                  <a:t>univariate</a:t>
                </a:r>
                <a:r>
                  <a:rPr lang="en-US" sz="2800" dirty="0"/>
                  <a:t> distribution.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/>
                  <a:t>A joint probability distribution of </a:t>
                </a:r>
                <a:r>
                  <a:rPr lang="en-US" sz="2800" i="1" dirty="0"/>
                  <a:t>X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Y</a:t>
                </a:r>
                <a:r>
                  <a:rPr lang="en-US" sz="2800" dirty="0"/>
                  <a:t> is a table or formula that lists the joint probabilities for all pairs of values </a:t>
                </a:r>
                <a:r>
                  <a:rPr lang="en-US" sz="2800" i="1" dirty="0"/>
                  <a:t>x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y</a:t>
                </a:r>
                <a:r>
                  <a:rPr lang="en-US" sz="2800" dirty="0"/>
                  <a:t>, and is denoted P(</a:t>
                </a:r>
                <a:r>
                  <a:rPr lang="en-US" sz="2800" i="1" dirty="0" err="1"/>
                  <a:t>x,y</a:t>
                </a:r>
                <a:r>
                  <a:rPr lang="en-US" sz="2800" dirty="0"/>
                  <a:t>).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2800" dirty="0"/>
                  <a:t>These two conditions apply to a discrete bivariate distribution: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endParaRPr lang="en-US" sz="2400" dirty="0"/>
              </a:p>
              <a:p>
                <a:pPr marL="1371600" indent="-457200">
                  <a:lnSpc>
                    <a:spcPct val="100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pair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values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1371600" indent="-4572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ll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A4DD0-1658-C749-A9E6-2C3A2A216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3" y="1350310"/>
                <a:ext cx="11030673" cy="4721998"/>
              </a:xfrm>
              <a:prstGeom prst="rect">
                <a:avLst/>
              </a:prstGeom>
              <a:blipFill>
                <a:blip r:embed="rId3"/>
                <a:stretch>
                  <a:fillRect l="-1105" t="-1292" r="-608" b="-17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507909" y="445220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Bivariate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45672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2A4DD0-1658-C749-A9E6-2C3A2A216B2F}"/>
              </a:ext>
            </a:extLst>
          </p:cNvPr>
          <p:cNvSpPr txBox="1"/>
          <p:nvPr/>
        </p:nvSpPr>
        <p:spPr>
          <a:xfrm>
            <a:off x="558813" y="886539"/>
            <a:ext cx="11403887" cy="5755422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US" sz="2400" dirty="0"/>
              <a:t>Consider an experiment where we flip two balanced coins and observe the results: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Heads on the first coin and heads on the second coin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Heads on the first coin and tails on the second coin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Tails on the first coin and heads on the second coin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Tails on the first coin and tails on the second coin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We can list the events as:    2 heads      1 head, 1 tail     1 tail, 1 head     0 heads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The number of heads is called </a:t>
            </a:r>
            <a:r>
              <a:rPr lang="en-US" sz="2400" b="1" dirty="0"/>
              <a:t>random variable X</a:t>
            </a:r>
            <a:r>
              <a:rPr lang="en-US" sz="2400" dirty="0"/>
              <a:t>; X=0,1,2.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A random variable </a:t>
            </a:r>
            <a:r>
              <a:rPr lang="en-US" sz="2400" dirty="0"/>
              <a:t>is a function or rule that assigns a number to each outcome of an experiment.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-815754" y="251077"/>
            <a:ext cx="1185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 Random </a:t>
            </a:r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Variables and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961775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-206964" y="135675"/>
            <a:ext cx="11851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Bivariate Distribution of the Number</a:t>
            </a:r>
          </a:p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 of House Sales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B9A06B-1286-47EE-BF78-E9D1C7CFB9FD}"/>
              </a:ext>
            </a:extLst>
          </p:cNvPr>
          <p:cNvSpPr txBox="1">
            <a:spLocks/>
          </p:cNvSpPr>
          <p:nvPr/>
        </p:nvSpPr>
        <p:spPr>
          <a:xfrm>
            <a:off x="470352" y="1250894"/>
            <a:ext cx="5397048" cy="5191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Xavier and Yvette are real estate agents. Let </a:t>
            </a:r>
            <a:r>
              <a:rPr lang="en-US" sz="2200" i="1" dirty="0"/>
              <a:t>X</a:t>
            </a:r>
            <a:r>
              <a:rPr lang="en-US" sz="2200" dirty="0"/>
              <a:t> denote the number of houses that Xavier will sell in a month and </a:t>
            </a:r>
            <a:r>
              <a:rPr lang="en-US" sz="2200" i="1" dirty="0"/>
              <a:t>Y</a:t>
            </a:r>
            <a:r>
              <a:rPr lang="en-US" sz="2200" dirty="0"/>
              <a:t> denote the number of houses Yvette will sell in a month.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An analysis of their past monthly performances has the following joint probabilities: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Bivariate probability distribution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For example, the probability that Xavier sells 0 houses and Yvette sells 1 house in the month is </a:t>
            </a:r>
            <a:r>
              <a:rPr lang="en-US" sz="2400" i="1" dirty="0"/>
              <a:t>P</a:t>
            </a:r>
            <a:r>
              <a:rPr lang="en-US" sz="2400" dirty="0"/>
              <a:t>(0,1) = .21.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C7A98D-9629-489E-BD57-B6E060F012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7283"/>
              </p:ext>
            </p:extLst>
          </p:nvPr>
        </p:nvGraphicFramePr>
        <p:xfrm>
          <a:off x="932019" y="4384150"/>
          <a:ext cx="3867695" cy="20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539">
                  <a:extLst>
                    <a:ext uri="{9D8B030D-6E8A-4147-A177-3AD203B41FA5}">
                      <a16:colId xmlns:a16="http://schemas.microsoft.com/office/drawing/2014/main" val="3006777323"/>
                    </a:ext>
                  </a:extLst>
                </a:gridCol>
                <a:gridCol w="773539">
                  <a:extLst>
                    <a:ext uri="{9D8B030D-6E8A-4147-A177-3AD203B41FA5}">
                      <a16:colId xmlns:a16="http://schemas.microsoft.com/office/drawing/2014/main" val="63326798"/>
                    </a:ext>
                  </a:extLst>
                </a:gridCol>
                <a:gridCol w="773539">
                  <a:extLst>
                    <a:ext uri="{9D8B030D-6E8A-4147-A177-3AD203B41FA5}">
                      <a16:colId xmlns:a16="http://schemas.microsoft.com/office/drawing/2014/main" val="578378878"/>
                    </a:ext>
                  </a:extLst>
                </a:gridCol>
                <a:gridCol w="773539">
                  <a:extLst>
                    <a:ext uri="{9D8B030D-6E8A-4147-A177-3AD203B41FA5}">
                      <a16:colId xmlns:a16="http://schemas.microsoft.com/office/drawing/2014/main" val="3160098480"/>
                    </a:ext>
                  </a:extLst>
                </a:gridCol>
                <a:gridCol w="773539">
                  <a:extLst>
                    <a:ext uri="{9D8B030D-6E8A-4147-A177-3AD203B41FA5}">
                      <a16:colId xmlns:a16="http://schemas.microsoft.com/office/drawing/2014/main" val="2305415806"/>
                    </a:ext>
                  </a:extLst>
                </a:gridCol>
              </a:tblGrid>
              <a:tr h="419344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X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999"/>
                  </a:ext>
                </a:extLst>
              </a:tr>
              <a:tr h="41934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83858"/>
                  </a:ext>
                </a:extLst>
              </a:tr>
              <a:tr h="4193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Y</a:t>
                      </a:r>
                      <a:endParaRPr lang="en-US" sz="1400" i="1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.42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1788114"/>
                  </a:ext>
                </a:extLst>
              </a:tr>
              <a:tr h="419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5827372"/>
                  </a:ext>
                </a:extLst>
              </a:tr>
              <a:tr h="419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5759045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EB6330-0910-47A0-8D96-46F0AF0272AA}"/>
              </a:ext>
            </a:extLst>
          </p:cNvPr>
          <p:cNvSpPr txBox="1">
            <a:spLocks/>
          </p:cNvSpPr>
          <p:nvPr/>
        </p:nvSpPr>
        <p:spPr>
          <a:xfrm>
            <a:off x="6096000" y="1250894"/>
            <a:ext cx="5253153" cy="1531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en-US" sz="2200" dirty="0"/>
              <a:t>As we did in Chapter 6, we can calculate the marginal probabilities by summing across rows or down columns.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en-US" sz="2200" dirty="0"/>
              <a:t>The marginal probability distributions of X and Y are as follows: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2F684D85-B054-49A6-8E31-079D17B8D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948847"/>
              </p:ext>
            </p:extLst>
          </p:nvPr>
        </p:nvGraphicFramePr>
        <p:xfrm>
          <a:off x="6618514" y="3004457"/>
          <a:ext cx="4147457" cy="329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162">
                  <a:extLst>
                    <a:ext uri="{9D8B030D-6E8A-4147-A177-3AD203B41FA5}">
                      <a16:colId xmlns:a16="http://schemas.microsoft.com/office/drawing/2014/main" val="2749880874"/>
                    </a:ext>
                  </a:extLst>
                </a:gridCol>
                <a:gridCol w="3217295">
                  <a:extLst>
                    <a:ext uri="{9D8B030D-6E8A-4147-A177-3AD203B41FA5}">
                      <a16:colId xmlns:a16="http://schemas.microsoft.com/office/drawing/2014/main" val="662063405"/>
                    </a:ext>
                  </a:extLst>
                </a:gridCol>
              </a:tblGrid>
              <a:tr h="412373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P(X=x)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51933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.12 + .21 + .07 = 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75835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.42 + .06 + .02 = 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3854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.06 + .03 + .01 = 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177453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009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bg1"/>
                          </a:solidFill>
                        </a:rPr>
                        <a:t>P(Y=y)</a:t>
                      </a:r>
                    </a:p>
                  </a:txBody>
                  <a:tcPr>
                    <a:solidFill>
                      <a:srgbClr val="009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71632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.12 + .42 + .06 = 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261138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.21 + .06 + .03 = 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97545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.07 + .02 + .01 = 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4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64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-258660" y="109113"/>
            <a:ext cx="11851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Describing the Bivariate Distribution of the Number of House Sales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4FCEA7D-6025-4218-9526-19A249A063FF}"/>
              </a:ext>
            </a:extLst>
          </p:cNvPr>
          <p:cNvSpPr txBox="1">
            <a:spLocks/>
          </p:cNvSpPr>
          <p:nvPr/>
        </p:nvSpPr>
        <p:spPr>
          <a:xfrm>
            <a:off x="1215737" y="1652016"/>
            <a:ext cx="10711543" cy="348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6C0CE-4BAD-22F7-4C6C-C365837DE0EC}"/>
              </a:ext>
            </a:extLst>
          </p:cNvPr>
          <p:cNvSpPr txBox="1"/>
          <p:nvPr/>
        </p:nvSpPr>
        <p:spPr>
          <a:xfrm>
            <a:off x="1137187" y="2101434"/>
            <a:ext cx="1040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9F8663-502A-4C2F-8266-1C860A88580B}"/>
              </a:ext>
            </a:extLst>
          </p:cNvPr>
          <p:cNvSpPr/>
          <p:nvPr/>
        </p:nvSpPr>
        <p:spPr>
          <a:xfrm>
            <a:off x="459202" y="1170063"/>
            <a:ext cx="11243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As we did with the univariate distribution, we can describe the bivariate distribution in the example by computing the mean, variance, and standard deviation of </a:t>
            </a:r>
            <a:r>
              <a:rPr lang="en-US" sz="2400" b="1" dirty="0"/>
              <a:t>each variable </a:t>
            </a:r>
            <a:r>
              <a:rPr lang="en-US" sz="2400" dirty="0"/>
              <a:t>utilizing the respective </a:t>
            </a:r>
            <a:r>
              <a:rPr lang="en-US" sz="2400" b="1" dirty="0"/>
              <a:t>marginal probabilities</a:t>
            </a:r>
            <a:r>
              <a:rPr lang="en-US" sz="2400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F2B8156-3705-4A6D-840B-5B804688F5A1}"/>
              </a:ext>
            </a:extLst>
          </p:cNvPr>
          <p:cNvSpPr txBox="1">
            <a:spLocks/>
          </p:cNvSpPr>
          <p:nvPr/>
        </p:nvSpPr>
        <p:spPr>
          <a:xfrm>
            <a:off x="1045579" y="2417903"/>
            <a:ext cx="5200024" cy="248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Marginal Distribution of </a:t>
            </a:r>
            <a:r>
              <a:rPr lang="en-US" sz="2400" b="1" i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3319D29F-3A70-4D2D-A894-77C0C0CB42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02" y="2995623"/>
                <a:ext cx="5560598" cy="323100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9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𝑥𝑃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.4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0−.7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.4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1−.7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2−.7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=0.41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0.41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=0.64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3319D29F-3A70-4D2D-A894-77C0C0CB4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2" y="2995623"/>
                <a:ext cx="5560598" cy="3231005"/>
              </a:xfrm>
              <a:prstGeom prst="rect">
                <a:avLst/>
              </a:prstGeom>
              <a:blipFill>
                <a:blip r:embed="rId3"/>
                <a:stretch>
                  <a:fillRect l="-3834" t="-1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057D47F-39E9-4AB2-B79E-CAA631CF5F44}"/>
              </a:ext>
            </a:extLst>
          </p:cNvPr>
          <p:cNvSpPr txBox="1">
            <a:spLocks/>
          </p:cNvSpPr>
          <p:nvPr/>
        </p:nvSpPr>
        <p:spPr>
          <a:xfrm>
            <a:off x="6392411" y="2455377"/>
            <a:ext cx="5200024" cy="248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Marginal Distribution of </a:t>
            </a:r>
            <a:r>
              <a:rPr lang="en-US" sz="2400" b="1" i="1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5">
                <a:extLst>
                  <a:ext uri="{FF2B5EF4-FFF2-40B4-BE49-F238E27FC236}">
                    <a16:creationId xmlns:a16="http://schemas.microsoft.com/office/drawing/2014/main" id="{0263005C-5002-4C23-9A98-284985B8DD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0218" y="3217589"/>
                <a:ext cx="5392579" cy="239118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9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𝑦𝑃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.6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.3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0−.5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.6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1−.5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.3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2−.5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0.45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=0.67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 Placeholder 5">
                <a:extLst>
                  <a:ext uri="{FF2B5EF4-FFF2-40B4-BE49-F238E27FC236}">
                    <a16:creationId xmlns:a16="http://schemas.microsoft.com/office/drawing/2014/main" id="{0263005C-5002-4C23-9A98-284985B8D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18" y="3217589"/>
                <a:ext cx="5392579" cy="2391182"/>
              </a:xfrm>
              <a:prstGeom prst="rect">
                <a:avLst/>
              </a:prstGeom>
              <a:blipFill>
                <a:blip r:embed="rId4"/>
                <a:stretch>
                  <a:fillRect l="-3955" t="-22704" b="-24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67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-532778" y="274068"/>
            <a:ext cx="1185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7-2b </a:t>
            </a:r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Covariance and Coefficient of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CB7B85-6458-BDCF-D338-5618D7B0F0B4}"/>
                  </a:ext>
                </a:extLst>
              </p:cNvPr>
              <p:cNvSpPr txBox="1"/>
              <p:nvPr/>
            </p:nvSpPr>
            <p:spPr>
              <a:xfrm>
                <a:off x="605714" y="1033501"/>
                <a:ext cx="11275784" cy="5549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The </a:t>
                </a:r>
                <a:r>
                  <a:rPr lang="en-US" sz="2400" b="1" dirty="0"/>
                  <a:t>covariance</a:t>
                </a:r>
                <a:r>
                  <a:rPr lang="en-US" sz="2400" dirty="0"/>
                  <a:t> and the </a:t>
                </a:r>
                <a:r>
                  <a:rPr lang="en-US" sz="2400" b="1" dirty="0"/>
                  <a:t>coefficient of correlation</a:t>
                </a:r>
                <a:r>
                  <a:rPr lang="en-US" sz="2400" dirty="0"/>
                  <a:t>, previously introduced in Chapter 4, describe the relationship between the two discrete variables of the bivariate distribution.</a:t>
                </a:r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sz="2400" dirty="0"/>
                  <a:t>Covariance:</a:t>
                </a:r>
              </a:p>
              <a:p>
                <a:pPr marL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ll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914400"/>
                <a:endParaRPr lang="en-US" sz="2400" dirty="0"/>
              </a:p>
              <a:p>
                <a:r>
                  <a:rPr lang="en-US" sz="2400" dirty="0"/>
                  <a:t>Shortcut calculation for population covariance: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ll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914400"/>
                <a:endParaRPr lang="en-US" sz="2400" dirty="0"/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sz="2400" dirty="0"/>
                  <a:t>Coefficient of correlation: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CB7B85-6458-BDCF-D338-5618D7B0F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4" y="1033501"/>
                <a:ext cx="11275784" cy="5549789"/>
              </a:xfrm>
              <a:prstGeom prst="rect">
                <a:avLst/>
              </a:prstGeom>
              <a:blipFill>
                <a:blip r:embed="rId3"/>
                <a:stretch>
                  <a:fillRect l="-811" t="-87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147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0" y="130038"/>
            <a:ext cx="11851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Covariance and Coefficient of Correlation for </a:t>
            </a:r>
          </a:p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the Number of House Sales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D2B4E8-C5A1-7832-BF6E-156B2744CB7D}"/>
                  </a:ext>
                </a:extLst>
              </p:cNvPr>
              <p:cNvSpPr txBox="1"/>
              <p:nvPr/>
            </p:nvSpPr>
            <p:spPr>
              <a:xfrm>
                <a:off x="547595" y="1218485"/>
                <a:ext cx="11303500" cy="601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/>
                  <a:t>Calculation of the covariance using the shortcut method:</a:t>
                </a:r>
              </a:p>
              <a:p>
                <a:pPr marL="914400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ll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ll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.42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.06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.21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.06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.03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.07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−(0.7)(0.5)=−0.15</m:t>
                      </m:r>
                    </m:oMath>
                  </m:oMathPara>
                </a14:m>
                <a:endParaRPr lang="en-US" sz="24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/>
                  <a:t>Given the previously calculated standard deviations for </a:t>
                </a:r>
                <a:r>
                  <a:rPr lang="en-US" sz="2400" i="1" dirty="0"/>
                  <a:t>X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Y</a:t>
                </a:r>
                <a:r>
                  <a:rPr lang="en-US" sz="2400" dirty="0"/>
                  <a:t>:</a:t>
                </a:r>
              </a:p>
              <a:p>
                <a:pPr marL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−0.15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(0.64)(0.67)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=−.35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There is a weak negative relationship between the two variables: the number of houses Xavier will sell in a month (</a:t>
                </a:r>
                <a:r>
                  <a:rPr lang="en-US" sz="2400" i="1" dirty="0"/>
                  <a:t>X</a:t>
                </a:r>
                <a:r>
                  <a:rPr lang="en-US" sz="2400" dirty="0"/>
                  <a:t>) and the number of houses Yvette will sell in a month (</a:t>
                </a:r>
                <a:r>
                  <a:rPr lang="en-US" sz="2400" i="1" dirty="0"/>
                  <a:t>Y</a:t>
                </a:r>
                <a:r>
                  <a:rPr lang="en-US" sz="2400" dirty="0"/>
                  <a:t>).</a:t>
                </a:r>
              </a:p>
              <a:p>
                <a:pPr>
                  <a:spcBef>
                    <a:spcPts val="600"/>
                  </a:spcBef>
                </a:pPr>
                <a:endParaRPr lang="en-US" sz="23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D2B4E8-C5A1-7832-BF6E-156B2744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95" y="1218485"/>
                <a:ext cx="11303500" cy="6018892"/>
              </a:xfrm>
              <a:prstGeom prst="rect">
                <a:avLst/>
              </a:prstGeom>
              <a:blipFill>
                <a:blip r:embed="rId3"/>
                <a:stretch>
                  <a:fillRect l="-863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344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1401230" y="331764"/>
            <a:ext cx="1071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Sum of Two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C5291-421D-8A0B-9B02-613AEE840E98}"/>
              </a:ext>
            </a:extLst>
          </p:cNvPr>
          <p:cNvSpPr txBox="1">
            <a:spLocks/>
          </p:cNvSpPr>
          <p:nvPr/>
        </p:nvSpPr>
        <p:spPr>
          <a:xfrm>
            <a:off x="496127" y="1646236"/>
            <a:ext cx="3794681" cy="348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7F83B01E-D1B1-4889-8E2A-295130FCA8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126" y="1064749"/>
                <a:ext cx="6470731" cy="431809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/>
                  <a:t>Of particular interest to us is </a:t>
                </a:r>
                <a:r>
                  <a:rPr lang="en-US" sz="2400" b="1" dirty="0"/>
                  <a:t>the sum of two variables</a:t>
                </a:r>
                <a:r>
                  <a:rPr lang="en-US" sz="24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/>
                  <a:t>To develop the probability distribution of the sum of two variables, add together the joint probabilities corresponding to each total value of </a:t>
                </a:r>
                <a:r>
                  <a:rPr lang="en-US" sz="2400" i="1" dirty="0"/>
                  <a:t>X</a:t>
                </a:r>
                <a:r>
                  <a:rPr lang="en-US" sz="2400" dirty="0"/>
                  <a:t> + </a:t>
                </a:r>
                <a:r>
                  <a:rPr lang="en-US" sz="2400" i="1" dirty="0"/>
                  <a:t>Y</a:t>
                </a:r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/>
                  <a:t>In the example, the possible values of </a:t>
                </a:r>
                <a:r>
                  <a:rPr lang="en-US" sz="2400" i="1" dirty="0"/>
                  <a:t>X</a:t>
                </a:r>
                <a:r>
                  <a:rPr lang="en-US" sz="2400" dirty="0"/>
                  <a:t> + </a:t>
                </a:r>
                <a:r>
                  <a:rPr lang="en-US" sz="2400" i="1" dirty="0"/>
                  <a:t>Y</a:t>
                </a:r>
                <a:r>
                  <a:rPr lang="en-US" sz="2400" dirty="0"/>
                  <a:t> are:</a:t>
                </a:r>
              </a:p>
              <a:p>
                <a:pPr marL="68580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/>
                  <a:t>0, 1, 2, 3, and 4 houses.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/>
                  <a:t>Example: if we want to calculate the probability associated to the total sale of 2 houses, we write: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=.07+.06+.06=.19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7F83B01E-D1B1-4889-8E2A-295130FCA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6" y="1064749"/>
                <a:ext cx="6470731" cy="4318099"/>
              </a:xfrm>
              <a:prstGeom prst="rect">
                <a:avLst/>
              </a:prstGeom>
              <a:blipFill>
                <a:blip r:embed="rId3"/>
                <a:stretch>
                  <a:fillRect l="-1412" t="-1130" r="-94" b="-1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861730-F954-4A45-A510-7FF6D25F8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754149"/>
              </p:ext>
            </p:extLst>
          </p:nvPr>
        </p:nvGraphicFramePr>
        <p:xfrm>
          <a:off x="7096246" y="1994283"/>
          <a:ext cx="4039840" cy="260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968">
                  <a:extLst>
                    <a:ext uri="{9D8B030D-6E8A-4147-A177-3AD203B41FA5}">
                      <a16:colId xmlns:a16="http://schemas.microsoft.com/office/drawing/2014/main" val="3006777323"/>
                    </a:ext>
                  </a:extLst>
                </a:gridCol>
                <a:gridCol w="807968">
                  <a:extLst>
                    <a:ext uri="{9D8B030D-6E8A-4147-A177-3AD203B41FA5}">
                      <a16:colId xmlns:a16="http://schemas.microsoft.com/office/drawing/2014/main" val="63326798"/>
                    </a:ext>
                  </a:extLst>
                </a:gridCol>
                <a:gridCol w="807968">
                  <a:extLst>
                    <a:ext uri="{9D8B030D-6E8A-4147-A177-3AD203B41FA5}">
                      <a16:colId xmlns:a16="http://schemas.microsoft.com/office/drawing/2014/main" val="578378878"/>
                    </a:ext>
                  </a:extLst>
                </a:gridCol>
                <a:gridCol w="807968">
                  <a:extLst>
                    <a:ext uri="{9D8B030D-6E8A-4147-A177-3AD203B41FA5}">
                      <a16:colId xmlns:a16="http://schemas.microsoft.com/office/drawing/2014/main" val="3160098480"/>
                    </a:ext>
                  </a:extLst>
                </a:gridCol>
                <a:gridCol w="807968">
                  <a:extLst>
                    <a:ext uri="{9D8B030D-6E8A-4147-A177-3AD203B41FA5}">
                      <a16:colId xmlns:a16="http://schemas.microsoft.com/office/drawing/2014/main" val="2305415806"/>
                    </a:ext>
                  </a:extLst>
                </a:gridCol>
              </a:tblGrid>
              <a:tr h="520223">
                <a:tc rowSpan="2"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X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999"/>
                  </a:ext>
                </a:extLst>
              </a:tr>
              <a:tr h="52022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83858"/>
                  </a:ext>
                </a:extLst>
              </a:tr>
              <a:tr h="520223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Y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.42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.06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1788114"/>
                  </a:ext>
                </a:extLst>
              </a:tr>
              <a:tr h="5202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5827372"/>
                  </a:ext>
                </a:extLst>
              </a:tr>
              <a:tr h="5202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575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88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182030" y="212767"/>
            <a:ext cx="1071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Sum of Two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C5291-421D-8A0B-9B02-613AEE840E98}"/>
              </a:ext>
            </a:extLst>
          </p:cNvPr>
          <p:cNvSpPr txBox="1">
            <a:spLocks/>
          </p:cNvSpPr>
          <p:nvPr/>
        </p:nvSpPr>
        <p:spPr>
          <a:xfrm>
            <a:off x="496127" y="1646236"/>
            <a:ext cx="3794681" cy="348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3EC5EABA-5985-42AD-93DB-86948EDD5D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081" y="967971"/>
                <a:ext cx="10827890" cy="426011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/>
                  <a:t>We calculate the probabilities of the other values of </a:t>
                </a:r>
                <a:r>
                  <a:rPr lang="en-US" sz="2400" i="1" dirty="0"/>
                  <a:t>X</a:t>
                </a:r>
                <a:r>
                  <a:rPr lang="en-US" sz="2400" dirty="0"/>
                  <a:t> + </a:t>
                </a:r>
                <a:r>
                  <a:rPr lang="en-US" sz="2400" i="1" dirty="0"/>
                  <a:t>Y,</a:t>
                </a:r>
                <a:r>
                  <a:rPr lang="en-US" sz="2400" dirty="0"/>
                  <a:t> similarly, producing the following table: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/>
                  <a:t>We can now compute the parameters of </a:t>
                </a:r>
                <a:r>
                  <a:rPr lang="en-US" sz="2400" i="1" dirty="0"/>
                  <a:t>X + Y</a:t>
                </a:r>
                <a:r>
                  <a:rPr lang="en-US" sz="2400" dirty="0"/>
                  <a:t> as we learned to do for univariate distributions:</a:t>
                </a:r>
              </a:p>
              <a:p>
                <a:pPr marL="231775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=.63+2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.19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.05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.01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sz="2400" dirty="0"/>
              </a:p>
              <a:p>
                <a:pPr marL="231775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0−1.2</m:t>
                              </m:r>
                            </m:e>
                          </m:d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.12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63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31775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05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3EC5EABA-5985-42AD-93DB-86948EDD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1" y="967971"/>
                <a:ext cx="10827890" cy="4260111"/>
              </a:xfrm>
              <a:prstGeom prst="rect">
                <a:avLst/>
              </a:prstGeom>
              <a:blipFill>
                <a:blip r:embed="rId3"/>
                <a:stretch>
                  <a:fillRect l="-901" t="-1144" b="-3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DC106CB-7C8E-41D7-ADB8-6303DADCD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131001"/>
              </p:ext>
            </p:extLst>
          </p:nvPr>
        </p:nvGraphicFramePr>
        <p:xfrm>
          <a:off x="3420097" y="1820259"/>
          <a:ext cx="4315247" cy="242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46">
                  <a:extLst>
                    <a:ext uri="{9D8B030D-6E8A-4147-A177-3AD203B41FA5}">
                      <a16:colId xmlns:a16="http://schemas.microsoft.com/office/drawing/2014/main" val="3093571103"/>
                    </a:ext>
                  </a:extLst>
                </a:gridCol>
                <a:gridCol w="2480395">
                  <a:extLst>
                    <a:ext uri="{9D8B030D-6E8A-4147-A177-3AD203B41FA5}">
                      <a16:colId xmlns:a16="http://schemas.microsoft.com/office/drawing/2014/main" val="3498664150"/>
                    </a:ext>
                  </a:extLst>
                </a:gridCol>
                <a:gridCol w="1099006">
                  <a:extLst>
                    <a:ext uri="{9D8B030D-6E8A-4147-A177-3AD203B41FA5}">
                      <a16:colId xmlns:a16="http://schemas.microsoft.com/office/drawing/2014/main" val="1967354246"/>
                    </a:ext>
                  </a:extLst>
                </a:gridCol>
              </a:tblGrid>
              <a:tr h="40419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x + 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 Events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 P(x + y)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066832"/>
                  </a:ext>
                </a:extLst>
              </a:tr>
              <a:tr h="4041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 P(0,0)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.12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6186672"/>
                  </a:ext>
                </a:extLst>
              </a:tr>
              <a:tr h="4041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 P(0,1) + P(1,0)</a:t>
                      </a:r>
                      <a:endParaRPr lang="en-US" sz="1600" b="1" i="1" baseline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.63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0650810"/>
                  </a:ext>
                </a:extLst>
              </a:tr>
              <a:tr h="4041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 P(0,2) + P(1,1) + P(0,2)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.19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324348"/>
                  </a:ext>
                </a:extLst>
              </a:tr>
              <a:tr h="4041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 P(1,2) + P(2,1)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.05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1975722"/>
                  </a:ext>
                </a:extLst>
              </a:tr>
              <a:tr h="4041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 P(2,2)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.01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240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82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496127" y="160726"/>
            <a:ext cx="10711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Laws of Expected Value and Variance of the Sum of Two Variables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C5291-421D-8A0B-9B02-613AEE840E98}"/>
              </a:ext>
            </a:extLst>
          </p:cNvPr>
          <p:cNvSpPr txBox="1">
            <a:spLocks/>
          </p:cNvSpPr>
          <p:nvPr/>
        </p:nvSpPr>
        <p:spPr>
          <a:xfrm>
            <a:off x="496127" y="1646236"/>
            <a:ext cx="3794681" cy="348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7823318-42DA-44B8-9199-78B73B7E93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149" y="1478564"/>
                <a:ext cx="10843701" cy="496380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457200"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914400" indent="-45720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+2 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𝐶𝑂𝑉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914400" indent="-457200">
                  <a:spcAft>
                    <a:spcPts val="600"/>
                  </a:spcAft>
                  <a:buFont typeface="+mj-lt"/>
                  <a:buAutoNum type="arabicPeriod"/>
                </a:pPr>
                <a:endParaRPr lang="en-US" sz="2000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000" dirty="0"/>
                  <a:t>If </a:t>
                </a:r>
                <a:r>
                  <a:rPr lang="en-US" sz="2000" i="1" dirty="0"/>
                  <a:t>X</a:t>
                </a:r>
                <a:r>
                  <a:rPr lang="en-US" sz="2000" dirty="0"/>
                  <a:t> and </a:t>
                </a:r>
                <a:r>
                  <a:rPr lang="en-US" sz="2000" i="1" dirty="0"/>
                  <a:t>Y</a:t>
                </a:r>
                <a:r>
                  <a:rPr lang="en-US" sz="2000" dirty="0"/>
                  <a:t> are independent,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𝐶𝑂𝑉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thus:</a:t>
                </a:r>
              </a:p>
              <a:p>
                <a:pPr marL="685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685800" indent="0"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Applying the formulas to the example, we obtain the same values shown for the distribution of the sum of two variables:</a:t>
                </a:r>
              </a:p>
              <a:p>
                <a:pPr marL="68580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=0.7+0.5=1.2</m:t>
                      </m:r>
                    </m:oMath>
                  </m:oMathPara>
                </a14:m>
                <a:endParaRPr lang="en-US" sz="2000" dirty="0"/>
              </a:p>
              <a:p>
                <a:pPr marL="68580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𝐶𝑂𝑉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=.41+.45+2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−0.15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=0.56</m:t>
                      </m:r>
                    </m:oMath>
                  </m:oMathPara>
                </a14:m>
                <a:endParaRPr lang="en-US" sz="2000" dirty="0"/>
              </a:p>
              <a:p>
                <a:pPr marL="68580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0.56</m:t>
                          </m:r>
                        </m:e>
                      </m:ra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=.75</m:t>
                      </m:r>
                    </m:oMath>
                  </m:oMathPara>
                </a14:m>
                <a:endParaRPr lang="en-US" sz="2000" dirty="0"/>
              </a:p>
              <a:p>
                <a:pPr>
                  <a:spcBef>
                    <a:spcPts val="2400"/>
                  </a:spcBef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7823318-42DA-44B8-9199-78B73B7E9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49" y="1478564"/>
                <a:ext cx="10843701" cy="4963800"/>
              </a:xfrm>
              <a:prstGeom prst="rect">
                <a:avLst/>
              </a:prstGeom>
              <a:blipFill>
                <a:blip r:embed="rId3"/>
                <a:stretch>
                  <a:fillRect l="-619" t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558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-117203" y="236710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Binomial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B7B85-6458-BDCF-D338-5618D7B0F0B4}"/>
              </a:ext>
            </a:extLst>
          </p:cNvPr>
          <p:cNvSpPr txBox="1"/>
          <p:nvPr/>
        </p:nvSpPr>
        <p:spPr>
          <a:xfrm>
            <a:off x="349250" y="848313"/>
            <a:ext cx="11625035" cy="672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i="1" dirty="0"/>
              <a:t>We start defining different rules and formulas of probability distribution based on the </a:t>
            </a:r>
            <a:r>
              <a:rPr lang="en-US" sz="2300" b="1" i="1" dirty="0"/>
              <a:t>type &amp; properties </a:t>
            </a:r>
            <a:r>
              <a:rPr lang="en-US" sz="2300" i="1" dirty="0"/>
              <a:t>of the variable that we are dealing with. </a:t>
            </a:r>
          </a:p>
          <a:p>
            <a:endParaRPr lang="en-US" sz="2300" dirty="0"/>
          </a:p>
          <a:p>
            <a:r>
              <a:rPr lang="en-US" sz="2300" dirty="0"/>
              <a:t>The binomial distribution is the result of a </a:t>
            </a:r>
            <a:r>
              <a:rPr lang="en-US" sz="2300" i="1" dirty="0"/>
              <a:t>binomial experiment</a:t>
            </a:r>
            <a:r>
              <a:rPr lang="en-US" sz="2300" dirty="0"/>
              <a:t>, which has the following properties:</a:t>
            </a:r>
          </a:p>
          <a:p>
            <a:endParaRPr lang="en-US" sz="2300" dirty="0"/>
          </a:p>
          <a:p>
            <a:r>
              <a:rPr lang="en-US" sz="2300" b="1" dirty="0"/>
              <a:t>Binomial Experiment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300" dirty="0"/>
              <a:t>The binomial experiment consists of a fixed number of </a:t>
            </a:r>
            <a:r>
              <a:rPr lang="en-US" sz="2300" i="1" dirty="0"/>
              <a:t>n</a:t>
            </a:r>
            <a:r>
              <a:rPr lang="en-US" sz="2300" dirty="0"/>
              <a:t> trials. 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300" dirty="0"/>
              <a:t>Each trial has two possible outcomes: a success and a failure.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300" dirty="0"/>
              <a:t>The probability of success is </a:t>
            </a:r>
            <a:r>
              <a:rPr lang="en-US" sz="2300" i="1" dirty="0"/>
              <a:t>p</a:t>
            </a:r>
            <a:r>
              <a:rPr lang="en-US" sz="2300" dirty="0"/>
              <a:t>. The probability of failure is </a:t>
            </a:r>
            <a:r>
              <a:rPr lang="en-US" sz="2300" i="1" dirty="0"/>
              <a:t>1 – p</a:t>
            </a:r>
            <a:r>
              <a:rPr lang="en-US" sz="2300" dirty="0"/>
              <a:t>.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300" dirty="0"/>
              <a:t>The trials are independent.</a:t>
            </a:r>
          </a:p>
          <a:p>
            <a:pPr marL="914400" indent="-457200">
              <a:buFont typeface="+mj-lt"/>
              <a:buAutoNum type="arabicPeriod"/>
            </a:pPr>
            <a:endParaRPr lang="en-US" sz="2300" dirty="0"/>
          </a:p>
          <a:p>
            <a:r>
              <a:rPr lang="en-US" sz="2300" dirty="0"/>
              <a:t>A </a:t>
            </a:r>
            <a:r>
              <a:rPr lang="en-US" sz="2300" b="1" dirty="0"/>
              <a:t>Bernoulli process </a:t>
            </a:r>
            <a:r>
              <a:rPr lang="en-US" sz="2300" dirty="0"/>
              <a:t>is a trial that satisfies properties 2-4.</a:t>
            </a:r>
          </a:p>
          <a:p>
            <a:endParaRPr lang="en-US" sz="2300" dirty="0"/>
          </a:p>
          <a:p>
            <a:r>
              <a:rPr lang="en-US" sz="2300" dirty="0"/>
              <a:t>The </a:t>
            </a:r>
            <a:r>
              <a:rPr lang="en-US" sz="2300" b="1" dirty="0"/>
              <a:t>binomial random variable </a:t>
            </a:r>
            <a:r>
              <a:rPr lang="en-US" sz="2300" dirty="0"/>
              <a:t>is the random variable of a binomial experiment. It is defined as the number of successes in the experiment’s </a:t>
            </a:r>
            <a:r>
              <a:rPr lang="en-US" sz="2300" i="1" dirty="0"/>
              <a:t>n</a:t>
            </a:r>
            <a:r>
              <a:rPr lang="en-US" sz="2300" dirty="0"/>
              <a:t> trials.</a:t>
            </a:r>
          </a:p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60375" algn="l"/>
              </a:tabLst>
              <a:defRPr/>
            </a:pPr>
            <a:endParaRPr lang="en-US" b="1" dirty="0"/>
          </a:p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60375" algn="l"/>
              </a:tabLst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7504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0" y="284917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Examples of Binomial Experiments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2568DFF-DF22-44F8-AD60-5E754479F568}"/>
              </a:ext>
            </a:extLst>
          </p:cNvPr>
          <p:cNvSpPr txBox="1">
            <a:spLocks/>
          </p:cNvSpPr>
          <p:nvPr/>
        </p:nvSpPr>
        <p:spPr>
          <a:xfrm>
            <a:off x="447748" y="1060145"/>
            <a:ext cx="11296504" cy="47377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000" dirty="0"/>
              <a:t>Flip a coin 10 times.</a:t>
            </a:r>
          </a:p>
          <a:p>
            <a:pPr marL="1031875" lvl="1" indent="-342900"/>
            <a:r>
              <a:rPr lang="en-US" sz="2000" i="1" dirty="0"/>
              <a:t>n</a:t>
            </a:r>
            <a:r>
              <a:rPr lang="en-US" sz="2000" dirty="0"/>
              <a:t> = 10</a:t>
            </a:r>
          </a:p>
          <a:p>
            <a:pPr marL="1031875" lvl="1" indent="-342900"/>
            <a:r>
              <a:rPr lang="en-US" sz="2000" dirty="0"/>
              <a:t>Two outcomes: heads (success) and tails (failure).</a:t>
            </a:r>
          </a:p>
          <a:p>
            <a:pPr marL="1031875" lvl="1" indent="-342900"/>
            <a:r>
              <a:rPr lang="en-US" sz="2000" dirty="0"/>
              <a:t>If coin is fair: </a:t>
            </a:r>
            <a:r>
              <a:rPr lang="en-US" sz="2000" i="1" dirty="0"/>
              <a:t>P</a:t>
            </a:r>
            <a:r>
              <a:rPr lang="en-US" sz="2000" dirty="0"/>
              <a:t>(heads) = </a:t>
            </a:r>
            <a:r>
              <a:rPr lang="en-US" sz="2000" i="1" dirty="0"/>
              <a:t>P</a:t>
            </a:r>
            <a:r>
              <a:rPr lang="en-US" sz="2000" dirty="0"/>
              <a:t>(tails) = .5</a:t>
            </a:r>
          </a:p>
          <a:p>
            <a:pPr marL="1031875" lvl="1" indent="-342900"/>
            <a:r>
              <a:rPr lang="en-US" sz="2000" dirty="0"/>
              <a:t>Each coin toss is independent.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Draw five cards out of a shuffled deck.</a:t>
            </a:r>
          </a:p>
          <a:p>
            <a:pPr marL="1031875" lvl="1" indent="-342900"/>
            <a:r>
              <a:rPr lang="en-US" sz="2000" i="1" dirty="0"/>
              <a:t>n</a:t>
            </a:r>
            <a:r>
              <a:rPr lang="en-US" sz="2000" dirty="0"/>
              <a:t> = 5</a:t>
            </a:r>
          </a:p>
          <a:p>
            <a:pPr marL="1031875" lvl="1" indent="-342900"/>
            <a:r>
              <a:rPr lang="en-US" sz="2000" dirty="0"/>
              <a:t>We label success any rank and/or suit of cards we seek, such as a five or clubs.</a:t>
            </a:r>
          </a:p>
          <a:p>
            <a:pPr marL="1031875" lvl="1" indent="-342900"/>
            <a:r>
              <a:rPr lang="en-US" sz="2000" dirty="0"/>
              <a:t>If success is a club, then </a:t>
            </a:r>
            <a:r>
              <a:rPr lang="en-US" sz="2000" i="1" dirty="0"/>
              <a:t>P</a:t>
            </a:r>
            <a:r>
              <a:rPr lang="en-US" sz="2000" dirty="0"/>
              <a:t>(club) = 13 / 52; if it is a rank of five, then </a:t>
            </a:r>
            <a:r>
              <a:rPr lang="en-US" sz="2000" i="1" dirty="0"/>
              <a:t>P</a:t>
            </a:r>
            <a:r>
              <a:rPr lang="en-US" sz="2000" dirty="0"/>
              <a:t>(five) = 1/13.</a:t>
            </a:r>
          </a:p>
          <a:p>
            <a:pPr marL="1031875" lvl="1" indent="-342900"/>
            <a:r>
              <a:rPr lang="en-US" sz="2000" dirty="0"/>
              <a:t>Each draw is independent only if we replace the drawn card in the deck and reshuffle each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 political survey of 1,500 voters about an upcoming election.</a:t>
            </a:r>
          </a:p>
          <a:p>
            <a:pPr marL="1031875" lvl="1" indent="-342900"/>
            <a:r>
              <a:rPr lang="en-US" sz="2000" i="1" dirty="0"/>
              <a:t>n</a:t>
            </a:r>
            <a:r>
              <a:rPr lang="en-US" sz="2000" dirty="0"/>
              <a:t> = 1,500</a:t>
            </a:r>
          </a:p>
          <a:p>
            <a:pPr marL="1031875" lvl="1" indent="-342900"/>
            <a:r>
              <a:rPr lang="en-US" sz="2000" dirty="0"/>
              <a:t>If there are more than two candidates, the candidate of choice is a success, the other a failure.</a:t>
            </a:r>
          </a:p>
          <a:p>
            <a:pPr marL="1031875" lvl="1" indent="-342900"/>
            <a:r>
              <a:rPr lang="en-US" sz="2000" dirty="0"/>
              <a:t>The actual value of </a:t>
            </a:r>
            <a:r>
              <a:rPr lang="en-US" sz="2000" i="1" dirty="0"/>
              <a:t>p</a:t>
            </a:r>
            <a:r>
              <a:rPr lang="en-US" sz="2000" dirty="0"/>
              <a:t> is unknown. The task of the statistics practitioner is to estimate its value.</a:t>
            </a:r>
          </a:p>
          <a:p>
            <a:pPr marL="1031875" lvl="1" indent="-342900"/>
            <a:r>
              <a:rPr lang="en-US" sz="2000" dirty="0"/>
              <a:t>The trials are independent because the choice of one voter does not affect the choice of others.</a:t>
            </a:r>
          </a:p>
        </p:txBody>
      </p:sp>
    </p:spTree>
    <p:extLst>
      <p:ext uri="{BB962C8B-B14F-4D97-AF65-F5344CB8AC3E}">
        <p14:creationId xmlns:p14="http://schemas.microsoft.com/office/powerpoint/2010/main" val="123136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0" y="284917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Binomial Random Variable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B5170-A85C-4C34-BEB0-9D09DB20E540}"/>
              </a:ext>
            </a:extLst>
          </p:cNvPr>
          <p:cNvSpPr txBox="1"/>
          <p:nvPr/>
        </p:nvSpPr>
        <p:spPr>
          <a:xfrm>
            <a:off x="458108" y="1567779"/>
            <a:ext cx="11275784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60375" algn="l"/>
              </a:tabLst>
              <a:defRPr/>
            </a:pPr>
            <a:endParaRPr lang="en-US" dirty="0"/>
          </a:p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60375" algn="l"/>
              </a:tabLst>
              <a:defRPr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7D8BD-CA26-43BF-B118-D7D40B94B44D}"/>
              </a:ext>
            </a:extLst>
          </p:cNvPr>
          <p:cNvSpPr txBox="1">
            <a:spLocks/>
          </p:cNvSpPr>
          <p:nvPr/>
        </p:nvSpPr>
        <p:spPr>
          <a:xfrm>
            <a:off x="635043" y="1166136"/>
            <a:ext cx="5805391" cy="4525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The binomial random variable is the number of successes </a:t>
            </a:r>
            <a:r>
              <a:rPr lang="en-US" sz="2200" i="1" dirty="0"/>
              <a:t>X i</a:t>
            </a:r>
            <a:r>
              <a:rPr lang="en-US" sz="2200" dirty="0"/>
              <a:t>n the experiment’s </a:t>
            </a:r>
            <a:r>
              <a:rPr lang="en-US" sz="2200" i="1" dirty="0"/>
              <a:t>n</a:t>
            </a:r>
            <a:r>
              <a:rPr lang="en-US" sz="2200" dirty="0"/>
              <a:t> trials. It can take on values 0, 1, 2, …, n. Thus, the random variable </a:t>
            </a:r>
            <a:r>
              <a:rPr lang="en-US" sz="2200" i="1" dirty="0"/>
              <a:t>X</a:t>
            </a:r>
            <a:r>
              <a:rPr lang="en-US" sz="2200" dirty="0"/>
              <a:t> is discrete.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We can draw the </a:t>
            </a:r>
            <a:r>
              <a:rPr lang="en-US" sz="2200" i="1" dirty="0"/>
              <a:t>n</a:t>
            </a:r>
            <a:r>
              <a:rPr lang="en-US" sz="2200" dirty="0"/>
              <a:t> trials of a binomial experiment with a probability tree. The stages represent the outcomes for each of the </a:t>
            </a:r>
            <a:r>
              <a:rPr lang="en-US" sz="2200" i="1" dirty="0"/>
              <a:t>n</a:t>
            </a:r>
            <a:r>
              <a:rPr lang="en-US" sz="2200" dirty="0"/>
              <a:t> trials. At each stage, there are two branches representing success (</a:t>
            </a:r>
            <a:r>
              <a:rPr lang="en-US" sz="2200" i="1" dirty="0"/>
              <a:t>S</a:t>
            </a:r>
            <a:r>
              <a:rPr lang="en-US" sz="2200" dirty="0"/>
              <a:t>) and failure (</a:t>
            </a:r>
            <a:r>
              <a:rPr lang="en-US" sz="2200" i="1" dirty="0"/>
              <a:t>F</a:t>
            </a:r>
            <a:r>
              <a:rPr lang="en-US" sz="2200" dirty="0"/>
              <a:t>).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To calculate the probability that there are </a:t>
            </a:r>
            <a:r>
              <a:rPr lang="en-US" sz="2200" i="1" dirty="0"/>
              <a:t>X </a:t>
            </a:r>
            <a:r>
              <a:rPr lang="en-US" sz="2200" dirty="0"/>
              <a:t>successes in </a:t>
            </a:r>
            <a:r>
              <a:rPr lang="en-US" sz="2200" i="1" dirty="0"/>
              <a:t>n </a:t>
            </a:r>
            <a:r>
              <a:rPr lang="en-US" sz="2200" dirty="0"/>
              <a:t>trials, we multiply together the probability of a success, </a:t>
            </a:r>
            <a:r>
              <a:rPr lang="en-US" sz="2200" i="1" dirty="0"/>
              <a:t>p</a:t>
            </a:r>
            <a:r>
              <a:rPr lang="en-US" sz="2200" dirty="0"/>
              <a:t>, or a failure, 1 – </a:t>
            </a:r>
            <a:r>
              <a:rPr lang="en-US" sz="2200" i="1" dirty="0"/>
              <a:t>p</a:t>
            </a:r>
            <a:r>
              <a:rPr lang="en-US" sz="2200" dirty="0"/>
              <a:t>, for each stage of the sequence. And if there are </a:t>
            </a:r>
            <a:r>
              <a:rPr lang="en-US" sz="2200" i="1" dirty="0"/>
              <a:t>X</a:t>
            </a:r>
            <a:r>
              <a:rPr lang="en-US" sz="2200" dirty="0"/>
              <a:t> successes, there must be </a:t>
            </a:r>
            <a:r>
              <a:rPr lang="en-US" sz="2200" i="1" dirty="0"/>
              <a:t>n – X</a:t>
            </a:r>
            <a:r>
              <a:rPr lang="en-US" sz="2200" dirty="0"/>
              <a:t> failures.</a:t>
            </a:r>
          </a:p>
        </p:txBody>
      </p:sp>
      <p:pic>
        <p:nvPicPr>
          <p:cNvPr id="5" name="Picture Placeholder 5" descr="A probability tree for a Binomial Experiment shows the following: Trial 1: S and F. From S in Trial 1, we get S and F in Trial 2. From S in Trial 2, we get S and F in Trial 3. This leads to us getting S and F in Trial n. From S in Trial 2, we get S and F in Trial 3. This leads to us getting S and F in Trial n. From F in Trial 1, we get S and F in Trial 2. From S in Trial 2, we get S and F in Trial 3. This leads to us getting S and F in Trial n. From F in Trial 3, we get S and F in Trial 3. This leads to us getting S and F in Trial n.&#10;">
            <a:extLst>
              <a:ext uri="{FF2B5EF4-FFF2-40B4-BE49-F238E27FC236}">
                <a16:creationId xmlns:a16="http://schemas.microsoft.com/office/drawing/2014/main" id="{6D7AFA64-398F-455A-8087-B82C2158B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" b="39"/>
          <a:stretch/>
        </p:blipFill>
        <p:spPr>
          <a:xfrm>
            <a:off x="6825460" y="1458686"/>
            <a:ext cx="4731497" cy="41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6A9301-8E4F-4F41-A9C4-E0E65E182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kern="1200" dirty="0">
                <a:solidFill>
                  <a:schemeClr val="tx1"/>
                </a:solidFill>
                <a:effectLst/>
              </a:rPr>
              <a:t>                                </a:t>
            </a:r>
            <a:br>
              <a:rPr lang="en-US" b="1" kern="1200" dirty="0">
                <a:solidFill>
                  <a:schemeClr val="tx1"/>
                </a:solidFill>
                <a:effectLst/>
              </a:rPr>
            </a:br>
            <a:endParaRPr lang="en-US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AE3480E-08A3-4378-8E7D-5DE157885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678" y="984316"/>
            <a:ext cx="11426644" cy="536665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000" b="1" u="sng" dirty="0">
                <a:solidFill>
                  <a:schemeClr val="accent2"/>
                </a:solidFill>
              </a:rPr>
              <a:t>Discrete Random Variable</a:t>
            </a:r>
            <a:r>
              <a:rPr lang="en-US" sz="2000" b="1" dirty="0"/>
              <a:t> – usually count data [Number  of]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000" b="1" dirty="0"/>
              <a:t>	* one that takes on a </a:t>
            </a:r>
            <a:r>
              <a:rPr lang="en-US" sz="2000" b="1" i="1" dirty="0"/>
              <a:t>countable</a:t>
            </a:r>
            <a:r>
              <a:rPr lang="en-US" sz="2000" b="1" dirty="0"/>
              <a:t> number of values </a:t>
            </a:r>
            <a:r>
              <a:rPr lang="en-US" sz="2000" b="1" dirty="0">
                <a:solidFill>
                  <a:srgbClr val="FF0000"/>
                </a:solidFill>
              </a:rPr>
              <a:t>– this means you can sit down and list </a:t>
            </a:r>
            <a:r>
              <a:rPr lang="en-US" sz="2000" b="1" u="sng" dirty="0">
                <a:solidFill>
                  <a:srgbClr val="FF0000"/>
                </a:solidFill>
              </a:rPr>
              <a:t>all</a:t>
            </a:r>
            <a:r>
              <a:rPr lang="en-US" sz="2000" b="1" dirty="0">
                <a:solidFill>
                  <a:srgbClr val="FF0000"/>
                </a:solidFill>
              </a:rPr>
              <a:t> possible outcomes without missing any, although it might take you an infinite amount of time.</a:t>
            </a:r>
            <a:endParaRPr lang="en-US" sz="2000" b="1" u="sng" dirty="0"/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000" b="1" dirty="0"/>
              <a:t>X = values on the roll of two dice: X has to be either 2, 3, 4, …, or 12.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000" b="1" dirty="0"/>
              <a:t>Y = number of customer at Starbucks during the day 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000" b="1" dirty="0"/>
              <a:t>Y has to 	be 0, 1, 2, 3, 4, 5, 6, 7, 8, ……………”real big number”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sz="2000" b="1" dirty="0"/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000" b="1" u="sng" dirty="0">
                <a:solidFill>
                  <a:schemeClr val="accent2"/>
                </a:solidFill>
              </a:rPr>
              <a:t>Continuous Random Variable</a:t>
            </a:r>
            <a:r>
              <a:rPr lang="en-US" sz="2000" b="1" dirty="0"/>
              <a:t> – usually measurement data [time, weight, distance, etc]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000" b="1" dirty="0"/>
              <a:t>	* one that takes on an uncountable number of values </a:t>
            </a:r>
            <a:r>
              <a:rPr lang="en-US" sz="2000" b="1" dirty="0">
                <a:solidFill>
                  <a:srgbClr val="FF0000"/>
                </a:solidFill>
              </a:rPr>
              <a:t>– this means you can never list all possible outcomes even if you had an infinite amount of time.</a:t>
            </a:r>
            <a:endParaRPr lang="en-US" sz="2000" b="1" dirty="0"/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000" b="1" dirty="0"/>
              <a:t>X =  time it takes you to walk home from class: X &gt; 0, might be 5.1 minutes measured to the nearest tenth but in reality the actual time is 5.10000001…………………. minutes?)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49094-8D0E-7B42-22CD-ED1266EE8EC5}"/>
              </a:ext>
            </a:extLst>
          </p:cNvPr>
          <p:cNvSpPr txBox="1"/>
          <p:nvPr/>
        </p:nvSpPr>
        <p:spPr>
          <a:xfrm>
            <a:off x="0" y="149501"/>
            <a:ext cx="1185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 </a:t>
            </a:r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Discrete  and Ransom Variables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EF93A-E57B-EAFE-9FE5-929EEDC76DD6}"/>
              </a:ext>
            </a:extLst>
          </p:cNvPr>
          <p:cNvSpPr txBox="1"/>
          <p:nvPr/>
        </p:nvSpPr>
        <p:spPr>
          <a:xfrm>
            <a:off x="382677" y="5439829"/>
            <a:ext cx="11468417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distribution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table, formula, or graph that describes the values of a random variable and the probability associated with these values.</a:t>
            </a:r>
          </a:p>
          <a:p>
            <a:pPr marL="914400" marR="0" lvl="0" indent="-344488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P(X = x)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simply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P(x)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88666-855B-59EC-408C-74C1F69E2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B50AF67-D4BA-8095-8C7C-F70FF43382FF}"/>
              </a:ext>
            </a:extLst>
          </p:cNvPr>
          <p:cNvSpPr txBox="1"/>
          <p:nvPr/>
        </p:nvSpPr>
        <p:spPr>
          <a:xfrm>
            <a:off x="0" y="284917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Binomial Random Variable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0D3B0-A2F8-4BC7-F076-AE7F854C9897}"/>
              </a:ext>
            </a:extLst>
          </p:cNvPr>
          <p:cNvSpPr txBox="1"/>
          <p:nvPr/>
        </p:nvSpPr>
        <p:spPr>
          <a:xfrm>
            <a:off x="458108" y="1567779"/>
            <a:ext cx="11275784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60375" algn="l"/>
              </a:tabLst>
              <a:defRPr/>
            </a:pPr>
            <a:endParaRPr lang="en-US" dirty="0"/>
          </a:p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60375" algn="l"/>
              </a:tabLst>
              <a:defRPr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552CF-73B6-6904-2ED3-A5E588F88529}"/>
              </a:ext>
            </a:extLst>
          </p:cNvPr>
          <p:cNvSpPr txBox="1">
            <a:spLocks/>
          </p:cNvSpPr>
          <p:nvPr/>
        </p:nvSpPr>
        <p:spPr>
          <a:xfrm>
            <a:off x="635043" y="1166136"/>
            <a:ext cx="5805391" cy="4525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The binomial random variable is the number of successes </a:t>
            </a:r>
            <a:r>
              <a:rPr lang="en-US" sz="2200" i="1" dirty="0"/>
              <a:t>X i</a:t>
            </a:r>
            <a:r>
              <a:rPr lang="en-US" sz="2200" dirty="0"/>
              <a:t>n the experiment’s </a:t>
            </a:r>
            <a:r>
              <a:rPr lang="en-US" sz="2200" i="1" dirty="0"/>
              <a:t>n</a:t>
            </a:r>
            <a:r>
              <a:rPr lang="en-US" sz="2200" dirty="0"/>
              <a:t> trials. It can take on values 0, 1, 2, …, n. Thus, the random variable </a:t>
            </a:r>
            <a:r>
              <a:rPr lang="en-US" sz="2200" i="1" dirty="0"/>
              <a:t>X</a:t>
            </a:r>
            <a:r>
              <a:rPr lang="en-US" sz="2200" dirty="0"/>
              <a:t> is discrete.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We can draw the </a:t>
            </a:r>
            <a:r>
              <a:rPr lang="en-US" sz="2200" i="1" dirty="0"/>
              <a:t>n</a:t>
            </a:r>
            <a:r>
              <a:rPr lang="en-US" sz="2200" dirty="0"/>
              <a:t> trials of a binomial experiment with a probability tree. The stages represent the outcomes for each of the </a:t>
            </a:r>
            <a:r>
              <a:rPr lang="en-US" sz="2200" i="1" dirty="0"/>
              <a:t>n</a:t>
            </a:r>
            <a:r>
              <a:rPr lang="en-US" sz="2200" dirty="0"/>
              <a:t> trials. At each stage, there are two branches representing success (</a:t>
            </a:r>
            <a:r>
              <a:rPr lang="en-US" sz="2200" i="1" dirty="0"/>
              <a:t>S</a:t>
            </a:r>
            <a:r>
              <a:rPr lang="en-US" sz="2200" dirty="0"/>
              <a:t>) and failure (</a:t>
            </a:r>
            <a:r>
              <a:rPr lang="en-US" sz="2200" i="1" dirty="0"/>
              <a:t>F</a:t>
            </a:r>
            <a:r>
              <a:rPr lang="en-US" sz="2200" dirty="0"/>
              <a:t>).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To calculate the probability that there are </a:t>
            </a:r>
            <a:r>
              <a:rPr lang="en-US" sz="2200" i="1" dirty="0"/>
              <a:t>X </a:t>
            </a:r>
            <a:r>
              <a:rPr lang="en-US" sz="2200" dirty="0"/>
              <a:t>successes in </a:t>
            </a:r>
            <a:r>
              <a:rPr lang="en-US" sz="2200" i="1" dirty="0"/>
              <a:t>n </a:t>
            </a:r>
            <a:r>
              <a:rPr lang="en-US" sz="2200" dirty="0"/>
              <a:t>trials, we multiply together the probability of a success, </a:t>
            </a:r>
            <a:r>
              <a:rPr lang="en-US" sz="2200" i="1" dirty="0"/>
              <a:t>p</a:t>
            </a:r>
            <a:r>
              <a:rPr lang="en-US" sz="2200" dirty="0"/>
              <a:t>, or a failure, 1 – </a:t>
            </a:r>
            <a:r>
              <a:rPr lang="en-US" sz="2200" i="1" dirty="0"/>
              <a:t>p</a:t>
            </a:r>
            <a:r>
              <a:rPr lang="en-US" sz="2200" dirty="0"/>
              <a:t>, for each stage of the sequence. And if there are </a:t>
            </a:r>
            <a:r>
              <a:rPr lang="en-US" sz="2200" i="1" dirty="0"/>
              <a:t>X</a:t>
            </a:r>
            <a:r>
              <a:rPr lang="en-US" sz="2200" dirty="0"/>
              <a:t> successes, there must be </a:t>
            </a:r>
            <a:r>
              <a:rPr lang="en-US" sz="2200" i="1" dirty="0"/>
              <a:t>n – X</a:t>
            </a:r>
            <a:r>
              <a:rPr lang="en-US" sz="2200" dirty="0"/>
              <a:t> failures.</a:t>
            </a:r>
          </a:p>
        </p:txBody>
      </p:sp>
      <p:pic>
        <p:nvPicPr>
          <p:cNvPr id="5" name="Picture Placeholder 5" descr="A probability tree for a Binomial Experiment shows the following: Trial 1: S and F. From S in Trial 1, we get S and F in Trial 2. From S in Trial 2, we get S and F in Trial 3. This leads to us getting S and F in Trial n. From S in Trial 2, we get S and F in Trial 3. This leads to us getting S and F in Trial n. From F in Trial 1, we get S and F in Trial 2. From S in Trial 2, we get S and F in Trial 3. This leads to us getting S and F in Trial n. From F in Trial 3, we get S and F in Trial 3. This leads to us getting S and F in Trial n.&#10;">
            <a:extLst>
              <a:ext uri="{FF2B5EF4-FFF2-40B4-BE49-F238E27FC236}">
                <a16:creationId xmlns:a16="http://schemas.microsoft.com/office/drawing/2014/main" id="{F03A7B5D-A447-E171-6628-D6E5EA0A3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" b="39"/>
          <a:stretch/>
        </p:blipFill>
        <p:spPr>
          <a:xfrm>
            <a:off x="6825460" y="1458686"/>
            <a:ext cx="4731497" cy="41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7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AD8CD-A8FA-E630-5872-C7594EDDE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8B24B7-C2F4-BBF7-EB3F-CD86FE337760}"/>
              </a:ext>
            </a:extLst>
          </p:cNvPr>
          <p:cNvSpPr txBox="1"/>
          <p:nvPr/>
        </p:nvSpPr>
        <p:spPr>
          <a:xfrm>
            <a:off x="458108" y="1567779"/>
            <a:ext cx="11275784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60375" algn="l"/>
              </a:tabLst>
              <a:defRPr/>
            </a:pPr>
            <a:endParaRPr lang="en-US" dirty="0"/>
          </a:p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60375" algn="l"/>
              </a:tabLst>
              <a:defRPr/>
            </a:pPr>
            <a:endParaRPr lang="en-US" dirty="0"/>
          </a:p>
        </p:txBody>
      </p:sp>
      <p:pic>
        <p:nvPicPr>
          <p:cNvPr id="7" name="Picture 6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62949DD9-E515-B081-50A6-8AD06405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27" y="304888"/>
            <a:ext cx="9311244" cy="60088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982F12-D057-006C-E258-97959372A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27" y="304888"/>
            <a:ext cx="9892146" cy="62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21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1534486" y="272846"/>
            <a:ext cx="10515600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1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7-4a </a:t>
            </a:r>
            <a:r>
              <a:rPr 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Binomial Probability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788" y="1094888"/>
                <a:ext cx="11448424" cy="4061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100" dirty="0"/>
                  <a:t>We can write the probability for each sequence of branches that represents </a:t>
                </a:r>
                <a:r>
                  <a:rPr lang="en-US" sz="2100" i="1" dirty="0"/>
                  <a:t>x</a:t>
                </a:r>
                <a:r>
                  <a:rPr lang="en-US" sz="2100" dirty="0"/>
                  <a:t> successes with probability </a:t>
                </a:r>
                <a:r>
                  <a:rPr lang="en-US" sz="2100" i="1" dirty="0"/>
                  <a:t>p</a:t>
                </a:r>
                <a:r>
                  <a:rPr lang="en-US" sz="2100" dirty="0"/>
                  <a:t>, and </a:t>
                </a:r>
                <a:r>
                  <a:rPr lang="en-US" sz="2100" i="1" dirty="0"/>
                  <a:t>n – x </a:t>
                </a:r>
                <a:r>
                  <a:rPr lang="en-US" sz="2100" dirty="0"/>
                  <a:t>failures with probability 1 – </a:t>
                </a:r>
                <a:r>
                  <a:rPr lang="en-US" sz="2100" i="1" dirty="0"/>
                  <a:t>p</a:t>
                </a:r>
                <a:r>
                  <a:rPr lang="en-US" sz="2100" dirty="0"/>
                  <a:t> as:</a:t>
                </a:r>
              </a:p>
              <a:p>
                <a:pPr marL="68580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1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100" dirty="0"/>
                  <a:t>The combinatorial formula yields the count of branch sequences that produces </a:t>
                </a:r>
                <a:r>
                  <a:rPr lang="en-US" sz="2100" i="1" dirty="0"/>
                  <a:t>x</a:t>
                </a:r>
                <a:r>
                  <a:rPr lang="en-US" sz="2100" dirty="0"/>
                  <a:t> successes and </a:t>
                </a:r>
                <a:r>
                  <a:rPr lang="en-US" sz="2100" i="1" dirty="0"/>
                  <a:t>n – x </a:t>
                </a:r>
                <a:r>
                  <a:rPr lang="en-US" sz="2100" dirty="0"/>
                  <a:t>failures:</a:t>
                </a:r>
              </a:p>
              <a:p>
                <a:pPr marL="68580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/>
                  <a:t>     Keep in mind that here n is total number </a:t>
                </a:r>
                <a:r>
                  <a:rPr lang="en-US" sz="2400"/>
                  <a:t>of trials. </a:t>
                </a:r>
                <a:endParaRPr lang="en-US" sz="24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100" dirty="0"/>
                  <a:t>Combining the two components yields the </a:t>
                </a:r>
                <a:r>
                  <a:rPr lang="en-US" sz="2100" b="1" dirty="0"/>
                  <a:t>binomial probability distribution</a:t>
                </a:r>
                <a:r>
                  <a:rPr lang="en-US" sz="2100" dirty="0"/>
                  <a:t>:</a:t>
                </a:r>
              </a:p>
              <a:p>
                <a:pPr marL="685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10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10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100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m:rPr>
                          <m:sty m:val="p"/>
                        </m:rPr>
                        <a:rPr lang="en-US" sz="210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8" y="1094888"/>
                <a:ext cx="11448424" cy="4061637"/>
              </a:xfrm>
              <a:prstGeom prst="rect">
                <a:avLst/>
              </a:prstGeom>
              <a:blipFill>
                <a:blip r:embed="rId2"/>
                <a:stretch>
                  <a:fillRect l="-639" t="-1802" r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FC8E6D2-1BEA-4A31-BB7E-C14E0525B775}"/>
              </a:ext>
            </a:extLst>
          </p:cNvPr>
          <p:cNvSpPr/>
          <p:nvPr/>
        </p:nvSpPr>
        <p:spPr>
          <a:xfrm>
            <a:off x="1878734" y="5384825"/>
            <a:ext cx="8168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Where n! = n(n-1)(n-2)…(2)(1).</a:t>
            </a:r>
          </a:p>
          <a:p>
            <a:r>
              <a:rPr lang="en-US" sz="2400" i="1" dirty="0"/>
              <a:t>For example, 3! = 3 x 2 x 1 = 6.</a:t>
            </a:r>
          </a:p>
          <a:p>
            <a:r>
              <a:rPr lang="en-US" sz="2400" i="1" dirty="0"/>
              <a:t>Incidentally, although it may not appear to be logical, 0! = 1.</a:t>
            </a:r>
          </a:p>
        </p:txBody>
      </p:sp>
    </p:spTree>
    <p:extLst>
      <p:ext uri="{BB962C8B-B14F-4D97-AF65-F5344CB8AC3E}">
        <p14:creationId xmlns:p14="http://schemas.microsoft.com/office/powerpoint/2010/main" val="2971741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925585" y="500738"/>
            <a:ext cx="10515600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Example Pat </a:t>
            </a:r>
            <a:r>
              <a:rPr lang="en-US" sz="3200" b="1" spc="100" dirty="0" err="1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Statsdud</a:t>
            </a:r>
            <a:r>
              <a:rPr 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 and the Statistics Quiz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E4F4AF-EA6F-4CFB-8FE7-5D02C8190D0E}"/>
              </a:ext>
            </a:extLst>
          </p:cNvPr>
          <p:cNvSpPr txBox="1">
            <a:spLocks/>
          </p:cNvSpPr>
          <p:nvPr/>
        </p:nvSpPr>
        <p:spPr>
          <a:xfrm>
            <a:off x="493206" y="1345954"/>
            <a:ext cx="5002882" cy="4720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/>
              <a:t>Pat </a:t>
            </a:r>
            <a:r>
              <a:rPr lang="en-US" sz="2200" dirty="0" err="1"/>
              <a:t>Statsdud</a:t>
            </a:r>
            <a:r>
              <a:rPr lang="en-US" sz="2200" dirty="0"/>
              <a:t> is a (not good) student taking a statistics course. Pat’s exam strategy is to rely on luck for the next quiz.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/>
              <a:t>The quiz consists of 10 multiple-choice questions. Each question has five possible answers, only one of which is correct. Pat plans to guess the answer to each question.</a:t>
            </a:r>
          </a:p>
          <a:p>
            <a:pPr marL="687388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200" dirty="0"/>
              <a:t>What is the probability that Pat gets no answers correct? </a:t>
            </a:r>
          </a:p>
          <a:p>
            <a:pPr marL="687388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200" dirty="0"/>
              <a:t>What is the probability that Pat gets two answers 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201E99D0-00CA-4C56-B38E-630EA650DA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8542" y="1114847"/>
                <a:ext cx="6311791" cy="462830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100" b="1" dirty="0"/>
                  <a:t>Solution</a:t>
                </a:r>
                <a:r>
                  <a:rPr lang="en-US" sz="2100" dirty="0"/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100" dirty="0"/>
                  <a:t>This is a binomial experiment because:</a:t>
                </a:r>
              </a:p>
              <a:p>
                <a:pPr marL="80010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100" i="1" dirty="0"/>
                  <a:t>n</a:t>
                </a:r>
                <a:r>
                  <a:rPr lang="en-US" sz="2100" dirty="0"/>
                  <a:t> = 10</a:t>
                </a:r>
              </a:p>
              <a:p>
                <a:pPr marL="80010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100" dirty="0"/>
                  <a:t>Two outcomes: correct and incorrect answer.</a:t>
                </a:r>
              </a:p>
              <a:p>
                <a:pPr marL="80010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100" dirty="0"/>
                  <a:t>Probability of correct answer: </a:t>
                </a:r>
                <a:r>
                  <a:rPr lang="en-US" sz="2100" i="1" dirty="0"/>
                  <a:t>p</a:t>
                </a:r>
                <a:r>
                  <a:rPr lang="en-US" sz="2100" dirty="0"/>
                  <a:t> = 1/5 = .2.</a:t>
                </a:r>
              </a:p>
              <a:p>
                <a:pPr marL="80010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100" dirty="0"/>
                  <a:t>Answers to questions are independent.</a:t>
                </a:r>
              </a:p>
              <a:p>
                <a:pPr marL="80010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1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100" dirty="0"/>
                  <a:t>We can apply the binomial probability distribution to answer both questions:</a:t>
                </a:r>
              </a:p>
              <a:p>
                <a:pPr marL="628650" indent="-3429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en-US" sz="2100" i="1" dirty="0"/>
                  <a:t>x</a:t>
                </a:r>
                <a:r>
                  <a:rPr lang="en-US" sz="2100" dirty="0"/>
                  <a:t> = 0: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1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10!</m:t>
                        </m:r>
                      </m:num>
                      <m:den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0!</m:t>
                        </m:r>
                        <m:d>
                          <m:dPr>
                            <m:ctrlPr>
                              <a:rPr lang="en-US" sz="21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 smtClean="0">
                                <a:latin typeface="Cambria Math" panose="02040503050406030204" pitchFamily="18" charset="0"/>
                              </a:rPr>
                              <m:t>10−0</m:t>
                            </m:r>
                          </m:e>
                        </m:d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.8</m:t>
                        </m:r>
                      </m:e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(10−0)</m:t>
                        </m:r>
                      </m:sup>
                    </m:sSup>
                    <m:r>
                      <a:rPr lang="en-US" sz="2100" i="1" smtClean="0"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(.8)</m:t>
                        </m:r>
                      </m:e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100" i="1" smtClean="0">
                        <a:latin typeface="Cambria Math" panose="02040503050406030204" pitchFamily="18" charset="0"/>
                      </a:rPr>
                      <m:t>=.1074</m:t>
                    </m:r>
                  </m:oMath>
                </a14:m>
                <a:endParaRPr lang="en-US" sz="2100" dirty="0"/>
              </a:p>
              <a:p>
                <a:pPr marL="628650" indent="-342900">
                  <a:lnSpc>
                    <a:spcPct val="100000"/>
                  </a:lnSpc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2100" i="1" dirty="0"/>
                  <a:t>x</a:t>
                </a:r>
                <a:r>
                  <a:rPr lang="en-US" sz="2100" dirty="0"/>
                  <a:t> = 2: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1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10!</m:t>
                        </m:r>
                      </m:num>
                      <m:den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2!</m:t>
                        </m:r>
                        <m:d>
                          <m:dPr>
                            <m:ctrlPr>
                              <a:rPr lang="en-US" sz="21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 smtClean="0">
                                <a:latin typeface="Cambria Math" panose="02040503050406030204" pitchFamily="18" charset="0"/>
                              </a:rPr>
                              <m:t>10−2</m:t>
                            </m:r>
                          </m:e>
                        </m:d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.8</m:t>
                        </m:r>
                      </m:e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(10−2)</m:t>
                        </m:r>
                      </m:sup>
                    </m:sSup>
                    <m:r>
                      <a:rPr lang="en-US" sz="21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</m:t>
                        </m:r>
                      </m:num>
                      <m:den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(.</m:t>
                        </m:r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(.8)</m:t>
                        </m:r>
                      </m:e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100" dirty="0"/>
              </a:p>
              <a:p>
                <a:pPr marL="176212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r>
                      <a:rPr lang="en-US" sz="210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10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.04</m:t>
                        </m:r>
                      </m:e>
                    </m:d>
                    <m:d>
                      <m:d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.1678</m:t>
                        </m:r>
                      </m:e>
                    </m:d>
                    <m:r>
                      <a:rPr lang="en-US" sz="2100" i="1" smtClean="0">
                        <a:latin typeface="Cambria Math" panose="02040503050406030204" pitchFamily="18" charset="0"/>
                      </a:rPr>
                      <m:t>=.3020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201E99D0-00CA-4C56-B38E-630EA650D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2" y="1114847"/>
                <a:ext cx="6311791" cy="4628305"/>
              </a:xfrm>
              <a:prstGeom prst="rect">
                <a:avLst/>
              </a:prstGeom>
              <a:blipFill>
                <a:blip r:embed="rId2"/>
                <a:stretch>
                  <a:fillRect l="-1159" t="-1449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415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3162850" y="428746"/>
            <a:ext cx="5371550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Cumulative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959" y="1398181"/>
                <a:ext cx="11448424" cy="4061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 probability that a random variable is less than or equal to a value </a:t>
                </a:r>
                <a:r>
                  <a:rPr lang="en-US" i="1" dirty="0"/>
                  <a:t>x</a:t>
                </a:r>
                <a:r>
                  <a:rPr lang="en-US" dirty="0"/>
                  <a:t> is called a cumulative probability, and it is represented as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/>
                  <a:t>X ≤ x</a:t>
                </a:r>
                <a:r>
                  <a:rPr lang="en-US" dirty="0"/>
                  <a:t>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dirty="0"/>
                  <a:t>In the case of a discrete probability distribution, such as the binomial distribution, we can write:</a:t>
                </a:r>
              </a:p>
              <a:p>
                <a:pPr marL="6858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9" y="1398181"/>
                <a:ext cx="11448424" cy="4061637"/>
              </a:xfrm>
              <a:prstGeom prst="rect">
                <a:avLst/>
              </a:prstGeom>
              <a:blipFill>
                <a:blip r:embed="rId2"/>
                <a:stretch>
                  <a:fillRect l="-1118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326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2150479" y="450516"/>
            <a:ext cx="10515600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Example – Will Pat Fail the Quiz?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788" y="1122621"/>
                <a:ext cx="11448424" cy="4061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Find the probability that Pat fails the quiz. For the purpose of this exercise, a mark is considered a failure if it is less than 50%.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400"/>
                  </a:spcBef>
                  <a:buNone/>
                </a:pPr>
                <a:r>
                  <a:rPr lang="en-US" sz="2400" b="1" dirty="0"/>
                  <a:t>Solution: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2400" dirty="0"/>
                  <a:t>Because there are 10 questions, 50% corresponds to a mark of 5. Because the marks must be integers, a mark of 4 or less is a failure.</a:t>
                </a:r>
              </a:p>
              <a:p>
                <a:pPr marL="685800" indent="0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≤4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=.1074+.2684+.3020+.2013+.0881=.9672</m:t>
                      </m:r>
                    </m:oMath>
                  </m:oMathPara>
                </a14:m>
                <a:endParaRPr lang="en-US" sz="2400" dirty="0"/>
              </a:p>
              <a:p>
                <a:pPr marL="685800" indent="0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:endParaRPr lang="en-US" sz="2400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There is a 96.72% probability that Pat will fail the quiz by guessing the answer for each question.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8" y="1122621"/>
                <a:ext cx="11448424" cy="4061637"/>
              </a:xfrm>
              <a:prstGeom prst="rect">
                <a:avLst/>
              </a:prstGeom>
              <a:blipFill>
                <a:blip r:embed="rId2"/>
                <a:stretch>
                  <a:fillRect l="-852" t="-1201" b="-24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921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3818489" y="243688"/>
            <a:ext cx="3943025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Binomial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373" y="915793"/>
                <a:ext cx="8721855" cy="4061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900" dirty="0"/>
                  <a:t>There exists a </a:t>
                </a:r>
                <a:r>
                  <a:rPr lang="en-US" sz="1900" dirty="0">
                    <a:hlinkClick r:id="rId2" action="ppaction://hlinkfile"/>
                  </a:rPr>
                  <a:t>cumulative binomial probabilities table</a:t>
                </a:r>
                <a:r>
                  <a:rPr lang="en-US" sz="1900" dirty="0"/>
                  <a:t> for selected values of </a:t>
                </a:r>
                <a:r>
                  <a:rPr lang="en-US" sz="1900" i="1" dirty="0"/>
                  <a:t>n</a:t>
                </a:r>
                <a:r>
                  <a:rPr lang="en-US" sz="1900" dirty="0"/>
                  <a:t> and </a:t>
                </a:r>
                <a:r>
                  <a:rPr lang="en-US" sz="1900" i="1" dirty="0"/>
                  <a:t>p</a:t>
                </a:r>
                <a:r>
                  <a:rPr lang="en-US" sz="19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900" i="1" dirty="0"/>
                  <a:t>  (posted under chapter 7 on Canvas) </a:t>
                </a:r>
                <a:r>
                  <a:rPr lang="en-US" sz="1900" i="1" dirty="0">
                    <a:hlinkClick r:id="rId3" action="ppaction://hlinkfile"/>
                  </a:rPr>
                  <a:t>alternate table</a:t>
                </a:r>
                <a:endParaRPr lang="en-US" sz="1900" i="1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1900" i="1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900" dirty="0"/>
                  <a:t>We can use this table to answer the question on the previous slide, where we need </a:t>
                </a:r>
                <a:r>
                  <a:rPr lang="en-US" sz="1900" i="1" dirty="0"/>
                  <a:t>P(X ≤ 4)</a:t>
                </a:r>
                <a:r>
                  <a:rPr lang="en-US" sz="1900" dirty="0"/>
                  <a:t>. The table to the right shows the values of </a:t>
                </a:r>
                <a:r>
                  <a:rPr lang="en-US" sz="1900" i="1" dirty="0"/>
                  <a:t>P(X ≤ 4) </a:t>
                </a:r>
                <a:r>
                  <a:rPr lang="en-US" sz="1900" dirty="0"/>
                  <a:t>for </a:t>
                </a:r>
                <a:r>
                  <a:rPr lang="en-US" sz="1900" i="1" dirty="0"/>
                  <a:t>n = 10 </a:t>
                </a:r>
                <a:r>
                  <a:rPr lang="en-US" sz="1900" dirty="0"/>
                  <a:t>and </a:t>
                </a:r>
                <a:r>
                  <a:rPr lang="en-US" sz="1900" i="1" dirty="0"/>
                  <a:t>p = .2</a:t>
                </a:r>
                <a:r>
                  <a:rPr lang="en-US" sz="19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19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900" dirty="0"/>
                  <a:t>We can use the table and the complement rule to determine probabilities of the type P(</a:t>
                </a:r>
                <a:r>
                  <a:rPr lang="en-US" sz="1900" i="1" dirty="0"/>
                  <a:t>X = x</a:t>
                </a:r>
                <a:r>
                  <a:rPr lang="en-US" sz="1900" dirty="0"/>
                  <a:t>) and </a:t>
                </a:r>
                <a:r>
                  <a:rPr lang="en-US" sz="1900" i="1" dirty="0"/>
                  <a:t>P(X ≥ x)</a:t>
                </a:r>
                <a:r>
                  <a:rPr lang="en-US" sz="19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19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900" dirty="0"/>
                  <a:t>For example, to find the probability that Pat answer exactly two questions:</a:t>
                </a:r>
              </a:p>
              <a:p>
                <a:pPr marL="460375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≤2</m:t>
                          </m:r>
                        </m:e>
                      </m:d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=.6778−.3758=.3020</m:t>
                      </m:r>
                    </m:oMath>
                  </m:oMathPara>
                </a14:m>
                <a:endParaRPr lang="en-US" sz="1900" dirty="0"/>
              </a:p>
              <a:p>
                <a:pPr marL="460375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9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9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9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9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9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9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≤[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1900" b="1" dirty="0"/>
              </a:p>
              <a:p>
                <a:pPr marL="460375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1900" b="1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900" dirty="0"/>
                  <a:t>And the probability that Pat passes the quiz is:</a:t>
                </a:r>
              </a:p>
              <a:p>
                <a:pPr marL="460375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≥5</m:t>
                          </m:r>
                        </m:e>
                      </m:d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≤4</m:t>
                          </m:r>
                        </m:e>
                      </m:d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=1−.9672=.0328</m:t>
                      </m:r>
                    </m:oMath>
                  </m:oMathPara>
                </a14:m>
                <a:endParaRPr lang="en-US" sz="1900" dirty="0"/>
              </a:p>
              <a:p>
                <a:pPr marL="460375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9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9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9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9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≤[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1900" b="1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73" y="915793"/>
                <a:ext cx="8721855" cy="4061637"/>
              </a:xfrm>
              <a:prstGeom prst="rect">
                <a:avLst/>
              </a:prstGeom>
              <a:blipFill>
                <a:blip r:embed="rId4"/>
                <a:stretch>
                  <a:fillRect l="-699" t="-750" r="-839" b="-38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A23525-5BE2-45C7-BBC8-61BF1D9EB933}"/>
              </a:ext>
            </a:extLst>
          </p:cNvPr>
          <p:cNvSpPr txBox="1">
            <a:spLocks/>
          </p:cNvSpPr>
          <p:nvPr/>
        </p:nvSpPr>
        <p:spPr>
          <a:xfrm>
            <a:off x="7993111" y="398344"/>
            <a:ext cx="4198889" cy="517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Cumulative Binomial Probabilities with </a:t>
            </a:r>
          </a:p>
          <a:p>
            <a:pPr marL="0" indent="0" algn="ctr">
              <a:buNone/>
            </a:pPr>
            <a:r>
              <a:rPr lang="en-US" sz="1800" b="1" i="1" dirty="0"/>
              <a:t>n = 10</a:t>
            </a:r>
            <a:r>
              <a:rPr lang="en-US" sz="1800" b="1" dirty="0"/>
              <a:t> and </a:t>
            </a:r>
            <a:r>
              <a:rPr lang="en-US" sz="1800" b="1" i="1" dirty="0"/>
              <a:t>p = .2</a:t>
            </a:r>
          </a:p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7BA64-6088-4D9C-88D6-6C23E3059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191" y="1295576"/>
            <a:ext cx="1861169" cy="35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90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-97971" y="235706"/>
            <a:ext cx="12022223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1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7-4d </a:t>
            </a:r>
            <a:r>
              <a:rPr 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Mean and Variance of a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828" y="1190900"/>
                <a:ext cx="11448424" cy="4061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2400" dirty="0"/>
                  <a:t>Statisticians have developed general formulas for the mean, variance, and standard deviation of a binomial random variable:</a:t>
                </a:r>
              </a:p>
              <a:p>
                <a:pPr marL="68580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68580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68580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68580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Example: Suppose that a professor has a class full of students like Pat. </a:t>
                </a:r>
              </a:p>
              <a:p>
                <a:pPr marL="914400" indent="-457200">
                  <a:lnSpc>
                    <a:spcPct val="100000"/>
                  </a:lnSpc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2400" dirty="0">
                    <a:ea typeface="Cambria Math" panose="02040503050406030204" pitchFamily="18" charset="0"/>
                  </a:rPr>
                  <a:t>What is the mean mark?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914400" indent="-457200">
                  <a:lnSpc>
                    <a:spcPct val="100000"/>
                  </a:lnSpc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2400" dirty="0">
                    <a:ea typeface="Cambria Math" panose="02040503050406030204" pitchFamily="18" charset="0"/>
                  </a:rPr>
                  <a:t>What is the standard deviation?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.8)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=1.26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8" y="1190900"/>
                <a:ext cx="11448424" cy="4061637"/>
              </a:xfrm>
              <a:prstGeom prst="rect">
                <a:avLst/>
              </a:prstGeom>
              <a:blipFill>
                <a:blip r:embed="rId2"/>
                <a:stretch>
                  <a:fillRect l="-799" t="-1199" b="-24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155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65BF05-704D-4DCD-1F7F-2A22AF90BA67}"/>
              </a:ext>
            </a:extLst>
          </p:cNvPr>
          <p:cNvSpPr txBox="1"/>
          <p:nvPr/>
        </p:nvSpPr>
        <p:spPr>
          <a:xfrm>
            <a:off x="803562" y="517615"/>
            <a:ext cx="108342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a recent survey,  the Pew Research Center asked graduates of private universities whether they were satisfied with their current job, and 72% said they were. Suppose you take a sample of four private university graduates and ask each whether they are satisfied with their current jobs.</a:t>
            </a:r>
          </a:p>
          <a:p>
            <a:endParaRPr lang="en-US" sz="2400" dirty="0"/>
          </a:p>
          <a:p>
            <a:r>
              <a:rPr lang="en-US" sz="2400" dirty="0"/>
              <a:t>a.	What is the probability that all four say they are satisfied?</a:t>
            </a:r>
          </a:p>
          <a:p>
            <a:r>
              <a:rPr lang="en-US" sz="2400" dirty="0"/>
              <a:t>b.	What is the probability that two say they are satisfied?</a:t>
            </a:r>
          </a:p>
          <a:p>
            <a:r>
              <a:rPr lang="en-US" sz="2400" dirty="0"/>
              <a:t>c.	Determine the expected number of people who are satisfied.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E87F6-2A8F-7E93-1EDF-C517DCAE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9" y="3865419"/>
            <a:ext cx="3962400" cy="24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35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84FF47-33A3-58C8-B085-758A8A5F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16" y="545730"/>
            <a:ext cx="11069020" cy="57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A4DD0-1658-C749-A9E6-2C3A2A216B2F}"/>
                  </a:ext>
                </a:extLst>
              </p:cNvPr>
              <p:cNvSpPr txBox="1"/>
              <p:nvPr/>
            </p:nvSpPr>
            <p:spPr>
              <a:xfrm>
                <a:off x="558813" y="1138377"/>
                <a:ext cx="11403887" cy="4247317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/>
                  <a:t>The probabilities of the values of a discrete random variable may be derived by means of probability tools such as tree diagrams or by applying one of the definitions of probability.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2800" dirty="0"/>
                  <a:t>These two conditions apply: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endParaRPr lang="en-US" sz="2400" dirty="0"/>
              </a:p>
              <a:p>
                <a:pPr marL="1371600" indent="-457200">
                  <a:lnSpc>
                    <a:spcPct val="100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/>
              </a:p>
              <a:p>
                <a:pPr marL="13716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A4DD0-1658-C749-A9E6-2C3A2A216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13" y="1138377"/>
                <a:ext cx="11403887" cy="4247317"/>
              </a:xfrm>
              <a:prstGeom prst="rect">
                <a:avLst/>
              </a:prstGeom>
              <a:blipFill>
                <a:blip r:embed="rId3"/>
                <a:stretch>
                  <a:fillRect l="-1123" t="-1437" r="-642" b="-10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170452" y="228356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887862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3645140" y="319765"/>
            <a:ext cx="5557582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Poisson Distribution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CA61B6-A29F-4BED-BF36-D966ED611EEA}"/>
              </a:ext>
            </a:extLst>
          </p:cNvPr>
          <p:cNvSpPr txBox="1">
            <a:spLocks/>
          </p:cNvSpPr>
          <p:nvPr/>
        </p:nvSpPr>
        <p:spPr>
          <a:xfrm>
            <a:off x="241160" y="1092928"/>
            <a:ext cx="11569840" cy="4061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 binomial random variable is the number of successes in a set number of trials, whereas a </a:t>
            </a:r>
            <a:r>
              <a:rPr lang="en-US" sz="2000" b="1" dirty="0"/>
              <a:t>Poisson random variable </a:t>
            </a:r>
            <a:r>
              <a:rPr lang="en-US" sz="2000" dirty="0"/>
              <a:t>is the number of successes in an interval of time or specific region of space.</a:t>
            </a:r>
          </a:p>
          <a:p>
            <a:pPr marL="685800" indent="0">
              <a:lnSpc>
                <a:spcPct val="100000"/>
              </a:lnSpc>
              <a:buNone/>
            </a:pPr>
            <a:r>
              <a:rPr lang="en-US" sz="2000" b="1" dirty="0"/>
              <a:t>Poisson Experiment</a:t>
            </a:r>
          </a:p>
          <a:p>
            <a:pPr marL="1374775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The number of successes that occur in any interval is independent of the number of successes that occur in any other interval.</a:t>
            </a:r>
          </a:p>
          <a:p>
            <a:pPr marL="1374775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The probability of a success in an interval is the same for all equal-size intervals.</a:t>
            </a:r>
          </a:p>
          <a:p>
            <a:pPr marL="1374775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The probability of a success in an interval is proportional to the size of the interval.</a:t>
            </a:r>
          </a:p>
          <a:p>
            <a:pPr marL="1374775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The probability of more than one success in an interval approaches 0 as the interval becomes smaller.</a:t>
            </a:r>
          </a:p>
          <a:p>
            <a:pPr marL="91757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Examples</a:t>
            </a:r>
          </a:p>
          <a:p>
            <a:pPr marL="1374775" indent="-45720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US" sz="2000" dirty="0"/>
              <a:t>The number of cars arriving at a service station in 1 hour </a:t>
            </a:r>
            <a:r>
              <a:rPr lang="en-US" sz="2000" i="1" dirty="0"/>
              <a:t>(the interval of time is 1 hour)</a:t>
            </a:r>
          </a:p>
          <a:p>
            <a:pPr marL="1374775" indent="-45720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US" sz="2000" dirty="0"/>
              <a:t>The number of flaws in a bolt of cloth </a:t>
            </a:r>
            <a:r>
              <a:rPr lang="en-US" sz="2000" i="1" dirty="0"/>
              <a:t>(the specific region is a bolt of clothes)</a:t>
            </a:r>
          </a:p>
          <a:p>
            <a:pPr marL="1374775" indent="-45720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n-US" sz="2000" dirty="0"/>
              <a:t>The number of accidents in 1 day on a particular stretch of highway </a:t>
            </a:r>
            <a:r>
              <a:rPr lang="en-US" sz="2000" i="1" dirty="0"/>
              <a:t>(The interval is defined by both time – 1 day – and space – the particular stretch of highway)</a:t>
            </a:r>
          </a:p>
        </p:txBody>
      </p:sp>
    </p:spTree>
    <p:extLst>
      <p:ext uri="{BB962C8B-B14F-4D97-AF65-F5344CB8AC3E}">
        <p14:creationId xmlns:p14="http://schemas.microsoft.com/office/powerpoint/2010/main" val="5232601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2457974" y="401042"/>
            <a:ext cx="8263155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Poisson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788" y="1528357"/>
                <a:ext cx="11448424" cy="4061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The probability that a Poisson random variable assumes a value of </a:t>
                </a:r>
                <a:r>
                  <a:rPr lang="en-US" sz="2400" i="1" dirty="0"/>
                  <a:t>x</a:t>
                </a:r>
                <a:r>
                  <a:rPr lang="en-US" sz="2400" dirty="0"/>
                  <a:t> in a specific interval is:</a:t>
                </a:r>
              </a:p>
              <a:p>
                <a:pPr marL="6858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 dirty="0"/>
              </a:p>
              <a:p>
                <a:pPr marL="68580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en-US" sz="2400" dirty="0"/>
                  <a:t>Where </a:t>
                </a:r>
                <a:r>
                  <a:rPr lang="el-GR" sz="2400" i="1" dirty="0"/>
                  <a:t>μ</a:t>
                </a:r>
                <a:r>
                  <a:rPr lang="en-US" sz="2400" dirty="0"/>
                  <a:t> is the mean number of successes in the interval or region </a:t>
                </a:r>
                <a:r>
                  <a:rPr lang="en-US" sz="2400" i="1" dirty="0"/>
                  <a:t>(given) </a:t>
                </a:r>
                <a:r>
                  <a:rPr lang="en-US" sz="2400" dirty="0"/>
                  <a:t>and </a:t>
                </a:r>
                <a:r>
                  <a:rPr lang="en-US" sz="2400" i="1" dirty="0"/>
                  <a:t>e</a:t>
                </a:r>
                <a:r>
                  <a:rPr lang="en-US" sz="2400" dirty="0"/>
                  <a:t> is the base of the natural logarithm (approximately 2.71828).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The variance of a Poisson random variable is equal to its mean;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8" y="1528357"/>
                <a:ext cx="11448424" cy="4061637"/>
              </a:xfrm>
              <a:prstGeom prst="rect">
                <a:avLst/>
              </a:prstGeom>
              <a:blipFill>
                <a:blip r:embed="rId2"/>
                <a:stretch>
                  <a:fillRect l="-852" t="-1201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349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1970314" y="234161"/>
            <a:ext cx="9797143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Examples - Probability of the Number of Typographical Errors in Textbooks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424" y="1398181"/>
                <a:ext cx="11225033" cy="4061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A statistics instructor has observed that the number of typos in new editions of textbooks is Poisson distributed with a mean of 1.5 per 100 pages.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The instructor randomly selects </a:t>
                </a:r>
                <a:r>
                  <a:rPr lang="en-US" sz="2200" b="1" dirty="0"/>
                  <a:t>100 pages of a new book</a:t>
                </a:r>
                <a:r>
                  <a:rPr lang="en-US" sz="2200" dirty="0"/>
                  <a:t>. What is the probability that there are no typographical errors?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2200" dirty="0"/>
                  <a:t>We want to determine the probability that a Poisson random variable with a mean of 1.5 is equal to 0.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200" dirty="0"/>
                  <a:t>Using the formula for Poisson probability distribution, with </a:t>
                </a:r>
                <a:r>
                  <a:rPr lang="en-US" sz="2200" i="1" dirty="0"/>
                  <a:t>x</a:t>
                </a:r>
                <a:r>
                  <a:rPr lang="en-US" sz="2200" dirty="0"/>
                  <a:t> = 0, and </a:t>
                </a:r>
                <a:r>
                  <a:rPr lang="el-GR" sz="2200" i="1" dirty="0"/>
                  <a:t>μ</a:t>
                </a:r>
                <a:r>
                  <a:rPr lang="en-US" sz="2200" dirty="0"/>
                  <a:t> = 1.5, we get: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−1.5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=.2231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200" dirty="0"/>
                  <a:t>The probability that in the 100 pages selected there are no errors is .2231.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24" y="1398181"/>
                <a:ext cx="11225033" cy="4061637"/>
              </a:xfrm>
              <a:prstGeom prst="rect">
                <a:avLst/>
              </a:prstGeom>
              <a:blipFill>
                <a:blip r:embed="rId2"/>
                <a:stretch>
                  <a:fillRect l="-706" t="-900" r="-598" b="-24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2231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2239860" y="136190"/>
            <a:ext cx="8263155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Examples - Probability of the Number of Typographical Errors in Textbooks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567" y="1161839"/>
                <a:ext cx="11420976" cy="4061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The instructor now receives a copy of a new statistics book and notices that there are 400 pages. Calculate the probability that for a book of 400 pages there are </a:t>
                </a:r>
                <a:r>
                  <a:rPr lang="en-US" sz="2200" b="1" dirty="0"/>
                  <a:t>(a)</a:t>
                </a:r>
                <a:r>
                  <a:rPr lang="en-US" sz="2200" dirty="0"/>
                  <a:t> no typos, and </a:t>
                </a:r>
                <a:r>
                  <a:rPr lang="en-US" sz="2200" b="1" dirty="0"/>
                  <a:t>(b) </a:t>
                </a:r>
                <a:r>
                  <a:rPr lang="en-US" sz="2200" dirty="0"/>
                  <a:t>no more than five typos.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200" dirty="0"/>
                  <a:t>If there are 1.5 error per 100 pages, then there must be 4 x 1.5 = 6 errors per 400 pages of textbook, or </a:t>
                </a:r>
                <a:r>
                  <a:rPr lang="el-GR" sz="2200" i="1" dirty="0"/>
                  <a:t>μ</a:t>
                </a:r>
                <a:r>
                  <a:rPr lang="en-US" sz="2200" dirty="0"/>
                  <a:t> = 6.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en-US" sz="2200" dirty="0"/>
              </a:p>
              <a:p>
                <a:pPr marL="569913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en-US" sz="2200" dirty="0"/>
                  <a:t>Thus, the probability that there are no typos is:</a:t>
                </a:r>
              </a:p>
              <a:p>
                <a:pPr marL="231775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=.002479</m:t>
                      </m:r>
                    </m:oMath>
                  </m:oMathPara>
                </a14:m>
                <a:endParaRPr lang="en-US" sz="2200" dirty="0"/>
              </a:p>
              <a:p>
                <a:pPr marL="231775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569913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eriod" startAt="2"/>
                </a:pPr>
                <a:r>
                  <a:rPr lang="en-US" sz="2200" dirty="0"/>
                  <a:t>And the probability that there five or less typos is:</a:t>
                </a:r>
              </a:p>
              <a:p>
                <a:pPr marL="231775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≤5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=.002479+.01487+.04462+.08924+.1339+.1606=.4457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44CA61B6-A29F-4BED-BF36-D966ED6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7" y="1161839"/>
                <a:ext cx="11420976" cy="4061637"/>
              </a:xfrm>
              <a:prstGeom prst="rect">
                <a:avLst/>
              </a:prstGeom>
              <a:blipFill>
                <a:blip r:embed="rId2"/>
                <a:stretch>
                  <a:fillRect l="-694" t="-1051" b="-24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475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DC1-7447-4203-A107-95A62A8386E5}"/>
              </a:ext>
            </a:extLst>
          </p:cNvPr>
          <p:cNvSpPr txBox="1">
            <a:spLocks/>
          </p:cNvSpPr>
          <p:nvPr/>
        </p:nvSpPr>
        <p:spPr>
          <a:xfrm>
            <a:off x="3973109" y="326099"/>
            <a:ext cx="3472720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100" dirty="0">
                <a:latin typeface="Amasis MT Pro Black" panose="02040A04050005020304" pitchFamily="18" charset="0"/>
                <a:ea typeface="+mn-ea"/>
                <a:cs typeface="Times New Roman" panose="02020603050405020304" pitchFamily="18" charset="0"/>
              </a:rPr>
              <a:t>Poisson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9D658-E664-460F-99E6-A29273F8A592}"/>
              </a:ext>
            </a:extLst>
          </p:cNvPr>
          <p:cNvSpPr txBox="1"/>
          <p:nvPr/>
        </p:nvSpPr>
        <p:spPr>
          <a:xfrm>
            <a:off x="586620" y="1001521"/>
            <a:ext cx="816987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Table 2 in Appendix B of the textbook provides cumulative Poisson probabilities for selected values of μ. </a:t>
            </a:r>
          </a:p>
          <a:p>
            <a:endParaRPr lang="en-US" sz="2200" dirty="0"/>
          </a:p>
          <a:p>
            <a:r>
              <a:rPr lang="en-US" sz="2200" dirty="0"/>
              <a:t>We can use this table to answer the question in the example, where we need P(X ≤ 5). The table to the right shows the values of P(X ≤ 5) for μ = 6.</a:t>
            </a:r>
          </a:p>
          <a:p>
            <a:endParaRPr lang="en-US" sz="2200" dirty="0"/>
          </a:p>
          <a:p>
            <a:r>
              <a:rPr lang="en-US" sz="2200" dirty="0"/>
              <a:t>We can use the table and the complement rule to determine probabilities of the type P(X = x) and P(X ≥ x).</a:t>
            </a:r>
          </a:p>
          <a:p>
            <a:endParaRPr lang="en-US" sz="2200" dirty="0"/>
          </a:p>
          <a:p>
            <a:r>
              <a:rPr lang="en-US" sz="2200" dirty="0"/>
              <a:t>For example, to find the probability that there are exactly ten typos:</a:t>
            </a:r>
          </a:p>
          <a:p>
            <a:r>
              <a:rPr lang="en-US" sz="2200" dirty="0"/>
              <a:t>𝑃(10)=𝑃(𝑋≤10)−𝑃(𝑋≤9)=.9574−.9161=.0413</a:t>
            </a:r>
          </a:p>
          <a:p>
            <a:endParaRPr lang="en-US" sz="2200" dirty="0"/>
          </a:p>
          <a:p>
            <a:r>
              <a:rPr lang="en-US" sz="2200" dirty="0"/>
              <a:t>And the probability that there are more than five typos:</a:t>
            </a:r>
          </a:p>
          <a:p>
            <a:r>
              <a:rPr lang="en-US" sz="2200" dirty="0"/>
              <a:t>𝑃(𝑋≥6)=1−𝑃(𝑋≤5)=1−.4457=.5543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2B4E3-6A91-4D77-B4A3-B3C7B1CD9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405" y="1178974"/>
            <a:ext cx="282878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1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07909-4866-72B5-11A6-170050F3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554182"/>
            <a:ext cx="10764982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40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72BA1-24BA-2902-4F4C-C9B02C810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80" y="637309"/>
            <a:ext cx="10002220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2A4DD0-1658-C749-A9E6-2C3A2A216B2F}"/>
              </a:ext>
            </a:extLst>
          </p:cNvPr>
          <p:cNvSpPr txBox="1"/>
          <p:nvPr/>
        </p:nvSpPr>
        <p:spPr>
          <a:xfrm>
            <a:off x="784218" y="1120683"/>
            <a:ext cx="10906592" cy="769441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 following table, published in The Statistical Abstract of the United States, summarizes the number of persons living in a household. 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b="1" dirty="0"/>
              <a:t>Questions</a:t>
            </a:r>
            <a:r>
              <a:rPr lang="en-US" sz="2400" dirty="0"/>
              <a:t>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Develop the probability distribution for the number of persons per household.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is the probability of a household with at least 4 persons?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1183017" y="270501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Probability Distribution of Persons </a:t>
            </a:r>
            <a:r>
              <a:rPr lang="en-US" sz="2800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Household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5B661-D5E9-404F-84B5-F1F174017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44" y="1976105"/>
            <a:ext cx="57041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A4DD0-1658-C749-A9E6-2C3A2A216B2F}"/>
                  </a:ext>
                </a:extLst>
              </p:cNvPr>
              <p:cNvSpPr txBox="1"/>
              <p:nvPr/>
            </p:nvSpPr>
            <p:spPr>
              <a:xfrm>
                <a:off x="366395" y="1240425"/>
                <a:ext cx="10906592" cy="6401753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The probability of each value of </a:t>
                </a:r>
                <a:r>
                  <a:rPr lang="en-US" sz="2400" i="1" dirty="0"/>
                  <a:t>X</a:t>
                </a:r>
                <a:r>
                  <a:rPr lang="en-US" sz="2400" dirty="0"/>
                  <a:t>, the number of persons per household, is computed as the relative frequency.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Addition rule applies</a:t>
                </a:r>
                <a:r>
                  <a:rPr lang="en-US" sz="2400" dirty="0"/>
                  <a:t>; the probability of a household with at least 4 persons:</a:t>
                </a:r>
              </a:p>
              <a:p>
                <a:pPr marL="460375" indent="-460375">
                  <a:lnSpc>
                    <a:spcPct val="100000"/>
                  </a:lnSpc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=.128+.058+.022+.013=.221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A4DD0-1658-C749-A9E6-2C3A2A216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5" y="1240425"/>
                <a:ext cx="10906592" cy="6401753"/>
              </a:xfrm>
              <a:prstGeom prst="rect">
                <a:avLst/>
              </a:prstGeom>
              <a:blipFill>
                <a:blip r:embed="rId3"/>
                <a:stretch>
                  <a:fillRect l="-894" t="-761" r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0" y="246710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Probability Distribution of Persons per Household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F869C-8F96-4341-A851-90BDB3BF3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081666"/>
            <a:ext cx="5573486" cy="30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4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199328" y="544892"/>
            <a:ext cx="11851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Describing the Population of the Number of Persons per Household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4CF37-3C0F-5DE7-2A03-15DB1485095F}"/>
              </a:ext>
            </a:extLst>
          </p:cNvPr>
          <p:cNvSpPr txBox="1"/>
          <p:nvPr/>
        </p:nvSpPr>
        <p:spPr>
          <a:xfrm>
            <a:off x="585976" y="1083501"/>
            <a:ext cx="109855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Find the mean, variance, and standard deviation for the population of the number of persons per household.</a:t>
            </a:r>
          </a:p>
          <a:p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For this example, we will assume that the last category is exactly seven persons.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7F3DF-5910-4D8E-8665-52FB086E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840" y="3256923"/>
            <a:ext cx="5102073" cy="32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0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A4DD0-1658-C749-A9E6-2C3A2A216B2F}"/>
                  </a:ext>
                </a:extLst>
              </p:cNvPr>
              <p:cNvSpPr txBox="1"/>
              <p:nvPr/>
            </p:nvSpPr>
            <p:spPr>
              <a:xfrm>
                <a:off x="373164" y="948723"/>
                <a:ext cx="11097327" cy="5752537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2200" dirty="0"/>
                  <a:t>Because a discrete probability distribution represents a population, we can describe it by computing various parameters.</a:t>
                </a:r>
              </a:p>
              <a:p>
                <a:pPr marL="914400">
                  <a:spcAft>
                    <a:spcPts val="1200"/>
                  </a:spcAft>
                </a:pPr>
                <a:r>
                  <a:rPr lang="en-US" sz="2200" b="1" dirty="0"/>
                  <a:t>Population mean </a:t>
                </a:r>
                <a:r>
                  <a:rPr lang="en-US" sz="2200" dirty="0"/>
                  <a:t>(</a:t>
                </a:r>
                <a:r>
                  <a:rPr lang="en-US" sz="2200" b="1" dirty="0"/>
                  <a:t>expected value</a:t>
                </a:r>
                <a:r>
                  <a:rPr lang="en-US" sz="2200" dirty="0"/>
                  <a:t>)</a:t>
                </a:r>
              </a:p>
              <a:p>
                <a:pPr marL="1828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ll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  <m:sup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𝑥𝑃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914400">
                  <a:spcAft>
                    <a:spcPts val="1200"/>
                  </a:spcAft>
                </a:pPr>
                <a:r>
                  <a:rPr lang="en-US" sz="2200" b="1" dirty="0"/>
                  <a:t>Population variance </a:t>
                </a:r>
                <a:endParaRPr lang="en-US" sz="2200" dirty="0"/>
              </a:p>
              <a:p>
                <a:pPr marL="1828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ll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r>
                  <a:rPr lang="en-US" sz="2200" b="1" dirty="0"/>
                  <a:t>	Shortcut calculations for population variance:</a:t>
                </a:r>
              </a:p>
              <a:p>
                <a:r>
                  <a:rPr lang="en-US" sz="2200" dirty="0"/>
                  <a:t>		</a:t>
                </a:r>
              </a:p>
              <a:p>
                <a:r>
                  <a:rPr lang="en-US" sz="2200" dirty="0"/>
                  <a:t>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ll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1828800"/>
                <a:endParaRPr lang="en-US" sz="2200" dirty="0"/>
              </a:p>
              <a:p>
                <a:pPr marL="914400">
                  <a:spcAft>
                    <a:spcPts val="1200"/>
                  </a:spcAft>
                </a:pPr>
                <a:r>
                  <a:rPr lang="en-US" sz="2200" b="1" dirty="0"/>
                  <a:t>Population standard deviation</a:t>
                </a:r>
              </a:p>
              <a:p>
                <a:pPr marL="1828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A4DD0-1658-C749-A9E6-2C3A2A216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64" y="948723"/>
                <a:ext cx="11097327" cy="5752537"/>
              </a:xfrm>
              <a:prstGeom prst="rect">
                <a:avLst/>
              </a:prstGeom>
              <a:blipFill>
                <a:blip r:embed="rId3"/>
                <a:stretch>
                  <a:fillRect l="-714" t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AAB201E-0F40-A641-BA9D-9B59564C1CB1}"/>
              </a:ext>
            </a:extLst>
          </p:cNvPr>
          <p:cNvSpPr txBox="1"/>
          <p:nvPr/>
        </p:nvSpPr>
        <p:spPr>
          <a:xfrm>
            <a:off x="170451" y="274167"/>
            <a:ext cx="118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latin typeface="Amasis MT Pro Black" panose="02040A04050005020304" pitchFamily="18" charset="0"/>
                <a:cs typeface="Times New Roman" panose="02020603050405020304" pitchFamily="18" charset="0"/>
              </a:rPr>
              <a:t>Describing the Population/Probability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3586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0" spc="100" dirty="0">
            <a:solidFill>
              <a:srgbClr val="041E42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ltiple Column Lis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8597</TotalTime>
  <Words>4885</Words>
  <Application>Microsoft Office PowerPoint</Application>
  <PresentationFormat>Widescreen</PresentationFormat>
  <Paragraphs>598</Paragraphs>
  <Slides>56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Adobe Gothic Std B</vt:lpstr>
      <vt:lpstr>Amasis MT Pro Black</vt:lpstr>
      <vt:lpstr>Arial</vt:lpstr>
      <vt:lpstr>Calibri</vt:lpstr>
      <vt:lpstr>Calibri Light</vt:lpstr>
      <vt:lpstr>Cambria Math</vt:lpstr>
      <vt:lpstr>Monotype Sorts</vt:lpstr>
      <vt:lpstr>Symbol</vt:lpstr>
      <vt:lpstr>Tahoma</vt:lpstr>
      <vt:lpstr>Times New Roman</vt:lpstr>
      <vt:lpstr>Wingdings</vt:lpstr>
      <vt:lpstr>Title Slide</vt:lpstr>
      <vt:lpstr>Multiple Column Lists</vt:lpstr>
      <vt:lpstr>Equation</vt:lpstr>
      <vt:lpstr>VISIO</vt:lpstr>
      <vt:lpstr>PowerPoint Presentation</vt:lpstr>
      <vt:lpstr>PowerPoint Presentation</vt:lpstr>
      <vt:lpstr>PowerPoint Presentation</vt:lpstr>
      <vt:lpstr>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Finance Example of Expected Returns</vt:lpstr>
      <vt:lpstr>PowerPoint Presentation</vt:lpstr>
      <vt:lpstr>Variance and Standard Deviation</vt:lpstr>
      <vt:lpstr>Example - Assume the Following Investment Alternatives</vt:lpstr>
      <vt:lpstr>Calculate the Expected Rate of Return on Each Alternative</vt:lpstr>
      <vt:lpstr>What is the Standard Deviation of Returns for Each Alternative? </vt:lpstr>
      <vt:lpstr>PowerPoint Presentation</vt:lpstr>
      <vt:lpstr>PowerPoint Presentation</vt:lpstr>
      <vt:lpstr>Expected Return versus Risk versus Coefficient of Variation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Random Variables and Discrete Probability Distributions</dc:title>
  <dc:creator>DCM</dc:creator>
  <cp:lastModifiedBy>Dennis Charles McCornac</cp:lastModifiedBy>
  <cp:revision>334</cp:revision>
  <dcterms:created xsi:type="dcterms:W3CDTF">2021-02-17T07:29:59Z</dcterms:created>
  <dcterms:modified xsi:type="dcterms:W3CDTF">2025-10-09T08:23:22Z</dcterms:modified>
</cp:coreProperties>
</file>