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7" r:id="rId2"/>
  </p:sldMasterIdLst>
  <p:notesMasterIdLst>
    <p:notesMasterId r:id="rId91"/>
  </p:notesMasterIdLst>
  <p:handoutMasterIdLst>
    <p:handoutMasterId r:id="rId92"/>
  </p:handoutMasterIdLst>
  <p:sldIdLst>
    <p:sldId id="279" r:id="rId3"/>
    <p:sldId id="277" r:id="rId4"/>
    <p:sldId id="346" r:id="rId5"/>
    <p:sldId id="311" r:id="rId6"/>
    <p:sldId id="350" r:id="rId7"/>
    <p:sldId id="295" r:id="rId8"/>
    <p:sldId id="305" r:id="rId9"/>
    <p:sldId id="347" r:id="rId10"/>
    <p:sldId id="281" r:id="rId11"/>
    <p:sldId id="294" r:id="rId12"/>
    <p:sldId id="356" r:id="rId13"/>
    <p:sldId id="358" r:id="rId14"/>
    <p:sldId id="359" r:id="rId15"/>
    <p:sldId id="282" r:id="rId16"/>
    <p:sldId id="296" r:id="rId17"/>
    <p:sldId id="273" r:id="rId18"/>
    <p:sldId id="361" r:id="rId19"/>
    <p:sldId id="362" r:id="rId20"/>
    <p:sldId id="363" r:id="rId21"/>
    <p:sldId id="259" r:id="rId22"/>
    <p:sldId id="262" r:id="rId23"/>
    <p:sldId id="270" r:id="rId24"/>
    <p:sldId id="272" r:id="rId25"/>
    <p:sldId id="364" r:id="rId26"/>
    <p:sldId id="365" r:id="rId27"/>
    <p:sldId id="366" r:id="rId28"/>
    <p:sldId id="367" r:id="rId29"/>
    <p:sldId id="378" r:id="rId30"/>
    <p:sldId id="385" r:id="rId31"/>
    <p:sldId id="386" r:id="rId32"/>
    <p:sldId id="390" r:id="rId33"/>
    <p:sldId id="391" r:id="rId34"/>
    <p:sldId id="426" r:id="rId35"/>
    <p:sldId id="392" r:id="rId36"/>
    <p:sldId id="418" r:id="rId37"/>
    <p:sldId id="419" r:id="rId38"/>
    <p:sldId id="299" r:id="rId39"/>
    <p:sldId id="314" r:id="rId40"/>
    <p:sldId id="312" r:id="rId41"/>
    <p:sldId id="298" r:id="rId42"/>
    <p:sldId id="315" r:id="rId43"/>
    <p:sldId id="316" r:id="rId44"/>
    <p:sldId id="289" r:id="rId45"/>
    <p:sldId id="402" r:id="rId46"/>
    <p:sldId id="400" r:id="rId47"/>
    <p:sldId id="396" r:id="rId48"/>
    <p:sldId id="304" r:id="rId49"/>
    <p:sldId id="290" r:id="rId50"/>
    <p:sldId id="317" r:id="rId51"/>
    <p:sldId id="291" r:id="rId52"/>
    <p:sldId id="300" r:id="rId53"/>
    <p:sldId id="318" r:id="rId54"/>
    <p:sldId id="319" r:id="rId55"/>
    <p:sldId id="320" r:id="rId56"/>
    <p:sldId id="321" r:id="rId57"/>
    <p:sldId id="322" r:id="rId58"/>
    <p:sldId id="323" r:id="rId59"/>
    <p:sldId id="324" r:id="rId60"/>
    <p:sldId id="413" r:id="rId61"/>
    <p:sldId id="403" r:id="rId62"/>
    <p:sldId id="405" r:id="rId63"/>
    <p:sldId id="406" r:id="rId64"/>
    <p:sldId id="407" r:id="rId65"/>
    <p:sldId id="408" r:id="rId66"/>
    <p:sldId id="421" r:id="rId67"/>
    <p:sldId id="420" r:id="rId68"/>
    <p:sldId id="425" r:id="rId69"/>
    <p:sldId id="325" r:id="rId70"/>
    <p:sldId id="327" r:id="rId71"/>
    <p:sldId id="326" r:id="rId72"/>
    <p:sldId id="328" r:id="rId73"/>
    <p:sldId id="329" r:id="rId74"/>
    <p:sldId id="330" r:id="rId75"/>
    <p:sldId id="331" r:id="rId76"/>
    <p:sldId id="427" r:id="rId77"/>
    <p:sldId id="332" r:id="rId78"/>
    <p:sldId id="333" r:id="rId79"/>
    <p:sldId id="334" r:id="rId80"/>
    <p:sldId id="335" r:id="rId81"/>
    <p:sldId id="336" r:id="rId82"/>
    <p:sldId id="337" r:id="rId83"/>
    <p:sldId id="338" r:id="rId84"/>
    <p:sldId id="423" r:id="rId85"/>
    <p:sldId id="409" r:id="rId86"/>
    <p:sldId id="412" r:id="rId87"/>
    <p:sldId id="422" r:id="rId88"/>
    <p:sldId id="416" r:id="rId89"/>
    <p:sldId id="415" r:id="rId9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8EFF8"/>
    <a:srgbClr val="D50032"/>
    <a:srgbClr val="64A70B"/>
    <a:srgbClr val="00B5E2"/>
    <a:srgbClr val="041E42"/>
    <a:srgbClr val="003DA5"/>
    <a:srgbClr val="BBBCBC"/>
    <a:srgbClr val="F8E08E"/>
    <a:srgbClr val="862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76"/>
  </p:normalViewPr>
  <p:slideViewPr>
    <p:cSldViewPr snapToGrid="0" snapToObjects="1">
      <p:cViewPr varScale="1">
        <p:scale>
          <a:sx n="113" d="100"/>
          <a:sy n="113" d="100"/>
        </p:scale>
        <p:origin x="510" y="102"/>
      </p:cViewPr>
      <p:guideLst/>
    </p:cSldViewPr>
  </p:slideViewPr>
  <p:notesTextViewPr>
    <p:cViewPr>
      <p:scale>
        <a:sx n="1" d="1"/>
        <a:sy n="1" d="1"/>
      </p:scale>
      <p:origin x="0" y="0"/>
    </p:cViewPr>
  </p:notesTextViewPr>
  <p:sorterViewPr>
    <p:cViewPr>
      <p:scale>
        <a:sx n="80" d="100"/>
        <a:sy n="80" d="100"/>
      </p:scale>
      <p:origin x="0" y="-17640"/>
    </p:cViewPr>
  </p:sorterViewPr>
  <p:notesViewPr>
    <p:cSldViewPr snapToGrid="0" snapToObjects="1">
      <p:cViewPr varScale="1">
        <p:scale>
          <a:sx n="54" d="100"/>
          <a:sy n="54" d="100"/>
        </p:scale>
        <p:origin x="3408"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1FF9-ACAE-D04C-B670-FD039F7430A3}"/>
              </a:ext>
            </a:extLst>
          </p:cNvPr>
          <p:cNvSpPr>
            <a:spLocks noGrp="1"/>
          </p:cNvSpPr>
          <p:nvPr>
            <p:ph type="hdr" sz="quarter"/>
          </p:nvPr>
        </p:nvSpPr>
        <p:spPr>
          <a:xfrm>
            <a:off x="1771650" y="342900"/>
            <a:ext cx="2971800" cy="458788"/>
          </a:xfrm>
          <a:prstGeom prst="rect">
            <a:avLst/>
          </a:prstGeom>
        </p:spPr>
        <p:txBody>
          <a:bodyPr vert="horz" lIns="91440" tIns="45720" rIns="91440" bIns="45720" rtlCol="0"/>
          <a:lstStyle>
            <a:lvl1pPr algn="l">
              <a:defRPr sz="1200"/>
            </a:lvl1pPr>
          </a:lstStyle>
          <a:p>
            <a:pPr algn="ctr"/>
            <a:r>
              <a:rPr lang="en-US" sz="1600" b="1" dirty="0"/>
              <a:t>Chapter 6: Probability</a:t>
            </a:r>
          </a:p>
          <a:p>
            <a:endParaRPr lang="en-US" dirty="0"/>
          </a:p>
        </p:txBody>
      </p:sp>
      <p:sp>
        <p:nvSpPr>
          <p:cNvPr id="5" name="Slide Number Placeholder 4">
            <a:extLst>
              <a:ext uri="{FF2B5EF4-FFF2-40B4-BE49-F238E27FC236}">
                <a16:creationId xmlns:a16="http://schemas.microsoft.com/office/drawing/2014/main" id="{5FA7BD05-5FC5-3240-AFA9-57F1BE0F4D32}"/>
              </a:ext>
            </a:extLst>
          </p:cNvPr>
          <p:cNvSpPr>
            <a:spLocks noGrp="1"/>
          </p:cNvSpPr>
          <p:nvPr>
            <p:ph type="sldNum" sz="quarter" idx="3"/>
          </p:nvPr>
        </p:nvSpPr>
        <p:spPr>
          <a:xfrm>
            <a:off x="669926" y="8571706"/>
            <a:ext cx="2971800" cy="458787"/>
          </a:xfrm>
          <a:prstGeom prst="rect">
            <a:avLst/>
          </a:prstGeom>
        </p:spPr>
        <p:txBody>
          <a:bodyPr vert="horz" lIns="91440" tIns="45720" rIns="91440" bIns="45720" rtlCol="0" anchor="b"/>
          <a:lstStyle>
            <a:lvl1pPr algn="r">
              <a:defRPr sz="1200"/>
            </a:lvl1pPr>
          </a:lstStyle>
          <a:p>
            <a:fld id="{ADAA6948-72C6-DE46-B9E3-7485555C1228}" type="slidenum">
              <a:rPr lang="en-US" smtClean="0"/>
              <a:t>‹#›</a:t>
            </a:fld>
            <a:endParaRPr lang="en-US"/>
          </a:p>
        </p:txBody>
      </p:sp>
    </p:spTree>
    <p:extLst>
      <p:ext uri="{BB962C8B-B14F-4D97-AF65-F5344CB8AC3E}">
        <p14:creationId xmlns:p14="http://schemas.microsoft.com/office/powerpoint/2010/main" val="322306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6A555-4996-C14B-961A-172CE8254D90}"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4FE38-0002-6343-96FC-54FCA899E23E}" type="slidenum">
              <a:rPr lang="en-US" smtClean="0"/>
              <a:t>‹#›</a:t>
            </a:fld>
            <a:endParaRPr lang="en-US"/>
          </a:p>
        </p:txBody>
      </p:sp>
    </p:spTree>
    <p:extLst>
      <p:ext uri="{BB962C8B-B14F-4D97-AF65-F5344CB8AC3E}">
        <p14:creationId xmlns:p14="http://schemas.microsoft.com/office/powerpoint/2010/main" val="57011918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a:t>
            </a:fld>
            <a:endParaRPr lang="en-US"/>
          </a:p>
        </p:txBody>
      </p:sp>
    </p:spTree>
    <p:extLst>
      <p:ext uri="{BB962C8B-B14F-4D97-AF65-F5344CB8AC3E}">
        <p14:creationId xmlns:p14="http://schemas.microsoft.com/office/powerpoint/2010/main" val="274906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10</a:t>
            </a:fld>
            <a:endParaRPr lang="en-US"/>
          </a:p>
        </p:txBody>
      </p:sp>
    </p:spTree>
    <p:extLst>
      <p:ext uri="{BB962C8B-B14F-4D97-AF65-F5344CB8AC3E}">
        <p14:creationId xmlns:p14="http://schemas.microsoft.com/office/powerpoint/2010/main" val="176531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86B96A-37FB-75C1-7512-41C2E95DD8D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2DA8FA6-6D51-8CC1-A26C-08E2DD9DDAB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B883979-3E6A-A790-5D3E-9D7122A1BA01}"/>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2F6C3CCA-2C29-6A73-CAC1-EE491D254A3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C8E2F9-3D70-9009-4A3E-94E94043D1FE}"/>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41F2D38-8A8D-0F58-9695-82886A99C34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14</a:t>
            </a:fld>
            <a:endParaRPr lang="en-US"/>
          </a:p>
        </p:txBody>
      </p:sp>
    </p:spTree>
    <p:extLst>
      <p:ext uri="{BB962C8B-B14F-4D97-AF65-F5344CB8AC3E}">
        <p14:creationId xmlns:p14="http://schemas.microsoft.com/office/powerpoint/2010/main" val="4294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15</a:t>
            </a:fld>
            <a:endParaRPr lang="en-US"/>
          </a:p>
        </p:txBody>
      </p:sp>
    </p:spTree>
    <p:extLst>
      <p:ext uri="{BB962C8B-B14F-4D97-AF65-F5344CB8AC3E}">
        <p14:creationId xmlns:p14="http://schemas.microsoft.com/office/powerpoint/2010/main" val="139692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729015C-2AF5-B595-2457-BA549FEAE1B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DDBE55F-EF79-F999-0CFB-AEE8AD7DC0C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D432E76-4C06-86F0-41A6-39A68C5E7B6C}"/>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3C69ECA-7B42-FB30-9100-7F6DEF37E8C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6CC1EBA-7237-9ECD-B17B-8B71D8CAD91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1D42A82B-6EA8-F504-7693-D8A04C1A0EF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403059-1DA2-B7C4-5655-DC7172D54AB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C65C374-6E3E-B336-5FB8-26CDF5ADEE5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a:t>
            </a:fld>
            <a:endParaRPr lang="en-US"/>
          </a:p>
        </p:txBody>
      </p:sp>
    </p:spTree>
    <p:extLst>
      <p:ext uri="{BB962C8B-B14F-4D97-AF65-F5344CB8AC3E}">
        <p14:creationId xmlns:p14="http://schemas.microsoft.com/office/powerpoint/2010/main" val="61440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490BF3C-5BC6-7F0D-D2A3-DE96015F19CC}"/>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3588C25-0F92-3132-A06F-A7361A97CB7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0941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5769169-1E04-53AA-9FE3-2B99A5BF028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9494DC3-05EF-B856-E874-DE479C02CB2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84AF543-F206-AE8F-D5F7-4F60BAA4B38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92326BA-8ECA-8D50-FBC9-14CC21F809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C7C9ACA-6E41-DBA5-4A96-C92A4B0586EE}"/>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64575CC-B4F6-930E-0D66-3489F260870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27AA563-9F54-D1BD-5D64-B8EE284E6C34}"/>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2863AC91-549A-8F8F-E112-5114ACD5469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D212671-CF52-73E2-3CB7-C9B84F60941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801460A-9999-DC3E-2BE3-DF90828CADF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4538525-D36F-F4FE-4C50-0EC5D71454A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6004813-6CEC-8605-6E42-8904A9D9A1D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2806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C4641E6-543A-7FFF-33EE-E7ABBCCEEFB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FF72E1E-4423-CFE0-6FE1-D3D7984409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2828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B7569D8-2382-6159-AB41-BA140C53733A}"/>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B11BCA4-1ED3-5F54-D541-DA524B0A065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48474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763FD2F-DC9D-110B-4A63-67EDE7C425C2}"/>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5BF7F215-4E3E-2E33-7F18-DAD163EECD3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E12F6DE-5D8B-C2F8-D084-6547BC685D6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0BEC5F64-4AE8-95FF-493B-23ED4D4D8A8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FD10159-C548-1890-4FC1-B314F2FAD313}"/>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901DA008-8C1B-CC4C-D054-3BA86F2C92E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E5EF728-BDF4-D32F-352A-5166FB8CBAE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FBCB636-392D-D831-C7C6-F15A70DA03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2C43BB7-EB44-5BB3-4A5E-D4006A9B1C27}"/>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4144FAD-4C56-5CE0-724F-0D40AC7C8D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51C2A0D-D620-E66C-FD39-B92EB536783B}"/>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C23C43C-D570-7467-CA39-6E55416FE4B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37</a:t>
            </a:fld>
            <a:endParaRPr lang="en-US"/>
          </a:p>
        </p:txBody>
      </p:sp>
    </p:spTree>
    <p:extLst>
      <p:ext uri="{BB962C8B-B14F-4D97-AF65-F5344CB8AC3E}">
        <p14:creationId xmlns:p14="http://schemas.microsoft.com/office/powerpoint/2010/main" val="1716686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38</a:t>
            </a:fld>
            <a:endParaRPr lang="en-US"/>
          </a:p>
        </p:txBody>
      </p:sp>
    </p:spTree>
    <p:extLst>
      <p:ext uri="{BB962C8B-B14F-4D97-AF65-F5344CB8AC3E}">
        <p14:creationId xmlns:p14="http://schemas.microsoft.com/office/powerpoint/2010/main" val="3235832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39</a:t>
            </a:fld>
            <a:endParaRPr lang="en-US"/>
          </a:p>
        </p:txBody>
      </p:sp>
    </p:spTree>
    <p:extLst>
      <p:ext uri="{BB962C8B-B14F-4D97-AF65-F5344CB8AC3E}">
        <p14:creationId xmlns:p14="http://schemas.microsoft.com/office/powerpoint/2010/main" val="1705547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40</a:t>
            </a:fld>
            <a:endParaRPr lang="en-US"/>
          </a:p>
        </p:txBody>
      </p:sp>
    </p:spTree>
    <p:extLst>
      <p:ext uri="{BB962C8B-B14F-4D97-AF65-F5344CB8AC3E}">
        <p14:creationId xmlns:p14="http://schemas.microsoft.com/office/powerpoint/2010/main" val="236487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41</a:t>
            </a:fld>
            <a:endParaRPr lang="en-US"/>
          </a:p>
        </p:txBody>
      </p:sp>
    </p:spTree>
    <p:extLst>
      <p:ext uri="{BB962C8B-B14F-4D97-AF65-F5344CB8AC3E}">
        <p14:creationId xmlns:p14="http://schemas.microsoft.com/office/powerpoint/2010/main" val="425611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42</a:t>
            </a:fld>
            <a:endParaRPr lang="en-US"/>
          </a:p>
        </p:txBody>
      </p:sp>
    </p:spTree>
    <p:extLst>
      <p:ext uri="{BB962C8B-B14F-4D97-AF65-F5344CB8AC3E}">
        <p14:creationId xmlns:p14="http://schemas.microsoft.com/office/powerpoint/2010/main" val="393817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65A764D-B302-4FD3-1C3C-5F8B571D96E1}"/>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EC7DADB-63AA-71C0-7093-C68219BEB6B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43</a:t>
            </a:fld>
            <a:endParaRPr lang="en-US"/>
          </a:p>
        </p:txBody>
      </p:sp>
    </p:spTree>
    <p:extLst>
      <p:ext uri="{BB962C8B-B14F-4D97-AF65-F5344CB8AC3E}">
        <p14:creationId xmlns:p14="http://schemas.microsoft.com/office/powerpoint/2010/main" val="193254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48</a:t>
            </a:fld>
            <a:endParaRPr lang="en-US"/>
          </a:p>
        </p:txBody>
      </p:sp>
    </p:spTree>
    <p:extLst>
      <p:ext uri="{BB962C8B-B14F-4D97-AF65-F5344CB8AC3E}">
        <p14:creationId xmlns:p14="http://schemas.microsoft.com/office/powerpoint/2010/main" val="911127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49</a:t>
            </a:fld>
            <a:endParaRPr lang="en-US"/>
          </a:p>
        </p:txBody>
      </p:sp>
    </p:spTree>
    <p:extLst>
      <p:ext uri="{BB962C8B-B14F-4D97-AF65-F5344CB8AC3E}">
        <p14:creationId xmlns:p14="http://schemas.microsoft.com/office/powerpoint/2010/main" val="1025724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50</a:t>
            </a:fld>
            <a:endParaRPr lang="en-US"/>
          </a:p>
        </p:txBody>
      </p:sp>
    </p:spTree>
    <p:extLst>
      <p:ext uri="{BB962C8B-B14F-4D97-AF65-F5344CB8AC3E}">
        <p14:creationId xmlns:p14="http://schemas.microsoft.com/office/powerpoint/2010/main" val="3478111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51</a:t>
            </a:fld>
            <a:endParaRPr lang="en-US"/>
          </a:p>
        </p:txBody>
      </p:sp>
    </p:spTree>
    <p:extLst>
      <p:ext uri="{BB962C8B-B14F-4D97-AF65-F5344CB8AC3E}">
        <p14:creationId xmlns:p14="http://schemas.microsoft.com/office/powerpoint/2010/main" val="1046685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52</a:t>
            </a:fld>
            <a:endParaRPr lang="en-US"/>
          </a:p>
        </p:txBody>
      </p:sp>
    </p:spTree>
    <p:extLst>
      <p:ext uri="{BB962C8B-B14F-4D97-AF65-F5344CB8AC3E}">
        <p14:creationId xmlns:p14="http://schemas.microsoft.com/office/powerpoint/2010/main" val="181069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53</a:t>
            </a:fld>
            <a:endParaRPr lang="en-US"/>
          </a:p>
        </p:txBody>
      </p:sp>
    </p:spTree>
    <p:extLst>
      <p:ext uri="{BB962C8B-B14F-4D97-AF65-F5344CB8AC3E}">
        <p14:creationId xmlns:p14="http://schemas.microsoft.com/office/powerpoint/2010/main" val="614405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54</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55</a:t>
            </a:fld>
            <a:endParaRPr lang="en-US"/>
          </a:p>
        </p:txBody>
      </p:sp>
    </p:spTree>
    <p:extLst>
      <p:ext uri="{BB962C8B-B14F-4D97-AF65-F5344CB8AC3E}">
        <p14:creationId xmlns:p14="http://schemas.microsoft.com/office/powerpoint/2010/main" val="691428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56</a:t>
            </a:fld>
            <a:endParaRPr lang="en-US"/>
          </a:p>
        </p:txBody>
      </p:sp>
    </p:spTree>
    <p:extLst>
      <p:ext uri="{BB962C8B-B14F-4D97-AF65-F5344CB8AC3E}">
        <p14:creationId xmlns:p14="http://schemas.microsoft.com/office/powerpoint/2010/main" val="289804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B646EF0-4278-AB6A-967D-4635D4606814}"/>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B1B20D1-9C7D-00B0-4419-C1DDBCBC354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57</a:t>
            </a:fld>
            <a:endParaRPr lang="en-US"/>
          </a:p>
        </p:txBody>
      </p:sp>
    </p:spTree>
    <p:extLst>
      <p:ext uri="{BB962C8B-B14F-4D97-AF65-F5344CB8AC3E}">
        <p14:creationId xmlns:p14="http://schemas.microsoft.com/office/powerpoint/2010/main" val="3762092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58</a:t>
            </a:fld>
            <a:endParaRPr lang="en-US"/>
          </a:p>
        </p:txBody>
      </p:sp>
    </p:spTree>
    <p:extLst>
      <p:ext uri="{BB962C8B-B14F-4D97-AF65-F5344CB8AC3E}">
        <p14:creationId xmlns:p14="http://schemas.microsoft.com/office/powerpoint/2010/main" val="2113137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68</a:t>
            </a:fld>
            <a:endParaRPr lang="en-US"/>
          </a:p>
        </p:txBody>
      </p:sp>
    </p:spTree>
    <p:extLst>
      <p:ext uri="{BB962C8B-B14F-4D97-AF65-F5344CB8AC3E}">
        <p14:creationId xmlns:p14="http://schemas.microsoft.com/office/powerpoint/2010/main" val="957855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69</a:t>
            </a:fld>
            <a:endParaRPr lang="en-US"/>
          </a:p>
        </p:txBody>
      </p:sp>
    </p:spTree>
    <p:extLst>
      <p:ext uri="{BB962C8B-B14F-4D97-AF65-F5344CB8AC3E}">
        <p14:creationId xmlns:p14="http://schemas.microsoft.com/office/powerpoint/2010/main" val="3319871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70</a:t>
            </a:fld>
            <a:endParaRPr lang="en-US"/>
          </a:p>
        </p:txBody>
      </p:sp>
    </p:spTree>
    <p:extLst>
      <p:ext uri="{BB962C8B-B14F-4D97-AF65-F5344CB8AC3E}">
        <p14:creationId xmlns:p14="http://schemas.microsoft.com/office/powerpoint/2010/main" val="42944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71</a:t>
            </a:fld>
            <a:endParaRPr lang="en-US"/>
          </a:p>
        </p:txBody>
      </p:sp>
    </p:spTree>
    <p:extLst>
      <p:ext uri="{BB962C8B-B14F-4D97-AF65-F5344CB8AC3E}">
        <p14:creationId xmlns:p14="http://schemas.microsoft.com/office/powerpoint/2010/main" val="1396928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72</a:t>
            </a:fld>
            <a:endParaRPr lang="en-US"/>
          </a:p>
        </p:txBody>
      </p:sp>
    </p:spTree>
    <p:extLst>
      <p:ext uri="{BB962C8B-B14F-4D97-AF65-F5344CB8AC3E}">
        <p14:creationId xmlns:p14="http://schemas.microsoft.com/office/powerpoint/2010/main" val="892553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73</a:t>
            </a:fld>
            <a:endParaRPr lang="en-US"/>
          </a:p>
        </p:txBody>
      </p:sp>
    </p:spTree>
    <p:extLst>
      <p:ext uri="{BB962C8B-B14F-4D97-AF65-F5344CB8AC3E}">
        <p14:creationId xmlns:p14="http://schemas.microsoft.com/office/powerpoint/2010/main" val="1765310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74</a:t>
            </a:fld>
            <a:endParaRPr lang="en-US"/>
          </a:p>
        </p:txBody>
      </p:sp>
    </p:spTree>
    <p:extLst>
      <p:ext uri="{BB962C8B-B14F-4D97-AF65-F5344CB8AC3E}">
        <p14:creationId xmlns:p14="http://schemas.microsoft.com/office/powerpoint/2010/main" val="1716686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76</a:t>
            </a:fld>
            <a:endParaRPr lang="en-US"/>
          </a:p>
        </p:txBody>
      </p:sp>
    </p:spTree>
    <p:extLst>
      <p:ext uri="{BB962C8B-B14F-4D97-AF65-F5344CB8AC3E}">
        <p14:creationId xmlns:p14="http://schemas.microsoft.com/office/powerpoint/2010/main" val="275605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6</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77</a:t>
            </a:fld>
            <a:endParaRPr lang="en-US"/>
          </a:p>
        </p:txBody>
      </p:sp>
    </p:spTree>
    <p:extLst>
      <p:ext uri="{BB962C8B-B14F-4D97-AF65-F5344CB8AC3E}">
        <p14:creationId xmlns:p14="http://schemas.microsoft.com/office/powerpoint/2010/main" val="41348636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78</a:t>
            </a:fld>
            <a:endParaRPr lang="en-US"/>
          </a:p>
        </p:txBody>
      </p:sp>
    </p:spTree>
    <p:extLst>
      <p:ext uri="{BB962C8B-B14F-4D97-AF65-F5344CB8AC3E}">
        <p14:creationId xmlns:p14="http://schemas.microsoft.com/office/powerpoint/2010/main" val="3641386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79</a:t>
            </a:fld>
            <a:endParaRPr lang="en-US"/>
          </a:p>
        </p:txBody>
      </p:sp>
    </p:spTree>
    <p:extLst>
      <p:ext uri="{BB962C8B-B14F-4D97-AF65-F5344CB8AC3E}">
        <p14:creationId xmlns:p14="http://schemas.microsoft.com/office/powerpoint/2010/main" val="3235832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80</a:t>
            </a:fld>
            <a:endParaRPr lang="en-US"/>
          </a:p>
        </p:txBody>
      </p:sp>
    </p:spTree>
    <p:extLst>
      <p:ext uri="{BB962C8B-B14F-4D97-AF65-F5344CB8AC3E}">
        <p14:creationId xmlns:p14="http://schemas.microsoft.com/office/powerpoint/2010/main" val="1705547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81</a:t>
            </a:fld>
            <a:endParaRPr lang="en-US"/>
          </a:p>
        </p:txBody>
      </p:sp>
    </p:spTree>
    <p:extLst>
      <p:ext uri="{BB962C8B-B14F-4D97-AF65-F5344CB8AC3E}">
        <p14:creationId xmlns:p14="http://schemas.microsoft.com/office/powerpoint/2010/main" val="332340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7</a:t>
            </a:fld>
            <a:endParaRPr lang="en-US"/>
          </a:p>
        </p:txBody>
      </p:sp>
    </p:spTree>
    <p:extLst>
      <p:ext uri="{BB962C8B-B14F-4D97-AF65-F5344CB8AC3E}">
        <p14:creationId xmlns:p14="http://schemas.microsoft.com/office/powerpoint/2010/main" val="21131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2F043FF-16FA-B442-0E7F-A84FD64B3B8A}"/>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545C7A81-A052-189C-A212-FD1B48C3192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9</a:t>
            </a:fld>
            <a:endParaRPr lang="en-US"/>
          </a:p>
        </p:txBody>
      </p:sp>
    </p:spTree>
    <p:extLst>
      <p:ext uri="{BB962C8B-B14F-4D97-AF65-F5344CB8AC3E}">
        <p14:creationId xmlns:p14="http://schemas.microsoft.com/office/powerpoint/2010/main" val="95785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Maro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A184D1-C3AC-224F-874F-F72A63087F9D}"/>
              </a:ext>
            </a:extLst>
          </p:cNvPr>
          <p:cNvSpPr/>
          <p:nvPr userDrawn="1"/>
        </p:nvSpPr>
        <p:spPr>
          <a:xfrm rot="5400000">
            <a:off x="5613117" y="3360600"/>
            <a:ext cx="6861600" cy="140400"/>
          </a:xfrm>
          <a:prstGeom prst="rect">
            <a:avLst/>
          </a:prstGeom>
          <a:solidFill>
            <a:srgbClr val="8626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174124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E99B7-99DB-BC43-B435-5152DF63055E}"/>
              </a:ext>
            </a:extLst>
          </p:cNvPr>
          <p:cNvSpPr/>
          <p:nvPr userDrawn="1"/>
        </p:nvSpPr>
        <p:spPr>
          <a:xfrm>
            <a:off x="-3" y="1260000"/>
            <a:ext cx="6032946"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847A0555-A28F-C743-96DC-B71BBB1300C8}"/>
              </a:ext>
            </a:extLst>
          </p:cNvPr>
          <p:cNvSpPr/>
          <p:nvPr userDrawn="1"/>
        </p:nvSpPr>
        <p:spPr>
          <a:xfrm>
            <a:off x="6159055" y="1260000"/>
            <a:ext cx="6032946"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6D279A41-2070-A848-90BA-EFC386949FE7}"/>
              </a:ext>
            </a:extLst>
          </p:cNvPr>
          <p:cNvSpPr/>
          <p:nvPr userDrawn="1"/>
        </p:nvSpPr>
        <p:spPr>
          <a:xfrm>
            <a:off x="-3" y="1261240"/>
            <a:ext cx="6032949"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9F6FE038-F9E8-6749-8E30-627EFD460DD9}"/>
              </a:ext>
            </a:extLst>
          </p:cNvPr>
          <p:cNvSpPr/>
          <p:nvPr userDrawn="1"/>
        </p:nvSpPr>
        <p:spPr>
          <a:xfrm>
            <a:off x="6159052" y="1261239"/>
            <a:ext cx="6032949"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240308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2AB5C-9BEB-6149-9BDB-152E05C32FA4}"/>
              </a:ext>
            </a:extLst>
          </p:cNvPr>
          <p:cNvSpPr/>
          <p:nvPr userDrawn="1"/>
        </p:nvSpPr>
        <p:spPr>
          <a:xfrm>
            <a:off x="4104290" y="1260000"/>
            <a:ext cx="3983421" cy="5616000"/>
          </a:xfrm>
          <a:prstGeom prst="rect">
            <a:avLst/>
          </a:prstGeom>
          <a:solidFill>
            <a:srgbClr val="64A70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8" name="Rectangle 7">
            <a:extLst>
              <a:ext uri="{FF2B5EF4-FFF2-40B4-BE49-F238E27FC236}">
                <a16:creationId xmlns:a16="http://schemas.microsoft.com/office/drawing/2014/main" id="{C7FE9E93-BCD2-7A4C-8F16-11FA028728CB}"/>
              </a:ext>
            </a:extLst>
          </p:cNvPr>
          <p:cNvSpPr/>
          <p:nvPr userDrawn="1"/>
        </p:nvSpPr>
        <p:spPr>
          <a:xfrm>
            <a:off x="8208580" y="1260000"/>
            <a:ext cx="3983421"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2BDDFEB0-76F1-C440-9A20-7BF3E2A391A7}"/>
              </a:ext>
            </a:extLst>
          </p:cNvPr>
          <p:cNvSpPr/>
          <p:nvPr userDrawn="1"/>
        </p:nvSpPr>
        <p:spPr>
          <a:xfrm>
            <a:off x="0" y="1260000"/>
            <a:ext cx="3983421"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5C02D9FF-060C-A744-8E22-58573A70AEBB}"/>
              </a:ext>
            </a:extLst>
          </p:cNvPr>
          <p:cNvSpPr/>
          <p:nvPr userDrawn="1"/>
        </p:nvSpPr>
        <p:spPr>
          <a:xfrm>
            <a:off x="-1" y="1261240"/>
            <a:ext cx="3985200"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C5853B87-39E0-7A4D-903F-90ADB3E79788}"/>
              </a:ext>
            </a:extLst>
          </p:cNvPr>
          <p:cNvSpPr/>
          <p:nvPr userDrawn="1"/>
        </p:nvSpPr>
        <p:spPr>
          <a:xfrm>
            <a:off x="4104290" y="1261241"/>
            <a:ext cx="3983421" cy="139543"/>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5" name="Rectangle 4">
            <a:extLst>
              <a:ext uri="{FF2B5EF4-FFF2-40B4-BE49-F238E27FC236}">
                <a16:creationId xmlns:a16="http://schemas.microsoft.com/office/drawing/2014/main" id="{0B641A6F-0B37-6248-BB82-DCE680826241}"/>
              </a:ext>
            </a:extLst>
          </p:cNvPr>
          <p:cNvSpPr/>
          <p:nvPr userDrawn="1"/>
        </p:nvSpPr>
        <p:spPr>
          <a:xfrm>
            <a:off x="8208580" y="1261241"/>
            <a:ext cx="3983421"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64759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4"/>
            <a:endParaRPr lang="en-US" dirty="0"/>
          </a:p>
        </p:txBody>
      </p:sp>
    </p:spTree>
    <p:extLst>
      <p:ext uri="{BB962C8B-B14F-4D97-AF65-F5344CB8AC3E}">
        <p14:creationId xmlns:p14="http://schemas.microsoft.com/office/powerpoint/2010/main" val="303930501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7959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7214140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100000">
              <a:srgbClr val="98EFF8"/>
            </a:gs>
            <a:gs pos="99000">
              <a:srgbClr val="98EFF8"/>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5F684-6691-FA4B-8DA4-A59ABE138815}"/>
              </a:ext>
            </a:extLst>
          </p:cNvPr>
          <p:cNvSpPr/>
          <p:nvPr userDrawn="1"/>
        </p:nvSpPr>
        <p:spPr>
          <a:xfrm>
            <a:off x="9233645" y="0"/>
            <a:ext cx="2958354" cy="6861600"/>
          </a:xfrm>
          <a:prstGeom prst="rect">
            <a:avLst/>
          </a:prstGeom>
          <a:solidFill>
            <a:srgbClr val="BBBC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solidFill>
                <a:srgbClr val="041E42"/>
              </a:solidFill>
            </a:endParaRPr>
          </a:p>
        </p:txBody>
      </p:sp>
      <p:pic>
        <p:nvPicPr>
          <p:cNvPr id="9" name="Picture 8">
            <a:extLst>
              <a:ext uri="{FF2B5EF4-FFF2-40B4-BE49-F238E27FC236}">
                <a16:creationId xmlns:a16="http://schemas.microsoft.com/office/drawing/2014/main" id="{FE389D01-726B-AA4A-A305-AE9C544E73AA}"/>
              </a:ext>
            </a:extLst>
          </p:cNvPr>
          <p:cNvPicPr>
            <a:picLocks noChangeAspect="1"/>
          </p:cNvPicPr>
          <p:nvPr userDrawn="1"/>
        </p:nvPicPr>
        <p:blipFill>
          <a:blip r:embed="rId3">
            <a:alphaModFix amt="50000"/>
          </a:blip>
          <a:stretch>
            <a:fillRect/>
          </a:stretch>
        </p:blipFill>
        <p:spPr>
          <a:xfrm rot="16200000">
            <a:off x="-1455006" y="3246120"/>
            <a:ext cx="3601328" cy="365760"/>
          </a:xfrm>
          <a:prstGeom prst="rect">
            <a:avLst/>
          </a:prstGeom>
        </p:spPr>
      </p:pic>
      <p:sp>
        <p:nvSpPr>
          <p:cNvPr id="10" name="Rectangle 9">
            <a:extLst>
              <a:ext uri="{FF2B5EF4-FFF2-40B4-BE49-F238E27FC236}">
                <a16:creationId xmlns:a16="http://schemas.microsoft.com/office/drawing/2014/main" id="{9CBDD411-0BCE-7A45-A830-82887F3AE9BD}"/>
              </a:ext>
            </a:extLst>
          </p:cNvPr>
          <p:cNvSpPr/>
          <p:nvPr userDrawn="1"/>
        </p:nvSpPr>
        <p:spPr>
          <a:xfrm rot="5400000">
            <a:off x="5613117" y="3360600"/>
            <a:ext cx="6861600" cy="14040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3535640179"/>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1">
                <a:lumMod val="5000"/>
                <a:lumOff val="95000"/>
              </a:schemeClr>
            </a:gs>
            <a:gs pos="100000">
              <a:srgbClr val="98EFF8"/>
            </a:gs>
            <a:gs pos="99000">
              <a:srgbClr val="98EFF8"/>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D456A-F0A9-3845-A982-A09AA07040D6}"/>
              </a:ext>
            </a:extLst>
          </p:cNvPr>
          <p:cNvPicPr>
            <a:picLocks noChangeAspect="1"/>
          </p:cNvPicPr>
          <p:nvPr userDrawn="1"/>
        </p:nvPicPr>
        <p:blipFill>
          <a:blip r:embed="rId8">
            <a:alphaModFix amt="25000"/>
          </a:blip>
          <a:stretch>
            <a:fillRect/>
          </a:stretch>
        </p:blipFill>
        <p:spPr>
          <a:xfrm>
            <a:off x="10936706" y="279463"/>
            <a:ext cx="941975" cy="597213"/>
          </a:xfrm>
          <a:prstGeom prst="rect">
            <a:avLst/>
          </a:prstGeom>
        </p:spPr>
      </p:pic>
      <p:sp>
        <p:nvSpPr>
          <p:cNvPr id="2" name="TextBox 1">
            <a:extLst>
              <a:ext uri="{FF2B5EF4-FFF2-40B4-BE49-F238E27FC236}">
                <a16:creationId xmlns:a16="http://schemas.microsoft.com/office/drawing/2014/main" id="{DD3F242D-39E6-F796-2150-0419324F21C3}"/>
              </a:ext>
            </a:extLst>
          </p:cNvPr>
          <p:cNvSpPr txBox="1"/>
          <p:nvPr userDrawn="1"/>
        </p:nvSpPr>
        <p:spPr>
          <a:xfrm>
            <a:off x="11629016" y="6390042"/>
            <a:ext cx="428322" cy="338554"/>
          </a:xfrm>
          <a:prstGeom prst="rect">
            <a:avLst/>
          </a:prstGeom>
          <a:noFill/>
        </p:spPr>
        <p:txBody>
          <a:bodyPr wrap="none" rtlCol="0">
            <a:spAutoFit/>
          </a:bodyPr>
          <a:lstStyle/>
          <a:p>
            <a:fld id="{537B2CF7-3F75-4659-9DE1-00E1747A858E}" type="slidenum">
              <a:rPr lang="en-US" sz="1600" b="1" smtClean="0"/>
              <a:t>‹#›</a:t>
            </a:fld>
            <a:endParaRPr lang="en-US" sz="1600" b="1" dirty="0"/>
          </a:p>
        </p:txBody>
      </p:sp>
    </p:spTree>
    <p:extLst>
      <p:ext uri="{BB962C8B-B14F-4D97-AF65-F5344CB8AC3E}">
        <p14:creationId xmlns:p14="http://schemas.microsoft.com/office/powerpoint/2010/main" val="2976145329"/>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DCC6430-4856-F445-91A8-71FCA4361D95}"/>
              </a:ext>
            </a:extLst>
          </p:cNvPr>
          <p:cNvSpPr txBox="1"/>
          <p:nvPr/>
        </p:nvSpPr>
        <p:spPr>
          <a:xfrm>
            <a:off x="1021316" y="22252"/>
            <a:ext cx="6614059" cy="2554545"/>
          </a:xfrm>
          <a:prstGeom prst="rect">
            <a:avLst/>
          </a:prstGeom>
          <a:noFill/>
        </p:spPr>
        <p:txBody>
          <a:bodyPr wrap="square" rtlCol="0">
            <a:spAutoFit/>
          </a:bodyPr>
          <a:lstStyle/>
          <a:p>
            <a:pPr algn="ctr"/>
            <a:r>
              <a:rPr lang="en-US" sz="8000" b="1" spc="100" dirty="0">
                <a:latin typeface="Tenorite Display" panose="020F0502020204030204" pitchFamily="2" charset="0"/>
                <a:cs typeface="Times New Roman" panose="02020603050405020304" pitchFamily="18" charset="0"/>
              </a:rPr>
              <a:t>ECON 2110</a:t>
            </a:r>
          </a:p>
          <a:p>
            <a:pPr algn="ctr"/>
            <a:r>
              <a:rPr lang="en-US" sz="8000" b="1" spc="100" dirty="0">
                <a:latin typeface="Tenorite Display" panose="020F0502020204030204" pitchFamily="2" charset="0"/>
                <a:cs typeface="Times New Roman" panose="02020603050405020304" pitchFamily="18" charset="0"/>
              </a:rPr>
              <a:t>Fall 2025</a:t>
            </a:r>
          </a:p>
        </p:txBody>
      </p:sp>
      <p:sp>
        <p:nvSpPr>
          <p:cNvPr id="26" name="TextBox 25">
            <a:extLst>
              <a:ext uri="{FF2B5EF4-FFF2-40B4-BE49-F238E27FC236}">
                <a16:creationId xmlns:a16="http://schemas.microsoft.com/office/drawing/2014/main" id="{5D08DACB-51EE-2648-B2CA-348544108E52}"/>
              </a:ext>
            </a:extLst>
          </p:cNvPr>
          <p:cNvSpPr txBox="1"/>
          <p:nvPr/>
        </p:nvSpPr>
        <p:spPr>
          <a:xfrm>
            <a:off x="1021315" y="2787594"/>
            <a:ext cx="6614059" cy="1685846"/>
          </a:xfrm>
          <a:prstGeom prst="rect">
            <a:avLst/>
          </a:prstGeom>
          <a:noFill/>
        </p:spPr>
        <p:txBody>
          <a:bodyPr wrap="square" lIns="90000" rtlCol="0">
            <a:spAutoFit/>
          </a:bodyPr>
          <a:lstStyle/>
          <a:p>
            <a:pPr>
              <a:lnSpc>
                <a:spcPct val="110000"/>
              </a:lnSpc>
            </a:pPr>
            <a:endParaRPr lang="fr-FR" sz="2400" spc="100" dirty="0">
              <a:latin typeface="Helvetica" pitchFamily="2" charset="0"/>
              <a:cs typeface="Times New Roman" panose="02020603050405020304" pitchFamily="18" charset="0"/>
            </a:endParaRPr>
          </a:p>
          <a:p>
            <a:pPr>
              <a:lnSpc>
                <a:spcPct val="110000"/>
              </a:lnSpc>
            </a:pPr>
            <a:r>
              <a:rPr lang="fr-FR" sz="2400" b="1" spc="100" dirty="0" err="1">
                <a:latin typeface="Helvetica" pitchFamily="2" charset="0"/>
                <a:cs typeface="Times New Roman" panose="02020603050405020304" pitchFamily="18" charset="0"/>
              </a:rPr>
              <a:t>Chapter</a:t>
            </a:r>
            <a:r>
              <a:rPr lang="fr-FR" sz="2400" b="1" spc="100" dirty="0">
                <a:latin typeface="Helvetica" pitchFamily="2" charset="0"/>
                <a:cs typeface="Times New Roman" panose="02020603050405020304" pitchFamily="18" charset="0"/>
              </a:rPr>
              <a:t> 6: </a:t>
            </a:r>
            <a:r>
              <a:rPr lang="fr-FR" sz="2400" b="1" spc="100" dirty="0" err="1">
                <a:latin typeface="Helvetica" pitchFamily="2" charset="0"/>
                <a:cs typeface="Times New Roman" panose="02020603050405020304" pitchFamily="18" charset="0"/>
              </a:rPr>
              <a:t>Probability</a:t>
            </a:r>
            <a:endParaRPr lang="fr-FR" sz="2400" b="1" spc="100" dirty="0">
              <a:latin typeface="Helvetica" pitchFamily="2" charset="0"/>
              <a:cs typeface="Times New Roman" panose="02020603050405020304" pitchFamily="18" charset="0"/>
            </a:endParaRPr>
          </a:p>
          <a:p>
            <a:pPr>
              <a:lnSpc>
                <a:spcPct val="110000"/>
              </a:lnSpc>
            </a:pPr>
            <a:endParaRPr lang="en-US" sz="2400" b="1" spc="100" dirty="0">
              <a:latin typeface="Helvetica" pitchFamily="2" charset="0"/>
              <a:cs typeface="Times New Roman" panose="02020603050405020304" pitchFamily="18" charset="0"/>
            </a:endParaRPr>
          </a:p>
          <a:p>
            <a:pPr>
              <a:lnSpc>
                <a:spcPct val="110000"/>
              </a:lnSpc>
            </a:pPr>
            <a:r>
              <a:rPr lang="en-US" sz="2400" b="1" spc="100" dirty="0">
                <a:latin typeface="Helvetica" pitchFamily="2" charset="0"/>
                <a:cs typeface="Times New Roman" panose="02020603050405020304" pitchFamily="18" charset="0"/>
              </a:rPr>
              <a:t>Instructor: Dennis McCornac</a:t>
            </a:r>
          </a:p>
        </p:txBody>
      </p:sp>
      <p:pic>
        <p:nvPicPr>
          <p:cNvPr id="2" name="Picture 1">
            <a:extLst>
              <a:ext uri="{FF2B5EF4-FFF2-40B4-BE49-F238E27FC236}">
                <a16:creationId xmlns:a16="http://schemas.microsoft.com/office/drawing/2014/main" id="{70579921-2356-2F96-B061-391D1E3ABA2E}"/>
              </a:ext>
            </a:extLst>
          </p:cNvPr>
          <p:cNvPicPr>
            <a:picLocks noChangeAspect="1"/>
          </p:cNvPicPr>
          <p:nvPr/>
        </p:nvPicPr>
        <p:blipFill>
          <a:blip r:embed="rId3"/>
          <a:stretch>
            <a:fillRect/>
          </a:stretch>
        </p:blipFill>
        <p:spPr>
          <a:xfrm>
            <a:off x="7195456" y="-53577"/>
            <a:ext cx="4996544" cy="6889325"/>
          </a:xfrm>
          <a:prstGeom prst="rect">
            <a:avLst/>
          </a:prstGeom>
        </p:spPr>
      </p:pic>
    </p:spTree>
    <p:extLst>
      <p:ext uri="{BB962C8B-B14F-4D97-AF65-F5344CB8AC3E}">
        <p14:creationId xmlns:p14="http://schemas.microsoft.com/office/powerpoint/2010/main" val="250337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776605" y="217714"/>
            <a:ext cx="11851095" cy="769441"/>
          </a:xfrm>
          <a:prstGeom prst="rect">
            <a:avLst/>
          </a:prstGeom>
          <a:noFill/>
        </p:spPr>
        <p:txBody>
          <a:bodyPr wrap="square" rtlCol="0">
            <a:spAutoFit/>
          </a:bodyPr>
          <a:lstStyle/>
          <a:p>
            <a:pPr algn="ctr"/>
            <a:r>
              <a:rPr lang="en-US" sz="4400" spc="100" dirty="0">
                <a:solidFill>
                  <a:schemeClr val="bg1"/>
                </a:solidFill>
                <a:latin typeface="Times New Roman" panose="02020603050405020304" pitchFamily="18" charset="0"/>
                <a:cs typeface="Times New Roman" panose="02020603050405020304" pitchFamily="18" charset="0"/>
              </a:rPr>
              <a:t>6-1d </a:t>
            </a:r>
            <a:r>
              <a:rPr lang="en-US" sz="3200" spc="100" dirty="0">
                <a:latin typeface="Engravers MT" panose="02090707080505020304" pitchFamily="18" charset="0"/>
                <a:cs typeface="Times New Roman" panose="02020603050405020304" pitchFamily="18" charset="0"/>
              </a:rPr>
              <a:t>Interpreting Probability</a:t>
            </a:r>
          </a:p>
        </p:txBody>
      </p:sp>
      <p:sp>
        <p:nvSpPr>
          <p:cNvPr id="4" name="Text Placeholder 2">
            <a:extLst>
              <a:ext uri="{FF2B5EF4-FFF2-40B4-BE49-F238E27FC236}">
                <a16:creationId xmlns:a16="http://schemas.microsoft.com/office/drawing/2014/main" id="{A4FCEA7D-6025-4218-9526-19A249A063FF}"/>
              </a:ext>
            </a:extLst>
          </p:cNvPr>
          <p:cNvSpPr txBox="1">
            <a:spLocks/>
          </p:cNvSpPr>
          <p:nvPr/>
        </p:nvSpPr>
        <p:spPr>
          <a:xfrm>
            <a:off x="1215737" y="1652016"/>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6" name="TextBox 5">
            <a:extLst>
              <a:ext uri="{FF2B5EF4-FFF2-40B4-BE49-F238E27FC236}">
                <a16:creationId xmlns:a16="http://schemas.microsoft.com/office/drawing/2014/main" id="{7BE6C0CE-4BAD-22F7-4C6C-C365837DE0EC}"/>
              </a:ext>
            </a:extLst>
          </p:cNvPr>
          <p:cNvSpPr txBox="1"/>
          <p:nvPr/>
        </p:nvSpPr>
        <p:spPr>
          <a:xfrm>
            <a:off x="1137187" y="1564538"/>
            <a:ext cx="10406064" cy="4785926"/>
          </a:xfrm>
          <a:prstGeom prst="rect">
            <a:avLst/>
          </a:prstGeom>
          <a:noFill/>
        </p:spPr>
        <p:txBody>
          <a:bodyPr wrap="square" rtlCol="0">
            <a:spAutoFit/>
          </a:bodyPr>
          <a:lstStyle/>
          <a:p>
            <a:r>
              <a:rPr lang="en-US" sz="2000" dirty="0"/>
              <a:t>No matter what method was used to assign probability, we always interpret it using the </a:t>
            </a:r>
            <a:r>
              <a:rPr lang="en-US" sz="2000" b="1" dirty="0"/>
              <a:t>relative frequency approach</a:t>
            </a:r>
            <a:r>
              <a:rPr lang="en-US" sz="2000" dirty="0"/>
              <a:t> for an infinite number of experiments</a:t>
            </a:r>
          </a:p>
          <a:p>
            <a:pPr>
              <a:spcBef>
                <a:spcPts val="2400"/>
              </a:spcBef>
            </a:pPr>
            <a:r>
              <a:rPr lang="en-US" sz="2000" dirty="0"/>
              <a:t>Examples:</a:t>
            </a:r>
          </a:p>
          <a:p>
            <a:pPr marL="2516188" indent="-2516188">
              <a:spcBef>
                <a:spcPts val="1800"/>
              </a:spcBef>
            </a:pPr>
            <a:r>
              <a:rPr lang="en-US" sz="2000" dirty="0"/>
              <a:t>Subjective approach: 	an investor assumed that there is a 65% probability that a particular stock’s price will increase over the next month.</a:t>
            </a:r>
          </a:p>
          <a:p>
            <a:pPr marL="2516188" indent="-2516188">
              <a:spcBef>
                <a:spcPts val="1800"/>
              </a:spcBef>
            </a:pPr>
            <a:endParaRPr lang="en-US" sz="2000" dirty="0"/>
          </a:p>
          <a:p>
            <a:pPr marL="2516188" indent="-2516188"/>
            <a:r>
              <a:rPr lang="en-US" sz="2000" dirty="0"/>
              <a:t>Interpretation: 	if we had an infinite number of stocks with the exact same economic and market characteristics as the one the investor will buy, 65% of them will increase in price over the next month.</a:t>
            </a:r>
          </a:p>
          <a:p>
            <a:pPr marL="2516188" indent="-2516188">
              <a:spcBef>
                <a:spcPts val="1800"/>
              </a:spcBef>
            </a:pPr>
            <a:r>
              <a:rPr lang="en-US" sz="2000" dirty="0"/>
              <a:t>Classical approach: 	the probability that a balanced die lands on the number 5 is 1/6.</a:t>
            </a:r>
          </a:p>
          <a:p>
            <a:pPr marL="2516188" indent="-2516188"/>
            <a:r>
              <a:rPr lang="en-US" sz="2000" dirty="0"/>
              <a:t>Interpretation: 	the proportion of times that a 5 is observed on a balanced die thrown an infinite number of times.</a:t>
            </a:r>
          </a:p>
        </p:txBody>
      </p:sp>
    </p:spTree>
    <p:extLst>
      <p:ext uri="{BB962C8B-B14F-4D97-AF65-F5344CB8AC3E}">
        <p14:creationId xmlns:p14="http://schemas.microsoft.com/office/powerpoint/2010/main" val="393736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27AD448-F2CE-B919-ED8D-1A6A21E8FD35}"/>
              </a:ext>
            </a:extLst>
          </p:cNvPr>
          <p:cNvSpPr>
            <a:spLocks noGrp="1" noChangeArrowheads="1"/>
          </p:cNvSpPr>
          <p:nvPr>
            <p:ph type="title"/>
          </p:nvPr>
        </p:nvSpPr>
        <p:spPr>
          <a:xfrm>
            <a:off x="2159000" y="315914"/>
            <a:ext cx="7772400" cy="547687"/>
          </a:xfrm>
        </p:spPr>
        <p:txBody>
          <a:bodyPr/>
          <a:lstStyle/>
          <a:p>
            <a:pPr algn="ctr">
              <a:defRPr/>
            </a:pPr>
            <a:r>
              <a:rPr lang="en-US" sz="2800" spc="100" dirty="0">
                <a:latin typeface="Engravers MT" panose="02090707080505020304" pitchFamily="18" charset="0"/>
                <a:ea typeface="+mn-ea"/>
                <a:cs typeface="Times New Roman" panose="02020603050405020304" pitchFamily="18" charset="0"/>
              </a:rPr>
              <a:t>Classical Method </a:t>
            </a:r>
            <a:r>
              <a:rPr lang="en-US" sz="2800" spc="100" dirty="0" err="1">
                <a:latin typeface="Engravers MT" panose="02090707080505020304" pitchFamily="18" charset="0"/>
                <a:ea typeface="+mn-ea"/>
                <a:cs typeface="Times New Roman" panose="02020603050405020304" pitchFamily="18" charset="0"/>
              </a:rPr>
              <a:t>eXAMPLE</a:t>
            </a:r>
            <a:endParaRPr lang="en-US" sz="2800" spc="100" dirty="0">
              <a:latin typeface="Engravers MT" panose="02090707080505020304" pitchFamily="18" charset="0"/>
              <a:ea typeface="+mn-ea"/>
              <a:cs typeface="Times New Roman" panose="02020603050405020304" pitchFamily="18" charset="0"/>
            </a:endParaRPr>
          </a:p>
        </p:txBody>
      </p:sp>
      <p:sp>
        <p:nvSpPr>
          <p:cNvPr id="14339" name="Rectangle 3">
            <a:extLst>
              <a:ext uri="{FF2B5EF4-FFF2-40B4-BE49-F238E27FC236}">
                <a16:creationId xmlns:a16="http://schemas.microsoft.com/office/drawing/2014/main" id="{1723E77B-D301-4761-926F-225BFC47C425}"/>
              </a:ext>
            </a:extLst>
          </p:cNvPr>
          <p:cNvSpPr>
            <a:spLocks noGrp="1" noChangeArrowheads="1"/>
          </p:cNvSpPr>
          <p:nvPr>
            <p:ph idx="1"/>
          </p:nvPr>
        </p:nvSpPr>
        <p:spPr>
          <a:xfrm>
            <a:off x="772546" y="1686152"/>
            <a:ext cx="11267054" cy="1143000"/>
          </a:xfrm>
        </p:spPr>
        <p:txBody>
          <a:bodyPr/>
          <a:lstStyle/>
          <a:p>
            <a:pPr>
              <a:lnSpc>
                <a:spcPct val="90000"/>
              </a:lnSpc>
              <a:buFont typeface="Monotype Sorts" pitchFamily="2" charset="2"/>
              <a:buNone/>
              <a:defRPr/>
            </a:pPr>
            <a:r>
              <a:rPr lang="en-US" dirty="0">
                <a:latin typeface="Arial" panose="020B0604020202020204" pitchFamily="34" charset="0"/>
                <a:cs typeface="Arial" panose="020B0604020202020204" pitchFamily="34" charset="0"/>
              </a:rPr>
              <a:t>If an experiment has </a:t>
            </a:r>
            <a:r>
              <a:rPr lang="en-US"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possible outcomes, the classical method would assign a probability of 1/</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to each outcome.</a:t>
            </a:r>
          </a:p>
        </p:txBody>
      </p:sp>
      <p:sp>
        <p:nvSpPr>
          <p:cNvPr id="25604" name="Rectangle 244">
            <a:extLst>
              <a:ext uri="{FF2B5EF4-FFF2-40B4-BE49-F238E27FC236}">
                <a16:creationId xmlns:a16="http://schemas.microsoft.com/office/drawing/2014/main" id="{55895A0C-714D-99B3-F60E-086B8D7C0836}"/>
              </a:ext>
            </a:extLst>
          </p:cNvPr>
          <p:cNvSpPr>
            <a:spLocks noChangeArrowheads="1"/>
          </p:cNvSpPr>
          <p:nvPr/>
        </p:nvSpPr>
        <p:spPr bwMode="auto">
          <a:xfrm>
            <a:off x="2651125" y="2925763"/>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 typeface="Monotype Sorts" charset="2"/>
              <a:buNone/>
            </a:pPr>
            <a:r>
              <a:rPr lang="en-US" altLang="en-US" b="1">
                <a:solidFill>
                  <a:srgbClr val="000000"/>
                </a:solidFill>
                <a:latin typeface="Arial" panose="020B0604020202020204" pitchFamily="34" charset="0"/>
              </a:rPr>
              <a:t>Experiment:  Rolling a die</a:t>
            </a:r>
            <a:endParaRPr lang="en-US" altLang="en-US" sz="2200" b="1">
              <a:solidFill>
                <a:srgbClr val="000000"/>
              </a:solidFill>
              <a:latin typeface="Arial" panose="020B0604020202020204" pitchFamily="34" charset="0"/>
            </a:endParaRPr>
          </a:p>
        </p:txBody>
      </p:sp>
      <p:sp>
        <p:nvSpPr>
          <p:cNvPr id="25605" name="Rectangle 245">
            <a:extLst>
              <a:ext uri="{FF2B5EF4-FFF2-40B4-BE49-F238E27FC236}">
                <a16:creationId xmlns:a16="http://schemas.microsoft.com/office/drawing/2014/main" id="{3C15EF32-F718-3D76-288D-3DC06183B2A2}"/>
              </a:ext>
            </a:extLst>
          </p:cNvPr>
          <p:cNvSpPr>
            <a:spLocks noChangeArrowheads="1"/>
          </p:cNvSpPr>
          <p:nvPr/>
        </p:nvSpPr>
        <p:spPr bwMode="auto">
          <a:xfrm>
            <a:off x="2673350" y="3811588"/>
            <a:ext cx="4819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b="1">
                <a:solidFill>
                  <a:srgbClr val="000000"/>
                </a:solidFill>
                <a:latin typeface="Arial" panose="020B0604020202020204" pitchFamily="34" charset="0"/>
              </a:rPr>
              <a:t>Sample Space:  </a:t>
            </a:r>
            <a:r>
              <a:rPr lang="en-US" altLang="en-US" b="1" i="1">
                <a:solidFill>
                  <a:srgbClr val="000000"/>
                </a:solidFill>
                <a:latin typeface="Arial" panose="020B0604020202020204" pitchFamily="34" charset="0"/>
              </a:rPr>
              <a:t>S</a:t>
            </a:r>
            <a:r>
              <a:rPr lang="en-US" altLang="en-US" b="1">
                <a:solidFill>
                  <a:srgbClr val="000000"/>
                </a:solidFill>
                <a:latin typeface="Arial" panose="020B0604020202020204" pitchFamily="34" charset="0"/>
              </a:rPr>
              <a:t> = {1, 2, 3, 4, 5, 6}</a:t>
            </a:r>
          </a:p>
        </p:txBody>
      </p:sp>
      <p:sp>
        <p:nvSpPr>
          <p:cNvPr id="25606" name="Rectangle 246">
            <a:extLst>
              <a:ext uri="{FF2B5EF4-FFF2-40B4-BE49-F238E27FC236}">
                <a16:creationId xmlns:a16="http://schemas.microsoft.com/office/drawing/2014/main" id="{4E7A219F-FDD9-809A-DA88-1FCEDBD27921}"/>
              </a:ext>
            </a:extLst>
          </p:cNvPr>
          <p:cNvSpPr>
            <a:spLocks noChangeArrowheads="1"/>
          </p:cNvSpPr>
          <p:nvPr/>
        </p:nvSpPr>
        <p:spPr bwMode="auto">
          <a:xfrm>
            <a:off x="2644775" y="4714875"/>
            <a:ext cx="5505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 typeface="Monotype Sorts" charset="2"/>
              <a:buNone/>
            </a:pPr>
            <a:r>
              <a:rPr lang="en-US" altLang="en-US" b="1">
                <a:solidFill>
                  <a:srgbClr val="000000"/>
                </a:solidFill>
                <a:latin typeface="Arial" panose="020B0604020202020204" pitchFamily="34" charset="0"/>
              </a:rPr>
              <a:t>Probabilities:  Each sample point has a</a:t>
            </a:r>
          </a:p>
          <a:p>
            <a:pPr eaLnBrk="1" hangingPunct="1">
              <a:lnSpc>
                <a:spcPct val="90000"/>
              </a:lnSpc>
              <a:buFont typeface="Monotype Sorts" charset="2"/>
              <a:buNone/>
            </a:pPr>
            <a:r>
              <a:rPr lang="en-US" altLang="en-US" b="1">
                <a:solidFill>
                  <a:srgbClr val="000000"/>
                </a:solidFill>
                <a:latin typeface="Arial" panose="020B0604020202020204" pitchFamily="34" charset="0"/>
              </a:rPr>
              <a:t>		 1/6 chance of occurring</a:t>
            </a:r>
          </a:p>
        </p:txBody>
      </p:sp>
      <p:sp>
        <p:nvSpPr>
          <p:cNvPr id="25607" name="Rectangle 252">
            <a:extLst>
              <a:ext uri="{FF2B5EF4-FFF2-40B4-BE49-F238E27FC236}">
                <a16:creationId xmlns:a16="http://schemas.microsoft.com/office/drawing/2014/main" id="{C9B4E7C4-A084-9449-763B-619FBA4BAED3}"/>
              </a:ext>
            </a:extLst>
          </p:cNvPr>
          <p:cNvSpPr>
            <a:spLocks noChangeArrowheads="1"/>
          </p:cNvSpPr>
          <p:nvPr/>
        </p:nvSpPr>
        <p:spPr bwMode="auto">
          <a:xfrm>
            <a:off x="1201058" y="1044350"/>
            <a:ext cx="58483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None/>
            </a:pPr>
            <a:r>
              <a:rPr lang="en-US" altLang="en-US" b="1" dirty="0">
                <a:solidFill>
                  <a:srgbClr val="000000"/>
                </a:solidFill>
                <a:latin typeface="Arial" panose="020B0604020202020204" pitchFamily="34" charset="0"/>
              </a:rPr>
              <a:t>   Example:  Rolling a Die</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41" name="Rectangle 157">
            <a:extLst>
              <a:ext uri="{FF2B5EF4-FFF2-40B4-BE49-F238E27FC236}">
                <a16:creationId xmlns:a16="http://schemas.microsoft.com/office/drawing/2014/main" id="{F2064F31-AA7F-8E98-B346-CA3981C162B2}"/>
              </a:ext>
            </a:extLst>
          </p:cNvPr>
          <p:cNvSpPr>
            <a:spLocks noChangeArrowheads="1"/>
          </p:cNvSpPr>
          <p:nvPr/>
        </p:nvSpPr>
        <p:spPr bwMode="auto">
          <a:xfrm>
            <a:off x="3090863" y="3257253"/>
            <a:ext cx="6081712" cy="3149600"/>
          </a:xfrm>
          <a:prstGeom prst="rect">
            <a:avLst/>
          </a:prstGeom>
          <a:solidFill>
            <a:schemeClr val="bg1">
              <a:lumMod val="95000"/>
            </a:schemeClr>
          </a:solidFill>
          <a:ln w="635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en-US">
              <a:solidFill>
                <a:srgbClr val="000000"/>
              </a:solidFill>
              <a:latin typeface="Arial" panose="020B0604020202020204" pitchFamily="34" charset="0"/>
            </a:endParaRPr>
          </a:p>
        </p:txBody>
      </p:sp>
      <p:sp>
        <p:nvSpPr>
          <p:cNvPr id="16387" name="Rectangle 3">
            <a:extLst>
              <a:ext uri="{FF2B5EF4-FFF2-40B4-BE49-F238E27FC236}">
                <a16:creationId xmlns:a16="http://schemas.microsoft.com/office/drawing/2014/main" id="{D9EF1499-6B37-90B0-14B9-79BDC9BAA67B}"/>
              </a:ext>
            </a:extLst>
          </p:cNvPr>
          <p:cNvSpPr>
            <a:spLocks noGrp="1" noChangeArrowheads="1"/>
          </p:cNvSpPr>
          <p:nvPr>
            <p:ph type="title"/>
          </p:nvPr>
        </p:nvSpPr>
        <p:spPr>
          <a:xfrm>
            <a:off x="1585799" y="212080"/>
            <a:ext cx="10007487" cy="604838"/>
          </a:xfrm>
        </p:spPr>
        <p:txBody>
          <a:bodyPr/>
          <a:lstStyle/>
          <a:p>
            <a:pPr algn="ctr">
              <a:defRPr/>
            </a:pPr>
            <a:r>
              <a:rPr lang="en-US" sz="2400" spc="100" dirty="0">
                <a:latin typeface="Engravers MT" panose="02090707080505020304" pitchFamily="18" charset="0"/>
                <a:ea typeface="+mn-ea"/>
                <a:cs typeface="Times New Roman" panose="02020603050405020304" pitchFamily="18" charset="0"/>
              </a:rPr>
              <a:t>Relative Frequency Method example</a:t>
            </a:r>
          </a:p>
        </p:txBody>
      </p:sp>
      <p:sp>
        <p:nvSpPr>
          <p:cNvPr id="27654" name="Rectangle 2">
            <a:extLst>
              <a:ext uri="{FF2B5EF4-FFF2-40B4-BE49-F238E27FC236}">
                <a16:creationId xmlns:a16="http://schemas.microsoft.com/office/drawing/2014/main" id="{7EC1DEB2-D21B-D672-6AA6-1B00404A4448}"/>
              </a:ext>
            </a:extLst>
          </p:cNvPr>
          <p:cNvSpPr>
            <a:spLocks noGrp="1" noChangeArrowheads="1"/>
          </p:cNvSpPr>
          <p:nvPr>
            <p:ph idx="1"/>
          </p:nvPr>
        </p:nvSpPr>
        <p:spPr>
          <a:xfrm>
            <a:off x="295274" y="1484313"/>
            <a:ext cx="11058526" cy="1338262"/>
          </a:xfrm>
        </p:spPr>
        <p:txBody>
          <a:bodyPr/>
          <a:lstStyle/>
          <a:p>
            <a:pPr lvl="1">
              <a:lnSpc>
                <a:spcPct val="100000"/>
              </a:lnSpc>
            </a:pPr>
            <a:r>
              <a:rPr lang="en-US" altLang="en-US" sz="2000" b="1" dirty="0">
                <a:solidFill>
                  <a:srgbClr val="000000"/>
                </a:solidFill>
                <a:latin typeface="Arial" panose="020B0604020202020204" pitchFamily="34" charset="0"/>
                <a:cs typeface="Arial" panose="020B0604020202020204" pitchFamily="34" charset="0"/>
              </a:rPr>
              <a:t>Lucas Tool Rental would like to assign probabilities to the number of car polishers it rents each day, and office records show the following frequencies of daily rentals for the last 40 days.</a:t>
            </a:r>
          </a:p>
          <a:p>
            <a:pPr lvl="1">
              <a:lnSpc>
                <a:spcPct val="100000"/>
              </a:lnSpc>
            </a:pPr>
            <a:r>
              <a:rPr lang="en-US" altLang="en-US" sz="2000" b="1" dirty="0">
                <a:solidFill>
                  <a:srgbClr val="000000"/>
                </a:solidFill>
                <a:latin typeface="Arial" panose="020B0604020202020204" pitchFamily="34" charset="0"/>
                <a:cs typeface="Arial" panose="020B0604020202020204" pitchFamily="34" charset="0"/>
              </a:rPr>
              <a:t>Each probability assignment is given by dividing the frequency (number of days) by the total frequency (total number of days).</a:t>
            </a:r>
          </a:p>
        </p:txBody>
      </p:sp>
      <p:sp>
        <p:nvSpPr>
          <p:cNvPr id="16389" name="AutoShape 5">
            <a:extLst>
              <a:ext uri="{FF2B5EF4-FFF2-40B4-BE49-F238E27FC236}">
                <a16:creationId xmlns:a16="http://schemas.microsoft.com/office/drawing/2014/main" id="{F064169F-66EA-1EF2-631D-D68E44CADD1D}"/>
              </a:ext>
            </a:extLst>
          </p:cNvPr>
          <p:cNvSpPr>
            <a:spLocks noChangeArrowheads="1"/>
          </p:cNvSpPr>
          <p:nvPr/>
        </p:nvSpPr>
        <p:spPr bwMode="auto">
          <a:xfrm>
            <a:off x="9350820" y="4400253"/>
            <a:ext cx="1066800" cy="495300"/>
          </a:xfrm>
          <a:prstGeom prst="wedgeRoundRectCallout">
            <a:avLst>
              <a:gd name="adj1" fmla="val -130018"/>
              <a:gd name="adj2" fmla="val -142584"/>
              <a:gd name="adj3" fmla="val 16667"/>
            </a:avLst>
          </a:prstGeom>
          <a:solidFill>
            <a:schemeClr val="bg1">
              <a:lumMod val="8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a:lstStyle/>
          <a:p>
            <a:pPr eaLnBrk="1" hangingPunct="1">
              <a:defRPr/>
            </a:pPr>
            <a:r>
              <a:rPr lang="en-US" sz="2400">
                <a:solidFill>
                  <a:srgbClr val="000000"/>
                </a:solidFill>
                <a:latin typeface="Arial" panose="020B0604020202020204" pitchFamily="34" charset="0"/>
              </a:rPr>
              <a:t>4/40</a:t>
            </a:r>
          </a:p>
        </p:txBody>
      </p:sp>
      <p:sp>
        <p:nvSpPr>
          <p:cNvPr id="27658" name="Rectangle 151">
            <a:extLst>
              <a:ext uri="{FF2B5EF4-FFF2-40B4-BE49-F238E27FC236}">
                <a16:creationId xmlns:a16="http://schemas.microsoft.com/office/drawing/2014/main" id="{5965A8F4-90DD-7304-B922-B0EF4A32C64F}"/>
              </a:ext>
            </a:extLst>
          </p:cNvPr>
          <p:cNvSpPr>
            <a:spLocks noChangeArrowheads="1"/>
          </p:cNvSpPr>
          <p:nvPr/>
        </p:nvSpPr>
        <p:spPr bwMode="auto">
          <a:xfrm>
            <a:off x="7419975" y="3403600"/>
            <a:ext cx="1752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u="sng">
                <a:solidFill>
                  <a:srgbClr val="000000"/>
                </a:solidFill>
                <a:latin typeface="Arial" panose="020B0604020202020204" pitchFamily="34" charset="0"/>
              </a:rPr>
              <a:t>Probability</a:t>
            </a:r>
          </a:p>
        </p:txBody>
      </p:sp>
      <p:sp>
        <p:nvSpPr>
          <p:cNvPr id="27659" name="Rectangle 152">
            <a:extLst>
              <a:ext uri="{FF2B5EF4-FFF2-40B4-BE49-F238E27FC236}">
                <a16:creationId xmlns:a16="http://schemas.microsoft.com/office/drawing/2014/main" id="{55A9F875-7DB8-6A2D-6ABD-2530BEEB1CB2}"/>
              </a:ext>
            </a:extLst>
          </p:cNvPr>
          <p:cNvSpPr>
            <a:spLocks noChangeArrowheads="1"/>
          </p:cNvSpPr>
          <p:nvPr/>
        </p:nvSpPr>
        <p:spPr bwMode="auto">
          <a:xfrm>
            <a:off x="3292475" y="3270250"/>
            <a:ext cx="2514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a:solidFill>
                  <a:srgbClr val="000000"/>
                </a:solidFill>
                <a:latin typeface="Arial" panose="020B0604020202020204" pitchFamily="34" charset="0"/>
              </a:rPr>
              <a:t>Number of</a:t>
            </a:r>
          </a:p>
          <a:p>
            <a:pPr eaLnBrk="1" hangingPunct="1">
              <a:spcBef>
                <a:spcPct val="0"/>
              </a:spcBef>
              <a:buSzTx/>
              <a:buFontTx/>
              <a:buNone/>
            </a:pPr>
            <a:r>
              <a:rPr lang="en-US" altLang="en-US" u="sng">
                <a:solidFill>
                  <a:srgbClr val="000000"/>
                </a:solidFill>
                <a:latin typeface="Arial" panose="020B0604020202020204" pitchFamily="34" charset="0"/>
              </a:rPr>
              <a:t>Polishers Rented</a:t>
            </a:r>
          </a:p>
        </p:txBody>
      </p:sp>
      <p:sp>
        <p:nvSpPr>
          <p:cNvPr id="27660" name="Rectangle 153">
            <a:extLst>
              <a:ext uri="{FF2B5EF4-FFF2-40B4-BE49-F238E27FC236}">
                <a16:creationId xmlns:a16="http://schemas.microsoft.com/office/drawing/2014/main" id="{6BCDFEDD-0ECD-3AE8-A4BA-1CC34A2AD198}"/>
              </a:ext>
            </a:extLst>
          </p:cNvPr>
          <p:cNvSpPr>
            <a:spLocks noChangeArrowheads="1"/>
          </p:cNvSpPr>
          <p:nvPr/>
        </p:nvSpPr>
        <p:spPr bwMode="auto">
          <a:xfrm>
            <a:off x="5915025" y="3257550"/>
            <a:ext cx="1504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a:solidFill>
                  <a:srgbClr val="000000"/>
                </a:solidFill>
                <a:latin typeface="Arial" panose="020B0604020202020204" pitchFamily="34" charset="0"/>
              </a:rPr>
              <a:t>Number</a:t>
            </a:r>
          </a:p>
          <a:p>
            <a:pPr eaLnBrk="1" hangingPunct="1">
              <a:spcBef>
                <a:spcPct val="0"/>
              </a:spcBef>
              <a:buSzTx/>
              <a:buFontTx/>
              <a:buNone/>
            </a:pPr>
            <a:r>
              <a:rPr lang="en-US" altLang="en-US" u="sng">
                <a:solidFill>
                  <a:srgbClr val="000000"/>
                </a:solidFill>
                <a:latin typeface="Arial" panose="020B0604020202020204" pitchFamily="34" charset="0"/>
              </a:rPr>
              <a:t>of Days</a:t>
            </a:r>
          </a:p>
        </p:txBody>
      </p:sp>
      <p:sp>
        <p:nvSpPr>
          <p:cNvPr id="27661" name="Rectangle 154">
            <a:extLst>
              <a:ext uri="{FF2B5EF4-FFF2-40B4-BE49-F238E27FC236}">
                <a16:creationId xmlns:a16="http://schemas.microsoft.com/office/drawing/2014/main" id="{5E58333F-EFA8-AD73-C505-87092737491E}"/>
              </a:ext>
            </a:extLst>
          </p:cNvPr>
          <p:cNvSpPr>
            <a:spLocks noChangeArrowheads="1"/>
          </p:cNvSpPr>
          <p:nvPr/>
        </p:nvSpPr>
        <p:spPr bwMode="auto">
          <a:xfrm>
            <a:off x="4267200" y="4116388"/>
            <a:ext cx="666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a:solidFill>
                  <a:srgbClr val="000000"/>
                </a:solidFill>
                <a:latin typeface="Arial" panose="020B0604020202020204" pitchFamily="34" charset="0"/>
              </a:rPr>
              <a:t>0</a:t>
            </a:r>
          </a:p>
          <a:p>
            <a:pPr eaLnBrk="1" hangingPunct="1">
              <a:spcBef>
                <a:spcPct val="0"/>
              </a:spcBef>
              <a:buSzTx/>
              <a:buFontTx/>
              <a:buNone/>
            </a:pPr>
            <a:r>
              <a:rPr lang="en-US" altLang="en-US">
                <a:solidFill>
                  <a:srgbClr val="000000"/>
                </a:solidFill>
                <a:latin typeface="Arial" panose="020B0604020202020204" pitchFamily="34" charset="0"/>
              </a:rPr>
              <a:t>1</a:t>
            </a:r>
          </a:p>
          <a:p>
            <a:pPr eaLnBrk="1" hangingPunct="1">
              <a:spcBef>
                <a:spcPct val="0"/>
              </a:spcBef>
              <a:buSzTx/>
              <a:buFontTx/>
              <a:buNone/>
            </a:pPr>
            <a:r>
              <a:rPr lang="en-US" altLang="en-US">
                <a:solidFill>
                  <a:srgbClr val="000000"/>
                </a:solidFill>
                <a:latin typeface="Arial" panose="020B0604020202020204" pitchFamily="34" charset="0"/>
              </a:rPr>
              <a:t>2</a:t>
            </a:r>
          </a:p>
          <a:p>
            <a:pPr eaLnBrk="1" hangingPunct="1">
              <a:spcBef>
                <a:spcPct val="0"/>
              </a:spcBef>
              <a:buSzTx/>
              <a:buFontTx/>
              <a:buNone/>
            </a:pPr>
            <a:r>
              <a:rPr lang="en-US" altLang="en-US">
                <a:solidFill>
                  <a:srgbClr val="000000"/>
                </a:solidFill>
                <a:latin typeface="Arial" panose="020B0604020202020204" pitchFamily="34" charset="0"/>
              </a:rPr>
              <a:t>3</a:t>
            </a:r>
          </a:p>
          <a:p>
            <a:pPr eaLnBrk="1" hangingPunct="1">
              <a:spcBef>
                <a:spcPct val="0"/>
              </a:spcBef>
              <a:buSzTx/>
              <a:buFontTx/>
              <a:buNone/>
            </a:pPr>
            <a:r>
              <a:rPr lang="en-US" altLang="en-US">
                <a:solidFill>
                  <a:srgbClr val="000000"/>
                </a:solidFill>
                <a:latin typeface="Arial" panose="020B0604020202020204" pitchFamily="34" charset="0"/>
              </a:rPr>
              <a:t>4</a:t>
            </a:r>
          </a:p>
        </p:txBody>
      </p:sp>
      <p:sp>
        <p:nvSpPr>
          <p:cNvPr id="27662" name="Rectangle 155">
            <a:extLst>
              <a:ext uri="{FF2B5EF4-FFF2-40B4-BE49-F238E27FC236}">
                <a16:creationId xmlns:a16="http://schemas.microsoft.com/office/drawing/2014/main" id="{8A64CA85-80DE-1448-ABB2-838E8598181A}"/>
              </a:ext>
            </a:extLst>
          </p:cNvPr>
          <p:cNvSpPr>
            <a:spLocks noChangeArrowheads="1"/>
          </p:cNvSpPr>
          <p:nvPr/>
        </p:nvSpPr>
        <p:spPr bwMode="auto">
          <a:xfrm>
            <a:off x="5934075" y="4152900"/>
            <a:ext cx="628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a:solidFill>
                  <a:srgbClr val="000000"/>
                </a:solidFill>
                <a:latin typeface="Arial" panose="020B0604020202020204" pitchFamily="34" charset="0"/>
              </a:rPr>
              <a:t>  4</a:t>
            </a:r>
          </a:p>
          <a:p>
            <a:pPr eaLnBrk="1" hangingPunct="1">
              <a:spcBef>
                <a:spcPct val="0"/>
              </a:spcBef>
              <a:buSzTx/>
              <a:buFontTx/>
              <a:buNone/>
            </a:pPr>
            <a:r>
              <a:rPr lang="en-US" altLang="en-US">
                <a:solidFill>
                  <a:srgbClr val="000000"/>
                </a:solidFill>
                <a:latin typeface="Arial" panose="020B0604020202020204" pitchFamily="34" charset="0"/>
              </a:rPr>
              <a:t>  6</a:t>
            </a:r>
          </a:p>
          <a:p>
            <a:pPr eaLnBrk="1" hangingPunct="1">
              <a:spcBef>
                <a:spcPct val="0"/>
              </a:spcBef>
              <a:buSzTx/>
              <a:buFontTx/>
              <a:buNone/>
            </a:pPr>
            <a:r>
              <a:rPr lang="en-US" altLang="en-US">
                <a:solidFill>
                  <a:srgbClr val="000000"/>
                </a:solidFill>
                <a:latin typeface="Arial" panose="020B0604020202020204" pitchFamily="34" charset="0"/>
              </a:rPr>
              <a:t>18</a:t>
            </a:r>
          </a:p>
          <a:p>
            <a:pPr eaLnBrk="1" hangingPunct="1">
              <a:spcBef>
                <a:spcPct val="0"/>
              </a:spcBef>
              <a:buSzTx/>
              <a:buFontTx/>
              <a:buNone/>
            </a:pPr>
            <a:r>
              <a:rPr lang="en-US" altLang="en-US">
                <a:solidFill>
                  <a:srgbClr val="000000"/>
                </a:solidFill>
                <a:latin typeface="Arial" panose="020B0604020202020204" pitchFamily="34" charset="0"/>
              </a:rPr>
              <a:t>10</a:t>
            </a:r>
          </a:p>
          <a:p>
            <a:pPr eaLnBrk="1" hangingPunct="1">
              <a:spcBef>
                <a:spcPct val="0"/>
              </a:spcBef>
              <a:buSzTx/>
              <a:buFontTx/>
              <a:buNone/>
            </a:pPr>
            <a:r>
              <a:rPr lang="en-US" altLang="en-US" u="sng">
                <a:solidFill>
                  <a:srgbClr val="000000"/>
                </a:solidFill>
                <a:latin typeface="Arial" panose="020B0604020202020204" pitchFamily="34" charset="0"/>
              </a:rPr>
              <a:t>  2</a:t>
            </a:r>
          </a:p>
          <a:p>
            <a:pPr eaLnBrk="1" hangingPunct="1">
              <a:spcBef>
                <a:spcPct val="0"/>
              </a:spcBef>
              <a:buSzTx/>
              <a:buFontTx/>
              <a:buNone/>
            </a:pPr>
            <a:r>
              <a:rPr lang="en-US" altLang="en-US">
                <a:solidFill>
                  <a:srgbClr val="000000"/>
                </a:solidFill>
                <a:latin typeface="Arial" panose="020B0604020202020204" pitchFamily="34" charset="0"/>
              </a:rPr>
              <a:t>40</a:t>
            </a:r>
          </a:p>
        </p:txBody>
      </p:sp>
      <p:sp>
        <p:nvSpPr>
          <p:cNvPr id="27663" name="Rectangle 156">
            <a:extLst>
              <a:ext uri="{FF2B5EF4-FFF2-40B4-BE49-F238E27FC236}">
                <a16:creationId xmlns:a16="http://schemas.microsoft.com/office/drawing/2014/main" id="{1E2DF3DE-43FB-11DE-31D0-1EDCFBFBCEBD}"/>
              </a:ext>
            </a:extLst>
          </p:cNvPr>
          <p:cNvSpPr>
            <a:spLocks noChangeArrowheads="1"/>
          </p:cNvSpPr>
          <p:nvPr/>
        </p:nvSpPr>
        <p:spPr bwMode="auto">
          <a:xfrm>
            <a:off x="7896225" y="4025900"/>
            <a:ext cx="6286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en-US" altLang="en-US">
                <a:solidFill>
                  <a:srgbClr val="000000"/>
                </a:solidFill>
                <a:latin typeface="Arial" panose="020B0604020202020204" pitchFamily="34" charset="0"/>
              </a:rPr>
              <a:t>  .10</a:t>
            </a:r>
          </a:p>
          <a:p>
            <a:pPr eaLnBrk="1" hangingPunct="1">
              <a:spcBef>
                <a:spcPct val="0"/>
              </a:spcBef>
              <a:buSzTx/>
              <a:buFontTx/>
              <a:buNone/>
            </a:pPr>
            <a:r>
              <a:rPr lang="en-US" altLang="en-US">
                <a:solidFill>
                  <a:srgbClr val="000000"/>
                </a:solidFill>
                <a:latin typeface="Arial" panose="020B0604020202020204" pitchFamily="34" charset="0"/>
              </a:rPr>
              <a:t>  .15</a:t>
            </a:r>
          </a:p>
          <a:p>
            <a:pPr eaLnBrk="1" hangingPunct="1">
              <a:spcBef>
                <a:spcPct val="0"/>
              </a:spcBef>
              <a:buSzTx/>
              <a:buFontTx/>
              <a:buNone/>
            </a:pPr>
            <a:r>
              <a:rPr lang="en-US" altLang="en-US">
                <a:solidFill>
                  <a:srgbClr val="000000"/>
                </a:solidFill>
                <a:latin typeface="Arial" panose="020B0604020202020204" pitchFamily="34" charset="0"/>
              </a:rPr>
              <a:t>  .45</a:t>
            </a:r>
          </a:p>
          <a:p>
            <a:pPr eaLnBrk="1" hangingPunct="1">
              <a:spcBef>
                <a:spcPct val="0"/>
              </a:spcBef>
              <a:buSzTx/>
              <a:buFontTx/>
              <a:buNone/>
            </a:pPr>
            <a:r>
              <a:rPr lang="en-US" altLang="en-US">
                <a:solidFill>
                  <a:srgbClr val="000000"/>
                </a:solidFill>
                <a:latin typeface="Arial" panose="020B0604020202020204" pitchFamily="34" charset="0"/>
              </a:rPr>
              <a:t>  .25</a:t>
            </a:r>
          </a:p>
          <a:p>
            <a:pPr eaLnBrk="1" hangingPunct="1">
              <a:spcBef>
                <a:spcPct val="0"/>
              </a:spcBef>
              <a:buSzTx/>
              <a:buFontTx/>
              <a:buNone/>
            </a:pPr>
            <a:r>
              <a:rPr lang="en-US" altLang="en-US" u="sng">
                <a:solidFill>
                  <a:srgbClr val="000000"/>
                </a:solidFill>
                <a:latin typeface="Arial" panose="020B0604020202020204" pitchFamily="34" charset="0"/>
              </a:rPr>
              <a:t>  .05</a:t>
            </a:r>
          </a:p>
          <a:p>
            <a:pPr eaLnBrk="1" hangingPunct="1">
              <a:spcBef>
                <a:spcPct val="0"/>
              </a:spcBef>
              <a:buSzTx/>
              <a:buFontTx/>
              <a:buNone/>
            </a:pPr>
            <a:r>
              <a:rPr lang="en-US" altLang="en-US">
                <a:solidFill>
                  <a:srgbClr val="000000"/>
                </a:solidFill>
                <a:latin typeface="Arial" panose="020B0604020202020204" pitchFamily="34" charset="0"/>
              </a:rPr>
              <a:t>1.00</a:t>
            </a:r>
          </a:p>
        </p:txBody>
      </p:sp>
      <p:sp>
        <p:nvSpPr>
          <p:cNvPr id="27664" name="Rectangle 308">
            <a:extLst>
              <a:ext uri="{FF2B5EF4-FFF2-40B4-BE49-F238E27FC236}">
                <a16:creationId xmlns:a16="http://schemas.microsoft.com/office/drawing/2014/main" id="{EDD90629-51B5-F87E-0F7F-D43E90255E3D}"/>
              </a:ext>
            </a:extLst>
          </p:cNvPr>
          <p:cNvSpPr>
            <a:spLocks noChangeArrowheads="1"/>
          </p:cNvSpPr>
          <p:nvPr/>
        </p:nvSpPr>
        <p:spPr bwMode="auto">
          <a:xfrm>
            <a:off x="1091293" y="852785"/>
            <a:ext cx="58483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None/>
            </a:pPr>
            <a:r>
              <a:rPr lang="en-US" altLang="en-US" b="1" dirty="0">
                <a:solidFill>
                  <a:srgbClr val="000000"/>
                </a:solidFill>
                <a:latin typeface="Arial" panose="020B0604020202020204" pitchFamily="34" charset="0"/>
              </a:rPr>
              <a:t>   Example:  Lucas Tool Rental</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02666A0-AB30-D85C-B44B-EDB9F296A1B3}"/>
              </a:ext>
            </a:extLst>
          </p:cNvPr>
          <p:cNvSpPr>
            <a:spLocks noGrp="1" noChangeArrowheads="1"/>
          </p:cNvSpPr>
          <p:nvPr>
            <p:ph type="title"/>
          </p:nvPr>
        </p:nvSpPr>
        <p:spPr>
          <a:xfrm>
            <a:off x="2209800" y="296637"/>
            <a:ext cx="7772400" cy="642938"/>
          </a:xfrm>
        </p:spPr>
        <p:txBody>
          <a:bodyPr/>
          <a:lstStyle/>
          <a:p>
            <a:pPr algn="ctr">
              <a:defRPr/>
            </a:pPr>
            <a:r>
              <a:rPr lang="en-US" sz="2800" spc="100" dirty="0">
                <a:latin typeface="Engravers MT" panose="02090707080505020304" pitchFamily="18" charset="0"/>
                <a:ea typeface="+mn-ea"/>
                <a:cs typeface="Times New Roman" panose="02020603050405020304" pitchFamily="18" charset="0"/>
              </a:rPr>
              <a:t>Subjective Method</a:t>
            </a:r>
          </a:p>
        </p:txBody>
      </p:sp>
      <p:sp>
        <p:nvSpPr>
          <p:cNvPr id="29699" name="Rectangle 4">
            <a:extLst>
              <a:ext uri="{FF2B5EF4-FFF2-40B4-BE49-F238E27FC236}">
                <a16:creationId xmlns:a16="http://schemas.microsoft.com/office/drawing/2014/main" id="{90800A8A-7B2D-5189-6243-505DFBA9D610}"/>
              </a:ext>
            </a:extLst>
          </p:cNvPr>
          <p:cNvSpPr>
            <a:spLocks noChangeArrowheads="1"/>
          </p:cNvSpPr>
          <p:nvPr/>
        </p:nvSpPr>
        <p:spPr bwMode="auto">
          <a:xfrm>
            <a:off x="1226003" y="1007383"/>
            <a:ext cx="9511269"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SzTx/>
              <a:buFont typeface="Wingdings" panose="05000000000000000000" pitchFamily="2" charset="2"/>
              <a:buChar char="n"/>
            </a:pPr>
            <a:r>
              <a:rPr lang="en-US" altLang="en-US" b="1" dirty="0">
                <a:solidFill>
                  <a:srgbClr val="000000"/>
                </a:solidFill>
                <a:latin typeface="Arial" panose="020B0604020202020204" pitchFamily="34" charset="0"/>
              </a:rPr>
              <a:t>   When economic conditions or a company’s</a:t>
            </a:r>
          </a:p>
          <a:p>
            <a:pPr algn="just" eaLnBrk="1" hangingPunct="1">
              <a:spcBef>
                <a:spcPct val="0"/>
              </a:spcBef>
              <a:buSzTx/>
              <a:buFontTx/>
              <a:buNone/>
            </a:pPr>
            <a:r>
              <a:rPr lang="en-US" altLang="en-US" b="1" dirty="0">
                <a:solidFill>
                  <a:srgbClr val="000000"/>
                </a:solidFill>
                <a:latin typeface="Arial" panose="020B0604020202020204" pitchFamily="34" charset="0"/>
              </a:rPr>
              <a:t>      circumstances change rapidly it might be</a:t>
            </a:r>
          </a:p>
          <a:p>
            <a:pPr algn="just" eaLnBrk="1" hangingPunct="1">
              <a:spcBef>
                <a:spcPct val="0"/>
              </a:spcBef>
              <a:buSzTx/>
              <a:buFontTx/>
              <a:buNone/>
            </a:pPr>
            <a:r>
              <a:rPr lang="en-US" altLang="en-US" b="1" dirty="0">
                <a:solidFill>
                  <a:srgbClr val="000000"/>
                </a:solidFill>
                <a:latin typeface="Arial" panose="020B0604020202020204" pitchFamily="34" charset="0"/>
              </a:rPr>
              <a:t>      inappropriate to assign probabilities based solely on</a:t>
            </a:r>
          </a:p>
          <a:p>
            <a:pPr algn="just" eaLnBrk="1" hangingPunct="1">
              <a:spcBef>
                <a:spcPct val="0"/>
              </a:spcBef>
              <a:buSzTx/>
              <a:buFontTx/>
              <a:buNone/>
            </a:pPr>
            <a:r>
              <a:rPr lang="en-US" altLang="en-US" b="1" dirty="0">
                <a:solidFill>
                  <a:srgbClr val="000000"/>
                </a:solidFill>
                <a:latin typeface="Arial" panose="020B0604020202020204" pitchFamily="34" charset="0"/>
              </a:rPr>
              <a:t>      historical data.</a:t>
            </a:r>
          </a:p>
        </p:txBody>
      </p:sp>
      <p:sp>
        <p:nvSpPr>
          <p:cNvPr id="29700" name="Rectangle 5">
            <a:extLst>
              <a:ext uri="{FF2B5EF4-FFF2-40B4-BE49-F238E27FC236}">
                <a16:creationId xmlns:a16="http://schemas.microsoft.com/office/drawing/2014/main" id="{6207AA27-7072-8A77-A163-A060799A52F5}"/>
              </a:ext>
            </a:extLst>
          </p:cNvPr>
          <p:cNvSpPr>
            <a:spLocks noChangeArrowheads="1"/>
          </p:cNvSpPr>
          <p:nvPr/>
        </p:nvSpPr>
        <p:spPr bwMode="auto">
          <a:xfrm>
            <a:off x="1226004" y="2735263"/>
            <a:ext cx="7886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SzTx/>
              <a:buFont typeface="Wingdings" panose="05000000000000000000" pitchFamily="2" charset="2"/>
              <a:buChar char="n"/>
            </a:pPr>
            <a:r>
              <a:rPr lang="en-US" altLang="en-US" b="1" dirty="0">
                <a:solidFill>
                  <a:srgbClr val="000000"/>
                </a:solidFill>
                <a:latin typeface="Arial" panose="020B0604020202020204" pitchFamily="34" charset="0"/>
              </a:rPr>
              <a:t>   We can use any data available as well as our</a:t>
            </a:r>
          </a:p>
          <a:p>
            <a:pPr eaLnBrk="1" hangingPunct="1">
              <a:lnSpc>
                <a:spcPct val="80000"/>
              </a:lnSpc>
              <a:buFont typeface="Monotype Sorts" charset="2"/>
              <a:buNone/>
            </a:pPr>
            <a:r>
              <a:rPr lang="en-US" altLang="en-US" b="1" dirty="0">
                <a:solidFill>
                  <a:srgbClr val="000000"/>
                </a:solidFill>
                <a:latin typeface="Arial" panose="020B0604020202020204" pitchFamily="34" charset="0"/>
              </a:rPr>
              <a:t>      experience and intuition, but ultimately a probability</a:t>
            </a:r>
          </a:p>
          <a:p>
            <a:pPr eaLnBrk="1" hangingPunct="1">
              <a:lnSpc>
                <a:spcPct val="80000"/>
              </a:lnSpc>
              <a:buFont typeface="Monotype Sorts" charset="2"/>
              <a:buNone/>
            </a:pPr>
            <a:r>
              <a:rPr lang="en-US" altLang="en-US" b="1" dirty="0">
                <a:solidFill>
                  <a:srgbClr val="000000"/>
                </a:solidFill>
                <a:latin typeface="Arial" panose="020B0604020202020204" pitchFamily="34" charset="0"/>
              </a:rPr>
              <a:t>      value should express our </a:t>
            </a:r>
            <a:r>
              <a:rPr lang="en-US" altLang="en-US" b="1" u="sng" dirty="0">
                <a:solidFill>
                  <a:srgbClr val="000000"/>
                </a:solidFill>
                <a:latin typeface="Arial" panose="020B0604020202020204" pitchFamily="34" charset="0"/>
              </a:rPr>
              <a:t>degree of belief</a:t>
            </a:r>
            <a:r>
              <a:rPr lang="en-US" altLang="en-US" b="1" dirty="0">
                <a:solidFill>
                  <a:srgbClr val="000000"/>
                </a:solidFill>
                <a:latin typeface="Arial" panose="020B0604020202020204" pitchFamily="34" charset="0"/>
              </a:rPr>
              <a:t> that the</a:t>
            </a:r>
          </a:p>
          <a:p>
            <a:pPr eaLnBrk="1" hangingPunct="1">
              <a:lnSpc>
                <a:spcPct val="80000"/>
              </a:lnSpc>
              <a:buFont typeface="Monotype Sorts" charset="2"/>
              <a:buNone/>
            </a:pPr>
            <a:r>
              <a:rPr lang="en-US" altLang="en-US" b="1" dirty="0">
                <a:solidFill>
                  <a:srgbClr val="000000"/>
                </a:solidFill>
                <a:latin typeface="Arial" panose="020B0604020202020204" pitchFamily="34" charset="0"/>
              </a:rPr>
              <a:t>      experimental outcome will occur.</a:t>
            </a:r>
            <a:endParaRPr lang="en-US" altLang="en-US" sz="2200" b="1" dirty="0">
              <a:solidFill>
                <a:srgbClr val="000000"/>
              </a:solidFill>
              <a:latin typeface="Arial" panose="020B0604020202020204" pitchFamily="34" charset="0"/>
            </a:endParaRPr>
          </a:p>
        </p:txBody>
      </p:sp>
      <p:sp>
        <p:nvSpPr>
          <p:cNvPr id="29701" name="Rectangle 6">
            <a:extLst>
              <a:ext uri="{FF2B5EF4-FFF2-40B4-BE49-F238E27FC236}">
                <a16:creationId xmlns:a16="http://schemas.microsoft.com/office/drawing/2014/main" id="{09094462-01DC-74D0-D928-6734355CB31B}"/>
              </a:ext>
            </a:extLst>
          </p:cNvPr>
          <p:cNvSpPr>
            <a:spLocks noChangeArrowheads="1"/>
          </p:cNvSpPr>
          <p:nvPr/>
        </p:nvSpPr>
        <p:spPr bwMode="auto">
          <a:xfrm>
            <a:off x="1226004" y="4432980"/>
            <a:ext cx="7886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75000"/>
              <a:buFont typeface="Monotype Sorts" charset="2"/>
              <a:buChar char="n"/>
              <a:defRPr sz="2400">
                <a:solidFill>
                  <a:schemeClr val="tx1"/>
                </a:solidFill>
                <a:latin typeface="Book Antiqua" panose="02040602050305030304" pitchFamily="18" charset="0"/>
              </a:defRPr>
            </a:lvl1pPr>
            <a:lvl2pPr marL="742950" indent="-285750">
              <a:spcBef>
                <a:spcPct val="20000"/>
              </a:spcBef>
              <a:buSzPct val="125000"/>
              <a:buChar char="•"/>
              <a:defRPr sz="24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 typeface="Wingdings" panose="05000000000000000000" pitchFamily="2" charset="2"/>
              <a:buChar char="n"/>
            </a:pPr>
            <a:r>
              <a:rPr lang="en-US" altLang="en-US" b="1" dirty="0">
                <a:solidFill>
                  <a:srgbClr val="000000"/>
                </a:solidFill>
                <a:latin typeface="Arial" panose="020B0604020202020204" pitchFamily="34" charset="0"/>
              </a:rPr>
              <a:t>   The best probability estimates often are obtained by</a:t>
            </a:r>
          </a:p>
          <a:p>
            <a:pPr eaLnBrk="1" hangingPunct="1">
              <a:spcBef>
                <a:spcPct val="0"/>
              </a:spcBef>
              <a:buSzTx/>
              <a:buFontTx/>
              <a:buNone/>
            </a:pPr>
            <a:r>
              <a:rPr lang="en-US" altLang="en-US" b="1" dirty="0">
                <a:solidFill>
                  <a:srgbClr val="000000"/>
                </a:solidFill>
                <a:latin typeface="Arial" panose="020B0604020202020204" pitchFamily="34" charset="0"/>
              </a:rPr>
              <a:t>      combining the estimates from the classical or relative</a:t>
            </a:r>
          </a:p>
          <a:p>
            <a:pPr eaLnBrk="1" hangingPunct="1">
              <a:spcBef>
                <a:spcPct val="0"/>
              </a:spcBef>
              <a:buSzTx/>
              <a:buFontTx/>
              <a:buNone/>
            </a:pPr>
            <a:r>
              <a:rPr lang="en-US" altLang="en-US" b="1" dirty="0">
                <a:solidFill>
                  <a:srgbClr val="000000"/>
                </a:solidFill>
                <a:latin typeface="Arial" panose="020B0604020202020204" pitchFamily="34" charset="0"/>
              </a:rPr>
              <a:t>      frequency approach with the subjective estimate.</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913602" y="225778"/>
            <a:ext cx="10418427" cy="523220"/>
          </a:xfrm>
          <a:prstGeom prst="rect">
            <a:avLst/>
          </a:prstGeom>
          <a:noFill/>
        </p:spPr>
        <p:txBody>
          <a:bodyPr wrap="square" rtlCol="0">
            <a:spAutoFit/>
          </a:bodyPr>
          <a:lstStyle/>
          <a:p>
            <a:pPr algn="ctr"/>
            <a:r>
              <a:rPr lang="en-US" sz="2800" spc="100" dirty="0">
                <a:latin typeface="Engravers MT" panose="02090707080505020304" pitchFamily="18" charset="0"/>
                <a:cs typeface="Times New Roman" panose="02020603050405020304" pitchFamily="18" charset="0"/>
              </a:rPr>
              <a:t>Defining Events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938019-E28E-A014-3E25-40DA0C12518F}"/>
                  </a:ext>
                </a:extLst>
              </p:cNvPr>
              <p:cNvSpPr txBox="1"/>
              <p:nvPr/>
            </p:nvSpPr>
            <p:spPr>
              <a:xfrm>
                <a:off x="761202" y="1261572"/>
                <a:ext cx="10310867" cy="3924151"/>
              </a:xfrm>
              <a:prstGeom prst="rect">
                <a:avLst/>
              </a:prstGeom>
              <a:noFill/>
            </p:spPr>
            <p:txBody>
              <a:bodyPr wrap="square">
                <a:spAutoFit/>
              </a:bodyPr>
              <a:lstStyle/>
              <a:p>
                <a:r>
                  <a:rPr lang="en-US" sz="2800" dirty="0"/>
                  <a:t>An individual outcome of a sample space is called a simple event.</a:t>
                </a:r>
              </a:p>
              <a:p>
                <a:r>
                  <a:rPr lang="en-US" sz="2800" dirty="0"/>
                  <a:t>An </a:t>
                </a:r>
                <a:r>
                  <a:rPr lang="en-US" sz="2800" b="1" dirty="0"/>
                  <a:t>event</a:t>
                </a:r>
                <a:r>
                  <a:rPr lang="en-US" sz="2800" dirty="0"/>
                  <a:t> is a collection or set of one or more simple events in a sample space.</a:t>
                </a:r>
              </a:p>
              <a:p>
                <a:pPr>
                  <a:spcBef>
                    <a:spcPts val="2400"/>
                  </a:spcBef>
                </a:pPr>
                <a:r>
                  <a:rPr lang="en-US" sz="2800" b="1" dirty="0"/>
                  <a:t>Example:</a:t>
                </a:r>
              </a:p>
              <a:p>
                <a:pPr>
                  <a:spcAft>
                    <a:spcPts val="0"/>
                  </a:spcAft>
                </a:pPr>
                <a:r>
                  <a:rPr lang="en-US" sz="2800" dirty="0"/>
                  <a:t>We can define the event to achieve a grade of A as the set of numbers that lie between 80 and 100, inclusive. </a:t>
                </a:r>
              </a:p>
              <a:p>
                <a:pPr>
                  <a:spcAft>
                    <a:spcPts val="600"/>
                  </a:spcAft>
                </a:pPr>
                <a:r>
                  <a:rPr lang="en-US" sz="2800" dirty="0"/>
                  <a:t>Using set notation, we have:</a:t>
                </a:r>
              </a:p>
              <a:p>
                <a:pPr marL="914400">
                  <a:spcAft>
                    <a:spcPts val="0"/>
                  </a:spcAft>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80, 81, 82,…, 100</m:t>
                          </m:r>
                        </m:e>
                      </m:d>
                    </m:oMath>
                  </m:oMathPara>
                </a14:m>
                <a:endParaRPr lang="en-US" sz="2800" dirty="0"/>
              </a:p>
            </p:txBody>
          </p:sp>
        </mc:Choice>
        <mc:Fallback xmlns="">
          <p:sp>
            <p:nvSpPr>
              <p:cNvPr id="5" name="TextBox 4">
                <a:extLst>
                  <a:ext uri="{FF2B5EF4-FFF2-40B4-BE49-F238E27FC236}">
                    <a16:creationId xmlns:a16="http://schemas.microsoft.com/office/drawing/2014/main" id="{13938019-E28E-A014-3E25-40DA0C12518F}"/>
                  </a:ext>
                </a:extLst>
              </p:cNvPr>
              <p:cNvSpPr txBox="1">
                <a:spLocks noRot="1" noChangeAspect="1" noMove="1" noResize="1" noEditPoints="1" noAdjustHandles="1" noChangeArrowheads="1" noChangeShapeType="1" noTextEdit="1"/>
              </p:cNvSpPr>
              <p:nvPr/>
            </p:nvSpPr>
            <p:spPr>
              <a:xfrm>
                <a:off x="761202" y="1261572"/>
                <a:ext cx="10310867" cy="3924151"/>
              </a:xfrm>
              <a:prstGeom prst="rect">
                <a:avLst/>
              </a:prstGeom>
              <a:blipFill>
                <a:blip r:embed="rId4"/>
                <a:stretch>
                  <a:fillRect l="-1242" t="-1553" r="-1656"/>
                </a:stretch>
              </a:blipFill>
            </p:spPr>
            <p:txBody>
              <a:bodyPr/>
              <a:lstStyle/>
              <a:p>
                <a:r>
                  <a:rPr lang="en-US">
                    <a:noFill/>
                  </a:rPr>
                  <a:t> </a:t>
                </a:r>
              </a:p>
            </p:txBody>
          </p:sp>
        </mc:Fallback>
      </mc:AlternateContent>
    </p:spTree>
    <p:extLst>
      <p:ext uri="{BB962C8B-B14F-4D97-AF65-F5344CB8AC3E}">
        <p14:creationId xmlns:p14="http://schemas.microsoft.com/office/powerpoint/2010/main" val="344228839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613458" y="1151453"/>
                <a:ext cx="11030673" cy="4555093"/>
              </a:xfrm>
              <a:prstGeom prst="rect">
                <a:avLst/>
              </a:prstGeom>
              <a:noFill/>
            </p:spPr>
            <p:txBody>
              <a:bodyPr wrap="square" lIns="90000" rtlCol="0">
                <a:spAutoFit/>
              </a:bodyPr>
              <a:lstStyle/>
              <a:p>
                <a:r>
                  <a:rPr lang="en-US" sz="2400" dirty="0"/>
                  <a:t>The probability of an event is the sum of the probabilities of the simple events that constitute the event.</a:t>
                </a:r>
              </a:p>
              <a:p>
                <a:pPr>
                  <a:spcBef>
                    <a:spcPts val="2400"/>
                  </a:spcBef>
                </a:pPr>
                <a:r>
                  <a:rPr lang="en-US" sz="2400" dirty="0"/>
                  <a:t>Example:</a:t>
                </a:r>
              </a:p>
              <a:p>
                <a:r>
                  <a:rPr lang="en-US" sz="2400" dirty="0"/>
                  <a:t>Suppose that for a grade example, we employed the relative frequency approach to assign probabilities to the simple events as follows:</a:t>
                </a:r>
              </a:p>
              <a:p>
                <a:pPr marL="914400"/>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=.20</m:t>
                    </m:r>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d>
                    <m:r>
                      <a:rPr lang="en-US" sz="2400" i="1">
                        <a:latin typeface="Cambria Math" panose="02040503050406030204" pitchFamily="18" charset="0"/>
                      </a:rPr>
                      <m:t>=.30</m:t>
                    </m:r>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=.25</m:t>
                    </m:r>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𝐷</m:t>
                        </m:r>
                      </m:e>
                    </m:d>
                    <m:r>
                      <a:rPr lang="en-US" sz="2400" i="1">
                        <a:latin typeface="Cambria Math" panose="02040503050406030204" pitchFamily="18" charset="0"/>
                      </a:rPr>
                      <m:t>=.15</m:t>
                    </m:r>
                  </m:oMath>
                </a14:m>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𝐹</m:t>
                        </m:r>
                      </m:e>
                    </m:d>
                    <m:r>
                      <a:rPr lang="en-US" sz="2400" i="1">
                        <a:latin typeface="Cambria Math" panose="02040503050406030204" pitchFamily="18" charset="0"/>
                      </a:rPr>
                      <m:t>=.10</m:t>
                    </m:r>
                  </m:oMath>
                </a14:m>
                <a:r>
                  <a:rPr lang="en-US" sz="2400" dirty="0"/>
                  <a:t> </a:t>
                </a:r>
              </a:p>
              <a:p>
                <a:pPr>
                  <a:spcBef>
                    <a:spcPts val="1800"/>
                  </a:spcBef>
                  <a:spcAft>
                    <a:spcPts val="1200"/>
                  </a:spcAft>
                </a:pPr>
                <a:r>
                  <a:rPr lang="en-US" sz="2400" dirty="0"/>
                  <a:t>The probability of the event, passing the course, is:</a:t>
                </a:r>
              </a:p>
              <a:p>
                <a:pPr marL="914400">
                  <a:spcAft>
                    <a:spcPts val="6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m:rPr>
                              <m:sty m:val="p"/>
                            </m:rPr>
                            <a:rPr lang="en-US" sz="2400">
                              <a:latin typeface="Cambria Math" panose="02040503050406030204" pitchFamily="18" charset="0"/>
                            </a:rPr>
                            <m:t>Pass</m:t>
                          </m:r>
                          <m:r>
                            <a:rPr lang="en-US" sz="2400">
                              <a:latin typeface="Cambria Math" panose="02040503050406030204" pitchFamily="18" charset="0"/>
                            </a:rPr>
                            <m:t> </m:t>
                          </m:r>
                          <m:r>
                            <m:rPr>
                              <m:sty m:val="p"/>
                            </m:rPr>
                            <a:rPr lang="en-US" sz="2400">
                              <a:latin typeface="Cambria Math" panose="02040503050406030204" pitchFamily="18" charset="0"/>
                            </a:rPr>
                            <m:t>the</m:t>
                          </m:r>
                          <m:r>
                            <a:rPr lang="en-US" sz="2400">
                              <a:latin typeface="Cambria Math" panose="02040503050406030204" pitchFamily="18" charset="0"/>
                            </a:rPr>
                            <m:t> </m:t>
                          </m:r>
                          <m:r>
                            <m:rPr>
                              <m:sty m:val="p"/>
                            </m:rPr>
                            <a:rPr lang="en-US" sz="2400">
                              <a:latin typeface="Cambria Math" panose="02040503050406030204" pitchFamily="18" charset="0"/>
                            </a:rPr>
                            <m:t>course</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𝐷</m:t>
                          </m:r>
                        </m:e>
                      </m:d>
                    </m:oMath>
                  </m:oMathPara>
                </a14:m>
                <a:endParaRPr lang="en-US" sz="2400" i="1" dirty="0">
                  <a:latin typeface="Cambria Math" panose="02040503050406030204" pitchFamily="18" charset="0"/>
                </a:endParaRP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=0.2+0.3+0.25+0.1=0.9</m:t>
                      </m:r>
                    </m:oMath>
                  </m:oMathPara>
                </a14:m>
                <a:endParaRPr lang="en-US" sz="2400" dirty="0"/>
              </a:p>
              <a:p>
                <a:endParaRPr lang="en-US" sz="24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13458" y="1151453"/>
                <a:ext cx="11030673" cy="4555093"/>
              </a:xfrm>
              <a:prstGeom prst="rect">
                <a:avLst/>
              </a:prstGeom>
              <a:blipFill>
                <a:blip r:embed="rId3"/>
                <a:stretch>
                  <a:fillRect l="-884" t="-107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206964" y="249778"/>
            <a:ext cx="11851095" cy="523220"/>
          </a:xfrm>
          <a:prstGeom prst="rect">
            <a:avLst/>
          </a:prstGeom>
          <a:noFill/>
        </p:spPr>
        <p:txBody>
          <a:bodyPr wrap="square" rtlCol="0">
            <a:spAutoFit/>
          </a:bodyPr>
          <a:lstStyle/>
          <a:p>
            <a:pPr algn="ctr"/>
            <a:r>
              <a:rPr lang="en-US" sz="2800" spc="100" dirty="0">
                <a:latin typeface="Engravers MT" panose="02090707080505020304" pitchFamily="18" charset="0"/>
                <a:cs typeface="Times New Roman" panose="02020603050405020304" pitchFamily="18" charset="0"/>
              </a:rPr>
              <a:t>Probability of an Event</a:t>
            </a:r>
          </a:p>
        </p:txBody>
      </p:sp>
    </p:spTree>
    <p:extLst>
      <p:ext uri="{BB962C8B-B14F-4D97-AF65-F5344CB8AC3E}">
        <p14:creationId xmlns:p14="http://schemas.microsoft.com/office/powerpoint/2010/main" val="45672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DEAB5CC-ABFB-78A7-D851-0225648B7839}"/>
              </a:ext>
            </a:extLst>
          </p:cNvPr>
          <p:cNvSpPr>
            <a:spLocks noGrp="1" noChangeArrowheads="1"/>
          </p:cNvSpPr>
          <p:nvPr>
            <p:ph type="title"/>
          </p:nvPr>
        </p:nvSpPr>
        <p:spPr>
          <a:xfrm>
            <a:off x="174170" y="212500"/>
            <a:ext cx="11092543" cy="700087"/>
          </a:xfrm>
        </p:spPr>
        <p:txBody>
          <a:bodyPr/>
          <a:lstStyle/>
          <a:p>
            <a:pPr algn="ctr">
              <a:defRPr/>
            </a:pPr>
            <a:r>
              <a:rPr lang="en-US" sz="2400" spc="100" dirty="0">
                <a:latin typeface="Engravers MT" panose="02090707080505020304" pitchFamily="18" charset="0"/>
                <a:ea typeface="+mn-ea"/>
                <a:cs typeface="Times New Roman" panose="02020603050405020304" pitchFamily="18" charset="0"/>
              </a:rPr>
              <a:t>Some Basic Relationships of Probability</a:t>
            </a:r>
          </a:p>
        </p:txBody>
      </p:sp>
      <p:sp>
        <p:nvSpPr>
          <p:cNvPr id="21507" name="Rectangle 3">
            <a:extLst>
              <a:ext uri="{FF2B5EF4-FFF2-40B4-BE49-F238E27FC236}">
                <a16:creationId xmlns:a16="http://schemas.microsoft.com/office/drawing/2014/main" id="{D34A10E3-C011-150D-4F51-1F1F5226A848}"/>
              </a:ext>
            </a:extLst>
          </p:cNvPr>
          <p:cNvSpPr>
            <a:spLocks noGrp="1" noChangeArrowheads="1"/>
          </p:cNvSpPr>
          <p:nvPr>
            <p:ph type="body" idx="1"/>
          </p:nvPr>
        </p:nvSpPr>
        <p:spPr>
          <a:xfrm>
            <a:off x="875619" y="1087438"/>
            <a:ext cx="10184267" cy="1409700"/>
          </a:xfrm>
        </p:spPr>
        <p:txBody>
          <a:bodyPr/>
          <a:lstStyle/>
          <a:p>
            <a:pPr>
              <a:lnSpc>
                <a:spcPct val="90000"/>
              </a:lnSpc>
              <a:buFont typeface="Monotype Sorts" pitchFamily="2" charset="2"/>
              <a:buNone/>
              <a:defRPr/>
            </a:pP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There are some </a:t>
            </a:r>
            <a:r>
              <a:rPr lang="en-US" sz="2400" u="sng" dirty="0">
                <a:latin typeface="Arial" panose="020B0604020202020204" pitchFamily="34" charset="0"/>
                <a:cs typeface="Arial" panose="020B0604020202020204" pitchFamily="34" charset="0"/>
              </a:rPr>
              <a:t>basic probability relationships</a:t>
            </a:r>
            <a:r>
              <a:rPr lang="en-US" sz="2400" dirty="0">
                <a:latin typeface="Arial" panose="020B0604020202020204" pitchFamily="34" charset="0"/>
                <a:cs typeface="Arial" panose="020B0604020202020204" pitchFamily="34" charset="0"/>
              </a:rPr>
              <a:t> that can be used to compute the probability of an event without knowledge of all the sample point probabilities.</a:t>
            </a:r>
          </a:p>
        </p:txBody>
      </p:sp>
      <p:sp>
        <p:nvSpPr>
          <p:cNvPr id="21508" name="Rectangle 4">
            <a:extLst>
              <a:ext uri="{FF2B5EF4-FFF2-40B4-BE49-F238E27FC236}">
                <a16:creationId xmlns:a16="http://schemas.microsoft.com/office/drawing/2014/main" id="{E91EE829-6EED-8F1E-C8EA-EECD4B341828}"/>
              </a:ext>
            </a:extLst>
          </p:cNvPr>
          <p:cNvSpPr>
            <a:spLocks noChangeArrowheads="1"/>
          </p:cNvSpPr>
          <p:nvPr/>
        </p:nvSpPr>
        <p:spPr bwMode="auto">
          <a:xfrm>
            <a:off x="4057650" y="2435225"/>
            <a:ext cx="4057650" cy="685800"/>
          </a:xfrm>
          <a:prstGeom prst="rect">
            <a:avLst/>
          </a:prstGeom>
          <a:solidFill>
            <a:schemeClr val="bg1"/>
          </a:solidFill>
          <a:ln w="635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Complement of an Event</a:t>
            </a:r>
          </a:p>
        </p:txBody>
      </p:sp>
      <p:sp>
        <p:nvSpPr>
          <p:cNvPr id="21509" name="Rectangle 5">
            <a:extLst>
              <a:ext uri="{FF2B5EF4-FFF2-40B4-BE49-F238E27FC236}">
                <a16:creationId xmlns:a16="http://schemas.microsoft.com/office/drawing/2014/main" id="{31104A4A-664A-298A-7AD3-B958B4E8AAF3}"/>
              </a:ext>
            </a:extLst>
          </p:cNvPr>
          <p:cNvSpPr>
            <a:spLocks noChangeArrowheads="1"/>
          </p:cNvSpPr>
          <p:nvPr/>
        </p:nvSpPr>
        <p:spPr bwMode="auto">
          <a:xfrm>
            <a:off x="4057650" y="4035425"/>
            <a:ext cx="4057650" cy="685800"/>
          </a:xfrm>
          <a:prstGeom prst="rect">
            <a:avLst/>
          </a:prstGeom>
          <a:solidFill>
            <a:schemeClr val="bg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Intersection of Two Events</a:t>
            </a:r>
          </a:p>
        </p:txBody>
      </p:sp>
      <p:sp>
        <p:nvSpPr>
          <p:cNvPr id="21510" name="Rectangle 6">
            <a:extLst>
              <a:ext uri="{FF2B5EF4-FFF2-40B4-BE49-F238E27FC236}">
                <a16:creationId xmlns:a16="http://schemas.microsoft.com/office/drawing/2014/main" id="{AE5D5860-2F8C-5CC3-CC7E-E879AEB77BA8}"/>
              </a:ext>
            </a:extLst>
          </p:cNvPr>
          <p:cNvSpPr>
            <a:spLocks noChangeArrowheads="1"/>
          </p:cNvSpPr>
          <p:nvPr/>
        </p:nvSpPr>
        <p:spPr bwMode="auto">
          <a:xfrm>
            <a:off x="4057651" y="4835525"/>
            <a:ext cx="4054475" cy="685800"/>
          </a:xfrm>
          <a:prstGeom prst="rect">
            <a:avLst/>
          </a:prstGeom>
          <a:solidFill>
            <a:schemeClr val="accent1">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Mutually Exclusive Events</a:t>
            </a:r>
          </a:p>
        </p:txBody>
      </p:sp>
      <p:sp>
        <p:nvSpPr>
          <p:cNvPr id="21511" name="Rectangle 7">
            <a:extLst>
              <a:ext uri="{FF2B5EF4-FFF2-40B4-BE49-F238E27FC236}">
                <a16:creationId xmlns:a16="http://schemas.microsoft.com/office/drawing/2014/main" id="{C89B1222-8699-0AA4-680E-78D5D4BACC16}"/>
              </a:ext>
            </a:extLst>
          </p:cNvPr>
          <p:cNvSpPr>
            <a:spLocks noChangeArrowheads="1"/>
          </p:cNvSpPr>
          <p:nvPr/>
        </p:nvSpPr>
        <p:spPr bwMode="auto">
          <a:xfrm>
            <a:off x="4084638" y="3251200"/>
            <a:ext cx="4057650" cy="68580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r>
              <a:rPr lang="en-US" sz="2400" dirty="0">
                <a:effectLst>
                  <a:outerShdw blurRad="38100" dist="38100" dir="2700000" algn="tl">
                    <a:srgbClr val="000000"/>
                  </a:outerShdw>
                </a:effectLst>
                <a:latin typeface="Book Antiqua" pitchFamily="18" charset="0"/>
              </a:rPr>
              <a:t>Union of Two Events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500" fill="hold"/>
                                        <p:tgtEl>
                                          <p:spTgt spid="21508"/>
                                        </p:tgtEl>
                                        <p:attrNameLst>
                                          <p:attrName>ppt_w</p:attrName>
                                        </p:attrNameLst>
                                      </p:cBhvr>
                                      <p:tavLst>
                                        <p:tav tm="0">
                                          <p:val>
                                            <p:fltVal val="0"/>
                                          </p:val>
                                        </p:tav>
                                        <p:tav tm="100000">
                                          <p:val>
                                            <p:strVal val="#ppt_w"/>
                                          </p:val>
                                        </p:tav>
                                      </p:tavLst>
                                    </p:anim>
                                    <p:anim calcmode="lin" valueType="num">
                                      <p:cBhvr>
                                        <p:cTn id="13"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511"/>
                                        </p:tgtEl>
                                        <p:attrNameLst>
                                          <p:attrName>style.visibility</p:attrName>
                                        </p:attrNameLst>
                                      </p:cBhvr>
                                      <p:to>
                                        <p:strVal val="visible"/>
                                      </p:to>
                                    </p:set>
                                    <p:anim calcmode="lin" valueType="num">
                                      <p:cBhvr>
                                        <p:cTn id="18" dur="500" fill="hold"/>
                                        <p:tgtEl>
                                          <p:spTgt spid="21511"/>
                                        </p:tgtEl>
                                        <p:attrNameLst>
                                          <p:attrName>ppt_w</p:attrName>
                                        </p:attrNameLst>
                                      </p:cBhvr>
                                      <p:tavLst>
                                        <p:tav tm="0">
                                          <p:val>
                                            <p:fltVal val="0"/>
                                          </p:val>
                                        </p:tav>
                                        <p:tav tm="100000">
                                          <p:val>
                                            <p:strVal val="#ppt_w"/>
                                          </p:val>
                                        </p:tav>
                                      </p:tavLst>
                                    </p:anim>
                                    <p:anim calcmode="lin" valueType="num">
                                      <p:cBhvr>
                                        <p:cTn id="19" dur="500" fill="hold"/>
                                        <p:tgtEl>
                                          <p:spTgt spid="2151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1509"/>
                                        </p:tgtEl>
                                        <p:attrNameLst>
                                          <p:attrName>style.visibility</p:attrName>
                                        </p:attrNameLst>
                                      </p:cBhvr>
                                      <p:to>
                                        <p:strVal val="visible"/>
                                      </p:to>
                                    </p:set>
                                    <p:anim calcmode="lin" valueType="num">
                                      <p:cBhvr>
                                        <p:cTn id="24" dur="500" fill="hold"/>
                                        <p:tgtEl>
                                          <p:spTgt spid="21509"/>
                                        </p:tgtEl>
                                        <p:attrNameLst>
                                          <p:attrName>ppt_w</p:attrName>
                                        </p:attrNameLst>
                                      </p:cBhvr>
                                      <p:tavLst>
                                        <p:tav tm="0">
                                          <p:val>
                                            <p:fltVal val="0"/>
                                          </p:val>
                                        </p:tav>
                                        <p:tav tm="100000">
                                          <p:val>
                                            <p:strVal val="#ppt_w"/>
                                          </p:val>
                                        </p:tav>
                                      </p:tavLst>
                                    </p:anim>
                                    <p:anim calcmode="lin" valueType="num">
                                      <p:cBhvr>
                                        <p:cTn id="25" dur="500" fill="hold"/>
                                        <p:tgtEl>
                                          <p:spTgt spid="2150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1510"/>
                                        </p:tgtEl>
                                        <p:attrNameLst>
                                          <p:attrName>style.visibility</p:attrName>
                                        </p:attrNameLst>
                                      </p:cBhvr>
                                      <p:to>
                                        <p:strVal val="visible"/>
                                      </p:to>
                                    </p:set>
                                    <p:anim calcmode="lin" valueType="num">
                                      <p:cBhvr>
                                        <p:cTn id="30" dur="500" fill="hold"/>
                                        <p:tgtEl>
                                          <p:spTgt spid="21510"/>
                                        </p:tgtEl>
                                        <p:attrNameLst>
                                          <p:attrName>ppt_w</p:attrName>
                                        </p:attrNameLst>
                                      </p:cBhvr>
                                      <p:tavLst>
                                        <p:tav tm="0">
                                          <p:val>
                                            <p:fltVal val="0"/>
                                          </p:val>
                                        </p:tav>
                                        <p:tav tm="100000">
                                          <p:val>
                                            <p:strVal val="#ppt_w"/>
                                          </p:val>
                                        </p:tav>
                                      </p:tavLst>
                                    </p:anim>
                                    <p:anim calcmode="lin" valueType="num">
                                      <p:cBhvr>
                                        <p:cTn id="31" dur="500" fill="hold"/>
                                        <p:tgtEl>
                                          <p:spTgt spid="21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nimBg="1" autoUpdateAnimBg="0"/>
      <p:bldP spid="21509" grpId="0" animBg="1" autoUpdateAnimBg="0"/>
      <p:bldP spid="21510" grpId="0" animBg="1" autoUpdateAnimBg="0"/>
      <p:bldP spid="2151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2A5428B-5DF0-A044-CF71-6071DCE027CB}"/>
              </a:ext>
            </a:extLst>
          </p:cNvPr>
          <p:cNvSpPr>
            <a:spLocks noChangeArrowheads="1"/>
          </p:cNvSpPr>
          <p:nvPr/>
        </p:nvSpPr>
        <p:spPr bwMode="auto">
          <a:xfrm>
            <a:off x="2476501" y="2257425"/>
            <a:ext cx="7521575" cy="66675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The complement of </a:t>
            </a:r>
            <a:r>
              <a:rPr lang="en-US" sz="2400" i="1">
                <a:effectLst>
                  <a:outerShdw blurRad="38100" dist="38100" dir="2700000" algn="tl">
                    <a:srgbClr val="000000"/>
                  </a:outerShdw>
                </a:effectLst>
                <a:latin typeface="Book Antiqua" pitchFamily="18" charset="0"/>
              </a:rPr>
              <a:t>A</a:t>
            </a:r>
            <a:r>
              <a:rPr lang="en-US" sz="2400">
                <a:effectLst>
                  <a:outerShdw blurRad="38100" dist="38100" dir="2700000" algn="tl">
                    <a:srgbClr val="000000"/>
                  </a:outerShdw>
                </a:effectLst>
                <a:latin typeface="Book Antiqua" pitchFamily="18" charset="0"/>
              </a:rPr>
              <a:t> is denoted by </a:t>
            </a:r>
            <a:r>
              <a:rPr lang="en-US" sz="2400" i="1">
                <a:effectLst>
                  <a:outerShdw blurRad="38100" dist="38100" dir="2700000" algn="tl">
                    <a:srgbClr val="000000"/>
                  </a:outerShdw>
                </a:effectLst>
                <a:latin typeface="Book Antiqua" pitchFamily="18" charset="0"/>
              </a:rPr>
              <a:t>A</a:t>
            </a:r>
            <a:r>
              <a:rPr lang="en-US" sz="2400" baseline="40000">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a:t>
            </a:r>
          </a:p>
        </p:txBody>
      </p:sp>
      <p:sp>
        <p:nvSpPr>
          <p:cNvPr id="150531" name="Rectangle 3">
            <a:extLst>
              <a:ext uri="{FF2B5EF4-FFF2-40B4-BE49-F238E27FC236}">
                <a16:creationId xmlns:a16="http://schemas.microsoft.com/office/drawing/2014/main" id="{85E730DB-C72C-ECC0-5C4E-F8277A50483C}"/>
              </a:ext>
            </a:extLst>
          </p:cNvPr>
          <p:cNvSpPr>
            <a:spLocks noChangeArrowheads="1"/>
          </p:cNvSpPr>
          <p:nvPr/>
        </p:nvSpPr>
        <p:spPr bwMode="auto">
          <a:xfrm>
            <a:off x="2476500" y="1133475"/>
            <a:ext cx="7524750" cy="1009650"/>
          </a:xfrm>
          <a:prstGeom prst="rect">
            <a:avLst/>
          </a:prstGeom>
          <a:solidFill>
            <a:schemeClr val="accent1">
              <a:lumMod val="20000"/>
              <a:lumOff val="80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a:t>
            </a:r>
            <a:r>
              <a:rPr lang="en-US" sz="2400" u="sng" dirty="0">
                <a:effectLst>
                  <a:outerShdw blurRad="38100" dist="38100" dir="2700000" algn="tl">
                    <a:srgbClr val="000000"/>
                  </a:outerShdw>
                </a:effectLst>
                <a:latin typeface="Book Antiqua" pitchFamily="18" charset="0"/>
              </a:rPr>
              <a:t>complement</a:t>
            </a:r>
            <a:r>
              <a:rPr lang="en-US" sz="2400" dirty="0">
                <a:effectLst>
                  <a:outerShdw blurRad="38100" dist="38100" dir="2700000" algn="tl">
                    <a:srgbClr val="000000"/>
                  </a:outerShdw>
                </a:effectLst>
                <a:latin typeface="Book Antiqua" pitchFamily="18" charset="0"/>
              </a:rPr>
              <a:t> of event </a:t>
            </a:r>
            <a:r>
              <a:rPr lang="en-US" sz="2400" i="1" dirty="0">
                <a:effectLst>
                  <a:outerShdw blurRad="38100" dist="38100" dir="2700000" algn="tl">
                    <a:srgbClr val="000000"/>
                  </a:outerShdw>
                </a:effectLst>
                <a:latin typeface="Book Antiqua" pitchFamily="18" charset="0"/>
              </a:rPr>
              <a:t>A </a:t>
            </a:r>
            <a:r>
              <a:rPr lang="en-US" sz="2400" dirty="0">
                <a:effectLst>
                  <a:outerShdw blurRad="38100" dist="38100" dir="2700000" algn="tl">
                    <a:srgbClr val="000000"/>
                  </a:outerShdw>
                </a:effectLst>
                <a:latin typeface="Book Antiqua" pitchFamily="18" charset="0"/>
              </a:rPr>
              <a:t>is defined to be the event</a:t>
            </a:r>
          </a:p>
          <a:p>
            <a:pPr>
              <a:defRPr/>
            </a:pPr>
            <a:r>
              <a:rPr lang="en-US" sz="2400" dirty="0">
                <a:effectLst>
                  <a:outerShdw blurRad="38100" dist="38100" dir="2700000" algn="tl">
                    <a:srgbClr val="000000"/>
                  </a:outerShdw>
                </a:effectLst>
                <a:latin typeface="Book Antiqua" pitchFamily="18" charset="0"/>
              </a:rPr>
              <a:t> consisting of all sample points that are not in </a:t>
            </a:r>
            <a:r>
              <a:rPr lang="en-US" sz="2400" i="1" dirty="0">
                <a:effectLst>
                  <a:outerShdw blurRad="38100" dist="38100" dir="2700000" algn="tl">
                    <a:srgbClr val="000000"/>
                  </a:outerShdw>
                </a:effectLst>
                <a:latin typeface="Book Antiqua" pitchFamily="18" charset="0"/>
              </a:rPr>
              <a:t>A.</a:t>
            </a:r>
          </a:p>
        </p:txBody>
      </p:sp>
      <p:sp>
        <p:nvSpPr>
          <p:cNvPr id="150534" name="Rectangle 6">
            <a:extLst>
              <a:ext uri="{FF2B5EF4-FFF2-40B4-BE49-F238E27FC236}">
                <a16:creationId xmlns:a16="http://schemas.microsoft.com/office/drawing/2014/main" id="{C647456B-321D-B135-6A91-FEFB36E7A58A}"/>
              </a:ext>
            </a:extLst>
          </p:cNvPr>
          <p:cNvSpPr>
            <a:spLocks noChangeArrowheads="1"/>
          </p:cNvSpPr>
          <p:nvPr/>
        </p:nvSpPr>
        <p:spPr bwMode="auto">
          <a:xfrm>
            <a:off x="2209800" y="127000"/>
            <a:ext cx="7772400" cy="660400"/>
          </a:xfrm>
          <a:prstGeom prst="rect">
            <a:avLst/>
          </a:prstGeom>
          <a:noFill/>
          <a:ln w="12700">
            <a:noFill/>
            <a:miter lim="800000"/>
            <a:headEnd/>
            <a:tailEnd/>
          </a:ln>
          <a:effectLst/>
        </p:spPr>
        <p:txBody>
          <a:bodyPr lIns="90488" tIns="44450" rIns="90488" bIns="44450" anchor="ctr"/>
          <a:lstStyle/>
          <a:p>
            <a:pPr algn="ctr">
              <a:defRPr/>
            </a:pPr>
            <a:r>
              <a:rPr lang="en-US" sz="2800" spc="100" dirty="0">
                <a:latin typeface="Engravers MT" panose="02090707080505020304" pitchFamily="18" charset="0"/>
                <a:cs typeface="Times New Roman" panose="02020603050405020304" pitchFamily="18" charset="0"/>
              </a:rPr>
              <a:t>Complement of an Event</a:t>
            </a:r>
          </a:p>
        </p:txBody>
      </p:sp>
      <p:sp>
        <p:nvSpPr>
          <p:cNvPr id="150537" name="Rectangle 9">
            <a:extLst>
              <a:ext uri="{FF2B5EF4-FFF2-40B4-BE49-F238E27FC236}">
                <a16:creationId xmlns:a16="http://schemas.microsoft.com/office/drawing/2014/main" id="{6ED2B050-336E-70B3-7DD7-C6685481859F}"/>
              </a:ext>
            </a:extLst>
          </p:cNvPr>
          <p:cNvSpPr>
            <a:spLocks noChangeArrowheads="1"/>
          </p:cNvSpPr>
          <p:nvPr/>
        </p:nvSpPr>
        <p:spPr bwMode="auto">
          <a:xfrm>
            <a:off x="4206876" y="3216276"/>
            <a:ext cx="3732213" cy="2041525"/>
          </a:xfrm>
          <a:prstGeom prst="rect">
            <a:avLst/>
          </a:prstGeom>
          <a:solidFill>
            <a:schemeClr val="accent3">
              <a:lumMod val="20000"/>
              <a:lumOff val="80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0538" name="Oval 10">
            <a:extLst>
              <a:ext uri="{FF2B5EF4-FFF2-40B4-BE49-F238E27FC236}">
                <a16:creationId xmlns:a16="http://schemas.microsoft.com/office/drawing/2014/main" id="{1EEA51AF-EDE5-5628-7BAF-5D895FD86485}"/>
              </a:ext>
            </a:extLst>
          </p:cNvPr>
          <p:cNvSpPr>
            <a:spLocks noChangeArrowheads="1"/>
          </p:cNvSpPr>
          <p:nvPr/>
        </p:nvSpPr>
        <p:spPr bwMode="auto">
          <a:xfrm>
            <a:off x="4540250" y="3425825"/>
            <a:ext cx="1663700" cy="1587500"/>
          </a:xfrm>
          <a:prstGeom prst="ellipse">
            <a:avLst/>
          </a:prstGeom>
          <a:solidFill>
            <a:schemeClr val="bg2">
              <a:lumMod val="40000"/>
              <a:lumOff val="60000"/>
            </a:schemeClr>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0539" name="Rectangle 11">
            <a:extLst>
              <a:ext uri="{FF2B5EF4-FFF2-40B4-BE49-F238E27FC236}">
                <a16:creationId xmlns:a16="http://schemas.microsoft.com/office/drawing/2014/main" id="{7BD097B4-C719-F386-F039-29D3E40FCC83}"/>
              </a:ext>
            </a:extLst>
          </p:cNvPr>
          <p:cNvSpPr>
            <a:spLocks noChangeArrowheads="1"/>
          </p:cNvSpPr>
          <p:nvPr/>
        </p:nvSpPr>
        <p:spPr bwMode="auto">
          <a:xfrm>
            <a:off x="4748214" y="3995738"/>
            <a:ext cx="1271183" cy="459100"/>
          </a:xfrm>
          <a:prstGeom prst="rect">
            <a:avLst/>
          </a:prstGeom>
          <a:noFill/>
          <a:ln w="12700">
            <a:noFill/>
            <a:miter lim="800000"/>
            <a:headEnd/>
            <a:tailEnd/>
          </a:ln>
          <a:effectLst/>
        </p:spPr>
        <p:txBody>
          <a:bodyPr wrap="none" lIns="90488" tIns="44450" rIns="90488" bIns="44450">
            <a:spAutoFit/>
          </a:bodyPr>
          <a:lstStyle/>
          <a:p>
            <a:pPr>
              <a:defRPr/>
            </a:pPr>
            <a:r>
              <a:rPr lang="en-US" sz="2400" dirty="0">
                <a:effectLst>
                  <a:outerShdw blurRad="38100" dist="38100" dir="2700000" algn="tl">
                    <a:srgbClr val="000000"/>
                  </a:outerShdw>
                </a:effectLst>
                <a:latin typeface="Book Antiqua" pitchFamily="18" charset="0"/>
              </a:rPr>
              <a:t>Event </a:t>
            </a:r>
            <a:r>
              <a:rPr lang="en-US" sz="2400" i="1" dirty="0">
                <a:effectLst>
                  <a:outerShdw blurRad="38100" dist="38100" dir="2700000" algn="tl">
                    <a:srgbClr val="000000"/>
                  </a:outerShdw>
                </a:effectLst>
                <a:latin typeface="Book Antiqua" pitchFamily="18" charset="0"/>
              </a:rPr>
              <a:t>A</a:t>
            </a:r>
            <a:endParaRPr lang="en-US" sz="2400" i="1" dirty="0">
              <a:solidFill>
                <a:srgbClr val="000000"/>
              </a:solidFill>
              <a:latin typeface="Book Antiqua" pitchFamily="18" charset="0"/>
            </a:endParaRPr>
          </a:p>
        </p:txBody>
      </p:sp>
      <p:sp>
        <p:nvSpPr>
          <p:cNvPr id="150540" name="Rectangle 12">
            <a:extLst>
              <a:ext uri="{FF2B5EF4-FFF2-40B4-BE49-F238E27FC236}">
                <a16:creationId xmlns:a16="http://schemas.microsoft.com/office/drawing/2014/main" id="{E704C13E-86DB-C733-0334-9B39E11BDDE0}"/>
              </a:ext>
            </a:extLst>
          </p:cNvPr>
          <p:cNvSpPr>
            <a:spLocks noChangeArrowheads="1"/>
          </p:cNvSpPr>
          <p:nvPr/>
        </p:nvSpPr>
        <p:spPr bwMode="auto">
          <a:xfrm>
            <a:off x="6824663" y="3995738"/>
            <a:ext cx="496932" cy="459100"/>
          </a:xfrm>
          <a:prstGeom prst="rect">
            <a:avLst/>
          </a:prstGeom>
          <a:noFill/>
          <a:ln w="12700">
            <a:noFill/>
            <a:miter lim="800000"/>
            <a:headEnd/>
            <a:tailEnd/>
          </a:ln>
          <a:effectLst/>
        </p:spPr>
        <p:txBody>
          <a:bodyPr wrap="none" lIns="90488" tIns="44450" rIns="90488" bIns="44450">
            <a:spAutoFit/>
          </a:bodyPr>
          <a:lstStyle/>
          <a:p>
            <a:pPr>
              <a:defRPr/>
            </a:pPr>
            <a:r>
              <a:rPr lang="en-US" sz="2400" i="1">
                <a:effectLst>
                  <a:outerShdw blurRad="38100" dist="38100" dir="2700000" algn="tl">
                    <a:srgbClr val="000000"/>
                  </a:outerShdw>
                </a:effectLst>
                <a:latin typeface="Book Antiqua" pitchFamily="18" charset="0"/>
              </a:rPr>
              <a:t>A</a:t>
            </a:r>
            <a:r>
              <a:rPr lang="en-US" sz="2400" baseline="40000">
                <a:effectLst>
                  <a:outerShdw blurRad="38100" dist="38100" dir="2700000" algn="tl">
                    <a:srgbClr val="000000"/>
                  </a:outerShdw>
                </a:effectLst>
                <a:latin typeface="Book Antiqua" pitchFamily="18" charset="0"/>
              </a:rPr>
              <a:t>c</a:t>
            </a:r>
            <a:endParaRPr lang="en-US" sz="2400" baseline="40000">
              <a:solidFill>
                <a:srgbClr val="000000"/>
              </a:solidFill>
              <a:latin typeface="Book Antiqua" pitchFamily="18" charset="0"/>
            </a:endParaRPr>
          </a:p>
        </p:txBody>
      </p:sp>
      <p:sp>
        <p:nvSpPr>
          <p:cNvPr id="150541" name="Rectangle 13">
            <a:extLst>
              <a:ext uri="{FF2B5EF4-FFF2-40B4-BE49-F238E27FC236}">
                <a16:creationId xmlns:a16="http://schemas.microsoft.com/office/drawing/2014/main" id="{BB10B06A-27D8-0A2D-39F4-68D9955E0479}"/>
              </a:ext>
            </a:extLst>
          </p:cNvPr>
          <p:cNvSpPr>
            <a:spLocks noChangeArrowheads="1"/>
          </p:cNvSpPr>
          <p:nvPr/>
        </p:nvSpPr>
        <p:spPr bwMode="auto">
          <a:xfrm>
            <a:off x="8386764" y="3652838"/>
            <a:ext cx="1215077" cy="7569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nSpc>
                <a:spcPct val="90000"/>
              </a:lnSpc>
              <a:defRPr/>
            </a:pPr>
            <a:r>
              <a:rPr lang="en-US" sz="2400">
                <a:latin typeface="Book Antiqua" pitchFamily="18" charset="0"/>
              </a:rPr>
              <a:t>Sample</a:t>
            </a:r>
          </a:p>
          <a:p>
            <a:pPr>
              <a:lnSpc>
                <a:spcPct val="90000"/>
              </a:lnSpc>
              <a:defRPr/>
            </a:pPr>
            <a:r>
              <a:rPr lang="en-US" sz="2400">
                <a:latin typeface="Book Antiqua" pitchFamily="18" charset="0"/>
              </a:rPr>
              <a:t>Space </a:t>
            </a:r>
            <a:r>
              <a:rPr lang="en-US" sz="2400" i="1">
                <a:latin typeface="Book Antiqua" pitchFamily="18" charset="0"/>
              </a:rPr>
              <a:t>S</a:t>
            </a:r>
          </a:p>
        </p:txBody>
      </p:sp>
      <p:sp>
        <p:nvSpPr>
          <p:cNvPr id="150545" name="Line 17">
            <a:extLst>
              <a:ext uri="{FF2B5EF4-FFF2-40B4-BE49-F238E27FC236}">
                <a16:creationId xmlns:a16="http://schemas.microsoft.com/office/drawing/2014/main" id="{052E43EA-A3F8-6434-8362-D7215D9E0066}"/>
              </a:ext>
            </a:extLst>
          </p:cNvPr>
          <p:cNvSpPr>
            <a:spLocks noChangeShapeType="1"/>
          </p:cNvSpPr>
          <p:nvPr/>
        </p:nvSpPr>
        <p:spPr bwMode="auto">
          <a:xfrm flipV="1">
            <a:off x="7943850" y="4162425"/>
            <a:ext cx="400050" cy="0"/>
          </a:xfrm>
          <a:prstGeom prst="line">
            <a:avLst/>
          </a:prstGeom>
          <a:noFill/>
          <a:ln w="19050">
            <a:solidFill>
              <a:schemeClr val="tx1"/>
            </a:solidFill>
            <a:round/>
            <a:headEnd type="triangle" w="med" len="me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0548" name="AutoShape 20">
            <a:extLst>
              <a:ext uri="{FF2B5EF4-FFF2-40B4-BE49-F238E27FC236}">
                <a16:creationId xmlns:a16="http://schemas.microsoft.com/office/drawing/2014/main" id="{2113FA99-32A7-12F5-544F-84F577EA9466}"/>
              </a:ext>
            </a:extLst>
          </p:cNvPr>
          <p:cNvSpPr>
            <a:spLocks noChangeArrowheads="1"/>
          </p:cNvSpPr>
          <p:nvPr/>
        </p:nvSpPr>
        <p:spPr bwMode="auto">
          <a:xfrm>
            <a:off x="2171700" y="4867275"/>
            <a:ext cx="1600200" cy="933450"/>
          </a:xfrm>
          <a:prstGeom prst="wedgeRoundRectCallout">
            <a:avLst>
              <a:gd name="adj1" fmla="val 74704"/>
              <a:gd name="adj2" fmla="val -91157"/>
              <a:gd name="adj3" fmla="val 16667"/>
            </a:avLst>
          </a:prstGeom>
          <a:solidFill>
            <a:schemeClr val="bg1"/>
          </a:solidFill>
          <a:ln w="12700">
            <a:solidFill>
              <a:schemeClr val="tx1"/>
            </a:solidFill>
            <a:miter lim="800000"/>
            <a:headEnd/>
            <a:tailEnd/>
          </a:ln>
          <a:effectLst/>
        </p:spPr>
        <p:txBody>
          <a:bodyPr/>
          <a:lstStyle/>
          <a:p>
            <a:pPr algn="ctr">
              <a:lnSpc>
                <a:spcPct val="90000"/>
              </a:lnSpc>
              <a:defRPr/>
            </a:pPr>
            <a:r>
              <a:rPr lang="en-US" sz="2600" dirty="0">
                <a:effectLst>
                  <a:outerShdw blurRad="38100" dist="38100" dir="2700000" algn="tl">
                    <a:srgbClr val="000000"/>
                  </a:outerShdw>
                </a:effectLst>
                <a:latin typeface="Book Antiqua" pitchFamily="18" charset="0"/>
              </a:rPr>
              <a:t>Venn</a:t>
            </a:r>
          </a:p>
          <a:p>
            <a:pPr algn="ctr">
              <a:lnSpc>
                <a:spcPct val="90000"/>
              </a:lnSpc>
              <a:defRPr/>
            </a:pPr>
            <a:r>
              <a:rPr lang="en-US" sz="2600" dirty="0">
                <a:effectLst>
                  <a:outerShdw blurRad="38100" dist="38100" dir="2700000" algn="tl">
                    <a:srgbClr val="000000"/>
                  </a:outerShdw>
                </a:effectLst>
                <a:latin typeface="Book Antiqua" pitchFamily="18" charset="0"/>
              </a:rPr>
              <a:t>Diagram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strVal val="2/3*#ppt_w"/>
                                          </p:val>
                                        </p:tav>
                                        <p:tav tm="100000">
                                          <p:val>
                                            <p:strVal val="#ppt_w"/>
                                          </p:val>
                                        </p:tav>
                                      </p:tavLst>
                                    </p:anim>
                                    <p:anim calcmode="lin" valueType="num">
                                      <p:cBhvr>
                                        <p:cTn id="8" dur="500" fill="hold"/>
                                        <p:tgtEl>
                                          <p:spTgt spid="15053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0530"/>
                                        </p:tgtEl>
                                        <p:attrNameLst>
                                          <p:attrName>style.visibility</p:attrName>
                                        </p:attrNameLst>
                                      </p:cBhvr>
                                      <p:to>
                                        <p:strVal val="visible"/>
                                      </p:to>
                                    </p:set>
                                    <p:anim calcmode="lin" valueType="num">
                                      <p:cBhvr>
                                        <p:cTn id="13" dur="500" fill="hold"/>
                                        <p:tgtEl>
                                          <p:spTgt spid="150530"/>
                                        </p:tgtEl>
                                        <p:attrNameLst>
                                          <p:attrName>ppt_w</p:attrName>
                                        </p:attrNameLst>
                                      </p:cBhvr>
                                      <p:tavLst>
                                        <p:tav tm="0">
                                          <p:val>
                                            <p:strVal val="2/3*#ppt_w"/>
                                          </p:val>
                                        </p:tav>
                                        <p:tav tm="100000">
                                          <p:val>
                                            <p:strVal val="#ppt_w"/>
                                          </p:val>
                                        </p:tav>
                                      </p:tavLst>
                                    </p:anim>
                                    <p:anim calcmode="lin" valueType="num">
                                      <p:cBhvr>
                                        <p:cTn id="14" dur="500" fill="hold"/>
                                        <p:tgtEl>
                                          <p:spTgt spid="150530"/>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0537"/>
                                        </p:tgtEl>
                                        <p:attrNameLst>
                                          <p:attrName>style.visibility</p:attrName>
                                        </p:attrNameLst>
                                      </p:cBhvr>
                                      <p:to>
                                        <p:strVal val="visible"/>
                                      </p:to>
                                    </p:set>
                                    <p:animEffect transition="in" filter="dissolve">
                                      <p:cBhvr>
                                        <p:cTn id="19" dur="500"/>
                                        <p:tgtEl>
                                          <p:spTgt spid="150537"/>
                                        </p:tgtEl>
                                      </p:cBhvr>
                                    </p:animEffect>
                                  </p:childTnLst>
                                </p:cTn>
                              </p:par>
                            </p:childTnLst>
                          </p:cTn>
                        </p:par>
                        <p:par>
                          <p:cTn id="20" fill="hold" nodeType="afterGroup">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50541"/>
                                        </p:tgtEl>
                                        <p:attrNameLst>
                                          <p:attrName>style.visibility</p:attrName>
                                        </p:attrNameLst>
                                      </p:cBhvr>
                                      <p:to>
                                        <p:strVal val="visible"/>
                                      </p:to>
                                    </p:set>
                                    <p:animEffect transition="in" filter="slide(fromTop)">
                                      <p:cBhvr>
                                        <p:cTn id="23" dur="500"/>
                                        <p:tgtEl>
                                          <p:spTgt spid="150541"/>
                                        </p:tgtEl>
                                      </p:cBhvr>
                                    </p:animEffect>
                                  </p:childTnLst>
                                </p:cTn>
                              </p:par>
                            </p:childTnLst>
                          </p:cTn>
                        </p:par>
                        <p:par>
                          <p:cTn id="24" fill="hold" nodeType="afterGroup">
                            <p:stCondLst>
                              <p:cond delay="2000"/>
                            </p:stCondLst>
                            <p:childTnLst>
                              <p:par>
                                <p:cTn id="25" presetID="12" presetClass="entr" presetSubtype="2" fill="hold" nodeType="afterEffect">
                                  <p:stCondLst>
                                    <p:cond delay="0"/>
                                  </p:stCondLst>
                                  <p:childTnLst>
                                    <p:set>
                                      <p:cBhvr>
                                        <p:cTn id="26" dur="1" fill="hold">
                                          <p:stCondLst>
                                            <p:cond delay="0"/>
                                          </p:stCondLst>
                                        </p:cTn>
                                        <p:tgtEl>
                                          <p:spTgt spid="150545"/>
                                        </p:tgtEl>
                                        <p:attrNameLst>
                                          <p:attrName>style.visibility</p:attrName>
                                        </p:attrNameLst>
                                      </p:cBhvr>
                                      <p:to>
                                        <p:strVal val="visible"/>
                                      </p:to>
                                    </p:set>
                                    <p:animEffect transition="in" filter="slide(fromRight)">
                                      <p:cBhvr>
                                        <p:cTn id="27" dur="500"/>
                                        <p:tgtEl>
                                          <p:spTgt spid="150545"/>
                                        </p:tgtEl>
                                      </p:cBhvr>
                                    </p:animEffect>
                                  </p:childTnLst>
                                </p:cTn>
                              </p:par>
                            </p:childTnLst>
                          </p:cTn>
                        </p:par>
                        <p:par>
                          <p:cTn id="28" fill="hold" nodeType="afterGroup">
                            <p:stCondLst>
                              <p:cond delay="2500"/>
                            </p:stCondLst>
                            <p:childTnLst>
                              <p:par>
                                <p:cTn id="29" presetID="12" presetClass="entr" presetSubtype="8" fill="hold" grpId="0" nodeType="afterEffect">
                                  <p:stCondLst>
                                    <p:cond delay="2000"/>
                                  </p:stCondLst>
                                  <p:childTnLst>
                                    <p:set>
                                      <p:cBhvr>
                                        <p:cTn id="30" dur="1" fill="hold">
                                          <p:stCondLst>
                                            <p:cond delay="0"/>
                                          </p:stCondLst>
                                        </p:cTn>
                                        <p:tgtEl>
                                          <p:spTgt spid="150538"/>
                                        </p:tgtEl>
                                        <p:attrNameLst>
                                          <p:attrName>style.visibility</p:attrName>
                                        </p:attrNameLst>
                                      </p:cBhvr>
                                      <p:to>
                                        <p:strVal val="visible"/>
                                      </p:to>
                                    </p:set>
                                    <p:animEffect transition="in" filter="slide(fromLeft)">
                                      <p:cBhvr>
                                        <p:cTn id="31" dur="500"/>
                                        <p:tgtEl>
                                          <p:spTgt spid="150538"/>
                                        </p:tgtEl>
                                      </p:cBhvr>
                                    </p:animEffect>
                                  </p:childTnLst>
                                </p:cTn>
                              </p:par>
                            </p:childTnLst>
                          </p:cTn>
                        </p:par>
                        <p:par>
                          <p:cTn id="32" fill="hold" nodeType="afterGroup">
                            <p:stCondLst>
                              <p:cond delay="5000"/>
                            </p:stCondLst>
                            <p:childTnLst>
                              <p:par>
                                <p:cTn id="33" presetID="12" presetClass="entr" presetSubtype="8" fill="hold" grpId="0" nodeType="afterEffect">
                                  <p:stCondLst>
                                    <p:cond delay="1000"/>
                                  </p:stCondLst>
                                  <p:childTnLst>
                                    <p:set>
                                      <p:cBhvr>
                                        <p:cTn id="34" dur="1" fill="hold">
                                          <p:stCondLst>
                                            <p:cond delay="0"/>
                                          </p:stCondLst>
                                        </p:cTn>
                                        <p:tgtEl>
                                          <p:spTgt spid="150539"/>
                                        </p:tgtEl>
                                        <p:attrNameLst>
                                          <p:attrName>style.visibility</p:attrName>
                                        </p:attrNameLst>
                                      </p:cBhvr>
                                      <p:to>
                                        <p:strVal val="visible"/>
                                      </p:to>
                                    </p:set>
                                    <p:animEffect transition="in" filter="slide(fromLeft)">
                                      <p:cBhvr>
                                        <p:cTn id="35" dur="500"/>
                                        <p:tgtEl>
                                          <p:spTgt spid="150539"/>
                                        </p:tgtEl>
                                      </p:cBhvr>
                                    </p:animEffect>
                                  </p:childTnLst>
                                </p:cTn>
                              </p:par>
                            </p:childTnLst>
                          </p:cTn>
                        </p:par>
                        <p:par>
                          <p:cTn id="36" fill="hold" nodeType="afterGroup">
                            <p:stCondLst>
                              <p:cond delay="6500"/>
                            </p:stCondLst>
                            <p:childTnLst>
                              <p:par>
                                <p:cTn id="37" presetID="12" presetClass="entr" presetSubtype="8" fill="hold" grpId="0" nodeType="afterEffect">
                                  <p:stCondLst>
                                    <p:cond delay="1000"/>
                                  </p:stCondLst>
                                  <p:childTnLst>
                                    <p:set>
                                      <p:cBhvr>
                                        <p:cTn id="38" dur="1" fill="hold">
                                          <p:stCondLst>
                                            <p:cond delay="0"/>
                                          </p:stCondLst>
                                        </p:cTn>
                                        <p:tgtEl>
                                          <p:spTgt spid="150540"/>
                                        </p:tgtEl>
                                        <p:attrNameLst>
                                          <p:attrName>style.visibility</p:attrName>
                                        </p:attrNameLst>
                                      </p:cBhvr>
                                      <p:to>
                                        <p:strVal val="visible"/>
                                      </p:to>
                                    </p:set>
                                    <p:animEffect transition="in" filter="slide(fromLeft)">
                                      <p:cBhvr>
                                        <p:cTn id="39" dur="500"/>
                                        <p:tgtEl>
                                          <p:spTgt spid="150540"/>
                                        </p:tgtEl>
                                      </p:cBhvr>
                                    </p:animEffect>
                                  </p:childTnLst>
                                </p:cTn>
                              </p:par>
                            </p:childTnLst>
                          </p:cTn>
                        </p:par>
                        <p:par>
                          <p:cTn id="40" fill="hold" nodeType="afterGroup">
                            <p:stCondLst>
                              <p:cond delay="8000"/>
                            </p:stCondLst>
                            <p:childTnLst>
                              <p:par>
                                <p:cTn id="41" presetID="9" presetClass="entr" presetSubtype="0" fill="hold" grpId="0" nodeType="afterEffect">
                                  <p:stCondLst>
                                    <p:cond delay="2000"/>
                                  </p:stCondLst>
                                  <p:childTnLst>
                                    <p:set>
                                      <p:cBhvr>
                                        <p:cTn id="42" dur="1" fill="hold">
                                          <p:stCondLst>
                                            <p:cond delay="0"/>
                                          </p:stCondLst>
                                        </p:cTn>
                                        <p:tgtEl>
                                          <p:spTgt spid="150548"/>
                                        </p:tgtEl>
                                        <p:attrNameLst>
                                          <p:attrName>style.visibility</p:attrName>
                                        </p:attrNameLst>
                                      </p:cBhvr>
                                      <p:to>
                                        <p:strVal val="visible"/>
                                      </p:to>
                                    </p:set>
                                    <p:animEffect transition="in" filter="dissolve">
                                      <p:cBhvr>
                                        <p:cTn id="43" dur="500"/>
                                        <p:tgtEl>
                                          <p:spTgt spid="150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autoUpdateAnimBg="0"/>
      <p:bldP spid="150531" grpId="0" animBg="1" autoUpdateAnimBg="0"/>
      <p:bldP spid="150537" grpId="0" animBg="1"/>
      <p:bldP spid="150538" grpId="0" animBg="1"/>
      <p:bldP spid="150539" grpId="0" autoUpdateAnimBg="0"/>
      <p:bldP spid="150540" grpId="0" autoUpdateAnimBg="0"/>
      <p:bldP spid="150541" grpId="0" autoUpdateAnimBg="0"/>
      <p:bldP spid="15054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2" name="Rectangle 10">
            <a:extLst>
              <a:ext uri="{FF2B5EF4-FFF2-40B4-BE49-F238E27FC236}">
                <a16:creationId xmlns:a16="http://schemas.microsoft.com/office/drawing/2014/main" id="{41A2293E-06FD-D04A-4253-B6FC01293527}"/>
              </a:ext>
            </a:extLst>
          </p:cNvPr>
          <p:cNvSpPr>
            <a:spLocks noChangeArrowheads="1"/>
          </p:cNvSpPr>
          <p:nvPr/>
        </p:nvSpPr>
        <p:spPr bwMode="auto">
          <a:xfrm>
            <a:off x="4206876" y="3216276"/>
            <a:ext cx="3732213" cy="2041525"/>
          </a:xfrm>
          <a:prstGeom prst="rect">
            <a:avLst/>
          </a:prstGeom>
          <a:solidFill>
            <a:schemeClr val="bg1">
              <a:lumMod val="95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1554" name="Rectangle 2">
            <a:extLst>
              <a:ext uri="{FF2B5EF4-FFF2-40B4-BE49-F238E27FC236}">
                <a16:creationId xmlns:a16="http://schemas.microsoft.com/office/drawing/2014/main" id="{7EC7F963-7626-7FEA-3786-A5BFDB4A2765}"/>
              </a:ext>
            </a:extLst>
          </p:cNvPr>
          <p:cNvSpPr>
            <a:spLocks noChangeArrowheads="1"/>
          </p:cNvSpPr>
          <p:nvPr/>
        </p:nvSpPr>
        <p:spPr bwMode="auto">
          <a:xfrm>
            <a:off x="2476501" y="2257425"/>
            <a:ext cx="7521575" cy="6667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The union of events </a:t>
            </a:r>
            <a:r>
              <a:rPr lang="en-US" sz="2400" i="1">
                <a:effectLst>
                  <a:outerShdw blurRad="38100" dist="38100" dir="2700000" algn="tl">
                    <a:srgbClr val="000000"/>
                  </a:outerShdw>
                </a:effectLst>
                <a:latin typeface="Book Antiqua" pitchFamily="18" charset="0"/>
              </a:rPr>
              <a:t>A</a:t>
            </a:r>
            <a:r>
              <a:rPr lang="en-US" sz="2400">
                <a:effectLst>
                  <a:outerShdw blurRad="38100" dist="38100" dir="2700000" algn="tl">
                    <a:srgbClr val="000000"/>
                  </a:outerShdw>
                </a:effectLst>
                <a:latin typeface="Book Antiqua" pitchFamily="18" charset="0"/>
              </a:rPr>
              <a:t> and </a:t>
            </a:r>
            <a:r>
              <a:rPr lang="en-US" sz="2400" i="1">
                <a:effectLst>
                  <a:outerShdw blurRad="38100" dist="38100" dir="2700000" algn="tl">
                    <a:srgbClr val="000000"/>
                  </a:outerShdw>
                </a:effectLst>
                <a:latin typeface="Book Antiqua" pitchFamily="18" charset="0"/>
              </a:rPr>
              <a:t>B</a:t>
            </a:r>
            <a:r>
              <a:rPr lang="en-US" sz="2400">
                <a:effectLst>
                  <a:outerShdw blurRad="38100" dist="38100" dir="2700000" algn="tl">
                    <a:srgbClr val="000000"/>
                  </a:outerShdw>
                </a:effectLst>
                <a:latin typeface="Book Antiqua" pitchFamily="18" charset="0"/>
              </a:rPr>
              <a:t> is denoted by </a:t>
            </a:r>
            <a:r>
              <a:rPr lang="en-US" sz="2400" i="1">
                <a:effectLst>
                  <a:outerShdw blurRad="38100" dist="38100" dir="2700000" algn="tl">
                    <a:srgbClr val="000000"/>
                  </a:outerShdw>
                </a:effectLst>
                <a:latin typeface="Book Antiqua" pitchFamily="18" charset="0"/>
              </a:rPr>
              <a:t>A</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B</a:t>
            </a:r>
            <a:r>
              <a:rPr lang="en-US" sz="2400">
                <a:effectLst>
                  <a:outerShdw blurRad="38100" dist="38100" dir="2700000" algn="tl">
                    <a:srgbClr val="000000"/>
                  </a:outerShdw>
                </a:effectLst>
                <a:latin typeface="Symbol" pitchFamily="18" charset="2"/>
              </a:rPr>
              <a:t></a:t>
            </a:r>
          </a:p>
        </p:txBody>
      </p:sp>
      <p:sp>
        <p:nvSpPr>
          <p:cNvPr id="151555" name="Rectangle 3">
            <a:extLst>
              <a:ext uri="{FF2B5EF4-FFF2-40B4-BE49-F238E27FC236}">
                <a16:creationId xmlns:a16="http://schemas.microsoft.com/office/drawing/2014/main" id="{8B942464-779B-49A8-9E95-AE28C35AA67A}"/>
              </a:ext>
            </a:extLst>
          </p:cNvPr>
          <p:cNvSpPr>
            <a:spLocks noChangeArrowheads="1"/>
          </p:cNvSpPr>
          <p:nvPr/>
        </p:nvSpPr>
        <p:spPr bwMode="auto">
          <a:xfrm>
            <a:off x="2476500" y="1133475"/>
            <a:ext cx="7524750" cy="10096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a:t>
            </a:r>
            <a:r>
              <a:rPr lang="en-US" sz="2400" u="sng" dirty="0">
                <a:effectLst>
                  <a:outerShdw blurRad="38100" dist="38100" dir="2700000" algn="tl">
                    <a:srgbClr val="000000"/>
                  </a:outerShdw>
                </a:effectLst>
                <a:latin typeface="Book Antiqua" pitchFamily="18" charset="0"/>
              </a:rPr>
              <a:t>union</a:t>
            </a:r>
            <a:r>
              <a:rPr lang="en-US" sz="2400" dirty="0">
                <a:effectLst>
                  <a:outerShdw blurRad="38100" dist="38100" dir="2700000" algn="tl">
                    <a:srgbClr val="000000"/>
                  </a:outerShdw>
                </a:effectLst>
                <a:latin typeface="Book Antiqua" pitchFamily="18" charset="0"/>
              </a:rPr>
              <a:t> of events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and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is the event containing</a:t>
            </a:r>
          </a:p>
          <a:p>
            <a:pPr>
              <a:defRPr/>
            </a:pPr>
            <a:r>
              <a:rPr lang="en-US" sz="2400" dirty="0">
                <a:effectLst>
                  <a:outerShdw blurRad="38100" dist="38100" dir="2700000" algn="tl">
                    <a:srgbClr val="000000"/>
                  </a:outerShdw>
                </a:effectLst>
                <a:latin typeface="Book Antiqua" pitchFamily="18" charset="0"/>
              </a:rPr>
              <a:t> all sample points that are in </a:t>
            </a:r>
            <a:r>
              <a:rPr lang="en-US" sz="2400" i="1" dirty="0">
                <a:effectLst>
                  <a:outerShdw blurRad="38100" dist="38100" dir="2700000" algn="tl">
                    <a:srgbClr val="000000"/>
                  </a:outerShdw>
                </a:effectLst>
                <a:latin typeface="Book Antiqua" pitchFamily="18" charset="0"/>
              </a:rPr>
              <a:t>A </a:t>
            </a:r>
            <a:r>
              <a:rPr lang="en-US" sz="2400" dirty="0">
                <a:effectLst>
                  <a:outerShdw blurRad="38100" dist="38100" dir="2700000" algn="tl">
                    <a:srgbClr val="000000"/>
                  </a:outerShdw>
                </a:effectLst>
                <a:latin typeface="Book Antiqua" pitchFamily="18" charset="0"/>
              </a:rPr>
              <a:t>or</a:t>
            </a:r>
            <a:r>
              <a:rPr lang="en-US" sz="2400" i="1" dirty="0">
                <a:effectLst>
                  <a:outerShdw blurRad="38100" dist="38100" dir="2700000" algn="tl">
                    <a:srgbClr val="000000"/>
                  </a:outerShdw>
                </a:effectLst>
                <a:latin typeface="Book Antiqua" pitchFamily="18" charset="0"/>
              </a:rPr>
              <a:t> B </a:t>
            </a:r>
            <a:r>
              <a:rPr lang="en-US" sz="2400" dirty="0">
                <a:effectLst>
                  <a:outerShdw blurRad="38100" dist="38100" dir="2700000" algn="tl">
                    <a:srgbClr val="000000"/>
                  </a:outerShdw>
                </a:effectLst>
                <a:latin typeface="Book Antiqua" pitchFamily="18" charset="0"/>
              </a:rPr>
              <a:t>or both.</a:t>
            </a:r>
          </a:p>
        </p:txBody>
      </p:sp>
      <p:sp>
        <p:nvSpPr>
          <p:cNvPr id="151558" name="Rectangle 6">
            <a:extLst>
              <a:ext uri="{FF2B5EF4-FFF2-40B4-BE49-F238E27FC236}">
                <a16:creationId xmlns:a16="http://schemas.microsoft.com/office/drawing/2014/main" id="{153A20EA-DC55-BF38-60AE-3181884C30A3}"/>
              </a:ext>
            </a:extLst>
          </p:cNvPr>
          <p:cNvSpPr>
            <a:spLocks noChangeArrowheads="1"/>
          </p:cNvSpPr>
          <p:nvPr/>
        </p:nvSpPr>
        <p:spPr bwMode="auto">
          <a:xfrm>
            <a:off x="2209800" y="127000"/>
            <a:ext cx="7772400" cy="660400"/>
          </a:xfrm>
          <a:prstGeom prst="rect">
            <a:avLst/>
          </a:prstGeom>
          <a:noFill/>
          <a:ln w="12700">
            <a:noFill/>
            <a:miter lim="800000"/>
            <a:headEnd/>
            <a:tailEnd/>
          </a:ln>
          <a:effectLst/>
        </p:spPr>
        <p:txBody>
          <a:bodyPr lIns="90488" tIns="44450" rIns="90488" bIns="44450" anchor="ctr"/>
          <a:lstStyle/>
          <a:p>
            <a:pPr algn="ctr">
              <a:defRPr/>
            </a:pPr>
            <a:r>
              <a:rPr lang="en-US" sz="2800" spc="100" dirty="0">
                <a:latin typeface="Engravers MT" panose="02090707080505020304" pitchFamily="18" charset="0"/>
                <a:cs typeface="Times New Roman" panose="02020603050405020304" pitchFamily="18" charset="0"/>
              </a:rPr>
              <a:t>Union of Two Events</a:t>
            </a:r>
          </a:p>
        </p:txBody>
      </p:sp>
      <p:sp>
        <p:nvSpPr>
          <p:cNvPr id="151566" name="Rectangle 14">
            <a:extLst>
              <a:ext uri="{FF2B5EF4-FFF2-40B4-BE49-F238E27FC236}">
                <a16:creationId xmlns:a16="http://schemas.microsoft.com/office/drawing/2014/main" id="{BAAF98F8-5A61-9F80-C522-8B657330CF68}"/>
              </a:ext>
            </a:extLst>
          </p:cNvPr>
          <p:cNvSpPr>
            <a:spLocks noChangeArrowheads="1"/>
          </p:cNvSpPr>
          <p:nvPr/>
        </p:nvSpPr>
        <p:spPr bwMode="auto">
          <a:xfrm>
            <a:off x="8386764" y="3652838"/>
            <a:ext cx="1215077" cy="7569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nSpc>
                <a:spcPct val="90000"/>
              </a:lnSpc>
              <a:defRPr/>
            </a:pPr>
            <a:r>
              <a:rPr lang="en-US" sz="2400">
                <a:latin typeface="Book Antiqua" pitchFamily="18" charset="0"/>
              </a:rPr>
              <a:t>Sample</a:t>
            </a:r>
          </a:p>
          <a:p>
            <a:pPr>
              <a:lnSpc>
                <a:spcPct val="90000"/>
              </a:lnSpc>
              <a:defRPr/>
            </a:pPr>
            <a:r>
              <a:rPr lang="en-US" sz="2400">
                <a:latin typeface="Book Antiqua" pitchFamily="18" charset="0"/>
              </a:rPr>
              <a:t>Space </a:t>
            </a:r>
            <a:r>
              <a:rPr lang="en-US" sz="2400" i="1">
                <a:latin typeface="Book Antiqua" pitchFamily="18" charset="0"/>
              </a:rPr>
              <a:t>S</a:t>
            </a:r>
          </a:p>
        </p:txBody>
      </p:sp>
      <p:sp>
        <p:nvSpPr>
          <p:cNvPr id="151567" name="Line 15">
            <a:extLst>
              <a:ext uri="{FF2B5EF4-FFF2-40B4-BE49-F238E27FC236}">
                <a16:creationId xmlns:a16="http://schemas.microsoft.com/office/drawing/2014/main" id="{16B91901-593D-B97B-7C02-0F01BCAFAB04}"/>
              </a:ext>
            </a:extLst>
          </p:cNvPr>
          <p:cNvSpPr>
            <a:spLocks noChangeShapeType="1"/>
          </p:cNvSpPr>
          <p:nvPr/>
        </p:nvSpPr>
        <p:spPr bwMode="auto">
          <a:xfrm flipV="1">
            <a:off x="7943850" y="4162425"/>
            <a:ext cx="400050" cy="0"/>
          </a:xfrm>
          <a:prstGeom prst="line">
            <a:avLst/>
          </a:prstGeom>
          <a:noFill/>
          <a:ln w="19050">
            <a:solidFill>
              <a:schemeClr val="tx1"/>
            </a:solidFill>
            <a:round/>
            <a:headEnd type="triangle" w="med" len="me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1568" name="Oval 16">
            <a:extLst>
              <a:ext uri="{FF2B5EF4-FFF2-40B4-BE49-F238E27FC236}">
                <a16:creationId xmlns:a16="http://schemas.microsoft.com/office/drawing/2014/main" id="{EC4B6326-F221-C8BF-72D0-B9C489FB239C}"/>
              </a:ext>
            </a:extLst>
          </p:cNvPr>
          <p:cNvSpPr>
            <a:spLocks noChangeArrowheads="1"/>
          </p:cNvSpPr>
          <p:nvPr/>
        </p:nvSpPr>
        <p:spPr bwMode="auto">
          <a:xfrm>
            <a:off x="4552951" y="3414713"/>
            <a:ext cx="1711325" cy="1676400"/>
          </a:xfrm>
          <a:prstGeom prst="ellipse">
            <a:avLst/>
          </a:prstGeom>
          <a:solidFill>
            <a:schemeClr val="bg2"/>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1570" name="Rectangle 18">
            <a:extLst>
              <a:ext uri="{FF2B5EF4-FFF2-40B4-BE49-F238E27FC236}">
                <a16:creationId xmlns:a16="http://schemas.microsoft.com/office/drawing/2014/main" id="{2DC8B422-B710-5D09-F971-EEF176EDA0E7}"/>
              </a:ext>
            </a:extLst>
          </p:cNvPr>
          <p:cNvSpPr>
            <a:spLocks noChangeArrowheads="1"/>
          </p:cNvSpPr>
          <p:nvPr/>
        </p:nvSpPr>
        <p:spPr bwMode="auto">
          <a:xfrm>
            <a:off x="4621214" y="4002088"/>
            <a:ext cx="1525587" cy="459100"/>
          </a:xfrm>
          <a:prstGeom prst="rect">
            <a:avLst/>
          </a:prstGeom>
          <a:noFill/>
          <a:ln w="12700">
            <a:noFill/>
            <a:miter lim="800000"/>
            <a:headEnd/>
            <a:tailEnd/>
          </a:ln>
          <a:effectLst/>
        </p:spPr>
        <p:txBody>
          <a:bodyPr lIns="90488" tIns="44450" rIns="90488" bIns="44450">
            <a:spAutoFit/>
          </a:bodyPr>
          <a:lstStyle/>
          <a:p>
            <a:pPr>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A</a:t>
            </a:r>
            <a:endParaRPr lang="en-US" sz="2400" i="1">
              <a:latin typeface="Book Antiqua" pitchFamily="18" charset="0"/>
            </a:endParaRPr>
          </a:p>
        </p:txBody>
      </p:sp>
      <p:grpSp>
        <p:nvGrpSpPr>
          <p:cNvPr id="2" name="Group 21">
            <a:extLst>
              <a:ext uri="{FF2B5EF4-FFF2-40B4-BE49-F238E27FC236}">
                <a16:creationId xmlns:a16="http://schemas.microsoft.com/office/drawing/2014/main" id="{8ECEA778-6BBE-7354-6166-62D5AAA31F50}"/>
              </a:ext>
            </a:extLst>
          </p:cNvPr>
          <p:cNvGrpSpPr>
            <a:grpSpLocks/>
          </p:cNvGrpSpPr>
          <p:nvPr/>
        </p:nvGrpSpPr>
        <p:grpSpPr bwMode="auto">
          <a:xfrm>
            <a:off x="5937931" y="3381149"/>
            <a:ext cx="1701800" cy="1674812"/>
            <a:chOff x="2753" y="2205"/>
            <a:chExt cx="1072" cy="1055"/>
          </a:xfrm>
          <a:solidFill>
            <a:schemeClr val="bg2">
              <a:lumMod val="20000"/>
              <a:lumOff val="80000"/>
            </a:schemeClr>
          </a:solidFill>
        </p:grpSpPr>
        <p:sp>
          <p:nvSpPr>
            <p:cNvPr id="151569" name="Oval 17">
              <a:extLst>
                <a:ext uri="{FF2B5EF4-FFF2-40B4-BE49-F238E27FC236}">
                  <a16:creationId xmlns:a16="http://schemas.microsoft.com/office/drawing/2014/main" id="{966EF600-48D6-6FE3-7C4B-2274BB8138F7}"/>
                </a:ext>
              </a:extLst>
            </p:cNvPr>
            <p:cNvSpPr>
              <a:spLocks noChangeArrowheads="1"/>
            </p:cNvSpPr>
            <p:nvPr/>
          </p:nvSpPr>
          <p:spPr bwMode="auto">
            <a:xfrm>
              <a:off x="2760" y="2205"/>
              <a:ext cx="1065" cy="1055"/>
            </a:xfrm>
            <a:prstGeom prst="ellipse">
              <a:avLst/>
            </a:prstGeom>
            <a:solidFill>
              <a:schemeClr val="bg2"/>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1572" name="Freeform 20">
              <a:extLst>
                <a:ext uri="{FF2B5EF4-FFF2-40B4-BE49-F238E27FC236}">
                  <a16:creationId xmlns:a16="http://schemas.microsoft.com/office/drawing/2014/main" id="{A8F10853-2652-901F-FAD4-685DCF889C1C}"/>
                </a:ext>
              </a:extLst>
            </p:cNvPr>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solidFill>
              <a:schemeClr val="bg2"/>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151571" name="Rectangle 19">
            <a:extLst>
              <a:ext uri="{FF2B5EF4-FFF2-40B4-BE49-F238E27FC236}">
                <a16:creationId xmlns:a16="http://schemas.microsoft.com/office/drawing/2014/main" id="{8B77CA9C-C52D-750E-5C66-B84E79D267F9}"/>
              </a:ext>
            </a:extLst>
          </p:cNvPr>
          <p:cNvSpPr>
            <a:spLocks noChangeArrowheads="1"/>
          </p:cNvSpPr>
          <p:nvPr/>
        </p:nvSpPr>
        <p:spPr bwMode="auto">
          <a:xfrm>
            <a:off x="6315076" y="4008438"/>
            <a:ext cx="1235917" cy="459100"/>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B</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p:cTn id="7" dur="500" fill="hold"/>
                                        <p:tgtEl>
                                          <p:spTgt spid="151555"/>
                                        </p:tgtEl>
                                        <p:attrNameLst>
                                          <p:attrName>ppt_w</p:attrName>
                                        </p:attrNameLst>
                                      </p:cBhvr>
                                      <p:tavLst>
                                        <p:tav tm="0">
                                          <p:val>
                                            <p:strVal val="2/3*#ppt_w"/>
                                          </p:val>
                                        </p:tav>
                                        <p:tav tm="100000">
                                          <p:val>
                                            <p:strVal val="#ppt_w"/>
                                          </p:val>
                                        </p:tav>
                                      </p:tavLst>
                                    </p:anim>
                                    <p:anim calcmode="lin" valueType="num">
                                      <p:cBhvr>
                                        <p:cTn id="8" dur="500" fill="hold"/>
                                        <p:tgtEl>
                                          <p:spTgt spid="151555"/>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1554"/>
                                        </p:tgtEl>
                                        <p:attrNameLst>
                                          <p:attrName>style.visibility</p:attrName>
                                        </p:attrNameLst>
                                      </p:cBhvr>
                                      <p:to>
                                        <p:strVal val="visible"/>
                                      </p:to>
                                    </p:set>
                                    <p:anim calcmode="lin" valueType="num">
                                      <p:cBhvr>
                                        <p:cTn id="13" dur="500" fill="hold"/>
                                        <p:tgtEl>
                                          <p:spTgt spid="151554"/>
                                        </p:tgtEl>
                                        <p:attrNameLst>
                                          <p:attrName>ppt_w</p:attrName>
                                        </p:attrNameLst>
                                      </p:cBhvr>
                                      <p:tavLst>
                                        <p:tav tm="0">
                                          <p:val>
                                            <p:strVal val="2/3*#ppt_w"/>
                                          </p:val>
                                        </p:tav>
                                        <p:tav tm="100000">
                                          <p:val>
                                            <p:strVal val="#ppt_w"/>
                                          </p:val>
                                        </p:tav>
                                      </p:tavLst>
                                    </p:anim>
                                    <p:anim calcmode="lin" valueType="num">
                                      <p:cBhvr>
                                        <p:cTn id="14" dur="500" fill="hold"/>
                                        <p:tgtEl>
                                          <p:spTgt spid="151554"/>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1562"/>
                                        </p:tgtEl>
                                        <p:attrNameLst>
                                          <p:attrName>style.visibility</p:attrName>
                                        </p:attrNameLst>
                                      </p:cBhvr>
                                      <p:to>
                                        <p:strVal val="visible"/>
                                      </p:to>
                                    </p:set>
                                    <p:animEffect transition="in" filter="dissolve">
                                      <p:cBhvr>
                                        <p:cTn id="19" dur="500"/>
                                        <p:tgtEl>
                                          <p:spTgt spid="151562"/>
                                        </p:tgtEl>
                                      </p:cBhvr>
                                    </p:animEffect>
                                  </p:childTnLst>
                                </p:cTn>
                              </p:par>
                            </p:childTnLst>
                          </p:cTn>
                        </p:par>
                        <p:par>
                          <p:cTn id="20" fill="hold" nodeType="afterGroup">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51566"/>
                                        </p:tgtEl>
                                        <p:attrNameLst>
                                          <p:attrName>style.visibility</p:attrName>
                                        </p:attrNameLst>
                                      </p:cBhvr>
                                      <p:to>
                                        <p:strVal val="visible"/>
                                      </p:to>
                                    </p:set>
                                    <p:animEffect transition="in" filter="slide(fromTop)">
                                      <p:cBhvr>
                                        <p:cTn id="23" dur="500"/>
                                        <p:tgtEl>
                                          <p:spTgt spid="151566"/>
                                        </p:tgtEl>
                                      </p:cBhvr>
                                    </p:animEffect>
                                  </p:childTnLst>
                                </p:cTn>
                              </p:par>
                            </p:childTnLst>
                          </p:cTn>
                        </p:par>
                        <p:par>
                          <p:cTn id="24" fill="hold" nodeType="afterGroup">
                            <p:stCondLst>
                              <p:cond delay="2000"/>
                            </p:stCondLst>
                            <p:childTnLst>
                              <p:par>
                                <p:cTn id="25" presetID="12" presetClass="entr" presetSubtype="2" fill="hold" nodeType="afterEffect">
                                  <p:stCondLst>
                                    <p:cond delay="0"/>
                                  </p:stCondLst>
                                  <p:childTnLst>
                                    <p:set>
                                      <p:cBhvr>
                                        <p:cTn id="26" dur="1" fill="hold">
                                          <p:stCondLst>
                                            <p:cond delay="0"/>
                                          </p:stCondLst>
                                        </p:cTn>
                                        <p:tgtEl>
                                          <p:spTgt spid="151567"/>
                                        </p:tgtEl>
                                        <p:attrNameLst>
                                          <p:attrName>style.visibility</p:attrName>
                                        </p:attrNameLst>
                                      </p:cBhvr>
                                      <p:to>
                                        <p:strVal val="visible"/>
                                      </p:to>
                                    </p:set>
                                    <p:animEffect transition="in" filter="slide(fromRight)">
                                      <p:cBhvr>
                                        <p:cTn id="27" dur="500"/>
                                        <p:tgtEl>
                                          <p:spTgt spid="151567"/>
                                        </p:tgtEl>
                                      </p:cBhvr>
                                    </p:animEffect>
                                  </p:childTnLst>
                                </p:cTn>
                              </p:par>
                            </p:childTnLst>
                          </p:cTn>
                        </p:par>
                        <p:par>
                          <p:cTn id="28" fill="hold" nodeType="afterGroup">
                            <p:stCondLst>
                              <p:cond delay="2500"/>
                            </p:stCondLst>
                            <p:childTnLst>
                              <p:par>
                                <p:cTn id="29" presetID="12" presetClass="entr" presetSubtype="8" fill="hold" grpId="0" nodeType="afterEffect">
                                  <p:stCondLst>
                                    <p:cond delay="2000"/>
                                  </p:stCondLst>
                                  <p:childTnLst>
                                    <p:set>
                                      <p:cBhvr>
                                        <p:cTn id="30" dur="1" fill="hold">
                                          <p:stCondLst>
                                            <p:cond delay="0"/>
                                          </p:stCondLst>
                                        </p:cTn>
                                        <p:tgtEl>
                                          <p:spTgt spid="151568"/>
                                        </p:tgtEl>
                                        <p:attrNameLst>
                                          <p:attrName>style.visibility</p:attrName>
                                        </p:attrNameLst>
                                      </p:cBhvr>
                                      <p:to>
                                        <p:strVal val="visible"/>
                                      </p:to>
                                    </p:set>
                                    <p:animEffect transition="in" filter="slide(fromLeft)">
                                      <p:cBhvr>
                                        <p:cTn id="31" dur="500"/>
                                        <p:tgtEl>
                                          <p:spTgt spid="151568"/>
                                        </p:tgtEl>
                                      </p:cBhvr>
                                    </p:animEffect>
                                  </p:childTnLst>
                                </p:cTn>
                              </p:par>
                            </p:childTnLst>
                          </p:cTn>
                        </p:par>
                        <p:par>
                          <p:cTn id="32" fill="hold" nodeType="afterGroup">
                            <p:stCondLst>
                              <p:cond delay="5000"/>
                            </p:stCondLst>
                            <p:childTnLst>
                              <p:par>
                                <p:cTn id="33" presetID="12" presetClass="entr" presetSubtype="1" fill="hold" grpId="0" nodeType="afterEffect">
                                  <p:stCondLst>
                                    <p:cond delay="1000"/>
                                  </p:stCondLst>
                                  <p:childTnLst>
                                    <p:set>
                                      <p:cBhvr>
                                        <p:cTn id="34" dur="1" fill="hold">
                                          <p:stCondLst>
                                            <p:cond delay="0"/>
                                          </p:stCondLst>
                                        </p:cTn>
                                        <p:tgtEl>
                                          <p:spTgt spid="151570"/>
                                        </p:tgtEl>
                                        <p:attrNameLst>
                                          <p:attrName>style.visibility</p:attrName>
                                        </p:attrNameLst>
                                      </p:cBhvr>
                                      <p:to>
                                        <p:strVal val="visible"/>
                                      </p:to>
                                    </p:set>
                                    <p:animEffect transition="in" filter="slide(fromTop)">
                                      <p:cBhvr>
                                        <p:cTn id="35" dur="500"/>
                                        <p:tgtEl>
                                          <p:spTgt spid="151570"/>
                                        </p:tgtEl>
                                      </p:cBhvr>
                                    </p:animEffect>
                                  </p:childTnLst>
                                </p:cTn>
                              </p:par>
                            </p:childTnLst>
                          </p:cTn>
                        </p:par>
                        <p:par>
                          <p:cTn id="36" fill="hold" nodeType="afterGroup">
                            <p:stCondLst>
                              <p:cond delay="6500"/>
                            </p:stCondLst>
                            <p:childTnLst>
                              <p:par>
                                <p:cTn id="37" presetID="12" presetClass="entr" presetSubtype="8" fill="hold" nodeType="after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slide(fromLeft)">
                                      <p:cBhvr>
                                        <p:cTn id="39" dur="500"/>
                                        <p:tgtEl>
                                          <p:spTgt spid="2"/>
                                        </p:tgtEl>
                                      </p:cBhvr>
                                    </p:animEffect>
                                  </p:childTnLst>
                                </p:cTn>
                              </p:par>
                            </p:childTnLst>
                          </p:cTn>
                        </p:par>
                        <p:par>
                          <p:cTn id="40" fill="hold" nodeType="afterGroup">
                            <p:stCondLst>
                              <p:cond delay="9000"/>
                            </p:stCondLst>
                            <p:childTnLst>
                              <p:par>
                                <p:cTn id="41" presetID="12" presetClass="entr" presetSubtype="1" fill="hold" grpId="0" nodeType="afterEffect">
                                  <p:stCondLst>
                                    <p:cond delay="1000"/>
                                  </p:stCondLst>
                                  <p:childTnLst>
                                    <p:set>
                                      <p:cBhvr>
                                        <p:cTn id="42" dur="1" fill="hold">
                                          <p:stCondLst>
                                            <p:cond delay="0"/>
                                          </p:stCondLst>
                                        </p:cTn>
                                        <p:tgtEl>
                                          <p:spTgt spid="151571"/>
                                        </p:tgtEl>
                                        <p:attrNameLst>
                                          <p:attrName>style.visibility</p:attrName>
                                        </p:attrNameLst>
                                      </p:cBhvr>
                                      <p:to>
                                        <p:strVal val="visible"/>
                                      </p:to>
                                    </p:set>
                                    <p:animEffect transition="in" filter="slide(fromTop)">
                                      <p:cBhvr>
                                        <p:cTn id="43" dur="500"/>
                                        <p:tgtEl>
                                          <p:spTgt spid="15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2" grpId="0" animBg="1"/>
      <p:bldP spid="151554" grpId="0" animBg="1" autoUpdateAnimBg="0"/>
      <p:bldP spid="151555" grpId="0" animBg="1" autoUpdateAnimBg="0"/>
      <p:bldP spid="151566" grpId="0" autoUpdateAnimBg="0"/>
      <p:bldP spid="151568" grpId="0" animBg="1"/>
      <p:bldP spid="151570" grpId="0" autoUpdateAnimBg="0"/>
      <p:bldP spid="1515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CD53483A-1FC7-EE4F-F012-B58769B03734}"/>
              </a:ext>
            </a:extLst>
          </p:cNvPr>
          <p:cNvSpPr>
            <a:spLocks noChangeArrowheads="1"/>
          </p:cNvSpPr>
          <p:nvPr/>
        </p:nvSpPr>
        <p:spPr bwMode="auto">
          <a:xfrm>
            <a:off x="4206876" y="3216276"/>
            <a:ext cx="3732213" cy="2041525"/>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2579" name="Rectangle 3">
            <a:extLst>
              <a:ext uri="{FF2B5EF4-FFF2-40B4-BE49-F238E27FC236}">
                <a16:creationId xmlns:a16="http://schemas.microsoft.com/office/drawing/2014/main" id="{3A3BE390-82F9-8A26-7747-AB1E641090D4}"/>
              </a:ext>
            </a:extLst>
          </p:cNvPr>
          <p:cNvSpPr>
            <a:spLocks noChangeArrowheads="1"/>
          </p:cNvSpPr>
          <p:nvPr/>
        </p:nvSpPr>
        <p:spPr bwMode="auto">
          <a:xfrm>
            <a:off x="2476501" y="2257425"/>
            <a:ext cx="7750175" cy="6667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intersection of events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and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is denoted by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Symbol" pitchFamily="18" charset="2"/>
              </a:rPr>
              <a:t></a:t>
            </a:r>
          </a:p>
        </p:txBody>
      </p:sp>
      <p:sp>
        <p:nvSpPr>
          <p:cNvPr id="152580" name="Rectangle 4">
            <a:extLst>
              <a:ext uri="{FF2B5EF4-FFF2-40B4-BE49-F238E27FC236}">
                <a16:creationId xmlns:a16="http://schemas.microsoft.com/office/drawing/2014/main" id="{911FC96F-ED7E-E5C9-F505-5D1722308FB8}"/>
              </a:ext>
            </a:extLst>
          </p:cNvPr>
          <p:cNvSpPr>
            <a:spLocks noChangeArrowheads="1"/>
          </p:cNvSpPr>
          <p:nvPr/>
        </p:nvSpPr>
        <p:spPr bwMode="auto">
          <a:xfrm>
            <a:off x="2476500" y="1133475"/>
            <a:ext cx="7753350" cy="1009650"/>
          </a:xfrm>
          <a:prstGeom prst="rect">
            <a:avLst/>
          </a:prstGeom>
          <a:solidFill>
            <a:schemeClr val="bg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a:t>
            </a:r>
            <a:r>
              <a:rPr lang="en-US" sz="2400" u="sng" dirty="0">
                <a:effectLst>
                  <a:outerShdw blurRad="38100" dist="38100" dir="2700000" algn="tl">
                    <a:srgbClr val="000000"/>
                  </a:outerShdw>
                </a:effectLst>
                <a:latin typeface="Book Antiqua" pitchFamily="18" charset="0"/>
              </a:rPr>
              <a:t>intersection</a:t>
            </a:r>
            <a:r>
              <a:rPr lang="en-US" sz="2400" dirty="0">
                <a:effectLst>
                  <a:outerShdw blurRad="38100" dist="38100" dir="2700000" algn="tl">
                    <a:srgbClr val="000000"/>
                  </a:outerShdw>
                </a:effectLst>
                <a:latin typeface="Book Antiqua" pitchFamily="18" charset="0"/>
              </a:rPr>
              <a:t> of events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and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is the set of all</a:t>
            </a:r>
          </a:p>
          <a:p>
            <a:pPr>
              <a:defRPr/>
            </a:pPr>
            <a:r>
              <a:rPr lang="en-US" sz="2400" dirty="0">
                <a:effectLst>
                  <a:outerShdw blurRad="38100" dist="38100" dir="2700000" algn="tl">
                    <a:srgbClr val="000000"/>
                  </a:outerShdw>
                </a:effectLst>
                <a:latin typeface="Book Antiqua" pitchFamily="18" charset="0"/>
              </a:rPr>
              <a:t> sample points that are in both</a:t>
            </a:r>
            <a:r>
              <a:rPr lang="en-US" sz="2400" i="1" dirty="0">
                <a:effectLst>
                  <a:outerShdw blurRad="38100" dist="38100" dir="2700000" algn="tl">
                    <a:srgbClr val="000000"/>
                  </a:outerShdw>
                </a:effectLst>
                <a:latin typeface="Book Antiqua" pitchFamily="18" charset="0"/>
              </a:rPr>
              <a:t> A </a:t>
            </a:r>
            <a:r>
              <a:rPr lang="en-US" sz="2400" dirty="0">
                <a:effectLst>
                  <a:outerShdw blurRad="38100" dist="38100" dir="2700000" algn="tl">
                    <a:srgbClr val="000000"/>
                  </a:outerShdw>
                </a:effectLst>
                <a:latin typeface="Book Antiqua" pitchFamily="18" charset="0"/>
              </a:rPr>
              <a:t>and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a:t>
            </a:r>
          </a:p>
        </p:txBody>
      </p:sp>
      <p:sp>
        <p:nvSpPr>
          <p:cNvPr id="152584" name="Rectangle 8">
            <a:extLst>
              <a:ext uri="{FF2B5EF4-FFF2-40B4-BE49-F238E27FC236}">
                <a16:creationId xmlns:a16="http://schemas.microsoft.com/office/drawing/2014/main" id="{856C51E7-15AB-4954-C827-A2D411704A79}"/>
              </a:ext>
            </a:extLst>
          </p:cNvPr>
          <p:cNvSpPr>
            <a:spLocks noChangeArrowheads="1"/>
          </p:cNvSpPr>
          <p:nvPr/>
        </p:nvSpPr>
        <p:spPr bwMode="auto">
          <a:xfrm>
            <a:off x="8386764" y="3652838"/>
            <a:ext cx="1215077" cy="7569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nSpc>
                <a:spcPct val="90000"/>
              </a:lnSpc>
              <a:defRPr/>
            </a:pPr>
            <a:r>
              <a:rPr lang="en-US" sz="2400">
                <a:latin typeface="Book Antiqua" pitchFamily="18" charset="0"/>
              </a:rPr>
              <a:t>Sample</a:t>
            </a:r>
          </a:p>
          <a:p>
            <a:pPr>
              <a:lnSpc>
                <a:spcPct val="90000"/>
              </a:lnSpc>
              <a:defRPr/>
            </a:pPr>
            <a:r>
              <a:rPr lang="en-US" sz="2400">
                <a:latin typeface="Book Antiqua" pitchFamily="18" charset="0"/>
              </a:rPr>
              <a:t>Space </a:t>
            </a:r>
            <a:r>
              <a:rPr lang="en-US" sz="2400" i="1">
                <a:latin typeface="Book Antiqua" pitchFamily="18" charset="0"/>
              </a:rPr>
              <a:t>S</a:t>
            </a:r>
          </a:p>
        </p:txBody>
      </p:sp>
      <p:sp>
        <p:nvSpPr>
          <p:cNvPr id="152585" name="Line 9">
            <a:extLst>
              <a:ext uri="{FF2B5EF4-FFF2-40B4-BE49-F238E27FC236}">
                <a16:creationId xmlns:a16="http://schemas.microsoft.com/office/drawing/2014/main" id="{93C99729-01AC-C662-BFDC-5DF57FBDC93F}"/>
              </a:ext>
            </a:extLst>
          </p:cNvPr>
          <p:cNvSpPr>
            <a:spLocks noChangeShapeType="1"/>
          </p:cNvSpPr>
          <p:nvPr/>
        </p:nvSpPr>
        <p:spPr bwMode="auto">
          <a:xfrm flipV="1">
            <a:off x="7943850" y="4162425"/>
            <a:ext cx="400050" cy="0"/>
          </a:xfrm>
          <a:prstGeom prst="line">
            <a:avLst/>
          </a:prstGeom>
          <a:noFill/>
          <a:ln w="19050">
            <a:solidFill>
              <a:schemeClr val="tx1"/>
            </a:solidFill>
            <a:round/>
            <a:headEnd type="triangle" w="med" len="me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2586" name="Oval 10">
            <a:extLst>
              <a:ext uri="{FF2B5EF4-FFF2-40B4-BE49-F238E27FC236}">
                <a16:creationId xmlns:a16="http://schemas.microsoft.com/office/drawing/2014/main" id="{CB88C41F-89C5-186B-4473-ED4AE6DE4E27}"/>
              </a:ext>
            </a:extLst>
          </p:cNvPr>
          <p:cNvSpPr>
            <a:spLocks noChangeArrowheads="1"/>
          </p:cNvSpPr>
          <p:nvPr/>
        </p:nvSpPr>
        <p:spPr bwMode="auto">
          <a:xfrm>
            <a:off x="4552951" y="3414713"/>
            <a:ext cx="1711325" cy="1676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2587" name="Rectangle 11">
            <a:extLst>
              <a:ext uri="{FF2B5EF4-FFF2-40B4-BE49-F238E27FC236}">
                <a16:creationId xmlns:a16="http://schemas.microsoft.com/office/drawing/2014/main" id="{887FBDAF-D16F-B87C-61E5-13993BAE0AD9}"/>
              </a:ext>
            </a:extLst>
          </p:cNvPr>
          <p:cNvSpPr>
            <a:spLocks noChangeArrowheads="1"/>
          </p:cNvSpPr>
          <p:nvPr/>
        </p:nvSpPr>
        <p:spPr bwMode="auto">
          <a:xfrm>
            <a:off x="4621214" y="4002088"/>
            <a:ext cx="1525587" cy="459100"/>
          </a:xfrm>
          <a:prstGeom prst="rect">
            <a:avLst/>
          </a:prstGeom>
          <a:noFill/>
          <a:ln w="12700">
            <a:noFill/>
            <a:miter lim="800000"/>
            <a:headEnd/>
            <a:tailEnd/>
          </a:ln>
          <a:effectLst/>
        </p:spPr>
        <p:txBody>
          <a:bodyPr lIns="90488" tIns="44450" rIns="90488" bIns="44450">
            <a:spAutoFit/>
          </a:bodyPr>
          <a:lstStyle/>
          <a:p>
            <a:pPr>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A</a:t>
            </a:r>
            <a:endParaRPr lang="en-US" sz="2400" i="1">
              <a:latin typeface="Book Antiqua" pitchFamily="18" charset="0"/>
            </a:endParaRPr>
          </a:p>
        </p:txBody>
      </p:sp>
      <p:grpSp>
        <p:nvGrpSpPr>
          <p:cNvPr id="2" name="Group 12">
            <a:extLst>
              <a:ext uri="{FF2B5EF4-FFF2-40B4-BE49-F238E27FC236}">
                <a16:creationId xmlns:a16="http://schemas.microsoft.com/office/drawing/2014/main" id="{39C52655-EEDA-37BF-CA2A-8E2D0EE33363}"/>
              </a:ext>
            </a:extLst>
          </p:cNvPr>
          <p:cNvGrpSpPr>
            <a:grpSpLocks/>
          </p:cNvGrpSpPr>
          <p:nvPr/>
        </p:nvGrpSpPr>
        <p:grpSpPr bwMode="auto">
          <a:xfrm>
            <a:off x="5894388" y="3395663"/>
            <a:ext cx="1701800" cy="1674812"/>
            <a:chOff x="2753" y="2205"/>
            <a:chExt cx="1072" cy="1055"/>
          </a:xfrm>
          <a:solidFill>
            <a:schemeClr val="bg2"/>
          </a:solidFill>
        </p:grpSpPr>
        <p:sp>
          <p:nvSpPr>
            <p:cNvPr id="152589" name="Oval 13">
              <a:extLst>
                <a:ext uri="{FF2B5EF4-FFF2-40B4-BE49-F238E27FC236}">
                  <a16:creationId xmlns:a16="http://schemas.microsoft.com/office/drawing/2014/main" id="{A443548B-11FF-8E99-57E9-0D09CF3A7095}"/>
                </a:ext>
              </a:extLst>
            </p:cNvPr>
            <p:cNvSpPr>
              <a:spLocks noChangeArrowheads="1"/>
            </p:cNvSpPr>
            <p:nvPr/>
          </p:nvSpPr>
          <p:spPr bwMode="auto">
            <a:xfrm>
              <a:off x="2760" y="2205"/>
              <a:ext cx="1065" cy="1055"/>
            </a:xfrm>
            <a:prstGeom prst="ellipse">
              <a:avLst/>
            </a:prstGeom>
            <a:grp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2590" name="Freeform 14">
              <a:extLst>
                <a:ext uri="{FF2B5EF4-FFF2-40B4-BE49-F238E27FC236}">
                  <a16:creationId xmlns:a16="http://schemas.microsoft.com/office/drawing/2014/main" id="{35C00337-1BD8-D864-22EB-CFF1CF5539A4}"/>
                </a:ext>
              </a:extLst>
            </p:cNvPr>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grp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grpSp>
      <p:sp>
        <p:nvSpPr>
          <p:cNvPr id="152591" name="Rectangle 15">
            <a:extLst>
              <a:ext uri="{FF2B5EF4-FFF2-40B4-BE49-F238E27FC236}">
                <a16:creationId xmlns:a16="http://schemas.microsoft.com/office/drawing/2014/main" id="{44E9951F-21E4-B34D-14DB-C6ACAC9A8698}"/>
              </a:ext>
            </a:extLst>
          </p:cNvPr>
          <p:cNvSpPr>
            <a:spLocks noChangeArrowheads="1"/>
          </p:cNvSpPr>
          <p:nvPr/>
        </p:nvSpPr>
        <p:spPr bwMode="auto">
          <a:xfrm>
            <a:off x="6315076" y="4008438"/>
            <a:ext cx="1235917" cy="459100"/>
          </a:xfrm>
          <a:prstGeom prst="rect">
            <a:avLst/>
          </a:prstGeom>
          <a:noFill/>
          <a:ln w="12700">
            <a:noFill/>
            <a:miter lim="800000"/>
            <a:headEnd/>
            <a:tailEnd/>
          </a:ln>
          <a:effectLst/>
        </p:spPr>
        <p:txBody>
          <a:bodyPr wrap="none" lIns="90488" tIns="44450" rIns="90488" bIns="44450">
            <a:spAutoFit/>
          </a:bodyPr>
          <a:lstStyle/>
          <a:p>
            <a:pPr>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B</a:t>
            </a:r>
          </a:p>
        </p:txBody>
      </p:sp>
      <p:sp>
        <p:nvSpPr>
          <p:cNvPr id="152592" name="Rectangle 16">
            <a:extLst>
              <a:ext uri="{FF2B5EF4-FFF2-40B4-BE49-F238E27FC236}">
                <a16:creationId xmlns:a16="http://schemas.microsoft.com/office/drawing/2014/main" id="{AE076D29-A919-1E24-C031-A202BBAAAF2D}"/>
              </a:ext>
            </a:extLst>
          </p:cNvPr>
          <p:cNvSpPr>
            <a:spLocks noChangeArrowheads="1"/>
          </p:cNvSpPr>
          <p:nvPr/>
        </p:nvSpPr>
        <p:spPr bwMode="auto">
          <a:xfrm>
            <a:off x="1668576" y="104775"/>
            <a:ext cx="8473849" cy="700087"/>
          </a:xfrm>
          <a:prstGeom prst="rect">
            <a:avLst/>
          </a:prstGeom>
          <a:noFill/>
          <a:ln w="12700">
            <a:noFill/>
            <a:miter lim="800000"/>
            <a:headEnd/>
            <a:tailEnd/>
          </a:ln>
          <a:effectLst/>
        </p:spPr>
        <p:txBody>
          <a:bodyPr lIns="90488" tIns="44450" rIns="90488" bIns="44450" anchor="ctr"/>
          <a:lstStyle/>
          <a:p>
            <a:pPr algn="ctr">
              <a:defRPr/>
            </a:pPr>
            <a:r>
              <a:rPr lang="en-US" sz="2800" spc="100" dirty="0">
                <a:latin typeface="Engravers MT" panose="02090707080505020304" pitchFamily="18" charset="0"/>
                <a:cs typeface="Times New Roman" panose="02020603050405020304" pitchFamily="18" charset="0"/>
              </a:rPr>
              <a:t>Intersection of Two Events</a:t>
            </a:r>
          </a:p>
        </p:txBody>
      </p:sp>
      <p:sp>
        <p:nvSpPr>
          <p:cNvPr id="152595" name="Freeform 19">
            <a:extLst>
              <a:ext uri="{FF2B5EF4-FFF2-40B4-BE49-F238E27FC236}">
                <a16:creationId xmlns:a16="http://schemas.microsoft.com/office/drawing/2014/main" id="{DFAEAAE5-917B-873F-B05B-00D98C53F1A7}"/>
              </a:ext>
            </a:extLst>
          </p:cNvPr>
          <p:cNvSpPr>
            <a:spLocks/>
          </p:cNvSpPr>
          <p:nvPr/>
        </p:nvSpPr>
        <p:spPr bwMode="auto">
          <a:xfrm>
            <a:off x="5894389" y="3732214"/>
            <a:ext cx="376237" cy="1030287"/>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solidFill>
            <a:schemeClr val="accent1">
              <a:lumMod val="75000"/>
            </a:schemeClr>
          </a:solidFill>
          <a:ln w="12700" cap="rnd" cmpd="sng">
            <a:solidFill>
              <a:schemeClr val="tx1"/>
            </a:solidFill>
            <a:prstDash val="solid"/>
            <a:round/>
            <a:headEnd type="none" w="med" len="med"/>
            <a:tailEnd type="none" w="med" len="me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2596" name="Rectangle 20">
            <a:extLst>
              <a:ext uri="{FF2B5EF4-FFF2-40B4-BE49-F238E27FC236}">
                <a16:creationId xmlns:a16="http://schemas.microsoft.com/office/drawing/2014/main" id="{012BF21C-C72D-C236-05B4-D7F946025AB0}"/>
              </a:ext>
            </a:extLst>
          </p:cNvPr>
          <p:cNvSpPr>
            <a:spLocks noChangeArrowheads="1"/>
          </p:cNvSpPr>
          <p:nvPr/>
        </p:nvSpPr>
        <p:spPr bwMode="auto">
          <a:xfrm>
            <a:off x="4567239" y="5440363"/>
            <a:ext cx="3298981"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400">
                <a:latin typeface="Book Antiqua" pitchFamily="18" charset="0"/>
              </a:rPr>
              <a:t>Intersection of </a:t>
            </a:r>
            <a:r>
              <a:rPr lang="en-US" sz="2400" i="1">
                <a:latin typeface="Book Antiqua" pitchFamily="18" charset="0"/>
              </a:rPr>
              <a:t>A</a:t>
            </a:r>
            <a:r>
              <a:rPr lang="en-US" sz="2400">
                <a:latin typeface="Book Antiqua" pitchFamily="18" charset="0"/>
              </a:rPr>
              <a:t> and </a:t>
            </a:r>
            <a:r>
              <a:rPr lang="en-US" sz="2400" i="1">
                <a:latin typeface="Book Antiqua" pitchFamily="18" charset="0"/>
              </a:rPr>
              <a:t>B</a:t>
            </a:r>
          </a:p>
        </p:txBody>
      </p:sp>
      <p:sp>
        <p:nvSpPr>
          <p:cNvPr id="152598" name="Line 22">
            <a:extLst>
              <a:ext uri="{FF2B5EF4-FFF2-40B4-BE49-F238E27FC236}">
                <a16:creationId xmlns:a16="http://schemas.microsoft.com/office/drawing/2014/main" id="{1A75595A-C75A-906F-675E-EFAFFC4E6A15}"/>
              </a:ext>
            </a:extLst>
          </p:cNvPr>
          <p:cNvSpPr>
            <a:spLocks noChangeShapeType="1"/>
          </p:cNvSpPr>
          <p:nvPr/>
        </p:nvSpPr>
        <p:spPr bwMode="auto">
          <a:xfrm flipV="1">
            <a:off x="6096000" y="4391025"/>
            <a:ext cx="0" cy="1085850"/>
          </a:xfrm>
          <a:prstGeom prst="line">
            <a:avLst/>
          </a:prstGeom>
          <a:noFill/>
          <a:ln w="19050">
            <a:solidFill>
              <a:schemeClr val="tx1"/>
            </a:solidFill>
            <a:round/>
            <a:headEn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ppt_w</p:attrName>
                                        </p:attrNameLst>
                                      </p:cBhvr>
                                      <p:tavLst>
                                        <p:tav tm="0">
                                          <p:val>
                                            <p:strVal val="2/3*#ppt_w"/>
                                          </p:val>
                                        </p:tav>
                                        <p:tav tm="100000">
                                          <p:val>
                                            <p:strVal val="#ppt_w"/>
                                          </p:val>
                                        </p:tav>
                                      </p:tavLst>
                                    </p:anim>
                                    <p:anim calcmode="lin" valueType="num">
                                      <p:cBhvr>
                                        <p:cTn id="8" dur="500" fill="hold"/>
                                        <p:tgtEl>
                                          <p:spTgt spid="1525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2579"/>
                                        </p:tgtEl>
                                        <p:attrNameLst>
                                          <p:attrName>style.visibility</p:attrName>
                                        </p:attrNameLst>
                                      </p:cBhvr>
                                      <p:to>
                                        <p:strVal val="visible"/>
                                      </p:to>
                                    </p:set>
                                    <p:anim calcmode="lin" valueType="num">
                                      <p:cBhvr>
                                        <p:cTn id="13" dur="500" fill="hold"/>
                                        <p:tgtEl>
                                          <p:spTgt spid="152579"/>
                                        </p:tgtEl>
                                        <p:attrNameLst>
                                          <p:attrName>ppt_w</p:attrName>
                                        </p:attrNameLst>
                                      </p:cBhvr>
                                      <p:tavLst>
                                        <p:tav tm="0">
                                          <p:val>
                                            <p:strVal val="2/3*#ppt_w"/>
                                          </p:val>
                                        </p:tav>
                                        <p:tav tm="100000">
                                          <p:val>
                                            <p:strVal val="#ppt_w"/>
                                          </p:val>
                                        </p:tav>
                                      </p:tavLst>
                                    </p:anim>
                                    <p:anim calcmode="lin" valueType="num">
                                      <p:cBhvr>
                                        <p:cTn id="14" dur="500" fill="hold"/>
                                        <p:tgtEl>
                                          <p:spTgt spid="15257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2578"/>
                                        </p:tgtEl>
                                        <p:attrNameLst>
                                          <p:attrName>style.visibility</p:attrName>
                                        </p:attrNameLst>
                                      </p:cBhvr>
                                      <p:to>
                                        <p:strVal val="visible"/>
                                      </p:to>
                                    </p:set>
                                    <p:animEffect transition="in" filter="dissolve">
                                      <p:cBhvr>
                                        <p:cTn id="19" dur="500"/>
                                        <p:tgtEl>
                                          <p:spTgt spid="152578"/>
                                        </p:tgtEl>
                                      </p:cBhvr>
                                    </p:animEffect>
                                  </p:childTnLst>
                                </p:cTn>
                              </p:par>
                            </p:childTnLst>
                          </p:cTn>
                        </p:par>
                        <p:par>
                          <p:cTn id="20" fill="hold" nodeType="afterGroup">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52584"/>
                                        </p:tgtEl>
                                        <p:attrNameLst>
                                          <p:attrName>style.visibility</p:attrName>
                                        </p:attrNameLst>
                                      </p:cBhvr>
                                      <p:to>
                                        <p:strVal val="visible"/>
                                      </p:to>
                                    </p:set>
                                    <p:animEffect transition="in" filter="slide(fromTop)">
                                      <p:cBhvr>
                                        <p:cTn id="23" dur="500"/>
                                        <p:tgtEl>
                                          <p:spTgt spid="152584"/>
                                        </p:tgtEl>
                                      </p:cBhvr>
                                    </p:animEffect>
                                  </p:childTnLst>
                                </p:cTn>
                              </p:par>
                            </p:childTnLst>
                          </p:cTn>
                        </p:par>
                        <p:par>
                          <p:cTn id="24" fill="hold" nodeType="afterGroup">
                            <p:stCondLst>
                              <p:cond delay="2000"/>
                            </p:stCondLst>
                            <p:childTnLst>
                              <p:par>
                                <p:cTn id="25" presetID="12" presetClass="entr" presetSubtype="2" fill="hold" nodeType="afterEffect">
                                  <p:stCondLst>
                                    <p:cond delay="0"/>
                                  </p:stCondLst>
                                  <p:childTnLst>
                                    <p:set>
                                      <p:cBhvr>
                                        <p:cTn id="26" dur="1" fill="hold">
                                          <p:stCondLst>
                                            <p:cond delay="0"/>
                                          </p:stCondLst>
                                        </p:cTn>
                                        <p:tgtEl>
                                          <p:spTgt spid="152585"/>
                                        </p:tgtEl>
                                        <p:attrNameLst>
                                          <p:attrName>style.visibility</p:attrName>
                                        </p:attrNameLst>
                                      </p:cBhvr>
                                      <p:to>
                                        <p:strVal val="visible"/>
                                      </p:to>
                                    </p:set>
                                    <p:animEffect transition="in" filter="slide(fromRight)">
                                      <p:cBhvr>
                                        <p:cTn id="27" dur="500"/>
                                        <p:tgtEl>
                                          <p:spTgt spid="152585"/>
                                        </p:tgtEl>
                                      </p:cBhvr>
                                    </p:animEffect>
                                  </p:childTnLst>
                                </p:cTn>
                              </p:par>
                            </p:childTnLst>
                          </p:cTn>
                        </p:par>
                        <p:par>
                          <p:cTn id="28" fill="hold" nodeType="afterGroup">
                            <p:stCondLst>
                              <p:cond delay="2500"/>
                            </p:stCondLst>
                            <p:childTnLst>
                              <p:par>
                                <p:cTn id="29" presetID="12" presetClass="entr" presetSubtype="8" fill="hold" grpId="0" nodeType="afterEffect">
                                  <p:stCondLst>
                                    <p:cond delay="2000"/>
                                  </p:stCondLst>
                                  <p:childTnLst>
                                    <p:set>
                                      <p:cBhvr>
                                        <p:cTn id="30" dur="1" fill="hold">
                                          <p:stCondLst>
                                            <p:cond delay="0"/>
                                          </p:stCondLst>
                                        </p:cTn>
                                        <p:tgtEl>
                                          <p:spTgt spid="152586"/>
                                        </p:tgtEl>
                                        <p:attrNameLst>
                                          <p:attrName>style.visibility</p:attrName>
                                        </p:attrNameLst>
                                      </p:cBhvr>
                                      <p:to>
                                        <p:strVal val="visible"/>
                                      </p:to>
                                    </p:set>
                                    <p:animEffect transition="in" filter="slide(fromLeft)">
                                      <p:cBhvr>
                                        <p:cTn id="31" dur="500"/>
                                        <p:tgtEl>
                                          <p:spTgt spid="152586"/>
                                        </p:tgtEl>
                                      </p:cBhvr>
                                    </p:animEffect>
                                  </p:childTnLst>
                                </p:cTn>
                              </p:par>
                            </p:childTnLst>
                          </p:cTn>
                        </p:par>
                        <p:par>
                          <p:cTn id="32" fill="hold" nodeType="afterGroup">
                            <p:stCondLst>
                              <p:cond delay="5000"/>
                            </p:stCondLst>
                            <p:childTnLst>
                              <p:par>
                                <p:cTn id="33" presetID="12" presetClass="entr" presetSubtype="1" fill="hold" grpId="0" nodeType="afterEffect">
                                  <p:stCondLst>
                                    <p:cond delay="1000"/>
                                  </p:stCondLst>
                                  <p:childTnLst>
                                    <p:set>
                                      <p:cBhvr>
                                        <p:cTn id="34" dur="1" fill="hold">
                                          <p:stCondLst>
                                            <p:cond delay="0"/>
                                          </p:stCondLst>
                                        </p:cTn>
                                        <p:tgtEl>
                                          <p:spTgt spid="152587"/>
                                        </p:tgtEl>
                                        <p:attrNameLst>
                                          <p:attrName>style.visibility</p:attrName>
                                        </p:attrNameLst>
                                      </p:cBhvr>
                                      <p:to>
                                        <p:strVal val="visible"/>
                                      </p:to>
                                    </p:set>
                                    <p:animEffect transition="in" filter="slide(fromTop)">
                                      <p:cBhvr>
                                        <p:cTn id="35" dur="500"/>
                                        <p:tgtEl>
                                          <p:spTgt spid="152587"/>
                                        </p:tgtEl>
                                      </p:cBhvr>
                                    </p:animEffect>
                                  </p:childTnLst>
                                </p:cTn>
                              </p:par>
                            </p:childTnLst>
                          </p:cTn>
                        </p:par>
                        <p:par>
                          <p:cTn id="36" fill="hold" nodeType="afterGroup">
                            <p:stCondLst>
                              <p:cond delay="6500"/>
                            </p:stCondLst>
                            <p:childTnLst>
                              <p:par>
                                <p:cTn id="37" presetID="12" presetClass="entr" presetSubtype="8" fill="hold" nodeType="after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slide(fromLeft)">
                                      <p:cBhvr>
                                        <p:cTn id="39" dur="500"/>
                                        <p:tgtEl>
                                          <p:spTgt spid="2"/>
                                        </p:tgtEl>
                                      </p:cBhvr>
                                    </p:animEffect>
                                  </p:childTnLst>
                                </p:cTn>
                              </p:par>
                            </p:childTnLst>
                          </p:cTn>
                        </p:par>
                        <p:par>
                          <p:cTn id="40" fill="hold" nodeType="afterGroup">
                            <p:stCondLst>
                              <p:cond delay="9000"/>
                            </p:stCondLst>
                            <p:childTnLst>
                              <p:par>
                                <p:cTn id="41" presetID="12" presetClass="entr" presetSubtype="1" fill="hold" grpId="0" nodeType="afterEffect">
                                  <p:stCondLst>
                                    <p:cond delay="1000"/>
                                  </p:stCondLst>
                                  <p:childTnLst>
                                    <p:set>
                                      <p:cBhvr>
                                        <p:cTn id="42" dur="1" fill="hold">
                                          <p:stCondLst>
                                            <p:cond delay="0"/>
                                          </p:stCondLst>
                                        </p:cTn>
                                        <p:tgtEl>
                                          <p:spTgt spid="152591"/>
                                        </p:tgtEl>
                                        <p:attrNameLst>
                                          <p:attrName>style.visibility</p:attrName>
                                        </p:attrNameLst>
                                      </p:cBhvr>
                                      <p:to>
                                        <p:strVal val="visible"/>
                                      </p:to>
                                    </p:set>
                                    <p:animEffect transition="in" filter="slide(fromTop)">
                                      <p:cBhvr>
                                        <p:cTn id="43" dur="500"/>
                                        <p:tgtEl>
                                          <p:spTgt spid="152591"/>
                                        </p:tgtEl>
                                      </p:cBhvr>
                                    </p:animEffect>
                                  </p:childTnLst>
                                </p:cTn>
                              </p:par>
                            </p:childTnLst>
                          </p:cTn>
                        </p:par>
                        <p:par>
                          <p:cTn id="44" fill="hold" nodeType="afterGroup">
                            <p:stCondLst>
                              <p:cond delay="10500"/>
                            </p:stCondLst>
                            <p:childTnLst>
                              <p:par>
                                <p:cTn id="45" presetID="12" presetClass="entr" presetSubtype="4" fill="hold" grpId="0" nodeType="afterEffect">
                                  <p:stCondLst>
                                    <p:cond delay="2000"/>
                                  </p:stCondLst>
                                  <p:childTnLst>
                                    <p:set>
                                      <p:cBhvr>
                                        <p:cTn id="46" dur="1" fill="hold">
                                          <p:stCondLst>
                                            <p:cond delay="0"/>
                                          </p:stCondLst>
                                        </p:cTn>
                                        <p:tgtEl>
                                          <p:spTgt spid="152596"/>
                                        </p:tgtEl>
                                        <p:attrNameLst>
                                          <p:attrName>style.visibility</p:attrName>
                                        </p:attrNameLst>
                                      </p:cBhvr>
                                      <p:to>
                                        <p:strVal val="visible"/>
                                      </p:to>
                                    </p:set>
                                    <p:animEffect transition="in" filter="slide(fromBottom)">
                                      <p:cBhvr>
                                        <p:cTn id="47" dur="500"/>
                                        <p:tgtEl>
                                          <p:spTgt spid="152596"/>
                                        </p:tgtEl>
                                      </p:cBhvr>
                                    </p:animEffect>
                                  </p:childTnLst>
                                </p:cTn>
                              </p:par>
                            </p:childTnLst>
                          </p:cTn>
                        </p:par>
                        <p:par>
                          <p:cTn id="48" fill="hold" nodeType="afterGroup">
                            <p:stCondLst>
                              <p:cond delay="13000"/>
                            </p:stCondLst>
                            <p:childTnLst>
                              <p:par>
                                <p:cTn id="49" presetID="12" presetClass="entr" presetSubtype="4" fill="hold" nodeType="afterEffect">
                                  <p:stCondLst>
                                    <p:cond delay="0"/>
                                  </p:stCondLst>
                                  <p:childTnLst>
                                    <p:set>
                                      <p:cBhvr>
                                        <p:cTn id="50" dur="1" fill="hold">
                                          <p:stCondLst>
                                            <p:cond delay="0"/>
                                          </p:stCondLst>
                                        </p:cTn>
                                        <p:tgtEl>
                                          <p:spTgt spid="152598"/>
                                        </p:tgtEl>
                                        <p:attrNameLst>
                                          <p:attrName>style.visibility</p:attrName>
                                        </p:attrNameLst>
                                      </p:cBhvr>
                                      <p:to>
                                        <p:strVal val="visible"/>
                                      </p:to>
                                    </p:set>
                                    <p:animEffect transition="in" filter="slide(fromBottom)">
                                      <p:cBhvr>
                                        <p:cTn id="51" dur="500"/>
                                        <p:tgtEl>
                                          <p:spTgt spid="152598"/>
                                        </p:tgtEl>
                                      </p:cBhvr>
                                    </p:animEffect>
                                  </p:childTnLst>
                                </p:cTn>
                              </p:par>
                            </p:childTnLst>
                          </p:cTn>
                        </p:par>
                        <p:par>
                          <p:cTn id="52" fill="hold" nodeType="afterGroup">
                            <p:stCondLst>
                              <p:cond delay="13500"/>
                            </p:stCondLst>
                            <p:childTnLst>
                              <p:par>
                                <p:cTn id="53" presetID="1" presetClass="entr" presetSubtype="0" fill="hold" nodeType="afterEffect">
                                  <p:stCondLst>
                                    <p:cond delay="0"/>
                                  </p:stCondLst>
                                  <p:childTnLst>
                                    <p:set>
                                      <p:cBhvr>
                                        <p:cTn id="54" dur="1" fill="hold">
                                          <p:stCondLst>
                                            <p:cond delay="499"/>
                                          </p:stCondLst>
                                        </p:cTn>
                                        <p:tgtEl>
                                          <p:spTgt spid="152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animBg="1" autoUpdateAnimBg="0"/>
      <p:bldP spid="152580" grpId="0" animBg="1" autoUpdateAnimBg="0"/>
      <p:bldP spid="152584" grpId="0" autoUpdateAnimBg="0"/>
      <p:bldP spid="152586" grpId="0" animBg="1"/>
      <p:bldP spid="152587" grpId="0" autoUpdateAnimBg="0"/>
      <p:bldP spid="152591" grpId="0" autoUpdateAnimBg="0"/>
      <p:bldP spid="15259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883946" y="1454341"/>
            <a:ext cx="10448083" cy="3046988"/>
          </a:xfrm>
          <a:prstGeom prst="rect">
            <a:avLst/>
          </a:prstGeom>
          <a:noFill/>
        </p:spPr>
        <p:txBody>
          <a:bodyPr wrap="square" lIns="90000" rtlCol="0">
            <a:spAutoFit/>
          </a:bodyPr>
          <a:lstStyle/>
          <a:p>
            <a:r>
              <a:rPr lang="en-US" sz="2400" dirty="0"/>
              <a:t>Although descriptive statistics consist of a set of useful graphical and numerical methods, we are particularly interested in developing statistical inference about a population from a sample. </a:t>
            </a:r>
          </a:p>
          <a:p>
            <a:endParaRPr lang="en-US" sz="2400" dirty="0"/>
          </a:p>
          <a:p>
            <a:endParaRPr lang="en-US" sz="2400" dirty="0"/>
          </a:p>
          <a:p>
            <a:r>
              <a:rPr lang="en-US" sz="2400" dirty="0"/>
              <a:t>Our primary objective in this and the following two chapters is to develop the probability-based tools that are at the basis of statistical inference. </a:t>
            </a:r>
          </a:p>
          <a:p>
            <a:endParaRPr lang="en-US" sz="24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269385" y="335497"/>
            <a:ext cx="11851095" cy="584775"/>
          </a:xfrm>
          <a:prstGeom prst="rect">
            <a:avLst/>
          </a:prstGeom>
          <a:noFill/>
        </p:spPr>
        <p:txBody>
          <a:bodyPr wrap="square" rtlCol="0">
            <a:spAutoFit/>
          </a:bodyPr>
          <a:lstStyle/>
          <a:p>
            <a:pPr algn="ctr"/>
            <a:r>
              <a:rPr lang="en-US" sz="3200" spc="100" dirty="0">
                <a:latin typeface="Engravers MT" panose="020907070805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371627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4F38A0B3-5994-5541-C55A-3DFC0FA6F3AA}"/>
              </a:ext>
            </a:extLst>
          </p:cNvPr>
          <p:cNvSpPr>
            <a:spLocks noChangeArrowheads="1"/>
          </p:cNvSpPr>
          <p:nvPr/>
        </p:nvSpPr>
        <p:spPr bwMode="auto">
          <a:xfrm>
            <a:off x="3906838" y="3059114"/>
            <a:ext cx="4356100" cy="2827337"/>
          </a:xfrm>
          <a:prstGeom prst="rect">
            <a:avLst/>
          </a:prstGeom>
          <a:solidFill>
            <a:schemeClr val="bg1"/>
          </a:solidFill>
          <a:ln w="1270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7171" name="Rectangle 3">
            <a:extLst>
              <a:ext uri="{FF2B5EF4-FFF2-40B4-BE49-F238E27FC236}">
                <a16:creationId xmlns:a16="http://schemas.microsoft.com/office/drawing/2014/main" id="{29FDC9C3-AEEE-1C19-8790-078DBE04D537}"/>
              </a:ext>
            </a:extLst>
          </p:cNvPr>
          <p:cNvSpPr>
            <a:spLocks noGrp="1" noChangeArrowheads="1"/>
          </p:cNvSpPr>
          <p:nvPr>
            <p:ph type="body" idx="1"/>
          </p:nvPr>
        </p:nvSpPr>
        <p:spPr>
          <a:xfrm>
            <a:off x="729342" y="1511301"/>
            <a:ext cx="10918371" cy="1573213"/>
          </a:xfrm>
        </p:spPr>
        <p:txBody>
          <a:bodyPr/>
          <a:lstStyle/>
          <a:p>
            <a:pPr>
              <a:lnSpc>
                <a:spcPct val="80000"/>
              </a:lnSpc>
              <a:buFont typeface="Monotype Sorts" pitchFamily="2" charset="2"/>
              <a:buNone/>
              <a:defRPr/>
            </a:pPr>
            <a:r>
              <a:rPr lang="en-US" dirty="0"/>
              <a:t>	Bradley has invested in two stocks, Markley Oil and Collins Mining.  Bradley has determined that the possible outcomes of these investments three months from now are as follows.</a:t>
            </a:r>
          </a:p>
        </p:txBody>
      </p:sp>
      <p:sp>
        <p:nvSpPr>
          <p:cNvPr id="7284" name="Rectangle 116">
            <a:extLst>
              <a:ext uri="{FF2B5EF4-FFF2-40B4-BE49-F238E27FC236}">
                <a16:creationId xmlns:a16="http://schemas.microsoft.com/office/drawing/2014/main" id="{34FF8650-03C9-0458-5F11-63E6E0F89F3A}"/>
              </a:ext>
            </a:extLst>
          </p:cNvPr>
          <p:cNvSpPr>
            <a:spLocks noChangeArrowheads="1"/>
          </p:cNvSpPr>
          <p:nvPr/>
        </p:nvSpPr>
        <p:spPr bwMode="auto">
          <a:xfrm>
            <a:off x="4174671" y="3019425"/>
            <a:ext cx="3752850" cy="10096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Investment Gain or Loss</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in 3 Months (in $000)</a:t>
            </a:r>
          </a:p>
        </p:txBody>
      </p:sp>
      <p:sp>
        <p:nvSpPr>
          <p:cNvPr id="7285" name="Rectangle 117">
            <a:extLst>
              <a:ext uri="{FF2B5EF4-FFF2-40B4-BE49-F238E27FC236}">
                <a16:creationId xmlns:a16="http://schemas.microsoft.com/office/drawing/2014/main" id="{7BB32638-3E77-2B87-3C18-B6CB7C260097}"/>
              </a:ext>
            </a:extLst>
          </p:cNvPr>
          <p:cNvSpPr>
            <a:spLocks noChangeArrowheads="1"/>
          </p:cNvSpPr>
          <p:nvPr/>
        </p:nvSpPr>
        <p:spPr bwMode="auto">
          <a:xfrm>
            <a:off x="3943350" y="3876675"/>
            <a:ext cx="1981200" cy="476250"/>
          </a:xfrm>
          <a:prstGeom prst="rect">
            <a:avLst/>
          </a:prstGeom>
          <a:noFill/>
          <a:ln w="12700">
            <a:noFill/>
            <a:miter lim="800000"/>
            <a:headEnd/>
            <a:tailEnd/>
          </a:ln>
          <a:effectLst/>
        </p:spPr>
        <p:txBody>
          <a:bodyPr wrap="none" anchor="ctr"/>
          <a:lstStyle/>
          <a:p>
            <a:pPr algn="ctr">
              <a:defRPr/>
            </a:pPr>
            <a:r>
              <a:rPr lang="en-US" sz="2400" u="sng">
                <a:effectLst>
                  <a:outerShdw blurRad="38100" dist="38100" dir="2700000" algn="tl">
                    <a:srgbClr val="000000"/>
                  </a:outerShdw>
                </a:effectLst>
                <a:latin typeface="Book Antiqua" pitchFamily="18" charset="0"/>
              </a:rPr>
              <a:t>Markley Oil</a:t>
            </a:r>
          </a:p>
        </p:txBody>
      </p:sp>
      <p:sp>
        <p:nvSpPr>
          <p:cNvPr id="7286" name="Rectangle 118">
            <a:extLst>
              <a:ext uri="{FF2B5EF4-FFF2-40B4-BE49-F238E27FC236}">
                <a16:creationId xmlns:a16="http://schemas.microsoft.com/office/drawing/2014/main" id="{C7AE3398-AA77-34DD-1C2B-E1C4527C0A11}"/>
              </a:ext>
            </a:extLst>
          </p:cNvPr>
          <p:cNvSpPr>
            <a:spLocks noChangeArrowheads="1"/>
          </p:cNvSpPr>
          <p:nvPr/>
        </p:nvSpPr>
        <p:spPr bwMode="auto">
          <a:xfrm>
            <a:off x="5924550" y="3857625"/>
            <a:ext cx="2228850" cy="495300"/>
          </a:xfrm>
          <a:prstGeom prst="rect">
            <a:avLst/>
          </a:prstGeom>
          <a:noFill/>
          <a:ln w="12700">
            <a:noFill/>
            <a:miter lim="800000"/>
            <a:headEnd/>
            <a:tailEnd/>
          </a:ln>
          <a:effectLst/>
        </p:spPr>
        <p:txBody>
          <a:bodyPr wrap="none" anchor="ctr"/>
          <a:lstStyle/>
          <a:p>
            <a:pPr algn="ctr">
              <a:defRPr/>
            </a:pPr>
            <a:r>
              <a:rPr lang="en-US" sz="2400" u="sng">
                <a:effectLst>
                  <a:outerShdw blurRad="38100" dist="38100" dir="2700000" algn="tl">
                    <a:srgbClr val="000000"/>
                  </a:outerShdw>
                </a:effectLst>
                <a:latin typeface="Book Antiqua" pitchFamily="18" charset="0"/>
              </a:rPr>
              <a:t>Collins Mining</a:t>
            </a:r>
          </a:p>
        </p:txBody>
      </p:sp>
      <p:sp>
        <p:nvSpPr>
          <p:cNvPr id="7287" name="Rectangle 119">
            <a:extLst>
              <a:ext uri="{FF2B5EF4-FFF2-40B4-BE49-F238E27FC236}">
                <a16:creationId xmlns:a16="http://schemas.microsoft.com/office/drawing/2014/main" id="{A7116FDA-408B-A28F-F259-260AAAF9430D}"/>
              </a:ext>
            </a:extLst>
          </p:cNvPr>
          <p:cNvSpPr>
            <a:spLocks noChangeArrowheads="1"/>
          </p:cNvSpPr>
          <p:nvPr/>
        </p:nvSpPr>
        <p:spPr bwMode="auto">
          <a:xfrm>
            <a:off x="4743450" y="4257675"/>
            <a:ext cx="552450" cy="1676400"/>
          </a:xfrm>
          <a:prstGeom prst="rect">
            <a:avLst/>
          </a:prstGeom>
          <a:noFill/>
          <a:ln w="12700">
            <a:noFill/>
            <a:miter lim="800000"/>
            <a:headEnd/>
            <a:tailEnd/>
          </a:ln>
          <a:effectLst/>
        </p:spPr>
        <p:txBody>
          <a:bodyPr wrap="none" anchor="ctr"/>
          <a:lstStyle/>
          <a:p>
            <a:pPr algn="ctr">
              <a:defRPr/>
            </a:pPr>
            <a:r>
              <a:rPr lang="en-US" sz="2400" dirty="0">
                <a:effectLst>
                  <a:outerShdw blurRad="38100" dist="38100" dir="2700000" algn="tl">
                    <a:srgbClr val="000000"/>
                  </a:outerShdw>
                </a:effectLst>
                <a:latin typeface="Book Antiqua" pitchFamily="18" charset="0"/>
              </a:rPr>
              <a:t>  10</a:t>
            </a:r>
          </a:p>
          <a:p>
            <a:pPr algn="ctr">
              <a:defRPr/>
            </a:pPr>
            <a:r>
              <a:rPr lang="en-US" sz="2400" dirty="0">
                <a:effectLst>
                  <a:outerShdw blurRad="38100" dist="38100" dir="2700000" algn="tl">
                    <a:srgbClr val="000000"/>
                  </a:outerShdw>
                </a:effectLst>
                <a:latin typeface="Book Antiqua" pitchFamily="18" charset="0"/>
              </a:rPr>
              <a:t>    5</a:t>
            </a:r>
          </a:p>
          <a:p>
            <a:pPr algn="ctr">
              <a:defRPr/>
            </a:pPr>
            <a:r>
              <a:rPr lang="en-US" sz="2400" dirty="0">
                <a:effectLst>
                  <a:outerShdw blurRad="38100" dist="38100" dir="2700000" algn="tl">
                    <a:srgbClr val="000000"/>
                  </a:outerShdw>
                </a:effectLst>
                <a:latin typeface="Book Antiqua" pitchFamily="18" charset="0"/>
              </a:rPr>
              <a:t>    0</a:t>
            </a:r>
          </a:p>
          <a:p>
            <a:pPr algn="ctr">
              <a:defRPr/>
            </a:pP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20</a:t>
            </a:r>
          </a:p>
        </p:txBody>
      </p:sp>
      <p:sp>
        <p:nvSpPr>
          <p:cNvPr id="7288" name="Rectangle 120">
            <a:extLst>
              <a:ext uri="{FF2B5EF4-FFF2-40B4-BE49-F238E27FC236}">
                <a16:creationId xmlns:a16="http://schemas.microsoft.com/office/drawing/2014/main" id="{51EB4C14-12B4-C9D2-EB72-716D68D232DD}"/>
              </a:ext>
            </a:extLst>
          </p:cNvPr>
          <p:cNvSpPr>
            <a:spLocks noChangeArrowheads="1"/>
          </p:cNvSpPr>
          <p:nvPr/>
        </p:nvSpPr>
        <p:spPr bwMode="auto">
          <a:xfrm>
            <a:off x="6724650" y="4219575"/>
            <a:ext cx="514350" cy="9715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rPr>
              <a:t>  8</a:t>
            </a:r>
          </a:p>
          <a:p>
            <a:pPr algn="ctr">
              <a:defRPr/>
            </a:pP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p:txBody>
      </p:sp>
      <p:sp>
        <p:nvSpPr>
          <p:cNvPr id="7292" name="Rectangle 124">
            <a:extLst>
              <a:ext uri="{FF2B5EF4-FFF2-40B4-BE49-F238E27FC236}">
                <a16:creationId xmlns:a16="http://schemas.microsoft.com/office/drawing/2014/main" id="{468C3A49-6849-8B6B-3634-EB4AE3CEE1E0}"/>
              </a:ext>
            </a:extLst>
          </p:cNvPr>
          <p:cNvSpPr>
            <a:spLocks noChangeArrowheads="1"/>
          </p:cNvSpPr>
          <p:nvPr/>
        </p:nvSpPr>
        <p:spPr bwMode="auto">
          <a:xfrm>
            <a:off x="1510506" y="851693"/>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effectLst>
                  <a:outerShdw blurRad="38100" dist="38100" dir="2700000" algn="tl">
                    <a:srgbClr val="000000"/>
                  </a:outerShdw>
                </a:effectLst>
                <a:latin typeface="Book Antiqua" pitchFamily="18" charset="0"/>
              </a:rPr>
              <a:t>Example:  Bradley Investments</a:t>
            </a:r>
          </a:p>
        </p:txBody>
      </p:sp>
      <p:sp>
        <p:nvSpPr>
          <p:cNvPr id="7294" name="Rectangle 126">
            <a:extLst>
              <a:ext uri="{FF2B5EF4-FFF2-40B4-BE49-F238E27FC236}">
                <a16:creationId xmlns:a16="http://schemas.microsoft.com/office/drawing/2014/main" id="{6AF9BF76-7354-8899-1A24-9550FC68EA12}"/>
              </a:ext>
            </a:extLst>
          </p:cNvPr>
          <p:cNvSpPr>
            <a:spLocks noGrp="1" noChangeArrowheads="1"/>
          </p:cNvSpPr>
          <p:nvPr>
            <p:ph type="title"/>
          </p:nvPr>
        </p:nvSpPr>
        <p:spPr>
          <a:xfrm>
            <a:off x="1219200" y="141288"/>
            <a:ext cx="8772525" cy="865188"/>
          </a:xfrm>
        </p:spPr>
        <p:txBody>
          <a:bodyPr/>
          <a:lstStyle/>
          <a:p>
            <a:pPr>
              <a:defRPr/>
            </a:pPr>
            <a:r>
              <a:rPr lang="en-US" sz="2400" spc="100" dirty="0">
                <a:latin typeface="Engravers MT" panose="02090707080505020304" pitchFamily="18" charset="0"/>
                <a:ea typeface="+mn-ea"/>
                <a:cs typeface="Times New Roman" panose="02020603050405020304" pitchFamily="18" charset="0"/>
              </a:rPr>
              <a:t>An Experiment and Its Sample Space</a:t>
            </a:r>
          </a:p>
        </p:txBody>
      </p:sp>
    </p:spTree>
    <p:extLst>
      <p:ext uri="{BB962C8B-B14F-4D97-AF65-F5344CB8AC3E}">
        <p14:creationId xmlns:p14="http://schemas.microsoft.com/office/powerpoint/2010/main" val="192241900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par>
                          <p:cTn id="13" fill="hold" nodeType="afterGroup">
                            <p:stCondLst>
                              <p:cond delay="500"/>
                            </p:stCondLst>
                            <p:childTnLst>
                              <p:par>
                                <p:cTn id="14" presetID="12" presetClass="entr" presetSubtype="1" fill="hold" grpId="0" nodeType="afterEffect">
                                  <p:stCondLst>
                                    <p:cond delay="1000"/>
                                  </p:stCondLst>
                                  <p:childTnLst>
                                    <p:set>
                                      <p:cBhvr>
                                        <p:cTn id="15" dur="1" fill="hold">
                                          <p:stCondLst>
                                            <p:cond delay="0"/>
                                          </p:stCondLst>
                                        </p:cTn>
                                        <p:tgtEl>
                                          <p:spTgt spid="7284"/>
                                        </p:tgtEl>
                                        <p:attrNameLst>
                                          <p:attrName>style.visibility</p:attrName>
                                        </p:attrNameLst>
                                      </p:cBhvr>
                                      <p:to>
                                        <p:strVal val="visible"/>
                                      </p:to>
                                    </p:set>
                                    <p:animEffect transition="in" filter="slide(fromTop)">
                                      <p:cBhvr>
                                        <p:cTn id="16" dur="500"/>
                                        <p:tgtEl>
                                          <p:spTgt spid="7284"/>
                                        </p:tgtEl>
                                      </p:cBhvr>
                                    </p:animEffect>
                                  </p:childTnLst>
                                </p:cTn>
                              </p:par>
                            </p:childTnLst>
                          </p:cTn>
                        </p:par>
                        <p:par>
                          <p:cTn id="17" fill="hold" nodeType="afterGroup">
                            <p:stCondLst>
                              <p:cond delay="2000"/>
                            </p:stCondLst>
                            <p:childTnLst>
                              <p:par>
                                <p:cTn id="18" presetID="12" presetClass="entr" presetSubtype="1" fill="hold" grpId="0" nodeType="afterEffect">
                                  <p:stCondLst>
                                    <p:cond delay="1000"/>
                                  </p:stCondLst>
                                  <p:childTnLst>
                                    <p:set>
                                      <p:cBhvr>
                                        <p:cTn id="19" dur="1" fill="hold">
                                          <p:stCondLst>
                                            <p:cond delay="0"/>
                                          </p:stCondLst>
                                        </p:cTn>
                                        <p:tgtEl>
                                          <p:spTgt spid="7285"/>
                                        </p:tgtEl>
                                        <p:attrNameLst>
                                          <p:attrName>style.visibility</p:attrName>
                                        </p:attrNameLst>
                                      </p:cBhvr>
                                      <p:to>
                                        <p:strVal val="visible"/>
                                      </p:to>
                                    </p:set>
                                    <p:animEffect transition="in" filter="slide(fromTop)">
                                      <p:cBhvr>
                                        <p:cTn id="20" dur="500"/>
                                        <p:tgtEl>
                                          <p:spTgt spid="7285"/>
                                        </p:tgtEl>
                                      </p:cBhvr>
                                    </p:animEffect>
                                  </p:childTnLst>
                                </p:cTn>
                              </p:par>
                            </p:childTnLst>
                          </p:cTn>
                        </p:par>
                        <p:par>
                          <p:cTn id="21" fill="hold" nodeType="afterGroup">
                            <p:stCondLst>
                              <p:cond delay="3500"/>
                            </p:stCondLst>
                            <p:childTnLst>
                              <p:par>
                                <p:cTn id="22" presetID="12" presetClass="entr" presetSubtype="1" fill="hold" grpId="0" nodeType="afterEffect">
                                  <p:stCondLst>
                                    <p:cond delay="1000"/>
                                  </p:stCondLst>
                                  <p:iterate type="wd">
                                    <p:tmPct val="100000"/>
                                  </p:iterate>
                                  <p:childTnLst>
                                    <p:set>
                                      <p:cBhvr>
                                        <p:cTn id="23" dur="1" fill="hold">
                                          <p:stCondLst>
                                            <p:cond delay="0"/>
                                          </p:stCondLst>
                                        </p:cTn>
                                        <p:tgtEl>
                                          <p:spTgt spid="7287"/>
                                        </p:tgtEl>
                                        <p:attrNameLst>
                                          <p:attrName>style.visibility</p:attrName>
                                        </p:attrNameLst>
                                      </p:cBhvr>
                                      <p:to>
                                        <p:strVal val="visible"/>
                                      </p:to>
                                    </p:set>
                                    <p:animEffect transition="in" filter="slide(fromTop)">
                                      <p:cBhvr>
                                        <p:cTn id="24" dur="300"/>
                                        <p:tgtEl>
                                          <p:spTgt spid="7287"/>
                                        </p:tgtEl>
                                      </p:cBhvr>
                                    </p:animEffect>
                                  </p:childTnLst>
                                </p:cTn>
                              </p:par>
                            </p:childTnLst>
                          </p:cTn>
                        </p:par>
                        <p:par>
                          <p:cTn id="25" fill="hold" nodeType="afterGroup">
                            <p:stCondLst>
                              <p:cond delay="6900"/>
                            </p:stCondLst>
                            <p:childTnLst>
                              <p:par>
                                <p:cTn id="26" presetID="12" presetClass="entr" presetSubtype="1" fill="hold" grpId="0" nodeType="afterEffect">
                                  <p:stCondLst>
                                    <p:cond delay="1000"/>
                                  </p:stCondLst>
                                  <p:childTnLst>
                                    <p:set>
                                      <p:cBhvr>
                                        <p:cTn id="27" dur="1" fill="hold">
                                          <p:stCondLst>
                                            <p:cond delay="0"/>
                                          </p:stCondLst>
                                        </p:cTn>
                                        <p:tgtEl>
                                          <p:spTgt spid="7286"/>
                                        </p:tgtEl>
                                        <p:attrNameLst>
                                          <p:attrName>style.visibility</p:attrName>
                                        </p:attrNameLst>
                                      </p:cBhvr>
                                      <p:to>
                                        <p:strVal val="visible"/>
                                      </p:to>
                                    </p:set>
                                    <p:animEffect transition="in" filter="slide(fromTop)">
                                      <p:cBhvr>
                                        <p:cTn id="28" dur="500"/>
                                        <p:tgtEl>
                                          <p:spTgt spid="7286"/>
                                        </p:tgtEl>
                                      </p:cBhvr>
                                    </p:animEffect>
                                  </p:childTnLst>
                                </p:cTn>
                              </p:par>
                            </p:childTnLst>
                          </p:cTn>
                        </p:par>
                        <p:par>
                          <p:cTn id="29" fill="hold" nodeType="afterGroup">
                            <p:stCondLst>
                              <p:cond delay="8400"/>
                            </p:stCondLst>
                            <p:childTnLst>
                              <p:par>
                                <p:cTn id="30" presetID="12" presetClass="entr" presetSubtype="1" fill="hold" grpId="0" nodeType="afterEffect">
                                  <p:stCondLst>
                                    <p:cond delay="1000"/>
                                  </p:stCondLst>
                                  <p:iterate type="wd">
                                    <p:tmPct val="100000"/>
                                  </p:iterate>
                                  <p:childTnLst>
                                    <p:set>
                                      <p:cBhvr>
                                        <p:cTn id="31" dur="1" fill="hold">
                                          <p:stCondLst>
                                            <p:cond delay="0"/>
                                          </p:stCondLst>
                                        </p:cTn>
                                        <p:tgtEl>
                                          <p:spTgt spid="7288"/>
                                        </p:tgtEl>
                                        <p:attrNameLst>
                                          <p:attrName>style.visibility</p:attrName>
                                        </p:attrNameLst>
                                      </p:cBhvr>
                                      <p:to>
                                        <p:strVal val="visible"/>
                                      </p:to>
                                    </p:set>
                                    <p:animEffect transition="in" filter="slide(fromTop)">
                                      <p:cBhvr>
                                        <p:cTn id="32" dur="300"/>
                                        <p:tgtEl>
                                          <p:spTgt spid="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1" grpId="0" autoUpdateAnimBg="0"/>
      <p:bldP spid="7284" grpId="0" autoUpdateAnimBg="0"/>
      <p:bldP spid="7285" grpId="0" autoUpdateAnimBg="0"/>
      <p:bldP spid="7286" grpId="0" autoUpdateAnimBg="0"/>
      <p:bldP spid="7287" grpId="0" autoUpdateAnimBg="0"/>
      <p:bldP spid="728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9" name="Rectangle 39">
            <a:extLst>
              <a:ext uri="{FF2B5EF4-FFF2-40B4-BE49-F238E27FC236}">
                <a16:creationId xmlns:a16="http://schemas.microsoft.com/office/drawing/2014/main" id="{3CDDBE19-084A-C372-8275-AF2A4F4D24C0}"/>
              </a:ext>
            </a:extLst>
          </p:cNvPr>
          <p:cNvSpPr>
            <a:spLocks noChangeArrowheads="1"/>
          </p:cNvSpPr>
          <p:nvPr/>
        </p:nvSpPr>
        <p:spPr bwMode="auto">
          <a:xfrm>
            <a:off x="2674939" y="1538288"/>
            <a:ext cx="7272337" cy="4614862"/>
          </a:xfrm>
          <a:prstGeom prst="rect">
            <a:avLst/>
          </a:prstGeom>
          <a:solidFill>
            <a:schemeClr val="bg2">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2" name="Rectangle 2">
            <a:extLst>
              <a:ext uri="{FF2B5EF4-FFF2-40B4-BE49-F238E27FC236}">
                <a16:creationId xmlns:a16="http://schemas.microsoft.com/office/drawing/2014/main" id="{5DE8BC0A-3E49-4D7E-B0E6-EECC44D9E038}"/>
              </a:ext>
            </a:extLst>
          </p:cNvPr>
          <p:cNvSpPr>
            <a:spLocks noGrp="1" noChangeArrowheads="1"/>
          </p:cNvSpPr>
          <p:nvPr>
            <p:ph type="title"/>
          </p:nvPr>
        </p:nvSpPr>
        <p:spPr>
          <a:xfrm>
            <a:off x="2186730" y="268741"/>
            <a:ext cx="7772400" cy="674688"/>
          </a:xfrm>
        </p:spPr>
        <p:txBody>
          <a:bodyPr/>
          <a:lstStyle/>
          <a:p>
            <a:pPr>
              <a:defRPr/>
            </a:pPr>
            <a:r>
              <a:rPr lang="en-US" sz="2400" spc="100" dirty="0">
                <a:latin typeface="Engravers MT" panose="02090707080505020304" pitchFamily="18" charset="0"/>
                <a:ea typeface="+mn-ea"/>
                <a:cs typeface="Times New Roman" panose="02020603050405020304" pitchFamily="18" charset="0"/>
              </a:rPr>
              <a:t>Defining Events - Tree Diagram</a:t>
            </a:r>
          </a:p>
        </p:txBody>
      </p:sp>
      <p:sp>
        <p:nvSpPr>
          <p:cNvPr id="10244" name="Line 4">
            <a:extLst>
              <a:ext uri="{FF2B5EF4-FFF2-40B4-BE49-F238E27FC236}">
                <a16:creationId xmlns:a16="http://schemas.microsoft.com/office/drawing/2014/main" id="{FAEE9336-E702-B8A9-0F07-BB7B168CEA47}"/>
              </a:ext>
            </a:extLst>
          </p:cNvPr>
          <p:cNvSpPr>
            <a:spLocks noChangeShapeType="1"/>
          </p:cNvSpPr>
          <p:nvPr/>
        </p:nvSpPr>
        <p:spPr bwMode="auto">
          <a:xfrm>
            <a:off x="2935288" y="2187575"/>
            <a:ext cx="0" cy="3835400"/>
          </a:xfrm>
          <a:prstGeom prst="line">
            <a:avLst/>
          </a:prstGeom>
          <a:noFill/>
          <a:ln w="19050">
            <a:solidFill>
              <a:srgbClr val="33CCCC"/>
            </a:solidFill>
            <a:prstDash val="lg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5" name="Line 5">
            <a:extLst>
              <a:ext uri="{FF2B5EF4-FFF2-40B4-BE49-F238E27FC236}">
                <a16:creationId xmlns:a16="http://schemas.microsoft.com/office/drawing/2014/main" id="{864FD4EC-D301-4707-00F9-DFFB2E9BFF18}"/>
              </a:ext>
            </a:extLst>
          </p:cNvPr>
          <p:cNvSpPr>
            <a:spLocks noChangeShapeType="1"/>
          </p:cNvSpPr>
          <p:nvPr/>
        </p:nvSpPr>
        <p:spPr bwMode="auto">
          <a:xfrm>
            <a:off x="5025119" y="2225675"/>
            <a:ext cx="0" cy="3835400"/>
          </a:xfrm>
          <a:prstGeom prst="line">
            <a:avLst/>
          </a:prstGeom>
          <a:noFill/>
          <a:ln w="19050">
            <a:solidFill>
              <a:srgbClr val="33CCCC"/>
            </a:solidFill>
            <a:prstDash val="lg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6" name="Line 6">
            <a:extLst>
              <a:ext uri="{FF2B5EF4-FFF2-40B4-BE49-F238E27FC236}">
                <a16:creationId xmlns:a16="http://schemas.microsoft.com/office/drawing/2014/main" id="{18FA81FB-27EB-D00E-DB4F-B0218A1BB873}"/>
              </a:ext>
            </a:extLst>
          </p:cNvPr>
          <p:cNvSpPr>
            <a:spLocks noChangeShapeType="1"/>
          </p:cNvSpPr>
          <p:nvPr/>
        </p:nvSpPr>
        <p:spPr bwMode="auto">
          <a:xfrm flipV="1">
            <a:off x="2998789" y="2827339"/>
            <a:ext cx="1984375" cy="136048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7" name="Line 7">
            <a:extLst>
              <a:ext uri="{FF2B5EF4-FFF2-40B4-BE49-F238E27FC236}">
                <a16:creationId xmlns:a16="http://schemas.microsoft.com/office/drawing/2014/main" id="{500C5CA5-30FE-C597-EEDA-18015EFC17A4}"/>
              </a:ext>
            </a:extLst>
          </p:cNvPr>
          <p:cNvSpPr>
            <a:spLocks noChangeShapeType="1"/>
          </p:cNvSpPr>
          <p:nvPr/>
        </p:nvSpPr>
        <p:spPr bwMode="auto">
          <a:xfrm>
            <a:off x="2998789" y="4273550"/>
            <a:ext cx="1984375" cy="127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8" name="Line 8">
            <a:extLst>
              <a:ext uri="{FF2B5EF4-FFF2-40B4-BE49-F238E27FC236}">
                <a16:creationId xmlns:a16="http://schemas.microsoft.com/office/drawing/2014/main" id="{B94CA208-D145-52FC-6B0F-9A8936AD9BFC}"/>
              </a:ext>
            </a:extLst>
          </p:cNvPr>
          <p:cNvSpPr>
            <a:spLocks noChangeShapeType="1"/>
          </p:cNvSpPr>
          <p:nvPr/>
        </p:nvSpPr>
        <p:spPr bwMode="auto">
          <a:xfrm flipV="1">
            <a:off x="3003551" y="3708401"/>
            <a:ext cx="1985963" cy="5175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49" name="Line 9">
            <a:extLst>
              <a:ext uri="{FF2B5EF4-FFF2-40B4-BE49-F238E27FC236}">
                <a16:creationId xmlns:a16="http://schemas.microsoft.com/office/drawing/2014/main" id="{D809F3D3-F8F1-D675-9DF2-8561ABEF92A9}"/>
              </a:ext>
            </a:extLst>
          </p:cNvPr>
          <p:cNvSpPr>
            <a:spLocks noChangeShapeType="1"/>
          </p:cNvSpPr>
          <p:nvPr/>
        </p:nvSpPr>
        <p:spPr bwMode="auto">
          <a:xfrm>
            <a:off x="3013076" y="4254501"/>
            <a:ext cx="1979613" cy="4032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0" name="Line 10">
            <a:extLst>
              <a:ext uri="{FF2B5EF4-FFF2-40B4-BE49-F238E27FC236}">
                <a16:creationId xmlns:a16="http://schemas.microsoft.com/office/drawing/2014/main" id="{59294434-9CF2-22EA-3EE8-0B4C3A3BD4B6}"/>
              </a:ext>
            </a:extLst>
          </p:cNvPr>
          <p:cNvSpPr>
            <a:spLocks noChangeShapeType="1"/>
          </p:cNvSpPr>
          <p:nvPr/>
        </p:nvSpPr>
        <p:spPr bwMode="auto">
          <a:xfrm flipV="1">
            <a:off x="5070475" y="5392738"/>
            <a:ext cx="1982788" cy="1524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1" name="Line 11">
            <a:extLst>
              <a:ext uri="{FF2B5EF4-FFF2-40B4-BE49-F238E27FC236}">
                <a16:creationId xmlns:a16="http://schemas.microsoft.com/office/drawing/2014/main" id="{A643FEF3-B92E-F651-BD94-560755B0100A}"/>
              </a:ext>
            </a:extLst>
          </p:cNvPr>
          <p:cNvSpPr>
            <a:spLocks noChangeShapeType="1"/>
          </p:cNvSpPr>
          <p:nvPr/>
        </p:nvSpPr>
        <p:spPr bwMode="auto">
          <a:xfrm flipV="1">
            <a:off x="5018088" y="4448175"/>
            <a:ext cx="2044700" cy="2159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2" name="Line 12">
            <a:extLst>
              <a:ext uri="{FF2B5EF4-FFF2-40B4-BE49-F238E27FC236}">
                <a16:creationId xmlns:a16="http://schemas.microsoft.com/office/drawing/2014/main" id="{9C841D15-FD83-2E5E-7907-C77329B6DA4B}"/>
              </a:ext>
            </a:extLst>
          </p:cNvPr>
          <p:cNvSpPr>
            <a:spLocks noChangeShapeType="1"/>
          </p:cNvSpPr>
          <p:nvPr/>
        </p:nvSpPr>
        <p:spPr bwMode="auto">
          <a:xfrm flipV="1">
            <a:off x="5046664" y="3494089"/>
            <a:ext cx="2001837" cy="19367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3" name="Line 13">
            <a:extLst>
              <a:ext uri="{FF2B5EF4-FFF2-40B4-BE49-F238E27FC236}">
                <a16:creationId xmlns:a16="http://schemas.microsoft.com/office/drawing/2014/main" id="{B84AFC31-CDBA-C44E-A46D-71DCF9D108B4}"/>
              </a:ext>
            </a:extLst>
          </p:cNvPr>
          <p:cNvSpPr>
            <a:spLocks noChangeShapeType="1"/>
          </p:cNvSpPr>
          <p:nvPr/>
        </p:nvSpPr>
        <p:spPr bwMode="auto">
          <a:xfrm flipV="1">
            <a:off x="5056189" y="2565401"/>
            <a:ext cx="2001837" cy="23177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4" name="Line 14">
            <a:extLst>
              <a:ext uri="{FF2B5EF4-FFF2-40B4-BE49-F238E27FC236}">
                <a16:creationId xmlns:a16="http://schemas.microsoft.com/office/drawing/2014/main" id="{546B7E59-0E4A-AD99-AE8B-2C85C1FECAE5}"/>
              </a:ext>
            </a:extLst>
          </p:cNvPr>
          <p:cNvSpPr>
            <a:spLocks noChangeShapeType="1"/>
          </p:cNvSpPr>
          <p:nvPr/>
        </p:nvSpPr>
        <p:spPr bwMode="auto">
          <a:xfrm>
            <a:off x="5051426" y="2835275"/>
            <a:ext cx="2011363" cy="1587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5" name="Oval 15">
            <a:extLst>
              <a:ext uri="{FF2B5EF4-FFF2-40B4-BE49-F238E27FC236}">
                <a16:creationId xmlns:a16="http://schemas.microsoft.com/office/drawing/2014/main" id="{B7218DF5-2AAE-60C8-AE8B-0B7FE07FFC88}"/>
              </a:ext>
            </a:extLst>
          </p:cNvPr>
          <p:cNvSpPr>
            <a:spLocks noChangeArrowheads="1"/>
          </p:cNvSpPr>
          <p:nvPr/>
        </p:nvSpPr>
        <p:spPr bwMode="auto">
          <a:xfrm>
            <a:off x="2874964" y="4168775"/>
            <a:ext cx="123825" cy="120650"/>
          </a:xfrm>
          <a:prstGeom prst="ellipse">
            <a:avLst/>
          </a:prstGeom>
          <a:solidFill>
            <a:srgbClr val="993366"/>
          </a:solid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56" name="Oval 16">
            <a:extLst>
              <a:ext uri="{FF2B5EF4-FFF2-40B4-BE49-F238E27FC236}">
                <a16:creationId xmlns:a16="http://schemas.microsoft.com/office/drawing/2014/main" id="{ABF1034B-47ED-9B4D-5823-B0601B3F85EF}"/>
              </a:ext>
            </a:extLst>
          </p:cNvPr>
          <p:cNvSpPr>
            <a:spLocks noChangeArrowheads="1"/>
          </p:cNvSpPr>
          <p:nvPr/>
        </p:nvSpPr>
        <p:spPr bwMode="auto">
          <a:xfrm>
            <a:off x="4932364" y="3654425"/>
            <a:ext cx="123825" cy="120650"/>
          </a:xfrm>
          <a:prstGeom prst="ellipse">
            <a:avLst/>
          </a:prstGeom>
          <a:solidFill>
            <a:srgbClr val="993366"/>
          </a:solid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0" name="Line 20">
            <a:extLst>
              <a:ext uri="{FF2B5EF4-FFF2-40B4-BE49-F238E27FC236}">
                <a16:creationId xmlns:a16="http://schemas.microsoft.com/office/drawing/2014/main" id="{493466FD-F5AB-946A-6E05-7CCAF817D5F6}"/>
              </a:ext>
            </a:extLst>
          </p:cNvPr>
          <p:cNvSpPr>
            <a:spLocks noChangeShapeType="1"/>
          </p:cNvSpPr>
          <p:nvPr/>
        </p:nvSpPr>
        <p:spPr bwMode="auto">
          <a:xfrm>
            <a:off x="5065714" y="3740151"/>
            <a:ext cx="1982787" cy="188913"/>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1" name="Line 21">
            <a:extLst>
              <a:ext uri="{FF2B5EF4-FFF2-40B4-BE49-F238E27FC236}">
                <a16:creationId xmlns:a16="http://schemas.microsoft.com/office/drawing/2014/main" id="{803F4528-C3D3-071B-8ED8-89704C269AA2}"/>
              </a:ext>
            </a:extLst>
          </p:cNvPr>
          <p:cNvSpPr>
            <a:spLocks noChangeShapeType="1"/>
          </p:cNvSpPr>
          <p:nvPr/>
        </p:nvSpPr>
        <p:spPr bwMode="auto">
          <a:xfrm>
            <a:off x="5060951" y="4678364"/>
            <a:ext cx="1992313" cy="250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2" name="Line 22">
            <a:extLst>
              <a:ext uri="{FF2B5EF4-FFF2-40B4-BE49-F238E27FC236}">
                <a16:creationId xmlns:a16="http://schemas.microsoft.com/office/drawing/2014/main" id="{63DA5E4F-DF3A-B759-16A0-2D81A7D78CFA}"/>
              </a:ext>
            </a:extLst>
          </p:cNvPr>
          <p:cNvSpPr>
            <a:spLocks noChangeShapeType="1"/>
          </p:cNvSpPr>
          <p:nvPr/>
        </p:nvSpPr>
        <p:spPr bwMode="auto">
          <a:xfrm>
            <a:off x="5046663" y="5588001"/>
            <a:ext cx="2011362" cy="296863"/>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3" name="Line 23">
            <a:extLst>
              <a:ext uri="{FF2B5EF4-FFF2-40B4-BE49-F238E27FC236}">
                <a16:creationId xmlns:a16="http://schemas.microsoft.com/office/drawing/2014/main" id="{395C7806-4C56-EFF5-37D3-77C1DA363D85}"/>
              </a:ext>
            </a:extLst>
          </p:cNvPr>
          <p:cNvSpPr>
            <a:spLocks noChangeShapeType="1"/>
          </p:cNvSpPr>
          <p:nvPr/>
        </p:nvSpPr>
        <p:spPr bwMode="auto">
          <a:xfrm>
            <a:off x="7059613" y="2195513"/>
            <a:ext cx="0" cy="3865562"/>
          </a:xfrm>
          <a:prstGeom prst="line">
            <a:avLst/>
          </a:prstGeom>
          <a:noFill/>
          <a:ln w="19050">
            <a:solidFill>
              <a:srgbClr val="33CCCC"/>
            </a:solidFill>
            <a:prstDash val="lgDash"/>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4" name="Oval 24">
            <a:extLst>
              <a:ext uri="{FF2B5EF4-FFF2-40B4-BE49-F238E27FC236}">
                <a16:creationId xmlns:a16="http://schemas.microsoft.com/office/drawing/2014/main" id="{C11F3D33-DC0F-4C35-9C73-1CDA6E065D3F}"/>
              </a:ext>
            </a:extLst>
          </p:cNvPr>
          <p:cNvSpPr>
            <a:spLocks noChangeArrowheads="1"/>
          </p:cNvSpPr>
          <p:nvPr/>
        </p:nvSpPr>
        <p:spPr bwMode="auto">
          <a:xfrm>
            <a:off x="4935539" y="2754313"/>
            <a:ext cx="117475" cy="120650"/>
          </a:xfrm>
          <a:prstGeom prst="ellipse">
            <a:avLst/>
          </a:prstGeom>
          <a:solidFill>
            <a:srgbClr val="993366"/>
          </a:solid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265" name="Rectangle 25">
            <a:extLst>
              <a:ext uri="{FF2B5EF4-FFF2-40B4-BE49-F238E27FC236}">
                <a16:creationId xmlns:a16="http://schemas.microsoft.com/office/drawing/2014/main" id="{A37ACB50-4A93-8643-F3EE-1C60C7B727E4}"/>
              </a:ext>
            </a:extLst>
          </p:cNvPr>
          <p:cNvSpPr>
            <a:spLocks noChangeArrowheads="1"/>
          </p:cNvSpPr>
          <p:nvPr/>
        </p:nvSpPr>
        <p:spPr bwMode="auto">
          <a:xfrm>
            <a:off x="4064001" y="3927476"/>
            <a:ext cx="92333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5</a:t>
            </a:r>
          </a:p>
        </p:txBody>
      </p:sp>
      <p:sp>
        <p:nvSpPr>
          <p:cNvPr id="10266" name="Rectangle 26">
            <a:extLst>
              <a:ext uri="{FF2B5EF4-FFF2-40B4-BE49-F238E27FC236}">
                <a16:creationId xmlns:a16="http://schemas.microsoft.com/office/drawing/2014/main" id="{485FD95A-0BB8-D32F-4FE9-1866104E7209}"/>
              </a:ext>
            </a:extLst>
          </p:cNvPr>
          <p:cNvSpPr>
            <a:spLocks noChangeArrowheads="1"/>
          </p:cNvSpPr>
          <p:nvPr/>
        </p:nvSpPr>
        <p:spPr bwMode="auto">
          <a:xfrm>
            <a:off x="5092701" y="5127626"/>
            <a:ext cx="92333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8</a:t>
            </a:r>
          </a:p>
        </p:txBody>
      </p:sp>
      <p:sp>
        <p:nvSpPr>
          <p:cNvPr id="10267" name="Rectangle 27">
            <a:extLst>
              <a:ext uri="{FF2B5EF4-FFF2-40B4-BE49-F238E27FC236}">
                <a16:creationId xmlns:a16="http://schemas.microsoft.com/office/drawing/2014/main" id="{E9730B01-C11C-B680-ED76-CFB988B482B6}"/>
              </a:ext>
            </a:extLst>
          </p:cNvPr>
          <p:cNvSpPr>
            <a:spLocks noChangeArrowheads="1"/>
          </p:cNvSpPr>
          <p:nvPr/>
        </p:nvSpPr>
        <p:spPr bwMode="auto">
          <a:xfrm>
            <a:off x="6026151" y="2241551"/>
            <a:ext cx="92333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8</a:t>
            </a:r>
          </a:p>
        </p:txBody>
      </p:sp>
      <p:sp>
        <p:nvSpPr>
          <p:cNvPr id="10268" name="Rectangle 28">
            <a:extLst>
              <a:ext uri="{FF2B5EF4-FFF2-40B4-BE49-F238E27FC236}">
                <a16:creationId xmlns:a16="http://schemas.microsoft.com/office/drawing/2014/main" id="{0664D6D3-9B93-2B56-1DDA-A3D5AECA48A3}"/>
              </a:ext>
            </a:extLst>
          </p:cNvPr>
          <p:cNvSpPr>
            <a:spLocks noChangeArrowheads="1"/>
          </p:cNvSpPr>
          <p:nvPr/>
        </p:nvSpPr>
        <p:spPr bwMode="auto">
          <a:xfrm>
            <a:off x="3149601" y="3089276"/>
            <a:ext cx="105157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10</a:t>
            </a:r>
          </a:p>
        </p:txBody>
      </p:sp>
      <p:sp>
        <p:nvSpPr>
          <p:cNvPr id="10269" name="Rectangle 29">
            <a:extLst>
              <a:ext uri="{FF2B5EF4-FFF2-40B4-BE49-F238E27FC236}">
                <a16:creationId xmlns:a16="http://schemas.microsoft.com/office/drawing/2014/main" id="{249C9E69-2B3C-A6E1-B309-A1B174BEDD29}"/>
              </a:ext>
            </a:extLst>
          </p:cNvPr>
          <p:cNvSpPr>
            <a:spLocks noChangeArrowheads="1"/>
          </p:cNvSpPr>
          <p:nvPr/>
        </p:nvSpPr>
        <p:spPr bwMode="auto">
          <a:xfrm>
            <a:off x="6026151" y="4098926"/>
            <a:ext cx="92333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8</a:t>
            </a:r>
          </a:p>
        </p:txBody>
      </p:sp>
      <p:sp>
        <p:nvSpPr>
          <p:cNvPr id="10270" name="Rectangle 30">
            <a:extLst>
              <a:ext uri="{FF2B5EF4-FFF2-40B4-BE49-F238E27FC236}">
                <a16:creationId xmlns:a16="http://schemas.microsoft.com/office/drawing/2014/main" id="{3D244545-8672-B109-3B0E-214F6B38D5A9}"/>
              </a:ext>
            </a:extLst>
          </p:cNvPr>
          <p:cNvSpPr>
            <a:spLocks noChangeArrowheads="1"/>
          </p:cNvSpPr>
          <p:nvPr/>
        </p:nvSpPr>
        <p:spPr bwMode="auto">
          <a:xfrm>
            <a:off x="5083176" y="3241676"/>
            <a:ext cx="923331"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Gain 8</a:t>
            </a:r>
          </a:p>
        </p:txBody>
      </p:sp>
      <p:sp>
        <p:nvSpPr>
          <p:cNvPr id="10271" name="Rectangle 31">
            <a:extLst>
              <a:ext uri="{FF2B5EF4-FFF2-40B4-BE49-F238E27FC236}">
                <a16:creationId xmlns:a16="http://schemas.microsoft.com/office/drawing/2014/main" id="{D023DD25-A71E-F46A-AE3F-7D794C5F8021}"/>
              </a:ext>
            </a:extLst>
          </p:cNvPr>
          <p:cNvSpPr>
            <a:spLocks noChangeArrowheads="1"/>
          </p:cNvSpPr>
          <p:nvPr/>
        </p:nvSpPr>
        <p:spPr bwMode="auto">
          <a:xfrm>
            <a:off x="3168651" y="4965701"/>
            <a:ext cx="1032335"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Lose 20</a:t>
            </a:r>
          </a:p>
        </p:txBody>
      </p:sp>
      <p:sp>
        <p:nvSpPr>
          <p:cNvPr id="10272" name="Rectangle 32">
            <a:extLst>
              <a:ext uri="{FF2B5EF4-FFF2-40B4-BE49-F238E27FC236}">
                <a16:creationId xmlns:a16="http://schemas.microsoft.com/office/drawing/2014/main" id="{89FDA005-D5B8-71CB-74A9-C8D57EE9F0F6}"/>
              </a:ext>
            </a:extLst>
          </p:cNvPr>
          <p:cNvSpPr>
            <a:spLocks noChangeArrowheads="1"/>
          </p:cNvSpPr>
          <p:nvPr/>
        </p:nvSpPr>
        <p:spPr bwMode="auto">
          <a:xfrm>
            <a:off x="5102226" y="5680076"/>
            <a:ext cx="904095"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Lose 2</a:t>
            </a:r>
          </a:p>
        </p:txBody>
      </p:sp>
      <p:sp>
        <p:nvSpPr>
          <p:cNvPr id="10273" name="Rectangle 33">
            <a:extLst>
              <a:ext uri="{FF2B5EF4-FFF2-40B4-BE49-F238E27FC236}">
                <a16:creationId xmlns:a16="http://schemas.microsoft.com/office/drawing/2014/main" id="{EFE224D5-13CE-FEA9-7859-FE29E4C41004}"/>
              </a:ext>
            </a:extLst>
          </p:cNvPr>
          <p:cNvSpPr>
            <a:spLocks noChangeArrowheads="1"/>
          </p:cNvSpPr>
          <p:nvPr/>
        </p:nvSpPr>
        <p:spPr bwMode="auto">
          <a:xfrm>
            <a:off x="6045201" y="4884739"/>
            <a:ext cx="904095"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Lose 2</a:t>
            </a:r>
          </a:p>
        </p:txBody>
      </p:sp>
      <p:sp>
        <p:nvSpPr>
          <p:cNvPr id="10274" name="Rectangle 34">
            <a:extLst>
              <a:ext uri="{FF2B5EF4-FFF2-40B4-BE49-F238E27FC236}">
                <a16:creationId xmlns:a16="http://schemas.microsoft.com/office/drawing/2014/main" id="{1840FEE2-B8E5-ECAA-F030-9B4B4000647C}"/>
              </a:ext>
            </a:extLst>
          </p:cNvPr>
          <p:cNvSpPr>
            <a:spLocks noChangeArrowheads="1"/>
          </p:cNvSpPr>
          <p:nvPr/>
        </p:nvSpPr>
        <p:spPr bwMode="auto">
          <a:xfrm>
            <a:off x="5102226" y="3803651"/>
            <a:ext cx="904095"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Lose 2</a:t>
            </a:r>
          </a:p>
        </p:txBody>
      </p:sp>
      <p:sp>
        <p:nvSpPr>
          <p:cNvPr id="10275" name="Rectangle 35">
            <a:extLst>
              <a:ext uri="{FF2B5EF4-FFF2-40B4-BE49-F238E27FC236}">
                <a16:creationId xmlns:a16="http://schemas.microsoft.com/office/drawing/2014/main" id="{34BC9E89-DA8D-FC50-EFAA-9BF62370444E}"/>
              </a:ext>
            </a:extLst>
          </p:cNvPr>
          <p:cNvSpPr>
            <a:spLocks noChangeArrowheads="1"/>
          </p:cNvSpPr>
          <p:nvPr/>
        </p:nvSpPr>
        <p:spPr bwMode="auto">
          <a:xfrm>
            <a:off x="6064251" y="2994026"/>
            <a:ext cx="904095"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Lose 2</a:t>
            </a:r>
          </a:p>
        </p:txBody>
      </p:sp>
      <p:sp>
        <p:nvSpPr>
          <p:cNvPr id="10276" name="Rectangle 36">
            <a:extLst>
              <a:ext uri="{FF2B5EF4-FFF2-40B4-BE49-F238E27FC236}">
                <a16:creationId xmlns:a16="http://schemas.microsoft.com/office/drawing/2014/main" id="{CE9892E0-AA68-C20B-38E2-170A547390FF}"/>
              </a:ext>
            </a:extLst>
          </p:cNvPr>
          <p:cNvSpPr>
            <a:spLocks noChangeArrowheads="1"/>
          </p:cNvSpPr>
          <p:nvPr/>
        </p:nvSpPr>
        <p:spPr bwMode="auto">
          <a:xfrm>
            <a:off x="4121150" y="4556126"/>
            <a:ext cx="756618" cy="39754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rPr>
              <a:t>Even</a:t>
            </a:r>
          </a:p>
        </p:txBody>
      </p:sp>
      <p:sp>
        <p:nvSpPr>
          <p:cNvPr id="10312" name="Rectangle 72">
            <a:extLst>
              <a:ext uri="{FF2B5EF4-FFF2-40B4-BE49-F238E27FC236}">
                <a16:creationId xmlns:a16="http://schemas.microsoft.com/office/drawing/2014/main" id="{BADCDBBE-4686-274C-635F-B9676CCFA4F6}"/>
              </a:ext>
            </a:extLst>
          </p:cNvPr>
          <p:cNvSpPr>
            <a:spLocks noChangeArrowheads="1"/>
          </p:cNvSpPr>
          <p:nvPr/>
        </p:nvSpPr>
        <p:spPr bwMode="auto">
          <a:xfrm>
            <a:off x="2959100" y="1431925"/>
            <a:ext cx="2019300" cy="990600"/>
          </a:xfrm>
          <a:prstGeom prst="rect">
            <a:avLst/>
          </a:prstGeom>
          <a:noFill/>
          <a:ln w="12700">
            <a:noFill/>
            <a:miter lim="800000"/>
            <a:headEnd/>
            <a:tailEnd/>
          </a:ln>
          <a:effectLst/>
        </p:spPr>
        <p:txBody>
          <a:bodyPr wrap="none" anchor="ctr"/>
          <a:lstStyle/>
          <a:p>
            <a:pPr algn="ctr">
              <a:lnSpc>
                <a:spcPct val="90000"/>
              </a:lnSpc>
              <a:defRPr/>
            </a:pPr>
            <a:r>
              <a:rPr lang="en-US" dirty="0">
                <a:effectLst>
                  <a:outerShdw blurRad="38100" dist="38100" dir="2700000" algn="tl">
                    <a:srgbClr val="000000"/>
                  </a:outerShdw>
                </a:effectLst>
                <a:latin typeface="Book Antiqua" pitchFamily="18" charset="0"/>
              </a:rPr>
              <a:t>Markley Oil</a:t>
            </a:r>
          </a:p>
          <a:p>
            <a:pPr algn="ctr">
              <a:lnSpc>
                <a:spcPct val="90000"/>
              </a:lnSpc>
              <a:defRPr/>
            </a:pPr>
            <a:r>
              <a:rPr lang="en-US" dirty="0">
                <a:effectLst>
                  <a:outerShdw blurRad="38100" dist="38100" dir="2700000" algn="tl">
                    <a:srgbClr val="000000"/>
                  </a:outerShdw>
                </a:effectLst>
                <a:latin typeface="Book Antiqua" pitchFamily="18" charset="0"/>
              </a:rPr>
              <a:t>(Stage 1)</a:t>
            </a:r>
          </a:p>
        </p:txBody>
      </p:sp>
      <p:sp>
        <p:nvSpPr>
          <p:cNvPr id="10313" name="Rectangle 73">
            <a:extLst>
              <a:ext uri="{FF2B5EF4-FFF2-40B4-BE49-F238E27FC236}">
                <a16:creationId xmlns:a16="http://schemas.microsoft.com/office/drawing/2014/main" id="{AACF31B9-5974-766A-C369-3CDC70CCAC76}"/>
              </a:ext>
            </a:extLst>
          </p:cNvPr>
          <p:cNvSpPr>
            <a:spLocks noChangeArrowheads="1"/>
          </p:cNvSpPr>
          <p:nvPr/>
        </p:nvSpPr>
        <p:spPr bwMode="auto">
          <a:xfrm>
            <a:off x="4883150" y="1412875"/>
            <a:ext cx="2286000" cy="1009650"/>
          </a:xfrm>
          <a:prstGeom prst="rect">
            <a:avLst/>
          </a:prstGeom>
          <a:noFill/>
          <a:ln w="12700">
            <a:noFill/>
            <a:miter lim="800000"/>
            <a:headEnd/>
            <a:tailEnd/>
          </a:ln>
          <a:effectLst/>
        </p:spPr>
        <p:txBody>
          <a:bodyPr wrap="none" anchor="ctr"/>
          <a:lstStyle/>
          <a:p>
            <a:pPr algn="ctr">
              <a:lnSpc>
                <a:spcPct val="90000"/>
              </a:lnSpc>
              <a:defRPr/>
            </a:pPr>
            <a:r>
              <a:rPr lang="en-US">
                <a:effectLst>
                  <a:outerShdw blurRad="38100" dist="38100" dir="2700000" algn="tl">
                    <a:srgbClr val="000000"/>
                  </a:outerShdw>
                </a:effectLst>
                <a:latin typeface="Book Antiqua" pitchFamily="18" charset="0"/>
              </a:rPr>
              <a:t>Collins Mining</a:t>
            </a:r>
          </a:p>
          <a:p>
            <a:pPr algn="ctr">
              <a:lnSpc>
                <a:spcPct val="90000"/>
              </a:lnSpc>
              <a:defRPr/>
            </a:pPr>
            <a:r>
              <a:rPr lang="en-US">
                <a:effectLst>
                  <a:outerShdw blurRad="38100" dist="38100" dir="2700000" algn="tl">
                    <a:srgbClr val="000000"/>
                  </a:outerShdw>
                </a:effectLst>
                <a:latin typeface="Book Antiqua" pitchFamily="18" charset="0"/>
              </a:rPr>
              <a:t>(Stage 2)</a:t>
            </a:r>
          </a:p>
        </p:txBody>
      </p:sp>
      <p:sp>
        <p:nvSpPr>
          <p:cNvPr id="10314" name="Rectangle 74">
            <a:extLst>
              <a:ext uri="{FF2B5EF4-FFF2-40B4-BE49-F238E27FC236}">
                <a16:creationId xmlns:a16="http://schemas.microsoft.com/office/drawing/2014/main" id="{982CE93D-5571-0857-A16F-EBE58058496C}"/>
              </a:ext>
            </a:extLst>
          </p:cNvPr>
          <p:cNvSpPr>
            <a:spLocks noChangeArrowheads="1"/>
          </p:cNvSpPr>
          <p:nvPr/>
        </p:nvSpPr>
        <p:spPr bwMode="auto">
          <a:xfrm>
            <a:off x="7340600" y="1431925"/>
            <a:ext cx="2349500" cy="971550"/>
          </a:xfrm>
          <a:prstGeom prst="rect">
            <a:avLst/>
          </a:prstGeom>
          <a:noFill/>
          <a:ln w="12700">
            <a:noFill/>
            <a:miter lim="800000"/>
            <a:headEnd/>
            <a:tailEnd/>
          </a:ln>
          <a:effectLst/>
        </p:spPr>
        <p:txBody>
          <a:bodyPr wrap="none" anchor="ctr"/>
          <a:lstStyle/>
          <a:p>
            <a:pPr algn="ctr">
              <a:lnSpc>
                <a:spcPct val="90000"/>
              </a:lnSpc>
              <a:defRPr/>
            </a:pPr>
            <a:r>
              <a:rPr lang="en-US">
                <a:effectLst>
                  <a:outerShdw blurRad="38100" dist="38100" dir="2700000" algn="tl">
                    <a:srgbClr val="000000"/>
                  </a:outerShdw>
                </a:effectLst>
                <a:latin typeface="Book Antiqua" pitchFamily="18" charset="0"/>
              </a:rPr>
              <a:t>Experimental</a:t>
            </a:r>
          </a:p>
          <a:p>
            <a:pPr algn="ctr">
              <a:lnSpc>
                <a:spcPct val="90000"/>
              </a:lnSpc>
              <a:defRPr/>
            </a:pPr>
            <a:r>
              <a:rPr lang="en-US">
                <a:effectLst>
                  <a:outerShdw blurRad="38100" dist="38100" dir="2700000" algn="tl">
                    <a:srgbClr val="000000"/>
                  </a:outerShdw>
                </a:effectLst>
                <a:latin typeface="Book Antiqua" pitchFamily="18" charset="0"/>
              </a:rPr>
              <a:t>Outcomes</a:t>
            </a:r>
          </a:p>
        </p:txBody>
      </p:sp>
      <p:sp>
        <p:nvSpPr>
          <p:cNvPr id="10319" name="Rectangle 79">
            <a:extLst>
              <a:ext uri="{FF2B5EF4-FFF2-40B4-BE49-F238E27FC236}">
                <a16:creationId xmlns:a16="http://schemas.microsoft.com/office/drawing/2014/main" id="{D8B4C040-500E-97FB-A789-8152DA7226A0}"/>
              </a:ext>
            </a:extLst>
          </p:cNvPr>
          <p:cNvSpPr>
            <a:spLocks noChangeArrowheads="1"/>
          </p:cNvSpPr>
          <p:nvPr/>
        </p:nvSpPr>
        <p:spPr bwMode="auto">
          <a:xfrm>
            <a:off x="7131050" y="2308225"/>
            <a:ext cx="2743200" cy="4762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(10, 8)   	 Gain   $18,000</a:t>
            </a:r>
          </a:p>
        </p:txBody>
      </p:sp>
      <p:sp>
        <p:nvSpPr>
          <p:cNvPr id="10320" name="Rectangle 80">
            <a:extLst>
              <a:ext uri="{FF2B5EF4-FFF2-40B4-BE49-F238E27FC236}">
                <a16:creationId xmlns:a16="http://schemas.microsoft.com/office/drawing/2014/main" id="{8369F37B-06ED-6510-87C9-7596691D964A}"/>
              </a:ext>
            </a:extLst>
          </p:cNvPr>
          <p:cNvSpPr>
            <a:spLocks noChangeArrowheads="1"/>
          </p:cNvSpPr>
          <p:nvPr/>
        </p:nvSpPr>
        <p:spPr bwMode="auto">
          <a:xfrm>
            <a:off x="7131050" y="2765425"/>
            <a:ext cx="2724150" cy="4381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(10, -2)  	 Gain     $8,000</a:t>
            </a:r>
          </a:p>
        </p:txBody>
      </p:sp>
      <p:sp>
        <p:nvSpPr>
          <p:cNvPr id="10321" name="Rectangle 81">
            <a:extLst>
              <a:ext uri="{FF2B5EF4-FFF2-40B4-BE49-F238E27FC236}">
                <a16:creationId xmlns:a16="http://schemas.microsoft.com/office/drawing/2014/main" id="{CA83B736-A0DB-FFEE-15F6-3ED913EFFAB5}"/>
              </a:ext>
            </a:extLst>
          </p:cNvPr>
          <p:cNvSpPr>
            <a:spLocks noChangeArrowheads="1"/>
          </p:cNvSpPr>
          <p:nvPr/>
        </p:nvSpPr>
        <p:spPr bwMode="auto">
          <a:xfrm>
            <a:off x="7131050" y="3222625"/>
            <a:ext cx="2705100" cy="4762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(5, 8) 	 Gain   $13,000</a:t>
            </a:r>
          </a:p>
        </p:txBody>
      </p:sp>
      <p:sp>
        <p:nvSpPr>
          <p:cNvPr id="10322" name="Rectangle 82">
            <a:extLst>
              <a:ext uri="{FF2B5EF4-FFF2-40B4-BE49-F238E27FC236}">
                <a16:creationId xmlns:a16="http://schemas.microsoft.com/office/drawing/2014/main" id="{79F95611-C54A-0F8D-D05B-91D822D02441}"/>
              </a:ext>
            </a:extLst>
          </p:cNvPr>
          <p:cNvSpPr>
            <a:spLocks noChangeArrowheads="1"/>
          </p:cNvSpPr>
          <p:nvPr/>
        </p:nvSpPr>
        <p:spPr bwMode="auto">
          <a:xfrm>
            <a:off x="7131050" y="3698875"/>
            <a:ext cx="2686050" cy="49530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(5, -2)   	 Gain     $3,000</a:t>
            </a:r>
          </a:p>
        </p:txBody>
      </p:sp>
      <p:sp>
        <p:nvSpPr>
          <p:cNvPr id="10323" name="Rectangle 83">
            <a:extLst>
              <a:ext uri="{FF2B5EF4-FFF2-40B4-BE49-F238E27FC236}">
                <a16:creationId xmlns:a16="http://schemas.microsoft.com/office/drawing/2014/main" id="{05E3BC65-F22E-4744-5D3C-6C30AEAE927F}"/>
              </a:ext>
            </a:extLst>
          </p:cNvPr>
          <p:cNvSpPr>
            <a:spLocks noChangeArrowheads="1"/>
          </p:cNvSpPr>
          <p:nvPr/>
        </p:nvSpPr>
        <p:spPr bwMode="auto">
          <a:xfrm>
            <a:off x="7137400" y="4194175"/>
            <a:ext cx="2667000" cy="4762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(0, 8)    	 Gain     $8,000</a:t>
            </a:r>
          </a:p>
        </p:txBody>
      </p:sp>
      <p:sp>
        <p:nvSpPr>
          <p:cNvPr id="10324" name="Rectangle 84">
            <a:extLst>
              <a:ext uri="{FF2B5EF4-FFF2-40B4-BE49-F238E27FC236}">
                <a16:creationId xmlns:a16="http://schemas.microsoft.com/office/drawing/2014/main" id="{EA4F0983-DC20-07C3-5E1E-DE8D08B20B2E}"/>
              </a:ext>
            </a:extLst>
          </p:cNvPr>
          <p:cNvSpPr>
            <a:spLocks noChangeArrowheads="1"/>
          </p:cNvSpPr>
          <p:nvPr/>
        </p:nvSpPr>
        <p:spPr bwMode="auto">
          <a:xfrm>
            <a:off x="7131050" y="4670425"/>
            <a:ext cx="2755900" cy="4762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(0, -2)   	 Lose     </a:t>
            </a:r>
            <a:r>
              <a:rPr lang="en-US" sz="1000">
                <a:effectLst>
                  <a:outerShdw blurRad="38100" dist="38100" dir="2700000" algn="tl">
                    <a:srgbClr val="000000"/>
                  </a:outerShdw>
                </a:effectLst>
                <a:latin typeface="Book Antiqua" pitchFamily="18" charset="0"/>
              </a:rPr>
              <a:t> </a:t>
            </a:r>
            <a:r>
              <a:rPr lang="en-US" sz="2000">
                <a:effectLst>
                  <a:outerShdw blurRad="38100" dist="38100" dir="2700000" algn="tl">
                    <a:srgbClr val="000000"/>
                  </a:outerShdw>
                </a:effectLst>
                <a:latin typeface="Book Antiqua" pitchFamily="18" charset="0"/>
              </a:rPr>
              <a:t>$2,000</a:t>
            </a:r>
          </a:p>
        </p:txBody>
      </p:sp>
      <p:sp>
        <p:nvSpPr>
          <p:cNvPr id="10325" name="Rectangle 85">
            <a:extLst>
              <a:ext uri="{FF2B5EF4-FFF2-40B4-BE49-F238E27FC236}">
                <a16:creationId xmlns:a16="http://schemas.microsoft.com/office/drawing/2014/main" id="{29E26E9A-F75C-B648-D4E2-28B6AB4BE290}"/>
              </a:ext>
            </a:extLst>
          </p:cNvPr>
          <p:cNvSpPr>
            <a:spLocks noChangeArrowheads="1"/>
          </p:cNvSpPr>
          <p:nvPr/>
        </p:nvSpPr>
        <p:spPr bwMode="auto">
          <a:xfrm>
            <a:off x="7131050" y="5127625"/>
            <a:ext cx="2647950" cy="514350"/>
          </a:xfrm>
          <a:prstGeom prst="rect">
            <a:avLst/>
          </a:prstGeom>
          <a:noFill/>
          <a:ln w="12700">
            <a:noFill/>
            <a:miter lim="800000"/>
            <a:headEnd/>
            <a:tailEnd/>
          </a:ln>
          <a:effectLst/>
        </p:spPr>
        <p:txBody>
          <a:bodyPr wrap="none" anchor="ctr"/>
          <a:lstStyle/>
          <a:p>
            <a:pPr>
              <a:defRPr/>
            </a:pPr>
            <a:r>
              <a:rPr lang="en-US" sz="2000">
                <a:effectLst>
                  <a:outerShdw blurRad="38100" dist="38100" dir="2700000" algn="tl">
                    <a:srgbClr val="000000"/>
                  </a:outerShdw>
                </a:effectLst>
                <a:latin typeface="Book Antiqua" pitchFamily="18" charset="0"/>
              </a:rPr>
              <a:t>(-20, 8) 	 Lose   </a:t>
            </a:r>
            <a:r>
              <a:rPr lang="en-US" sz="1000">
                <a:effectLst>
                  <a:outerShdw blurRad="38100" dist="38100" dir="2700000" algn="tl">
                    <a:srgbClr val="000000"/>
                  </a:outerShdw>
                </a:effectLst>
                <a:latin typeface="Book Antiqua" pitchFamily="18" charset="0"/>
              </a:rPr>
              <a:t> </a:t>
            </a:r>
            <a:r>
              <a:rPr lang="en-US" sz="2000">
                <a:effectLst>
                  <a:outerShdw blurRad="38100" dist="38100" dir="2700000" algn="tl">
                    <a:srgbClr val="000000"/>
                  </a:outerShdw>
                </a:effectLst>
                <a:latin typeface="Book Antiqua" pitchFamily="18" charset="0"/>
              </a:rPr>
              <a:t>$12,000</a:t>
            </a:r>
          </a:p>
        </p:txBody>
      </p:sp>
      <p:sp>
        <p:nvSpPr>
          <p:cNvPr id="10326" name="Rectangle 86">
            <a:extLst>
              <a:ext uri="{FF2B5EF4-FFF2-40B4-BE49-F238E27FC236}">
                <a16:creationId xmlns:a16="http://schemas.microsoft.com/office/drawing/2014/main" id="{A4CC84AB-F463-F1A1-7340-529AE1EE160F}"/>
              </a:ext>
            </a:extLst>
          </p:cNvPr>
          <p:cNvSpPr>
            <a:spLocks noChangeArrowheads="1"/>
          </p:cNvSpPr>
          <p:nvPr/>
        </p:nvSpPr>
        <p:spPr bwMode="auto">
          <a:xfrm>
            <a:off x="7131050" y="5641975"/>
            <a:ext cx="2647950" cy="457200"/>
          </a:xfrm>
          <a:prstGeom prst="rect">
            <a:avLst/>
          </a:prstGeom>
          <a:noFill/>
          <a:ln w="12700">
            <a:noFill/>
            <a:miter lim="800000"/>
            <a:headEnd/>
            <a:tailEnd/>
          </a:ln>
          <a:effectLst/>
        </p:spPr>
        <p:txBody>
          <a:bodyPr wrap="none" anchor="ctr"/>
          <a:lstStyle/>
          <a:p>
            <a:pPr>
              <a:spcBef>
                <a:spcPct val="20000"/>
              </a:spcBef>
              <a:buClr>
                <a:srgbClr val="FFFF00"/>
              </a:buClr>
              <a:buSzPct val="80000"/>
              <a:buFont typeface="Monotype Sorts" pitchFamily="2" charset="2"/>
              <a:buNone/>
              <a:defRPr/>
            </a:pPr>
            <a:r>
              <a:rPr lang="en-US" sz="2000">
                <a:effectLst>
                  <a:outerShdw blurRad="38100" dist="38100" dir="2700000" algn="tl">
                    <a:srgbClr val="000000"/>
                  </a:outerShdw>
                </a:effectLst>
                <a:latin typeface="Book Antiqua" pitchFamily="18" charset="0"/>
              </a:rPr>
              <a:t>(-20, -2)	 Lose   </a:t>
            </a:r>
            <a:r>
              <a:rPr lang="en-US" sz="1000">
                <a:effectLst>
                  <a:outerShdw blurRad="38100" dist="38100" dir="2700000" algn="tl">
                    <a:srgbClr val="000000"/>
                  </a:outerShdw>
                </a:effectLst>
                <a:latin typeface="Book Antiqua" pitchFamily="18" charset="0"/>
              </a:rPr>
              <a:t> </a:t>
            </a:r>
            <a:r>
              <a:rPr lang="en-US" sz="2000">
                <a:effectLst>
                  <a:outerShdw blurRad="38100" dist="38100" dir="2700000" algn="tl">
                    <a:srgbClr val="000000"/>
                  </a:outerShdw>
                </a:effectLst>
                <a:latin typeface="Book Antiqua" pitchFamily="18" charset="0"/>
              </a:rPr>
              <a:t>$22,000</a:t>
            </a:r>
            <a:endParaRPr lang="en-US">
              <a:effectLst>
                <a:outerShdw blurRad="38100" dist="38100" dir="2700000" algn="tl">
                  <a:srgbClr val="000000"/>
                </a:outerShdw>
              </a:effectLst>
              <a:latin typeface="Book Antiqua" pitchFamily="18" charset="0"/>
            </a:endParaRPr>
          </a:p>
        </p:txBody>
      </p:sp>
      <p:sp>
        <p:nvSpPr>
          <p:cNvPr id="10327" name="Oval 87">
            <a:extLst>
              <a:ext uri="{FF2B5EF4-FFF2-40B4-BE49-F238E27FC236}">
                <a16:creationId xmlns:a16="http://schemas.microsoft.com/office/drawing/2014/main" id="{F7B9BFED-B4DF-B700-1407-DEC27EB93F35}"/>
              </a:ext>
            </a:extLst>
          </p:cNvPr>
          <p:cNvSpPr>
            <a:spLocks noChangeArrowheads="1"/>
          </p:cNvSpPr>
          <p:nvPr/>
        </p:nvSpPr>
        <p:spPr bwMode="auto">
          <a:xfrm>
            <a:off x="4932364" y="4592638"/>
            <a:ext cx="123825" cy="120650"/>
          </a:xfrm>
          <a:prstGeom prst="ellipse">
            <a:avLst/>
          </a:prstGeom>
          <a:solidFill>
            <a:srgbClr val="993366"/>
          </a:solid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329" name="Oval 89">
            <a:extLst>
              <a:ext uri="{FF2B5EF4-FFF2-40B4-BE49-F238E27FC236}">
                <a16:creationId xmlns:a16="http://schemas.microsoft.com/office/drawing/2014/main" id="{9D731AC6-C854-74E9-3F38-4B998E38268C}"/>
              </a:ext>
            </a:extLst>
          </p:cNvPr>
          <p:cNvSpPr>
            <a:spLocks noChangeArrowheads="1"/>
          </p:cNvSpPr>
          <p:nvPr/>
        </p:nvSpPr>
        <p:spPr bwMode="auto">
          <a:xfrm>
            <a:off x="4932364" y="5492750"/>
            <a:ext cx="123825" cy="120650"/>
          </a:xfrm>
          <a:prstGeom prst="ellipse">
            <a:avLst/>
          </a:prstGeom>
          <a:solidFill>
            <a:srgbClr val="993366"/>
          </a:solid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339" name="Rectangle 99">
            <a:extLst>
              <a:ext uri="{FF2B5EF4-FFF2-40B4-BE49-F238E27FC236}">
                <a16:creationId xmlns:a16="http://schemas.microsoft.com/office/drawing/2014/main" id="{F6529564-1B88-CE20-310C-E1393D3D131C}"/>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9"/>
                                        </p:tgtEl>
                                        <p:attrNameLst>
                                          <p:attrName>style.visibility</p:attrName>
                                        </p:attrNameLst>
                                      </p:cBhvr>
                                      <p:to>
                                        <p:strVal val="visible"/>
                                      </p:to>
                                    </p:set>
                                    <p:animEffect transition="in" filter="dissolve">
                                      <p:cBhvr>
                                        <p:cTn id="7" dur="500"/>
                                        <p:tgtEl>
                                          <p:spTgt spid="10279"/>
                                        </p:tgtEl>
                                      </p:cBhvr>
                                    </p:animEffect>
                                  </p:childTnLst>
                                </p:cTn>
                              </p:par>
                            </p:childTnLst>
                          </p:cTn>
                        </p:par>
                        <p:par>
                          <p:cTn id="8" fill="hold" nodeType="afterGroup">
                            <p:stCondLst>
                              <p:cond delay="500"/>
                            </p:stCondLst>
                            <p:childTnLst>
                              <p:par>
                                <p:cTn id="9" presetID="12" presetClass="entr" presetSubtype="1" fill="hold" nodeType="afterEffect">
                                  <p:stCondLst>
                                    <p:cond delay="1000"/>
                                  </p:stCondLst>
                                  <p:childTnLst>
                                    <p:set>
                                      <p:cBhvr>
                                        <p:cTn id="10" dur="1" fill="hold">
                                          <p:stCondLst>
                                            <p:cond delay="0"/>
                                          </p:stCondLst>
                                        </p:cTn>
                                        <p:tgtEl>
                                          <p:spTgt spid="10244"/>
                                        </p:tgtEl>
                                        <p:attrNameLst>
                                          <p:attrName>style.visibility</p:attrName>
                                        </p:attrNameLst>
                                      </p:cBhvr>
                                      <p:to>
                                        <p:strVal val="visible"/>
                                      </p:to>
                                    </p:set>
                                    <p:animEffect transition="in" filter="slide(fromTop)">
                                      <p:cBhvr>
                                        <p:cTn id="11" dur="500"/>
                                        <p:tgtEl>
                                          <p:spTgt spid="10244"/>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0312"/>
                                        </p:tgtEl>
                                        <p:attrNameLst>
                                          <p:attrName>style.visibility</p:attrName>
                                        </p:attrNameLst>
                                      </p:cBhvr>
                                      <p:to>
                                        <p:strVal val="visible"/>
                                      </p:to>
                                    </p:set>
                                    <p:animEffect transition="in" filter="slide(fromTop)">
                                      <p:cBhvr>
                                        <p:cTn id="15" dur="500"/>
                                        <p:tgtEl>
                                          <p:spTgt spid="10312"/>
                                        </p:tgtEl>
                                      </p:cBhvr>
                                    </p:animEffect>
                                  </p:childTnLst>
                                </p:cTn>
                              </p:par>
                            </p:childTnLst>
                          </p:cTn>
                        </p:par>
                        <p:par>
                          <p:cTn id="16" fill="hold" nodeType="afterGroup">
                            <p:stCondLst>
                              <p:cond delay="3500"/>
                            </p:stCondLst>
                            <p:childTnLst>
                              <p:par>
                                <p:cTn id="17" presetID="12" presetClass="entr" presetSubtype="1" fill="hold" nodeType="afterEffect">
                                  <p:stCondLst>
                                    <p:cond delay="1000"/>
                                  </p:stCondLst>
                                  <p:childTnLst>
                                    <p:set>
                                      <p:cBhvr>
                                        <p:cTn id="18" dur="1" fill="hold">
                                          <p:stCondLst>
                                            <p:cond delay="0"/>
                                          </p:stCondLst>
                                        </p:cTn>
                                        <p:tgtEl>
                                          <p:spTgt spid="10245"/>
                                        </p:tgtEl>
                                        <p:attrNameLst>
                                          <p:attrName>style.visibility</p:attrName>
                                        </p:attrNameLst>
                                      </p:cBhvr>
                                      <p:to>
                                        <p:strVal val="visible"/>
                                      </p:to>
                                    </p:set>
                                    <p:animEffect transition="in" filter="slide(fromTop)">
                                      <p:cBhvr>
                                        <p:cTn id="19" dur="500"/>
                                        <p:tgtEl>
                                          <p:spTgt spid="10245"/>
                                        </p:tgtEl>
                                      </p:cBhvr>
                                    </p:animEffect>
                                  </p:childTnLst>
                                </p:cTn>
                              </p:par>
                            </p:childTnLst>
                          </p:cTn>
                        </p:par>
                        <p:par>
                          <p:cTn id="20" fill="hold" nodeType="afterGroup">
                            <p:stCondLst>
                              <p:cond delay="5000"/>
                            </p:stCondLst>
                            <p:childTnLst>
                              <p:par>
                                <p:cTn id="21" presetID="12" presetClass="entr" presetSubtype="8" fill="hold" grpId="0" nodeType="afterEffect">
                                  <p:stCondLst>
                                    <p:cond delay="1000"/>
                                  </p:stCondLst>
                                  <p:childTnLst>
                                    <p:set>
                                      <p:cBhvr>
                                        <p:cTn id="22" dur="1" fill="hold">
                                          <p:stCondLst>
                                            <p:cond delay="0"/>
                                          </p:stCondLst>
                                        </p:cTn>
                                        <p:tgtEl>
                                          <p:spTgt spid="10255"/>
                                        </p:tgtEl>
                                        <p:attrNameLst>
                                          <p:attrName>style.visibility</p:attrName>
                                        </p:attrNameLst>
                                      </p:cBhvr>
                                      <p:to>
                                        <p:strVal val="visible"/>
                                      </p:to>
                                    </p:set>
                                    <p:animEffect transition="in" filter="slide(fromLeft)">
                                      <p:cBhvr>
                                        <p:cTn id="23" dur="500"/>
                                        <p:tgtEl>
                                          <p:spTgt spid="10255"/>
                                        </p:tgtEl>
                                      </p:cBhvr>
                                    </p:animEffect>
                                  </p:childTnLst>
                                </p:cTn>
                              </p:par>
                            </p:childTnLst>
                          </p:cTn>
                        </p:par>
                        <p:par>
                          <p:cTn id="24" fill="hold" nodeType="afterGroup">
                            <p:stCondLst>
                              <p:cond delay="6500"/>
                            </p:stCondLst>
                            <p:childTnLst>
                              <p:par>
                                <p:cTn id="25" presetID="17" presetClass="entr" presetSubtype="8" fill="hold" nodeType="afterEffect">
                                  <p:stCondLst>
                                    <p:cond delay="1000"/>
                                  </p:stCondLst>
                                  <p:childTnLst>
                                    <p:set>
                                      <p:cBhvr>
                                        <p:cTn id="26" dur="1" fill="hold">
                                          <p:stCondLst>
                                            <p:cond delay="0"/>
                                          </p:stCondLst>
                                        </p:cTn>
                                        <p:tgtEl>
                                          <p:spTgt spid="10246"/>
                                        </p:tgtEl>
                                        <p:attrNameLst>
                                          <p:attrName>style.visibility</p:attrName>
                                        </p:attrNameLst>
                                      </p:cBhvr>
                                      <p:to>
                                        <p:strVal val="visible"/>
                                      </p:to>
                                    </p:set>
                                    <p:anim calcmode="lin" valueType="num">
                                      <p:cBhvr>
                                        <p:cTn id="27" dur="500" fill="hold"/>
                                        <p:tgtEl>
                                          <p:spTgt spid="10246"/>
                                        </p:tgtEl>
                                        <p:attrNameLst>
                                          <p:attrName>ppt_x</p:attrName>
                                        </p:attrNameLst>
                                      </p:cBhvr>
                                      <p:tavLst>
                                        <p:tav tm="0">
                                          <p:val>
                                            <p:strVal val="#ppt_x-#ppt_w/2"/>
                                          </p:val>
                                        </p:tav>
                                        <p:tav tm="100000">
                                          <p:val>
                                            <p:strVal val="#ppt_x"/>
                                          </p:val>
                                        </p:tav>
                                      </p:tavLst>
                                    </p:anim>
                                    <p:anim calcmode="lin" valueType="num">
                                      <p:cBhvr>
                                        <p:cTn id="28" dur="500" fill="hold"/>
                                        <p:tgtEl>
                                          <p:spTgt spid="10246"/>
                                        </p:tgtEl>
                                        <p:attrNameLst>
                                          <p:attrName>ppt_y</p:attrName>
                                        </p:attrNameLst>
                                      </p:cBhvr>
                                      <p:tavLst>
                                        <p:tav tm="0">
                                          <p:val>
                                            <p:strVal val="#ppt_y"/>
                                          </p:val>
                                        </p:tav>
                                        <p:tav tm="100000">
                                          <p:val>
                                            <p:strVal val="#ppt_y"/>
                                          </p:val>
                                        </p:tav>
                                      </p:tavLst>
                                    </p:anim>
                                    <p:anim calcmode="lin" valueType="num">
                                      <p:cBhvr>
                                        <p:cTn id="29" dur="500" fill="hold"/>
                                        <p:tgtEl>
                                          <p:spTgt spid="10246"/>
                                        </p:tgtEl>
                                        <p:attrNameLst>
                                          <p:attrName>ppt_w</p:attrName>
                                        </p:attrNameLst>
                                      </p:cBhvr>
                                      <p:tavLst>
                                        <p:tav tm="0">
                                          <p:val>
                                            <p:fltVal val="0"/>
                                          </p:val>
                                        </p:tav>
                                        <p:tav tm="100000">
                                          <p:val>
                                            <p:strVal val="#ppt_w"/>
                                          </p:val>
                                        </p:tav>
                                      </p:tavLst>
                                    </p:anim>
                                    <p:anim calcmode="lin" valueType="num">
                                      <p:cBhvr>
                                        <p:cTn id="30" dur="500" fill="hold"/>
                                        <p:tgtEl>
                                          <p:spTgt spid="10246"/>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8000"/>
                            </p:stCondLst>
                            <p:childTnLst>
                              <p:par>
                                <p:cTn id="32" presetID="12" presetClass="entr" presetSubtype="4" fill="hold" grpId="0" nodeType="afterEffect">
                                  <p:stCondLst>
                                    <p:cond delay="1000"/>
                                  </p:stCondLst>
                                  <p:childTnLst>
                                    <p:set>
                                      <p:cBhvr>
                                        <p:cTn id="33" dur="1" fill="hold">
                                          <p:stCondLst>
                                            <p:cond delay="0"/>
                                          </p:stCondLst>
                                        </p:cTn>
                                        <p:tgtEl>
                                          <p:spTgt spid="10268"/>
                                        </p:tgtEl>
                                        <p:attrNameLst>
                                          <p:attrName>style.visibility</p:attrName>
                                        </p:attrNameLst>
                                      </p:cBhvr>
                                      <p:to>
                                        <p:strVal val="visible"/>
                                      </p:to>
                                    </p:set>
                                    <p:animEffect transition="in" filter="slide(fromBottom)">
                                      <p:cBhvr>
                                        <p:cTn id="34" dur="500"/>
                                        <p:tgtEl>
                                          <p:spTgt spid="10268"/>
                                        </p:tgtEl>
                                      </p:cBhvr>
                                    </p:animEffect>
                                  </p:childTnLst>
                                </p:cTn>
                              </p:par>
                            </p:childTnLst>
                          </p:cTn>
                        </p:par>
                        <p:par>
                          <p:cTn id="35" fill="hold" nodeType="afterGroup">
                            <p:stCondLst>
                              <p:cond delay="9500"/>
                            </p:stCondLst>
                            <p:childTnLst>
                              <p:par>
                                <p:cTn id="36" presetID="17" presetClass="entr" presetSubtype="8" fill="hold" nodeType="afterEffect">
                                  <p:stCondLst>
                                    <p:cond delay="1000"/>
                                  </p:stCondLst>
                                  <p:childTnLst>
                                    <p:set>
                                      <p:cBhvr>
                                        <p:cTn id="37" dur="1" fill="hold">
                                          <p:stCondLst>
                                            <p:cond delay="0"/>
                                          </p:stCondLst>
                                        </p:cTn>
                                        <p:tgtEl>
                                          <p:spTgt spid="10248"/>
                                        </p:tgtEl>
                                        <p:attrNameLst>
                                          <p:attrName>style.visibility</p:attrName>
                                        </p:attrNameLst>
                                      </p:cBhvr>
                                      <p:to>
                                        <p:strVal val="visible"/>
                                      </p:to>
                                    </p:set>
                                    <p:anim calcmode="lin" valueType="num">
                                      <p:cBhvr>
                                        <p:cTn id="38" dur="500" fill="hold"/>
                                        <p:tgtEl>
                                          <p:spTgt spid="10248"/>
                                        </p:tgtEl>
                                        <p:attrNameLst>
                                          <p:attrName>ppt_x</p:attrName>
                                        </p:attrNameLst>
                                      </p:cBhvr>
                                      <p:tavLst>
                                        <p:tav tm="0">
                                          <p:val>
                                            <p:strVal val="#ppt_x-#ppt_w/2"/>
                                          </p:val>
                                        </p:tav>
                                        <p:tav tm="100000">
                                          <p:val>
                                            <p:strVal val="#ppt_x"/>
                                          </p:val>
                                        </p:tav>
                                      </p:tavLst>
                                    </p:anim>
                                    <p:anim calcmode="lin" valueType="num">
                                      <p:cBhvr>
                                        <p:cTn id="39" dur="500" fill="hold"/>
                                        <p:tgtEl>
                                          <p:spTgt spid="10248"/>
                                        </p:tgtEl>
                                        <p:attrNameLst>
                                          <p:attrName>ppt_y</p:attrName>
                                        </p:attrNameLst>
                                      </p:cBhvr>
                                      <p:tavLst>
                                        <p:tav tm="0">
                                          <p:val>
                                            <p:strVal val="#ppt_y"/>
                                          </p:val>
                                        </p:tav>
                                        <p:tav tm="100000">
                                          <p:val>
                                            <p:strVal val="#ppt_y"/>
                                          </p:val>
                                        </p:tav>
                                      </p:tavLst>
                                    </p:anim>
                                    <p:anim calcmode="lin" valueType="num">
                                      <p:cBhvr>
                                        <p:cTn id="40" dur="500" fill="hold"/>
                                        <p:tgtEl>
                                          <p:spTgt spid="10248"/>
                                        </p:tgtEl>
                                        <p:attrNameLst>
                                          <p:attrName>ppt_w</p:attrName>
                                        </p:attrNameLst>
                                      </p:cBhvr>
                                      <p:tavLst>
                                        <p:tav tm="0">
                                          <p:val>
                                            <p:fltVal val="0"/>
                                          </p:val>
                                        </p:tav>
                                        <p:tav tm="100000">
                                          <p:val>
                                            <p:strVal val="#ppt_w"/>
                                          </p:val>
                                        </p:tav>
                                      </p:tavLst>
                                    </p:anim>
                                    <p:anim calcmode="lin" valueType="num">
                                      <p:cBhvr>
                                        <p:cTn id="41" dur="500" fill="hold"/>
                                        <p:tgtEl>
                                          <p:spTgt spid="10248"/>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11000"/>
                            </p:stCondLst>
                            <p:childTnLst>
                              <p:par>
                                <p:cTn id="43" presetID="12" presetClass="entr" presetSubtype="1" fill="hold" grpId="0" nodeType="afterEffect">
                                  <p:stCondLst>
                                    <p:cond delay="1000"/>
                                  </p:stCondLst>
                                  <p:childTnLst>
                                    <p:set>
                                      <p:cBhvr>
                                        <p:cTn id="44" dur="1" fill="hold">
                                          <p:stCondLst>
                                            <p:cond delay="0"/>
                                          </p:stCondLst>
                                        </p:cTn>
                                        <p:tgtEl>
                                          <p:spTgt spid="10265"/>
                                        </p:tgtEl>
                                        <p:attrNameLst>
                                          <p:attrName>style.visibility</p:attrName>
                                        </p:attrNameLst>
                                      </p:cBhvr>
                                      <p:to>
                                        <p:strVal val="visible"/>
                                      </p:to>
                                    </p:set>
                                    <p:animEffect transition="in" filter="slide(fromTop)">
                                      <p:cBhvr>
                                        <p:cTn id="45" dur="500"/>
                                        <p:tgtEl>
                                          <p:spTgt spid="10265"/>
                                        </p:tgtEl>
                                      </p:cBhvr>
                                    </p:animEffect>
                                  </p:childTnLst>
                                </p:cTn>
                              </p:par>
                            </p:childTnLst>
                          </p:cTn>
                        </p:par>
                        <p:par>
                          <p:cTn id="46" fill="hold" nodeType="afterGroup">
                            <p:stCondLst>
                              <p:cond delay="12500"/>
                            </p:stCondLst>
                            <p:childTnLst>
                              <p:par>
                                <p:cTn id="47" presetID="17" presetClass="entr" presetSubtype="8" fill="hold" nodeType="afterEffect">
                                  <p:stCondLst>
                                    <p:cond delay="1000"/>
                                  </p:stCondLst>
                                  <p:childTnLst>
                                    <p:set>
                                      <p:cBhvr>
                                        <p:cTn id="48" dur="1" fill="hold">
                                          <p:stCondLst>
                                            <p:cond delay="0"/>
                                          </p:stCondLst>
                                        </p:cTn>
                                        <p:tgtEl>
                                          <p:spTgt spid="10249"/>
                                        </p:tgtEl>
                                        <p:attrNameLst>
                                          <p:attrName>style.visibility</p:attrName>
                                        </p:attrNameLst>
                                      </p:cBhvr>
                                      <p:to>
                                        <p:strVal val="visible"/>
                                      </p:to>
                                    </p:set>
                                    <p:anim calcmode="lin" valueType="num">
                                      <p:cBhvr>
                                        <p:cTn id="49" dur="500" fill="hold"/>
                                        <p:tgtEl>
                                          <p:spTgt spid="10249"/>
                                        </p:tgtEl>
                                        <p:attrNameLst>
                                          <p:attrName>ppt_x</p:attrName>
                                        </p:attrNameLst>
                                      </p:cBhvr>
                                      <p:tavLst>
                                        <p:tav tm="0">
                                          <p:val>
                                            <p:strVal val="#ppt_x-#ppt_w/2"/>
                                          </p:val>
                                        </p:tav>
                                        <p:tav tm="100000">
                                          <p:val>
                                            <p:strVal val="#ppt_x"/>
                                          </p:val>
                                        </p:tav>
                                      </p:tavLst>
                                    </p:anim>
                                    <p:anim calcmode="lin" valueType="num">
                                      <p:cBhvr>
                                        <p:cTn id="50" dur="500" fill="hold"/>
                                        <p:tgtEl>
                                          <p:spTgt spid="10249"/>
                                        </p:tgtEl>
                                        <p:attrNameLst>
                                          <p:attrName>ppt_y</p:attrName>
                                        </p:attrNameLst>
                                      </p:cBhvr>
                                      <p:tavLst>
                                        <p:tav tm="0">
                                          <p:val>
                                            <p:strVal val="#ppt_y"/>
                                          </p:val>
                                        </p:tav>
                                        <p:tav tm="100000">
                                          <p:val>
                                            <p:strVal val="#ppt_y"/>
                                          </p:val>
                                        </p:tav>
                                      </p:tavLst>
                                    </p:anim>
                                    <p:anim calcmode="lin" valueType="num">
                                      <p:cBhvr>
                                        <p:cTn id="51" dur="500" fill="hold"/>
                                        <p:tgtEl>
                                          <p:spTgt spid="10249"/>
                                        </p:tgtEl>
                                        <p:attrNameLst>
                                          <p:attrName>ppt_w</p:attrName>
                                        </p:attrNameLst>
                                      </p:cBhvr>
                                      <p:tavLst>
                                        <p:tav tm="0">
                                          <p:val>
                                            <p:fltVal val="0"/>
                                          </p:val>
                                        </p:tav>
                                        <p:tav tm="100000">
                                          <p:val>
                                            <p:strVal val="#ppt_w"/>
                                          </p:val>
                                        </p:tav>
                                      </p:tavLst>
                                    </p:anim>
                                    <p:anim calcmode="lin" valueType="num">
                                      <p:cBhvr>
                                        <p:cTn id="52" dur="500" fill="hold"/>
                                        <p:tgtEl>
                                          <p:spTgt spid="1024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4000"/>
                            </p:stCondLst>
                            <p:childTnLst>
                              <p:par>
                                <p:cTn id="54" presetID="12" presetClass="entr" presetSubtype="1" fill="hold" grpId="0" nodeType="afterEffect">
                                  <p:stCondLst>
                                    <p:cond delay="1000"/>
                                  </p:stCondLst>
                                  <p:childTnLst>
                                    <p:set>
                                      <p:cBhvr>
                                        <p:cTn id="55" dur="1" fill="hold">
                                          <p:stCondLst>
                                            <p:cond delay="0"/>
                                          </p:stCondLst>
                                        </p:cTn>
                                        <p:tgtEl>
                                          <p:spTgt spid="10276"/>
                                        </p:tgtEl>
                                        <p:attrNameLst>
                                          <p:attrName>style.visibility</p:attrName>
                                        </p:attrNameLst>
                                      </p:cBhvr>
                                      <p:to>
                                        <p:strVal val="visible"/>
                                      </p:to>
                                    </p:set>
                                    <p:animEffect transition="in" filter="slide(fromTop)">
                                      <p:cBhvr>
                                        <p:cTn id="56" dur="500"/>
                                        <p:tgtEl>
                                          <p:spTgt spid="10276"/>
                                        </p:tgtEl>
                                      </p:cBhvr>
                                    </p:animEffect>
                                  </p:childTnLst>
                                </p:cTn>
                              </p:par>
                            </p:childTnLst>
                          </p:cTn>
                        </p:par>
                        <p:par>
                          <p:cTn id="57" fill="hold" nodeType="afterGroup">
                            <p:stCondLst>
                              <p:cond delay="15500"/>
                            </p:stCondLst>
                            <p:childTnLst>
                              <p:par>
                                <p:cTn id="58" presetID="17" presetClass="entr" presetSubtype="8" fill="hold" nodeType="afterEffect">
                                  <p:stCondLst>
                                    <p:cond delay="1000"/>
                                  </p:stCondLst>
                                  <p:childTnLst>
                                    <p:set>
                                      <p:cBhvr>
                                        <p:cTn id="59" dur="1" fill="hold">
                                          <p:stCondLst>
                                            <p:cond delay="0"/>
                                          </p:stCondLst>
                                        </p:cTn>
                                        <p:tgtEl>
                                          <p:spTgt spid="10247"/>
                                        </p:tgtEl>
                                        <p:attrNameLst>
                                          <p:attrName>style.visibility</p:attrName>
                                        </p:attrNameLst>
                                      </p:cBhvr>
                                      <p:to>
                                        <p:strVal val="visible"/>
                                      </p:to>
                                    </p:set>
                                    <p:anim calcmode="lin" valueType="num">
                                      <p:cBhvr>
                                        <p:cTn id="60" dur="500" fill="hold"/>
                                        <p:tgtEl>
                                          <p:spTgt spid="10247"/>
                                        </p:tgtEl>
                                        <p:attrNameLst>
                                          <p:attrName>ppt_x</p:attrName>
                                        </p:attrNameLst>
                                      </p:cBhvr>
                                      <p:tavLst>
                                        <p:tav tm="0">
                                          <p:val>
                                            <p:strVal val="#ppt_x-#ppt_w/2"/>
                                          </p:val>
                                        </p:tav>
                                        <p:tav tm="100000">
                                          <p:val>
                                            <p:strVal val="#ppt_x"/>
                                          </p:val>
                                        </p:tav>
                                      </p:tavLst>
                                    </p:anim>
                                    <p:anim calcmode="lin" valueType="num">
                                      <p:cBhvr>
                                        <p:cTn id="61" dur="500" fill="hold"/>
                                        <p:tgtEl>
                                          <p:spTgt spid="10247"/>
                                        </p:tgtEl>
                                        <p:attrNameLst>
                                          <p:attrName>ppt_y</p:attrName>
                                        </p:attrNameLst>
                                      </p:cBhvr>
                                      <p:tavLst>
                                        <p:tav tm="0">
                                          <p:val>
                                            <p:strVal val="#ppt_y"/>
                                          </p:val>
                                        </p:tav>
                                        <p:tav tm="100000">
                                          <p:val>
                                            <p:strVal val="#ppt_y"/>
                                          </p:val>
                                        </p:tav>
                                      </p:tavLst>
                                    </p:anim>
                                    <p:anim calcmode="lin" valueType="num">
                                      <p:cBhvr>
                                        <p:cTn id="62" dur="500" fill="hold"/>
                                        <p:tgtEl>
                                          <p:spTgt spid="10247"/>
                                        </p:tgtEl>
                                        <p:attrNameLst>
                                          <p:attrName>ppt_w</p:attrName>
                                        </p:attrNameLst>
                                      </p:cBhvr>
                                      <p:tavLst>
                                        <p:tav tm="0">
                                          <p:val>
                                            <p:fltVal val="0"/>
                                          </p:val>
                                        </p:tav>
                                        <p:tav tm="100000">
                                          <p:val>
                                            <p:strVal val="#ppt_w"/>
                                          </p:val>
                                        </p:tav>
                                      </p:tavLst>
                                    </p:anim>
                                    <p:anim calcmode="lin" valueType="num">
                                      <p:cBhvr>
                                        <p:cTn id="63" dur="500" fill="hold"/>
                                        <p:tgtEl>
                                          <p:spTgt spid="10247"/>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17000"/>
                            </p:stCondLst>
                            <p:childTnLst>
                              <p:par>
                                <p:cTn id="65" presetID="12" presetClass="entr" presetSubtype="1" fill="hold" grpId="0" nodeType="afterEffect">
                                  <p:stCondLst>
                                    <p:cond delay="1000"/>
                                  </p:stCondLst>
                                  <p:childTnLst>
                                    <p:set>
                                      <p:cBhvr>
                                        <p:cTn id="66" dur="1" fill="hold">
                                          <p:stCondLst>
                                            <p:cond delay="0"/>
                                          </p:stCondLst>
                                        </p:cTn>
                                        <p:tgtEl>
                                          <p:spTgt spid="10271"/>
                                        </p:tgtEl>
                                        <p:attrNameLst>
                                          <p:attrName>style.visibility</p:attrName>
                                        </p:attrNameLst>
                                      </p:cBhvr>
                                      <p:to>
                                        <p:strVal val="visible"/>
                                      </p:to>
                                    </p:set>
                                    <p:animEffect transition="in" filter="slide(fromTop)">
                                      <p:cBhvr>
                                        <p:cTn id="67" dur="500"/>
                                        <p:tgtEl>
                                          <p:spTgt spid="1027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1" fill="hold" grpId="0" nodeType="clickEffect">
                                  <p:stCondLst>
                                    <p:cond delay="0"/>
                                  </p:stCondLst>
                                  <p:childTnLst>
                                    <p:set>
                                      <p:cBhvr>
                                        <p:cTn id="71" dur="1" fill="hold">
                                          <p:stCondLst>
                                            <p:cond delay="0"/>
                                          </p:stCondLst>
                                        </p:cTn>
                                        <p:tgtEl>
                                          <p:spTgt spid="10313"/>
                                        </p:tgtEl>
                                        <p:attrNameLst>
                                          <p:attrName>style.visibility</p:attrName>
                                        </p:attrNameLst>
                                      </p:cBhvr>
                                      <p:to>
                                        <p:strVal val="visible"/>
                                      </p:to>
                                    </p:set>
                                    <p:animEffect transition="in" filter="slide(fromTop)">
                                      <p:cBhvr>
                                        <p:cTn id="72" dur="500"/>
                                        <p:tgtEl>
                                          <p:spTgt spid="10313"/>
                                        </p:tgtEl>
                                      </p:cBhvr>
                                    </p:animEffect>
                                  </p:childTnLst>
                                </p:cTn>
                              </p:par>
                            </p:childTnLst>
                          </p:cTn>
                        </p:par>
                        <p:par>
                          <p:cTn id="73" fill="hold" nodeType="afterGroup">
                            <p:stCondLst>
                              <p:cond delay="500"/>
                            </p:stCondLst>
                            <p:childTnLst>
                              <p:par>
                                <p:cTn id="74" presetID="12" presetClass="entr" presetSubtype="1" fill="hold" nodeType="afterEffect">
                                  <p:stCondLst>
                                    <p:cond delay="1000"/>
                                  </p:stCondLst>
                                  <p:childTnLst>
                                    <p:set>
                                      <p:cBhvr>
                                        <p:cTn id="75" dur="1" fill="hold">
                                          <p:stCondLst>
                                            <p:cond delay="0"/>
                                          </p:stCondLst>
                                        </p:cTn>
                                        <p:tgtEl>
                                          <p:spTgt spid="10263"/>
                                        </p:tgtEl>
                                        <p:attrNameLst>
                                          <p:attrName>style.visibility</p:attrName>
                                        </p:attrNameLst>
                                      </p:cBhvr>
                                      <p:to>
                                        <p:strVal val="visible"/>
                                      </p:to>
                                    </p:set>
                                    <p:animEffect transition="in" filter="slide(fromTop)">
                                      <p:cBhvr>
                                        <p:cTn id="76" dur="500"/>
                                        <p:tgtEl>
                                          <p:spTgt spid="10263"/>
                                        </p:tgtEl>
                                      </p:cBhvr>
                                    </p:animEffect>
                                  </p:childTnLst>
                                </p:cTn>
                              </p:par>
                            </p:childTnLst>
                          </p:cTn>
                        </p:par>
                        <p:par>
                          <p:cTn id="77" fill="hold" nodeType="afterGroup">
                            <p:stCondLst>
                              <p:cond delay="2000"/>
                            </p:stCondLst>
                            <p:childTnLst>
                              <p:par>
                                <p:cTn id="78" presetID="12" presetClass="entr" presetSubtype="8" fill="hold" grpId="0" nodeType="afterEffect">
                                  <p:stCondLst>
                                    <p:cond delay="1000"/>
                                  </p:stCondLst>
                                  <p:childTnLst>
                                    <p:set>
                                      <p:cBhvr>
                                        <p:cTn id="79" dur="1" fill="hold">
                                          <p:stCondLst>
                                            <p:cond delay="0"/>
                                          </p:stCondLst>
                                        </p:cTn>
                                        <p:tgtEl>
                                          <p:spTgt spid="10264"/>
                                        </p:tgtEl>
                                        <p:attrNameLst>
                                          <p:attrName>style.visibility</p:attrName>
                                        </p:attrNameLst>
                                      </p:cBhvr>
                                      <p:to>
                                        <p:strVal val="visible"/>
                                      </p:to>
                                    </p:set>
                                    <p:animEffect transition="in" filter="slide(fromLeft)">
                                      <p:cBhvr>
                                        <p:cTn id="80" dur="500"/>
                                        <p:tgtEl>
                                          <p:spTgt spid="10264"/>
                                        </p:tgtEl>
                                      </p:cBhvr>
                                    </p:animEffect>
                                  </p:childTnLst>
                                </p:cTn>
                              </p:par>
                            </p:childTnLst>
                          </p:cTn>
                        </p:par>
                        <p:par>
                          <p:cTn id="81" fill="hold" nodeType="afterGroup">
                            <p:stCondLst>
                              <p:cond delay="3500"/>
                            </p:stCondLst>
                            <p:childTnLst>
                              <p:par>
                                <p:cTn id="82" presetID="17" presetClass="entr" presetSubtype="8" fill="hold" nodeType="afterEffect">
                                  <p:stCondLst>
                                    <p:cond delay="1000"/>
                                  </p:stCondLst>
                                  <p:childTnLst>
                                    <p:set>
                                      <p:cBhvr>
                                        <p:cTn id="83" dur="1" fill="hold">
                                          <p:stCondLst>
                                            <p:cond delay="0"/>
                                          </p:stCondLst>
                                        </p:cTn>
                                        <p:tgtEl>
                                          <p:spTgt spid="10253"/>
                                        </p:tgtEl>
                                        <p:attrNameLst>
                                          <p:attrName>style.visibility</p:attrName>
                                        </p:attrNameLst>
                                      </p:cBhvr>
                                      <p:to>
                                        <p:strVal val="visible"/>
                                      </p:to>
                                    </p:set>
                                    <p:anim calcmode="lin" valueType="num">
                                      <p:cBhvr>
                                        <p:cTn id="84" dur="500" fill="hold"/>
                                        <p:tgtEl>
                                          <p:spTgt spid="10253"/>
                                        </p:tgtEl>
                                        <p:attrNameLst>
                                          <p:attrName>ppt_x</p:attrName>
                                        </p:attrNameLst>
                                      </p:cBhvr>
                                      <p:tavLst>
                                        <p:tav tm="0">
                                          <p:val>
                                            <p:strVal val="#ppt_x-#ppt_w/2"/>
                                          </p:val>
                                        </p:tav>
                                        <p:tav tm="100000">
                                          <p:val>
                                            <p:strVal val="#ppt_x"/>
                                          </p:val>
                                        </p:tav>
                                      </p:tavLst>
                                    </p:anim>
                                    <p:anim calcmode="lin" valueType="num">
                                      <p:cBhvr>
                                        <p:cTn id="85" dur="500" fill="hold"/>
                                        <p:tgtEl>
                                          <p:spTgt spid="10253"/>
                                        </p:tgtEl>
                                        <p:attrNameLst>
                                          <p:attrName>ppt_y</p:attrName>
                                        </p:attrNameLst>
                                      </p:cBhvr>
                                      <p:tavLst>
                                        <p:tav tm="0">
                                          <p:val>
                                            <p:strVal val="#ppt_y"/>
                                          </p:val>
                                        </p:tav>
                                        <p:tav tm="100000">
                                          <p:val>
                                            <p:strVal val="#ppt_y"/>
                                          </p:val>
                                        </p:tav>
                                      </p:tavLst>
                                    </p:anim>
                                    <p:anim calcmode="lin" valueType="num">
                                      <p:cBhvr>
                                        <p:cTn id="86" dur="500" fill="hold"/>
                                        <p:tgtEl>
                                          <p:spTgt spid="10253"/>
                                        </p:tgtEl>
                                        <p:attrNameLst>
                                          <p:attrName>ppt_w</p:attrName>
                                        </p:attrNameLst>
                                      </p:cBhvr>
                                      <p:tavLst>
                                        <p:tav tm="0">
                                          <p:val>
                                            <p:fltVal val="0"/>
                                          </p:val>
                                        </p:tav>
                                        <p:tav tm="100000">
                                          <p:val>
                                            <p:strVal val="#ppt_w"/>
                                          </p:val>
                                        </p:tav>
                                      </p:tavLst>
                                    </p:anim>
                                    <p:anim calcmode="lin" valueType="num">
                                      <p:cBhvr>
                                        <p:cTn id="87" dur="500" fill="hold"/>
                                        <p:tgtEl>
                                          <p:spTgt spid="10253"/>
                                        </p:tgtEl>
                                        <p:attrNameLst>
                                          <p:attrName>ppt_h</p:attrName>
                                        </p:attrNameLst>
                                      </p:cBhvr>
                                      <p:tavLst>
                                        <p:tav tm="0">
                                          <p:val>
                                            <p:strVal val="#ppt_h"/>
                                          </p:val>
                                        </p:tav>
                                        <p:tav tm="100000">
                                          <p:val>
                                            <p:strVal val="#ppt_h"/>
                                          </p:val>
                                        </p:tav>
                                      </p:tavLst>
                                    </p:anim>
                                  </p:childTnLst>
                                </p:cTn>
                              </p:par>
                            </p:childTnLst>
                          </p:cTn>
                        </p:par>
                        <p:par>
                          <p:cTn id="88" fill="hold" nodeType="afterGroup">
                            <p:stCondLst>
                              <p:cond delay="5000"/>
                            </p:stCondLst>
                            <p:childTnLst>
                              <p:par>
                                <p:cTn id="89" presetID="12" presetClass="entr" presetSubtype="4" fill="hold" grpId="0" nodeType="afterEffect">
                                  <p:stCondLst>
                                    <p:cond delay="1000"/>
                                  </p:stCondLst>
                                  <p:childTnLst>
                                    <p:set>
                                      <p:cBhvr>
                                        <p:cTn id="90" dur="1" fill="hold">
                                          <p:stCondLst>
                                            <p:cond delay="0"/>
                                          </p:stCondLst>
                                        </p:cTn>
                                        <p:tgtEl>
                                          <p:spTgt spid="10267"/>
                                        </p:tgtEl>
                                        <p:attrNameLst>
                                          <p:attrName>style.visibility</p:attrName>
                                        </p:attrNameLst>
                                      </p:cBhvr>
                                      <p:to>
                                        <p:strVal val="visible"/>
                                      </p:to>
                                    </p:set>
                                    <p:animEffect transition="in" filter="slide(fromBottom)">
                                      <p:cBhvr>
                                        <p:cTn id="91" dur="500"/>
                                        <p:tgtEl>
                                          <p:spTgt spid="10267"/>
                                        </p:tgtEl>
                                      </p:cBhvr>
                                    </p:animEffect>
                                  </p:childTnLst>
                                </p:cTn>
                              </p:par>
                            </p:childTnLst>
                          </p:cTn>
                        </p:par>
                        <p:par>
                          <p:cTn id="92" fill="hold" nodeType="afterGroup">
                            <p:stCondLst>
                              <p:cond delay="6500"/>
                            </p:stCondLst>
                            <p:childTnLst>
                              <p:par>
                                <p:cTn id="93" presetID="17" presetClass="entr" presetSubtype="8" fill="hold" nodeType="afterEffect">
                                  <p:stCondLst>
                                    <p:cond delay="1000"/>
                                  </p:stCondLst>
                                  <p:childTnLst>
                                    <p:set>
                                      <p:cBhvr>
                                        <p:cTn id="94" dur="1" fill="hold">
                                          <p:stCondLst>
                                            <p:cond delay="0"/>
                                          </p:stCondLst>
                                        </p:cTn>
                                        <p:tgtEl>
                                          <p:spTgt spid="10254"/>
                                        </p:tgtEl>
                                        <p:attrNameLst>
                                          <p:attrName>style.visibility</p:attrName>
                                        </p:attrNameLst>
                                      </p:cBhvr>
                                      <p:to>
                                        <p:strVal val="visible"/>
                                      </p:to>
                                    </p:set>
                                    <p:anim calcmode="lin" valueType="num">
                                      <p:cBhvr>
                                        <p:cTn id="95" dur="500" fill="hold"/>
                                        <p:tgtEl>
                                          <p:spTgt spid="10254"/>
                                        </p:tgtEl>
                                        <p:attrNameLst>
                                          <p:attrName>ppt_x</p:attrName>
                                        </p:attrNameLst>
                                      </p:cBhvr>
                                      <p:tavLst>
                                        <p:tav tm="0">
                                          <p:val>
                                            <p:strVal val="#ppt_x-#ppt_w/2"/>
                                          </p:val>
                                        </p:tav>
                                        <p:tav tm="100000">
                                          <p:val>
                                            <p:strVal val="#ppt_x"/>
                                          </p:val>
                                        </p:tav>
                                      </p:tavLst>
                                    </p:anim>
                                    <p:anim calcmode="lin" valueType="num">
                                      <p:cBhvr>
                                        <p:cTn id="96" dur="500" fill="hold"/>
                                        <p:tgtEl>
                                          <p:spTgt spid="10254"/>
                                        </p:tgtEl>
                                        <p:attrNameLst>
                                          <p:attrName>ppt_y</p:attrName>
                                        </p:attrNameLst>
                                      </p:cBhvr>
                                      <p:tavLst>
                                        <p:tav tm="0">
                                          <p:val>
                                            <p:strVal val="#ppt_y"/>
                                          </p:val>
                                        </p:tav>
                                        <p:tav tm="100000">
                                          <p:val>
                                            <p:strVal val="#ppt_y"/>
                                          </p:val>
                                        </p:tav>
                                      </p:tavLst>
                                    </p:anim>
                                    <p:anim calcmode="lin" valueType="num">
                                      <p:cBhvr>
                                        <p:cTn id="97" dur="500" fill="hold"/>
                                        <p:tgtEl>
                                          <p:spTgt spid="10254"/>
                                        </p:tgtEl>
                                        <p:attrNameLst>
                                          <p:attrName>ppt_w</p:attrName>
                                        </p:attrNameLst>
                                      </p:cBhvr>
                                      <p:tavLst>
                                        <p:tav tm="0">
                                          <p:val>
                                            <p:fltVal val="0"/>
                                          </p:val>
                                        </p:tav>
                                        <p:tav tm="100000">
                                          <p:val>
                                            <p:strVal val="#ppt_w"/>
                                          </p:val>
                                        </p:tav>
                                      </p:tavLst>
                                    </p:anim>
                                    <p:anim calcmode="lin" valueType="num">
                                      <p:cBhvr>
                                        <p:cTn id="98" dur="500" fill="hold"/>
                                        <p:tgtEl>
                                          <p:spTgt spid="10254"/>
                                        </p:tgtEl>
                                        <p:attrNameLst>
                                          <p:attrName>ppt_h</p:attrName>
                                        </p:attrNameLst>
                                      </p:cBhvr>
                                      <p:tavLst>
                                        <p:tav tm="0">
                                          <p:val>
                                            <p:strVal val="#ppt_h"/>
                                          </p:val>
                                        </p:tav>
                                        <p:tav tm="100000">
                                          <p:val>
                                            <p:strVal val="#ppt_h"/>
                                          </p:val>
                                        </p:tav>
                                      </p:tavLst>
                                    </p:anim>
                                  </p:childTnLst>
                                </p:cTn>
                              </p:par>
                            </p:childTnLst>
                          </p:cTn>
                        </p:par>
                        <p:par>
                          <p:cTn id="99" fill="hold" nodeType="afterGroup">
                            <p:stCondLst>
                              <p:cond delay="8000"/>
                            </p:stCondLst>
                            <p:childTnLst>
                              <p:par>
                                <p:cTn id="100" presetID="12" presetClass="entr" presetSubtype="1" fill="hold" grpId="0" nodeType="afterEffect">
                                  <p:stCondLst>
                                    <p:cond delay="1000"/>
                                  </p:stCondLst>
                                  <p:childTnLst>
                                    <p:set>
                                      <p:cBhvr>
                                        <p:cTn id="101" dur="1" fill="hold">
                                          <p:stCondLst>
                                            <p:cond delay="0"/>
                                          </p:stCondLst>
                                        </p:cTn>
                                        <p:tgtEl>
                                          <p:spTgt spid="10275"/>
                                        </p:tgtEl>
                                        <p:attrNameLst>
                                          <p:attrName>style.visibility</p:attrName>
                                        </p:attrNameLst>
                                      </p:cBhvr>
                                      <p:to>
                                        <p:strVal val="visible"/>
                                      </p:to>
                                    </p:set>
                                    <p:animEffect transition="in" filter="slide(fromTop)">
                                      <p:cBhvr>
                                        <p:cTn id="102" dur="500"/>
                                        <p:tgtEl>
                                          <p:spTgt spid="10275"/>
                                        </p:tgtEl>
                                      </p:cBhvr>
                                    </p:animEffect>
                                  </p:childTnLst>
                                </p:cTn>
                              </p:par>
                            </p:childTnLst>
                          </p:cTn>
                        </p:par>
                        <p:par>
                          <p:cTn id="103" fill="hold" nodeType="afterGroup">
                            <p:stCondLst>
                              <p:cond delay="9500"/>
                            </p:stCondLst>
                            <p:childTnLst>
                              <p:par>
                                <p:cTn id="104" presetID="12" presetClass="entr" presetSubtype="8" fill="hold" grpId="0" nodeType="afterEffect">
                                  <p:stCondLst>
                                    <p:cond delay="1000"/>
                                  </p:stCondLst>
                                  <p:childTnLst>
                                    <p:set>
                                      <p:cBhvr>
                                        <p:cTn id="105" dur="1" fill="hold">
                                          <p:stCondLst>
                                            <p:cond delay="0"/>
                                          </p:stCondLst>
                                        </p:cTn>
                                        <p:tgtEl>
                                          <p:spTgt spid="10256"/>
                                        </p:tgtEl>
                                        <p:attrNameLst>
                                          <p:attrName>style.visibility</p:attrName>
                                        </p:attrNameLst>
                                      </p:cBhvr>
                                      <p:to>
                                        <p:strVal val="visible"/>
                                      </p:to>
                                    </p:set>
                                    <p:animEffect transition="in" filter="slide(fromLeft)">
                                      <p:cBhvr>
                                        <p:cTn id="106" dur="500"/>
                                        <p:tgtEl>
                                          <p:spTgt spid="10256"/>
                                        </p:tgtEl>
                                      </p:cBhvr>
                                    </p:animEffect>
                                  </p:childTnLst>
                                </p:cTn>
                              </p:par>
                            </p:childTnLst>
                          </p:cTn>
                        </p:par>
                        <p:par>
                          <p:cTn id="107" fill="hold" nodeType="afterGroup">
                            <p:stCondLst>
                              <p:cond delay="11000"/>
                            </p:stCondLst>
                            <p:childTnLst>
                              <p:par>
                                <p:cTn id="108" presetID="17" presetClass="entr" presetSubtype="8" fill="hold" nodeType="afterEffect">
                                  <p:stCondLst>
                                    <p:cond delay="1000"/>
                                  </p:stCondLst>
                                  <p:childTnLst>
                                    <p:set>
                                      <p:cBhvr>
                                        <p:cTn id="109" dur="1" fill="hold">
                                          <p:stCondLst>
                                            <p:cond delay="0"/>
                                          </p:stCondLst>
                                        </p:cTn>
                                        <p:tgtEl>
                                          <p:spTgt spid="10252"/>
                                        </p:tgtEl>
                                        <p:attrNameLst>
                                          <p:attrName>style.visibility</p:attrName>
                                        </p:attrNameLst>
                                      </p:cBhvr>
                                      <p:to>
                                        <p:strVal val="visible"/>
                                      </p:to>
                                    </p:set>
                                    <p:anim calcmode="lin" valueType="num">
                                      <p:cBhvr>
                                        <p:cTn id="110" dur="500" fill="hold"/>
                                        <p:tgtEl>
                                          <p:spTgt spid="10252"/>
                                        </p:tgtEl>
                                        <p:attrNameLst>
                                          <p:attrName>ppt_x</p:attrName>
                                        </p:attrNameLst>
                                      </p:cBhvr>
                                      <p:tavLst>
                                        <p:tav tm="0">
                                          <p:val>
                                            <p:strVal val="#ppt_x-#ppt_w/2"/>
                                          </p:val>
                                        </p:tav>
                                        <p:tav tm="100000">
                                          <p:val>
                                            <p:strVal val="#ppt_x"/>
                                          </p:val>
                                        </p:tav>
                                      </p:tavLst>
                                    </p:anim>
                                    <p:anim calcmode="lin" valueType="num">
                                      <p:cBhvr>
                                        <p:cTn id="111" dur="500" fill="hold"/>
                                        <p:tgtEl>
                                          <p:spTgt spid="10252"/>
                                        </p:tgtEl>
                                        <p:attrNameLst>
                                          <p:attrName>ppt_y</p:attrName>
                                        </p:attrNameLst>
                                      </p:cBhvr>
                                      <p:tavLst>
                                        <p:tav tm="0">
                                          <p:val>
                                            <p:strVal val="#ppt_y"/>
                                          </p:val>
                                        </p:tav>
                                        <p:tav tm="100000">
                                          <p:val>
                                            <p:strVal val="#ppt_y"/>
                                          </p:val>
                                        </p:tav>
                                      </p:tavLst>
                                    </p:anim>
                                    <p:anim calcmode="lin" valueType="num">
                                      <p:cBhvr>
                                        <p:cTn id="112" dur="500" fill="hold"/>
                                        <p:tgtEl>
                                          <p:spTgt spid="10252"/>
                                        </p:tgtEl>
                                        <p:attrNameLst>
                                          <p:attrName>ppt_w</p:attrName>
                                        </p:attrNameLst>
                                      </p:cBhvr>
                                      <p:tavLst>
                                        <p:tav tm="0">
                                          <p:val>
                                            <p:fltVal val="0"/>
                                          </p:val>
                                        </p:tav>
                                        <p:tav tm="100000">
                                          <p:val>
                                            <p:strVal val="#ppt_w"/>
                                          </p:val>
                                        </p:tav>
                                      </p:tavLst>
                                    </p:anim>
                                    <p:anim calcmode="lin" valueType="num">
                                      <p:cBhvr>
                                        <p:cTn id="113" dur="500" fill="hold"/>
                                        <p:tgtEl>
                                          <p:spTgt spid="10252"/>
                                        </p:tgtEl>
                                        <p:attrNameLst>
                                          <p:attrName>ppt_h</p:attrName>
                                        </p:attrNameLst>
                                      </p:cBhvr>
                                      <p:tavLst>
                                        <p:tav tm="0">
                                          <p:val>
                                            <p:strVal val="#ppt_h"/>
                                          </p:val>
                                        </p:tav>
                                        <p:tav tm="100000">
                                          <p:val>
                                            <p:strVal val="#ppt_h"/>
                                          </p:val>
                                        </p:tav>
                                      </p:tavLst>
                                    </p:anim>
                                  </p:childTnLst>
                                </p:cTn>
                              </p:par>
                            </p:childTnLst>
                          </p:cTn>
                        </p:par>
                        <p:par>
                          <p:cTn id="114" fill="hold" nodeType="afterGroup">
                            <p:stCondLst>
                              <p:cond delay="12500"/>
                            </p:stCondLst>
                            <p:childTnLst>
                              <p:par>
                                <p:cTn id="115" presetID="12" presetClass="entr" presetSubtype="4" fill="hold" grpId="0" nodeType="afterEffect">
                                  <p:stCondLst>
                                    <p:cond delay="1000"/>
                                  </p:stCondLst>
                                  <p:childTnLst>
                                    <p:set>
                                      <p:cBhvr>
                                        <p:cTn id="116" dur="1" fill="hold">
                                          <p:stCondLst>
                                            <p:cond delay="0"/>
                                          </p:stCondLst>
                                        </p:cTn>
                                        <p:tgtEl>
                                          <p:spTgt spid="10270"/>
                                        </p:tgtEl>
                                        <p:attrNameLst>
                                          <p:attrName>style.visibility</p:attrName>
                                        </p:attrNameLst>
                                      </p:cBhvr>
                                      <p:to>
                                        <p:strVal val="visible"/>
                                      </p:to>
                                    </p:set>
                                    <p:animEffect transition="in" filter="slide(fromBottom)">
                                      <p:cBhvr>
                                        <p:cTn id="117" dur="500"/>
                                        <p:tgtEl>
                                          <p:spTgt spid="10270"/>
                                        </p:tgtEl>
                                      </p:cBhvr>
                                    </p:animEffect>
                                  </p:childTnLst>
                                </p:cTn>
                              </p:par>
                            </p:childTnLst>
                          </p:cTn>
                        </p:par>
                        <p:par>
                          <p:cTn id="118" fill="hold" nodeType="afterGroup">
                            <p:stCondLst>
                              <p:cond delay="14000"/>
                            </p:stCondLst>
                            <p:childTnLst>
                              <p:par>
                                <p:cTn id="119" presetID="17" presetClass="entr" presetSubtype="8" fill="hold" nodeType="afterEffect">
                                  <p:stCondLst>
                                    <p:cond delay="1000"/>
                                  </p:stCondLst>
                                  <p:childTnLst>
                                    <p:set>
                                      <p:cBhvr>
                                        <p:cTn id="120" dur="1" fill="hold">
                                          <p:stCondLst>
                                            <p:cond delay="0"/>
                                          </p:stCondLst>
                                        </p:cTn>
                                        <p:tgtEl>
                                          <p:spTgt spid="10260"/>
                                        </p:tgtEl>
                                        <p:attrNameLst>
                                          <p:attrName>style.visibility</p:attrName>
                                        </p:attrNameLst>
                                      </p:cBhvr>
                                      <p:to>
                                        <p:strVal val="visible"/>
                                      </p:to>
                                    </p:set>
                                    <p:anim calcmode="lin" valueType="num">
                                      <p:cBhvr>
                                        <p:cTn id="121" dur="500" fill="hold"/>
                                        <p:tgtEl>
                                          <p:spTgt spid="10260"/>
                                        </p:tgtEl>
                                        <p:attrNameLst>
                                          <p:attrName>ppt_x</p:attrName>
                                        </p:attrNameLst>
                                      </p:cBhvr>
                                      <p:tavLst>
                                        <p:tav tm="0">
                                          <p:val>
                                            <p:strVal val="#ppt_x-#ppt_w/2"/>
                                          </p:val>
                                        </p:tav>
                                        <p:tav tm="100000">
                                          <p:val>
                                            <p:strVal val="#ppt_x"/>
                                          </p:val>
                                        </p:tav>
                                      </p:tavLst>
                                    </p:anim>
                                    <p:anim calcmode="lin" valueType="num">
                                      <p:cBhvr>
                                        <p:cTn id="122" dur="500" fill="hold"/>
                                        <p:tgtEl>
                                          <p:spTgt spid="10260"/>
                                        </p:tgtEl>
                                        <p:attrNameLst>
                                          <p:attrName>ppt_y</p:attrName>
                                        </p:attrNameLst>
                                      </p:cBhvr>
                                      <p:tavLst>
                                        <p:tav tm="0">
                                          <p:val>
                                            <p:strVal val="#ppt_y"/>
                                          </p:val>
                                        </p:tav>
                                        <p:tav tm="100000">
                                          <p:val>
                                            <p:strVal val="#ppt_y"/>
                                          </p:val>
                                        </p:tav>
                                      </p:tavLst>
                                    </p:anim>
                                    <p:anim calcmode="lin" valueType="num">
                                      <p:cBhvr>
                                        <p:cTn id="123" dur="500" fill="hold"/>
                                        <p:tgtEl>
                                          <p:spTgt spid="10260"/>
                                        </p:tgtEl>
                                        <p:attrNameLst>
                                          <p:attrName>ppt_w</p:attrName>
                                        </p:attrNameLst>
                                      </p:cBhvr>
                                      <p:tavLst>
                                        <p:tav tm="0">
                                          <p:val>
                                            <p:fltVal val="0"/>
                                          </p:val>
                                        </p:tav>
                                        <p:tav tm="100000">
                                          <p:val>
                                            <p:strVal val="#ppt_w"/>
                                          </p:val>
                                        </p:tav>
                                      </p:tavLst>
                                    </p:anim>
                                    <p:anim calcmode="lin" valueType="num">
                                      <p:cBhvr>
                                        <p:cTn id="124" dur="500" fill="hold"/>
                                        <p:tgtEl>
                                          <p:spTgt spid="10260"/>
                                        </p:tgtEl>
                                        <p:attrNameLst>
                                          <p:attrName>ppt_h</p:attrName>
                                        </p:attrNameLst>
                                      </p:cBhvr>
                                      <p:tavLst>
                                        <p:tav tm="0">
                                          <p:val>
                                            <p:strVal val="#ppt_h"/>
                                          </p:val>
                                        </p:tav>
                                        <p:tav tm="100000">
                                          <p:val>
                                            <p:strVal val="#ppt_h"/>
                                          </p:val>
                                        </p:tav>
                                      </p:tavLst>
                                    </p:anim>
                                  </p:childTnLst>
                                </p:cTn>
                              </p:par>
                            </p:childTnLst>
                          </p:cTn>
                        </p:par>
                        <p:par>
                          <p:cTn id="125" fill="hold" nodeType="afterGroup">
                            <p:stCondLst>
                              <p:cond delay="15500"/>
                            </p:stCondLst>
                            <p:childTnLst>
                              <p:par>
                                <p:cTn id="126" presetID="12" presetClass="entr" presetSubtype="1" fill="hold" grpId="0" nodeType="afterEffect">
                                  <p:stCondLst>
                                    <p:cond delay="1000"/>
                                  </p:stCondLst>
                                  <p:childTnLst>
                                    <p:set>
                                      <p:cBhvr>
                                        <p:cTn id="127" dur="1" fill="hold">
                                          <p:stCondLst>
                                            <p:cond delay="0"/>
                                          </p:stCondLst>
                                        </p:cTn>
                                        <p:tgtEl>
                                          <p:spTgt spid="10274"/>
                                        </p:tgtEl>
                                        <p:attrNameLst>
                                          <p:attrName>style.visibility</p:attrName>
                                        </p:attrNameLst>
                                      </p:cBhvr>
                                      <p:to>
                                        <p:strVal val="visible"/>
                                      </p:to>
                                    </p:set>
                                    <p:animEffect transition="in" filter="slide(fromTop)">
                                      <p:cBhvr>
                                        <p:cTn id="128" dur="500"/>
                                        <p:tgtEl>
                                          <p:spTgt spid="10274"/>
                                        </p:tgtEl>
                                      </p:cBhvr>
                                    </p:animEffect>
                                  </p:childTnLst>
                                </p:cTn>
                              </p:par>
                            </p:childTnLst>
                          </p:cTn>
                        </p:par>
                        <p:par>
                          <p:cTn id="129" fill="hold" nodeType="afterGroup">
                            <p:stCondLst>
                              <p:cond delay="17000"/>
                            </p:stCondLst>
                            <p:childTnLst>
                              <p:par>
                                <p:cTn id="130" presetID="12" presetClass="entr" presetSubtype="8" fill="hold" grpId="0" nodeType="afterEffect">
                                  <p:stCondLst>
                                    <p:cond delay="1000"/>
                                  </p:stCondLst>
                                  <p:childTnLst>
                                    <p:set>
                                      <p:cBhvr>
                                        <p:cTn id="131" dur="1" fill="hold">
                                          <p:stCondLst>
                                            <p:cond delay="0"/>
                                          </p:stCondLst>
                                        </p:cTn>
                                        <p:tgtEl>
                                          <p:spTgt spid="10327"/>
                                        </p:tgtEl>
                                        <p:attrNameLst>
                                          <p:attrName>style.visibility</p:attrName>
                                        </p:attrNameLst>
                                      </p:cBhvr>
                                      <p:to>
                                        <p:strVal val="visible"/>
                                      </p:to>
                                    </p:set>
                                    <p:animEffect transition="in" filter="slide(fromLeft)">
                                      <p:cBhvr>
                                        <p:cTn id="132" dur="500"/>
                                        <p:tgtEl>
                                          <p:spTgt spid="10327"/>
                                        </p:tgtEl>
                                      </p:cBhvr>
                                    </p:animEffect>
                                  </p:childTnLst>
                                </p:cTn>
                              </p:par>
                            </p:childTnLst>
                          </p:cTn>
                        </p:par>
                        <p:par>
                          <p:cTn id="133" fill="hold" nodeType="afterGroup">
                            <p:stCondLst>
                              <p:cond delay="18500"/>
                            </p:stCondLst>
                            <p:childTnLst>
                              <p:par>
                                <p:cTn id="134" presetID="17" presetClass="entr" presetSubtype="8" fill="hold" nodeType="afterEffect">
                                  <p:stCondLst>
                                    <p:cond delay="1000"/>
                                  </p:stCondLst>
                                  <p:childTnLst>
                                    <p:set>
                                      <p:cBhvr>
                                        <p:cTn id="135" dur="1" fill="hold">
                                          <p:stCondLst>
                                            <p:cond delay="0"/>
                                          </p:stCondLst>
                                        </p:cTn>
                                        <p:tgtEl>
                                          <p:spTgt spid="10251"/>
                                        </p:tgtEl>
                                        <p:attrNameLst>
                                          <p:attrName>style.visibility</p:attrName>
                                        </p:attrNameLst>
                                      </p:cBhvr>
                                      <p:to>
                                        <p:strVal val="visible"/>
                                      </p:to>
                                    </p:set>
                                    <p:anim calcmode="lin" valueType="num">
                                      <p:cBhvr>
                                        <p:cTn id="136" dur="500" fill="hold"/>
                                        <p:tgtEl>
                                          <p:spTgt spid="10251"/>
                                        </p:tgtEl>
                                        <p:attrNameLst>
                                          <p:attrName>ppt_x</p:attrName>
                                        </p:attrNameLst>
                                      </p:cBhvr>
                                      <p:tavLst>
                                        <p:tav tm="0">
                                          <p:val>
                                            <p:strVal val="#ppt_x-#ppt_w/2"/>
                                          </p:val>
                                        </p:tav>
                                        <p:tav tm="100000">
                                          <p:val>
                                            <p:strVal val="#ppt_x"/>
                                          </p:val>
                                        </p:tav>
                                      </p:tavLst>
                                    </p:anim>
                                    <p:anim calcmode="lin" valueType="num">
                                      <p:cBhvr>
                                        <p:cTn id="137" dur="500" fill="hold"/>
                                        <p:tgtEl>
                                          <p:spTgt spid="10251"/>
                                        </p:tgtEl>
                                        <p:attrNameLst>
                                          <p:attrName>ppt_y</p:attrName>
                                        </p:attrNameLst>
                                      </p:cBhvr>
                                      <p:tavLst>
                                        <p:tav tm="0">
                                          <p:val>
                                            <p:strVal val="#ppt_y"/>
                                          </p:val>
                                        </p:tav>
                                        <p:tav tm="100000">
                                          <p:val>
                                            <p:strVal val="#ppt_y"/>
                                          </p:val>
                                        </p:tav>
                                      </p:tavLst>
                                    </p:anim>
                                    <p:anim calcmode="lin" valueType="num">
                                      <p:cBhvr>
                                        <p:cTn id="138" dur="500" fill="hold"/>
                                        <p:tgtEl>
                                          <p:spTgt spid="10251"/>
                                        </p:tgtEl>
                                        <p:attrNameLst>
                                          <p:attrName>ppt_w</p:attrName>
                                        </p:attrNameLst>
                                      </p:cBhvr>
                                      <p:tavLst>
                                        <p:tav tm="0">
                                          <p:val>
                                            <p:fltVal val="0"/>
                                          </p:val>
                                        </p:tav>
                                        <p:tav tm="100000">
                                          <p:val>
                                            <p:strVal val="#ppt_w"/>
                                          </p:val>
                                        </p:tav>
                                      </p:tavLst>
                                    </p:anim>
                                    <p:anim calcmode="lin" valueType="num">
                                      <p:cBhvr>
                                        <p:cTn id="139" dur="500" fill="hold"/>
                                        <p:tgtEl>
                                          <p:spTgt spid="10251"/>
                                        </p:tgtEl>
                                        <p:attrNameLst>
                                          <p:attrName>ppt_h</p:attrName>
                                        </p:attrNameLst>
                                      </p:cBhvr>
                                      <p:tavLst>
                                        <p:tav tm="0">
                                          <p:val>
                                            <p:strVal val="#ppt_h"/>
                                          </p:val>
                                        </p:tav>
                                        <p:tav tm="100000">
                                          <p:val>
                                            <p:strVal val="#ppt_h"/>
                                          </p:val>
                                        </p:tav>
                                      </p:tavLst>
                                    </p:anim>
                                  </p:childTnLst>
                                </p:cTn>
                              </p:par>
                            </p:childTnLst>
                          </p:cTn>
                        </p:par>
                        <p:par>
                          <p:cTn id="140" fill="hold" nodeType="afterGroup">
                            <p:stCondLst>
                              <p:cond delay="20000"/>
                            </p:stCondLst>
                            <p:childTnLst>
                              <p:par>
                                <p:cTn id="141" presetID="12" presetClass="entr" presetSubtype="4" fill="hold" grpId="0" nodeType="afterEffect">
                                  <p:stCondLst>
                                    <p:cond delay="1000"/>
                                  </p:stCondLst>
                                  <p:childTnLst>
                                    <p:set>
                                      <p:cBhvr>
                                        <p:cTn id="142" dur="1" fill="hold">
                                          <p:stCondLst>
                                            <p:cond delay="0"/>
                                          </p:stCondLst>
                                        </p:cTn>
                                        <p:tgtEl>
                                          <p:spTgt spid="10269"/>
                                        </p:tgtEl>
                                        <p:attrNameLst>
                                          <p:attrName>style.visibility</p:attrName>
                                        </p:attrNameLst>
                                      </p:cBhvr>
                                      <p:to>
                                        <p:strVal val="visible"/>
                                      </p:to>
                                    </p:set>
                                    <p:animEffect transition="in" filter="slide(fromBottom)">
                                      <p:cBhvr>
                                        <p:cTn id="143" dur="500"/>
                                        <p:tgtEl>
                                          <p:spTgt spid="10269"/>
                                        </p:tgtEl>
                                      </p:cBhvr>
                                    </p:animEffect>
                                  </p:childTnLst>
                                </p:cTn>
                              </p:par>
                            </p:childTnLst>
                          </p:cTn>
                        </p:par>
                        <p:par>
                          <p:cTn id="144" fill="hold" nodeType="afterGroup">
                            <p:stCondLst>
                              <p:cond delay="21500"/>
                            </p:stCondLst>
                            <p:childTnLst>
                              <p:par>
                                <p:cTn id="145" presetID="17" presetClass="entr" presetSubtype="8" fill="hold" nodeType="afterEffect">
                                  <p:stCondLst>
                                    <p:cond delay="1000"/>
                                  </p:stCondLst>
                                  <p:childTnLst>
                                    <p:set>
                                      <p:cBhvr>
                                        <p:cTn id="146" dur="1" fill="hold">
                                          <p:stCondLst>
                                            <p:cond delay="0"/>
                                          </p:stCondLst>
                                        </p:cTn>
                                        <p:tgtEl>
                                          <p:spTgt spid="10261"/>
                                        </p:tgtEl>
                                        <p:attrNameLst>
                                          <p:attrName>style.visibility</p:attrName>
                                        </p:attrNameLst>
                                      </p:cBhvr>
                                      <p:to>
                                        <p:strVal val="visible"/>
                                      </p:to>
                                    </p:set>
                                    <p:anim calcmode="lin" valueType="num">
                                      <p:cBhvr>
                                        <p:cTn id="147" dur="500" fill="hold"/>
                                        <p:tgtEl>
                                          <p:spTgt spid="10261"/>
                                        </p:tgtEl>
                                        <p:attrNameLst>
                                          <p:attrName>ppt_x</p:attrName>
                                        </p:attrNameLst>
                                      </p:cBhvr>
                                      <p:tavLst>
                                        <p:tav tm="0">
                                          <p:val>
                                            <p:strVal val="#ppt_x-#ppt_w/2"/>
                                          </p:val>
                                        </p:tav>
                                        <p:tav tm="100000">
                                          <p:val>
                                            <p:strVal val="#ppt_x"/>
                                          </p:val>
                                        </p:tav>
                                      </p:tavLst>
                                    </p:anim>
                                    <p:anim calcmode="lin" valueType="num">
                                      <p:cBhvr>
                                        <p:cTn id="148" dur="500" fill="hold"/>
                                        <p:tgtEl>
                                          <p:spTgt spid="10261"/>
                                        </p:tgtEl>
                                        <p:attrNameLst>
                                          <p:attrName>ppt_y</p:attrName>
                                        </p:attrNameLst>
                                      </p:cBhvr>
                                      <p:tavLst>
                                        <p:tav tm="0">
                                          <p:val>
                                            <p:strVal val="#ppt_y"/>
                                          </p:val>
                                        </p:tav>
                                        <p:tav tm="100000">
                                          <p:val>
                                            <p:strVal val="#ppt_y"/>
                                          </p:val>
                                        </p:tav>
                                      </p:tavLst>
                                    </p:anim>
                                    <p:anim calcmode="lin" valueType="num">
                                      <p:cBhvr>
                                        <p:cTn id="149" dur="500" fill="hold"/>
                                        <p:tgtEl>
                                          <p:spTgt spid="10261"/>
                                        </p:tgtEl>
                                        <p:attrNameLst>
                                          <p:attrName>ppt_w</p:attrName>
                                        </p:attrNameLst>
                                      </p:cBhvr>
                                      <p:tavLst>
                                        <p:tav tm="0">
                                          <p:val>
                                            <p:fltVal val="0"/>
                                          </p:val>
                                        </p:tav>
                                        <p:tav tm="100000">
                                          <p:val>
                                            <p:strVal val="#ppt_w"/>
                                          </p:val>
                                        </p:tav>
                                      </p:tavLst>
                                    </p:anim>
                                    <p:anim calcmode="lin" valueType="num">
                                      <p:cBhvr>
                                        <p:cTn id="150" dur="500" fill="hold"/>
                                        <p:tgtEl>
                                          <p:spTgt spid="10261"/>
                                        </p:tgtEl>
                                        <p:attrNameLst>
                                          <p:attrName>ppt_h</p:attrName>
                                        </p:attrNameLst>
                                      </p:cBhvr>
                                      <p:tavLst>
                                        <p:tav tm="0">
                                          <p:val>
                                            <p:strVal val="#ppt_h"/>
                                          </p:val>
                                        </p:tav>
                                        <p:tav tm="100000">
                                          <p:val>
                                            <p:strVal val="#ppt_h"/>
                                          </p:val>
                                        </p:tav>
                                      </p:tavLst>
                                    </p:anim>
                                  </p:childTnLst>
                                </p:cTn>
                              </p:par>
                            </p:childTnLst>
                          </p:cTn>
                        </p:par>
                        <p:par>
                          <p:cTn id="151" fill="hold" nodeType="afterGroup">
                            <p:stCondLst>
                              <p:cond delay="23000"/>
                            </p:stCondLst>
                            <p:childTnLst>
                              <p:par>
                                <p:cTn id="152" presetID="12" presetClass="entr" presetSubtype="1" fill="hold" grpId="0" nodeType="afterEffect">
                                  <p:stCondLst>
                                    <p:cond delay="1000"/>
                                  </p:stCondLst>
                                  <p:childTnLst>
                                    <p:set>
                                      <p:cBhvr>
                                        <p:cTn id="153" dur="1" fill="hold">
                                          <p:stCondLst>
                                            <p:cond delay="0"/>
                                          </p:stCondLst>
                                        </p:cTn>
                                        <p:tgtEl>
                                          <p:spTgt spid="10273"/>
                                        </p:tgtEl>
                                        <p:attrNameLst>
                                          <p:attrName>style.visibility</p:attrName>
                                        </p:attrNameLst>
                                      </p:cBhvr>
                                      <p:to>
                                        <p:strVal val="visible"/>
                                      </p:to>
                                    </p:set>
                                    <p:animEffect transition="in" filter="slide(fromTop)">
                                      <p:cBhvr>
                                        <p:cTn id="154" dur="500"/>
                                        <p:tgtEl>
                                          <p:spTgt spid="10273"/>
                                        </p:tgtEl>
                                      </p:cBhvr>
                                    </p:animEffect>
                                  </p:childTnLst>
                                </p:cTn>
                              </p:par>
                            </p:childTnLst>
                          </p:cTn>
                        </p:par>
                        <p:par>
                          <p:cTn id="155" fill="hold" nodeType="afterGroup">
                            <p:stCondLst>
                              <p:cond delay="24500"/>
                            </p:stCondLst>
                            <p:childTnLst>
                              <p:par>
                                <p:cTn id="156" presetID="12" presetClass="entr" presetSubtype="8" fill="hold" grpId="0" nodeType="afterEffect">
                                  <p:stCondLst>
                                    <p:cond delay="1000"/>
                                  </p:stCondLst>
                                  <p:childTnLst>
                                    <p:set>
                                      <p:cBhvr>
                                        <p:cTn id="157" dur="1" fill="hold">
                                          <p:stCondLst>
                                            <p:cond delay="0"/>
                                          </p:stCondLst>
                                        </p:cTn>
                                        <p:tgtEl>
                                          <p:spTgt spid="10329"/>
                                        </p:tgtEl>
                                        <p:attrNameLst>
                                          <p:attrName>style.visibility</p:attrName>
                                        </p:attrNameLst>
                                      </p:cBhvr>
                                      <p:to>
                                        <p:strVal val="visible"/>
                                      </p:to>
                                    </p:set>
                                    <p:animEffect transition="in" filter="slide(fromLeft)">
                                      <p:cBhvr>
                                        <p:cTn id="158" dur="500"/>
                                        <p:tgtEl>
                                          <p:spTgt spid="10329"/>
                                        </p:tgtEl>
                                      </p:cBhvr>
                                    </p:animEffect>
                                  </p:childTnLst>
                                </p:cTn>
                              </p:par>
                            </p:childTnLst>
                          </p:cTn>
                        </p:par>
                        <p:par>
                          <p:cTn id="159" fill="hold" nodeType="afterGroup">
                            <p:stCondLst>
                              <p:cond delay="26000"/>
                            </p:stCondLst>
                            <p:childTnLst>
                              <p:par>
                                <p:cTn id="160" presetID="17" presetClass="entr" presetSubtype="8" fill="hold" nodeType="afterEffect">
                                  <p:stCondLst>
                                    <p:cond delay="1000"/>
                                  </p:stCondLst>
                                  <p:childTnLst>
                                    <p:set>
                                      <p:cBhvr>
                                        <p:cTn id="161" dur="1" fill="hold">
                                          <p:stCondLst>
                                            <p:cond delay="0"/>
                                          </p:stCondLst>
                                        </p:cTn>
                                        <p:tgtEl>
                                          <p:spTgt spid="10250"/>
                                        </p:tgtEl>
                                        <p:attrNameLst>
                                          <p:attrName>style.visibility</p:attrName>
                                        </p:attrNameLst>
                                      </p:cBhvr>
                                      <p:to>
                                        <p:strVal val="visible"/>
                                      </p:to>
                                    </p:set>
                                    <p:anim calcmode="lin" valueType="num">
                                      <p:cBhvr>
                                        <p:cTn id="162" dur="500" fill="hold"/>
                                        <p:tgtEl>
                                          <p:spTgt spid="10250"/>
                                        </p:tgtEl>
                                        <p:attrNameLst>
                                          <p:attrName>ppt_x</p:attrName>
                                        </p:attrNameLst>
                                      </p:cBhvr>
                                      <p:tavLst>
                                        <p:tav tm="0">
                                          <p:val>
                                            <p:strVal val="#ppt_x-#ppt_w/2"/>
                                          </p:val>
                                        </p:tav>
                                        <p:tav tm="100000">
                                          <p:val>
                                            <p:strVal val="#ppt_x"/>
                                          </p:val>
                                        </p:tav>
                                      </p:tavLst>
                                    </p:anim>
                                    <p:anim calcmode="lin" valueType="num">
                                      <p:cBhvr>
                                        <p:cTn id="163" dur="500" fill="hold"/>
                                        <p:tgtEl>
                                          <p:spTgt spid="10250"/>
                                        </p:tgtEl>
                                        <p:attrNameLst>
                                          <p:attrName>ppt_y</p:attrName>
                                        </p:attrNameLst>
                                      </p:cBhvr>
                                      <p:tavLst>
                                        <p:tav tm="0">
                                          <p:val>
                                            <p:strVal val="#ppt_y"/>
                                          </p:val>
                                        </p:tav>
                                        <p:tav tm="100000">
                                          <p:val>
                                            <p:strVal val="#ppt_y"/>
                                          </p:val>
                                        </p:tav>
                                      </p:tavLst>
                                    </p:anim>
                                    <p:anim calcmode="lin" valueType="num">
                                      <p:cBhvr>
                                        <p:cTn id="164" dur="500" fill="hold"/>
                                        <p:tgtEl>
                                          <p:spTgt spid="10250"/>
                                        </p:tgtEl>
                                        <p:attrNameLst>
                                          <p:attrName>ppt_w</p:attrName>
                                        </p:attrNameLst>
                                      </p:cBhvr>
                                      <p:tavLst>
                                        <p:tav tm="0">
                                          <p:val>
                                            <p:fltVal val="0"/>
                                          </p:val>
                                        </p:tav>
                                        <p:tav tm="100000">
                                          <p:val>
                                            <p:strVal val="#ppt_w"/>
                                          </p:val>
                                        </p:tav>
                                      </p:tavLst>
                                    </p:anim>
                                    <p:anim calcmode="lin" valueType="num">
                                      <p:cBhvr>
                                        <p:cTn id="165" dur="500" fill="hold"/>
                                        <p:tgtEl>
                                          <p:spTgt spid="10250"/>
                                        </p:tgtEl>
                                        <p:attrNameLst>
                                          <p:attrName>ppt_h</p:attrName>
                                        </p:attrNameLst>
                                      </p:cBhvr>
                                      <p:tavLst>
                                        <p:tav tm="0">
                                          <p:val>
                                            <p:strVal val="#ppt_h"/>
                                          </p:val>
                                        </p:tav>
                                        <p:tav tm="100000">
                                          <p:val>
                                            <p:strVal val="#ppt_h"/>
                                          </p:val>
                                        </p:tav>
                                      </p:tavLst>
                                    </p:anim>
                                  </p:childTnLst>
                                </p:cTn>
                              </p:par>
                            </p:childTnLst>
                          </p:cTn>
                        </p:par>
                        <p:par>
                          <p:cTn id="166" fill="hold" nodeType="afterGroup">
                            <p:stCondLst>
                              <p:cond delay="27500"/>
                            </p:stCondLst>
                            <p:childTnLst>
                              <p:par>
                                <p:cTn id="167" presetID="12" presetClass="entr" presetSubtype="4" fill="hold" grpId="0" nodeType="afterEffect">
                                  <p:stCondLst>
                                    <p:cond delay="1000"/>
                                  </p:stCondLst>
                                  <p:childTnLst>
                                    <p:set>
                                      <p:cBhvr>
                                        <p:cTn id="168" dur="1" fill="hold">
                                          <p:stCondLst>
                                            <p:cond delay="0"/>
                                          </p:stCondLst>
                                        </p:cTn>
                                        <p:tgtEl>
                                          <p:spTgt spid="10266"/>
                                        </p:tgtEl>
                                        <p:attrNameLst>
                                          <p:attrName>style.visibility</p:attrName>
                                        </p:attrNameLst>
                                      </p:cBhvr>
                                      <p:to>
                                        <p:strVal val="visible"/>
                                      </p:to>
                                    </p:set>
                                    <p:animEffect transition="in" filter="slide(fromBottom)">
                                      <p:cBhvr>
                                        <p:cTn id="169" dur="500"/>
                                        <p:tgtEl>
                                          <p:spTgt spid="10266"/>
                                        </p:tgtEl>
                                      </p:cBhvr>
                                    </p:animEffect>
                                  </p:childTnLst>
                                </p:cTn>
                              </p:par>
                            </p:childTnLst>
                          </p:cTn>
                        </p:par>
                        <p:par>
                          <p:cTn id="170" fill="hold" nodeType="afterGroup">
                            <p:stCondLst>
                              <p:cond delay="29000"/>
                            </p:stCondLst>
                            <p:childTnLst>
                              <p:par>
                                <p:cTn id="171" presetID="17" presetClass="entr" presetSubtype="8" fill="hold" nodeType="afterEffect">
                                  <p:stCondLst>
                                    <p:cond delay="1000"/>
                                  </p:stCondLst>
                                  <p:childTnLst>
                                    <p:set>
                                      <p:cBhvr>
                                        <p:cTn id="172" dur="1" fill="hold">
                                          <p:stCondLst>
                                            <p:cond delay="0"/>
                                          </p:stCondLst>
                                        </p:cTn>
                                        <p:tgtEl>
                                          <p:spTgt spid="10262"/>
                                        </p:tgtEl>
                                        <p:attrNameLst>
                                          <p:attrName>style.visibility</p:attrName>
                                        </p:attrNameLst>
                                      </p:cBhvr>
                                      <p:to>
                                        <p:strVal val="visible"/>
                                      </p:to>
                                    </p:set>
                                    <p:anim calcmode="lin" valueType="num">
                                      <p:cBhvr>
                                        <p:cTn id="173" dur="500" fill="hold"/>
                                        <p:tgtEl>
                                          <p:spTgt spid="10262"/>
                                        </p:tgtEl>
                                        <p:attrNameLst>
                                          <p:attrName>ppt_x</p:attrName>
                                        </p:attrNameLst>
                                      </p:cBhvr>
                                      <p:tavLst>
                                        <p:tav tm="0">
                                          <p:val>
                                            <p:strVal val="#ppt_x-#ppt_w/2"/>
                                          </p:val>
                                        </p:tav>
                                        <p:tav tm="100000">
                                          <p:val>
                                            <p:strVal val="#ppt_x"/>
                                          </p:val>
                                        </p:tav>
                                      </p:tavLst>
                                    </p:anim>
                                    <p:anim calcmode="lin" valueType="num">
                                      <p:cBhvr>
                                        <p:cTn id="174" dur="500" fill="hold"/>
                                        <p:tgtEl>
                                          <p:spTgt spid="10262"/>
                                        </p:tgtEl>
                                        <p:attrNameLst>
                                          <p:attrName>ppt_y</p:attrName>
                                        </p:attrNameLst>
                                      </p:cBhvr>
                                      <p:tavLst>
                                        <p:tav tm="0">
                                          <p:val>
                                            <p:strVal val="#ppt_y"/>
                                          </p:val>
                                        </p:tav>
                                        <p:tav tm="100000">
                                          <p:val>
                                            <p:strVal val="#ppt_y"/>
                                          </p:val>
                                        </p:tav>
                                      </p:tavLst>
                                    </p:anim>
                                    <p:anim calcmode="lin" valueType="num">
                                      <p:cBhvr>
                                        <p:cTn id="175" dur="500" fill="hold"/>
                                        <p:tgtEl>
                                          <p:spTgt spid="10262"/>
                                        </p:tgtEl>
                                        <p:attrNameLst>
                                          <p:attrName>ppt_w</p:attrName>
                                        </p:attrNameLst>
                                      </p:cBhvr>
                                      <p:tavLst>
                                        <p:tav tm="0">
                                          <p:val>
                                            <p:fltVal val="0"/>
                                          </p:val>
                                        </p:tav>
                                        <p:tav tm="100000">
                                          <p:val>
                                            <p:strVal val="#ppt_w"/>
                                          </p:val>
                                        </p:tav>
                                      </p:tavLst>
                                    </p:anim>
                                    <p:anim calcmode="lin" valueType="num">
                                      <p:cBhvr>
                                        <p:cTn id="176" dur="500" fill="hold"/>
                                        <p:tgtEl>
                                          <p:spTgt spid="10262"/>
                                        </p:tgtEl>
                                        <p:attrNameLst>
                                          <p:attrName>ppt_h</p:attrName>
                                        </p:attrNameLst>
                                      </p:cBhvr>
                                      <p:tavLst>
                                        <p:tav tm="0">
                                          <p:val>
                                            <p:strVal val="#ppt_h"/>
                                          </p:val>
                                        </p:tav>
                                        <p:tav tm="100000">
                                          <p:val>
                                            <p:strVal val="#ppt_h"/>
                                          </p:val>
                                        </p:tav>
                                      </p:tavLst>
                                    </p:anim>
                                  </p:childTnLst>
                                </p:cTn>
                              </p:par>
                            </p:childTnLst>
                          </p:cTn>
                        </p:par>
                        <p:par>
                          <p:cTn id="177" fill="hold" nodeType="afterGroup">
                            <p:stCondLst>
                              <p:cond delay="30500"/>
                            </p:stCondLst>
                            <p:childTnLst>
                              <p:par>
                                <p:cTn id="178" presetID="12" presetClass="entr" presetSubtype="1" fill="hold" grpId="0" nodeType="afterEffect">
                                  <p:stCondLst>
                                    <p:cond delay="1000"/>
                                  </p:stCondLst>
                                  <p:childTnLst>
                                    <p:set>
                                      <p:cBhvr>
                                        <p:cTn id="179" dur="1" fill="hold">
                                          <p:stCondLst>
                                            <p:cond delay="0"/>
                                          </p:stCondLst>
                                        </p:cTn>
                                        <p:tgtEl>
                                          <p:spTgt spid="10272"/>
                                        </p:tgtEl>
                                        <p:attrNameLst>
                                          <p:attrName>style.visibility</p:attrName>
                                        </p:attrNameLst>
                                      </p:cBhvr>
                                      <p:to>
                                        <p:strVal val="visible"/>
                                      </p:to>
                                    </p:set>
                                    <p:animEffect transition="in" filter="slide(fromTop)">
                                      <p:cBhvr>
                                        <p:cTn id="180" dur="500"/>
                                        <p:tgtEl>
                                          <p:spTgt spid="10272"/>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2" presetClass="entr" presetSubtype="1" fill="hold" grpId="0" nodeType="clickEffect">
                                  <p:stCondLst>
                                    <p:cond delay="0"/>
                                  </p:stCondLst>
                                  <p:childTnLst>
                                    <p:set>
                                      <p:cBhvr>
                                        <p:cTn id="184" dur="1" fill="hold">
                                          <p:stCondLst>
                                            <p:cond delay="0"/>
                                          </p:stCondLst>
                                        </p:cTn>
                                        <p:tgtEl>
                                          <p:spTgt spid="10314"/>
                                        </p:tgtEl>
                                        <p:attrNameLst>
                                          <p:attrName>style.visibility</p:attrName>
                                        </p:attrNameLst>
                                      </p:cBhvr>
                                      <p:to>
                                        <p:strVal val="visible"/>
                                      </p:to>
                                    </p:set>
                                    <p:animEffect transition="in" filter="slide(fromTop)">
                                      <p:cBhvr>
                                        <p:cTn id="185" dur="500"/>
                                        <p:tgtEl>
                                          <p:spTgt spid="10314"/>
                                        </p:tgtEl>
                                      </p:cBhvr>
                                    </p:animEffect>
                                  </p:childTnLst>
                                </p:cTn>
                              </p:par>
                            </p:childTnLst>
                          </p:cTn>
                        </p:par>
                        <p:par>
                          <p:cTn id="186" fill="hold" nodeType="afterGroup">
                            <p:stCondLst>
                              <p:cond delay="500"/>
                            </p:stCondLst>
                            <p:childTnLst>
                              <p:par>
                                <p:cTn id="187" presetID="12" presetClass="entr" presetSubtype="8" fill="hold" grpId="0" nodeType="afterEffect">
                                  <p:stCondLst>
                                    <p:cond delay="1000"/>
                                  </p:stCondLst>
                                  <p:childTnLst>
                                    <p:set>
                                      <p:cBhvr>
                                        <p:cTn id="188" dur="1" fill="hold">
                                          <p:stCondLst>
                                            <p:cond delay="0"/>
                                          </p:stCondLst>
                                        </p:cTn>
                                        <p:tgtEl>
                                          <p:spTgt spid="10319"/>
                                        </p:tgtEl>
                                        <p:attrNameLst>
                                          <p:attrName>style.visibility</p:attrName>
                                        </p:attrNameLst>
                                      </p:cBhvr>
                                      <p:to>
                                        <p:strVal val="visible"/>
                                      </p:to>
                                    </p:set>
                                    <p:animEffect transition="in" filter="slide(fromLeft)">
                                      <p:cBhvr>
                                        <p:cTn id="189" dur="500"/>
                                        <p:tgtEl>
                                          <p:spTgt spid="10319"/>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2" presetClass="entr" presetSubtype="8" fill="hold" grpId="0" nodeType="clickEffect">
                                  <p:stCondLst>
                                    <p:cond delay="0"/>
                                  </p:stCondLst>
                                  <p:childTnLst>
                                    <p:set>
                                      <p:cBhvr>
                                        <p:cTn id="193" dur="1" fill="hold">
                                          <p:stCondLst>
                                            <p:cond delay="0"/>
                                          </p:stCondLst>
                                        </p:cTn>
                                        <p:tgtEl>
                                          <p:spTgt spid="10320"/>
                                        </p:tgtEl>
                                        <p:attrNameLst>
                                          <p:attrName>style.visibility</p:attrName>
                                        </p:attrNameLst>
                                      </p:cBhvr>
                                      <p:to>
                                        <p:strVal val="visible"/>
                                      </p:to>
                                    </p:set>
                                    <p:animEffect transition="in" filter="slide(fromLeft)">
                                      <p:cBhvr>
                                        <p:cTn id="194" dur="500"/>
                                        <p:tgtEl>
                                          <p:spTgt spid="10320"/>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2" presetClass="entr" presetSubtype="8" fill="hold" grpId="0" nodeType="clickEffect">
                                  <p:stCondLst>
                                    <p:cond delay="0"/>
                                  </p:stCondLst>
                                  <p:childTnLst>
                                    <p:set>
                                      <p:cBhvr>
                                        <p:cTn id="198" dur="1" fill="hold">
                                          <p:stCondLst>
                                            <p:cond delay="0"/>
                                          </p:stCondLst>
                                        </p:cTn>
                                        <p:tgtEl>
                                          <p:spTgt spid="10321"/>
                                        </p:tgtEl>
                                        <p:attrNameLst>
                                          <p:attrName>style.visibility</p:attrName>
                                        </p:attrNameLst>
                                      </p:cBhvr>
                                      <p:to>
                                        <p:strVal val="visible"/>
                                      </p:to>
                                    </p:set>
                                    <p:animEffect transition="in" filter="slide(fromLeft)">
                                      <p:cBhvr>
                                        <p:cTn id="199" dur="500"/>
                                        <p:tgtEl>
                                          <p:spTgt spid="10321"/>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2" presetClass="entr" presetSubtype="8" fill="hold" grpId="0" nodeType="clickEffect">
                                  <p:stCondLst>
                                    <p:cond delay="0"/>
                                  </p:stCondLst>
                                  <p:childTnLst>
                                    <p:set>
                                      <p:cBhvr>
                                        <p:cTn id="203" dur="1" fill="hold">
                                          <p:stCondLst>
                                            <p:cond delay="0"/>
                                          </p:stCondLst>
                                        </p:cTn>
                                        <p:tgtEl>
                                          <p:spTgt spid="10322"/>
                                        </p:tgtEl>
                                        <p:attrNameLst>
                                          <p:attrName>style.visibility</p:attrName>
                                        </p:attrNameLst>
                                      </p:cBhvr>
                                      <p:to>
                                        <p:strVal val="visible"/>
                                      </p:to>
                                    </p:set>
                                    <p:animEffect transition="in" filter="slide(fromLeft)">
                                      <p:cBhvr>
                                        <p:cTn id="204" dur="500"/>
                                        <p:tgtEl>
                                          <p:spTgt spid="10322"/>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2" presetClass="entr" presetSubtype="8" fill="hold" grpId="0" nodeType="clickEffect">
                                  <p:stCondLst>
                                    <p:cond delay="0"/>
                                  </p:stCondLst>
                                  <p:childTnLst>
                                    <p:set>
                                      <p:cBhvr>
                                        <p:cTn id="208" dur="1" fill="hold">
                                          <p:stCondLst>
                                            <p:cond delay="0"/>
                                          </p:stCondLst>
                                        </p:cTn>
                                        <p:tgtEl>
                                          <p:spTgt spid="10323"/>
                                        </p:tgtEl>
                                        <p:attrNameLst>
                                          <p:attrName>style.visibility</p:attrName>
                                        </p:attrNameLst>
                                      </p:cBhvr>
                                      <p:to>
                                        <p:strVal val="visible"/>
                                      </p:to>
                                    </p:set>
                                    <p:animEffect transition="in" filter="slide(fromLeft)">
                                      <p:cBhvr>
                                        <p:cTn id="209" dur="500"/>
                                        <p:tgtEl>
                                          <p:spTgt spid="10323"/>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2" presetClass="entr" presetSubtype="8" fill="hold" grpId="0" nodeType="clickEffect">
                                  <p:stCondLst>
                                    <p:cond delay="0"/>
                                  </p:stCondLst>
                                  <p:childTnLst>
                                    <p:set>
                                      <p:cBhvr>
                                        <p:cTn id="213" dur="1" fill="hold">
                                          <p:stCondLst>
                                            <p:cond delay="0"/>
                                          </p:stCondLst>
                                        </p:cTn>
                                        <p:tgtEl>
                                          <p:spTgt spid="10324"/>
                                        </p:tgtEl>
                                        <p:attrNameLst>
                                          <p:attrName>style.visibility</p:attrName>
                                        </p:attrNameLst>
                                      </p:cBhvr>
                                      <p:to>
                                        <p:strVal val="visible"/>
                                      </p:to>
                                    </p:set>
                                    <p:animEffect transition="in" filter="slide(fromLeft)">
                                      <p:cBhvr>
                                        <p:cTn id="214" dur="500"/>
                                        <p:tgtEl>
                                          <p:spTgt spid="1032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2" presetClass="entr" presetSubtype="8" fill="hold" grpId="0" nodeType="clickEffect">
                                  <p:stCondLst>
                                    <p:cond delay="0"/>
                                  </p:stCondLst>
                                  <p:childTnLst>
                                    <p:set>
                                      <p:cBhvr>
                                        <p:cTn id="218" dur="1" fill="hold">
                                          <p:stCondLst>
                                            <p:cond delay="0"/>
                                          </p:stCondLst>
                                        </p:cTn>
                                        <p:tgtEl>
                                          <p:spTgt spid="10325"/>
                                        </p:tgtEl>
                                        <p:attrNameLst>
                                          <p:attrName>style.visibility</p:attrName>
                                        </p:attrNameLst>
                                      </p:cBhvr>
                                      <p:to>
                                        <p:strVal val="visible"/>
                                      </p:to>
                                    </p:set>
                                    <p:animEffect transition="in" filter="slide(fromLeft)">
                                      <p:cBhvr>
                                        <p:cTn id="219" dur="500"/>
                                        <p:tgtEl>
                                          <p:spTgt spid="10325"/>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2" presetClass="entr" presetSubtype="8" fill="hold" grpId="0" nodeType="clickEffect">
                                  <p:stCondLst>
                                    <p:cond delay="0"/>
                                  </p:stCondLst>
                                  <p:childTnLst>
                                    <p:set>
                                      <p:cBhvr>
                                        <p:cTn id="223" dur="1" fill="hold">
                                          <p:stCondLst>
                                            <p:cond delay="0"/>
                                          </p:stCondLst>
                                        </p:cTn>
                                        <p:tgtEl>
                                          <p:spTgt spid="10326"/>
                                        </p:tgtEl>
                                        <p:attrNameLst>
                                          <p:attrName>style.visibility</p:attrName>
                                        </p:attrNameLst>
                                      </p:cBhvr>
                                      <p:to>
                                        <p:strVal val="visible"/>
                                      </p:to>
                                    </p:set>
                                    <p:animEffect transition="in" filter="slide(fromLeft)">
                                      <p:cBhvr>
                                        <p:cTn id="224" dur="500"/>
                                        <p:tgtEl>
                                          <p:spTgt spid="10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9" grpId="0" animBg="1"/>
      <p:bldP spid="10255" grpId="0" animBg="1"/>
      <p:bldP spid="10256" grpId="0" animBg="1"/>
      <p:bldP spid="10264" grpId="0" animBg="1"/>
      <p:bldP spid="10265" grpId="0" autoUpdateAnimBg="0"/>
      <p:bldP spid="10266" grpId="0" autoUpdateAnimBg="0"/>
      <p:bldP spid="10267" grpId="0" autoUpdateAnimBg="0"/>
      <p:bldP spid="10268" grpId="0" autoUpdateAnimBg="0"/>
      <p:bldP spid="10269" grpId="0" autoUpdateAnimBg="0"/>
      <p:bldP spid="10270" grpId="0" autoUpdateAnimBg="0"/>
      <p:bldP spid="10271" grpId="0" autoUpdateAnimBg="0"/>
      <p:bldP spid="10272" grpId="0" autoUpdateAnimBg="0"/>
      <p:bldP spid="10273" grpId="0" autoUpdateAnimBg="0"/>
      <p:bldP spid="10274" grpId="0" autoUpdateAnimBg="0"/>
      <p:bldP spid="10275" grpId="0" autoUpdateAnimBg="0"/>
      <p:bldP spid="10276" grpId="0" autoUpdateAnimBg="0"/>
      <p:bldP spid="10312" grpId="0" autoUpdateAnimBg="0"/>
      <p:bldP spid="10313" grpId="0" autoUpdateAnimBg="0"/>
      <p:bldP spid="10314" grpId="0" autoUpdateAnimBg="0"/>
      <p:bldP spid="10319" grpId="0" autoUpdateAnimBg="0"/>
      <p:bldP spid="10320" grpId="0" autoUpdateAnimBg="0"/>
      <p:bldP spid="10321" grpId="0" autoUpdateAnimBg="0"/>
      <p:bldP spid="10322" grpId="0" autoUpdateAnimBg="0"/>
      <p:bldP spid="10323" grpId="0" autoUpdateAnimBg="0"/>
      <p:bldP spid="10324" grpId="0" autoUpdateAnimBg="0"/>
      <p:bldP spid="10325" grpId="0" autoUpdateAnimBg="0"/>
      <p:bldP spid="10326" grpId="0" autoUpdateAnimBg="0"/>
      <p:bldP spid="10327" grpId="0" animBg="1"/>
      <p:bldP spid="1032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AD852FC7-907E-CF67-98CC-DA0A33379F1E}"/>
              </a:ext>
            </a:extLst>
          </p:cNvPr>
          <p:cNvSpPr>
            <a:spLocks noChangeArrowheads="1"/>
          </p:cNvSpPr>
          <p:nvPr/>
        </p:nvSpPr>
        <p:spPr bwMode="auto">
          <a:xfrm>
            <a:off x="2595564" y="1993901"/>
            <a:ext cx="7140575" cy="3922713"/>
          </a:xfrm>
          <a:prstGeom prst="rect">
            <a:avLst/>
          </a:prstGeom>
          <a:solidFill>
            <a:schemeClr val="bg1"/>
          </a:solidFill>
          <a:ln w="6350">
            <a:solidFill>
              <a:schemeClr val="tx1"/>
            </a:solidFill>
            <a:miter lim="800000"/>
            <a:headEnd/>
            <a:tailEnd/>
          </a:ln>
          <a:effectLst>
            <a:outerShdw dist="45791" dir="2021404"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8434" name="Rectangle 2">
            <a:extLst>
              <a:ext uri="{FF2B5EF4-FFF2-40B4-BE49-F238E27FC236}">
                <a16:creationId xmlns:a16="http://schemas.microsoft.com/office/drawing/2014/main" id="{773DCFB4-05E1-5929-648B-2C9C69BF8966}"/>
              </a:ext>
            </a:extLst>
          </p:cNvPr>
          <p:cNvSpPr>
            <a:spLocks noGrp="1" noChangeArrowheads="1"/>
          </p:cNvSpPr>
          <p:nvPr>
            <p:ph type="title"/>
          </p:nvPr>
        </p:nvSpPr>
        <p:spPr>
          <a:xfrm>
            <a:off x="1284514" y="221458"/>
            <a:ext cx="10316936" cy="674687"/>
          </a:xfrm>
        </p:spPr>
        <p:txBody>
          <a:bodyPr/>
          <a:lstStyle/>
          <a:p>
            <a:pPr algn="ctr">
              <a:defRPr/>
            </a:pPr>
            <a:r>
              <a:rPr lang="en-US" sz="2400" spc="100" dirty="0">
                <a:latin typeface="Engravers MT" panose="02090707080505020304" pitchFamily="18" charset="0"/>
                <a:ea typeface="+mn-ea"/>
                <a:cs typeface="Times New Roman" panose="02020603050405020304" pitchFamily="18" charset="0"/>
              </a:rPr>
              <a:t>Assigning Probabilities - Subjective Method</a:t>
            </a:r>
          </a:p>
        </p:txBody>
      </p:sp>
      <p:sp>
        <p:nvSpPr>
          <p:cNvPr id="18435" name="Rectangle 3">
            <a:extLst>
              <a:ext uri="{FF2B5EF4-FFF2-40B4-BE49-F238E27FC236}">
                <a16:creationId xmlns:a16="http://schemas.microsoft.com/office/drawing/2014/main" id="{003B14DE-2112-1AE5-8780-E0CDF38A11EF}"/>
              </a:ext>
            </a:extLst>
          </p:cNvPr>
          <p:cNvSpPr>
            <a:spLocks noGrp="1" noChangeArrowheads="1"/>
          </p:cNvSpPr>
          <p:nvPr>
            <p:ph type="body" idx="1"/>
          </p:nvPr>
        </p:nvSpPr>
        <p:spPr>
          <a:xfrm>
            <a:off x="2066925" y="1502004"/>
            <a:ext cx="8934450" cy="498475"/>
          </a:xfrm>
        </p:spPr>
        <p:txBody>
          <a:bodyPr/>
          <a:lstStyle/>
          <a:p>
            <a:pPr>
              <a:lnSpc>
                <a:spcPct val="90000"/>
              </a:lnSpc>
              <a:buFont typeface="Monotype Sorts" pitchFamily="2" charset="2"/>
              <a:buNone/>
              <a:defRPr/>
            </a:pPr>
            <a:r>
              <a:rPr lang="en-US" sz="2400" dirty="0">
                <a:latin typeface="Arial" panose="020B0604020202020204" pitchFamily="34" charset="0"/>
                <a:cs typeface="Arial" panose="020B0604020202020204" pitchFamily="34" charset="0"/>
              </a:rPr>
              <a:t>An analyst made the following probability estimates.</a:t>
            </a:r>
          </a:p>
        </p:txBody>
      </p:sp>
      <p:sp>
        <p:nvSpPr>
          <p:cNvPr id="18469" name="Rectangle 37">
            <a:extLst>
              <a:ext uri="{FF2B5EF4-FFF2-40B4-BE49-F238E27FC236}">
                <a16:creationId xmlns:a16="http://schemas.microsoft.com/office/drawing/2014/main" id="{79020D90-5204-C1BD-8351-330FCC625622}"/>
              </a:ext>
            </a:extLst>
          </p:cNvPr>
          <p:cNvSpPr>
            <a:spLocks noChangeArrowheads="1"/>
          </p:cNvSpPr>
          <p:nvPr/>
        </p:nvSpPr>
        <p:spPr bwMode="auto">
          <a:xfrm>
            <a:off x="2705100" y="2047875"/>
            <a:ext cx="2590800" cy="590550"/>
          </a:xfrm>
          <a:prstGeom prst="rect">
            <a:avLst/>
          </a:prstGeom>
          <a:noFill/>
          <a:ln w="12700">
            <a:noFill/>
            <a:miter lim="800000"/>
            <a:headEnd/>
            <a:tailEnd/>
          </a:ln>
          <a:effectLst/>
        </p:spPr>
        <p:txBody>
          <a:bodyPr wrap="none" anchor="ctr"/>
          <a:lstStyle/>
          <a:p>
            <a:pPr algn="ctr">
              <a:defRPr/>
            </a:pPr>
            <a:r>
              <a:rPr lang="en-US" sz="2400" u="sng">
                <a:effectLst>
                  <a:outerShdw blurRad="38100" dist="38100" dir="2700000" algn="tl">
                    <a:srgbClr val="000000"/>
                  </a:outerShdw>
                </a:effectLst>
                <a:latin typeface="Book Antiqua" pitchFamily="18" charset="0"/>
              </a:rPr>
              <a:t>Exper.  Outcome</a:t>
            </a:r>
          </a:p>
        </p:txBody>
      </p:sp>
      <p:sp>
        <p:nvSpPr>
          <p:cNvPr id="18470" name="Rectangle 38">
            <a:extLst>
              <a:ext uri="{FF2B5EF4-FFF2-40B4-BE49-F238E27FC236}">
                <a16:creationId xmlns:a16="http://schemas.microsoft.com/office/drawing/2014/main" id="{52D7D707-2975-D9E7-D35B-74F84C20F97C}"/>
              </a:ext>
            </a:extLst>
          </p:cNvPr>
          <p:cNvSpPr>
            <a:spLocks noChangeArrowheads="1"/>
          </p:cNvSpPr>
          <p:nvPr/>
        </p:nvSpPr>
        <p:spPr bwMode="auto">
          <a:xfrm>
            <a:off x="5353050" y="2047875"/>
            <a:ext cx="2362200" cy="571500"/>
          </a:xfrm>
          <a:prstGeom prst="rect">
            <a:avLst/>
          </a:prstGeom>
          <a:noFill/>
          <a:ln w="12700">
            <a:noFill/>
            <a:miter lim="800000"/>
            <a:headEnd/>
            <a:tailEnd/>
          </a:ln>
          <a:effectLst/>
        </p:spPr>
        <p:txBody>
          <a:bodyPr wrap="none" anchor="ctr"/>
          <a:lstStyle/>
          <a:p>
            <a:pPr algn="ctr">
              <a:defRPr/>
            </a:pPr>
            <a:r>
              <a:rPr lang="en-US" sz="2400" u="sng">
                <a:effectLst>
                  <a:outerShdw blurRad="38100" dist="38100" dir="2700000" algn="tl">
                    <a:srgbClr val="000000"/>
                  </a:outerShdw>
                </a:effectLst>
                <a:latin typeface="Book Antiqua" pitchFamily="18" charset="0"/>
              </a:rPr>
              <a:t>Net Gain </a:t>
            </a:r>
            <a:r>
              <a:rPr lang="en-US" sz="2000" u="sng">
                <a:effectLst>
                  <a:outerShdw blurRad="38100" dist="38100" dir="2700000" algn="tl">
                    <a:srgbClr val="000000"/>
                  </a:outerShdw>
                </a:effectLst>
                <a:latin typeface="Book Antiqua" pitchFamily="18" charset="0"/>
              </a:rPr>
              <a:t>or</a:t>
            </a:r>
            <a:r>
              <a:rPr lang="en-US" sz="2400" u="sng">
                <a:effectLst>
                  <a:outerShdw blurRad="38100" dist="38100" dir="2700000" algn="tl">
                    <a:srgbClr val="000000"/>
                  </a:outerShdw>
                </a:effectLst>
                <a:latin typeface="Book Antiqua" pitchFamily="18" charset="0"/>
              </a:rPr>
              <a:t> Loss</a:t>
            </a:r>
          </a:p>
        </p:txBody>
      </p:sp>
      <p:sp>
        <p:nvSpPr>
          <p:cNvPr id="18471" name="Rectangle 39">
            <a:extLst>
              <a:ext uri="{FF2B5EF4-FFF2-40B4-BE49-F238E27FC236}">
                <a16:creationId xmlns:a16="http://schemas.microsoft.com/office/drawing/2014/main" id="{66E180D7-1B39-8865-F119-0D881C59F8C5}"/>
              </a:ext>
            </a:extLst>
          </p:cNvPr>
          <p:cNvSpPr>
            <a:spLocks noChangeArrowheads="1"/>
          </p:cNvSpPr>
          <p:nvPr/>
        </p:nvSpPr>
        <p:spPr bwMode="auto">
          <a:xfrm>
            <a:off x="7753350" y="2047875"/>
            <a:ext cx="1866900" cy="571500"/>
          </a:xfrm>
          <a:prstGeom prst="rect">
            <a:avLst/>
          </a:prstGeom>
          <a:noFill/>
          <a:ln w="12700">
            <a:noFill/>
            <a:miter lim="800000"/>
            <a:headEnd/>
            <a:tailEnd/>
          </a:ln>
          <a:effectLst/>
        </p:spPr>
        <p:txBody>
          <a:bodyPr wrap="none" anchor="ctr"/>
          <a:lstStyle/>
          <a:p>
            <a:pPr algn="ctr">
              <a:defRPr/>
            </a:pPr>
            <a:r>
              <a:rPr lang="en-US" sz="2400" u="sng">
                <a:effectLst>
                  <a:outerShdw blurRad="38100" dist="38100" dir="2700000" algn="tl">
                    <a:srgbClr val="000000"/>
                  </a:outerShdw>
                </a:effectLst>
                <a:latin typeface="Book Antiqua" pitchFamily="18" charset="0"/>
              </a:rPr>
              <a:t>Probability</a:t>
            </a:r>
          </a:p>
        </p:txBody>
      </p:sp>
      <p:sp>
        <p:nvSpPr>
          <p:cNvPr id="18472" name="Rectangle 40">
            <a:extLst>
              <a:ext uri="{FF2B5EF4-FFF2-40B4-BE49-F238E27FC236}">
                <a16:creationId xmlns:a16="http://schemas.microsoft.com/office/drawing/2014/main" id="{4A52C7F4-2985-4298-A0B9-4C1754815669}"/>
              </a:ext>
            </a:extLst>
          </p:cNvPr>
          <p:cNvSpPr>
            <a:spLocks noChangeArrowheads="1"/>
          </p:cNvSpPr>
          <p:nvPr/>
        </p:nvSpPr>
        <p:spPr bwMode="auto">
          <a:xfrm>
            <a:off x="3429000" y="2428875"/>
            <a:ext cx="1238250" cy="34671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(10,  8)</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(10,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(5,  8)</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(5,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(0,  8)</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20,  8)</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p:txBody>
      </p:sp>
      <p:sp>
        <p:nvSpPr>
          <p:cNvPr id="18473" name="Rectangle 41">
            <a:extLst>
              <a:ext uri="{FF2B5EF4-FFF2-40B4-BE49-F238E27FC236}">
                <a16:creationId xmlns:a16="http://schemas.microsoft.com/office/drawing/2014/main" id="{C2CA9A84-2F81-C147-BDA3-252F54B673B1}"/>
              </a:ext>
            </a:extLst>
          </p:cNvPr>
          <p:cNvSpPr>
            <a:spLocks noChangeArrowheads="1"/>
          </p:cNvSpPr>
          <p:nvPr/>
        </p:nvSpPr>
        <p:spPr bwMode="auto">
          <a:xfrm>
            <a:off x="5295900" y="2486025"/>
            <a:ext cx="2400300" cy="33909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$18,000  Gain</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$8,000  Gain</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$13,000  Gain</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$3,000  Gain</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$8,000  Gain</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$2,000  Loss</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$12,000  Loss</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$22,000  Loss</a:t>
            </a:r>
          </a:p>
        </p:txBody>
      </p:sp>
      <p:sp>
        <p:nvSpPr>
          <p:cNvPr id="18474" name="Rectangle 42">
            <a:extLst>
              <a:ext uri="{FF2B5EF4-FFF2-40B4-BE49-F238E27FC236}">
                <a16:creationId xmlns:a16="http://schemas.microsoft.com/office/drawing/2014/main" id="{ADA5781E-5B74-10B9-6CE3-E6F1527E598E}"/>
              </a:ext>
            </a:extLst>
          </p:cNvPr>
          <p:cNvSpPr>
            <a:spLocks noChangeArrowheads="1"/>
          </p:cNvSpPr>
          <p:nvPr/>
        </p:nvSpPr>
        <p:spPr bwMode="auto">
          <a:xfrm>
            <a:off x="8305800" y="2505075"/>
            <a:ext cx="704850" cy="3314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rPr>
              <a:t>.20</a:t>
            </a:r>
          </a:p>
          <a:p>
            <a:pPr algn="ctr">
              <a:lnSpc>
                <a:spcPct val="110000"/>
              </a:lnSpc>
              <a:defRPr/>
            </a:pPr>
            <a:r>
              <a:rPr lang="en-US" sz="2400">
                <a:effectLst>
                  <a:outerShdw blurRad="38100" dist="38100" dir="2700000" algn="tl">
                    <a:srgbClr val="000000"/>
                  </a:outerShdw>
                </a:effectLst>
                <a:latin typeface="Book Antiqua" pitchFamily="18" charset="0"/>
              </a:rPr>
              <a:t>.08</a:t>
            </a:r>
          </a:p>
          <a:p>
            <a:pPr algn="ctr">
              <a:lnSpc>
                <a:spcPct val="110000"/>
              </a:lnSpc>
              <a:defRPr/>
            </a:pPr>
            <a:r>
              <a:rPr lang="en-US" sz="2400">
                <a:effectLst>
                  <a:outerShdw blurRad="38100" dist="38100" dir="2700000" algn="tl">
                    <a:srgbClr val="000000"/>
                  </a:outerShdw>
                </a:effectLst>
                <a:latin typeface="Book Antiqua" pitchFamily="18" charset="0"/>
              </a:rPr>
              <a:t>.16</a:t>
            </a:r>
          </a:p>
          <a:p>
            <a:pPr algn="ctr">
              <a:lnSpc>
                <a:spcPct val="110000"/>
              </a:lnSpc>
              <a:defRPr/>
            </a:pPr>
            <a:r>
              <a:rPr lang="en-US" sz="2400">
                <a:effectLst>
                  <a:outerShdw blurRad="38100" dist="38100" dir="2700000" algn="tl">
                    <a:srgbClr val="000000"/>
                  </a:outerShdw>
                </a:effectLst>
                <a:latin typeface="Book Antiqua" pitchFamily="18" charset="0"/>
              </a:rPr>
              <a:t>.26</a:t>
            </a:r>
          </a:p>
          <a:p>
            <a:pPr algn="ctr">
              <a:lnSpc>
                <a:spcPct val="110000"/>
              </a:lnSpc>
              <a:defRPr/>
            </a:pPr>
            <a:r>
              <a:rPr lang="en-US" sz="2400">
                <a:effectLst>
                  <a:outerShdw blurRad="38100" dist="38100" dir="2700000" algn="tl">
                    <a:srgbClr val="000000"/>
                  </a:outerShdw>
                </a:effectLst>
                <a:latin typeface="Book Antiqua" pitchFamily="18" charset="0"/>
              </a:rPr>
              <a:t>.10</a:t>
            </a:r>
          </a:p>
          <a:p>
            <a:pPr algn="ctr">
              <a:lnSpc>
                <a:spcPct val="110000"/>
              </a:lnSpc>
              <a:defRPr/>
            </a:pPr>
            <a:r>
              <a:rPr lang="en-US" sz="2400">
                <a:effectLst>
                  <a:outerShdw blurRad="38100" dist="38100" dir="2700000" algn="tl">
                    <a:srgbClr val="000000"/>
                  </a:outerShdw>
                </a:effectLst>
                <a:latin typeface="Book Antiqua" pitchFamily="18" charset="0"/>
              </a:rPr>
              <a:t>.12</a:t>
            </a:r>
          </a:p>
          <a:p>
            <a:pPr algn="ctr">
              <a:lnSpc>
                <a:spcPct val="110000"/>
              </a:lnSpc>
              <a:defRPr/>
            </a:pPr>
            <a:r>
              <a:rPr lang="en-US" sz="2400">
                <a:effectLst>
                  <a:outerShdw blurRad="38100" dist="38100" dir="2700000" algn="tl">
                    <a:srgbClr val="000000"/>
                  </a:outerShdw>
                </a:effectLst>
                <a:latin typeface="Book Antiqua" pitchFamily="18" charset="0"/>
              </a:rPr>
              <a:t>.02</a:t>
            </a:r>
          </a:p>
          <a:p>
            <a:pPr algn="ctr">
              <a:lnSpc>
                <a:spcPct val="110000"/>
              </a:lnSpc>
              <a:defRPr/>
            </a:pPr>
            <a:r>
              <a:rPr lang="en-US" sz="2400">
                <a:effectLst>
                  <a:outerShdw blurRad="38100" dist="38100" dir="2700000" algn="tl">
                    <a:srgbClr val="000000"/>
                  </a:outerShdw>
                </a:effectLst>
                <a:latin typeface="Book Antiqua" pitchFamily="18" charset="0"/>
              </a:rPr>
              <a:t>.06</a:t>
            </a:r>
          </a:p>
        </p:txBody>
      </p:sp>
      <p:sp>
        <p:nvSpPr>
          <p:cNvPr id="18476" name="Rectangle 44">
            <a:extLst>
              <a:ext uri="{FF2B5EF4-FFF2-40B4-BE49-F238E27FC236}">
                <a16:creationId xmlns:a16="http://schemas.microsoft.com/office/drawing/2014/main" id="{49214E67-BE36-9B1C-E4E6-B907BEC0F48D}"/>
              </a:ext>
            </a:extLst>
          </p:cNvPr>
          <p:cNvSpPr>
            <a:spLocks noChangeArrowheads="1"/>
          </p:cNvSpPr>
          <p:nvPr/>
        </p:nvSpPr>
        <p:spPr bwMode="auto">
          <a:xfrm>
            <a:off x="2236789" y="1025526"/>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solidFill>
                  <a:schemeClr val="tx2"/>
                </a:solidFill>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8436"/>
                                        </p:tgtEl>
                                        <p:attrNameLst>
                                          <p:attrName>style.visibility</p:attrName>
                                        </p:attrNameLst>
                                      </p:cBhvr>
                                      <p:to>
                                        <p:strVal val="visible"/>
                                      </p:to>
                                    </p:set>
                                    <p:animEffect transition="in" filter="dissolve">
                                      <p:cBhvr>
                                        <p:cTn id="11" dur="500"/>
                                        <p:tgtEl>
                                          <p:spTgt spid="18436"/>
                                        </p:tgtEl>
                                      </p:cBhvr>
                                    </p:animEffect>
                                  </p:childTnLst>
                                </p:cTn>
                              </p:par>
                            </p:childTnLst>
                          </p:cTn>
                        </p:par>
                        <p:par>
                          <p:cTn id="12" fill="hold" nodeType="afterGroup">
                            <p:stCondLst>
                              <p:cond delay="3000"/>
                            </p:stCondLst>
                            <p:childTnLst>
                              <p:par>
                                <p:cTn id="13" presetID="12" presetClass="entr" presetSubtype="1" fill="hold" grpId="0" nodeType="afterEffect">
                                  <p:stCondLst>
                                    <p:cond delay="1000"/>
                                  </p:stCondLst>
                                  <p:childTnLst>
                                    <p:set>
                                      <p:cBhvr>
                                        <p:cTn id="14" dur="1" fill="hold">
                                          <p:stCondLst>
                                            <p:cond delay="0"/>
                                          </p:stCondLst>
                                        </p:cTn>
                                        <p:tgtEl>
                                          <p:spTgt spid="18469"/>
                                        </p:tgtEl>
                                        <p:attrNameLst>
                                          <p:attrName>style.visibility</p:attrName>
                                        </p:attrNameLst>
                                      </p:cBhvr>
                                      <p:to>
                                        <p:strVal val="visible"/>
                                      </p:to>
                                    </p:set>
                                    <p:animEffect transition="in" filter="slide(fromTop)">
                                      <p:cBhvr>
                                        <p:cTn id="15" dur="500"/>
                                        <p:tgtEl>
                                          <p:spTgt spid="18469"/>
                                        </p:tgtEl>
                                      </p:cBhvr>
                                    </p:animEffect>
                                  </p:childTnLst>
                                </p:cTn>
                              </p:par>
                            </p:childTnLst>
                          </p:cTn>
                        </p:par>
                        <p:par>
                          <p:cTn id="16" fill="hold" nodeType="afterGroup">
                            <p:stCondLst>
                              <p:cond delay="4500"/>
                            </p:stCondLst>
                            <p:childTnLst>
                              <p:par>
                                <p:cTn id="17" presetID="12" presetClass="entr" presetSubtype="1" fill="hold" grpId="0" nodeType="afterEffect">
                                  <p:stCondLst>
                                    <p:cond delay="1000"/>
                                  </p:stCondLst>
                                  <p:childTnLst>
                                    <p:set>
                                      <p:cBhvr>
                                        <p:cTn id="18" dur="1" fill="hold">
                                          <p:stCondLst>
                                            <p:cond delay="0"/>
                                          </p:stCondLst>
                                        </p:cTn>
                                        <p:tgtEl>
                                          <p:spTgt spid="18472"/>
                                        </p:tgtEl>
                                        <p:attrNameLst>
                                          <p:attrName>style.visibility</p:attrName>
                                        </p:attrNameLst>
                                      </p:cBhvr>
                                      <p:to>
                                        <p:strVal val="visible"/>
                                      </p:to>
                                    </p:set>
                                    <p:animEffect transition="in" filter="slide(fromTop)">
                                      <p:cBhvr>
                                        <p:cTn id="19" dur="500"/>
                                        <p:tgtEl>
                                          <p:spTgt spid="18472"/>
                                        </p:tgtEl>
                                      </p:cBhvr>
                                    </p:animEffect>
                                  </p:childTnLst>
                                </p:cTn>
                              </p:par>
                            </p:childTnLst>
                          </p:cTn>
                        </p:par>
                        <p:par>
                          <p:cTn id="20" fill="hold" nodeType="afterGroup">
                            <p:stCondLst>
                              <p:cond delay="6000"/>
                            </p:stCondLst>
                            <p:childTnLst>
                              <p:par>
                                <p:cTn id="21" presetID="12" presetClass="entr" presetSubtype="1" fill="hold" grpId="0" nodeType="afterEffect">
                                  <p:stCondLst>
                                    <p:cond delay="2000"/>
                                  </p:stCondLst>
                                  <p:childTnLst>
                                    <p:set>
                                      <p:cBhvr>
                                        <p:cTn id="22" dur="1" fill="hold">
                                          <p:stCondLst>
                                            <p:cond delay="0"/>
                                          </p:stCondLst>
                                        </p:cTn>
                                        <p:tgtEl>
                                          <p:spTgt spid="18470"/>
                                        </p:tgtEl>
                                        <p:attrNameLst>
                                          <p:attrName>style.visibility</p:attrName>
                                        </p:attrNameLst>
                                      </p:cBhvr>
                                      <p:to>
                                        <p:strVal val="visible"/>
                                      </p:to>
                                    </p:set>
                                    <p:animEffect transition="in" filter="slide(fromTop)">
                                      <p:cBhvr>
                                        <p:cTn id="23" dur="500"/>
                                        <p:tgtEl>
                                          <p:spTgt spid="18470"/>
                                        </p:tgtEl>
                                      </p:cBhvr>
                                    </p:animEffect>
                                  </p:childTnLst>
                                </p:cTn>
                              </p:par>
                            </p:childTnLst>
                          </p:cTn>
                        </p:par>
                        <p:par>
                          <p:cTn id="24" fill="hold" nodeType="afterGroup">
                            <p:stCondLst>
                              <p:cond delay="8500"/>
                            </p:stCondLst>
                            <p:childTnLst>
                              <p:par>
                                <p:cTn id="25" presetID="12" presetClass="entr" presetSubtype="1" fill="hold" grpId="0" nodeType="afterEffect">
                                  <p:stCondLst>
                                    <p:cond delay="1000"/>
                                  </p:stCondLst>
                                  <p:childTnLst>
                                    <p:set>
                                      <p:cBhvr>
                                        <p:cTn id="26" dur="1" fill="hold">
                                          <p:stCondLst>
                                            <p:cond delay="0"/>
                                          </p:stCondLst>
                                        </p:cTn>
                                        <p:tgtEl>
                                          <p:spTgt spid="18473"/>
                                        </p:tgtEl>
                                        <p:attrNameLst>
                                          <p:attrName>style.visibility</p:attrName>
                                        </p:attrNameLst>
                                      </p:cBhvr>
                                      <p:to>
                                        <p:strVal val="visible"/>
                                      </p:to>
                                    </p:set>
                                    <p:animEffect transition="in" filter="slide(fromTop)">
                                      <p:cBhvr>
                                        <p:cTn id="27" dur="500"/>
                                        <p:tgtEl>
                                          <p:spTgt spid="18473"/>
                                        </p:tgtEl>
                                      </p:cBhvr>
                                    </p:animEffect>
                                  </p:childTnLst>
                                </p:cTn>
                              </p:par>
                            </p:childTnLst>
                          </p:cTn>
                        </p:par>
                        <p:par>
                          <p:cTn id="28" fill="hold" nodeType="afterGroup">
                            <p:stCondLst>
                              <p:cond delay="10000"/>
                            </p:stCondLst>
                            <p:childTnLst>
                              <p:par>
                                <p:cTn id="29" presetID="12" presetClass="entr" presetSubtype="1" fill="hold" grpId="0" nodeType="afterEffect">
                                  <p:stCondLst>
                                    <p:cond delay="2000"/>
                                  </p:stCondLst>
                                  <p:childTnLst>
                                    <p:set>
                                      <p:cBhvr>
                                        <p:cTn id="30" dur="1" fill="hold">
                                          <p:stCondLst>
                                            <p:cond delay="0"/>
                                          </p:stCondLst>
                                        </p:cTn>
                                        <p:tgtEl>
                                          <p:spTgt spid="18471"/>
                                        </p:tgtEl>
                                        <p:attrNameLst>
                                          <p:attrName>style.visibility</p:attrName>
                                        </p:attrNameLst>
                                      </p:cBhvr>
                                      <p:to>
                                        <p:strVal val="visible"/>
                                      </p:to>
                                    </p:set>
                                    <p:animEffect transition="in" filter="slide(fromTop)">
                                      <p:cBhvr>
                                        <p:cTn id="31" dur="500"/>
                                        <p:tgtEl>
                                          <p:spTgt spid="18471"/>
                                        </p:tgtEl>
                                      </p:cBhvr>
                                    </p:animEffect>
                                  </p:childTnLst>
                                </p:cTn>
                              </p:par>
                            </p:childTnLst>
                          </p:cTn>
                        </p:par>
                        <p:par>
                          <p:cTn id="32" fill="hold" nodeType="afterGroup">
                            <p:stCondLst>
                              <p:cond delay="12500"/>
                            </p:stCondLst>
                            <p:childTnLst>
                              <p:par>
                                <p:cTn id="33" presetID="12" presetClass="entr" presetSubtype="1" fill="hold" grpId="0" nodeType="afterEffect">
                                  <p:stCondLst>
                                    <p:cond delay="1000"/>
                                  </p:stCondLst>
                                  <p:childTnLst>
                                    <p:set>
                                      <p:cBhvr>
                                        <p:cTn id="34" dur="1" fill="hold">
                                          <p:stCondLst>
                                            <p:cond delay="0"/>
                                          </p:stCondLst>
                                        </p:cTn>
                                        <p:tgtEl>
                                          <p:spTgt spid="18474"/>
                                        </p:tgtEl>
                                        <p:attrNameLst>
                                          <p:attrName>style.visibility</p:attrName>
                                        </p:attrNameLst>
                                      </p:cBhvr>
                                      <p:to>
                                        <p:strVal val="visible"/>
                                      </p:to>
                                    </p:set>
                                    <p:animEffect transition="in" filter="slide(fromTop)">
                                      <p:cBhvr>
                                        <p:cTn id="35" dur="500"/>
                                        <p:tgtEl>
                                          <p:spTgt spid="18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5" grpId="0" autoUpdateAnimBg="0"/>
      <p:bldP spid="18469" grpId="0" autoUpdateAnimBg="0"/>
      <p:bldP spid="18470" grpId="0" autoUpdateAnimBg="0"/>
      <p:bldP spid="18471" grpId="0" autoUpdateAnimBg="0"/>
      <p:bldP spid="18472" grpId="0" autoUpdateAnimBg="0"/>
      <p:bldP spid="18473" grpId="0" autoUpdateAnimBg="0"/>
      <p:bldP spid="1847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8" name="Rectangle 38">
            <a:extLst>
              <a:ext uri="{FF2B5EF4-FFF2-40B4-BE49-F238E27FC236}">
                <a16:creationId xmlns:a16="http://schemas.microsoft.com/office/drawing/2014/main" id="{3D9B0F1E-536A-D230-CF90-B16B73A8E79C}"/>
              </a:ext>
            </a:extLst>
          </p:cNvPr>
          <p:cNvSpPr>
            <a:spLocks noChangeArrowheads="1"/>
          </p:cNvSpPr>
          <p:nvPr/>
        </p:nvSpPr>
        <p:spPr bwMode="auto">
          <a:xfrm>
            <a:off x="2667000" y="1584326"/>
            <a:ext cx="6915150" cy="2492375"/>
          </a:xfrm>
          <a:prstGeom prst="rect">
            <a:avLst/>
          </a:prstGeom>
          <a:solidFill>
            <a:schemeClr val="bg1"/>
          </a:solidFill>
          <a:ln w="6350">
            <a:solidFill>
              <a:schemeClr val="tx1"/>
            </a:solidFill>
            <a:miter lim="800000"/>
            <a:headEnd/>
            <a:tailEnd/>
          </a:ln>
          <a:effectLst>
            <a:outerShdw dist="45791" dir="2021404" algn="ctr" rotWithShape="0">
              <a:srgbClr val="000000"/>
            </a:outerShdw>
          </a:effectLst>
        </p:spPr>
        <p:txBody>
          <a:bodyPr wrap="none" anchor="ctr"/>
          <a:lstStyle/>
          <a:p>
            <a:pPr>
              <a:defRPr/>
            </a:pPr>
            <a:endParaRPr lang="en-US">
              <a:effectLst>
                <a:outerShdw blurRad="38100" dist="38100" dir="2700000" algn="tl">
                  <a:srgbClr val="000000"/>
                </a:outerShdw>
              </a:effectLst>
              <a:latin typeface="Book Antiqua" pitchFamily="18" charset="0"/>
            </a:endParaRPr>
          </a:p>
        </p:txBody>
      </p:sp>
      <p:sp>
        <p:nvSpPr>
          <p:cNvPr id="20482" name="Rectangle 2">
            <a:extLst>
              <a:ext uri="{FF2B5EF4-FFF2-40B4-BE49-F238E27FC236}">
                <a16:creationId xmlns:a16="http://schemas.microsoft.com/office/drawing/2014/main" id="{A4839ADB-F215-93BB-60D5-BC499917780F}"/>
              </a:ext>
            </a:extLst>
          </p:cNvPr>
          <p:cNvSpPr>
            <a:spLocks noGrp="1" noChangeArrowheads="1"/>
          </p:cNvSpPr>
          <p:nvPr>
            <p:ph type="title"/>
          </p:nvPr>
        </p:nvSpPr>
        <p:spPr/>
        <p:txBody>
          <a:bodyPr/>
          <a:lstStyle/>
          <a:p>
            <a:pPr>
              <a:defRPr/>
            </a:pPr>
            <a:br>
              <a:rPr lang="en-US" sz="3200" dirty="0"/>
            </a:br>
            <a:r>
              <a:rPr lang="en-US" sz="3200" dirty="0"/>
              <a:t> </a:t>
            </a:r>
          </a:p>
        </p:txBody>
      </p:sp>
      <p:sp>
        <p:nvSpPr>
          <p:cNvPr id="20516" name="Rectangle 36">
            <a:extLst>
              <a:ext uri="{FF2B5EF4-FFF2-40B4-BE49-F238E27FC236}">
                <a16:creationId xmlns:a16="http://schemas.microsoft.com/office/drawing/2014/main" id="{F2DE14B9-B1ED-620B-D7B1-A457B9BF04A5}"/>
              </a:ext>
            </a:extLst>
          </p:cNvPr>
          <p:cNvSpPr>
            <a:spLocks noChangeArrowheads="1"/>
          </p:cNvSpPr>
          <p:nvPr/>
        </p:nvSpPr>
        <p:spPr bwMode="auto">
          <a:xfrm>
            <a:off x="2806700" y="1714500"/>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20519" name="Oval 39">
            <a:extLst>
              <a:ext uri="{FF2B5EF4-FFF2-40B4-BE49-F238E27FC236}">
                <a16:creationId xmlns:a16="http://schemas.microsoft.com/office/drawing/2014/main" id="{7C98FC60-7E6A-F7F4-6BC3-9B964E849B02}"/>
              </a:ext>
            </a:extLst>
          </p:cNvPr>
          <p:cNvSpPr>
            <a:spLocks noChangeArrowheads="1"/>
          </p:cNvSpPr>
          <p:nvPr/>
        </p:nvSpPr>
        <p:spPr bwMode="auto">
          <a:xfrm>
            <a:off x="4419600" y="3524250"/>
            <a:ext cx="647700" cy="43815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0520" name="Rectangle 40">
            <a:extLst>
              <a:ext uri="{FF2B5EF4-FFF2-40B4-BE49-F238E27FC236}">
                <a16:creationId xmlns:a16="http://schemas.microsoft.com/office/drawing/2014/main" id="{302770A3-F3C6-61FB-CC2C-705D0D132097}"/>
              </a:ext>
            </a:extLst>
          </p:cNvPr>
          <p:cNvSpPr>
            <a:spLocks noChangeArrowheads="1"/>
          </p:cNvSpPr>
          <p:nvPr/>
        </p:nvSpPr>
        <p:spPr bwMode="auto">
          <a:xfrm>
            <a:off x="3505200" y="2114550"/>
            <a:ext cx="5067300" cy="609600"/>
          </a:xfrm>
          <a:prstGeom prst="rect">
            <a:avLst/>
          </a:prstGeom>
          <a:noFill/>
          <a:ln w="12700">
            <a:noFill/>
            <a:miter lim="800000"/>
            <a:headEnd/>
            <a:tailEnd/>
          </a:ln>
          <a:effectLst/>
        </p:spPr>
        <p:txBody>
          <a:bodyPr wrap="none" anchor="ctr"/>
          <a:lstStyle/>
          <a:p>
            <a:pPr algn="ctr">
              <a:defRPr/>
            </a:pP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{(10, 8), (10,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 (5, 8), (5,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p:txBody>
      </p:sp>
      <p:sp>
        <p:nvSpPr>
          <p:cNvPr id="20521" name="Rectangle 41">
            <a:extLst>
              <a:ext uri="{FF2B5EF4-FFF2-40B4-BE49-F238E27FC236}">
                <a16:creationId xmlns:a16="http://schemas.microsoft.com/office/drawing/2014/main" id="{5B7C6D15-ABFE-87AC-25D9-7D20053DE5E5}"/>
              </a:ext>
            </a:extLst>
          </p:cNvPr>
          <p:cNvSpPr>
            <a:spLocks noChangeArrowheads="1"/>
          </p:cNvSpPr>
          <p:nvPr/>
        </p:nvSpPr>
        <p:spPr bwMode="auto">
          <a:xfrm>
            <a:off x="3251200" y="2590800"/>
            <a:ext cx="6286500" cy="533400"/>
          </a:xfrm>
          <a:prstGeom prst="rect">
            <a:avLst/>
          </a:prstGeom>
          <a:noFill/>
          <a:ln w="12700">
            <a:noFill/>
            <a:miter lim="800000"/>
            <a:headEnd/>
            <a:tailEnd/>
          </a:ln>
          <a:effectLst/>
        </p:spPr>
        <p:txBody>
          <a:bodyPr wrap="none" anchor="ctr"/>
          <a:lstStyle/>
          <a:p>
            <a:pPr algn="ctr">
              <a:defRPr/>
            </a:pP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(10,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(10,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(5,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(5,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p:txBody>
      </p:sp>
      <p:sp>
        <p:nvSpPr>
          <p:cNvPr id="20522" name="Rectangle 42">
            <a:extLst>
              <a:ext uri="{FF2B5EF4-FFF2-40B4-BE49-F238E27FC236}">
                <a16:creationId xmlns:a16="http://schemas.microsoft.com/office/drawing/2014/main" id="{2A570E51-61C1-3472-A8B7-EBFD1B5C946F}"/>
              </a:ext>
            </a:extLst>
          </p:cNvPr>
          <p:cNvSpPr>
            <a:spLocks noChangeArrowheads="1"/>
          </p:cNvSpPr>
          <p:nvPr/>
        </p:nvSpPr>
        <p:spPr bwMode="auto">
          <a:xfrm>
            <a:off x="3975100" y="3086100"/>
            <a:ext cx="3086100" cy="4381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rPr>
              <a:t>= .20 + .08 + .16 + .26</a:t>
            </a:r>
          </a:p>
        </p:txBody>
      </p:sp>
      <p:sp>
        <p:nvSpPr>
          <p:cNvPr id="20523" name="Rectangle 43">
            <a:extLst>
              <a:ext uri="{FF2B5EF4-FFF2-40B4-BE49-F238E27FC236}">
                <a16:creationId xmlns:a16="http://schemas.microsoft.com/office/drawing/2014/main" id="{EE241425-2C73-132A-14F5-A098347290F7}"/>
              </a:ext>
            </a:extLst>
          </p:cNvPr>
          <p:cNvSpPr>
            <a:spLocks noChangeArrowheads="1"/>
          </p:cNvSpPr>
          <p:nvPr/>
        </p:nvSpPr>
        <p:spPr bwMode="auto">
          <a:xfrm>
            <a:off x="3924300" y="3486150"/>
            <a:ext cx="1181100" cy="514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.70</a:t>
            </a:r>
            <a:endParaRPr lang="en-US">
              <a:effectLst>
                <a:outerShdw blurRad="38100" dist="38100" dir="2700000" algn="tl">
                  <a:srgbClr val="000000"/>
                </a:outerShdw>
              </a:effectLst>
              <a:latin typeface="Book Antiqua" pitchFamily="18" charset="0"/>
            </a:endParaRPr>
          </a:p>
        </p:txBody>
      </p:sp>
      <p:sp>
        <p:nvSpPr>
          <p:cNvPr id="20529" name="Rectangle 49">
            <a:extLst>
              <a:ext uri="{FF2B5EF4-FFF2-40B4-BE49-F238E27FC236}">
                <a16:creationId xmlns:a16="http://schemas.microsoft.com/office/drawing/2014/main" id="{39AFBC3D-9770-BC24-65E4-AE971C5E65DE}"/>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effectLst>
                  <a:outerShdw blurRad="38100" dist="38100" dir="2700000" algn="tl">
                    <a:srgbClr val="000000"/>
                  </a:outerShdw>
                </a:effectLst>
                <a:latin typeface="Book Antiqua" pitchFamily="18" charset="0"/>
              </a:rPr>
              <a:t>Example:  Bradley Investments</a:t>
            </a:r>
          </a:p>
        </p:txBody>
      </p:sp>
      <p:sp>
        <p:nvSpPr>
          <p:cNvPr id="11" name="Rectangle 36">
            <a:extLst>
              <a:ext uri="{FF2B5EF4-FFF2-40B4-BE49-F238E27FC236}">
                <a16:creationId xmlns:a16="http://schemas.microsoft.com/office/drawing/2014/main" id="{FCA97503-6FD3-68CE-5346-8F8D6380DD14}"/>
              </a:ext>
            </a:extLst>
          </p:cNvPr>
          <p:cNvSpPr>
            <a:spLocks noChangeArrowheads="1"/>
          </p:cNvSpPr>
          <p:nvPr/>
        </p:nvSpPr>
        <p:spPr bwMode="auto">
          <a:xfrm>
            <a:off x="2662239" y="4089401"/>
            <a:ext cx="6910387" cy="2181225"/>
          </a:xfrm>
          <a:prstGeom prst="rect">
            <a:avLst/>
          </a:prstGeom>
          <a:solidFill>
            <a:schemeClr val="accent1">
              <a:lumMod val="20000"/>
              <a:lumOff val="80000"/>
            </a:schemeClr>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2" name="Rectangle 37">
            <a:extLst>
              <a:ext uri="{FF2B5EF4-FFF2-40B4-BE49-F238E27FC236}">
                <a16:creationId xmlns:a16="http://schemas.microsoft.com/office/drawing/2014/main" id="{D32C2FF1-8293-8DE1-A60E-AC5C22269811}"/>
              </a:ext>
            </a:extLst>
          </p:cNvPr>
          <p:cNvSpPr>
            <a:spLocks noChangeArrowheads="1"/>
          </p:cNvSpPr>
          <p:nvPr/>
        </p:nvSpPr>
        <p:spPr bwMode="auto">
          <a:xfrm>
            <a:off x="2868613" y="4297363"/>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Event </a:t>
            </a:r>
            <a:r>
              <a:rPr lang="en-US" sz="2400" i="1" dirty="0">
                <a:effectLst>
                  <a:outerShdw blurRad="38100" dist="38100" dir="2700000" algn="tl">
                    <a:srgbClr val="000000"/>
                  </a:outerShdw>
                </a:effectLst>
                <a:latin typeface="Book Antiqua" pitchFamily="18" charset="0"/>
              </a:rPr>
              <a:t>C</a:t>
            </a:r>
            <a:r>
              <a:rPr lang="en-US" sz="2400" dirty="0">
                <a:effectLst>
                  <a:outerShdw blurRad="38100" dist="38100" dir="2700000" algn="tl">
                    <a:srgbClr val="000000"/>
                  </a:outerShdw>
                </a:effectLst>
                <a:latin typeface="Book Antiqua" pitchFamily="18" charset="0"/>
              </a:rPr>
              <a:t> = Collins Mining Profitable</a:t>
            </a:r>
          </a:p>
        </p:txBody>
      </p:sp>
      <p:sp>
        <p:nvSpPr>
          <p:cNvPr id="13" name="Rectangle 39">
            <a:extLst>
              <a:ext uri="{FF2B5EF4-FFF2-40B4-BE49-F238E27FC236}">
                <a16:creationId xmlns:a16="http://schemas.microsoft.com/office/drawing/2014/main" id="{D9C329A2-D4C1-FF18-7C81-7DB53A9C53F0}"/>
              </a:ext>
            </a:extLst>
          </p:cNvPr>
          <p:cNvSpPr>
            <a:spLocks noChangeArrowheads="1"/>
          </p:cNvSpPr>
          <p:nvPr/>
        </p:nvSpPr>
        <p:spPr bwMode="auto">
          <a:xfrm>
            <a:off x="3500438" y="4713288"/>
            <a:ext cx="4857750" cy="609600"/>
          </a:xfrm>
          <a:prstGeom prst="rect">
            <a:avLst/>
          </a:prstGeom>
          <a:noFill/>
          <a:ln w="12700">
            <a:noFill/>
            <a:miter lim="800000"/>
            <a:headEnd/>
            <a:tailEnd/>
          </a:ln>
          <a:effectLst/>
        </p:spPr>
        <p:txBody>
          <a:bodyPr wrap="none" anchor="ctr"/>
          <a:lstStyle/>
          <a:p>
            <a:pPr algn="ctr">
              <a:defRPr/>
            </a:pPr>
            <a:r>
              <a:rPr lang="en-US" sz="2400" i="1" dirty="0">
                <a:effectLst>
                  <a:outerShdw blurRad="38100" dist="38100" dir="2700000" algn="tl">
                    <a:srgbClr val="000000"/>
                  </a:outerShdw>
                </a:effectLst>
                <a:latin typeface="Book Antiqua" pitchFamily="18" charset="0"/>
              </a:rPr>
              <a:t>C</a:t>
            </a:r>
            <a:r>
              <a:rPr lang="en-US" sz="2400" dirty="0">
                <a:effectLst>
                  <a:outerShdw blurRad="38100" dist="38100" dir="2700000" algn="tl">
                    <a:srgbClr val="000000"/>
                  </a:outerShdw>
                </a:effectLst>
                <a:latin typeface="Book Antiqua" pitchFamily="18" charset="0"/>
              </a:rPr>
              <a:t> = {(10, 8), (5, 8), (0, 8),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20, 8)}</a:t>
            </a:r>
          </a:p>
        </p:txBody>
      </p:sp>
      <p:sp>
        <p:nvSpPr>
          <p:cNvPr id="14" name="Rectangle 40">
            <a:extLst>
              <a:ext uri="{FF2B5EF4-FFF2-40B4-BE49-F238E27FC236}">
                <a16:creationId xmlns:a16="http://schemas.microsoft.com/office/drawing/2014/main" id="{52DE453A-0D1D-6448-0B1D-51CAFEE835D0}"/>
              </a:ext>
            </a:extLst>
          </p:cNvPr>
          <p:cNvSpPr>
            <a:spLocks noChangeArrowheads="1"/>
          </p:cNvSpPr>
          <p:nvPr/>
        </p:nvSpPr>
        <p:spPr bwMode="auto">
          <a:xfrm>
            <a:off x="3313113" y="5203825"/>
            <a:ext cx="6381750" cy="533400"/>
          </a:xfrm>
          <a:prstGeom prst="rect">
            <a:avLst/>
          </a:prstGeom>
          <a:noFill/>
          <a:ln w="12700">
            <a:noFill/>
            <a:miter lim="800000"/>
            <a:headEnd/>
            <a:tailEnd/>
          </a:ln>
          <a:effectLst/>
        </p:spPr>
        <p:txBody>
          <a:bodyPr wrap="none" anchor="ctr"/>
          <a:lstStyle/>
          <a:p>
            <a:pPr algn="ctr">
              <a:defRPr/>
            </a:pP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C</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(10, 8)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(5, 8)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(0, 8)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20, 8)</a:t>
            </a:r>
          </a:p>
        </p:txBody>
      </p:sp>
      <p:sp>
        <p:nvSpPr>
          <p:cNvPr id="15" name="Rectangle 41">
            <a:extLst>
              <a:ext uri="{FF2B5EF4-FFF2-40B4-BE49-F238E27FC236}">
                <a16:creationId xmlns:a16="http://schemas.microsoft.com/office/drawing/2014/main" id="{058105D4-8123-577D-2049-AE8479EDC0E6}"/>
              </a:ext>
            </a:extLst>
          </p:cNvPr>
          <p:cNvSpPr>
            <a:spLocks noChangeArrowheads="1"/>
          </p:cNvSpPr>
          <p:nvPr/>
        </p:nvSpPr>
        <p:spPr bwMode="auto">
          <a:xfrm>
            <a:off x="3630613" y="5727700"/>
            <a:ext cx="3238500" cy="438150"/>
          </a:xfrm>
          <a:prstGeom prst="rect">
            <a:avLst/>
          </a:prstGeom>
          <a:noFill/>
          <a:ln w="12700">
            <a:noFill/>
            <a:miter lim="800000"/>
            <a:headEnd/>
            <a:tailEnd/>
          </a:ln>
          <a:effectLst/>
        </p:spPr>
        <p:txBody>
          <a:bodyPr wrap="none" anchor="ctr"/>
          <a:lstStyle/>
          <a:p>
            <a:pPr algn="ctr">
              <a:defRPr/>
            </a:pPr>
            <a:r>
              <a:rPr lang="en-US" sz="2400" dirty="0">
                <a:effectLst>
                  <a:outerShdw blurRad="38100" dist="38100" dir="2700000" algn="tl">
                    <a:srgbClr val="000000"/>
                  </a:outerShdw>
                </a:effectLst>
                <a:latin typeface="Book Antiqua" pitchFamily="18" charset="0"/>
              </a:rPr>
              <a:t>= .20 + .16 + .10 + .02 = 0.48</a:t>
            </a:r>
          </a:p>
        </p:txBody>
      </p:sp>
      <p:sp>
        <p:nvSpPr>
          <p:cNvPr id="16" name="Oval 38">
            <a:extLst>
              <a:ext uri="{FF2B5EF4-FFF2-40B4-BE49-F238E27FC236}">
                <a16:creationId xmlns:a16="http://schemas.microsoft.com/office/drawing/2014/main" id="{81B718AD-6B9A-7004-831E-BF385080ADAA}"/>
              </a:ext>
            </a:extLst>
          </p:cNvPr>
          <p:cNvSpPr>
            <a:spLocks noChangeArrowheads="1"/>
          </p:cNvSpPr>
          <p:nvPr/>
        </p:nvSpPr>
        <p:spPr bwMode="auto">
          <a:xfrm>
            <a:off x="6453189" y="5626100"/>
            <a:ext cx="771525" cy="60960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 name="Rectangle 2">
            <a:extLst>
              <a:ext uri="{FF2B5EF4-FFF2-40B4-BE49-F238E27FC236}">
                <a16:creationId xmlns:a16="http://schemas.microsoft.com/office/drawing/2014/main" id="{CE857ED7-CC3B-C7C9-A5D9-7B65D0B55A7A}"/>
              </a:ext>
            </a:extLst>
          </p:cNvPr>
          <p:cNvSpPr txBox="1">
            <a:spLocks noChangeArrowheads="1"/>
          </p:cNvSpPr>
          <p:nvPr/>
        </p:nvSpPr>
        <p:spPr>
          <a:xfrm>
            <a:off x="2344738" y="230982"/>
            <a:ext cx="7772400" cy="6746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spc="100" dirty="0">
                <a:latin typeface="Engravers MT" panose="02090707080505020304" pitchFamily="18" charset="0"/>
                <a:ea typeface="+mn-ea"/>
                <a:cs typeface="Times New Roman" panose="02020603050405020304" pitchFamily="18" charset="0"/>
              </a:rPr>
              <a:t>EVENTS AND THEIR PROBABILITES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8"/>
                                        </p:tgtEl>
                                        <p:attrNameLst>
                                          <p:attrName>style.visibility</p:attrName>
                                        </p:attrNameLst>
                                      </p:cBhvr>
                                      <p:to>
                                        <p:strVal val="visible"/>
                                      </p:to>
                                    </p:set>
                                    <p:animEffect transition="in" filter="dissolve">
                                      <p:cBhvr>
                                        <p:cTn id="7" dur="500"/>
                                        <p:tgtEl>
                                          <p:spTgt spid="20518"/>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20516"/>
                                        </p:tgtEl>
                                        <p:attrNameLst>
                                          <p:attrName>style.visibility</p:attrName>
                                        </p:attrNameLst>
                                      </p:cBhvr>
                                      <p:to>
                                        <p:strVal val="visible"/>
                                      </p:to>
                                    </p:set>
                                    <p:animEffect transition="in" filter="slide(fromTop)">
                                      <p:cBhvr>
                                        <p:cTn id="11" dur="500"/>
                                        <p:tgtEl>
                                          <p:spTgt spid="205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0520"/>
                                        </p:tgtEl>
                                        <p:attrNameLst>
                                          <p:attrName>style.visibility</p:attrName>
                                        </p:attrNameLst>
                                      </p:cBhvr>
                                      <p:to>
                                        <p:strVal val="visible"/>
                                      </p:to>
                                    </p:set>
                                    <p:animEffect transition="in" filter="slide(fromLeft)">
                                      <p:cBhvr>
                                        <p:cTn id="16" dur="500"/>
                                        <p:tgtEl>
                                          <p:spTgt spid="205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0521"/>
                                        </p:tgtEl>
                                        <p:attrNameLst>
                                          <p:attrName>style.visibility</p:attrName>
                                        </p:attrNameLst>
                                      </p:cBhvr>
                                      <p:to>
                                        <p:strVal val="visible"/>
                                      </p:to>
                                    </p:set>
                                    <p:animEffect transition="in" filter="slide(fromLeft)">
                                      <p:cBhvr>
                                        <p:cTn id="21" dur="500"/>
                                        <p:tgtEl>
                                          <p:spTgt spid="205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8" fill="hold" grpId="0" nodeType="clickEffect">
                                  <p:stCondLst>
                                    <p:cond delay="0"/>
                                  </p:stCondLst>
                                  <p:iterate type="wd">
                                    <p:tmPct val="100000"/>
                                  </p:iterate>
                                  <p:childTnLst>
                                    <p:set>
                                      <p:cBhvr>
                                        <p:cTn id="25" dur="1" fill="hold">
                                          <p:stCondLst>
                                            <p:cond delay="0"/>
                                          </p:stCondLst>
                                        </p:cTn>
                                        <p:tgtEl>
                                          <p:spTgt spid="20522"/>
                                        </p:tgtEl>
                                        <p:attrNameLst>
                                          <p:attrName>style.visibility</p:attrName>
                                        </p:attrNameLst>
                                      </p:cBhvr>
                                      <p:to>
                                        <p:strVal val="visible"/>
                                      </p:to>
                                    </p:set>
                                    <p:animEffect transition="in" filter="slide(fromLeft)">
                                      <p:cBhvr>
                                        <p:cTn id="26" dur="300"/>
                                        <p:tgtEl>
                                          <p:spTgt spid="20522"/>
                                        </p:tgtEl>
                                      </p:cBhvr>
                                    </p:animEffect>
                                  </p:childTnLst>
                                </p:cTn>
                              </p:par>
                            </p:childTnLst>
                          </p:cTn>
                        </p:par>
                        <p:par>
                          <p:cTn id="27" fill="hold" nodeType="afterGroup">
                            <p:stCondLst>
                              <p:cond delay="3600"/>
                            </p:stCondLst>
                            <p:childTnLst>
                              <p:par>
                                <p:cTn id="28" presetID="12" presetClass="entr" presetSubtype="8" fill="hold" grpId="0" nodeType="afterEffect">
                                  <p:stCondLst>
                                    <p:cond delay="1000"/>
                                  </p:stCondLst>
                                  <p:iterate type="wd">
                                    <p:tmPct val="100000"/>
                                  </p:iterate>
                                  <p:childTnLst>
                                    <p:set>
                                      <p:cBhvr>
                                        <p:cTn id="29" dur="1" fill="hold">
                                          <p:stCondLst>
                                            <p:cond delay="0"/>
                                          </p:stCondLst>
                                        </p:cTn>
                                        <p:tgtEl>
                                          <p:spTgt spid="20523"/>
                                        </p:tgtEl>
                                        <p:attrNameLst>
                                          <p:attrName>style.visibility</p:attrName>
                                        </p:attrNameLst>
                                      </p:cBhvr>
                                      <p:to>
                                        <p:strVal val="visible"/>
                                      </p:to>
                                    </p:set>
                                    <p:animEffect transition="in" filter="slide(fromLeft)">
                                      <p:cBhvr>
                                        <p:cTn id="30" dur="300"/>
                                        <p:tgtEl>
                                          <p:spTgt spid="20523"/>
                                        </p:tgtEl>
                                      </p:cBhvr>
                                    </p:animEffect>
                                  </p:childTnLst>
                                </p:cTn>
                              </p:par>
                            </p:childTnLst>
                          </p:cTn>
                        </p:par>
                        <p:par>
                          <p:cTn id="31" fill="hold" nodeType="afterGroup">
                            <p:stCondLst>
                              <p:cond delay="5500"/>
                            </p:stCondLst>
                            <p:childTnLst>
                              <p:par>
                                <p:cTn id="32" presetID="16" presetClass="entr" presetSubtype="21" fill="hold" grpId="0" nodeType="afterEffect">
                                  <p:stCondLst>
                                    <p:cond delay="2000"/>
                                  </p:stCondLst>
                                  <p:childTnLst>
                                    <p:set>
                                      <p:cBhvr>
                                        <p:cTn id="33" dur="1" fill="hold">
                                          <p:stCondLst>
                                            <p:cond delay="0"/>
                                          </p:stCondLst>
                                        </p:cTn>
                                        <p:tgtEl>
                                          <p:spTgt spid="20519"/>
                                        </p:tgtEl>
                                        <p:attrNameLst>
                                          <p:attrName>style.visibility</p:attrName>
                                        </p:attrNameLst>
                                      </p:cBhvr>
                                      <p:to>
                                        <p:strVal val="visible"/>
                                      </p:to>
                                    </p:set>
                                    <p:animEffect transition="in" filter="barn(inVertical)">
                                      <p:cBhvr>
                                        <p:cTn id="34" dur="500"/>
                                        <p:tgtEl>
                                          <p:spTgt spid="20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500"/>
                            </p:stCondLst>
                            <p:childTnLst>
                              <p:par>
                                <p:cTn id="41" presetID="12" presetClass="entr" presetSubtype="1" fill="hold" grpId="0"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slide(fromTop)">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lide(fromLeft)">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lide(fromLeft)">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8" fill="hold" grpId="0" nodeType="clickEffect">
                                  <p:stCondLst>
                                    <p:cond delay="0"/>
                                  </p:stCondLst>
                                  <p:iterate type="wd">
                                    <p:tmPct val="100000"/>
                                  </p:iterate>
                                  <p:childTnLst>
                                    <p:set>
                                      <p:cBhvr>
                                        <p:cTn id="57" dur="1" fill="hold">
                                          <p:stCondLst>
                                            <p:cond delay="0"/>
                                          </p:stCondLst>
                                        </p:cTn>
                                        <p:tgtEl>
                                          <p:spTgt spid="15"/>
                                        </p:tgtEl>
                                        <p:attrNameLst>
                                          <p:attrName>style.visibility</p:attrName>
                                        </p:attrNameLst>
                                      </p:cBhvr>
                                      <p:to>
                                        <p:strVal val="visible"/>
                                      </p:to>
                                    </p:set>
                                    <p:animEffect transition="in" filter="slide(fromLeft)">
                                      <p:cBhvr>
                                        <p:cTn id="58" dur="300"/>
                                        <p:tgtEl>
                                          <p:spTgt spid="15"/>
                                        </p:tgtEl>
                                      </p:cBhvr>
                                    </p:animEffect>
                                  </p:childTnLst>
                                </p:cTn>
                              </p:par>
                            </p:childTnLst>
                          </p:cTn>
                        </p:par>
                        <p:par>
                          <p:cTn id="59" fill="hold" nodeType="afterGroup">
                            <p:stCondLst>
                              <p:cond delay="4200"/>
                            </p:stCondLst>
                            <p:childTnLst>
                              <p:par>
                                <p:cTn id="60" presetID="16" presetClass="entr" presetSubtype="21" fill="hold" grpId="0" nodeType="afterEffect">
                                  <p:stCondLst>
                                    <p:cond delay="200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8" grpId="0" animBg="1" autoUpdateAnimBg="0"/>
      <p:bldP spid="20516" grpId="0" autoUpdateAnimBg="0"/>
      <p:bldP spid="20519" grpId="0" animBg="1"/>
      <p:bldP spid="20520" grpId="0" autoUpdateAnimBg="0"/>
      <p:bldP spid="20521" grpId="0" autoUpdateAnimBg="0"/>
      <p:bldP spid="20522" grpId="0" autoUpdateAnimBg="0"/>
      <p:bldP spid="20523" grpId="0" autoUpdateAnimBg="0"/>
      <p:bldP spid="11" grpId="0" animBg="1"/>
      <p:bldP spid="12" grpId="0" autoUpdateAnimBg="0"/>
      <p:bldP spid="13" grpId="0" autoUpdateAnimBg="0"/>
      <p:bldP spid="14" grpId="0" autoUpdateAnimBg="0"/>
      <p:bldP spid="15" grpId="0" autoUpdateAnimBg="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21" name="Rectangle 49">
            <a:extLst>
              <a:ext uri="{FF2B5EF4-FFF2-40B4-BE49-F238E27FC236}">
                <a16:creationId xmlns:a16="http://schemas.microsoft.com/office/drawing/2014/main" id="{A296C3D1-5806-590A-556B-53FDF2763D80}"/>
              </a:ext>
            </a:extLst>
          </p:cNvPr>
          <p:cNvSpPr>
            <a:spLocks noChangeArrowheads="1"/>
          </p:cNvSpPr>
          <p:nvPr/>
        </p:nvSpPr>
        <p:spPr bwMode="auto">
          <a:xfrm>
            <a:off x="2476500" y="1557339"/>
            <a:ext cx="7772400" cy="4371975"/>
          </a:xfrm>
          <a:prstGeom prst="rect">
            <a:avLst/>
          </a:prstGeom>
          <a:solidFill>
            <a:schemeClr val="bg1"/>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6674" name="Rectangle 2">
            <a:extLst>
              <a:ext uri="{FF2B5EF4-FFF2-40B4-BE49-F238E27FC236}">
                <a16:creationId xmlns:a16="http://schemas.microsoft.com/office/drawing/2014/main" id="{E63BF603-3019-7626-1A8E-5F4C8974D870}"/>
              </a:ext>
            </a:extLst>
          </p:cNvPr>
          <p:cNvSpPr>
            <a:spLocks noChangeArrowheads="1"/>
          </p:cNvSpPr>
          <p:nvPr/>
        </p:nvSpPr>
        <p:spPr bwMode="auto">
          <a:xfrm>
            <a:off x="2209800" y="127000"/>
            <a:ext cx="7772400" cy="673100"/>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Union of Two Events</a:t>
            </a:r>
          </a:p>
        </p:txBody>
      </p:sp>
      <p:sp>
        <p:nvSpPr>
          <p:cNvPr id="156707" name="Rectangle 35">
            <a:extLst>
              <a:ext uri="{FF2B5EF4-FFF2-40B4-BE49-F238E27FC236}">
                <a16:creationId xmlns:a16="http://schemas.microsoft.com/office/drawing/2014/main" id="{558BB571-C506-8B49-35EF-1035840F230C}"/>
              </a:ext>
            </a:extLst>
          </p:cNvPr>
          <p:cNvSpPr>
            <a:spLocks noChangeArrowheads="1"/>
          </p:cNvSpPr>
          <p:nvPr/>
        </p:nvSpPr>
        <p:spPr bwMode="auto">
          <a:xfrm>
            <a:off x="2635250" y="1687513"/>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156708" name="Rectangle 36">
            <a:extLst>
              <a:ext uri="{FF2B5EF4-FFF2-40B4-BE49-F238E27FC236}">
                <a16:creationId xmlns:a16="http://schemas.microsoft.com/office/drawing/2014/main" id="{8FB6EC3A-4F0C-24E2-29A5-3A8C12B37031}"/>
              </a:ext>
            </a:extLst>
          </p:cNvPr>
          <p:cNvSpPr>
            <a:spLocks noChangeArrowheads="1"/>
          </p:cNvSpPr>
          <p:nvPr/>
        </p:nvSpPr>
        <p:spPr bwMode="auto">
          <a:xfrm>
            <a:off x="2714625" y="2144713"/>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Collins Mining Profitable</a:t>
            </a:r>
          </a:p>
        </p:txBody>
      </p:sp>
      <p:sp>
        <p:nvSpPr>
          <p:cNvPr id="156709" name="Rectangle 37">
            <a:extLst>
              <a:ext uri="{FF2B5EF4-FFF2-40B4-BE49-F238E27FC236}">
                <a16:creationId xmlns:a16="http://schemas.microsoft.com/office/drawing/2014/main" id="{55686631-3FBC-321D-7E9D-04FB3B86902B}"/>
              </a:ext>
            </a:extLst>
          </p:cNvPr>
          <p:cNvSpPr>
            <a:spLocks noChangeArrowheads="1"/>
          </p:cNvSpPr>
          <p:nvPr/>
        </p:nvSpPr>
        <p:spPr bwMode="auto">
          <a:xfrm>
            <a:off x="2895600" y="2544763"/>
            <a:ext cx="6153150" cy="10668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Markley Oil Profitable </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or</a:t>
            </a:r>
            <a:r>
              <a:rPr lang="en-US" sz="2400">
                <a:effectLst>
                  <a:outerShdw blurRad="38100" dist="38100" dir="2700000" algn="tl">
                    <a:srgbClr val="000000"/>
                  </a:outerShdw>
                </a:effectLst>
                <a:latin typeface="Book Antiqua" pitchFamily="18" charset="0"/>
              </a:rPr>
              <a:t>  Collins Mining Profitable (or both)</a:t>
            </a:r>
          </a:p>
        </p:txBody>
      </p:sp>
      <p:sp>
        <p:nvSpPr>
          <p:cNvPr id="156710" name="Rectangle 38">
            <a:extLst>
              <a:ext uri="{FF2B5EF4-FFF2-40B4-BE49-F238E27FC236}">
                <a16:creationId xmlns:a16="http://schemas.microsoft.com/office/drawing/2014/main" id="{484B5C08-B7C0-2215-D857-4D57F57F6697}"/>
              </a:ext>
            </a:extLst>
          </p:cNvPr>
          <p:cNvSpPr>
            <a:spLocks noChangeArrowheads="1"/>
          </p:cNvSpPr>
          <p:nvPr/>
        </p:nvSpPr>
        <p:spPr bwMode="auto">
          <a:xfrm>
            <a:off x="2819400" y="3478213"/>
            <a:ext cx="7429500" cy="571500"/>
          </a:xfrm>
          <a:prstGeom prst="rect">
            <a:avLst/>
          </a:prstGeom>
          <a:noFill/>
          <a:ln w="12700">
            <a:noFill/>
            <a:miter lim="800000"/>
            <a:headEnd/>
            <a:tailEnd/>
          </a:ln>
          <a:effectLst/>
        </p:spPr>
        <p:txBody>
          <a:bodyPr wrap="none" anchor="ctr"/>
          <a:lstStyle/>
          <a:p>
            <a:pPr algn="ctr">
              <a:defRPr/>
            </a:pPr>
            <a:r>
              <a:rPr lang="en-US" sz="2400" i="1">
                <a:effectLst>
                  <a:outerShdw blurRad="38100" dist="38100" dir="2700000" algn="tl">
                    <a:srgbClr val="000000"/>
                  </a:outerShdw>
                </a:effectLst>
                <a:latin typeface="Book Antiqua" pitchFamily="18" charset="0"/>
              </a:rPr>
              <a:t>M</a:t>
            </a:r>
            <a:r>
              <a:rPr lang="en-US" sz="2400">
                <a:solidFill>
                  <a:schemeClr val="tx2"/>
                </a:solidFill>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{(10, 8), (10,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 (5, 8), (5,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 (0, 8),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20, 8)}</a:t>
            </a:r>
          </a:p>
        </p:txBody>
      </p:sp>
      <p:sp>
        <p:nvSpPr>
          <p:cNvPr id="156711" name="Rectangle 39">
            <a:extLst>
              <a:ext uri="{FF2B5EF4-FFF2-40B4-BE49-F238E27FC236}">
                <a16:creationId xmlns:a16="http://schemas.microsoft.com/office/drawing/2014/main" id="{9DB1C1C4-C5BE-3F12-CE18-F1DCB5F1CAF6}"/>
              </a:ext>
            </a:extLst>
          </p:cNvPr>
          <p:cNvSpPr>
            <a:spLocks noChangeArrowheads="1"/>
          </p:cNvSpPr>
          <p:nvPr/>
        </p:nvSpPr>
        <p:spPr bwMode="auto">
          <a:xfrm>
            <a:off x="2514600" y="3973513"/>
            <a:ext cx="7029450" cy="10287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solidFill>
                  <a:schemeClr val="tx2"/>
                </a:solidFill>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a:t>
            </a:r>
            <a:r>
              <a:rPr lang="en-US" sz="2400">
                <a:solidFill>
                  <a:schemeClr val="tx2"/>
                </a:solidFill>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(10,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(10,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(5,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(5,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(0,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20, 8)</a:t>
            </a:r>
          </a:p>
        </p:txBody>
      </p:sp>
      <p:sp>
        <p:nvSpPr>
          <p:cNvPr id="156712" name="Oval 40">
            <a:extLst>
              <a:ext uri="{FF2B5EF4-FFF2-40B4-BE49-F238E27FC236}">
                <a16:creationId xmlns:a16="http://schemas.microsoft.com/office/drawing/2014/main" id="{965B30BA-89BA-1372-E44F-C6F7BF06C1C0}"/>
              </a:ext>
            </a:extLst>
          </p:cNvPr>
          <p:cNvSpPr>
            <a:spLocks noChangeArrowheads="1"/>
          </p:cNvSpPr>
          <p:nvPr/>
        </p:nvSpPr>
        <p:spPr bwMode="auto">
          <a:xfrm>
            <a:off x="4238625" y="5383213"/>
            <a:ext cx="647700" cy="43815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6713" name="Rectangle 41">
            <a:extLst>
              <a:ext uri="{FF2B5EF4-FFF2-40B4-BE49-F238E27FC236}">
                <a16:creationId xmlns:a16="http://schemas.microsoft.com/office/drawing/2014/main" id="{7E32ABA5-33BB-6A2B-44BF-583FF61D3224}"/>
              </a:ext>
            </a:extLst>
          </p:cNvPr>
          <p:cNvSpPr>
            <a:spLocks noChangeArrowheads="1"/>
          </p:cNvSpPr>
          <p:nvPr/>
        </p:nvSpPr>
        <p:spPr bwMode="auto">
          <a:xfrm>
            <a:off x="3857625" y="4926013"/>
            <a:ext cx="4648200" cy="4381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 .20 + .08 + .16 + .26 + .10 + .02</a:t>
            </a:r>
          </a:p>
        </p:txBody>
      </p:sp>
      <p:sp>
        <p:nvSpPr>
          <p:cNvPr id="156714" name="Rectangle 42">
            <a:extLst>
              <a:ext uri="{FF2B5EF4-FFF2-40B4-BE49-F238E27FC236}">
                <a16:creationId xmlns:a16="http://schemas.microsoft.com/office/drawing/2014/main" id="{4237D217-7FA8-B1E0-8F43-0F09F986B0FA}"/>
              </a:ext>
            </a:extLst>
          </p:cNvPr>
          <p:cNvSpPr>
            <a:spLocks noChangeArrowheads="1"/>
          </p:cNvSpPr>
          <p:nvPr/>
        </p:nvSpPr>
        <p:spPr bwMode="auto">
          <a:xfrm>
            <a:off x="3752850" y="5345113"/>
            <a:ext cx="1181100" cy="514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.82</a:t>
            </a:r>
            <a:endParaRPr lang="en-US">
              <a:effectLst>
                <a:outerShdw blurRad="38100" dist="38100" dir="2700000" algn="tl">
                  <a:srgbClr val="000000"/>
                </a:outerShdw>
              </a:effectLst>
              <a:latin typeface="Book Antiqua" pitchFamily="18" charset="0"/>
            </a:endParaRPr>
          </a:p>
        </p:txBody>
      </p:sp>
      <p:sp>
        <p:nvSpPr>
          <p:cNvPr id="156722" name="Rectangle 50">
            <a:extLst>
              <a:ext uri="{FF2B5EF4-FFF2-40B4-BE49-F238E27FC236}">
                <a16:creationId xmlns:a16="http://schemas.microsoft.com/office/drawing/2014/main" id="{C52CFB81-9C9D-2BE3-42F9-228AF5A87DFE}"/>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721"/>
                                        </p:tgtEl>
                                        <p:attrNameLst>
                                          <p:attrName>style.visibility</p:attrName>
                                        </p:attrNameLst>
                                      </p:cBhvr>
                                      <p:to>
                                        <p:strVal val="visible"/>
                                      </p:to>
                                    </p:set>
                                    <p:animEffect transition="in" filter="dissolve">
                                      <p:cBhvr>
                                        <p:cTn id="7" dur="500"/>
                                        <p:tgtEl>
                                          <p:spTgt spid="156721"/>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156707"/>
                                        </p:tgtEl>
                                        <p:attrNameLst>
                                          <p:attrName>style.visibility</p:attrName>
                                        </p:attrNameLst>
                                      </p:cBhvr>
                                      <p:to>
                                        <p:strVal val="visible"/>
                                      </p:to>
                                    </p:set>
                                    <p:animEffect transition="in" filter="slide(fromTop)">
                                      <p:cBhvr>
                                        <p:cTn id="11" dur="500"/>
                                        <p:tgtEl>
                                          <p:spTgt spid="156707"/>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56708"/>
                                        </p:tgtEl>
                                        <p:attrNameLst>
                                          <p:attrName>style.visibility</p:attrName>
                                        </p:attrNameLst>
                                      </p:cBhvr>
                                      <p:to>
                                        <p:strVal val="visible"/>
                                      </p:to>
                                    </p:set>
                                    <p:animEffect transition="in" filter="slide(fromTop)">
                                      <p:cBhvr>
                                        <p:cTn id="15" dur="500"/>
                                        <p:tgtEl>
                                          <p:spTgt spid="1567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56709"/>
                                        </p:tgtEl>
                                        <p:attrNameLst>
                                          <p:attrName>style.visibility</p:attrName>
                                        </p:attrNameLst>
                                      </p:cBhvr>
                                      <p:to>
                                        <p:strVal val="visible"/>
                                      </p:to>
                                    </p:set>
                                    <p:animEffect transition="in" filter="slide(fromTop)">
                                      <p:cBhvr>
                                        <p:cTn id="20" dur="500"/>
                                        <p:tgtEl>
                                          <p:spTgt spid="1567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56710"/>
                                        </p:tgtEl>
                                        <p:attrNameLst>
                                          <p:attrName>style.visibility</p:attrName>
                                        </p:attrNameLst>
                                      </p:cBhvr>
                                      <p:to>
                                        <p:strVal val="visible"/>
                                      </p:to>
                                    </p:set>
                                    <p:animEffect transition="in" filter="slide(fromTop)">
                                      <p:cBhvr>
                                        <p:cTn id="25" dur="500"/>
                                        <p:tgtEl>
                                          <p:spTgt spid="1567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56711"/>
                                        </p:tgtEl>
                                        <p:attrNameLst>
                                          <p:attrName>style.visibility</p:attrName>
                                        </p:attrNameLst>
                                      </p:cBhvr>
                                      <p:to>
                                        <p:strVal val="visible"/>
                                      </p:to>
                                    </p:set>
                                    <p:animEffect transition="in" filter="slide(fromTop)">
                                      <p:cBhvr>
                                        <p:cTn id="30" dur="500"/>
                                        <p:tgtEl>
                                          <p:spTgt spid="1567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iterate type="wd">
                                    <p:tmPct val="100000"/>
                                  </p:iterate>
                                  <p:childTnLst>
                                    <p:set>
                                      <p:cBhvr>
                                        <p:cTn id="34" dur="1" fill="hold">
                                          <p:stCondLst>
                                            <p:cond delay="0"/>
                                          </p:stCondLst>
                                        </p:cTn>
                                        <p:tgtEl>
                                          <p:spTgt spid="156713"/>
                                        </p:tgtEl>
                                        <p:attrNameLst>
                                          <p:attrName>style.visibility</p:attrName>
                                        </p:attrNameLst>
                                      </p:cBhvr>
                                      <p:to>
                                        <p:strVal val="visible"/>
                                      </p:to>
                                    </p:set>
                                    <p:animEffect transition="in" filter="slide(fromLeft)">
                                      <p:cBhvr>
                                        <p:cTn id="35" dur="300"/>
                                        <p:tgtEl>
                                          <p:spTgt spid="156713"/>
                                        </p:tgtEl>
                                      </p:cBhvr>
                                    </p:animEffect>
                                  </p:childTnLst>
                                </p:cTn>
                              </p:par>
                            </p:childTnLst>
                          </p:cTn>
                        </p:par>
                        <p:par>
                          <p:cTn id="36" fill="hold" nodeType="afterGroup">
                            <p:stCondLst>
                              <p:cond delay="5400"/>
                            </p:stCondLst>
                            <p:childTnLst>
                              <p:par>
                                <p:cTn id="37" presetID="12" presetClass="entr" presetSubtype="8" fill="hold" grpId="0" nodeType="afterEffect">
                                  <p:stCondLst>
                                    <p:cond delay="2000"/>
                                  </p:stCondLst>
                                  <p:iterate type="wd">
                                    <p:tmPct val="100000"/>
                                  </p:iterate>
                                  <p:childTnLst>
                                    <p:set>
                                      <p:cBhvr>
                                        <p:cTn id="38" dur="1" fill="hold">
                                          <p:stCondLst>
                                            <p:cond delay="0"/>
                                          </p:stCondLst>
                                        </p:cTn>
                                        <p:tgtEl>
                                          <p:spTgt spid="156714"/>
                                        </p:tgtEl>
                                        <p:attrNameLst>
                                          <p:attrName>style.visibility</p:attrName>
                                        </p:attrNameLst>
                                      </p:cBhvr>
                                      <p:to>
                                        <p:strVal val="visible"/>
                                      </p:to>
                                    </p:set>
                                    <p:animEffect transition="in" filter="slide(fromLeft)">
                                      <p:cBhvr>
                                        <p:cTn id="39" dur="300"/>
                                        <p:tgtEl>
                                          <p:spTgt spid="156714"/>
                                        </p:tgtEl>
                                      </p:cBhvr>
                                    </p:animEffect>
                                  </p:childTnLst>
                                </p:cTn>
                              </p:par>
                            </p:childTnLst>
                          </p:cTn>
                        </p:par>
                        <p:par>
                          <p:cTn id="40" fill="hold" nodeType="afterGroup">
                            <p:stCondLst>
                              <p:cond delay="8300"/>
                            </p:stCondLst>
                            <p:childTnLst>
                              <p:par>
                                <p:cTn id="41" presetID="16" presetClass="entr" presetSubtype="21" fill="hold" grpId="0" nodeType="afterEffect">
                                  <p:stCondLst>
                                    <p:cond delay="2000"/>
                                  </p:stCondLst>
                                  <p:childTnLst>
                                    <p:set>
                                      <p:cBhvr>
                                        <p:cTn id="42" dur="1" fill="hold">
                                          <p:stCondLst>
                                            <p:cond delay="0"/>
                                          </p:stCondLst>
                                        </p:cTn>
                                        <p:tgtEl>
                                          <p:spTgt spid="156712"/>
                                        </p:tgtEl>
                                        <p:attrNameLst>
                                          <p:attrName>style.visibility</p:attrName>
                                        </p:attrNameLst>
                                      </p:cBhvr>
                                      <p:to>
                                        <p:strVal val="visible"/>
                                      </p:to>
                                    </p:set>
                                    <p:animEffect transition="in" filter="barn(inVertical)">
                                      <p:cBhvr>
                                        <p:cTn id="43" dur="500"/>
                                        <p:tgtEl>
                                          <p:spTgt spid="156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1" grpId="0" animBg="1"/>
      <p:bldP spid="156707" grpId="0" autoUpdateAnimBg="0"/>
      <p:bldP spid="156708" grpId="0" autoUpdateAnimBg="0"/>
      <p:bldP spid="156709" grpId="0" autoUpdateAnimBg="0"/>
      <p:bldP spid="156710" grpId="0" autoUpdateAnimBg="0"/>
      <p:bldP spid="156711" grpId="0" autoUpdateAnimBg="0"/>
      <p:bldP spid="156712" grpId="0" animBg="1"/>
      <p:bldP spid="156713" grpId="0" autoUpdateAnimBg="0"/>
      <p:bldP spid="1567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84D3CD5F-46FA-78F1-8D00-EC9D3A18D122}"/>
              </a:ext>
            </a:extLst>
          </p:cNvPr>
          <p:cNvSpPr>
            <a:spLocks noChangeArrowheads="1"/>
          </p:cNvSpPr>
          <p:nvPr/>
        </p:nvSpPr>
        <p:spPr bwMode="auto">
          <a:xfrm>
            <a:off x="2214563" y="106364"/>
            <a:ext cx="7772400" cy="7000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Intersection of Two Events</a:t>
            </a:r>
          </a:p>
        </p:txBody>
      </p:sp>
      <p:sp>
        <p:nvSpPr>
          <p:cNvPr id="157731" name="Rectangle 35">
            <a:extLst>
              <a:ext uri="{FF2B5EF4-FFF2-40B4-BE49-F238E27FC236}">
                <a16:creationId xmlns:a16="http://schemas.microsoft.com/office/drawing/2014/main" id="{2E82A3DD-1D68-42A9-C765-7FFC2C110F63}"/>
              </a:ext>
            </a:extLst>
          </p:cNvPr>
          <p:cNvSpPr>
            <a:spLocks noChangeArrowheads="1"/>
          </p:cNvSpPr>
          <p:nvPr/>
        </p:nvSpPr>
        <p:spPr bwMode="auto">
          <a:xfrm>
            <a:off x="2565400" y="1558926"/>
            <a:ext cx="7296150" cy="4086225"/>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7732" name="Rectangle 36">
            <a:extLst>
              <a:ext uri="{FF2B5EF4-FFF2-40B4-BE49-F238E27FC236}">
                <a16:creationId xmlns:a16="http://schemas.microsoft.com/office/drawing/2014/main" id="{7026A161-0004-3644-B5D7-227CCFD5B784}"/>
              </a:ext>
            </a:extLst>
          </p:cNvPr>
          <p:cNvSpPr>
            <a:spLocks noChangeArrowheads="1"/>
          </p:cNvSpPr>
          <p:nvPr/>
        </p:nvSpPr>
        <p:spPr bwMode="auto">
          <a:xfrm>
            <a:off x="2724150" y="1689100"/>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157733" name="Rectangle 37">
            <a:extLst>
              <a:ext uri="{FF2B5EF4-FFF2-40B4-BE49-F238E27FC236}">
                <a16:creationId xmlns:a16="http://schemas.microsoft.com/office/drawing/2014/main" id="{B1AC25D0-2011-2A33-6570-187DA84047C8}"/>
              </a:ext>
            </a:extLst>
          </p:cNvPr>
          <p:cNvSpPr>
            <a:spLocks noChangeArrowheads="1"/>
          </p:cNvSpPr>
          <p:nvPr/>
        </p:nvSpPr>
        <p:spPr bwMode="auto">
          <a:xfrm>
            <a:off x="2803525" y="2146300"/>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Collins Mining Profitable</a:t>
            </a:r>
          </a:p>
        </p:txBody>
      </p:sp>
      <p:sp>
        <p:nvSpPr>
          <p:cNvPr id="157734" name="Rectangle 38">
            <a:extLst>
              <a:ext uri="{FF2B5EF4-FFF2-40B4-BE49-F238E27FC236}">
                <a16:creationId xmlns:a16="http://schemas.microsoft.com/office/drawing/2014/main" id="{81BB7A39-26BA-C092-CDED-CD21BDB1BC7D}"/>
              </a:ext>
            </a:extLst>
          </p:cNvPr>
          <p:cNvSpPr>
            <a:spLocks noChangeArrowheads="1"/>
          </p:cNvSpPr>
          <p:nvPr/>
        </p:nvSpPr>
        <p:spPr bwMode="auto">
          <a:xfrm>
            <a:off x="2927350" y="2546350"/>
            <a:ext cx="6153150" cy="10668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Markley Oil Profitable</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and</a:t>
            </a:r>
            <a:r>
              <a:rPr lang="en-US" sz="2400">
                <a:effectLst>
                  <a:outerShdw blurRad="38100" dist="38100" dir="2700000" algn="tl">
                    <a:srgbClr val="000000"/>
                  </a:outerShdw>
                </a:effectLst>
                <a:latin typeface="Book Antiqua" pitchFamily="18" charset="0"/>
              </a:rPr>
              <a:t>  Collins Mining Profitable</a:t>
            </a:r>
          </a:p>
        </p:txBody>
      </p:sp>
      <p:sp>
        <p:nvSpPr>
          <p:cNvPr id="157735" name="Rectangle 39">
            <a:extLst>
              <a:ext uri="{FF2B5EF4-FFF2-40B4-BE49-F238E27FC236}">
                <a16:creationId xmlns:a16="http://schemas.microsoft.com/office/drawing/2014/main" id="{6C7D0F52-0ECE-523D-9BC7-E7F1E4D4C9AC}"/>
              </a:ext>
            </a:extLst>
          </p:cNvPr>
          <p:cNvSpPr>
            <a:spLocks noChangeArrowheads="1"/>
          </p:cNvSpPr>
          <p:nvPr/>
        </p:nvSpPr>
        <p:spPr bwMode="auto">
          <a:xfrm>
            <a:off x="3003550" y="3479800"/>
            <a:ext cx="3581400" cy="571500"/>
          </a:xfrm>
          <a:prstGeom prst="rect">
            <a:avLst/>
          </a:prstGeom>
          <a:noFill/>
          <a:ln w="12700">
            <a:noFill/>
            <a:miter lim="800000"/>
            <a:headEnd/>
            <a:tailEnd/>
          </a:ln>
          <a:effectLst/>
        </p:spPr>
        <p:txBody>
          <a:bodyPr wrap="none" anchor="ctr"/>
          <a:lstStyle/>
          <a:p>
            <a:pPr>
              <a:defRPr/>
            </a:pPr>
            <a:r>
              <a:rPr lang="en-US" sz="2400" i="1">
                <a:effectLst>
                  <a:outerShdw blurRad="38100" dist="38100" dir="2700000" algn="tl">
                    <a:srgbClr val="000000"/>
                  </a:outerShdw>
                </a:effectLst>
                <a:latin typeface="Book Antiqua" pitchFamily="18" charset="0"/>
              </a:rPr>
              <a:t>M</a:t>
            </a:r>
            <a:r>
              <a:rPr lang="en-US" sz="2400">
                <a:solidFill>
                  <a:schemeClr val="tx2"/>
                </a:solidFill>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{(10, 8), (5, 8)}</a:t>
            </a:r>
          </a:p>
        </p:txBody>
      </p:sp>
      <p:sp>
        <p:nvSpPr>
          <p:cNvPr id="157736" name="Rectangle 40">
            <a:extLst>
              <a:ext uri="{FF2B5EF4-FFF2-40B4-BE49-F238E27FC236}">
                <a16:creationId xmlns:a16="http://schemas.microsoft.com/office/drawing/2014/main" id="{85D86EF4-544B-57F7-A076-34B4647E064F}"/>
              </a:ext>
            </a:extLst>
          </p:cNvPr>
          <p:cNvSpPr>
            <a:spLocks noChangeArrowheads="1"/>
          </p:cNvSpPr>
          <p:nvPr/>
        </p:nvSpPr>
        <p:spPr bwMode="auto">
          <a:xfrm>
            <a:off x="2603500" y="3975100"/>
            <a:ext cx="4191000" cy="609600"/>
          </a:xfrm>
          <a:prstGeom prst="rect">
            <a:avLst/>
          </a:prstGeom>
          <a:noFill/>
          <a:ln w="12700">
            <a:noFill/>
            <a:miter lim="800000"/>
            <a:headEnd/>
            <a:tailEnd/>
          </a:ln>
          <a:effectLst/>
        </p:spPr>
        <p:txBody>
          <a:bodyPr wrap="none" anchor="ctr"/>
          <a:lstStyle/>
          <a:p>
            <a:pPr>
              <a:defRPr/>
            </a:pP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solidFill>
                  <a:schemeClr val="tx2"/>
                </a:solidFill>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a:t>
            </a:r>
            <a:r>
              <a:rPr lang="en-US" sz="2400">
                <a:solidFill>
                  <a:schemeClr val="tx2"/>
                </a:solidFill>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(10, 8) +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(5, 8)</a:t>
            </a:r>
          </a:p>
        </p:txBody>
      </p:sp>
      <p:sp>
        <p:nvSpPr>
          <p:cNvPr id="157737" name="Oval 41">
            <a:extLst>
              <a:ext uri="{FF2B5EF4-FFF2-40B4-BE49-F238E27FC236}">
                <a16:creationId xmlns:a16="http://schemas.microsoft.com/office/drawing/2014/main" id="{95B4C71E-B423-BA7A-936F-EFC1BD8381EF}"/>
              </a:ext>
            </a:extLst>
          </p:cNvPr>
          <p:cNvSpPr>
            <a:spLocks noChangeArrowheads="1"/>
          </p:cNvSpPr>
          <p:nvPr/>
        </p:nvSpPr>
        <p:spPr bwMode="auto">
          <a:xfrm>
            <a:off x="4308475" y="5099050"/>
            <a:ext cx="647700" cy="43815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57738" name="Rectangle 42">
            <a:extLst>
              <a:ext uri="{FF2B5EF4-FFF2-40B4-BE49-F238E27FC236}">
                <a16:creationId xmlns:a16="http://schemas.microsoft.com/office/drawing/2014/main" id="{20DD4EC3-C2A3-3D35-8310-CDF8769256EC}"/>
              </a:ext>
            </a:extLst>
          </p:cNvPr>
          <p:cNvSpPr>
            <a:spLocks noChangeArrowheads="1"/>
          </p:cNvSpPr>
          <p:nvPr/>
        </p:nvSpPr>
        <p:spPr bwMode="auto">
          <a:xfrm>
            <a:off x="3946525" y="4584700"/>
            <a:ext cx="4648200" cy="4381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 .20 + .16</a:t>
            </a:r>
          </a:p>
        </p:txBody>
      </p:sp>
      <p:sp>
        <p:nvSpPr>
          <p:cNvPr id="157739" name="Rectangle 43">
            <a:extLst>
              <a:ext uri="{FF2B5EF4-FFF2-40B4-BE49-F238E27FC236}">
                <a16:creationId xmlns:a16="http://schemas.microsoft.com/office/drawing/2014/main" id="{91F88253-889E-9E8E-3414-56C9C3576296}"/>
              </a:ext>
            </a:extLst>
          </p:cNvPr>
          <p:cNvSpPr>
            <a:spLocks noChangeArrowheads="1"/>
          </p:cNvSpPr>
          <p:nvPr/>
        </p:nvSpPr>
        <p:spPr bwMode="auto">
          <a:xfrm>
            <a:off x="3841750" y="5060950"/>
            <a:ext cx="1181100" cy="514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.36</a:t>
            </a:r>
            <a:endParaRPr lang="en-US">
              <a:effectLst>
                <a:outerShdw blurRad="38100" dist="38100" dir="2700000" algn="tl">
                  <a:srgbClr val="000000"/>
                </a:outerShdw>
              </a:effectLst>
              <a:latin typeface="Book Antiqua" pitchFamily="18" charset="0"/>
            </a:endParaRPr>
          </a:p>
        </p:txBody>
      </p:sp>
      <p:sp>
        <p:nvSpPr>
          <p:cNvPr id="157746" name="Rectangle 50">
            <a:extLst>
              <a:ext uri="{FF2B5EF4-FFF2-40B4-BE49-F238E27FC236}">
                <a16:creationId xmlns:a16="http://schemas.microsoft.com/office/drawing/2014/main" id="{6248F079-139A-479E-E663-B33BF4CF8AF5}"/>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solidFill>
                  <a:schemeClr val="tx2"/>
                </a:solidFill>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731"/>
                                        </p:tgtEl>
                                        <p:attrNameLst>
                                          <p:attrName>style.visibility</p:attrName>
                                        </p:attrNameLst>
                                      </p:cBhvr>
                                      <p:to>
                                        <p:strVal val="visible"/>
                                      </p:to>
                                    </p:set>
                                    <p:animEffect transition="in" filter="dissolve">
                                      <p:cBhvr>
                                        <p:cTn id="7" dur="500"/>
                                        <p:tgtEl>
                                          <p:spTgt spid="157731"/>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157732"/>
                                        </p:tgtEl>
                                        <p:attrNameLst>
                                          <p:attrName>style.visibility</p:attrName>
                                        </p:attrNameLst>
                                      </p:cBhvr>
                                      <p:to>
                                        <p:strVal val="visible"/>
                                      </p:to>
                                    </p:set>
                                    <p:animEffect transition="in" filter="slide(fromTop)">
                                      <p:cBhvr>
                                        <p:cTn id="11" dur="500"/>
                                        <p:tgtEl>
                                          <p:spTgt spid="157732"/>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57733"/>
                                        </p:tgtEl>
                                        <p:attrNameLst>
                                          <p:attrName>style.visibility</p:attrName>
                                        </p:attrNameLst>
                                      </p:cBhvr>
                                      <p:to>
                                        <p:strVal val="visible"/>
                                      </p:to>
                                    </p:set>
                                    <p:animEffect transition="in" filter="slide(fromTop)">
                                      <p:cBhvr>
                                        <p:cTn id="15" dur="500"/>
                                        <p:tgtEl>
                                          <p:spTgt spid="1577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57734"/>
                                        </p:tgtEl>
                                        <p:attrNameLst>
                                          <p:attrName>style.visibility</p:attrName>
                                        </p:attrNameLst>
                                      </p:cBhvr>
                                      <p:to>
                                        <p:strVal val="visible"/>
                                      </p:to>
                                    </p:set>
                                    <p:animEffect transition="in" filter="slide(fromTop)">
                                      <p:cBhvr>
                                        <p:cTn id="20" dur="500"/>
                                        <p:tgtEl>
                                          <p:spTgt spid="1577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57735"/>
                                        </p:tgtEl>
                                        <p:attrNameLst>
                                          <p:attrName>style.visibility</p:attrName>
                                        </p:attrNameLst>
                                      </p:cBhvr>
                                      <p:to>
                                        <p:strVal val="visible"/>
                                      </p:to>
                                    </p:set>
                                    <p:animEffect transition="in" filter="slide(fromTop)">
                                      <p:cBhvr>
                                        <p:cTn id="25" dur="500"/>
                                        <p:tgtEl>
                                          <p:spTgt spid="15773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57736"/>
                                        </p:tgtEl>
                                        <p:attrNameLst>
                                          <p:attrName>style.visibility</p:attrName>
                                        </p:attrNameLst>
                                      </p:cBhvr>
                                      <p:to>
                                        <p:strVal val="visible"/>
                                      </p:to>
                                    </p:set>
                                    <p:animEffect transition="in" filter="slide(fromTop)">
                                      <p:cBhvr>
                                        <p:cTn id="30" dur="500"/>
                                        <p:tgtEl>
                                          <p:spTgt spid="1577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iterate type="wd">
                                    <p:tmPct val="100000"/>
                                  </p:iterate>
                                  <p:childTnLst>
                                    <p:set>
                                      <p:cBhvr>
                                        <p:cTn id="34" dur="1" fill="hold">
                                          <p:stCondLst>
                                            <p:cond delay="0"/>
                                          </p:stCondLst>
                                        </p:cTn>
                                        <p:tgtEl>
                                          <p:spTgt spid="157738"/>
                                        </p:tgtEl>
                                        <p:attrNameLst>
                                          <p:attrName>style.visibility</p:attrName>
                                        </p:attrNameLst>
                                      </p:cBhvr>
                                      <p:to>
                                        <p:strVal val="visible"/>
                                      </p:to>
                                    </p:set>
                                    <p:animEffect transition="in" filter="slide(fromLeft)">
                                      <p:cBhvr>
                                        <p:cTn id="35" dur="300"/>
                                        <p:tgtEl>
                                          <p:spTgt spid="157738"/>
                                        </p:tgtEl>
                                      </p:cBhvr>
                                    </p:animEffect>
                                  </p:childTnLst>
                                </p:cTn>
                              </p:par>
                            </p:childTnLst>
                          </p:cTn>
                        </p:par>
                        <p:par>
                          <p:cTn id="36" fill="hold" nodeType="afterGroup">
                            <p:stCondLst>
                              <p:cond delay="1800"/>
                            </p:stCondLst>
                            <p:childTnLst>
                              <p:par>
                                <p:cTn id="37" presetID="12" presetClass="entr" presetSubtype="8" fill="hold" grpId="0" nodeType="afterEffect">
                                  <p:stCondLst>
                                    <p:cond delay="1000"/>
                                  </p:stCondLst>
                                  <p:iterate type="wd">
                                    <p:tmPct val="100000"/>
                                  </p:iterate>
                                  <p:childTnLst>
                                    <p:set>
                                      <p:cBhvr>
                                        <p:cTn id="38" dur="1" fill="hold">
                                          <p:stCondLst>
                                            <p:cond delay="0"/>
                                          </p:stCondLst>
                                        </p:cTn>
                                        <p:tgtEl>
                                          <p:spTgt spid="157739"/>
                                        </p:tgtEl>
                                        <p:attrNameLst>
                                          <p:attrName>style.visibility</p:attrName>
                                        </p:attrNameLst>
                                      </p:cBhvr>
                                      <p:to>
                                        <p:strVal val="visible"/>
                                      </p:to>
                                    </p:set>
                                    <p:animEffect transition="in" filter="slide(fromLeft)">
                                      <p:cBhvr>
                                        <p:cTn id="39" dur="300"/>
                                        <p:tgtEl>
                                          <p:spTgt spid="157739"/>
                                        </p:tgtEl>
                                      </p:cBhvr>
                                    </p:animEffect>
                                  </p:childTnLst>
                                </p:cTn>
                              </p:par>
                            </p:childTnLst>
                          </p:cTn>
                        </p:par>
                        <p:par>
                          <p:cTn id="40" fill="hold" nodeType="afterGroup">
                            <p:stCondLst>
                              <p:cond delay="3700"/>
                            </p:stCondLst>
                            <p:childTnLst>
                              <p:par>
                                <p:cTn id="41" presetID="16" presetClass="entr" presetSubtype="21" fill="hold" grpId="0" nodeType="afterEffect">
                                  <p:stCondLst>
                                    <p:cond delay="2000"/>
                                  </p:stCondLst>
                                  <p:childTnLst>
                                    <p:set>
                                      <p:cBhvr>
                                        <p:cTn id="42" dur="1" fill="hold">
                                          <p:stCondLst>
                                            <p:cond delay="0"/>
                                          </p:stCondLst>
                                        </p:cTn>
                                        <p:tgtEl>
                                          <p:spTgt spid="157737"/>
                                        </p:tgtEl>
                                        <p:attrNameLst>
                                          <p:attrName>style.visibility</p:attrName>
                                        </p:attrNameLst>
                                      </p:cBhvr>
                                      <p:to>
                                        <p:strVal val="visible"/>
                                      </p:to>
                                    </p:set>
                                    <p:animEffect transition="in" filter="barn(inVertical)">
                                      <p:cBhvr>
                                        <p:cTn id="43" dur="500"/>
                                        <p:tgtEl>
                                          <p:spTgt spid="157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1" grpId="0" animBg="1"/>
      <p:bldP spid="157732" grpId="0" autoUpdateAnimBg="0"/>
      <p:bldP spid="157733" grpId="0" autoUpdateAnimBg="0"/>
      <p:bldP spid="157734" grpId="0" autoUpdateAnimBg="0"/>
      <p:bldP spid="157735" grpId="0" autoUpdateAnimBg="0"/>
      <p:bldP spid="157736" grpId="0" autoUpdateAnimBg="0"/>
      <p:bldP spid="157737" grpId="0" animBg="1"/>
      <p:bldP spid="157738" grpId="0" autoUpdateAnimBg="0"/>
      <p:bldP spid="15773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rgbClr val="FFFFFF"/>
            </a:gs>
            <a:gs pos="100000">
              <a:srgbClr val="98EFF8"/>
            </a:gs>
            <a:gs pos="100000">
              <a:srgbClr val="98EFF8"/>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F928387-E6BC-E270-67B3-0A9F2FFA973C}"/>
              </a:ext>
            </a:extLst>
          </p:cNvPr>
          <p:cNvSpPr>
            <a:spLocks noChangeArrowheads="1"/>
          </p:cNvSpPr>
          <p:nvPr/>
        </p:nvSpPr>
        <p:spPr bwMode="auto">
          <a:xfrm>
            <a:off x="2476500" y="1133475"/>
            <a:ext cx="7715250" cy="10096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a:t>
            </a:r>
            <a:r>
              <a:rPr lang="en-US" sz="2400" u="sng" dirty="0">
                <a:effectLst>
                  <a:outerShdw blurRad="38100" dist="38100" dir="2700000" algn="tl">
                    <a:srgbClr val="000000"/>
                  </a:outerShdw>
                </a:effectLst>
                <a:latin typeface="Book Antiqua" pitchFamily="18" charset="0"/>
              </a:rPr>
              <a:t>addition law</a:t>
            </a:r>
            <a:r>
              <a:rPr lang="en-US" sz="2400" dirty="0">
                <a:effectLst>
                  <a:outerShdw blurRad="38100" dist="38100" dir="2700000" algn="tl">
                    <a:srgbClr val="000000"/>
                  </a:outerShdw>
                </a:effectLst>
                <a:latin typeface="Book Antiqua" pitchFamily="18" charset="0"/>
              </a:rPr>
              <a:t> provides a way to compute the</a:t>
            </a:r>
          </a:p>
          <a:p>
            <a:pPr>
              <a:defRPr/>
            </a:pPr>
            <a:r>
              <a:rPr lang="en-US" sz="2400" dirty="0">
                <a:effectLst>
                  <a:outerShdw blurRad="38100" dist="38100" dir="2700000" algn="tl">
                    <a:srgbClr val="000000"/>
                  </a:outerShdw>
                </a:effectLst>
                <a:latin typeface="Book Antiqua" pitchFamily="18" charset="0"/>
              </a:rPr>
              <a:t> probability of event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or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or both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and </a:t>
            </a:r>
            <a:r>
              <a:rPr lang="en-US" sz="2400" i="1" dirty="0">
                <a:effectLst>
                  <a:outerShdw blurRad="38100" dist="38100" dir="2700000" algn="tl">
                    <a:srgbClr val="000000"/>
                  </a:outerShdw>
                </a:effectLst>
                <a:latin typeface="Book Antiqua" pitchFamily="18" charset="0"/>
              </a:rPr>
              <a:t>B </a:t>
            </a:r>
            <a:r>
              <a:rPr lang="en-US" sz="2400" dirty="0">
                <a:effectLst>
                  <a:outerShdw blurRad="38100" dist="38100" dir="2700000" algn="tl">
                    <a:srgbClr val="000000"/>
                  </a:outerShdw>
                </a:effectLst>
                <a:latin typeface="Book Antiqua" pitchFamily="18" charset="0"/>
              </a:rPr>
              <a:t>occurring.</a:t>
            </a:r>
          </a:p>
        </p:txBody>
      </p:sp>
      <p:sp>
        <p:nvSpPr>
          <p:cNvPr id="160772" name="Rectangle 4">
            <a:extLst>
              <a:ext uri="{FF2B5EF4-FFF2-40B4-BE49-F238E27FC236}">
                <a16:creationId xmlns:a16="http://schemas.microsoft.com/office/drawing/2014/main" id="{36F93EDC-6096-D469-8B75-4DEE8CD49171}"/>
              </a:ext>
            </a:extLst>
          </p:cNvPr>
          <p:cNvSpPr>
            <a:spLocks noChangeArrowheads="1"/>
          </p:cNvSpPr>
          <p:nvPr/>
        </p:nvSpPr>
        <p:spPr bwMode="auto">
          <a:xfrm>
            <a:off x="2209800" y="166689"/>
            <a:ext cx="7772400" cy="5857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Addition Law</a:t>
            </a:r>
          </a:p>
        </p:txBody>
      </p:sp>
      <p:sp>
        <p:nvSpPr>
          <p:cNvPr id="160773" name="Rectangle 5">
            <a:extLst>
              <a:ext uri="{FF2B5EF4-FFF2-40B4-BE49-F238E27FC236}">
                <a16:creationId xmlns:a16="http://schemas.microsoft.com/office/drawing/2014/main" id="{58820E28-8446-7AD7-7174-F85E2F3E8B5D}"/>
              </a:ext>
            </a:extLst>
          </p:cNvPr>
          <p:cNvSpPr>
            <a:spLocks noChangeArrowheads="1"/>
          </p:cNvSpPr>
          <p:nvPr/>
        </p:nvSpPr>
        <p:spPr bwMode="auto">
          <a:xfrm>
            <a:off x="2490788" y="2184400"/>
            <a:ext cx="7715250" cy="1600200"/>
          </a:xfrm>
          <a:prstGeom prst="rect">
            <a:avLst/>
          </a:prstGeom>
          <a:solidFill>
            <a:schemeClr val="tx2">
              <a:lumMod val="10000"/>
              <a:lumOff val="90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law is written as:</a:t>
            </a:r>
          </a:p>
          <a:p>
            <a:pPr>
              <a:defRPr/>
            </a:pPr>
            <a:endParaRPr lang="en-US" sz="2400" dirty="0">
              <a:effectLst>
                <a:outerShdw blurRad="38100" dist="38100" dir="2700000" algn="tl">
                  <a:srgbClr val="000000"/>
                </a:outerShdw>
              </a:effectLst>
              <a:latin typeface="Book Antiqua" pitchFamily="18" charset="0"/>
            </a:endParaRPr>
          </a:p>
          <a:p>
            <a:pPr>
              <a:defRPr/>
            </a:pPr>
            <a:endParaRPr lang="en-US" sz="2000" dirty="0">
              <a:effectLst>
                <a:outerShdw blurRad="38100" dist="38100" dir="2700000" algn="tl">
                  <a:srgbClr val="000000"/>
                </a:outerShdw>
              </a:effectLst>
              <a:latin typeface="Book Antiqua" pitchFamily="18" charset="0"/>
            </a:endParaRPr>
          </a:p>
          <a:p>
            <a:pPr>
              <a:defRPr/>
            </a:pPr>
            <a:endParaRPr lang="en-US" sz="2000" dirty="0">
              <a:effectLst>
                <a:outerShdw blurRad="38100" dist="38100" dir="2700000" algn="tl">
                  <a:srgbClr val="000000"/>
                </a:outerShdw>
              </a:effectLst>
              <a:latin typeface="Book Antiqua" pitchFamily="18" charset="0"/>
            </a:endParaRPr>
          </a:p>
        </p:txBody>
      </p:sp>
      <p:sp>
        <p:nvSpPr>
          <p:cNvPr id="160775" name="Rectangle 7">
            <a:extLst>
              <a:ext uri="{FF2B5EF4-FFF2-40B4-BE49-F238E27FC236}">
                <a16:creationId xmlns:a16="http://schemas.microsoft.com/office/drawing/2014/main" id="{00E4F8C2-D619-73DC-4577-2B15A76B7ACA}"/>
              </a:ext>
            </a:extLst>
          </p:cNvPr>
          <p:cNvSpPr>
            <a:spLocks noChangeArrowheads="1"/>
          </p:cNvSpPr>
          <p:nvPr/>
        </p:nvSpPr>
        <p:spPr bwMode="auto">
          <a:xfrm>
            <a:off x="3840163" y="2859088"/>
            <a:ext cx="4906962" cy="742950"/>
          </a:xfrm>
          <a:prstGeom prst="rect">
            <a:avLst/>
          </a:prstGeom>
          <a:solidFill>
            <a:schemeClr val="bg2">
              <a:lumMod val="20000"/>
              <a:lumOff val="80000"/>
            </a:schemeClr>
          </a:solidFill>
          <a:ln w="12700">
            <a:solidFill>
              <a:schemeClr val="tx1"/>
            </a:solidFill>
            <a:miter lim="800000"/>
            <a:headEnd/>
            <a:tailEnd/>
          </a:ln>
          <a:effectLst>
            <a:outerShdw dist="35921" dir="2700000" algn="ctr" rotWithShape="0">
              <a:srgbClr val="000000"/>
            </a:outerShdw>
          </a:effectLst>
        </p:spPr>
        <p:txBody>
          <a:bodyPr wrap="none" anchor="ctr"/>
          <a:lstStyle/>
          <a:p>
            <a:pPr algn="ctr">
              <a:defRPr/>
            </a:pP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Symbol" pitchFamily="18" charset="2"/>
              </a:rPr>
              <a:t></a:t>
            </a:r>
          </a:p>
        </p:txBody>
      </p:sp>
      <p:sp>
        <p:nvSpPr>
          <p:cNvPr id="2" name="TextBox 1">
            <a:extLst>
              <a:ext uri="{FF2B5EF4-FFF2-40B4-BE49-F238E27FC236}">
                <a16:creationId xmlns:a16="http://schemas.microsoft.com/office/drawing/2014/main" id="{CAE4CCE3-D2F8-E640-6C95-078377D812B2}"/>
              </a:ext>
            </a:extLst>
          </p:cNvPr>
          <p:cNvSpPr txBox="1"/>
          <p:nvPr/>
        </p:nvSpPr>
        <p:spPr>
          <a:xfrm>
            <a:off x="1674669" y="4686090"/>
            <a:ext cx="8307531" cy="523220"/>
          </a:xfrm>
          <a:prstGeom prst="rect">
            <a:avLst/>
          </a:prstGeom>
          <a:noFill/>
        </p:spPr>
        <p:txBody>
          <a:bodyPr wrap="none" rtlCol="0">
            <a:spAutoFit/>
          </a:bodyPr>
          <a:lstStyle/>
          <a:p>
            <a:r>
              <a:rPr lang="en-US" sz="2800" b="1" dirty="0"/>
              <a:t>Remember, we are looking at the UNION of two events</a:t>
            </a:r>
          </a:p>
        </p:txBody>
      </p:sp>
    </p:spTree>
    <p:extLst>
      <p:ext uri="{BB962C8B-B14F-4D97-AF65-F5344CB8AC3E}">
        <p14:creationId xmlns:p14="http://schemas.microsoft.com/office/powerpoint/2010/main" val="107865397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500" fill="hold"/>
                                        <p:tgtEl>
                                          <p:spTgt spid="160770"/>
                                        </p:tgtEl>
                                        <p:attrNameLst>
                                          <p:attrName>ppt_w</p:attrName>
                                        </p:attrNameLst>
                                      </p:cBhvr>
                                      <p:tavLst>
                                        <p:tav tm="0">
                                          <p:val>
                                            <p:strVal val="2/3*#ppt_w"/>
                                          </p:val>
                                        </p:tav>
                                        <p:tav tm="100000">
                                          <p:val>
                                            <p:strVal val="#ppt_w"/>
                                          </p:val>
                                        </p:tav>
                                      </p:tavLst>
                                    </p:anim>
                                    <p:anim calcmode="lin" valueType="num">
                                      <p:cBhvr>
                                        <p:cTn id="8" dur="500" fill="hold"/>
                                        <p:tgtEl>
                                          <p:spTgt spid="16077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0773"/>
                                        </p:tgtEl>
                                        <p:attrNameLst>
                                          <p:attrName>style.visibility</p:attrName>
                                        </p:attrNameLst>
                                      </p:cBhvr>
                                      <p:to>
                                        <p:strVal val="visible"/>
                                      </p:to>
                                    </p:set>
                                    <p:anim calcmode="lin" valueType="num">
                                      <p:cBhvr>
                                        <p:cTn id="13" dur="500" fill="hold"/>
                                        <p:tgtEl>
                                          <p:spTgt spid="160773"/>
                                        </p:tgtEl>
                                        <p:attrNameLst>
                                          <p:attrName>ppt_w</p:attrName>
                                        </p:attrNameLst>
                                      </p:cBhvr>
                                      <p:tavLst>
                                        <p:tav tm="0">
                                          <p:val>
                                            <p:strVal val="2/3*#ppt_w"/>
                                          </p:val>
                                        </p:tav>
                                        <p:tav tm="100000">
                                          <p:val>
                                            <p:strVal val="#ppt_w"/>
                                          </p:val>
                                        </p:tav>
                                      </p:tavLst>
                                    </p:anim>
                                    <p:anim calcmode="lin" valueType="num">
                                      <p:cBhvr>
                                        <p:cTn id="14" dur="500" fill="hold"/>
                                        <p:tgtEl>
                                          <p:spTgt spid="160773"/>
                                        </p:tgtEl>
                                        <p:attrNameLst>
                                          <p:attrName>ppt_h</p:attrName>
                                        </p:attrNameLst>
                                      </p:cBhvr>
                                      <p:tavLst>
                                        <p:tav tm="0">
                                          <p:val>
                                            <p:strVal val="2/3*#ppt_h"/>
                                          </p:val>
                                        </p:tav>
                                        <p:tav tm="100000">
                                          <p:val>
                                            <p:strVal val="#ppt_h"/>
                                          </p:val>
                                        </p:tav>
                                      </p:tavLst>
                                    </p:anim>
                                  </p:childTnLst>
                                </p:cTn>
                              </p:par>
                            </p:childTnLst>
                          </p:cTn>
                        </p:par>
                        <p:par>
                          <p:cTn id="15" fill="hold" nodeType="afterGroup">
                            <p:stCondLst>
                              <p:cond delay="500"/>
                            </p:stCondLst>
                            <p:childTnLst>
                              <p:par>
                                <p:cTn id="16" presetID="16" presetClass="entr" presetSubtype="37" fill="hold" grpId="0" nodeType="afterEffect">
                                  <p:stCondLst>
                                    <p:cond delay="2000"/>
                                  </p:stCondLst>
                                  <p:childTnLst>
                                    <p:set>
                                      <p:cBhvr>
                                        <p:cTn id="17" dur="1" fill="hold">
                                          <p:stCondLst>
                                            <p:cond delay="0"/>
                                          </p:stCondLst>
                                        </p:cTn>
                                        <p:tgtEl>
                                          <p:spTgt spid="160775"/>
                                        </p:tgtEl>
                                        <p:attrNameLst>
                                          <p:attrName>style.visibility</p:attrName>
                                        </p:attrNameLst>
                                      </p:cBhvr>
                                      <p:to>
                                        <p:strVal val="visible"/>
                                      </p:to>
                                    </p:set>
                                    <p:animEffect transition="in" filter="barn(outVertical)">
                                      <p:cBhvr>
                                        <p:cTn id="18" dur="500"/>
                                        <p:tgtEl>
                                          <p:spTgt spid="16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nimBg="1" autoUpdateAnimBg="0"/>
      <p:bldP spid="160773" grpId="0" animBg="1" autoUpdateAnimBg="0"/>
      <p:bldP spid="16077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9FE4F0E7-ECA7-964C-58C8-925543171978}"/>
              </a:ext>
            </a:extLst>
          </p:cNvPr>
          <p:cNvSpPr>
            <a:spLocks noChangeArrowheads="1"/>
          </p:cNvSpPr>
          <p:nvPr/>
        </p:nvSpPr>
        <p:spPr bwMode="auto">
          <a:xfrm>
            <a:off x="2606675" y="1528763"/>
            <a:ext cx="7258050" cy="45529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1795" name="Rectangle 3">
            <a:extLst>
              <a:ext uri="{FF2B5EF4-FFF2-40B4-BE49-F238E27FC236}">
                <a16:creationId xmlns:a16="http://schemas.microsoft.com/office/drawing/2014/main" id="{C70E1549-D729-F9EA-CBDB-C93A901B09F5}"/>
              </a:ext>
            </a:extLst>
          </p:cNvPr>
          <p:cNvSpPr>
            <a:spLocks noChangeArrowheads="1"/>
          </p:cNvSpPr>
          <p:nvPr/>
        </p:nvSpPr>
        <p:spPr bwMode="auto">
          <a:xfrm>
            <a:off x="2838450" y="1608138"/>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161796" name="Rectangle 4">
            <a:extLst>
              <a:ext uri="{FF2B5EF4-FFF2-40B4-BE49-F238E27FC236}">
                <a16:creationId xmlns:a16="http://schemas.microsoft.com/office/drawing/2014/main" id="{7AE5761A-6DBB-EE46-0133-A7FC9B04FFF2}"/>
              </a:ext>
            </a:extLst>
          </p:cNvPr>
          <p:cNvSpPr>
            <a:spLocks noChangeArrowheads="1"/>
          </p:cNvSpPr>
          <p:nvPr/>
        </p:nvSpPr>
        <p:spPr bwMode="auto">
          <a:xfrm>
            <a:off x="2917825" y="2027238"/>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Collins Mining Profitable</a:t>
            </a:r>
          </a:p>
        </p:txBody>
      </p:sp>
      <p:sp>
        <p:nvSpPr>
          <p:cNvPr id="161797" name="Rectangle 5">
            <a:extLst>
              <a:ext uri="{FF2B5EF4-FFF2-40B4-BE49-F238E27FC236}">
                <a16:creationId xmlns:a16="http://schemas.microsoft.com/office/drawing/2014/main" id="{F0DB1520-05E5-8C59-BBD2-FD937B209F29}"/>
              </a:ext>
            </a:extLst>
          </p:cNvPr>
          <p:cNvSpPr>
            <a:spLocks noChangeArrowheads="1"/>
          </p:cNvSpPr>
          <p:nvPr/>
        </p:nvSpPr>
        <p:spPr bwMode="auto">
          <a:xfrm>
            <a:off x="3098800" y="2427288"/>
            <a:ext cx="6153150" cy="10668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Markley Oil Profitable </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or</a:t>
            </a:r>
            <a:r>
              <a:rPr lang="en-US" sz="2400">
                <a:effectLst>
                  <a:outerShdw blurRad="38100" dist="38100" dir="2700000" algn="tl">
                    <a:srgbClr val="000000"/>
                  </a:outerShdw>
                </a:effectLst>
                <a:latin typeface="Book Antiqua" pitchFamily="18" charset="0"/>
              </a:rPr>
              <a:t>  Collins Mining Profitable</a:t>
            </a:r>
          </a:p>
        </p:txBody>
      </p:sp>
      <p:sp>
        <p:nvSpPr>
          <p:cNvPr id="161798" name="Rectangle 6">
            <a:extLst>
              <a:ext uri="{FF2B5EF4-FFF2-40B4-BE49-F238E27FC236}">
                <a16:creationId xmlns:a16="http://schemas.microsoft.com/office/drawing/2014/main" id="{CCF790A9-5575-F169-9E73-9F1F282201EE}"/>
              </a:ext>
            </a:extLst>
          </p:cNvPr>
          <p:cNvSpPr>
            <a:spLocks noChangeArrowheads="1"/>
          </p:cNvSpPr>
          <p:nvPr/>
        </p:nvSpPr>
        <p:spPr bwMode="auto">
          <a:xfrm>
            <a:off x="2813050" y="3341688"/>
            <a:ext cx="7429500" cy="57150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We know: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.70,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.48,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.36</a:t>
            </a:r>
          </a:p>
        </p:txBody>
      </p:sp>
      <p:sp>
        <p:nvSpPr>
          <p:cNvPr id="161799" name="Rectangle 7">
            <a:extLst>
              <a:ext uri="{FF2B5EF4-FFF2-40B4-BE49-F238E27FC236}">
                <a16:creationId xmlns:a16="http://schemas.microsoft.com/office/drawing/2014/main" id="{F62B1531-3BB2-3422-C91E-DA573A5F7275}"/>
              </a:ext>
            </a:extLst>
          </p:cNvPr>
          <p:cNvSpPr>
            <a:spLocks noChangeArrowheads="1"/>
          </p:cNvSpPr>
          <p:nvPr/>
        </p:nvSpPr>
        <p:spPr bwMode="auto">
          <a:xfrm>
            <a:off x="2832100" y="3779838"/>
            <a:ext cx="7029450" cy="590550"/>
          </a:xfrm>
          <a:prstGeom prst="rect">
            <a:avLst/>
          </a:prstGeom>
          <a:noFill/>
          <a:ln w="12700">
            <a:noFill/>
            <a:miter lim="800000"/>
            <a:headEnd/>
            <a:tailEnd/>
          </a:ln>
          <a:effectLst/>
        </p:spPr>
        <p:txBody>
          <a:bodyPr wrap="none" anchor="ctr"/>
          <a:lstStyle/>
          <a:p>
            <a:pPr>
              <a:defRPr/>
            </a:pPr>
            <a:r>
              <a:rPr lang="en-US" sz="2400" dirty="0">
                <a:effectLst>
                  <a:outerShdw blurRad="38100" dist="38100" dir="2700000" algn="tl">
                    <a:srgbClr val="000000"/>
                  </a:outerShdw>
                </a:effectLst>
                <a:latin typeface="Book Antiqua" pitchFamily="18" charset="0"/>
              </a:rPr>
              <a:t>Thus: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C) </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 + P(</a:t>
            </a:r>
            <a:r>
              <a:rPr lang="en-US" sz="2400" i="1" dirty="0">
                <a:effectLst>
                  <a:outerShdw blurRad="38100" dist="38100" dir="2700000" algn="tl">
                    <a:srgbClr val="000000"/>
                  </a:outerShdw>
                </a:effectLst>
                <a:latin typeface="Book Antiqua" pitchFamily="18" charset="0"/>
              </a:rPr>
              <a:t>C</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C</a:t>
            </a:r>
            <a:r>
              <a:rPr lang="en-US" sz="2400" dirty="0">
                <a:effectLst>
                  <a:outerShdw blurRad="38100" dist="38100" dir="2700000" algn="tl">
                    <a:srgbClr val="000000"/>
                  </a:outerShdw>
                </a:effectLst>
                <a:latin typeface="Book Antiqua" pitchFamily="18" charset="0"/>
              </a:rPr>
              <a:t>)</a:t>
            </a:r>
          </a:p>
        </p:txBody>
      </p:sp>
      <p:sp>
        <p:nvSpPr>
          <p:cNvPr id="161800" name="Oval 8">
            <a:extLst>
              <a:ext uri="{FF2B5EF4-FFF2-40B4-BE49-F238E27FC236}">
                <a16:creationId xmlns:a16="http://schemas.microsoft.com/office/drawing/2014/main" id="{9AC207DB-7A5D-0119-84FF-98A6E1076B0C}"/>
              </a:ext>
            </a:extLst>
          </p:cNvPr>
          <p:cNvSpPr>
            <a:spLocks noChangeArrowheads="1"/>
          </p:cNvSpPr>
          <p:nvPr/>
        </p:nvSpPr>
        <p:spPr bwMode="auto">
          <a:xfrm>
            <a:off x="5546725" y="4751388"/>
            <a:ext cx="647700" cy="43815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1801" name="Rectangle 9">
            <a:extLst>
              <a:ext uri="{FF2B5EF4-FFF2-40B4-BE49-F238E27FC236}">
                <a16:creationId xmlns:a16="http://schemas.microsoft.com/office/drawing/2014/main" id="{E260AD09-98DC-8CEE-2396-C2B04DF5EC5D}"/>
              </a:ext>
            </a:extLst>
          </p:cNvPr>
          <p:cNvSpPr>
            <a:spLocks noChangeArrowheads="1"/>
          </p:cNvSpPr>
          <p:nvPr/>
        </p:nvSpPr>
        <p:spPr bwMode="auto">
          <a:xfrm>
            <a:off x="5165725" y="4313238"/>
            <a:ext cx="3638550" cy="4381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 .70 + .48 </a:t>
            </a:r>
            <a:r>
              <a:rPr lang="en-US" sz="2400">
                <a:effectLst>
                  <a:outerShdw blurRad="38100" dist="38100" dir="2700000" algn="tl">
                    <a:srgbClr val="000000"/>
                  </a:outerShdw>
                </a:effectLst>
                <a:latin typeface="Symbol" pitchFamily="18" charset="2"/>
              </a:rPr>
              <a:t>-</a:t>
            </a:r>
            <a:r>
              <a:rPr lang="en-US" sz="2400">
                <a:effectLst>
                  <a:outerShdw blurRad="38100" dist="38100" dir="2700000" algn="tl">
                    <a:srgbClr val="000000"/>
                  </a:outerShdw>
                </a:effectLst>
                <a:latin typeface="Book Antiqua" pitchFamily="18" charset="0"/>
              </a:rPr>
              <a:t> .36</a:t>
            </a:r>
          </a:p>
        </p:txBody>
      </p:sp>
      <p:sp>
        <p:nvSpPr>
          <p:cNvPr id="161802" name="Rectangle 10">
            <a:extLst>
              <a:ext uri="{FF2B5EF4-FFF2-40B4-BE49-F238E27FC236}">
                <a16:creationId xmlns:a16="http://schemas.microsoft.com/office/drawing/2014/main" id="{B8A40CA3-5B4C-7143-DBFF-5BCA879DC972}"/>
              </a:ext>
            </a:extLst>
          </p:cNvPr>
          <p:cNvSpPr>
            <a:spLocks noChangeArrowheads="1"/>
          </p:cNvSpPr>
          <p:nvPr/>
        </p:nvSpPr>
        <p:spPr bwMode="auto">
          <a:xfrm>
            <a:off x="5060950" y="4713288"/>
            <a:ext cx="1181100" cy="514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.82</a:t>
            </a:r>
            <a:endParaRPr lang="en-US">
              <a:effectLst>
                <a:outerShdw blurRad="38100" dist="38100" dir="2700000" algn="tl">
                  <a:srgbClr val="000000"/>
                </a:outerShdw>
              </a:effectLst>
              <a:latin typeface="Book Antiqua" pitchFamily="18" charset="0"/>
            </a:endParaRPr>
          </a:p>
        </p:txBody>
      </p:sp>
      <p:sp>
        <p:nvSpPr>
          <p:cNvPr id="161809" name="Rectangle 17">
            <a:extLst>
              <a:ext uri="{FF2B5EF4-FFF2-40B4-BE49-F238E27FC236}">
                <a16:creationId xmlns:a16="http://schemas.microsoft.com/office/drawing/2014/main" id="{53290A8C-AA3A-30F4-D88D-05A9AAE65F68}"/>
              </a:ext>
            </a:extLst>
          </p:cNvPr>
          <p:cNvSpPr>
            <a:spLocks noChangeArrowheads="1"/>
          </p:cNvSpPr>
          <p:nvPr/>
        </p:nvSpPr>
        <p:spPr bwMode="auto">
          <a:xfrm>
            <a:off x="2209800" y="52389"/>
            <a:ext cx="7772400" cy="8143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Addition Law</a:t>
            </a:r>
          </a:p>
        </p:txBody>
      </p:sp>
      <p:sp>
        <p:nvSpPr>
          <p:cNvPr id="161842" name="Rectangle 50">
            <a:extLst>
              <a:ext uri="{FF2B5EF4-FFF2-40B4-BE49-F238E27FC236}">
                <a16:creationId xmlns:a16="http://schemas.microsoft.com/office/drawing/2014/main" id="{D351502E-03DD-6B53-5A9F-F3193E5C0BA5}"/>
              </a:ext>
            </a:extLst>
          </p:cNvPr>
          <p:cNvSpPr>
            <a:spLocks noChangeArrowheads="1"/>
          </p:cNvSpPr>
          <p:nvPr/>
        </p:nvSpPr>
        <p:spPr bwMode="auto">
          <a:xfrm>
            <a:off x="2813050" y="5108575"/>
            <a:ext cx="7296150" cy="9715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(This result is the same as that obtained earlier</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rPr>
              <a:t>using the definition of the probability of an event.)</a:t>
            </a:r>
          </a:p>
        </p:txBody>
      </p:sp>
      <p:sp>
        <p:nvSpPr>
          <p:cNvPr id="161843" name="Rectangle 51">
            <a:extLst>
              <a:ext uri="{FF2B5EF4-FFF2-40B4-BE49-F238E27FC236}">
                <a16:creationId xmlns:a16="http://schemas.microsoft.com/office/drawing/2014/main" id="{D0443DC1-1632-B132-0446-B448EF429646}"/>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dirty="0">
                <a:effectLst>
                  <a:outerShdw blurRad="38100" dist="38100" dir="2700000" algn="tl">
                    <a:srgbClr val="000000"/>
                  </a:outerShdw>
                </a:effectLst>
                <a:latin typeface="Book Antiqua" pitchFamily="18" charset="0"/>
              </a:rPr>
              <a:t>Example:  Bradley Investments</a:t>
            </a:r>
          </a:p>
        </p:txBody>
      </p:sp>
    </p:spTree>
    <p:extLst>
      <p:ext uri="{BB962C8B-B14F-4D97-AF65-F5344CB8AC3E}">
        <p14:creationId xmlns:p14="http://schemas.microsoft.com/office/powerpoint/2010/main" val="310572846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dissolve">
                                      <p:cBhvr>
                                        <p:cTn id="7" dur="500"/>
                                        <p:tgtEl>
                                          <p:spTgt spid="161794"/>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161795"/>
                                        </p:tgtEl>
                                        <p:attrNameLst>
                                          <p:attrName>style.visibility</p:attrName>
                                        </p:attrNameLst>
                                      </p:cBhvr>
                                      <p:to>
                                        <p:strVal val="visible"/>
                                      </p:to>
                                    </p:set>
                                    <p:animEffect transition="in" filter="slide(fromTop)">
                                      <p:cBhvr>
                                        <p:cTn id="11" dur="500"/>
                                        <p:tgtEl>
                                          <p:spTgt spid="161795"/>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61796"/>
                                        </p:tgtEl>
                                        <p:attrNameLst>
                                          <p:attrName>style.visibility</p:attrName>
                                        </p:attrNameLst>
                                      </p:cBhvr>
                                      <p:to>
                                        <p:strVal val="visible"/>
                                      </p:to>
                                    </p:set>
                                    <p:animEffect transition="in" filter="slide(fromTop)">
                                      <p:cBhvr>
                                        <p:cTn id="15" dur="500"/>
                                        <p:tgtEl>
                                          <p:spTgt spid="1617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61797"/>
                                        </p:tgtEl>
                                        <p:attrNameLst>
                                          <p:attrName>style.visibility</p:attrName>
                                        </p:attrNameLst>
                                      </p:cBhvr>
                                      <p:to>
                                        <p:strVal val="visible"/>
                                      </p:to>
                                    </p:set>
                                    <p:animEffect transition="in" filter="slide(fromTop)">
                                      <p:cBhvr>
                                        <p:cTn id="20" dur="500"/>
                                        <p:tgtEl>
                                          <p:spTgt spid="1617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Effect transition="in" filter="slide(fromTop)">
                                      <p:cBhvr>
                                        <p:cTn id="25" dur="500"/>
                                        <p:tgtEl>
                                          <p:spTgt spid="16179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61799"/>
                                        </p:tgtEl>
                                        <p:attrNameLst>
                                          <p:attrName>style.visibility</p:attrName>
                                        </p:attrNameLst>
                                      </p:cBhvr>
                                      <p:to>
                                        <p:strVal val="visible"/>
                                      </p:to>
                                    </p:set>
                                    <p:animEffect transition="in" filter="slide(fromTop)">
                                      <p:cBhvr>
                                        <p:cTn id="30" dur="500"/>
                                        <p:tgtEl>
                                          <p:spTgt spid="1617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iterate type="wd">
                                    <p:tmPct val="100000"/>
                                  </p:iterate>
                                  <p:childTnLst>
                                    <p:set>
                                      <p:cBhvr>
                                        <p:cTn id="34" dur="1" fill="hold">
                                          <p:stCondLst>
                                            <p:cond delay="0"/>
                                          </p:stCondLst>
                                        </p:cTn>
                                        <p:tgtEl>
                                          <p:spTgt spid="161801"/>
                                        </p:tgtEl>
                                        <p:attrNameLst>
                                          <p:attrName>style.visibility</p:attrName>
                                        </p:attrNameLst>
                                      </p:cBhvr>
                                      <p:to>
                                        <p:strVal val="visible"/>
                                      </p:to>
                                    </p:set>
                                    <p:animEffect transition="in" filter="slide(fromLeft)">
                                      <p:cBhvr>
                                        <p:cTn id="35" dur="300"/>
                                        <p:tgtEl>
                                          <p:spTgt spid="161801"/>
                                        </p:tgtEl>
                                      </p:cBhvr>
                                    </p:animEffect>
                                  </p:childTnLst>
                                </p:cTn>
                              </p:par>
                            </p:childTnLst>
                          </p:cTn>
                        </p:par>
                        <p:par>
                          <p:cTn id="36" fill="hold" nodeType="afterGroup">
                            <p:stCondLst>
                              <p:cond delay="2700"/>
                            </p:stCondLst>
                            <p:childTnLst>
                              <p:par>
                                <p:cTn id="37" presetID="12" presetClass="entr" presetSubtype="8" fill="hold" grpId="0" nodeType="afterEffect">
                                  <p:stCondLst>
                                    <p:cond delay="1000"/>
                                  </p:stCondLst>
                                  <p:iterate type="wd">
                                    <p:tmPct val="100000"/>
                                  </p:iterate>
                                  <p:childTnLst>
                                    <p:set>
                                      <p:cBhvr>
                                        <p:cTn id="38" dur="1" fill="hold">
                                          <p:stCondLst>
                                            <p:cond delay="0"/>
                                          </p:stCondLst>
                                        </p:cTn>
                                        <p:tgtEl>
                                          <p:spTgt spid="161802"/>
                                        </p:tgtEl>
                                        <p:attrNameLst>
                                          <p:attrName>style.visibility</p:attrName>
                                        </p:attrNameLst>
                                      </p:cBhvr>
                                      <p:to>
                                        <p:strVal val="visible"/>
                                      </p:to>
                                    </p:set>
                                    <p:animEffect transition="in" filter="slide(fromLeft)">
                                      <p:cBhvr>
                                        <p:cTn id="39" dur="300"/>
                                        <p:tgtEl>
                                          <p:spTgt spid="161802"/>
                                        </p:tgtEl>
                                      </p:cBhvr>
                                    </p:animEffect>
                                  </p:childTnLst>
                                </p:cTn>
                              </p:par>
                            </p:childTnLst>
                          </p:cTn>
                        </p:par>
                        <p:par>
                          <p:cTn id="40" fill="hold" nodeType="afterGroup">
                            <p:stCondLst>
                              <p:cond delay="4600"/>
                            </p:stCondLst>
                            <p:childTnLst>
                              <p:par>
                                <p:cTn id="41" presetID="16" presetClass="entr" presetSubtype="21" fill="hold" grpId="0" nodeType="afterEffect">
                                  <p:stCondLst>
                                    <p:cond delay="2000"/>
                                  </p:stCondLst>
                                  <p:childTnLst>
                                    <p:set>
                                      <p:cBhvr>
                                        <p:cTn id="42" dur="1" fill="hold">
                                          <p:stCondLst>
                                            <p:cond delay="0"/>
                                          </p:stCondLst>
                                        </p:cTn>
                                        <p:tgtEl>
                                          <p:spTgt spid="161800"/>
                                        </p:tgtEl>
                                        <p:attrNameLst>
                                          <p:attrName>style.visibility</p:attrName>
                                        </p:attrNameLst>
                                      </p:cBhvr>
                                      <p:to>
                                        <p:strVal val="visible"/>
                                      </p:to>
                                    </p:set>
                                    <p:animEffect transition="in" filter="barn(inVertical)">
                                      <p:cBhvr>
                                        <p:cTn id="43" dur="500"/>
                                        <p:tgtEl>
                                          <p:spTgt spid="161800"/>
                                        </p:tgtEl>
                                      </p:cBhvr>
                                    </p:animEffect>
                                  </p:childTnLst>
                                </p:cTn>
                              </p:par>
                            </p:childTnLst>
                          </p:cTn>
                        </p:par>
                        <p:par>
                          <p:cTn id="44" fill="hold" nodeType="afterGroup">
                            <p:stCondLst>
                              <p:cond delay="7100"/>
                            </p:stCondLst>
                            <p:childTnLst>
                              <p:par>
                                <p:cTn id="45" presetID="12" presetClass="entr" presetSubtype="1" fill="hold" grpId="0" nodeType="afterEffect">
                                  <p:stCondLst>
                                    <p:cond delay="2000"/>
                                  </p:stCondLst>
                                  <p:childTnLst>
                                    <p:set>
                                      <p:cBhvr>
                                        <p:cTn id="46" dur="1" fill="hold">
                                          <p:stCondLst>
                                            <p:cond delay="0"/>
                                          </p:stCondLst>
                                        </p:cTn>
                                        <p:tgtEl>
                                          <p:spTgt spid="161842"/>
                                        </p:tgtEl>
                                        <p:attrNameLst>
                                          <p:attrName>style.visibility</p:attrName>
                                        </p:attrNameLst>
                                      </p:cBhvr>
                                      <p:to>
                                        <p:strVal val="visible"/>
                                      </p:to>
                                    </p:set>
                                    <p:animEffect transition="in" filter="slide(fromTop)">
                                      <p:cBhvr>
                                        <p:cTn id="47" dur="500"/>
                                        <p:tgtEl>
                                          <p:spTgt spid="16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P spid="161795" grpId="0" autoUpdateAnimBg="0"/>
      <p:bldP spid="161796" grpId="0" autoUpdateAnimBg="0"/>
      <p:bldP spid="161797" grpId="0" autoUpdateAnimBg="0"/>
      <p:bldP spid="161798" grpId="0" autoUpdateAnimBg="0"/>
      <p:bldP spid="161799" grpId="0" autoUpdateAnimBg="0"/>
      <p:bldP spid="161800" grpId="0" animBg="1"/>
      <p:bldP spid="161801" grpId="0" autoUpdateAnimBg="0"/>
      <p:bldP spid="161802" grpId="0" autoUpdateAnimBg="0"/>
      <p:bldP spid="16184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0F70DC6A-842E-1148-8DF2-648303233BB8}"/>
              </a:ext>
            </a:extLst>
          </p:cNvPr>
          <p:cNvSpPr>
            <a:spLocks noChangeArrowheads="1"/>
          </p:cNvSpPr>
          <p:nvPr/>
        </p:nvSpPr>
        <p:spPr bwMode="auto">
          <a:xfrm>
            <a:off x="2214563" y="93664"/>
            <a:ext cx="7772400" cy="7381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Mutually Exclusive Events</a:t>
            </a:r>
          </a:p>
        </p:txBody>
      </p:sp>
      <p:sp>
        <p:nvSpPr>
          <p:cNvPr id="164867" name="Rectangle 3">
            <a:extLst>
              <a:ext uri="{FF2B5EF4-FFF2-40B4-BE49-F238E27FC236}">
                <a16:creationId xmlns:a16="http://schemas.microsoft.com/office/drawing/2014/main" id="{DCB215F2-3982-B3CA-7DD6-04E63288CC20}"/>
              </a:ext>
            </a:extLst>
          </p:cNvPr>
          <p:cNvSpPr>
            <a:spLocks noChangeArrowheads="1"/>
          </p:cNvSpPr>
          <p:nvPr/>
        </p:nvSpPr>
        <p:spPr bwMode="auto">
          <a:xfrm>
            <a:off x="1665627" y="732422"/>
            <a:ext cx="8893515" cy="10096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Two events are said to be </a:t>
            </a:r>
            <a:r>
              <a:rPr lang="en-US" sz="2400" u="sng" dirty="0">
                <a:effectLst>
                  <a:outerShdw blurRad="38100" dist="38100" dir="2700000" algn="tl">
                    <a:srgbClr val="000000"/>
                  </a:outerShdw>
                </a:effectLst>
                <a:latin typeface="Book Antiqua" pitchFamily="18" charset="0"/>
              </a:rPr>
              <a:t>mutually exclusive</a:t>
            </a:r>
            <a:r>
              <a:rPr lang="en-US" sz="2400" dirty="0">
                <a:effectLst>
                  <a:outerShdw blurRad="38100" dist="38100" dir="2700000" algn="tl">
                    <a:srgbClr val="000000"/>
                  </a:outerShdw>
                </a:effectLst>
                <a:latin typeface="Book Antiqua" pitchFamily="18" charset="0"/>
              </a:rPr>
              <a:t> if the events have </a:t>
            </a:r>
          </a:p>
          <a:p>
            <a:pPr>
              <a:defRPr/>
            </a:pPr>
            <a:r>
              <a:rPr lang="en-US" sz="2400" dirty="0">
                <a:effectLst>
                  <a:outerShdw blurRad="38100" dist="38100" dir="2700000" algn="tl">
                    <a:srgbClr val="000000"/>
                  </a:outerShdw>
                </a:effectLst>
                <a:latin typeface="Book Antiqua" pitchFamily="18" charset="0"/>
              </a:rPr>
              <a:t>no sample points in common.</a:t>
            </a:r>
          </a:p>
        </p:txBody>
      </p:sp>
      <p:sp>
        <p:nvSpPr>
          <p:cNvPr id="164869" name="Rectangle 5">
            <a:extLst>
              <a:ext uri="{FF2B5EF4-FFF2-40B4-BE49-F238E27FC236}">
                <a16:creationId xmlns:a16="http://schemas.microsoft.com/office/drawing/2014/main" id="{916EE19C-3800-932D-8E9F-F7A756E76AEF}"/>
              </a:ext>
            </a:extLst>
          </p:cNvPr>
          <p:cNvSpPr>
            <a:spLocks noChangeArrowheads="1"/>
          </p:cNvSpPr>
          <p:nvPr/>
        </p:nvSpPr>
        <p:spPr bwMode="auto">
          <a:xfrm>
            <a:off x="272256" y="1742072"/>
            <a:ext cx="11680258" cy="724543"/>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Two events are mutually exclusive if, when one event occurs, the other cannot occur.</a:t>
            </a:r>
          </a:p>
        </p:txBody>
      </p:sp>
      <p:sp>
        <p:nvSpPr>
          <p:cNvPr id="164871" name="Rectangle 7">
            <a:extLst>
              <a:ext uri="{FF2B5EF4-FFF2-40B4-BE49-F238E27FC236}">
                <a16:creationId xmlns:a16="http://schemas.microsoft.com/office/drawing/2014/main" id="{47CB47AD-A966-AD33-70E0-1287D1747BC9}"/>
              </a:ext>
            </a:extLst>
          </p:cNvPr>
          <p:cNvSpPr>
            <a:spLocks noChangeArrowheads="1"/>
          </p:cNvSpPr>
          <p:nvPr/>
        </p:nvSpPr>
        <p:spPr bwMode="auto">
          <a:xfrm>
            <a:off x="348456" y="4702629"/>
            <a:ext cx="3732213" cy="1783026"/>
          </a:xfrm>
          <a:prstGeom prst="rect">
            <a:avLst/>
          </a:prstGeom>
          <a:solidFill>
            <a:schemeClr val="bg1"/>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4873" name="Rectangle 9">
            <a:extLst>
              <a:ext uri="{FF2B5EF4-FFF2-40B4-BE49-F238E27FC236}">
                <a16:creationId xmlns:a16="http://schemas.microsoft.com/office/drawing/2014/main" id="{D4C3E6C3-19EB-D795-A02A-693E2B248C4A}"/>
              </a:ext>
            </a:extLst>
          </p:cNvPr>
          <p:cNvSpPr>
            <a:spLocks noChangeArrowheads="1"/>
          </p:cNvSpPr>
          <p:nvPr/>
        </p:nvSpPr>
        <p:spPr bwMode="auto">
          <a:xfrm>
            <a:off x="3114809" y="3570276"/>
            <a:ext cx="1215077" cy="75693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nSpc>
                <a:spcPct val="90000"/>
              </a:lnSpc>
              <a:defRPr/>
            </a:pPr>
            <a:r>
              <a:rPr lang="en-US" sz="2400" dirty="0">
                <a:latin typeface="Book Antiqua" pitchFamily="18" charset="0"/>
              </a:rPr>
              <a:t>Sample</a:t>
            </a:r>
          </a:p>
          <a:p>
            <a:pPr>
              <a:lnSpc>
                <a:spcPct val="90000"/>
              </a:lnSpc>
              <a:defRPr/>
            </a:pPr>
            <a:r>
              <a:rPr lang="en-US" sz="2400" dirty="0">
                <a:latin typeface="Book Antiqua" pitchFamily="18" charset="0"/>
              </a:rPr>
              <a:t>Space </a:t>
            </a:r>
            <a:r>
              <a:rPr lang="en-US" sz="2400" i="1" dirty="0">
                <a:latin typeface="Book Antiqua" pitchFamily="18" charset="0"/>
              </a:rPr>
              <a:t>S</a:t>
            </a:r>
          </a:p>
        </p:txBody>
      </p:sp>
      <p:sp>
        <p:nvSpPr>
          <p:cNvPr id="164874" name="Line 10">
            <a:extLst>
              <a:ext uri="{FF2B5EF4-FFF2-40B4-BE49-F238E27FC236}">
                <a16:creationId xmlns:a16="http://schemas.microsoft.com/office/drawing/2014/main" id="{20078C7D-C806-1291-16E3-EE1FA558379A}"/>
              </a:ext>
            </a:extLst>
          </p:cNvPr>
          <p:cNvSpPr>
            <a:spLocks noChangeShapeType="1"/>
          </p:cNvSpPr>
          <p:nvPr/>
        </p:nvSpPr>
        <p:spPr bwMode="auto">
          <a:xfrm flipV="1">
            <a:off x="3329984" y="4376823"/>
            <a:ext cx="392364" cy="138217"/>
          </a:xfrm>
          <a:prstGeom prst="line">
            <a:avLst/>
          </a:prstGeom>
          <a:noFill/>
          <a:ln w="19050">
            <a:solidFill>
              <a:schemeClr val="tx1"/>
            </a:solidFill>
            <a:round/>
            <a:headEnd type="triangle" w="med" len="me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4875" name="Oval 11">
            <a:extLst>
              <a:ext uri="{FF2B5EF4-FFF2-40B4-BE49-F238E27FC236}">
                <a16:creationId xmlns:a16="http://schemas.microsoft.com/office/drawing/2014/main" id="{97439C42-8B68-3F1C-4C8F-2C34AFF8C3AF}"/>
              </a:ext>
            </a:extLst>
          </p:cNvPr>
          <p:cNvSpPr>
            <a:spLocks noChangeArrowheads="1"/>
          </p:cNvSpPr>
          <p:nvPr/>
        </p:nvSpPr>
        <p:spPr bwMode="auto">
          <a:xfrm>
            <a:off x="413204" y="4755942"/>
            <a:ext cx="1711325" cy="1676400"/>
          </a:xfrm>
          <a:prstGeom prst="ellipse">
            <a:avLst/>
          </a:prstGeom>
          <a:solidFill>
            <a:schemeClr val="accent1">
              <a:lumMod val="20000"/>
              <a:lumOff val="80000"/>
            </a:schemeClr>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4876" name="Rectangle 12">
            <a:extLst>
              <a:ext uri="{FF2B5EF4-FFF2-40B4-BE49-F238E27FC236}">
                <a16:creationId xmlns:a16="http://schemas.microsoft.com/office/drawing/2014/main" id="{F18E62BB-B586-8C39-3BE8-B2695555B3D7}"/>
              </a:ext>
            </a:extLst>
          </p:cNvPr>
          <p:cNvSpPr>
            <a:spLocks noChangeArrowheads="1"/>
          </p:cNvSpPr>
          <p:nvPr/>
        </p:nvSpPr>
        <p:spPr bwMode="auto">
          <a:xfrm>
            <a:off x="598942" y="5425343"/>
            <a:ext cx="1525587" cy="459100"/>
          </a:xfrm>
          <a:prstGeom prst="rect">
            <a:avLst/>
          </a:prstGeom>
          <a:noFill/>
          <a:ln w="12700">
            <a:noFill/>
            <a:miter lim="800000"/>
            <a:headEnd/>
            <a:tailEnd/>
          </a:ln>
          <a:effectLst/>
        </p:spPr>
        <p:txBody>
          <a:bodyPr lIns="90488" tIns="44450" rIns="90488" bIns="44450">
            <a:spAutoFit/>
          </a:bodyPr>
          <a:lstStyle/>
          <a:p>
            <a:pPr>
              <a:defRPr/>
            </a:pPr>
            <a:r>
              <a:rPr lang="en-US" sz="2400" dirty="0">
                <a:effectLst>
                  <a:outerShdw blurRad="38100" dist="38100" dir="2700000" algn="tl">
                    <a:srgbClr val="000000"/>
                  </a:outerShdw>
                </a:effectLst>
                <a:latin typeface="Book Antiqua" pitchFamily="18" charset="0"/>
              </a:rPr>
              <a:t>Event </a:t>
            </a:r>
            <a:r>
              <a:rPr lang="en-US" sz="2400" i="1" dirty="0">
                <a:effectLst>
                  <a:outerShdw blurRad="38100" dist="38100" dir="2700000" algn="tl">
                    <a:srgbClr val="000000"/>
                  </a:outerShdw>
                </a:effectLst>
                <a:latin typeface="Book Antiqua" pitchFamily="18" charset="0"/>
              </a:rPr>
              <a:t>A</a:t>
            </a:r>
            <a:endParaRPr lang="en-US" sz="2400" i="1" dirty="0">
              <a:latin typeface="Book Antiqua" pitchFamily="18" charset="0"/>
            </a:endParaRPr>
          </a:p>
        </p:txBody>
      </p:sp>
      <p:sp>
        <p:nvSpPr>
          <p:cNvPr id="164878" name="Oval 14">
            <a:extLst>
              <a:ext uri="{FF2B5EF4-FFF2-40B4-BE49-F238E27FC236}">
                <a16:creationId xmlns:a16="http://schemas.microsoft.com/office/drawing/2014/main" id="{7CC48768-9ECE-D663-2CC6-763A0CC79DA0}"/>
              </a:ext>
            </a:extLst>
          </p:cNvPr>
          <p:cNvSpPr>
            <a:spLocks noChangeArrowheads="1"/>
          </p:cNvSpPr>
          <p:nvPr/>
        </p:nvSpPr>
        <p:spPr bwMode="auto">
          <a:xfrm>
            <a:off x="2189277" y="4755942"/>
            <a:ext cx="1690688" cy="1674812"/>
          </a:xfrm>
          <a:prstGeom prst="ellipse">
            <a:avLst/>
          </a:prstGeom>
          <a:solidFill>
            <a:schemeClr val="bg2">
              <a:lumMod val="40000"/>
              <a:lumOff val="60000"/>
            </a:schemeClr>
          </a:soli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4880" name="Rectangle 16">
            <a:extLst>
              <a:ext uri="{FF2B5EF4-FFF2-40B4-BE49-F238E27FC236}">
                <a16:creationId xmlns:a16="http://schemas.microsoft.com/office/drawing/2014/main" id="{80E15718-6EF6-412B-9943-D24C4A8BCCAE}"/>
              </a:ext>
            </a:extLst>
          </p:cNvPr>
          <p:cNvSpPr>
            <a:spLocks noChangeArrowheads="1"/>
          </p:cNvSpPr>
          <p:nvPr/>
        </p:nvSpPr>
        <p:spPr bwMode="auto">
          <a:xfrm>
            <a:off x="2416662" y="5363798"/>
            <a:ext cx="1235917" cy="459100"/>
          </a:xfrm>
          <a:prstGeom prst="rect">
            <a:avLst/>
          </a:prstGeom>
          <a:noFill/>
          <a:ln w="12700">
            <a:noFill/>
            <a:miter lim="800000"/>
            <a:headEnd/>
            <a:tailEnd/>
          </a:ln>
          <a:effectLst/>
        </p:spPr>
        <p:txBody>
          <a:bodyPr wrap="none" lIns="90488" tIns="44450" rIns="90488" bIns="44450">
            <a:spAutoFit/>
          </a:bodyPr>
          <a:lstStyle/>
          <a:p>
            <a:pPr>
              <a:defRPr/>
            </a:pPr>
            <a:r>
              <a:rPr lang="en-US" sz="2400" dirty="0">
                <a:effectLst>
                  <a:outerShdw blurRad="38100" dist="38100" dir="2700000" algn="tl">
                    <a:srgbClr val="000000"/>
                  </a:outerShdw>
                </a:effectLst>
                <a:latin typeface="Book Antiqua" pitchFamily="18" charset="0"/>
              </a:rPr>
              <a:t>Event </a:t>
            </a:r>
            <a:r>
              <a:rPr lang="en-US" sz="2400" i="1" dirty="0">
                <a:effectLst>
                  <a:outerShdw blurRad="38100" dist="38100" dir="2700000" algn="tl">
                    <a:srgbClr val="000000"/>
                  </a:outerShdw>
                </a:effectLst>
                <a:latin typeface="Book Antiqua" pitchFamily="18" charset="0"/>
              </a:rPr>
              <a:t>B</a:t>
            </a:r>
          </a:p>
        </p:txBody>
      </p:sp>
      <p:sp>
        <p:nvSpPr>
          <p:cNvPr id="2" name="Rectangle 3">
            <a:extLst>
              <a:ext uri="{FF2B5EF4-FFF2-40B4-BE49-F238E27FC236}">
                <a16:creationId xmlns:a16="http://schemas.microsoft.com/office/drawing/2014/main" id="{3E34EA6F-1688-63C7-2083-38D9BB1940B4}"/>
              </a:ext>
            </a:extLst>
          </p:cNvPr>
          <p:cNvSpPr>
            <a:spLocks noChangeArrowheads="1"/>
          </p:cNvSpPr>
          <p:nvPr/>
        </p:nvSpPr>
        <p:spPr bwMode="auto">
          <a:xfrm>
            <a:off x="2031660" y="2496816"/>
            <a:ext cx="7677150" cy="762000"/>
          </a:xfrm>
          <a:prstGeom prst="rect">
            <a:avLst/>
          </a:prstGeom>
          <a:solidFill>
            <a:schemeClr val="bg2">
              <a:lumMod val="20000"/>
              <a:lumOff val="80000"/>
            </a:schemeClr>
          </a:solidFill>
          <a:ln w="6350">
            <a:solidFill>
              <a:schemeClr val="tx1"/>
            </a:solidFill>
            <a:miter lim="800000"/>
            <a:headEnd/>
            <a:tailEnd/>
          </a:ln>
          <a:effectLst>
            <a:outerShdw dist="45791" dir="2021404"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If events </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and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are mutually exclusive,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 0.</a:t>
            </a:r>
          </a:p>
        </p:txBody>
      </p:sp>
      <p:pic>
        <p:nvPicPr>
          <p:cNvPr id="4" name="Picture 3">
            <a:extLst>
              <a:ext uri="{FF2B5EF4-FFF2-40B4-BE49-F238E27FC236}">
                <a16:creationId xmlns:a16="http://schemas.microsoft.com/office/drawing/2014/main" id="{145722A8-D70A-1AE6-CF7A-C6BFC62399D0}"/>
              </a:ext>
            </a:extLst>
          </p:cNvPr>
          <p:cNvPicPr>
            <a:picLocks noChangeAspect="1"/>
          </p:cNvPicPr>
          <p:nvPr/>
        </p:nvPicPr>
        <p:blipFill>
          <a:blip r:embed="rId3"/>
          <a:stretch>
            <a:fillRect/>
          </a:stretch>
        </p:blipFill>
        <p:spPr>
          <a:xfrm>
            <a:off x="4724176" y="3130870"/>
            <a:ext cx="3843449" cy="1646064"/>
          </a:xfrm>
          <a:prstGeom prst="rect">
            <a:avLst/>
          </a:prstGeom>
        </p:spPr>
      </p:pic>
      <p:pic>
        <p:nvPicPr>
          <p:cNvPr id="5" name="Picture 4">
            <a:extLst>
              <a:ext uri="{FF2B5EF4-FFF2-40B4-BE49-F238E27FC236}">
                <a16:creationId xmlns:a16="http://schemas.microsoft.com/office/drawing/2014/main" id="{7C010D00-24F5-41A7-5015-9CFAFD75A883}"/>
              </a:ext>
            </a:extLst>
          </p:cNvPr>
          <p:cNvPicPr>
            <a:picLocks noChangeAspect="1"/>
          </p:cNvPicPr>
          <p:nvPr/>
        </p:nvPicPr>
        <p:blipFill>
          <a:blip r:embed="rId4"/>
          <a:stretch>
            <a:fillRect/>
          </a:stretch>
        </p:blipFill>
        <p:spPr>
          <a:xfrm>
            <a:off x="4426585" y="5010562"/>
            <a:ext cx="7166473" cy="1646063"/>
          </a:xfrm>
          <a:prstGeom prst="rect">
            <a:avLst/>
          </a:prstGeom>
        </p:spPr>
      </p:pic>
      <p:pic>
        <p:nvPicPr>
          <p:cNvPr id="6" name="Picture 5">
            <a:extLst>
              <a:ext uri="{FF2B5EF4-FFF2-40B4-BE49-F238E27FC236}">
                <a16:creationId xmlns:a16="http://schemas.microsoft.com/office/drawing/2014/main" id="{E9E836B7-71DE-5910-2D40-1FD398E1F791}"/>
              </a:ext>
            </a:extLst>
          </p:cNvPr>
          <p:cNvPicPr>
            <a:picLocks noChangeAspect="1"/>
          </p:cNvPicPr>
          <p:nvPr/>
        </p:nvPicPr>
        <p:blipFill>
          <a:blip r:embed="rId5"/>
          <a:stretch>
            <a:fillRect/>
          </a:stretch>
        </p:blipFill>
        <p:spPr>
          <a:xfrm>
            <a:off x="5999831" y="5674817"/>
            <a:ext cx="4419983" cy="810838"/>
          </a:xfrm>
          <a:prstGeom prst="rect">
            <a:avLst/>
          </a:prstGeom>
        </p:spPr>
      </p:pic>
    </p:spTree>
    <p:extLst>
      <p:ext uri="{BB962C8B-B14F-4D97-AF65-F5344CB8AC3E}">
        <p14:creationId xmlns:p14="http://schemas.microsoft.com/office/powerpoint/2010/main" val="7168478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500" fill="hold"/>
                                        <p:tgtEl>
                                          <p:spTgt spid="164867"/>
                                        </p:tgtEl>
                                        <p:attrNameLst>
                                          <p:attrName>ppt_w</p:attrName>
                                        </p:attrNameLst>
                                      </p:cBhvr>
                                      <p:tavLst>
                                        <p:tav tm="0">
                                          <p:val>
                                            <p:strVal val="2/3*#ppt_w"/>
                                          </p:val>
                                        </p:tav>
                                        <p:tav tm="100000">
                                          <p:val>
                                            <p:strVal val="#ppt_w"/>
                                          </p:val>
                                        </p:tav>
                                      </p:tavLst>
                                    </p:anim>
                                    <p:anim calcmode="lin" valueType="num">
                                      <p:cBhvr>
                                        <p:cTn id="8" dur="500" fill="hold"/>
                                        <p:tgtEl>
                                          <p:spTgt spid="16486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4869"/>
                                        </p:tgtEl>
                                        <p:attrNameLst>
                                          <p:attrName>style.visibility</p:attrName>
                                        </p:attrNameLst>
                                      </p:cBhvr>
                                      <p:to>
                                        <p:strVal val="visible"/>
                                      </p:to>
                                    </p:set>
                                    <p:anim calcmode="lin" valueType="num">
                                      <p:cBhvr>
                                        <p:cTn id="13" dur="500" fill="hold"/>
                                        <p:tgtEl>
                                          <p:spTgt spid="164869"/>
                                        </p:tgtEl>
                                        <p:attrNameLst>
                                          <p:attrName>ppt_w</p:attrName>
                                        </p:attrNameLst>
                                      </p:cBhvr>
                                      <p:tavLst>
                                        <p:tav tm="0">
                                          <p:val>
                                            <p:strVal val="2/3*#ppt_w"/>
                                          </p:val>
                                        </p:tav>
                                        <p:tav tm="100000">
                                          <p:val>
                                            <p:strVal val="#ppt_w"/>
                                          </p:val>
                                        </p:tav>
                                      </p:tavLst>
                                    </p:anim>
                                    <p:anim calcmode="lin" valueType="num">
                                      <p:cBhvr>
                                        <p:cTn id="14" dur="500" fill="hold"/>
                                        <p:tgtEl>
                                          <p:spTgt spid="16486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64871"/>
                                        </p:tgtEl>
                                        <p:attrNameLst>
                                          <p:attrName>style.visibility</p:attrName>
                                        </p:attrNameLst>
                                      </p:cBhvr>
                                      <p:to>
                                        <p:strVal val="visible"/>
                                      </p:to>
                                    </p:set>
                                    <p:animEffect transition="in" filter="dissolve">
                                      <p:cBhvr>
                                        <p:cTn id="19" dur="500"/>
                                        <p:tgtEl>
                                          <p:spTgt spid="164871"/>
                                        </p:tgtEl>
                                      </p:cBhvr>
                                    </p:animEffect>
                                  </p:childTnLst>
                                </p:cTn>
                              </p:par>
                            </p:childTnLst>
                          </p:cTn>
                        </p:par>
                        <p:par>
                          <p:cTn id="20" fill="hold" nodeType="afterGroup">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64873"/>
                                        </p:tgtEl>
                                        <p:attrNameLst>
                                          <p:attrName>style.visibility</p:attrName>
                                        </p:attrNameLst>
                                      </p:cBhvr>
                                      <p:to>
                                        <p:strVal val="visible"/>
                                      </p:to>
                                    </p:set>
                                    <p:animEffect transition="in" filter="slide(fromTop)">
                                      <p:cBhvr>
                                        <p:cTn id="23" dur="500"/>
                                        <p:tgtEl>
                                          <p:spTgt spid="164873"/>
                                        </p:tgtEl>
                                      </p:cBhvr>
                                    </p:animEffect>
                                  </p:childTnLst>
                                </p:cTn>
                              </p:par>
                            </p:childTnLst>
                          </p:cTn>
                        </p:par>
                        <p:par>
                          <p:cTn id="24" fill="hold" nodeType="afterGroup">
                            <p:stCondLst>
                              <p:cond delay="2000"/>
                            </p:stCondLst>
                            <p:childTnLst>
                              <p:par>
                                <p:cTn id="25" presetID="12" presetClass="entr" presetSubtype="2" fill="hold" nodeType="afterEffect">
                                  <p:stCondLst>
                                    <p:cond delay="0"/>
                                  </p:stCondLst>
                                  <p:childTnLst>
                                    <p:set>
                                      <p:cBhvr>
                                        <p:cTn id="26" dur="1" fill="hold">
                                          <p:stCondLst>
                                            <p:cond delay="0"/>
                                          </p:stCondLst>
                                        </p:cTn>
                                        <p:tgtEl>
                                          <p:spTgt spid="164874"/>
                                        </p:tgtEl>
                                        <p:attrNameLst>
                                          <p:attrName>style.visibility</p:attrName>
                                        </p:attrNameLst>
                                      </p:cBhvr>
                                      <p:to>
                                        <p:strVal val="visible"/>
                                      </p:to>
                                    </p:set>
                                    <p:animEffect transition="in" filter="slide(fromRight)">
                                      <p:cBhvr>
                                        <p:cTn id="27" dur="500"/>
                                        <p:tgtEl>
                                          <p:spTgt spid="164874"/>
                                        </p:tgtEl>
                                      </p:cBhvr>
                                    </p:animEffect>
                                  </p:childTnLst>
                                </p:cTn>
                              </p:par>
                            </p:childTnLst>
                          </p:cTn>
                        </p:par>
                        <p:par>
                          <p:cTn id="28" fill="hold" nodeType="afterGroup">
                            <p:stCondLst>
                              <p:cond delay="2500"/>
                            </p:stCondLst>
                            <p:childTnLst>
                              <p:par>
                                <p:cTn id="29" presetID="12" presetClass="entr" presetSubtype="8" fill="hold" grpId="0" nodeType="afterEffect">
                                  <p:stCondLst>
                                    <p:cond delay="2000"/>
                                  </p:stCondLst>
                                  <p:childTnLst>
                                    <p:set>
                                      <p:cBhvr>
                                        <p:cTn id="30" dur="1" fill="hold">
                                          <p:stCondLst>
                                            <p:cond delay="0"/>
                                          </p:stCondLst>
                                        </p:cTn>
                                        <p:tgtEl>
                                          <p:spTgt spid="164875"/>
                                        </p:tgtEl>
                                        <p:attrNameLst>
                                          <p:attrName>style.visibility</p:attrName>
                                        </p:attrNameLst>
                                      </p:cBhvr>
                                      <p:to>
                                        <p:strVal val="visible"/>
                                      </p:to>
                                    </p:set>
                                    <p:animEffect transition="in" filter="slide(fromLeft)">
                                      <p:cBhvr>
                                        <p:cTn id="31" dur="500"/>
                                        <p:tgtEl>
                                          <p:spTgt spid="164875"/>
                                        </p:tgtEl>
                                      </p:cBhvr>
                                    </p:animEffect>
                                  </p:childTnLst>
                                </p:cTn>
                              </p:par>
                            </p:childTnLst>
                          </p:cTn>
                        </p:par>
                        <p:par>
                          <p:cTn id="32" fill="hold" nodeType="afterGroup">
                            <p:stCondLst>
                              <p:cond delay="5000"/>
                            </p:stCondLst>
                            <p:childTnLst>
                              <p:par>
                                <p:cTn id="33" presetID="12" presetClass="entr" presetSubtype="1" fill="hold" grpId="0" nodeType="afterEffect">
                                  <p:stCondLst>
                                    <p:cond delay="1000"/>
                                  </p:stCondLst>
                                  <p:childTnLst>
                                    <p:set>
                                      <p:cBhvr>
                                        <p:cTn id="34" dur="1" fill="hold">
                                          <p:stCondLst>
                                            <p:cond delay="0"/>
                                          </p:stCondLst>
                                        </p:cTn>
                                        <p:tgtEl>
                                          <p:spTgt spid="164876"/>
                                        </p:tgtEl>
                                        <p:attrNameLst>
                                          <p:attrName>style.visibility</p:attrName>
                                        </p:attrNameLst>
                                      </p:cBhvr>
                                      <p:to>
                                        <p:strVal val="visible"/>
                                      </p:to>
                                    </p:set>
                                    <p:animEffect transition="in" filter="slide(fromTop)">
                                      <p:cBhvr>
                                        <p:cTn id="35" dur="500"/>
                                        <p:tgtEl>
                                          <p:spTgt spid="164876"/>
                                        </p:tgtEl>
                                      </p:cBhvr>
                                    </p:animEffect>
                                  </p:childTnLst>
                                </p:cTn>
                              </p:par>
                            </p:childTnLst>
                          </p:cTn>
                        </p:par>
                        <p:par>
                          <p:cTn id="36" fill="hold" nodeType="afterGroup">
                            <p:stCondLst>
                              <p:cond delay="6500"/>
                            </p:stCondLst>
                            <p:childTnLst>
                              <p:par>
                                <p:cTn id="37" presetID="12" presetClass="entr" presetSubtype="2" fill="hold" grpId="0" nodeType="afterEffect">
                                  <p:stCondLst>
                                    <p:cond delay="1000"/>
                                  </p:stCondLst>
                                  <p:childTnLst>
                                    <p:set>
                                      <p:cBhvr>
                                        <p:cTn id="38" dur="1" fill="hold">
                                          <p:stCondLst>
                                            <p:cond delay="0"/>
                                          </p:stCondLst>
                                        </p:cTn>
                                        <p:tgtEl>
                                          <p:spTgt spid="164878"/>
                                        </p:tgtEl>
                                        <p:attrNameLst>
                                          <p:attrName>style.visibility</p:attrName>
                                        </p:attrNameLst>
                                      </p:cBhvr>
                                      <p:to>
                                        <p:strVal val="visible"/>
                                      </p:to>
                                    </p:set>
                                    <p:animEffect transition="in" filter="slide(fromRight)">
                                      <p:cBhvr>
                                        <p:cTn id="39" dur="500"/>
                                        <p:tgtEl>
                                          <p:spTgt spid="164878"/>
                                        </p:tgtEl>
                                      </p:cBhvr>
                                    </p:animEffect>
                                  </p:childTnLst>
                                </p:cTn>
                              </p:par>
                            </p:childTnLst>
                          </p:cTn>
                        </p:par>
                        <p:par>
                          <p:cTn id="40" fill="hold" nodeType="afterGroup">
                            <p:stCondLst>
                              <p:cond delay="8000"/>
                            </p:stCondLst>
                            <p:childTnLst>
                              <p:par>
                                <p:cTn id="41" presetID="12" presetClass="entr" presetSubtype="1" fill="hold" grpId="0" nodeType="afterEffect">
                                  <p:stCondLst>
                                    <p:cond delay="1000"/>
                                  </p:stCondLst>
                                  <p:childTnLst>
                                    <p:set>
                                      <p:cBhvr>
                                        <p:cTn id="42" dur="1" fill="hold">
                                          <p:stCondLst>
                                            <p:cond delay="0"/>
                                          </p:stCondLst>
                                        </p:cTn>
                                        <p:tgtEl>
                                          <p:spTgt spid="164880"/>
                                        </p:tgtEl>
                                        <p:attrNameLst>
                                          <p:attrName>style.visibility</p:attrName>
                                        </p:attrNameLst>
                                      </p:cBhvr>
                                      <p:to>
                                        <p:strVal val="visible"/>
                                      </p:to>
                                    </p:set>
                                    <p:animEffect transition="in" filter="slide(fromTop)">
                                      <p:cBhvr>
                                        <p:cTn id="43" dur="500"/>
                                        <p:tgtEl>
                                          <p:spTgt spid="164880"/>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72"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strVal val="2/3*#ppt_w"/>
                                          </p:val>
                                        </p:tav>
                                        <p:tav tm="100000">
                                          <p:val>
                                            <p:strVal val="#ppt_w"/>
                                          </p:val>
                                        </p:tav>
                                      </p:tavLst>
                                    </p:anim>
                                    <p:anim calcmode="lin" valueType="num">
                                      <p:cBhvr>
                                        <p:cTn id="49"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nimBg="1" autoUpdateAnimBg="0"/>
      <p:bldP spid="164869" grpId="0" animBg="1" autoUpdateAnimBg="0"/>
      <p:bldP spid="164871" grpId="0" animBg="1"/>
      <p:bldP spid="164873" grpId="0" autoUpdateAnimBg="0"/>
      <p:bldP spid="164875" grpId="0" animBg="1"/>
      <p:bldP spid="164876" grpId="0" autoUpdateAnimBg="0"/>
      <p:bldP spid="164878" grpId="0" animBg="1"/>
      <p:bldP spid="164880" grpId="0" autoUpdateAnimBg="0"/>
      <p:bldP spid="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C042569E-DFD6-3C94-8949-2C5EFAB7BCF8}"/>
              </a:ext>
            </a:extLst>
          </p:cNvPr>
          <p:cNvSpPr>
            <a:spLocks noChangeArrowheads="1"/>
          </p:cNvSpPr>
          <p:nvPr/>
        </p:nvSpPr>
        <p:spPr bwMode="auto">
          <a:xfrm>
            <a:off x="2476500" y="1133475"/>
            <a:ext cx="7600950" cy="10096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probability of an event given that another event</a:t>
            </a:r>
          </a:p>
          <a:p>
            <a:pPr>
              <a:defRPr/>
            </a:pPr>
            <a:r>
              <a:rPr lang="en-US" sz="2400" dirty="0">
                <a:effectLst>
                  <a:outerShdw blurRad="38100" dist="38100" dir="2700000" algn="tl">
                    <a:srgbClr val="000000"/>
                  </a:outerShdw>
                </a:effectLst>
                <a:latin typeface="Book Antiqua" pitchFamily="18" charset="0"/>
              </a:rPr>
              <a:t> has occurred is called a </a:t>
            </a:r>
            <a:r>
              <a:rPr lang="en-US" sz="2400" u="sng" dirty="0">
                <a:effectLst>
                  <a:outerShdw blurRad="38100" dist="38100" dir="2700000" algn="tl">
                    <a:srgbClr val="000000"/>
                  </a:outerShdw>
                </a:effectLst>
                <a:latin typeface="Book Antiqua" pitchFamily="18" charset="0"/>
              </a:rPr>
              <a:t>conditional probability</a:t>
            </a:r>
            <a:r>
              <a:rPr lang="en-US" sz="2400" dirty="0">
                <a:effectLst>
                  <a:outerShdw blurRad="38100" dist="38100" dir="2700000" algn="tl">
                    <a:srgbClr val="000000"/>
                  </a:outerShdw>
                </a:effectLst>
                <a:latin typeface="Book Antiqua" pitchFamily="18" charset="0"/>
              </a:rPr>
              <a:t>.</a:t>
            </a:r>
          </a:p>
        </p:txBody>
      </p:sp>
      <p:sp>
        <p:nvSpPr>
          <p:cNvPr id="166916" name="Rectangle 4">
            <a:extLst>
              <a:ext uri="{FF2B5EF4-FFF2-40B4-BE49-F238E27FC236}">
                <a16:creationId xmlns:a16="http://schemas.microsoft.com/office/drawing/2014/main" id="{55B5CB05-94E6-1C21-E69F-96DA15D90320}"/>
              </a:ext>
            </a:extLst>
          </p:cNvPr>
          <p:cNvSpPr>
            <a:spLocks noChangeArrowheads="1"/>
          </p:cNvSpPr>
          <p:nvPr/>
        </p:nvSpPr>
        <p:spPr bwMode="auto">
          <a:xfrm>
            <a:off x="2549525" y="3352800"/>
            <a:ext cx="7600950" cy="22415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A conditional probability is computed as follows :</a:t>
            </a:r>
          </a:p>
          <a:p>
            <a:pPr>
              <a:defRPr/>
            </a:pPr>
            <a:endParaRPr lang="en-US" sz="2400">
              <a:effectLst>
                <a:outerShdw blurRad="38100" dist="38100" dir="2700000" algn="tl">
                  <a:srgbClr val="000000"/>
                </a:outerShdw>
              </a:effectLst>
              <a:latin typeface="Book Antiqua" pitchFamily="18" charset="0"/>
            </a:endParaRPr>
          </a:p>
          <a:p>
            <a:pPr>
              <a:defRPr/>
            </a:pPr>
            <a:endParaRPr lang="en-US" sz="2000">
              <a:effectLst>
                <a:outerShdw blurRad="38100" dist="38100" dir="2700000" algn="tl">
                  <a:srgbClr val="000000"/>
                </a:outerShdw>
              </a:effectLst>
              <a:latin typeface="Book Antiqua" pitchFamily="18" charset="0"/>
            </a:endParaRPr>
          </a:p>
          <a:p>
            <a:pPr>
              <a:defRPr/>
            </a:pPr>
            <a:endParaRPr lang="en-US" sz="2000">
              <a:effectLst>
                <a:outerShdw blurRad="38100" dist="38100" dir="2700000" algn="tl">
                  <a:srgbClr val="000000"/>
                </a:outerShdw>
              </a:effectLst>
              <a:latin typeface="Book Antiqua" pitchFamily="18" charset="0"/>
            </a:endParaRPr>
          </a:p>
          <a:p>
            <a:pPr>
              <a:defRPr/>
            </a:pPr>
            <a:endParaRPr lang="en-US" sz="1400">
              <a:effectLst>
                <a:outerShdw blurRad="38100" dist="38100" dir="2700000" algn="tl">
                  <a:srgbClr val="000000"/>
                </a:outerShdw>
              </a:effectLst>
              <a:latin typeface="Book Antiqua" pitchFamily="18" charset="0"/>
            </a:endParaRPr>
          </a:p>
          <a:p>
            <a:pPr>
              <a:defRPr/>
            </a:pPr>
            <a:endParaRPr lang="en-US" sz="1400">
              <a:effectLst>
                <a:outerShdw blurRad="38100" dist="38100" dir="2700000" algn="tl">
                  <a:srgbClr val="000000"/>
                </a:outerShdw>
              </a:effectLst>
              <a:latin typeface="Book Antiqua" pitchFamily="18" charset="0"/>
            </a:endParaRPr>
          </a:p>
        </p:txBody>
      </p:sp>
      <p:sp>
        <p:nvSpPr>
          <p:cNvPr id="166918" name="Rectangle 6">
            <a:extLst>
              <a:ext uri="{FF2B5EF4-FFF2-40B4-BE49-F238E27FC236}">
                <a16:creationId xmlns:a16="http://schemas.microsoft.com/office/drawing/2014/main" id="{A401B045-E059-C181-553B-5B5CEE38EEA9}"/>
              </a:ext>
            </a:extLst>
          </p:cNvPr>
          <p:cNvSpPr>
            <a:spLocks noChangeArrowheads="1"/>
          </p:cNvSpPr>
          <p:nvPr/>
        </p:nvSpPr>
        <p:spPr bwMode="auto">
          <a:xfrm>
            <a:off x="4487863" y="3990976"/>
            <a:ext cx="3421062" cy="1554163"/>
          </a:xfrm>
          <a:prstGeom prst="rect">
            <a:avLst/>
          </a:prstGeom>
          <a:solidFill>
            <a:schemeClr val="bg2">
              <a:lumMod val="20000"/>
              <a:lumOff val="80000"/>
            </a:schemeClr>
          </a:solidFill>
          <a:ln w="1270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sz="2400">
              <a:effectLst>
                <a:outerShdw blurRad="38100" dist="38100" dir="2700000" algn="tl">
                  <a:srgbClr val="000000"/>
                </a:outerShdw>
              </a:effectLst>
              <a:latin typeface="Symbol" pitchFamily="18" charset="2"/>
            </a:endParaRPr>
          </a:p>
        </p:txBody>
      </p:sp>
      <p:sp>
        <p:nvSpPr>
          <p:cNvPr id="166919" name="Rectangle 7">
            <a:extLst>
              <a:ext uri="{FF2B5EF4-FFF2-40B4-BE49-F238E27FC236}">
                <a16:creationId xmlns:a16="http://schemas.microsoft.com/office/drawing/2014/main" id="{4E9C0651-C812-5892-66C0-55DE55FB3ACF}"/>
              </a:ext>
            </a:extLst>
          </p:cNvPr>
          <p:cNvSpPr>
            <a:spLocks noChangeArrowheads="1"/>
          </p:cNvSpPr>
          <p:nvPr/>
        </p:nvSpPr>
        <p:spPr bwMode="auto">
          <a:xfrm>
            <a:off x="2476500" y="2276475"/>
            <a:ext cx="7600950" cy="10096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conditional probability of </a:t>
            </a:r>
            <a:r>
              <a:rPr lang="en-US" sz="2400" i="1" u="sng" dirty="0">
                <a:effectLst>
                  <a:outerShdw blurRad="38100" dist="38100" dir="2700000" algn="tl">
                    <a:srgbClr val="000000"/>
                  </a:outerShdw>
                </a:effectLst>
                <a:latin typeface="Book Antiqua" pitchFamily="18" charset="0"/>
              </a:rPr>
              <a:t>A</a:t>
            </a:r>
            <a:r>
              <a:rPr lang="en-US" sz="2400" u="sng" dirty="0">
                <a:effectLst>
                  <a:outerShdw blurRad="38100" dist="38100" dir="2700000" algn="tl">
                    <a:srgbClr val="000000"/>
                  </a:outerShdw>
                </a:effectLst>
                <a:latin typeface="Book Antiqua" pitchFamily="18" charset="0"/>
              </a:rPr>
              <a:t> given </a:t>
            </a:r>
            <a:r>
              <a:rPr lang="en-US" sz="2400" i="1" u="sng"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is denoted</a:t>
            </a:r>
          </a:p>
          <a:p>
            <a:pPr>
              <a:defRPr/>
            </a:pPr>
            <a:r>
              <a:rPr lang="en-US" sz="2400" dirty="0">
                <a:effectLst>
                  <a:outerShdw blurRad="38100" dist="38100" dir="2700000" algn="tl">
                    <a:srgbClr val="000000"/>
                  </a:outerShdw>
                </a:effectLst>
                <a:latin typeface="Book Antiqua" pitchFamily="18" charset="0"/>
              </a:rPr>
              <a:t> by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a:t>
            </a:r>
          </a:p>
        </p:txBody>
      </p:sp>
      <p:sp>
        <p:nvSpPr>
          <p:cNvPr id="166920" name="Rectangle 8">
            <a:extLst>
              <a:ext uri="{FF2B5EF4-FFF2-40B4-BE49-F238E27FC236}">
                <a16:creationId xmlns:a16="http://schemas.microsoft.com/office/drawing/2014/main" id="{53175107-4472-C0E7-DE03-3068B3E418FA}"/>
              </a:ext>
            </a:extLst>
          </p:cNvPr>
          <p:cNvSpPr>
            <a:spLocks noChangeArrowheads="1"/>
          </p:cNvSpPr>
          <p:nvPr/>
        </p:nvSpPr>
        <p:spPr bwMode="auto">
          <a:xfrm>
            <a:off x="2138363" y="246064"/>
            <a:ext cx="7772400" cy="57943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Conditional Probability</a:t>
            </a:r>
          </a:p>
        </p:txBody>
      </p:sp>
      <p:graphicFrame>
        <p:nvGraphicFramePr>
          <p:cNvPr id="166921" name="Object 9">
            <a:hlinkClick r:id="" action="ppaction://ole?verb=0"/>
            <a:extLst>
              <a:ext uri="{FF2B5EF4-FFF2-40B4-BE49-F238E27FC236}">
                <a16:creationId xmlns:a16="http://schemas.microsoft.com/office/drawing/2014/main" id="{68231A67-3D31-31B8-C308-2B04CEEBCDB7}"/>
              </a:ext>
            </a:extLst>
          </p:cNvPr>
          <p:cNvGraphicFramePr>
            <a:graphicFrameLocks/>
          </p:cNvGraphicFramePr>
          <p:nvPr/>
        </p:nvGraphicFramePr>
        <p:xfrm>
          <a:off x="4529138" y="3990976"/>
          <a:ext cx="3251200" cy="1452563"/>
        </p:xfrm>
        <a:graphic>
          <a:graphicData uri="http://schemas.openxmlformats.org/presentationml/2006/ole">
            <mc:AlternateContent xmlns:mc="http://schemas.openxmlformats.org/markup-compatibility/2006">
              <mc:Choice xmlns:v="urn:schemas-microsoft-com:vml" Requires="v">
                <p:oleObj spid="_x0000_s1028" name="Equation" r:id="rId4" imgW="2914734" imgH="866700" progId="Equation.DSMT4">
                  <p:embed/>
                </p:oleObj>
              </mc:Choice>
              <mc:Fallback>
                <p:oleObj name="Equation" r:id="rId4" imgW="2914734" imgH="866700" progId="Equation.DSMT4">
                  <p:embed/>
                  <p:pic>
                    <p:nvPicPr>
                      <p:cNvPr id="166921" name="Object 9">
                        <a:hlinkClick r:id="" action="ppaction://ole?verb=0"/>
                        <a:extLst>
                          <a:ext uri="{FF2B5EF4-FFF2-40B4-BE49-F238E27FC236}">
                            <a16:creationId xmlns:a16="http://schemas.microsoft.com/office/drawing/2014/main" id="{68231A67-3D31-31B8-C308-2B04CEEBCDB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8" y="3990976"/>
                        <a:ext cx="3251200" cy="145256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p:cTn id="7" dur="500" fill="hold"/>
                                        <p:tgtEl>
                                          <p:spTgt spid="166914"/>
                                        </p:tgtEl>
                                        <p:attrNameLst>
                                          <p:attrName>ppt_w</p:attrName>
                                        </p:attrNameLst>
                                      </p:cBhvr>
                                      <p:tavLst>
                                        <p:tav tm="0">
                                          <p:val>
                                            <p:strVal val="2/3*#ppt_w"/>
                                          </p:val>
                                        </p:tav>
                                        <p:tav tm="100000">
                                          <p:val>
                                            <p:strVal val="#ppt_w"/>
                                          </p:val>
                                        </p:tav>
                                      </p:tavLst>
                                    </p:anim>
                                    <p:anim calcmode="lin" valueType="num">
                                      <p:cBhvr>
                                        <p:cTn id="8" dur="500" fill="hold"/>
                                        <p:tgtEl>
                                          <p:spTgt spid="16691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p:cTn id="13" dur="500" fill="hold"/>
                                        <p:tgtEl>
                                          <p:spTgt spid="166919"/>
                                        </p:tgtEl>
                                        <p:attrNameLst>
                                          <p:attrName>ppt_w</p:attrName>
                                        </p:attrNameLst>
                                      </p:cBhvr>
                                      <p:tavLst>
                                        <p:tav tm="0">
                                          <p:val>
                                            <p:strVal val="2/3*#ppt_w"/>
                                          </p:val>
                                        </p:tav>
                                        <p:tav tm="100000">
                                          <p:val>
                                            <p:strVal val="#ppt_w"/>
                                          </p:val>
                                        </p:tav>
                                      </p:tavLst>
                                    </p:anim>
                                    <p:anim calcmode="lin" valueType="num">
                                      <p:cBhvr>
                                        <p:cTn id="14" dur="500" fill="hold"/>
                                        <p:tgtEl>
                                          <p:spTgt spid="166919"/>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66916"/>
                                        </p:tgtEl>
                                        <p:attrNameLst>
                                          <p:attrName>style.visibility</p:attrName>
                                        </p:attrNameLst>
                                      </p:cBhvr>
                                      <p:to>
                                        <p:strVal val="visible"/>
                                      </p:to>
                                    </p:set>
                                    <p:anim calcmode="lin" valueType="num">
                                      <p:cBhvr>
                                        <p:cTn id="19" dur="500" fill="hold"/>
                                        <p:tgtEl>
                                          <p:spTgt spid="166916"/>
                                        </p:tgtEl>
                                        <p:attrNameLst>
                                          <p:attrName>ppt_w</p:attrName>
                                        </p:attrNameLst>
                                      </p:cBhvr>
                                      <p:tavLst>
                                        <p:tav tm="0">
                                          <p:val>
                                            <p:strVal val="2/3*#ppt_w"/>
                                          </p:val>
                                        </p:tav>
                                        <p:tav tm="100000">
                                          <p:val>
                                            <p:strVal val="#ppt_w"/>
                                          </p:val>
                                        </p:tav>
                                      </p:tavLst>
                                    </p:anim>
                                    <p:anim calcmode="lin" valueType="num">
                                      <p:cBhvr>
                                        <p:cTn id="20" dur="500" fill="hold"/>
                                        <p:tgtEl>
                                          <p:spTgt spid="166916"/>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500"/>
                            </p:stCondLst>
                            <p:childTnLst>
                              <p:par>
                                <p:cTn id="22" presetID="16" presetClass="entr" presetSubtype="37" fill="hold" grpId="0" nodeType="afterEffect">
                                  <p:stCondLst>
                                    <p:cond delay="2000"/>
                                  </p:stCondLst>
                                  <p:childTnLst>
                                    <p:set>
                                      <p:cBhvr>
                                        <p:cTn id="23" dur="1" fill="hold">
                                          <p:stCondLst>
                                            <p:cond delay="0"/>
                                          </p:stCondLst>
                                        </p:cTn>
                                        <p:tgtEl>
                                          <p:spTgt spid="166918"/>
                                        </p:tgtEl>
                                        <p:attrNameLst>
                                          <p:attrName>style.visibility</p:attrName>
                                        </p:attrNameLst>
                                      </p:cBhvr>
                                      <p:to>
                                        <p:strVal val="visible"/>
                                      </p:to>
                                    </p:set>
                                    <p:animEffect transition="in" filter="barn(outVertical)">
                                      <p:cBhvr>
                                        <p:cTn id="24" dur="500"/>
                                        <p:tgtEl>
                                          <p:spTgt spid="166918"/>
                                        </p:tgtEl>
                                      </p:cBhvr>
                                    </p:animEffect>
                                  </p:childTnLst>
                                </p:cTn>
                              </p:par>
                            </p:childTnLst>
                          </p:cTn>
                        </p:par>
                        <p:par>
                          <p:cTn id="25" fill="hold" nodeType="afterGroup">
                            <p:stCondLst>
                              <p:cond delay="3000"/>
                            </p:stCondLst>
                            <p:childTnLst>
                              <p:par>
                                <p:cTn id="26" presetID="23" presetClass="entr" presetSubtype="272" fill="hold" nodeType="afterEffect">
                                  <p:stCondLst>
                                    <p:cond delay="1000"/>
                                  </p:stCondLst>
                                  <p:childTnLst>
                                    <p:set>
                                      <p:cBhvr>
                                        <p:cTn id="27" dur="1" fill="hold">
                                          <p:stCondLst>
                                            <p:cond delay="0"/>
                                          </p:stCondLst>
                                        </p:cTn>
                                        <p:tgtEl>
                                          <p:spTgt spid="166921"/>
                                        </p:tgtEl>
                                        <p:attrNameLst>
                                          <p:attrName>style.visibility</p:attrName>
                                        </p:attrNameLst>
                                      </p:cBhvr>
                                      <p:to>
                                        <p:strVal val="visible"/>
                                      </p:to>
                                    </p:set>
                                    <p:anim calcmode="lin" valueType="num">
                                      <p:cBhvr>
                                        <p:cTn id="28" dur="500" fill="hold"/>
                                        <p:tgtEl>
                                          <p:spTgt spid="166921"/>
                                        </p:tgtEl>
                                        <p:attrNameLst>
                                          <p:attrName>ppt_w</p:attrName>
                                        </p:attrNameLst>
                                      </p:cBhvr>
                                      <p:tavLst>
                                        <p:tav tm="0">
                                          <p:val>
                                            <p:strVal val="2/3*#ppt_w"/>
                                          </p:val>
                                        </p:tav>
                                        <p:tav tm="100000">
                                          <p:val>
                                            <p:strVal val="#ppt_w"/>
                                          </p:val>
                                        </p:tav>
                                      </p:tavLst>
                                    </p:anim>
                                    <p:anim calcmode="lin" valueType="num">
                                      <p:cBhvr>
                                        <p:cTn id="29" dur="500" fill="hold"/>
                                        <p:tgtEl>
                                          <p:spTgt spid="16692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6" grpId="0" animBg="1" autoUpdateAnimBg="0"/>
      <p:bldP spid="166918" grpId="0" animBg="1" autoUpdateAnimBg="0"/>
      <p:bldP spid="16691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a:extLst>
              <a:ext uri="{FF2B5EF4-FFF2-40B4-BE49-F238E27FC236}">
                <a16:creationId xmlns:a16="http://schemas.microsoft.com/office/drawing/2014/main" id="{656E4DBF-CBBB-07FE-4951-E8A4E8C71037}"/>
              </a:ext>
            </a:extLst>
          </p:cNvPr>
          <p:cNvSpPr>
            <a:spLocks noChangeArrowheads="1"/>
          </p:cNvSpPr>
          <p:nvPr/>
        </p:nvSpPr>
        <p:spPr bwMode="auto">
          <a:xfrm>
            <a:off x="2476500" y="1119188"/>
            <a:ext cx="7258050" cy="1028700"/>
          </a:xfrm>
          <a:prstGeom prst="rect">
            <a:avLst/>
          </a:prstGeom>
          <a:solidFill>
            <a:schemeClr val="bg1">
              <a:lumMod val="95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Probability</a:t>
            </a:r>
            <a:r>
              <a:rPr lang="en-US" sz="2400" dirty="0">
                <a:effectLst>
                  <a:outerShdw blurRad="38100" dist="38100" dir="2700000" algn="tl">
                    <a:srgbClr val="000000"/>
                  </a:outerShdw>
                </a:effectLst>
                <a:latin typeface="Book Antiqua" pitchFamily="18" charset="0"/>
              </a:rPr>
              <a:t> is a numerical measure of the likelihood</a:t>
            </a:r>
          </a:p>
          <a:p>
            <a:pPr>
              <a:defRPr/>
            </a:pPr>
            <a:r>
              <a:rPr lang="en-US" sz="2400" dirty="0">
                <a:effectLst>
                  <a:outerShdw blurRad="38100" dist="38100" dir="2700000" algn="tl">
                    <a:srgbClr val="000000"/>
                  </a:outerShdw>
                </a:effectLst>
                <a:latin typeface="Book Antiqua" pitchFamily="18" charset="0"/>
              </a:rPr>
              <a:t> that an event will occur.</a:t>
            </a:r>
          </a:p>
        </p:txBody>
      </p:sp>
      <p:sp>
        <p:nvSpPr>
          <p:cNvPr id="198660" name="Rectangle 4">
            <a:extLst>
              <a:ext uri="{FF2B5EF4-FFF2-40B4-BE49-F238E27FC236}">
                <a16:creationId xmlns:a16="http://schemas.microsoft.com/office/drawing/2014/main" id="{A7F5FAA9-B0F5-D804-DD73-5D0E7DAAF958}"/>
              </a:ext>
            </a:extLst>
          </p:cNvPr>
          <p:cNvSpPr>
            <a:spLocks noChangeArrowheads="1"/>
          </p:cNvSpPr>
          <p:nvPr/>
        </p:nvSpPr>
        <p:spPr bwMode="auto">
          <a:xfrm>
            <a:off x="2476500" y="2295525"/>
            <a:ext cx="7258050" cy="10096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Probability values are always assigned on a scale</a:t>
            </a:r>
          </a:p>
          <a:p>
            <a:pPr>
              <a:defRPr/>
            </a:pPr>
            <a:r>
              <a:rPr lang="en-US" sz="2400" dirty="0">
                <a:effectLst>
                  <a:outerShdw blurRad="38100" dist="38100" dir="2700000" algn="tl">
                    <a:srgbClr val="000000"/>
                  </a:outerShdw>
                </a:effectLst>
                <a:latin typeface="Book Antiqua" pitchFamily="18" charset="0"/>
              </a:rPr>
              <a:t> from 0 to 1.</a:t>
            </a:r>
          </a:p>
        </p:txBody>
      </p:sp>
      <p:sp>
        <p:nvSpPr>
          <p:cNvPr id="198661" name="Rectangle 5">
            <a:extLst>
              <a:ext uri="{FF2B5EF4-FFF2-40B4-BE49-F238E27FC236}">
                <a16:creationId xmlns:a16="http://schemas.microsoft.com/office/drawing/2014/main" id="{C89276B9-CA58-B570-00D0-E5E9B7B6E27D}"/>
              </a:ext>
            </a:extLst>
          </p:cNvPr>
          <p:cNvSpPr>
            <a:spLocks noChangeArrowheads="1"/>
          </p:cNvSpPr>
          <p:nvPr/>
        </p:nvSpPr>
        <p:spPr bwMode="auto">
          <a:xfrm>
            <a:off x="2476500" y="3438525"/>
            <a:ext cx="7258050" cy="1009650"/>
          </a:xfrm>
          <a:prstGeom prst="rect">
            <a:avLst/>
          </a:prstGeom>
          <a:solidFill>
            <a:schemeClr val="tx2">
              <a:lumMod val="10000"/>
              <a:lumOff val="9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A probability near zero indicates an event is quite</a:t>
            </a:r>
          </a:p>
          <a:p>
            <a:pPr>
              <a:defRPr/>
            </a:pPr>
            <a:r>
              <a:rPr lang="en-US" sz="2400" dirty="0">
                <a:effectLst>
                  <a:outerShdw blurRad="38100" dist="38100" dir="2700000" algn="tl">
                    <a:srgbClr val="000000"/>
                  </a:outerShdw>
                </a:effectLst>
                <a:latin typeface="Book Antiqua" pitchFamily="18" charset="0"/>
              </a:rPr>
              <a:t> unlikely to occur.</a:t>
            </a:r>
          </a:p>
        </p:txBody>
      </p:sp>
      <p:sp>
        <p:nvSpPr>
          <p:cNvPr id="198665" name="Rectangle 9">
            <a:extLst>
              <a:ext uri="{FF2B5EF4-FFF2-40B4-BE49-F238E27FC236}">
                <a16:creationId xmlns:a16="http://schemas.microsoft.com/office/drawing/2014/main" id="{B36394EC-AFBB-86D4-DD61-601839DC6D91}"/>
              </a:ext>
            </a:extLst>
          </p:cNvPr>
          <p:cNvSpPr>
            <a:spLocks noChangeArrowheads="1"/>
          </p:cNvSpPr>
          <p:nvPr/>
        </p:nvSpPr>
        <p:spPr bwMode="auto">
          <a:xfrm>
            <a:off x="2476500" y="4581525"/>
            <a:ext cx="7258050" cy="100965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A probability near one indicates an event is almost</a:t>
            </a:r>
          </a:p>
          <a:p>
            <a:pPr>
              <a:defRPr/>
            </a:pPr>
            <a:r>
              <a:rPr lang="en-US" sz="2400" dirty="0">
                <a:effectLst>
                  <a:outerShdw blurRad="38100" dist="38100" dir="2700000" algn="tl">
                    <a:srgbClr val="000000"/>
                  </a:outerShdw>
                </a:effectLst>
                <a:latin typeface="Book Antiqua" pitchFamily="18" charset="0"/>
              </a:rPr>
              <a:t> certain to occur.</a:t>
            </a:r>
          </a:p>
        </p:txBody>
      </p:sp>
      <p:sp>
        <p:nvSpPr>
          <p:cNvPr id="7" name="Rectangle 2">
            <a:extLst>
              <a:ext uri="{FF2B5EF4-FFF2-40B4-BE49-F238E27FC236}">
                <a16:creationId xmlns:a16="http://schemas.microsoft.com/office/drawing/2014/main" id="{CE3E749F-269B-73A1-C4CF-4FE39E701EE5}"/>
              </a:ext>
            </a:extLst>
          </p:cNvPr>
          <p:cNvSpPr txBox="1">
            <a:spLocks noChangeArrowheads="1"/>
          </p:cNvSpPr>
          <p:nvPr/>
        </p:nvSpPr>
        <p:spPr>
          <a:xfrm>
            <a:off x="1524001" y="292100"/>
            <a:ext cx="8666163" cy="700088"/>
          </a:xfrm>
          <a:prstGeom prst="rect">
            <a:avLst/>
          </a:prstGeom>
        </p:spPr>
        <p:txBody>
          <a:bodyPr/>
          <a:lstStyle/>
          <a:p>
            <a:pPr algn="ctr">
              <a:defRPr/>
            </a:pPr>
            <a:r>
              <a:rPr lang="en-US" sz="2800" spc="100" dirty="0">
                <a:latin typeface="Engravers MT" panose="02090707080505020304" pitchFamily="18" charset="0"/>
                <a:cs typeface="Times New Roman" panose="02020603050405020304" pitchFamily="18" charset="0"/>
              </a:rPr>
              <a:t>Introduction to Probability</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p:cTn id="7" dur="500" fill="hold"/>
                                        <p:tgtEl>
                                          <p:spTgt spid="198659"/>
                                        </p:tgtEl>
                                        <p:attrNameLst>
                                          <p:attrName>ppt_w</p:attrName>
                                        </p:attrNameLst>
                                      </p:cBhvr>
                                      <p:tavLst>
                                        <p:tav tm="0">
                                          <p:val>
                                            <p:strVal val="2/3*#ppt_w"/>
                                          </p:val>
                                        </p:tav>
                                        <p:tav tm="100000">
                                          <p:val>
                                            <p:strVal val="#ppt_w"/>
                                          </p:val>
                                        </p:tav>
                                      </p:tavLst>
                                    </p:anim>
                                    <p:anim calcmode="lin" valueType="num">
                                      <p:cBhvr>
                                        <p:cTn id="8" dur="500" fill="hold"/>
                                        <p:tgtEl>
                                          <p:spTgt spid="198659"/>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98660"/>
                                        </p:tgtEl>
                                        <p:attrNameLst>
                                          <p:attrName>style.visibility</p:attrName>
                                        </p:attrNameLst>
                                      </p:cBhvr>
                                      <p:to>
                                        <p:strVal val="visible"/>
                                      </p:to>
                                    </p:set>
                                    <p:anim calcmode="lin" valueType="num">
                                      <p:cBhvr>
                                        <p:cTn id="13" dur="500" fill="hold"/>
                                        <p:tgtEl>
                                          <p:spTgt spid="198660"/>
                                        </p:tgtEl>
                                        <p:attrNameLst>
                                          <p:attrName>ppt_w</p:attrName>
                                        </p:attrNameLst>
                                      </p:cBhvr>
                                      <p:tavLst>
                                        <p:tav tm="0">
                                          <p:val>
                                            <p:strVal val="2/3*#ppt_w"/>
                                          </p:val>
                                        </p:tav>
                                        <p:tav tm="100000">
                                          <p:val>
                                            <p:strVal val="#ppt_w"/>
                                          </p:val>
                                        </p:tav>
                                      </p:tavLst>
                                    </p:anim>
                                    <p:anim calcmode="lin" valueType="num">
                                      <p:cBhvr>
                                        <p:cTn id="14" dur="500" fill="hold"/>
                                        <p:tgtEl>
                                          <p:spTgt spid="198660"/>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98661"/>
                                        </p:tgtEl>
                                        <p:attrNameLst>
                                          <p:attrName>style.visibility</p:attrName>
                                        </p:attrNameLst>
                                      </p:cBhvr>
                                      <p:to>
                                        <p:strVal val="visible"/>
                                      </p:to>
                                    </p:set>
                                    <p:anim calcmode="lin" valueType="num">
                                      <p:cBhvr>
                                        <p:cTn id="19" dur="500" fill="hold"/>
                                        <p:tgtEl>
                                          <p:spTgt spid="198661"/>
                                        </p:tgtEl>
                                        <p:attrNameLst>
                                          <p:attrName>ppt_w</p:attrName>
                                        </p:attrNameLst>
                                      </p:cBhvr>
                                      <p:tavLst>
                                        <p:tav tm="0">
                                          <p:val>
                                            <p:strVal val="2/3*#ppt_w"/>
                                          </p:val>
                                        </p:tav>
                                        <p:tav tm="100000">
                                          <p:val>
                                            <p:strVal val="#ppt_w"/>
                                          </p:val>
                                        </p:tav>
                                      </p:tavLst>
                                    </p:anim>
                                    <p:anim calcmode="lin" valueType="num">
                                      <p:cBhvr>
                                        <p:cTn id="20" dur="500" fill="hold"/>
                                        <p:tgtEl>
                                          <p:spTgt spid="198661"/>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98665"/>
                                        </p:tgtEl>
                                        <p:attrNameLst>
                                          <p:attrName>style.visibility</p:attrName>
                                        </p:attrNameLst>
                                      </p:cBhvr>
                                      <p:to>
                                        <p:strVal val="visible"/>
                                      </p:to>
                                    </p:set>
                                    <p:anim calcmode="lin" valueType="num">
                                      <p:cBhvr>
                                        <p:cTn id="25" dur="500" fill="hold"/>
                                        <p:tgtEl>
                                          <p:spTgt spid="198665"/>
                                        </p:tgtEl>
                                        <p:attrNameLst>
                                          <p:attrName>ppt_w</p:attrName>
                                        </p:attrNameLst>
                                      </p:cBhvr>
                                      <p:tavLst>
                                        <p:tav tm="0">
                                          <p:val>
                                            <p:strVal val="2/3*#ppt_w"/>
                                          </p:val>
                                        </p:tav>
                                        <p:tav tm="100000">
                                          <p:val>
                                            <p:strVal val="#ppt_w"/>
                                          </p:val>
                                        </p:tav>
                                      </p:tavLst>
                                    </p:anim>
                                    <p:anim calcmode="lin" valueType="num">
                                      <p:cBhvr>
                                        <p:cTn id="26" dur="500" fill="hold"/>
                                        <p:tgtEl>
                                          <p:spTgt spid="1986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nimBg="1" autoUpdateAnimBg="0"/>
      <p:bldP spid="198660" grpId="0" animBg="1" autoUpdateAnimBg="0"/>
      <p:bldP spid="198661" grpId="0" animBg="1" autoUpdateAnimBg="0"/>
      <p:bldP spid="19866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AE0D5457-57EA-D466-A0ED-A9ED483C3BD0}"/>
              </a:ext>
            </a:extLst>
          </p:cNvPr>
          <p:cNvSpPr>
            <a:spLocks noChangeArrowheads="1"/>
          </p:cNvSpPr>
          <p:nvPr/>
        </p:nvSpPr>
        <p:spPr bwMode="auto">
          <a:xfrm>
            <a:off x="2565400" y="1368426"/>
            <a:ext cx="7296150" cy="4538663"/>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7939" name="Rectangle 3">
            <a:extLst>
              <a:ext uri="{FF2B5EF4-FFF2-40B4-BE49-F238E27FC236}">
                <a16:creationId xmlns:a16="http://schemas.microsoft.com/office/drawing/2014/main" id="{63B89F3B-7649-45F2-8616-2835F562CA94}"/>
              </a:ext>
            </a:extLst>
          </p:cNvPr>
          <p:cNvSpPr>
            <a:spLocks noChangeArrowheads="1"/>
          </p:cNvSpPr>
          <p:nvPr/>
        </p:nvSpPr>
        <p:spPr bwMode="auto">
          <a:xfrm>
            <a:off x="2825750" y="1687513"/>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167940" name="Rectangle 4">
            <a:extLst>
              <a:ext uri="{FF2B5EF4-FFF2-40B4-BE49-F238E27FC236}">
                <a16:creationId xmlns:a16="http://schemas.microsoft.com/office/drawing/2014/main" id="{9D40D65F-7971-8A1E-716E-F414C518EDCF}"/>
              </a:ext>
            </a:extLst>
          </p:cNvPr>
          <p:cNvSpPr>
            <a:spLocks noChangeArrowheads="1"/>
          </p:cNvSpPr>
          <p:nvPr/>
        </p:nvSpPr>
        <p:spPr bwMode="auto">
          <a:xfrm>
            <a:off x="2905125" y="2144713"/>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Collins Mining Profitable</a:t>
            </a:r>
          </a:p>
        </p:txBody>
      </p:sp>
      <p:sp>
        <p:nvSpPr>
          <p:cNvPr id="167942" name="Rectangle 6">
            <a:extLst>
              <a:ext uri="{FF2B5EF4-FFF2-40B4-BE49-F238E27FC236}">
                <a16:creationId xmlns:a16="http://schemas.microsoft.com/office/drawing/2014/main" id="{3584BF02-FB1E-5054-8429-3A47804EE272}"/>
              </a:ext>
            </a:extLst>
          </p:cNvPr>
          <p:cNvSpPr>
            <a:spLocks noChangeArrowheads="1"/>
          </p:cNvSpPr>
          <p:nvPr/>
        </p:nvSpPr>
        <p:spPr bwMode="auto">
          <a:xfrm>
            <a:off x="3695700" y="3478213"/>
            <a:ext cx="5695950" cy="57150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We know:</a:t>
            </a:r>
            <a:r>
              <a:rPr lang="en-US" sz="2400" i="1">
                <a:effectLst>
                  <a:outerShdw blurRad="38100" dist="38100" dir="2700000" algn="tl">
                    <a:srgbClr val="000000"/>
                  </a:outerShdw>
                </a:effectLst>
                <a:latin typeface="Book Antiqua" pitchFamily="18" charset="0"/>
              </a:rPr>
              <a:t>  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solidFill>
                  <a:schemeClr val="tx2"/>
                </a:solidFill>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.36,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.70  </a:t>
            </a:r>
          </a:p>
        </p:txBody>
      </p:sp>
      <p:sp>
        <p:nvSpPr>
          <p:cNvPr id="167943" name="Rectangle 7">
            <a:extLst>
              <a:ext uri="{FF2B5EF4-FFF2-40B4-BE49-F238E27FC236}">
                <a16:creationId xmlns:a16="http://schemas.microsoft.com/office/drawing/2014/main" id="{984D2A35-BBFE-EDD3-6717-4B66E4A187B8}"/>
              </a:ext>
            </a:extLst>
          </p:cNvPr>
          <p:cNvSpPr>
            <a:spLocks noChangeArrowheads="1"/>
          </p:cNvSpPr>
          <p:nvPr/>
        </p:nvSpPr>
        <p:spPr bwMode="auto">
          <a:xfrm>
            <a:off x="2678113" y="4014788"/>
            <a:ext cx="1428750" cy="609600"/>
          </a:xfrm>
          <a:prstGeom prst="rect">
            <a:avLst/>
          </a:prstGeom>
          <a:noFill/>
          <a:ln w="12700">
            <a:noFill/>
            <a:miter lim="800000"/>
            <a:headEnd/>
            <a:tailEnd/>
          </a:ln>
          <a:effectLst/>
        </p:spPr>
        <p:txBody>
          <a:bodyPr wrap="none" anchor="ctr"/>
          <a:lstStyle/>
          <a:p>
            <a:pPr>
              <a:defRPr/>
            </a:pPr>
            <a:r>
              <a:rPr lang="en-US" sz="2400" i="1"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Book Antiqua" pitchFamily="18" charset="0"/>
              </a:rPr>
              <a:t>Thus: </a:t>
            </a:r>
          </a:p>
        </p:txBody>
      </p:sp>
      <p:sp>
        <p:nvSpPr>
          <p:cNvPr id="167944" name="Oval 8">
            <a:extLst>
              <a:ext uri="{FF2B5EF4-FFF2-40B4-BE49-F238E27FC236}">
                <a16:creationId xmlns:a16="http://schemas.microsoft.com/office/drawing/2014/main" id="{BCF5DB8B-B934-1A09-D4B1-C5A29B132DE4}"/>
              </a:ext>
            </a:extLst>
          </p:cNvPr>
          <p:cNvSpPr>
            <a:spLocks noChangeArrowheads="1"/>
          </p:cNvSpPr>
          <p:nvPr/>
        </p:nvSpPr>
        <p:spPr bwMode="auto">
          <a:xfrm>
            <a:off x="8404225" y="4749800"/>
            <a:ext cx="1335088" cy="852488"/>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67985" name="Rectangle 49">
            <a:extLst>
              <a:ext uri="{FF2B5EF4-FFF2-40B4-BE49-F238E27FC236}">
                <a16:creationId xmlns:a16="http://schemas.microsoft.com/office/drawing/2014/main" id="{E4785EEB-40E3-45D3-C8A3-8A50AD1569A1}"/>
              </a:ext>
            </a:extLst>
          </p:cNvPr>
          <p:cNvSpPr>
            <a:spLocks noChangeArrowheads="1"/>
          </p:cNvSpPr>
          <p:nvPr/>
        </p:nvSpPr>
        <p:spPr bwMode="auto">
          <a:xfrm>
            <a:off x="2209800" y="52389"/>
            <a:ext cx="7772400" cy="8143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Conditional Probability</a:t>
            </a:r>
          </a:p>
        </p:txBody>
      </p:sp>
      <p:graphicFrame>
        <p:nvGraphicFramePr>
          <p:cNvPr id="167986" name="Object 50">
            <a:hlinkClick r:id="" action="ppaction://ole?verb=0"/>
            <a:extLst>
              <a:ext uri="{FF2B5EF4-FFF2-40B4-BE49-F238E27FC236}">
                <a16:creationId xmlns:a16="http://schemas.microsoft.com/office/drawing/2014/main" id="{F8EBDB0B-DB61-0BA5-DE1E-7CCFA60FAB0C}"/>
              </a:ext>
            </a:extLst>
          </p:cNvPr>
          <p:cNvGraphicFramePr>
            <a:graphicFrameLocks/>
          </p:cNvGraphicFramePr>
          <p:nvPr/>
        </p:nvGraphicFramePr>
        <p:xfrm>
          <a:off x="2613026" y="4630738"/>
          <a:ext cx="7038975" cy="1289050"/>
        </p:xfrm>
        <a:graphic>
          <a:graphicData uri="http://schemas.openxmlformats.org/presentationml/2006/ole">
            <mc:AlternateContent xmlns:mc="http://schemas.openxmlformats.org/markup-compatibility/2006">
              <mc:Choice xmlns:v="urn:schemas-microsoft-com:vml" Requires="v">
                <p:oleObj spid="_x0000_s2054" name="Equation" r:id="rId4" imgW="5362679" imgH="866700" progId="Equation.DSMT4">
                  <p:embed/>
                </p:oleObj>
              </mc:Choice>
              <mc:Fallback>
                <p:oleObj name="Equation" r:id="rId4" imgW="5362679" imgH="866700" progId="Equation.DSMT4">
                  <p:embed/>
                  <p:pic>
                    <p:nvPicPr>
                      <p:cNvPr id="167986" name="Object 50">
                        <a:hlinkClick r:id="" action="ppaction://ole?verb=0"/>
                        <a:extLst>
                          <a:ext uri="{FF2B5EF4-FFF2-40B4-BE49-F238E27FC236}">
                            <a16:creationId xmlns:a16="http://schemas.microsoft.com/office/drawing/2014/main" id="{F8EBDB0B-DB61-0BA5-DE1E-7CCFA60FAB0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026" y="4630738"/>
                        <a:ext cx="7038975" cy="12890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52">
            <a:extLst>
              <a:ext uri="{FF2B5EF4-FFF2-40B4-BE49-F238E27FC236}">
                <a16:creationId xmlns:a16="http://schemas.microsoft.com/office/drawing/2014/main" id="{9AF8667D-66AC-9DE1-C01B-346C96213432}"/>
              </a:ext>
            </a:extLst>
          </p:cNvPr>
          <p:cNvGrpSpPr>
            <a:grpSpLocks/>
          </p:cNvGrpSpPr>
          <p:nvPr/>
        </p:nvGrpSpPr>
        <p:grpSpPr bwMode="auto">
          <a:xfrm>
            <a:off x="2981326" y="2544763"/>
            <a:ext cx="6334125" cy="1066800"/>
            <a:chOff x="798" y="1404"/>
            <a:chExt cx="3990" cy="672"/>
          </a:xfrm>
        </p:grpSpPr>
        <p:sp>
          <p:nvSpPr>
            <p:cNvPr id="167941" name="Rectangle 5">
              <a:extLst>
                <a:ext uri="{FF2B5EF4-FFF2-40B4-BE49-F238E27FC236}">
                  <a16:creationId xmlns:a16="http://schemas.microsoft.com/office/drawing/2014/main" id="{6892D829-FC9D-AAAE-CFAF-135D11B3C38E}"/>
                </a:ext>
              </a:extLst>
            </p:cNvPr>
            <p:cNvSpPr>
              <a:spLocks noChangeArrowheads="1"/>
            </p:cNvSpPr>
            <p:nvPr/>
          </p:nvSpPr>
          <p:spPr bwMode="auto">
            <a:xfrm>
              <a:off x="1416" y="1404"/>
              <a:ext cx="3372" cy="672"/>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 Collins Mining Profitable</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given</a:t>
              </a:r>
              <a:r>
                <a:rPr lang="en-US" sz="2400">
                  <a:effectLst>
                    <a:outerShdw blurRad="38100" dist="38100" dir="2700000" algn="tl">
                      <a:srgbClr val="000000"/>
                    </a:outerShdw>
                  </a:effectLst>
                  <a:latin typeface="Book Antiqua" pitchFamily="18" charset="0"/>
                </a:rPr>
                <a:t>  Markley Oil Profitable</a:t>
              </a:r>
            </a:p>
          </p:txBody>
        </p:sp>
        <p:graphicFrame>
          <p:nvGraphicFramePr>
            <p:cNvPr id="65549" name="Object 51">
              <a:hlinkClick r:id="" action="ppaction://ole?verb=0"/>
              <a:extLst>
                <a:ext uri="{FF2B5EF4-FFF2-40B4-BE49-F238E27FC236}">
                  <a16:creationId xmlns:a16="http://schemas.microsoft.com/office/drawing/2014/main" id="{2DD5F44D-3E86-9600-BDF7-9EA310B89B64}"/>
                </a:ext>
              </a:extLst>
            </p:cNvPr>
            <p:cNvGraphicFramePr>
              <a:graphicFrameLocks/>
            </p:cNvGraphicFramePr>
            <p:nvPr/>
          </p:nvGraphicFramePr>
          <p:xfrm>
            <a:off x="798" y="1483"/>
            <a:ext cx="680" cy="239"/>
          </p:xfrm>
          <a:graphic>
            <a:graphicData uri="http://schemas.openxmlformats.org/presentationml/2006/ole">
              <mc:AlternateContent xmlns:mc="http://schemas.openxmlformats.org/markup-compatibility/2006">
                <mc:Choice xmlns:v="urn:schemas-microsoft-com:vml" Requires="v">
                  <p:oleObj spid="_x0000_s2055" name="Equation" r:id="rId6" imgW="1257199" imgH="362070" progId="Equation.DSMT4">
                    <p:embed/>
                  </p:oleObj>
                </mc:Choice>
                <mc:Fallback>
                  <p:oleObj name="Equation" r:id="rId6" imgW="1257199" imgH="362070" progId="Equation.DSMT4">
                    <p:embed/>
                    <p:pic>
                      <p:nvPicPr>
                        <p:cNvPr id="65549" name="Object 51">
                          <a:hlinkClick r:id="" action="ppaction://ole?verb=0"/>
                          <a:extLst>
                            <a:ext uri="{FF2B5EF4-FFF2-40B4-BE49-F238E27FC236}">
                              <a16:creationId xmlns:a16="http://schemas.microsoft.com/office/drawing/2014/main" id="{2DD5F44D-3E86-9600-BDF7-9EA310B89B6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 y="1483"/>
                          <a:ext cx="680" cy="23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167989" name="Rectangle 53">
            <a:extLst>
              <a:ext uri="{FF2B5EF4-FFF2-40B4-BE49-F238E27FC236}">
                <a16:creationId xmlns:a16="http://schemas.microsoft.com/office/drawing/2014/main" id="{537AE6F8-46E4-5116-5B7B-64C9E9ECD13D}"/>
              </a:ext>
            </a:extLst>
          </p:cNvPr>
          <p:cNvSpPr>
            <a:spLocks noChangeArrowheads="1"/>
          </p:cNvSpPr>
          <p:nvPr/>
        </p:nvSpPr>
        <p:spPr bwMode="auto">
          <a:xfrm>
            <a:off x="2198915" y="904082"/>
            <a:ext cx="5360987" cy="550863"/>
          </a:xfrm>
          <a:prstGeom prst="rect">
            <a:avLst/>
          </a:prstGeom>
          <a:noFill/>
          <a:ln w="12700">
            <a:noFill/>
            <a:miter lim="800000"/>
            <a:headEnd/>
            <a:tailEnd/>
          </a:ln>
          <a:effectLst/>
        </p:spPr>
        <p:txBody>
          <a:bodyPr lIns="90488" tIns="44450" rIns="90488" bIns="44450"/>
          <a:lstStyle/>
          <a:p>
            <a:pPr>
              <a:spcBef>
                <a:spcPct val="20000"/>
              </a:spcBef>
              <a:buClr>
                <a:srgbClr val="66FFFF"/>
              </a:buClr>
              <a:defRPr/>
            </a:pPr>
            <a:r>
              <a:rPr lang="en-US" sz="2400" dirty="0">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dissolve">
                                      <p:cBhvr>
                                        <p:cTn id="7" dur="500"/>
                                        <p:tgtEl>
                                          <p:spTgt spid="167938"/>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167939"/>
                                        </p:tgtEl>
                                        <p:attrNameLst>
                                          <p:attrName>style.visibility</p:attrName>
                                        </p:attrNameLst>
                                      </p:cBhvr>
                                      <p:to>
                                        <p:strVal val="visible"/>
                                      </p:to>
                                    </p:set>
                                    <p:animEffect transition="in" filter="slide(fromTop)">
                                      <p:cBhvr>
                                        <p:cTn id="11" dur="500"/>
                                        <p:tgtEl>
                                          <p:spTgt spid="167939"/>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67940"/>
                                        </p:tgtEl>
                                        <p:attrNameLst>
                                          <p:attrName>style.visibility</p:attrName>
                                        </p:attrNameLst>
                                      </p:cBhvr>
                                      <p:to>
                                        <p:strVal val="visible"/>
                                      </p:to>
                                    </p:set>
                                    <p:animEffect transition="in" filter="slide(fromTop)">
                                      <p:cBhvr>
                                        <p:cTn id="15" dur="500"/>
                                        <p:tgtEl>
                                          <p:spTgt spid="1679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Top)">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67942"/>
                                        </p:tgtEl>
                                        <p:attrNameLst>
                                          <p:attrName>style.visibility</p:attrName>
                                        </p:attrNameLst>
                                      </p:cBhvr>
                                      <p:to>
                                        <p:strVal val="visible"/>
                                      </p:to>
                                    </p:set>
                                    <p:animEffect transition="in" filter="slide(fromTop)">
                                      <p:cBhvr>
                                        <p:cTn id="25" dur="500"/>
                                        <p:tgtEl>
                                          <p:spTgt spid="1679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67943"/>
                                        </p:tgtEl>
                                        <p:attrNameLst>
                                          <p:attrName>style.visibility</p:attrName>
                                        </p:attrNameLst>
                                      </p:cBhvr>
                                      <p:to>
                                        <p:strVal val="visible"/>
                                      </p:to>
                                    </p:set>
                                    <p:animEffect transition="in" filter="slide(fromTop)">
                                      <p:cBhvr>
                                        <p:cTn id="30" dur="500"/>
                                        <p:tgtEl>
                                          <p:spTgt spid="167943"/>
                                        </p:tgtEl>
                                      </p:cBhvr>
                                    </p:animEffect>
                                  </p:childTnLst>
                                </p:cTn>
                              </p:par>
                            </p:childTnLst>
                          </p:cTn>
                        </p:par>
                        <p:par>
                          <p:cTn id="31" fill="hold" nodeType="afterGroup">
                            <p:stCondLst>
                              <p:cond delay="500"/>
                            </p:stCondLst>
                            <p:childTnLst>
                              <p:par>
                                <p:cTn id="32" presetID="12" presetClass="entr" presetSubtype="1" fill="hold" nodeType="afterEffect">
                                  <p:stCondLst>
                                    <p:cond delay="1000"/>
                                  </p:stCondLst>
                                  <p:childTnLst>
                                    <p:set>
                                      <p:cBhvr>
                                        <p:cTn id="33" dur="1" fill="hold">
                                          <p:stCondLst>
                                            <p:cond delay="0"/>
                                          </p:stCondLst>
                                        </p:cTn>
                                        <p:tgtEl>
                                          <p:spTgt spid="167986"/>
                                        </p:tgtEl>
                                        <p:attrNameLst>
                                          <p:attrName>style.visibility</p:attrName>
                                        </p:attrNameLst>
                                      </p:cBhvr>
                                      <p:to>
                                        <p:strVal val="visible"/>
                                      </p:to>
                                    </p:set>
                                    <p:animEffect transition="in" filter="slide(fromTop)">
                                      <p:cBhvr>
                                        <p:cTn id="34" dur="500"/>
                                        <p:tgtEl>
                                          <p:spTgt spid="167986"/>
                                        </p:tgtEl>
                                      </p:cBhvr>
                                    </p:animEffect>
                                  </p:childTnLst>
                                </p:cTn>
                              </p:par>
                            </p:childTnLst>
                          </p:cTn>
                        </p:par>
                        <p:par>
                          <p:cTn id="35" fill="hold" nodeType="afterGroup">
                            <p:stCondLst>
                              <p:cond delay="2000"/>
                            </p:stCondLst>
                            <p:childTnLst>
                              <p:par>
                                <p:cTn id="36" presetID="16" presetClass="entr" presetSubtype="21" fill="hold" grpId="0" nodeType="afterEffect">
                                  <p:stCondLst>
                                    <p:cond delay="2000"/>
                                  </p:stCondLst>
                                  <p:childTnLst>
                                    <p:set>
                                      <p:cBhvr>
                                        <p:cTn id="37" dur="1" fill="hold">
                                          <p:stCondLst>
                                            <p:cond delay="0"/>
                                          </p:stCondLst>
                                        </p:cTn>
                                        <p:tgtEl>
                                          <p:spTgt spid="167944"/>
                                        </p:tgtEl>
                                        <p:attrNameLst>
                                          <p:attrName>style.visibility</p:attrName>
                                        </p:attrNameLst>
                                      </p:cBhvr>
                                      <p:to>
                                        <p:strVal val="visible"/>
                                      </p:to>
                                    </p:set>
                                    <p:animEffect transition="in" filter="barn(inVertical)">
                                      <p:cBhvr>
                                        <p:cTn id="38"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39" grpId="0" autoUpdateAnimBg="0"/>
      <p:bldP spid="167940" grpId="0" autoUpdateAnimBg="0"/>
      <p:bldP spid="167942" grpId="0" autoUpdateAnimBg="0"/>
      <p:bldP spid="167943" grpId="0" autoUpdateAnimBg="0"/>
      <p:bldP spid="1679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9D4D8EC-1434-2494-0961-74FB49FEF39A}"/>
              </a:ext>
            </a:extLst>
          </p:cNvPr>
          <p:cNvSpPr>
            <a:spLocks noChangeArrowheads="1"/>
          </p:cNvSpPr>
          <p:nvPr/>
        </p:nvSpPr>
        <p:spPr bwMode="auto">
          <a:xfrm>
            <a:off x="2201863" y="163514"/>
            <a:ext cx="7772400" cy="59213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Multiplication Law</a:t>
            </a:r>
          </a:p>
        </p:txBody>
      </p:sp>
      <p:sp>
        <p:nvSpPr>
          <p:cNvPr id="173059" name="Rectangle 3">
            <a:extLst>
              <a:ext uri="{FF2B5EF4-FFF2-40B4-BE49-F238E27FC236}">
                <a16:creationId xmlns:a16="http://schemas.microsoft.com/office/drawing/2014/main" id="{DA0E6D30-3030-BDEF-64DE-71454A0FF66D}"/>
              </a:ext>
            </a:extLst>
          </p:cNvPr>
          <p:cNvSpPr>
            <a:spLocks noChangeArrowheads="1"/>
          </p:cNvSpPr>
          <p:nvPr/>
        </p:nvSpPr>
        <p:spPr bwMode="auto">
          <a:xfrm>
            <a:off x="2476500" y="1133475"/>
            <a:ext cx="7715250" cy="1009650"/>
          </a:xfrm>
          <a:prstGeom prst="rect">
            <a:avLst/>
          </a:prstGeom>
          <a:solidFill>
            <a:schemeClr val="bg1"/>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The </a:t>
            </a:r>
            <a:r>
              <a:rPr lang="en-US" sz="2400" u="sng" dirty="0">
                <a:effectLst>
                  <a:outerShdw blurRad="38100" dist="38100" dir="2700000" algn="tl">
                    <a:srgbClr val="000000"/>
                  </a:outerShdw>
                </a:effectLst>
                <a:latin typeface="Book Antiqua" pitchFamily="18" charset="0"/>
              </a:rPr>
              <a:t>multiplication law</a:t>
            </a:r>
            <a:r>
              <a:rPr lang="en-US" sz="2400" dirty="0">
                <a:effectLst>
                  <a:outerShdw blurRad="38100" dist="38100" dir="2700000" algn="tl">
                    <a:srgbClr val="000000"/>
                  </a:outerShdw>
                </a:effectLst>
                <a:latin typeface="Book Antiqua" pitchFamily="18" charset="0"/>
              </a:rPr>
              <a:t> provides a way to compute the</a:t>
            </a:r>
          </a:p>
          <a:p>
            <a:pPr>
              <a:defRPr/>
            </a:pPr>
            <a:r>
              <a:rPr lang="en-US" sz="2400" dirty="0">
                <a:effectLst>
                  <a:outerShdw blurRad="38100" dist="38100" dir="2700000" algn="tl">
                    <a:srgbClr val="000000"/>
                  </a:outerShdw>
                </a:effectLst>
                <a:latin typeface="Book Antiqua" pitchFamily="18" charset="0"/>
              </a:rPr>
              <a:t> probability of the intersection of two events.</a:t>
            </a:r>
          </a:p>
        </p:txBody>
      </p:sp>
      <p:sp>
        <p:nvSpPr>
          <p:cNvPr id="173061" name="Rectangle 5">
            <a:extLst>
              <a:ext uri="{FF2B5EF4-FFF2-40B4-BE49-F238E27FC236}">
                <a16:creationId xmlns:a16="http://schemas.microsoft.com/office/drawing/2014/main" id="{0491AFBF-99BA-B509-F8B9-FC90EAF8B708}"/>
              </a:ext>
            </a:extLst>
          </p:cNvPr>
          <p:cNvSpPr>
            <a:spLocks noChangeArrowheads="1"/>
          </p:cNvSpPr>
          <p:nvPr/>
        </p:nvSpPr>
        <p:spPr bwMode="auto">
          <a:xfrm>
            <a:off x="2476500" y="2143126"/>
            <a:ext cx="7715250" cy="3152775"/>
          </a:xfrm>
          <a:prstGeom prst="rect">
            <a:avLst/>
          </a:prstGeom>
          <a:solidFill>
            <a:schemeClr val="bg2">
              <a:lumMod val="20000"/>
              <a:lumOff val="80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The law is written as:</a:t>
            </a:r>
          </a:p>
          <a:p>
            <a:pPr>
              <a:defRPr/>
            </a:pPr>
            <a:endParaRPr lang="en-US" sz="2400">
              <a:effectLst>
                <a:outerShdw blurRad="38100" dist="38100" dir="2700000" algn="tl">
                  <a:srgbClr val="000000"/>
                </a:outerShdw>
              </a:effectLst>
              <a:latin typeface="Book Antiqua" pitchFamily="18" charset="0"/>
            </a:endParaRPr>
          </a:p>
          <a:p>
            <a:pPr>
              <a:defRPr/>
            </a:pPr>
            <a:endParaRPr lang="en-US" sz="2000">
              <a:effectLst>
                <a:outerShdw blurRad="38100" dist="38100" dir="2700000" algn="tl">
                  <a:srgbClr val="000000"/>
                </a:outerShdw>
              </a:effectLst>
              <a:latin typeface="Book Antiqua" pitchFamily="18" charset="0"/>
            </a:endParaRPr>
          </a:p>
          <a:p>
            <a:pPr>
              <a:defRPr/>
            </a:pPr>
            <a:endParaRPr lang="en-US" sz="2000">
              <a:effectLst>
                <a:outerShdw blurRad="38100" dist="38100" dir="2700000" algn="tl">
                  <a:srgbClr val="000000"/>
                </a:outerShdw>
              </a:effectLst>
              <a:latin typeface="Book Antiqua" pitchFamily="18" charset="0"/>
            </a:endParaRPr>
          </a:p>
        </p:txBody>
      </p:sp>
      <p:sp>
        <p:nvSpPr>
          <p:cNvPr id="173063" name="Rectangle 7">
            <a:extLst>
              <a:ext uri="{FF2B5EF4-FFF2-40B4-BE49-F238E27FC236}">
                <a16:creationId xmlns:a16="http://schemas.microsoft.com/office/drawing/2014/main" id="{EC5885E9-F186-EF1D-831B-3A3980238FB2}"/>
              </a:ext>
            </a:extLst>
          </p:cNvPr>
          <p:cNvSpPr>
            <a:spLocks noChangeArrowheads="1"/>
          </p:cNvSpPr>
          <p:nvPr/>
        </p:nvSpPr>
        <p:spPr bwMode="auto">
          <a:xfrm>
            <a:off x="3883026" y="3627439"/>
            <a:ext cx="4545013" cy="1520825"/>
          </a:xfrm>
          <a:prstGeom prst="rect">
            <a:avLst/>
          </a:prstGeom>
          <a:solidFill>
            <a:schemeClr val="accent1">
              <a:lumMod val="20000"/>
              <a:lumOff val="80000"/>
            </a:schemeClr>
          </a:solidFill>
          <a:ln w="12700">
            <a:solidFill>
              <a:schemeClr val="tx1"/>
            </a:solidFill>
            <a:miter lim="800000"/>
            <a:headEnd/>
            <a:tailEnd/>
          </a:ln>
          <a:effectLst>
            <a:outerShdw dist="35921" dir="2700000" algn="ctr" rotWithShape="0">
              <a:srgbClr val="000000"/>
            </a:outerShdw>
          </a:effectLst>
        </p:spPr>
        <p:txBody>
          <a:bodyPr wrap="none" anchor="ctr"/>
          <a:lstStyle/>
          <a:p>
            <a:pPr algn="ctr">
              <a:spcBef>
                <a:spcPct val="20000"/>
              </a:spcBef>
              <a:buClr>
                <a:srgbClr val="66FFFF"/>
              </a:buClr>
              <a:buSzPct val="75000"/>
              <a:buFont typeface="Monotype Sorts" pitchFamily="2" charset="2"/>
              <a:buNone/>
              <a:defRPr/>
            </a:pP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A</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i="1" dirty="0">
                <a:effectLst>
                  <a:outerShdw blurRad="38100" dist="38100" dir="2700000" algn="tl">
                    <a:srgbClr val="000000"/>
                  </a:outerShdw>
                </a:effectLst>
                <a:latin typeface="Book Antiqua" pitchFamily="18" charset="0"/>
              </a:rPr>
              <a:t>B</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(B|A)</a:t>
            </a:r>
          </a:p>
          <a:p>
            <a:pPr algn="ctr">
              <a:spcBef>
                <a:spcPct val="20000"/>
              </a:spcBef>
              <a:buClr>
                <a:srgbClr val="66FFFF"/>
              </a:buClr>
              <a:buSzPct val="75000"/>
              <a:defRPr/>
            </a:pPr>
            <a:r>
              <a:rPr lang="en-US" sz="2400" dirty="0">
                <a:effectLst>
                  <a:outerShdw blurRad="38100" dist="38100" dir="2700000" algn="tl">
                    <a:srgbClr val="000000"/>
                  </a:outerShdw>
                </a:effectLst>
                <a:latin typeface="Book Antiqua" pitchFamily="18" charset="0"/>
              </a:rPr>
              <a:t>or </a:t>
            </a:r>
            <a:r>
              <a:rPr lang="en-US" sz="2400" i="1" dirty="0">
                <a:effectLst>
                  <a:outerShdw blurRad="38100" dist="38100" dir="2700000" algn="tl">
                    <a:srgbClr val="000000"/>
                  </a:outerShdw>
                </a:effectLst>
                <a:latin typeface="Book Antiqua" pitchFamily="18" charset="0"/>
                <a:cs typeface="Arial" charset="0"/>
              </a:rPr>
              <a:t>P</a:t>
            </a:r>
            <a:r>
              <a:rPr lang="en-US" sz="2400" dirty="0">
                <a:effectLst>
                  <a:outerShdw blurRad="38100" dist="38100" dir="2700000" algn="tl">
                    <a:srgbClr val="000000"/>
                  </a:outerShdw>
                </a:effectLst>
                <a:latin typeface="Book Antiqua" pitchFamily="18" charset="0"/>
                <a:cs typeface="Arial" charset="0"/>
              </a:rPr>
              <a:t>(</a:t>
            </a:r>
            <a:r>
              <a:rPr lang="en-US" sz="2400" i="1" dirty="0">
                <a:effectLst>
                  <a:outerShdw blurRad="38100" dist="38100" dir="2700000" algn="tl">
                    <a:srgbClr val="000000"/>
                  </a:outerShdw>
                </a:effectLst>
                <a:latin typeface="Book Antiqua" pitchFamily="18" charset="0"/>
                <a:cs typeface="Arial" charset="0"/>
              </a:rPr>
              <a:t>A</a:t>
            </a:r>
            <a:r>
              <a:rPr lang="en-US" sz="2400" dirty="0">
                <a:effectLst>
                  <a:outerShdw blurRad="38100" dist="38100" dir="2700000" algn="tl">
                    <a:srgbClr val="000000"/>
                  </a:outerShdw>
                </a:effectLst>
                <a:latin typeface="Book Antiqua" pitchFamily="18" charset="0"/>
                <a:cs typeface="Arial" charset="0"/>
              </a:rPr>
              <a:t> </a:t>
            </a:r>
            <a:r>
              <a:rPr lang="en-US" sz="2400" dirty="0">
                <a:effectLst>
                  <a:outerShdw blurRad="38100" dist="38100" dir="2700000" algn="tl">
                    <a:srgbClr val="000000"/>
                  </a:outerShdw>
                </a:effectLst>
                <a:latin typeface="Symbol" pitchFamily="18" charset="2"/>
                <a:cs typeface="Arial" charset="0"/>
              </a:rPr>
              <a:t></a:t>
            </a:r>
            <a:r>
              <a:rPr lang="en-US" sz="2400" i="1" dirty="0">
                <a:effectLst>
                  <a:outerShdw blurRad="38100" dist="38100" dir="2700000" algn="tl">
                    <a:srgbClr val="000000"/>
                  </a:outerShdw>
                </a:effectLst>
                <a:latin typeface="Book Antiqua" pitchFamily="18" charset="0"/>
                <a:cs typeface="Arial" charset="0"/>
              </a:rPr>
              <a:t>B</a:t>
            </a:r>
            <a:r>
              <a:rPr lang="en-US" sz="2400" dirty="0">
                <a:effectLst>
                  <a:outerShdw blurRad="38100" dist="38100" dir="2700000" algn="tl">
                    <a:srgbClr val="000000"/>
                  </a:outerShdw>
                </a:effectLst>
                <a:latin typeface="Book Antiqua" pitchFamily="18" charset="0"/>
                <a:cs typeface="Arial" charset="0"/>
              </a:rPr>
              <a:t>) = </a:t>
            </a:r>
            <a:r>
              <a:rPr lang="en-US" sz="2400" i="1" dirty="0">
                <a:effectLst>
                  <a:outerShdw blurRad="38100" dist="38100" dir="2700000" algn="tl">
                    <a:srgbClr val="000000"/>
                  </a:outerShdw>
                </a:effectLst>
                <a:latin typeface="Book Antiqua" pitchFamily="18" charset="0"/>
                <a:cs typeface="Arial" charset="0"/>
              </a:rPr>
              <a:t>P</a:t>
            </a:r>
            <a:r>
              <a:rPr lang="en-US" sz="2400" dirty="0">
                <a:effectLst>
                  <a:outerShdw blurRad="38100" dist="38100" dir="2700000" algn="tl">
                    <a:srgbClr val="000000"/>
                  </a:outerShdw>
                </a:effectLst>
                <a:latin typeface="Book Antiqua" pitchFamily="18" charset="0"/>
                <a:cs typeface="Arial" charset="0"/>
              </a:rPr>
              <a:t>(B)</a:t>
            </a:r>
            <a:r>
              <a:rPr lang="en-US" sz="2400" i="1" dirty="0">
                <a:effectLst>
                  <a:outerShdw blurRad="38100" dist="38100" dir="2700000" algn="tl">
                    <a:srgbClr val="000000"/>
                  </a:outerShdw>
                </a:effectLst>
                <a:latin typeface="Book Antiqua" pitchFamily="18" charset="0"/>
                <a:cs typeface="Arial" charset="0"/>
              </a:rPr>
              <a:t>P</a:t>
            </a:r>
            <a:r>
              <a:rPr lang="en-US" sz="2400" dirty="0">
                <a:effectLst>
                  <a:outerShdw blurRad="38100" dist="38100" dir="2700000" algn="tl">
                    <a:srgbClr val="000000"/>
                  </a:outerShdw>
                </a:effectLst>
                <a:latin typeface="Book Antiqua" pitchFamily="18" charset="0"/>
                <a:cs typeface="Arial" charset="0"/>
              </a:rPr>
              <a:t>(A|B)</a:t>
            </a:r>
          </a:p>
          <a:p>
            <a:pPr algn="ctr">
              <a:spcBef>
                <a:spcPct val="20000"/>
              </a:spcBef>
              <a:buClr>
                <a:srgbClr val="66FFFF"/>
              </a:buClr>
              <a:buSzPct val="75000"/>
              <a:buFont typeface="Monotype Sorts" pitchFamily="2" charset="2"/>
              <a:buNone/>
              <a:defRPr/>
            </a:pPr>
            <a:endParaRPr lang="en-US" sz="2400" dirty="0">
              <a:effectLst>
                <a:outerShdw blurRad="38100" dist="38100" dir="2700000" algn="tl">
                  <a:srgbClr val="000000"/>
                </a:outerShdw>
              </a:effectLst>
              <a:latin typeface="Symbol" pitchFamily="18" charset="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anim calcmode="lin" valueType="num">
                                      <p:cBhvr>
                                        <p:cTn id="7" dur="500" fill="hold"/>
                                        <p:tgtEl>
                                          <p:spTgt spid="173059"/>
                                        </p:tgtEl>
                                        <p:attrNameLst>
                                          <p:attrName>ppt_w</p:attrName>
                                        </p:attrNameLst>
                                      </p:cBhvr>
                                      <p:tavLst>
                                        <p:tav tm="0">
                                          <p:val>
                                            <p:strVal val="2/3*#ppt_w"/>
                                          </p:val>
                                        </p:tav>
                                        <p:tav tm="100000">
                                          <p:val>
                                            <p:strVal val="#ppt_w"/>
                                          </p:val>
                                        </p:tav>
                                      </p:tavLst>
                                    </p:anim>
                                    <p:anim calcmode="lin" valueType="num">
                                      <p:cBhvr>
                                        <p:cTn id="8" dur="500" fill="hold"/>
                                        <p:tgtEl>
                                          <p:spTgt spid="173059"/>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73061"/>
                                        </p:tgtEl>
                                        <p:attrNameLst>
                                          <p:attrName>style.visibility</p:attrName>
                                        </p:attrNameLst>
                                      </p:cBhvr>
                                      <p:to>
                                        <p:strVal val="visible"/>
                                      </p:to>
                                    </p:set>
                                    <p:anim calcmode="lin" valueType="num">
                                      <p:cBhvr>
                                        <p:cTn id="13" dur="500" fill="hold"/>
                                        <p:tgtEl>
                                          <p:spTgt spid="173061"/>
                                        </p:tgtEl>
                                        <p:attrNameLst>
                                          <p:attrName>ppt_w</p:attrName>
                                        </p:attrNameLst>
                                      </p:cBhvr>
                                      <p:tavLst>
                                        <p:tav tm="0">
                                          <p:val>
                                            <p:strVal val="2/3*#ppt_w"/>
                                          </p:val>
                                        </p:tav>
                                        <p:tav tm="100000">
                                          <p:val>
                                            <p:strVal val="#ppt_w"/>
                                          </p:val>
                                        </p:tav>
                                      </p:tavLst>
                                    </p:anim>
                                    <p:anim calcmode="lin" valueType="num">
                                      <p:cBhvr>
                                        <p:cTn id="14" dur="500" fill="hold"/>
                                        <p:tgtEl>
                                          <p:spTgt spid="173061"/>
                                        </p:tgtEl>
                                        <p:attrNameLst>
                                          <p:attrName>ppt_h</p:attrName>
                                        </p:attrNameLst>
                                      </p:cBhvr>
                                      <p:tavLst>
                                        <p:tav tm="0">
                                          <p:val>
                                            <p:strVal val="2/3*#ppt_h"/>
                                          </p:val>
                                        </p:tav>
                                        <p:tav tm="100000">
                                          <p:val>
                                            <p:strVal val="#ppt_h"/>
                                          </p:val>
                                        </p:tav>
                                      </p:tavLst>
                                    </p:anim>
                                  </p:childTnLst>
                                </p:cTn>
                              </p:par>
                            </p:childTnLst>
                          </p:cTn>
                        </p:par>
                        <p:par>
                          <p:cTn id="15" fill="hold" nodeType="afterGroup">
                            <p:stCondLst>
                              <p:cond delay="500"/>
                            </p:stCondLst>
                            <p:childTnLst>
                              <p:par>
                                <p:cTn id="16" presetID="16" presetClass="entr" presetSubtype="37" fill="hold" grpId="0" nodeType="afterEffect">
                                  <p:stCondLst>
                                    <p:cond delay="2000"/>
                                  </p:stCondLst>
                                  <p:childTnLst>
                                    <p:set>
                                      <p:cBhvr>
                                        <p:cTn id="17" dur="1" fill="hold">
                                          <p:stCondLst>
                                            <p:cond delay="0"/>
                                          </p:stCondLst>
                                        </p:cTn>
                                        <p:tgtEl>
                                          <p:spTgt spid="173063"/>
                                        </p:tgtEl>
                                        <p:attrNameLst>
                                          <p:attrName>style.visibility</p:attrName>
                                        </p:attrNameLst>
                                      </p:cBhvr>
                                      <p:to>
                                        <p:strVal val="visible"/>
                                      </p:to>
                                    </p:set>
                                    <p:animEffect transition="in" filter="barn(outVertical)">
                                      <p:cBhvr>
                                        <p:cTn id="18"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autoUpdateAnimBg="0"/>
      <p:bldP spid="173061" grpId="0" animBg="1" autoUpdateAnimBg="0"/>
      <p:bldP spid="17306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C7A8922D-254D-B94A-FB1F-85DDC0BB3A1C}"/>
              </a:ext>
            </a:extLst>
          </p:cNvPr>
          <p:cNvSpPr>
            <a:spLocks noChangeArrowheads="1"/>
          </p:cNvSpPr>
          <p:nvPr/>
        </p:nvSpPr>
        <p:spPr bwMode="auto">
          <a:xfrm>
            <a:off x="2679700" y="1528764"/>
            <a:ext cx="7296150" cy="4567237"/>
          </a:xfrm>
          <a:prstGeom prst="rect">
            <a:avLst/>
          </a:prstGeom>
          <a:solidFill>
            <a:schemeClr val="bg1"/>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4083" name="Rectangle 3">
            <a:extLst>
              <a:ext uri="{FF2B5EF4-FFF2-40B4-BE49-F238E27FC236}">
                <a16:creationId xmlns:a16="http://schemas.microsoft.com/office/drawing/2014/main" id="{9DA1C324-E250-5DC5-14FA-D968DF44E596}"/>
              </a:ext>
            </a:extLst>
          </p:cNvPr>
          <p:cNvSpPr>
            <a:spLocks noChangeArrowheads="1"/>
          </p:cNvSpPr>
          <p:nvPr/>
        </p:nvSpPr>
        <p:spPr bwMode="auto">
          <a:xfrm>
            <a:off x="2838450" y="1570038"/>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Markley Oil Profitable</a:t>
            </a:r>
          </a:p>
        </p:txBody>
      </p:sp>
      <p:sp>
        <p:nvSpPr>
          <p:cNvPr id="174084" name="Rectangle 4">
            <a:extLst>
              <a:ext uri="{FF2B5EF4-FFF2-40B4-BE49-F238E27FC236}">
                <a16:creationId xmlns:a16="http://schemas.microsoft.com/office/drawing/2014/main" id="{70A3E6A0-2E73-A88A-C15E-399804912E52}"/>
              </a:ext>
            </a:extLst>
          </p:cNvPr>
          <p:cNvSpPr>
            <a:spLocks noChangeArrowheads="1"/>
          </p:cNvSpPr>
          <p:nvPr/>
        </p:nvSpPr>
        <p:spPr bwMode="auto">
          <a:xfrm>
            <a:off x="2917825" y="1989138"/>
            <a:ext cx="6724650" cy="4953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Event </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Collins Mining Profitable</a:t>
            </a:r>
          </a:p>
        </p:txBody>
      </p:sp>
      <p:sp>
        <p:nvSpPr>
          <p:cNvPr id="174085" name="Rectangle 5">
            <a:extLst>
              <a:ext uri="{FF2B5EF4-FFF2-40B4-BE49-F238E27FC236}">
                <a16:creationId xmlns:a16="http://schemas.microsoft.com/office/drawing/2014/main" id="{672E4643-F018-46F2-3DF4-4902D390CB1F}"/>
              </a:ext>
            </a:extLst>
          </p:cNvPr>
          <p:cNvSpPr>
            <a:spLocks noChangeArrowheads="1"/>
          </p:cNvSpPr>
          <p:nvPr/>
        </p:nvSpPr>
        <p:spPr bwMode="auto">
          <a:xfrm>
            <a:off x="3708400" y="3303588"/>
            <a:ext cx="5695950" cy="57150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We know:</a:t>
            </a:r>
            <a:r>
              <a:rPr lang="en-US" sz="2400" i="1">
                <a:effectLst>
                  <a:outerShdw blurRad="38100" dist="38100" dir="2700000" algn="tl">
                    <a:srgbClr val="000000"/>
                  </a:outerShdw>
                </a:effectLst>
                <a:latin typeface="Book Antiqua" pitchFamily="18" charset="0"/>
              </a:rPr>
              <a:t>  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.70,  </a:t>
            </a:r>
            <a:r>
              <a:rPr lang="en-US" sz="2400" i="1">
                <a:effectLst>
                  <a:outerShdw blurRad="38100" dist="38100" dir="2700000" algn="tl">
                    <a:srgbClr val="000000"/>
                  </a:outerShdw>
                </a:effectLst>
                <a:latin typeface="Book Antiqua" pitchFamily="18" charset="0"/>
              </a:rPr>
              <a:t>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 .5143</a:t>
            </a:r>
          </a:p>
        </p:txBody>
      </p:sp>
      <p:sp>
        <p:nvSpPr>
          <p:cNvPr id="174087" name="Oval 7">
            <a:extLst>
              <a:ext uri="{FF2B5EF4-FFF2-40B4-BE49-F238E27FC236}">
                <a16:creationId xmlns:a16="http://schemas.microsoft.com/office/drawing/2014/main" id="{1B7902DA-D43F-CA3C-87B8-15F03FC5B9E2}"/>
              </a:ext>
            </a:extLst>
          </p:cNvPr>
          <p:cNvSpPr>
            <a:spLocks noChangeArrowheads="1"/>
          </p:cNvSpPr>
          <p:nvPr/>
        </p:nvSpPr>
        <p:spPr bwMode="auto">
          <a:xfrm>
            <a:off x="6975476" y="4713288"/>
            <a:ext cx="771525" cy="438150"/>
          </a:xfrm>
          <a:prstGeom prst="ellipse">
            <a:avLst/>
          </a:prstGeom>
          <a:noFill/>
          <a:ln w="19050">
            <a:solidFill>
              <a:srgbClr val="66FFFF"/>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74128" name="Rectangle 48">
            <a:extLst>
              <a:ext uri="{FF2B5EF4-FFF2-40B4-BE49-F238E27FC236}">
                <a16:creationId xmlns:a16="http://schemas.microsoft.com/office/drawing/2014/main" id="{1C4F11F2-E9F0-B294-6B73-DF3236BEB396}"/>
              </a:ext>
            </a:extLst>
          </p:cNvPr>
          <p:cNvSpPr>
            <a:spLocks noChangeArrowheads="1"/>
          </p:cNvSpPr>
          <p:nvPr/>
        </p:nvSpPr>
        <p:spPr bwMode="auto">
          <a:xfrm>
            <a:off x="2200275" y="52389"/>
            <a:ext cx="7772400" cy="814387"/>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Multiplication Law</a:t>
            </a:r>
          </a:p>
        </p:txBody>
      </p:sp>
      <p:sp>
        <p:nvSpPr>
          <p:cNvPr id="174129" name="Rectangle 49">
            <a:extLst>
              <a:ext uri="{FF2B5EF4-FFF2-40B4-BE49-F238E27FC236}">
                <a16:creationId xmlns:a16="http://schemas.microsoft.com/office/drawing/2014/main" id="{E1882BCA-5757-5F96-74F2-CB5FF61FB99B}"/>
              </a:ext>
            </a:extLst>
          </p:cNvPr>
          <p:cNvSpPr>
            <a:spLocks noChangeArrowheads="1"/>
          </p:cNvSpPr>
          <p:nvPr/>
        </p:nvSpPr>
        <p:spPr bwMode="auto">
          <a:xfrm>
            <a:off x="3032125" y="2351088"/>
            <a:ext cx="6153150" cy="10668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i="1">
                <a:effectLst>
                  <a:outerShdw blurRad="38100" dist="38100" dir="2700000" algn="tl">
                    <a:srgbClr val="000000"/>
                  </a:outerShdw>
                </a:effectLst>
                <a:latin typeface="Book Antiqua" pitchFamily="18" charset="0"/>
              </a:rPr>
              <a:t>M</a:t>
            </a:r>
            <a:r>
              <a:rPr lang="en-US" sz="2400">
                <a:effectLst>
                  <a:outerShdw blurRad="38100" dist="38100" dir="2700000" algn="tl">
                    <a:srgbClr val="000000"/>
                  </a:outerShdw>
                </a:effectLst>
                <a:latin typeface="Book Antiqua" pitchFamily="18" charset="0"/>
              </a:rPr>
              <a:t> </a:t>
            </a:r>
            <a:r>
              <a:rPr lang="en-US" sz="2400">
                <a:effectLst>
                  <a:outerShdw blurRad="38100" dist="38100" dir="2700000" algn="tl">
                    <a:srgbClr val="000000"/>
                  </a:outerShdw>
                </a:effectLst>
                <a:latin typeface="Symbol" pitchFamily="18" charset="2"/>
              </a:rPr>
              <a:t></a:t>
            </a:r>
            <a:r>
              <a:rPr lang="en-US" sz="2400" i="1">
                <a:effectLst>
                  <a:outerShdw blurRad="38100" dist="38100" dir="2700000" algn="tl">
                    <a:srgbClr val="000000"/>
                  </a:outerShdw>
                </a:effectLst>
                <a:latin typeface="Book Antiqua" pitchFamily="18" charset="0"/>
              </a:rPr>
              <a:t>C</a:t>
            </a:r>
            <a:r>
              <a:rPr lang="en-US" sz="2400">
                <a:effectLst>
                  <a:outerShdw blurRad="38100" dist="38100" dir="2700000" algn="tl">
                    <a:srgbClr val="000000"/>
                  </a:outerShdw>
                </a:effectLst>
                <a:latin typeface="Book Antiqua" pitchFamily="18" charset="0"/>
              </a:rPr>
              <a:t>  = Markley Oil Profitable</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and</a:t>
            </a:r>
            <a:r>
              <a:rPr lang="en-US" sz="2400">
                <a:effectLst>
                  <a:outerShdw blurRad="38100" dist="38100" dir="2700000" algn="tl">
                    <a:srgbClr val="000000"/>
                  </a:outerShdw>
                </a:effectLst>
                <a:latin typeface="Book Antiqua" pitchFamily="18" charset="0"/>
              </a:rPr>
              <a:t>  Collins Mining Profitable</a:t>
            </a:r>
          </a:p>
        </p:txBody>
      </p:sp>
      <p:sp>
        <p:nvSpPr>
          <p:cNvPr id="174130" name="Rectangle 50">
            <a:extLst>
              <a:ext uri="{FF2B5EF4-FFF2-40B4-BE49-F238E27FC236}">
                <a16:creationId xmlns:a16="http://schemas.microsoft.com/office/drawing/2014/main" id="{99881CA9-330E-89A4-E7C4-230187740667}"/>
              </a:ext>
            </a:extLst>
          </p:cNvPr>
          <p:cNvSpPr>
            <a:spLocks noChangeArrowheads="1"/>
          </p:cNvSpPr>
          <p:nvPr/>
        </p:nvSpPr>
        <p:spPr bwMode="auto">
          <a:xfrm>
            <a:off x="4318000" y="3798888"/>
            <a:ext cx="4572000" cy="590550"/>
          </a:xfrm>
          <a:prstGeom prst="rect">
            <a:avLst/>
          </a:prstGeom>
          <a:noFill/>
          <a:ln w="12700">
            <a:noFill/>
            <a:miter lim="800000"/>
            <a:headEnd/>
            <a:tailEnd/>
          </a:ln>
          <a:effectLst/>
        </p:spPr>
        <p:txBody>
          <a:bodyPr wrap="none" anchor="ctr"/>
          <a:lstStyle/>
          <a:p>
            <a:pPr>
              <a:defRPr/>
            </a:pPr>
            <a:r>
              <a:rPr lang="en-US" sz="2400" dirty="0">
                <a:effectLst>
                  <a:outerShdw blurRad="38100" dist="38100" dir="2700000" algn="tl">
                    <a:srgbClr val="000000"/>
                  </a:outerShdw>
                </a:effectLst>
                <a:latin typeface="Book Antiqua" pitchFamily="18" charset="0"/>
              </a:rPr>
              <a:t>Thus: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C) </a:t>
            </a:r>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(C</a:t>
            </a:r>
            <a:r>
              <a:rPr lang="en-US" sz="2400" i="1" dirty="0">
                <a:effectLst>
                  <a:outerShdw blurRad="38100" dist="38100" dir="2700000" algn="tl">
                    <a:srgbClr val="000000"/>
                  </a:outerShdw>
                </a:effectLst>
                <a:latin typeface="Book Antiqua" pitchFamily="18" charset="0"/>
              </a:rPr>
              <a:t>|M</a:t>
            </a:r>
            <a:r>
              <a:rPr lang="en-US" sz="2400" dirty="0">
                <a:effectLst>
                  <a:outerShdw blurRad="38100" dist="38100" dir="2700000" algn="tl">
                    <a:srgbClr val="000000"/>
                  </a:outerShdw>
                </a:effectLst>
                <a:latin typeface="Book Antiqua" pitchFamily="18" charset="0"/>
              </a:rPr>
              <a:t>)</a:t>
            </a:r>
          </a:p>
        </p:txBody>
      </p:sp>
      <p:sp>
        <p:nvSpPr>
          <p:cNvPr id="174131" name="Rectangle 51">
            <a:extLst>
              <a:ext uri="{FF2B5EF4-FFF2-40B4-BE49-F238E27FC236}">
                <a16:creationId xmlns:a16="http://schemas.microsoft.com/office/drawing/2014/main" id="{D9BFA8B1-22BC-3E13-E5F6-EF15A1119D8A}"/>
              </a:ext>
            </a:extLst>
          </p:cNvPr>
          <p:cNvSpPr>
            <a:spLocks noChangeArrowheads="1"/>
          </p:cNvSpPr>
          <p:nvPr/>
        </p:nvSpPr>
        <p:spPr bwMode="auto">
          <a:xfrm>
            <a:off x="6565900" y="4275138"/>
            <a:ext cx="2438400" cy="4381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rPr>
              <a:t>= (.70)(.5143)</a:t>
            </a:r>
          </a:p>
        </p:txBody>
      </p:sp>
      <p:sp>
        <p:nvSpPr>
          <p:cNvPr id="174132" name="Rectangle 52">
            <a:extLst>
              <a:ext uri="{FF2B5EF4-FFF2-40B4-BE49-F238E27FC236}">
                <a16:creationId xmlns:a16="http://schemas.microsoft.com/office/drawing/2014/main" id="{8980A480-2A6E-F4C3-8D4F-A6C1753C3EE5}"/>
              </a:ext>
            </a:extLst>
          </p:cNvPr>
          <p:cNvSpPr>
            <a:spLocks noChangeArrowheads="1"/>
          </p:cNvSpPr>
          <p:nvPr/>
        </p:nvSpPr>
        <p:spPr bwMode="auto">
          <a:xfrm>
            <a:off x="6546850" y="4675188"/>
            <a:ext cx="1181100" cy="51435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   .36</a:t>
            </a:r>
          </a:p>
        </p:txBody>
      </p:sp>
      <p:sp>
        <p:nvSpPr>
          <p:cNvPr id="174133" name="Rectangle 53">
            <a:extLst>
              <a:ext uri="{FF2B5EF4-FFF2-40B4-BE49-F238E27FC236}">
                <a16:creationId xmlns:a16="http://schemas.microsoft.com/office/drawing/2014/main" id="{0A5E226B-033E-DA30-DDA0-7CC6FC6748D8}"/>
              </a:ext>
            </a:extLst>
          </p:cNvPr>
          <p:cNvSpPr>
            <a:spLocks noChangeArrowheads="1"/>
          </p:cNvSpPr>
          <p:nvPr/>
        </p:nvSpPr>
        <p:spPr bwMode="auto">
          <a:xfrm>
            <a:off x="2832100" y="5106988"/>
            <a:ext cx="7296150" cy="9715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(This result is the same as that obtained earlier</a:t>
            </a:r>
          </a:p>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rPr>
              <a:t>using the definition of the probability of an event.)</a:t>
            </a:r>
          </a:p>
        </p:txBody>
      </p:sp>
      <p:sp>
        <p:nvSpPr>
          <p:cNvPr id="174138" name="Rectangle 58">
            <a:extLst>
              <a:ext uri="{FF2B5EF4-FFF2-40B4-BE49-F238E27FC236}">
                <a16:creationId xmlns:a16="http://schemas.microsoft.com/office/drawing/2014/main" id="{4A0E76B3-1E29-49D0-B3DA-16577ADF486F}"/>
              </a:ext>
            </a:extLst>
          </p:cNvPr>
          <p:cNvSpPr>
            <a:spLocks noChangeArrowheads="1"/>
          </p:cNvSpPr>
          <p:nvPr/>
        </p:nvSpPr>
        <p:spPr bwMode="auto">
          <a:xfrm>
            <a:off x="2236789" y="1016001"/>
            <a:ext cx="5360987" cy="550863"/>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dirty="0">
                <a:effectLst>
                  <a:outerShdw blurRad="38100" dist="38100" dir="2700000" algn="tl">
                    <a:srgbClr val="000000"/>
                  </a:outerShdw>
                </a:effectLst>
                <a:latin typeface="Book Antiqua" pitchFamily="18" charset="0"/>
              </a:rPr>
              <a:t>Example:  Bradley Investments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ssolve">
                                      <p:cBhvr>
                                        <p:cTn id="7" dur="500"/>
                                        <p:tgtEl>
                                          <p:spTgt spid="174082"/>
                                        </p:tgtEl>
                                      </p:cBhvr>
                                    </p:animEffect>
                                  </p:childTnLst>
                                </p:cTn>
                              </p:par>
                            </p:childTnLst>
                          </p:cTn>
                        </p:par>
                        <p:par>
                          <p:cTn id="8" fill="hold" nodeType="afterGroup">
                            <p:stCondLst>
                              <p:cond delay="500"/>
                            </p:stCondLst>
                            <p:childTnLst>
                              <p:par>
                                <p:cTn id="9" presetID="12" presetClass="entr" presetSubtype="1" fill="hold" grpId="0" nodeType="afterEffect">
                                  <p:stCondLst>
                                    <p:cond delay="1000"/>
                                  </p:stCondLst>
                                  <p:childTnLst>
                                    <p:set>
                                      <p:cBhvr>
                                        <p:cTn id="10" dur="1" fill="hold">
                                          <p:stCondLst>
                                            <p:cond delay="0"/>
                                          </p:stCondLst>
                                        </p:cTn>
                                        <p:tgtEl>
                                          <p:spTgt spid="174083"/>
                                        </p:tgtEl>
                                        <p:attrNameLst>
                                          <p:attrName>style.visibility</p:attrName>
                                        </p:attrNameLst>
                                      </p:cBhvr>
                                      <p:to>
                                        <p:strVal val="visible"/>
                                      </p:to>
                                    </p:set>
                                    <p:animEffect transition="in" filter="slide(fromTop)">
                                      <p:cBhvr>
                                        <p:cTn id="11" dur="500"/>
                                        <p:tgtEl>
                                          <p:spTgt spid="174083"/>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childTnLst>
                                    <p:set>
                                      <p:cBhvr>
                                        <p:cTn id="14" dur="1" fill="hold">
                                          <p:stCondLst>
                                            <p:cond delay="0"/>
                                          </p:stCondLst>
                                        </p:cTn>
                                        <p:tgtEl>
                                          <p:spTgt spid="174084"/>
                                        </p:tgtEl>
                                        <p:attrNameLst>
                                          <p:attrName>style.visibility</p:attrName>
                                        </p:attrNameLst>
                                      </p:cBhvr>
                                      <p:to>
                                        <p:strVal val="visible"/>
                                      </p:to>
                                    </p:set>
                                    <p:animEffect transition="in" filter="slide(fromTop)">
                                      <p:cBhvr>
                                        <p:cTn id="15" dur="500"/>
                                        <p:tgtEl>
                                          <p:spTgt spid="1740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74129"/>
                                        </p:tgtEl>
                                        <p:attrNameLst>
                                          <p:attrName>style.visibility</p:attrName>
                                        </p:attrNameLst>
                                      </p:cBhvr>
                                      <p:to>
                                        <p:strVal val="visible"/>
                                      </p:to>
                                    </p:set>
                                    <p:animEffect transition="in" filter="slide(fromTop)">
                                      <p:cBhvr>
                                        <p:cTn id="20" dur="500"/>
                                        <p:tgtEl>
                                          <p:spTgt spid="1741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74085"/>
                                        </p:tgtEl>
                                        <p:attrNameLst>
                                          <p:attrName>style.visibility</p:attrName>
                                        </p:attrNameLst>
                                      </p:cBhvr>
                                      <p:to>
                                        <p:strVal val="visible"/>
                                      </p:to>
                                    </p:set>
                                    <p:animEffect transition="in" filter="slide(fromTop)">
                                      <p:cBhvr>
                                        <p:cTn id="25" dur="500"/>
                                        <p:tgtEl>
                                          <p:spTgt spid="1740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74130"/>
                                        </p:tgtEl>
                                        <p:attrNameLst>
                                          <p:attrName>style.visibility</p:attrName>
                                        </p:attrNameLst>
                                      </p:cBhvr>
                                      <p:to>
                                        <p:strVal val="visible"/>
                                      </p:to>
                                    </p:set>
                                    <p:animEffect transition="in" filter="slide(fromTop)">
                                      <p:cBhvr>
                                        <p:cTn id="30" dur="500"/>
                                        <p:tgtEl>
                                          <p:spTgt spid="1741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iterate type="wd">
                                    <p:tmPct val="100000"/>
                                  </p:iterate>
                                  <p:childTnLst>
                                    <p:set>
                                      <p:cBhvr>
                                        <p:cTn id="34" dur="1" fill="hold">
                                          <p:stCondLst>
                                            <p:cond delay="0"/>
                                          </p:stCondLst>
                                        </p:cTn>
                                        <p:tgtEl>
                                          <p:spTgt spid="174131"/>
                                        </p:tgtEl>
                                        <p:attrNameLst>
                                          <p:attrName>style.visibility</p:attrName>
                                        </p:attrNameLst>
                                      </p:cBhvr>
                                      <p:to>
                                        <p:strVal val="visible"/>
                                      </p:to>
                                    </p:set>
                                    <p:animEffect transition="in" filter="slide(fromLeft)">
                                      <p:cBhvr>
                                        <p:cTn id="35" dur="300"/>
                                        <p:tgtEl>
                                          <p:spTgt spid="174131"/>
                                        </p:tgtEl>
                                      </p:cBhvr>
                                    </p:animEffect>
                                  </p:childTnLst>
                                </p:cTn>
                              </p:par>
                            </p:childTnLst>
                          </p:cTn>
                        </p:par>
                        <p:par>
                          <p:cTn id="36" fill="hold" nodeType="afterGroup">
                            <p:stCondLst>
                              <p:cond delay="1800"/>
                            </p:stCondLst>
                            <p:childTnLst>
                              <p:par>
                                <p:cTn id="37" presetID="12" presetClass="entr" presetSubtype="8" fill="hold" grpId="0" nodeType="afterEffect">
                                  <p:stCondLst>
                                    <p:cond delay="1000"/>
                                  </p:stCondLst>
                                  <p:iterate type="wd">
                                    <p:tmPct val="100000"/>
                                  </p:iterate>
                                  <p:childTnLst>
                                    <p:set>
                                      <p:cBhvr>
                                        <p:cTn id="38" dur="1" fill="hold">
                                          <p:stCondLst>
                                            <p:cond delay="0"/>
                                          </p:stCondLst>
                                        </p:cTn>
                                        <p:tgtEl>
                                          <p:spTgt spid="174132"/>
                                        </p:tgtEl>
                                        <p:attrNameLst>
                                          <p:attrName>style.visibility</p:attrName>
                                        </p:attrNameLst>
                                      </p:cBhvr>
                                      <p:to>
                                        <p:strVal val="visible"/>
                                      </p:to>
                                    </p:set>
                                    <p:animEffect transition="in" filter="slide(fromLeft)">
                                      <p:cBhvr>
                                        <p:cTn id="39" dur="300"/>
                                        <p:tgtEl>
                                          <p:spTgt spid="174132"/>
                                        </p:tgtEl>
                                      </p:cBhvr>
                                    </p:animEffect>
                                  </p:childTnLst>
                                </p:cTn>
                              </p:par>
                            </p:childTnLst>
                          </p:cTn>
                        </p:par>
                        <p:par>
                          <p:cTn id="40" fill="hold" nodeType="afterGroup">
                            <p:stCondLst>
                              <p:cond delay="3700"/>
                            </p:stCondLst>
                            <p:childTnLst>
                              <p:par>
                                <p:cTn id="41" presetID="16" presetClass="entr" presetSubtype="21" fill="hold" grpId="0" nodeType="afterEffect">
                                  <p:stCondLst>
                                    <p:cond delay="2000"/>
                                  </p:stCondLst>
                                  <p:childTnLst>
                                    <p:set>
                                      <p:cBhvr>
                                        <p:cTn id="42" dur="1" fill="hold">
                                          <p:stCondLst>
                                            <p:cond delay="0"/>
                                          </p:stCondLst>
                                        </p:cTn>
                                        <p:tgtEl>
                                          <p:spTgt spid="174087"/>
                                        </p:tgtEl>
                                        <p:attrNameLst>
                                          <p:attrName>style.visibility</p:attrName>
                                        </p:attrNameLst>
                                      </p:cBhvr>
                                      <p:to>
                                        <p:strVal val="visible"/>
                                      </p:to>
                                    </p:set>
                                    <p:animEffect transition="in" filter="barn(inVertical)">
                                      <p:cBhvr>
                                        <p:cTn id="43" dur="500"/>
                                        <p:tgtEl>
                                          <p:spTgt spid="174087"/>
                                        </p:tgtEl>
                                      </p:cBhvr>
                                    </p:animEffect>
                                  </p:childTnLst>
                                </p:cTn>
                              </p:par>
                            </p:childTnLst>
                          </p:cTn>
                        </p:par>
                        <p:par>
                          <p:cTn id="44" fill="hold" nodeType="afterGroup">
                            <p:stCondLst>
                              <p:cond delay="6200"/>
                            </p:stCondLst>
                            <p:childTnLst>
                              <p:par>
                                <p:cTn id="45" presetID="12" presetClass="entr" presetSubtype="1" fill="hold" grpId="0" nodeType="afterEffect">
                                  <p:stCondLst>
                                    <p:cond delay="2000"/>
                                  </p:stCondLst>
                                  <p:childTnLst>
                                    <p:set>
                                      <p:cBhvr>
                                        <p:cTn id="46" dur="1" fill="hold">
                                          <p:stCondLst>
                                            <p:cond delay="0"/>
                                          </p:stCondLst>
                                        </p:cTn>
                                        <p:tgtEl>
                                          <p:spTgt spid="174133"/>
                                        </p:tgtEl>
                                        <p:attrNameLst>
                                          <p:attrName>style.visibility</p:attrName>
                                        </p:attrNameLst>
                                      </p:cBhvr>
                                      <p:to>
                                        <p:strVal val="visible"/>
                                      </p:to>
                                    </p:set>
                                    <p:animEffect transition="in" filter="slide(fromTop)">
                                      <p:cBhvr>
                                        <p:cTn id="47" dur="500"/>
                                        <p:tgtEl>
                                          <p:spTgt spid="17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autoUpdateAnimBg="0"/>
      <p:bldP spid="174084" grpId="0" autoUpdateAnimBg="0"/>
      <p:bldP spid="174085" grpId="0" autoUpdateAnimBg="0"/>
      <p:bldP spid="174087" grpId="0" animBg="1"/>
      <p:bldP spid="174129" grpId="0" autoUpdateAnimBg="0"/>
      <p:bldP spid="174130" grpId="0" autoUpdateAnimBg="0"/>
      <p:bldP spid="174131" grpId="0" autoUpdateAnimBg="0"/>
      <p:bldP spid="174132" grpId="0" autoUpdateAnimBg="0"/>
      <p:bldP spid="17413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D7C0-D282-FFED-6A94-558355B169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52C68B-23A8-6E41-63CE-411C4D5F2DCB}"/>
              </a:ext>
            </a:extLst>
          </p:cNvPr>
          <p:cNvPicPr>
            <a:picLocks noChangeAspect="1"/>
          </p:cNvPicPr>
          <p:nvPr/>
        </p:nvPicPr>
        <p:blipFill>
          <a:blip r:embed="rId2"/>
          <a:stretch>
            <a:fillRect/>
          </a:stretch>
        </p:blipFill>
        <p:spPr>
          <a:xfrm>
            <a:off x="437180" y="577977"/>
            <a:ext cx="10729584" cy="5601150"/>
          </a:xfrm>
          <a:prstGeom prst="rect">
            <a:avLst/>
          </a:prstGeom>
        </p:spPr>
      </p:pic>
    </p:spTree>
    <p:extLst>
      <p:ext uri="{BB962C8B-B14F-4D97-AF65-F5344CB8AC3E}">
        <p14:creationId xmlns:p14="http://schemas.microsoft.com/office/powerpoint/2010/main" val="4121708322"/>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4E905C6-CE54-994F-2DB2-71E923C58431}"/>
              </a:ext>
            </a:extLst>
          </p:cNvPr>
          <p:cNvSpPr>
            <a:spLocks noChangeArrowheads="1"/>
          </p:cNvSpPr>
          <p:nvPr/>
        </p:nvSpPr>
        <p:spPr bwMode="auto">
          <a:xfrm>
            <a:off x="2209800" y="95250"/>
            <a:ext cx="7772400" cy="738188"/>
          </a:xfrm>
          <a:prstGeom prst="rect">
            <a:avLst/>
          </a:prstGeom>
          <a:noFill/>
          <a:ln w="12700">
            <a:noFill/>
            <a:miter lim="800000"/>
            <a:headEnd/>
            <a:tailEnd/>
          </a:ln>
          <a:effectLst/>
        </p:spPr>
        <p:txBody>
          <a:bodyPr lIns="90488" tIns="44450" rIns="90488" bIns="44450" anchor="ctr"/>
          <a:lstStyle/>
          <a:p>
            <a:pPr algn="ctr">
              <a:defRPr/>
            </a:pPr>
            <a:r>
              <a:rPr lang="en-US" sz="2400" spc="100" dirty="0">
                <a:latin typeface="Engravers MT" panose="02090707080505020304" pitchFamily="18" charset="0"/>
                <a:cs typeface="Times New Roman" panose="02020603050405020304" pitchFamily="18" charset="0"/>
              </a:rPr>
              <a:t>Joint Probability Table</a:t>
            </a:r>
            <a:endParaRPr lang="en-US" sz="3200" dirty="0">
              <a:effectLst>
                <a:outerShdw blurRad="38100" dist="38100" dir="2700000" algn="tl">
                  <a:srgbClr val="000000"/>
                </a:outerShdw>
              </a:effectLst>
              <a:ea typeface="+mj-ea"/>
              <a:cs typeface="+mj-cs"/>
            </a:endParaRPr>
          </a:p>
        </p:txBody>
      </p:sp>
      <p:sp>
        <p:nvSpPr>
          <p:cNvPr id="212995" name="Rectangle 3">
            <a:extLst>
              <a:ext uri="{FF2B5EF4-FFF2-40B4-BE49-F238E27FC236}">
                <a16:creationId xmlns:a16="http://schemas.microsoft.com/office/drawing/2014/main" id="{DE0BFDDD-34F2-1B47-E990-72B42B3CB205}"/>
              </a:ext>
            </a:extLst>
          </p:cNvPr>
          <p:cNvSpPr>
            <a:spLocks noChangeArrowheads="1"/>
          </p:cNvSpPr>
          <p:nvPr/>
        </p:nvSpPr>
        <p:spPr bwMode="auto">
          <a:xfrm>
            <a:off x="2057400" y="1135064"/>
            <a:ext cx="8210550" cy="2949575"/>
          </a:xfrm>
          <a:prstGeom prst="rect">
            <a:avLst/>
          </a:prstGeom>
          <a:solidFill>
            <a:schemeClr val="bg2">
              <a:lumMod val="20000"/>
              <a:lumOff val="80000"/>
            </a:schemeClr>
          </a:solidFill>
          <a:ln w="6350">
            <a:solidFill>
              <a:schemeClr val="tx1"/>
            </a:solidFill>
            <a:miter lim="800000"/>
            <a:headEnd/>
            <a:tailEnd/>
          </a:ln>
          <a:effectLst>
            <a:outerShdw dist="45791" dir="3378596"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2996" name="Line 4">
            <a:extLst>
              <a:ext uri="{FF2B5EF4-FFF2-40B4-BE49-F238E27FC236}">
                <a16:creationId xmlns:a16="http://schemas.microsoft.com/office/drawing/2014/main" id="{E707BA92-C45B-E308-BA3D-7E29A1A9950F}"/>
              </a:ext>
            </a:extLst>
          </p:cNvPr>
          <p:cNvSpPr>
            <a:spLocks noChangeShapeType="1"/>
          </p:cNvSpPr>
          <p:nvPr/>
        </p:nvSpPr>
        <p:spPr bwMode="auto">
          <a:xfrm>
            <a:off x="2273300" y="2117725"/>
            <a:ext cx="7759700" cy="0"/>
          </a:xfrm>
          <a:prstGeom prst="line">
            <a:avLst/>
          </a:prstGeom>
          <a:noFill/>
          <a:ln w="12700">
            <a:solidFill>
              <a:schemeClr val="tx1"/>
            </a:solidFill>
            <a:round/>
            <a:headEnd/>
            <a:tailEnd/>
          </a:ln>
          <a:effectLst>
            <a:outerShdw dist="3592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2997" name="Line 5">
            <a:extLst>
              <a:ext uri="{FF2B5EF4-FFF2-40B4-BE49-F238E27FC236}">
                <a16:creationId xmlns:a16="http://schemas.microsoft.com/office/drawing/2014/main" id="{DC146DA9-55C0-5E59-777D-97595705CAEC}"/>
              </a:ext>
            </a:extLst>
          </p:cNvPr>
          <p:cNvSpPr>
            <a:spLocks noChangeShapeType="1"/>
          </p:cNvSpPr>
          <p:nvPr/>
        </p:nvSpPr>
        <p:spPr bwMode="auto">
          <a:xfrm>
            <a:off x="2273300" y="3362325"/>
            <a:ext cx="7734300" cy="0"/>
          </a:xfrm>
          <a:prstGeom prst="line">
            <a:avLst/>
          </a:prstGeom>
          <a:noFill/>
          <a:ln w="12700">
            <a:solidFill>
              <a:schemeClr val="tx1"/>
            </a:solidFill>
            <a:round/>
            <a:headEnd/>
            <a:tailEnd/>
          </a:ln>
          <a:effectLst>
            <a:outerShdw dist="3592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2998" name="Text Box 6">
            <a:extLst>
              <a:ext uri="{FF2B5EF4-FFF2-40B4-BE49-F238E27FC236}">
                <a16:creationId xmlns:a16="http://schemas.microsoft.com/office/drawing/2014/main" id="{D843EEA2-0703-5653-425B-DC1C6106D768}"/>
              </a:ext>
            </a:extLst>
          </p:cNvPr>
          <p:cNvSpPr txBox="1">
            <a:spLocks noChangeArrowheads="1"/>
          </p:cNvSpPr>
          <p:nvPr/>
        </p:nvSpPr>
        <p:spPr bwMode="auto">
          <a:xfrm>
            <a:off x="5130599" y="1241426"/>
            <a:ext cx="3619902" cy="646331"/>
          </a:xfrm>
          <a:prstGeom prst="rect">
            <a:avLst/>
          </a:prstGeom>
          <a:noFill/>
          <a:ln w="12700">
            <a:noFill/>
            <a:miter lim="800000"/>
            <a:headEnd/>
            <a:tailEnd/>
          </a:ln>
          <a:effectLst/>
        </p:spPr>
        <p:txBody>
          <a:bodyPr wrap="none">
            <a:spAutoFit/>
          </a:bodyPr>
          <a:lstStyle/>
          <a:p>
            <a:pPr algn="ctr">
              <a:defRPr/>
            </a:pPr>
            <a:r>
              <a:rPr lang="en-US" u="sng">
                <a:effectLst>
                  <a:outerShdw blurRad="38100" dist="38100" dir="2700000" algn="tl">
                    <a:srgbClr val="000000"/>
                  </a:outerShdw>
                </a:effectLst>
                <a:latin typeface="Book Antiqua" pitchFamily="18" charset="0"/>
              </a:rPr>
              <a:t>Collins Mining</a:t>
            </a:r>
          </a:p>
          <a:p>
            <a:pPr algn="ctr">
              <a:defRPr/>
            </a:pPr>
            <a:r>
              <a:rPr lang="en-US">
                <a:effectLst>
                  <a:outerShdw blurRad="38100" dist="38100" dir="2700000" algn="tl">
                    <a:srgbClr val="000000"/>
                  </a:outerShdw>
                </a:effectLst>
                <a:latin typeface="Book Antiqua" pitchFamily="18" charset="0"/>
              </a:rPr>
              <a:t>Profitable (C)   Not Profitable (C</a:t>
            </a:r>
            <a:r>
              <a:rPr lang="en-US" i="1" baseline="30000">
                <a:effectLst>
                  <a:outerShdw blurRad="38100" dist="38100" dir="2700000" algn="tl">
                    <a:srgbClr val="000000"/>
                  </a:outerShdw>
                </a:effectLst>
                <a:latin typeface="Book Antiqua" pitchFamily="18" charset="0"/>
              </a:rPr>
              <a:t>c</a:t>
            </a:r>
            <a:r>
              <a:rPr lang="en-US">
                <a:effectLst>
                  <a:outerShdw blurRad="38100" dist="38100" dir="2700000" algn="tl">
                    <a:srgbClr val="000000"/>
                  </a:outerShdw>
                </a:effectLst>
                <a:latin typeface="Book Antiqua" pitchFamily="18" charset="0"/>
              </a:rPr>
              <a:t>)</a:t>
            </a:r>
          </a:p>
        </p:txBody>
      </p:sp>
      <p:sp>
        <p:nvSpPr>
          <p:cNvPr id="212999" name="Text Box 7">
            <a:extLst>
              <a:ext uri="{FF2B5EF4-FFF2-40B4-BE49-F238E27FC236}">
                <a16:creationId xmlns:a16="http://schemas.microsoft.com/office/drawing/2014/main" id="{5D24394F-9BA0-6B73-0619-DE7AB09940C2}"/>
              </a:ext>
            </a:extLst>
          </p:cNvPr>
          <p:cNvSpPr txBox="1">
            <a:spLocks noChangeArrowheads="1"/>
          </p:cNvSpPr>
          <p:nvPr/>
        </p:nvSpPr>
        <p:spPr bwMode="auto">
          <a:xfrm>
            <a:off x="2176464" y="1571626"/>
            <a:ext cx="2127505" cy="1384995"/>
          </a:xfrm>
          <a:prstGeom prst="rect">
            <a:avLst/>
          </a:prstGeom>
          <a:noFill/>
          <a:ln w="12700">
            <a:noFill/>
            <a:miter lim="800000"/>
            <a:headEnd/>
            <a:tailEnd/>
          </a:ln>
          <a:effectLst/>
        </p:spPr>
        <p:txBody>
          <a:bodyPr wrap="none">
            <a:spAutoFit/>
          </a:bodyPr>
          <a:lstStyle/>
          <a:p>
            <a:pPr>
              <a:defRPr/>
            </a:pPr>
            <a:r>
              <a:rPr lang="en-US" u="sng">
                <a:effectLst>
                  <a:outerShdw blurRad="38100" dist="38100" dir="2700000" algn="tl">
                    <a:srgbClr val="000000"/>
                  </a:outerShdw>
                </a:effectLst>
                <a:latin typeface="Book Antiqua" pitchFamily="18" charset="0"/>
              </a:rPr>
              <a:t>Markley Oil</a:t>
            </a:r>
          </a:p>
          <a:p>
            <a:pPr>
              <a:defRPr/>
            </a:pPr>
            <a:endParaRPr lang="en-US" u="sng">
              <a:effectLst>
                <a:outerShdw blurRad="38100" dist="38100" dir="2700000" algn="tl">
                  <a:srgbClr val="000000"/>
                </a:outerShdw>
              </a:effectLst>
              <a:latin typeface="Book Antiqua" pitchFamily="18" charset="0"/>
            </a:endParaRPr>
          </a:p>
          <a:p>
            <a:pPr>
              <a:defRPr/>
            </a:pPr>
            <a:r>
              <a:rPr lang="en-US">
                <a:effectLst>
                  <a:outerShdw blurRad="38100" dist="38100" dir="2700000" algn="tl">
                    <a:srgbClr val="000000"/>
                  </a:outerShdw>
                </a:effectLst>
                <a:latin typeface="Book Antiqua" pitchFamily="18" charset="0"/>
              </a:rPr>
              <a:t>Profitable (M)</a:t>
            </a:r>
          </a:p>
          <a:p>
            <a:pPr>
              <a:defRPr/>
            </a:pPr>
            <a:r>
              <a:rPr lang="en-US" sz="1200">
                <a:effectLst>
                  <a:outerShdw blurRad="38100" dist="38100" dir="2700000" algn="tl">
                    <a:srgbClr val="000000"/>
                  </a:outerShdw>
                </a:effectLst>
                <a:latin typeface="Book Antiqua" pitchFamily="18" charset="0"/>
              </a:rPr>
              <a:t> </a:t>
            </a:r>
          </a:p>
          <a:p>
            <a:pPr>
              <a:defRPr/>
            </a:pPr>
            <a:r>
              <a:rPr lang="en-US">
                <a:effectLst>
                  <a:outerShdw blurRad="38100" dist="38100" dir="2700000" algn="tl">
                    <a:srgbClr val="000000"/>
                  </a:outerShdw>
                </a:effectLst>
                <a:latin typeface="Book Antiqua" pitchFamily="18" charset="0"/>
              </a:rPr>
              <a:t>Not Profitable (M</a:t>
            </a:r>
            <a:r>
              <a:rPr lang="en-US" i="1" baseline="30000">
                <a:effectLst>
                  <a:outerShdw blurRad="38100" dist="38100" dir="2700000" algn="tl">
                    <a:srgbClr val="000000"/>
                  </a:outerShdw>
                </a:effectLst>
                <a:latin typeface="Book Antiqua" pitchFamily="18" charset="0"/>
              </a:rPr>
              <a:t>c</a:t>
            </a:r>
            <a:r>
              <a:rPr lang="en-US">
                <a:effectLst>
                  <a:outerShdw blurRad="38100" dist="38100" dir="2700000" algn="tl">
                    <a:srgbClr val="000000"/>
                  </a:outerShdw>
                </a:effectLst>
                <a:latin typeface="Book Antiqua" pitchFamily="18" charset="0"/>
              </a:rPr>
              <a:t>)</a:t>
            </a:r>
          </a:p>
        </p:txBody>
      </p:sp>
      <p:sp>
        <p:nvSpPr>
          <p:cNvPr id="213000" name="Line 8">
            <a:extLst>
              <a:ext uri="{FF2B5EF4-FFF2-40B4-BE49-F238E27FC236}">
                <a16:creationId xmlns:a16="http://schemas.microsoft.com/office/drawing/2014/main" id="{922F3EB3-8D97-2D29-41DA-76D32DE43CE5}"/>
              </a:ext>
            </a:extLst>
          </p:cNvPr>
          <p:cNvSpPr>
            <a:spLocks noChangeShapeType="1"/>
          </p:cNvSpPr>
          <p:nvPr/>
        </p:nvSpPr>
        <p:spPr bwMode="auto">
          <a:xfrm>
            <a:off x="4711700" y="1368425"/>
            <a:ext cx="0" cy="2578100"/>
          </a:xfrm>
          <a:prstGeom prst="line">
            <a:avLst/>
          </a:prstGeom>
          <a:noFill/>
          <a:ln w="12700">
            <a:solidFill>
              <a:schemeClr val="tx1"/>
            </a:solidFill>
            <a:round/>
            <a:headEnd/>
            <a:tailEnd/>
          </a:ln>
          <a:effectLst>
            <a:outerShdw dist="3592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3001" name="Line 9">
            <a:extLst>
              <a:ext uri="{FF2B5EF4-FFF2-40B4-BE49-F238E27FC236}">
                <a16:creationId xmlns:a16="http://schemas.microsoft.com/office/drawing/2014/main" id="{B69F4055-7637-D141-AFA9-6E28DEBCEC82}"/>
              </a:ext>
            </a:extLst>
          </p:cNvPr>
          <p:cNvSpPr>
            <a:spLocks noChangeShapeType="1"/>
          </p:cNvSpPr>
          <p:nvPr/>
        </p:nvSpPr>
        <p:spPr bwMode="auto">
          <a:xfrm>
            <a:off x="9144000" y="1355725"/>
            <a:ext cx="0" cy="2578100"/>
          </a:xfrm>
          <a:prstGeom prst="line">
            <a:avLst/>
          </a:prstGeom>
          <a:noFill/>
          <a:ln w="12700">
            <a:solidFill>
              <a:schemeClr val="tx1"/>
            </a:solidFill>
            <a:round/>
            <a:headEnd/>
            <a:tailEnd/>
          </a:ln>
          <a:effectLst>
            <a:outerShdw dist="3592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3002" name="Text Box 10">
            <a:extLst>
              <a:ext uri="{FF2B5EF4-FFF2-40B4-BE49-F238E27FC236}">
                <a16:creationId xmlns:a16="http://schemas.microsoft.com/office/drawing/2014/main" id="{8159985D-E086-52BE-3625-EAF2712760BB}"/>
              </a:ext>
            </a:extLst>
          </p:cNvPr>
          <p:cNvSpPr txBox="1">
            <a:spLocks noChangeArrowheads="1"/>
          </p:cNvSpPr>
          <p:nvPr/>
        </p:nvSpPr>
        <p:spPr bwMode="auto">
          <a:xfrm>
            <a:off x="3811587" y="3527425"/>
            <a:ext cx="4015239" cy="369332"/>
          </a:xfrm>
          <a:prstGeom prst="rect">
            <a:avLst/>
          </a:prstGeom>
          <a:noFill/>
          <a:ln w="12700">
            <a:noFill/>
            <a:miter lim="800000"/>
            <a:headEnd/>
            <a:tailEnd/>
          </a:ln>
          <a:effectLst/>
        </p:spPr>
        <p:txBody>
          <a:bodyPr wrap="square">
            <a:spAutoFit/>
          </a:bodyPr>
          <a:lstStyle/>
          <a:p>
            <a:pPr>
              <a:defRPr/>
            </a:pPr>
            <a:r>
              <a:rPr lang="en-US" dirty="0">
                <a:effectLst>
                  <a:outerShdw blurRad="38100" dist="38100" dir="2700000" algn="tl">
                    <a:srgbClr val="000000"/>
                  </a:outerShdw>
                </a:effectLst>
                <a:latin typeface="Book Antiqua" pitchFamily="18" charset="0"/>
              </a:rPr>
              <a:t>Total                   .48                          .52</a:t>
            </a:r>
          </a:p>
        </p:txBody>
      </p:sp>
      <p:sp>
        <p:nvSpPr>
          <p:cNvPr id="213003" name="Text Box 11">
            <a:extLst>
              <a:ext uri="{FF2B5EF4-FFF2-40B4-BE49-F238E27FC236}">
                <a16:creationId xmlns:a16="http://schemas.microsoft.com/office/drawing/2014/main" id="{FDEE0EC6-94E3-90FB-D29D-DA6219E1FC69}"/>
              </a:ext>
            </a:extLst>
          </p:cNvPr>
          <p:cNvSpPr txBox="1">
            <a:spLocks noChangeArrowheads="1"/>
          </p:cNvSpPr>
          <p:nvPr/>
        </p:nvSpPr>
        <p:spPr bwMode="auto">
          <a:xfrm>
            <a:off x="9208249" y="1685543"/>
            <a:ext cx="710451" cy="2092881"/>
          </a:xfrm>
          <a:prstGeom prst="rect">
            <a:avLst/>
          </a:prstGeom>
          <a:noFill/>
          <a:ln w="12700">
            <a:noFill/>
            <a:miter lim="800000"/>
            <a:headEnd/>
            <a:tailEnd/>
          </a:ln>
          <a:effectLst/>
        </p:spPr>
        <p:txBody>
          <a:bodyPr wrap="none">
            <a:spAutoFit/>
          </a:bodyPr>
          <a:lstStyle/>
          <a:p>
            <a:pPr>
              <a:defRPr/>
            </a:pPr>
            <a:r>
              <a:rPr lang="en-US" dirty="0">
                <a:effectLst>
                  <a:outerShdw blurRad="38100" dist="38100" dir="2700000" algn="tl">
                    <a:srgbClr val="000000"/>
                  </a:outerShdw>
                </a:effectLst>
                <a:latin typeface="Book Antiqua" pitchFamily="18" charset="0"/>
              </a:rPr>
              <a:t>Total</a:t>
            </a:r>
          </a:p>
          <a:p>
            <a:pPr>
              <a:defRPr/>
            </a:pPr>
            <a:endParaRPr lang="en-US" dirty="0">
              <a:effectLst>
                <a:outerShdw blurRad="38100" dist="38100" dir="2700000" algn="tl">
                  <a:srgbClr val="000000"/>
                </a:outerShdw>
              </a:effectLst>
              <a:latin typeface="Book Antiqua" pitchFamily="18" charset="0"/>
            </a:endParaRPr>
          </a:p>
          <a:p>
            <a:pPr>
              <a:defRPr/>
            </a:pPr>
            <a:r>
              <a:rPr lang="en-US" dirty="0">
                <a:effectLst>
                  <a:outerShdw blurRad="38100" dist="38100" dir="2700000" algn="tl">
                    <a:srgbClr val="000000"/>
                  </a:outerShdw>
                </a:effectLst>
                <a:latin typeface="Book Antiqua" pitchFamily="18" charset="0"/>
              </a:rPr>
              <a:t>   .70</a:t>
            </a:r>
          </a:p>
          <a:p>
            <a:pPr>
              <a:defRPr/>
            </a:pPr>
            <a:endParaRPr lang="en-US" sz="1200" dirty="0">
              <a:effectLst>
                <a:outerShdw blurRad="38100" dist="38100" dir="2700000" algn="tl">
                  <a:srgbClr val="000000"/>
                </a:outerShdw>
              </a:effectLst>
              <a:latin typeface="Book Antiqua" pitchFamily="18" charset="0"/>
            </a:endParaRPr>
          </a:p>
          <a:p>
            <a:pPr>
              <a:defRPr/>
            </a:pPr>
            <a:r>
              <a:rPr lang="en-US" dirty="0">
                <a:effectLst>
                  <a:outerShdw blurRad="38100" dist="38100" dir="2700000" algn="tl">
                    <a:srgbClr val="000000"/>
                  </a:outerShdw>
                </a:effectLst>
                <a:latin typeface="Book Antiqua" pitchFamily="18" charset="0"/>
              </a:rPr>
              <a:t>   .30</a:t>
            </a:r>
          </a:p>
          <a:p>
            <a:pPr>
              <a:defRPr/>
            </a:pPr>
            <a:endParaRPr lang="en-US" sz="2800" dirty="0">
              <a:effectLst>
                <a:outerShdw blurRad="38100" dist="38100" dir="2700000" algn="tl">
                  <a:srgbClr val="000000"/>
                </a:outerShdw>
              </a:effectLst>
              <a:latin typeface="Book Antiqua" pitchFamily="18" charset="0"/>
            </a:endParaRPr>
          </a:p>
          <a:p>
            <a:pPr>
              <a:defRPr/>
            </a:pPr>
            <a:r>
              <a:rPr lang="en-US" dirty="0">
                <a:effectLst>
                  <a:outerShdw blurRad="38100" dist="38100" dir="2700000" algn="tl">
                    <a:srgbClr val="000000"/>
                  </a:outerShdw>
                </a:effectLst>
                <a:latin typeface="Book Antiqua" pitchFamily="18" charset="0"/>
              </a:rPr>
              <a:t> 1.00</a:t>
            </a:r>
          </a:p>
        </p:txBody>
      </p:sp>
      <p:sp>
        <p:nvSpPr>
          <p:cNvPr id="213004" name="Text Box 12">
            <a:extLst>
              <a:ext uri="{FF2B5EF4-FFF2-40B4-BE49-F238E27FC236}">
                <a16:creationId xmlns:a16="http://schemas.microsoft.com/office/drawing/2014/main" id="{79FC14B9-447B-060D-F8DB-8F7D5511DA0D}"/>
              </a:ext>
            </a:extLst>
          </p:cNvPr>
          <p:cNvSpPr txBox="1">
            <a:spLocks noChangeArrowheads="1"/>
          </p:cNvSpPr>
          <p:nvPr/>
        </p:nvSpPr>
        <p:spPr bwMode="auto">
          <a:xfrm>
            <a:off x="5437188" y="2244726"/>
            <a:ext cx="2262158" cy="830997"/>
          </a:xfrm>
          <a:prstGeom prst="rect">
            <a:avLst/>
          </a:prstGeom>
          <a:noFill/>
          <a:ln w="12700">
            <a:noFill/>
            <a:miter lim="800000"/>
            <a:headEnd/>
            <a:tailEnd/>
          </a:ln>
          <a:effectLst/>
        </p:spPr>
        <p:txBody>
          <a:bodyPr wrap="none">
            <a:spAutoFit/>
          </a:bodyPr>
          <a:lstStyle/>
          <a:p>
            <a:pPr>
              <a:defRPr/>
            </a:pPr>
            <a:r>
              <a:rPr lang="en-US">
                <a:effectLst>
                  <a:outerShdw blurRad="38100" dist="38100" dir="2700000" algn="tl">
                    <a:srgbClr val="000000"/>
                  </a:outerShdw>
                </a:effectLst>
                <a:latin typeface="Book Antiqua" pitchFamily="18" charset="0"/>
              </a:rPr>
              <a:t>.36                          .34</a:t>
            </a:r>
          </a:p>
          <a:p>
            <a:pPr>
              <a:defRPr/>
            </a:pPr>
            <a:endParaRPr lang="en-US" sz="1200">
              <a:effectLst>
                <a:outerShdw blurRad="38100" dist="38100" dir="2700000" algn="tl">
                  <a:srgbClr val="000000"/>
                </a:outerShdw>
              </a:effectLst>
              <a:latin typeface="Book Antiqua" pitchFamily="18" charset="0"/>
            </a:endParaRPr>
          </a:p>
          <a:p>
            <a:pPr>
              <a:defRPr/>
            </a:pPr>
            <a:r>
              <a:rPr lang="en-US">
                <a:effectLst>
                  <a:outerShdw blurRad="38100" dist="38100" dir="2700000" algn="tl">
                    <a:srgbClr val="000000"/>
                  </a:outerShdw>
                </a:effectLst>
                <a:latin typeface="Book Antiqua" pitchFamily="18" charset="0"/>
              </a:rPr>
              <a:t>.12                          .18</a:t>
            </a:r>
          </a:p>
        </p:txBody>
      </p:sp>
      <p:sp>
        <p:nvSpPr>
          <p:cNvPr id="213005" name="AutoShape 13">
            <a:extLst>
              <a:ext uri="{FF2B5EF4-FFF2-40B4-BE49-F238E27FC236}">
                <a16:creationId xmlns:a16="http://schemas.microsoft.com/office/drawing/2014/main" id="{962A3087-1E1C-37DC-5FC7-660FB5805E07}"/>
              </a:ext>
            </a:extLst>
          </p:cNvPr>
          <p:cNvSpPr>
            <a:spLocks noChangeArrowheads="1"/>
          </p:cNvSpPr>
          <p:nvPr/>
        </p:nvSpPr>
        <p:spPr bwMode="auto">
          <a:xfrm>
            <a:off x="2654300" y="4244975"/>
            <a:ext cx="2933700" cy="1162050"/>
          </a:xfrm>
          <a:prstGeom prst="wedgeRoundRectCallout">
            <a:avLst>
              <a:gd name="adj1" fmla="val 47023"/>
              <a:gd name="adj2" fmla="val -145356"/>
              <a:gd name="adj3" fmla="val 16667"/>
            </a:avLst>
          </a:prstGeom>
          <a:solidFill>
            <a:schemeClr val="bg1"/>
          </a:solidFill>
          <a:ln w="12700">
            <a:solidFill>
              <a:schemeClr val="tx1"/>
            </a:solidFill>
            <a:miter lim="800000"/>
            <a:headEnd/>
            <a:tailEnd/>
          </a:ln>
          <a:effectLst/>
        </p:spPr>
        <p:txBody>
          <a:bodyPr lIns="0" tIns="0" rIns="0" bIns="0" anchor="ctr" anchorCtr="1"/>
          <a:lstStyle/>
          <a:p>
            <a:pPr algn="ctr">
              <a:lnSpc>
                <a:spcPct val="90000"/>
              </a:lnSpc>
              <a:defRPr/>
            </a:pPr>
            <a:r>
              <a:rPr lang="en-US" sz="2400" dirty="0">
                <a:effectLst>
                  <a:outerShdw blurRad="38100" dist="38100" dir="2700000" algn="tl">
                    <a:srgbClr val="000000"/>
                  </a:outerShdw>
                </a:effectLst>
                <a:latin typeface="Book Antiqua" pitchFamily="18" charset="0"/>
              </a:rPr>
              <a:t>Joint Probabilities</a:t>
            </a:r>
          </a:p>
          <a:p>
            <a:pPr algn="ctr">
              <a:lnSpc>
                <a:spcPct val="90000"/>
              </a:lnSpc>
              <a:defRPr/>
            </a:pPr>
            <a:r>
              <a:rPr lang="en-US" sz="2400" dirty="0">
                <a:effectLst>
                  <a:outerShdw blurRad="38100" dist="38100" dir="2700000" algn="tl">
                    <a:srgbClr val="000000"/>
                  </a:outerShdw>
                </a:effectLst>
                <a:latin typeface="Book Antiqua" pitchFamily="18" charset="0"/>
              </a:rPr>
              <a:t>(appear in the body</a:t>
            </a:r>
          </a:p>
          <a:p>
            <a:pPr algn="ctr">
              <a:lnSpc>
                <a:spcPct val="90000"/>
              </a:lnSpc>
              <a:defRPr/>
            </a:pPr>
            <a:r>
              <a:rPr lang="en-US" sz="2400" dirty="0">
                <a:effectLst>
                  <a:outerShdw blurRad="38100" dist="38100" dir="2700000" algn="tl">
                    <a:srgbClr val="000000"/>
                  </a:outerShdw>
                </a:effectLst>
                <a:latin typeface="Book Antiqua" pitchFamily="18" charset="0"/>
              </a:rPr>
              <a:t>of the table)</a:t>
            </a:r>
          </a:p>
        </p:txBody>
      </p:sp>
      <p:grpSp>
        <p:nvGrpSpPr>
          <p:cNvPr id="2" name="Group 14">
            <a:extLst>
              <a:ext uri="{FF2B5EF4-FFF2-40B4-BE49-F238E27FC236}">
                <a16:creationId xmlns:a16="http://schemas.microsoft.com/office/drawing/2014/main" id="{B837E005-AFB0-E3AA-B07D-130659A67D8B}"/>
              </a:ext>
            </a:extLst>
          </p:cNvPr>
          <p:cNvGrpSpPr>
            <a:grpSpLocks/>
          </p:cNvGrpSpPr>
          <p:nvPr/>
        </p:nvGrpSpPr>
        <p:grpSpPr bwMode="auto">
          <a:xfrm>
            <a:off x="5829300" y="3819525"/>
            <a:ext cx="3454400" cy="2082800"/>
            <a:chOff x="2712" y="2608"/>
            <a:chExt cx="2176" cy="1312"/>
          </a:xfrm>
        </p:grpSpPr>
        <p:sp>
          <p:nvSpPr>
            <p:cNvPr id="213007" name="AutoShape 15">
              <a:extLst>
                <a:ext uri="{FF2B5EF4-FFF2-40B4-BE49-F238E27FC236}">
                  <a16:creationId xmlns:a16="http://schemas.microsoft.com/office/drawing/2014/main" id="{C48CE9D9-85BA-D33B-7ABB-F678BC13D77C}"/>
                </a:ext>
              </a:extLst>
            </p:cNvPr>
            <p:cNvSpPr>
              <a:spLocks noChangeArrowheads="1"/>
            </p:cNvSpPr>
            <p:nvPr/>
          </p:nvSpPr>
          <p:spPr bwMode="auto">
            <a:xfrm rot="-784834">
              <a:off x="2840" y="2608"/>
              <a:ext cx="304" cy="656"/>
            </a:xfrm>
            <a:prstGeom prst="triangle">
              <a:avLst>
                <a:gd name="adj" fmla="val 0"/>
              </a:avLst>
            </a:prstGeom>
            <a:solidFill>
              <a:schemeClr val="tx1">
                <a:lumMod val="10000"/>
                <a:lumOff val="90000"/>
              </a:schemeClr>
            </a:solidFill>
            <a:ln w="12700">
              <a:solidFill>
                <a:schemeClr val="tx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213008" name="AutoShape 16">
              <a:extLst>
                <a:ext uri="{FF2B5EF4-FFF2-40B4-BE49-F238E27FC236}">
                  <a16:creationId xmlns:a16="http://schemas.microsoft.com/office/drawing/2014/main" id="{CEF34DAD-C926-9AB3-1EA9-F00F9BE6A0DA}"/>
                </a:ext>
              </a:extLst>
            </p:cNvPr>
            <p:cNvSpPr>
              <a:spLocks noChangeArrowheads="1"/>
            </p:cNvSpPr>
            <p:nvPr/>
          </p:nvSpPr>
          <p:spPr bwMode="auto">
            <a:xfrm>
              <a:off x="2712" y="3188"/>
              <a:ext cx="2176" cy="732"/>
            </a:xfrm>
            <a:prstGeom prst="wedgeRoundRectCallout">
              <a:avLst>
                <a:gd name="adj1" fmla="val 53356"/>
                <a:gd name="adj2" fmla="val -190162"/>
                <a:gd name="adj3" fmla="val 16667"/>
              </a:avLst>
            </a:prstGeom>
            <a:solidFill>
              <a:schemeClr val="bg2">
                <a:lumMod val="20000"/>
                <a:lumOff val="80000"/>
              </a:schemeClr>
            </a:solidFill>
            <a:ln w="12700">
              <a:solidFill>
                <a:schemeClr val="tx1"/>
              </a:solidFill>
              <a:miter lim="800000"/>
              <a:headEnd/>
              <a:tailEnd/>
            </a:ln>
            <a:effectLst/>
          </p:spPr>
          <p:txBody>
            <a:bodyPr lIns="0" tIns="0" rIns="0" bIns="0" anchor="ctr" anchorCtr="1"/>
            <a:lstStyle/>
            <a:p>
              <a:pPr algn="ctr">
                <a:lnSpc>
                  <a:spcPct val="90000"/>
                </a:lnSpc>
                <a:defRPr/>
              </a:pPr>
              <a:r>
                <a:rPr lang="en-US" sz="2400" dirty="0">
                  <a:effectLst>
                    <a:outerShdw blurRad="38100" dist="38100" dir="2700000" algn="tl">
                      <a:srgbClr val="000000"/>
                    </a:outerShdw>
                  </a:effectLst>
                  <a:latin typeface="Book Antiqua" pitchFamily="18" charset="0"/>
                </a:rPr>
                <a:t>Marginal Probabilities</a:t>
              </a:r>
            </a:p>
            <a:p>
              <a:pPr algn="ctr">
                <a:lnSpc>
                  <a:spcPct val="90000"/>
                </a:lnSpc>
                <a:defRPr/>
              </a:pPr>
              <a:r>
                <a:rPr lang="en-US" sz="2400" dirty="0">
                  <a:effectLst>
                    <a:outerShdw blurRad="38100" dist="38100" dir="2700000" algn="tl">
                      <a:srgbClr val="000000"/>
                    </a:outerShdw>
                  </a:effectLst>
                  <a:latin typeface="Book Antiqua" pitchFamily="18" charset="0"/>
                </a:rPr>
                <a:t>(appear in the margins</a:t>
              </a:r>
            </a:p>
            <a:p>
              <a:pPr algn="ctr">
                <a:lnSpc>
                  <a:spcPct val="90000"/>
                </a:lnSpc>
                <a:defRPr/>
              </a:pPr>
              <a:r>
                <a:rPr lang="en-US" sz="2400" dirty="0">
                  <a:effectLst>
                    <a:outerShdw blurRad="38100" dist="38100" dir="2700000" algn="tl">
                      <a:srgbClr val="000000"/>
                    </a:outerShdw>
                  </a:effectLst>
                  <a:latin typeface="Book Antiqua" pitchFamily="18" charset="0"/>
                </a:rPr>
                <a:t>of the table)</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2995"/>
                                        </p:tgtEl>
                                        <p:attrNameLst>
                                          <p:attrName>style.visibility</p:attrName>
                                        </p:attrNameLst>
                                      </p:cBhvr>
                                      <p:to>
                                        <p:strVal val="visible"/>
                                      </p:to>
                                    </p:set>
                                    <p:animEffect transition="in" filter="dissolve">
                                      <p:cBhvr>
                                        <p:cTn id="7" dur="500"/>
                                        <p:tgtEl>
                                          <p:spTgt spid="212995"/>
                                        </p:tgtEl>
                                      </p:cBhvr>
                                    </p:animEffect>
                                  </p:childTnLst>
                                </p:cTn>
                              </p:par>
                            </p:childTnLst>
                          </p:cTn>
                        </p:par>
                        <p:par>
                          <p:cTn id="8" fill="hold" nodeType="afterGroup">
                            <p:stCondLst>
                              <p:cond delay="1500"/>
                            </p:stCondLst>
                            <p:childTnLst>
                              <p:par>
                                <p:cTn id="9" presetID="12" presetClass="entr" presetSubtype="8" fill="hold" nodeType="afterEffect">
                                  <p:stCondLst>
                                    <p:cond delay="0"/>
                                  </p:stCondLst>
                                  <p:childTnLst>
                                    <p:set>
                                      <p:cBhvr>
                                        <p:cTn id="10" dur="1" fill="hold">
                                          <p:stCondLst>
                                            <p:cond delay="0"/>
                                          </p:stCondLst>
                                        </p:cTn>
                                        <p:tgtEl>
                                          <p:spTgt spid="212996"/>
                                        </p:tgtEl>
                                        <p:attrNameLst>
                                          <p:attrName>style.visibility</p:attrName>
                                        </p:attrNameLst>
                                      </p:cBhvr>
                                      <p:to>
                                        <p:strVal val="visible"/>
                                      </p:to>
                                    </p:set>
                                    <p:animEffect transition="in" filter="slide(fromLeft)">
                                      <p:cBhvr>
                                        <p:cTn id="11" dur="500"/>
                                        <p:tgtEl>
                                          <p:spTgt spid="212996"/>
                                        </p:tgtEl>
                                      </p:cBhvr>
                                    </p:animEffect>
                                  </p:childTnLst>
                                </p:cTn>
                              </p:par>
                            </p:childTnLst>
                          </p:cTn>
                        </p:par>
                        <p:par>
                          <p:cTn id="12" fill="hold" nodeType="afterGroup">
                            <p:stCondLst>
                              <p:cond delay="2000"/>
                            </p:stCondLst>
                            <p:childTnLst>
                              <p:par>
                                <p:cTn id="13" presetID="3" presetClass="entr" presetSubtype="10" fill="hold" grpId="0" nodeType="afterEffect">
                                  <p:stCondLst>
                                    <p:cond delay="1000"/>
                                  </p:stCondLst>
                                  <p:childTnLst>
                                    <p:set>
                                      <p:cBhvr>
                                        <p:cTn id="14" dur="1" fill="hold">
                                          <p:stCondLst>
                                            <p:cond delay="0"/>
                                          </p:stCondLst>
                                        </p:cTn>
                                        <p:tgtEl>
                                          <p:spTgt spid="212999"/>
                                        </p:tgtEl>
                                        <p:attrNameLst>
                                          <p:attrName>style.visibility</p:attrName>
                                        </p:attrNameLst>
                                      </p:cBhvr>
                                      <p:to>
                                        <p:strVal val="visible"/>
                                      </p:to>
                                    </p:set>
                                    <p:animEffect transition="in" filter="blinds(horizontal)">
                                      <p:cBhvr>
                                        <p:cTn id="15" dur="500"/>
                                        <p:tgtEl>
                                          <p:spTgt spid="212999"/>
                                        </p:tgtEl>
                                      </p:cBhvr>
                                    </p:animEffect>
                                  </p:childTnLst>
                                </p:cTn>
                              </p:par>
                            </p:childTnLst>
                          </p:cTn>
                        </p:par>
                        <p:par>
                          <p:cTn id="16" fill="hold" nodeType="afterGroup">
                            <p:stCondLst>
                              <p:cond delay="3500"/>
                            </p:stCondLst>
                            <p:childTnLst>
                              <p:par>
                                <p:cTn id="17" presetID="12" presetClass="entr" presetSubtype="8" fill="hold" nodeType="afterEffect">
                                  <p:stCondLst>
                                    <p:cond delay="2000"/>
                                  </p:stCondLst>
                                  <p:childTnLst>
                                    <p:set>
                                      <p:cBhvr>
                                        <p:cTn id="18" dur="1" fill="hold">
                                          <p:stCondLst>
                                            <p:cond delay="0"/>
                                          </p:stCondLst>
                                        </p:cTn>
                                        <p:tgtEl>
                                          <p:spTgt spid="212997"/>
                                        </p:tgtEl>
                                        <p:attrNameLst>
                                          <p:attrName>style.visibility</p:attrName>
                                        </p:attrNameLst>
                                      </p:cBhvr>
                                      <p:to>
                                        <p:strVal val="visible"/>
                                      </p:to>
                                    </p:set>
                                    <p:animEffect transition="in" filter="slide(fromLeft)">
                                      <p:cBhvr>
                                        <p:cTn id="19" dur="500"/>
                                        <p:tgtEl>
                                          <p:spTgt spid="212997"/>
                                        </p:tgtEl>
                                      </p:cBhvr>
                                    </p:animEffect>
                                  </p:childTnLst>
                                </p:cTn>
                              </p:par>
                            </p:childTnLst>
                          </p:cTn>
                        </p:par>
                        <p:par>
                          <p:cTn id="20" fill="hold" nodeType="afterGroup">
                            <p:stCondLst>
                              <p:cond delay="6000"/>
                            </p:stCondLst>
                            <p:childTnLst>
                              <p:par>
                                <p:cTn id="21" presetID="12" presetClass="entr" presetSubtype="1" fill="hold" nodeType="afterEffect">
                                  <p:stCondLst>
                                    <p:cond delay="1000"/>
                                  </p:stCondLst>
                                  <p:childTnLst>
                                    <p:set>
                                      <p:cBhvr>
                                        <p:cTn id="22" dur="1" fill="hold">
                                          <p:stCondLst>
                                            <p:cond delay="0"/>
                                          </p:stCondLst>
                                        </p:cTn>
                                        <p:tgtEl>
                                          <p:spTgt spid="213000"/>
                                        </p:tgtEl>
                                        <p:attrNameLst>
                                          <p:attrName>style.visibility</p:attrName>
                                        </p:attrNameLst>
                                      </p:cBhvr>
                                      <p:to>
                                        <p:strVal val="visible"/>
                                      </p:to>
                                    </p:set>
                                    <p:animEffect transition="in" filter="slide(fromTop)">
                                      <p:cBhvr>
                                        <p:cTn id="23" dur="500"/>
                                        <p:tgtEl>
                                          <p:spTgt spid="213000"/>
                                        </p:tgtEl>
                                      </p:cBhvr>
                                    </p:animEffect>
                                  </p:childTnLst>
                                </p:cTn>
                              </p:par>
                            </p:childTnLst>
                          </p:cTn>
                        </p:par>
                        <p:par>
                          <p:cTn id="24" fill="hold" nodeType="afterGroup">
                            <p:stCondLst>
                              <p:cond delay="7500"/>
                            </p:stCondLst>
                            <p:childTnLst>
                              <p:par>
                                <p:cTn id="25" presetID="12" presetClass="entr" presetSubtype="1" fill="hold" grpId="0" nodeType="afterEffect">
                                  <p:stCondLst>
                                    <p:cond delay="1000"/>
                                  </p:stCondLst>
                                  <p:childTnLst>
                                    <p:set>
                                      <p:cBhvr>
                                        <p:cTn id="26" dur="1" fill="hold">
                                          <p:stCondLst>
                                            <p:cond delay="0"/>
                                          </p:stCondLst>
                                        </p:cTn>
                                        <p:tgtEl>
                                          <p:spTgt spid="212998"/>
                                        </p:tgtEl>
                                        <p:attrNameLst>
                                          <p:attrName>style.visibility</p:attrName>
                                        </p:attrNameLst>
                                      </p:cBhvr>
                                      <p:to>
                                        <p:strVal val="visible"/>
                                      </p:to>
                                    </p:set>
                                    <p:animEffect transition="in" filter="slide(fromTop)">
                                      <p:cBhvr>
                                        <p:cTn id="27" dur="500"/>
                                        <p:tgtEl>
                                          <p:spTgt spid="212998"/>
                                        </p:tgtEl>
                                      </p:cBhvr>
                                    </p:animEffect>
                                  </p:childTnLst>
                                </p:cTn>
                              </p:par>
                            </p:childTnLst>
                          </p:cTn>
                        </p:par>
                        <p:par>
                          <p:cTn id="28" fill="hold" nodeType="afterGroup">
                            <p:stCondLst>
                              <p:cond delay="9000"/>
                            </p:stCondLst>
                            <p:childTnLst>
                              <p:par>
                                <p:cTn id="29" presetID="12" presetClass="entr" presetSubtype="1" fill="hold" nodeType="afterEffect">
                                  <p:stCondLst>
                                    <p:cond delay="2000"/>
                                  </p:stCondLst>
                                  <p:childTnLst>
                                    <p:set>
                                      <p:cBhvr>
                                        <p:cTn id="30" dur="1" fill="hold">
                                          <p:stCondLst>
                                            <p:cond delay="0"/>
                                          </p:stCondLst>
                                        </p:cTn>
                                        <p:tgtEl>
                                          <p:spTgt spid="213001"/>
                                        </p:tgtEl>
                                        <p:attrNameLst>
                                          <p:attrName>style.visibility</p:attrName>
                                        </p:attrNameLst>
                                      </p:cBhvr>
                                      <p:to>
                                        <p:strVal val="visible"/>
                                      </p:to>
                                    </p:set>
                                    <p:animEffect transition="in" filter="slide(fromTop)">
                                      <p:cBhvr>
                                        <p:cTn id="31" dur="500"/>
                                        <p:tgtEl>
                                          <p:spTgt spid="213001"/>
                                        </p:tgtEl>
                                      </p:cBhvr>
                                    </p:animEffect>
                                  </p:childTnLst>
                                </p:cTn>
                              </p:par>
                            </p:childTnLst>
                          </p:cTn>
                        </p:par>
                        <p:par>
                          <p:cTn id="32" fill="hold" nodeType="afterGroup">
                            <p:stCondLst>
                              <p:cond delay="11500"/>
                            </p:stCondLst>
                            <p:childTnLst>
                              <p:par>
                                <p:cTn id="33" presetID="3" presetClass="entr" presetSubtype="10" fill="hold" grpId="0" nodeType="afterEffect">
                                  <p:stCondLst>
                                    <p:cond delay="1000"/>
                                  </p:stCondLst>
                                  <p:childTnLst>
                                    <p:set>
                                      <p:cBhvr>
                                        <p:cTn id="34" dur="1" fill="hold">
                                          <p:stCondLst>
                                            <p:cond delay="0"/>
                                          </p:stCondLst>
                                        </p:cTn>
                                        <p:tgtEl>
                                          <p:spTgt spid="213004"/>
                                        </p:tgtEl>
                                        <p:attrNameLst>
                                          <p:attrName>style.visibility</p:attrName>
                                        </p:attrNameLst>
                                      </p:cBhvr>
                                      <p:to>
                                        <p:strVal val="visible"/>
                                      </p:to>
                                    </p:set>
                                    <p:animEffect transition="in" filter="blinds(horizontal)">
                                      <p:cBhvr>
                                        <p:cTn id="35" dur="500"/>
                                        <p:tgtEl>
                                          <p:spTgt spid="213004"/>
                                        </p:tgtEl>
                                      </p:cBhvr>
                                    </p:animEffect>
                                  </p:childTnLst>
                                </p:cTn>
                              </p:par>
                            </p:childTnLst>
                          </p:cTn>
                        </p:par>
                        <p:par>
                          <p:cTn id="36" fill="hold" nodeType="afterGroup">
                            <p:stCondLst>
                              <p:cond delay="13000"/>
                            </p:stCondLst>
                            <p:childTnLst>
                              <p:par>
                                <p:cTn id="37" presetID="9" presetClass="entr" presetSubtype="0" fill="hold" grpId="0" nodeType="afterEffect">
                                  <p:stCondLst>
                                    <p:cond delay="2000"/>
                                  </p:stCondLst>
                                  <p:childTnLst>
                                    <p:set>
                                      <p:cBhvr>
                                        <p:cTn id="38" dur="1" fill="hold">
                                          <p:stCondLst>
                                            <p:cond delay="0"/>
                                          </p:stCondLst>
                                        </p:cTn>
                                        <p:tgtEl>
                                          <p:spTgt spid="213005"/>
                                        </p:tgtEl>
                                        <p:attrNameLst>
                                          <p:attrName>style.visibility</p:attrName>
                                        </p:attrNameLst>
                                      </p:cBhvr>
                                      <p:to>
                                        <p:strVal val="visible"/>
                                      </p:to>
                                    </p:set>
                                    <p:animEffect transition="in" filter="dissolve">
                                      <p:cBhvr>
                                        <p:cTn id="39" dur="500"/>
                                        <p:tgtEl>
                                          <p:spTgt spid="213005"/>
                                        </p:tgtEl>
                                      </p:cBhvr>
                                    </p:animEffect>
                                  </p:childTnLst>
                                </p:cTn>
                              </p:par>
                            </p:childTnLst>
                          </p:cTn>
                        </p:par>
                        <p:par>
                          <p:cTn id="40" fill="hold" nodeType="afterGroup">
                            <p:stCondLst>
                              <p:cond delay="15500"/>
                            </p:stCondLst>
                            <p:childTnLst>
                              <p:par>
                                <p:cTn id="41" presetID="12" presetClass="entr" presetSubtype="8" fill="hold" grpId="0" nodeType="afterEffect">
                                  <p:stCondLst>
                                    <p:cond delay="2000"/>
                                  </p:stCondLst>
                                  <p:childTnLst>
                                    <p:set>
                                      <p:cBhvr>
                                        <p:cTn id="42" dur="1" fill="hold">
                                          <p:stCondLst>
                                            <p:cond delay="0"/>
                                          </p:stCondLst>
                                        </p:cTn>
                                        <p:tgtEl>
                                          <p:spTgt spid="213002"/>
                                        </p:tgtEl>
                                        <p:attrNameLst>
                                          <p:attrName>style.visibility</p:attrName>
                                        </p:attrNameLst>
                                      </p:cBhvr>
                                      <p:to>
                                        <p:strVal val="visible"/>
                                      </p:to>
                                    </p:set>
                                    <p:animEffect transition="in" filter="slide(fromLeft)">
                                      <p:cBhvr>
                                        <p:cTn id="43" dur="500"/>
                                        <p:tgtEl>
                                          <p:spTgt spid="213002"/>
                                        </p:tgtEl>
                                      </p:cBhvr>
                                    </p:animEffect>
                                  </p:childTnLst>
                                </p:cTn>
                              </p:par>
                            </p:childTnLst>
                          </p:cTn>
                        </p:par>
                        <p:par>
                          <p:cTn id="44" fill="hold" nodeType="afterGroup">
                            <p:stCondLst>
                              <p:cond delay="18000"/>
                            </p:stCondLst>
                            <p:childTnLst>
                              <p:par>
                                <p:cTn id="45" presetID="3" presetClass="entr" presetSubtype="10" fill="hold" grpId="0" nodeType="afterEffect">
                                  <p:stCondLst>
                                    <p:cond delay="2000"/>
                                  </p:stCondLst>
                                  <p:childTnLst>
                                    <p:set>
                                      <p:cBhvr>
                                        <p:cTn id="46" dur="1" fill="hold">
                                          <p:stCondLst>
                                            <p:cond delay="0"/>
                                          </p:stCondLst>
                                        </p:cTn>
                                        <p:tgtEl>
                                          <p:spTgt spid="213003"/>
                                        </p:tgtEl>
                                        <p:attrNameLst>
                                          <p:attrName>style.visibility</p:attrName>
                                        </p:attrNameLst>
                                      </p:cBhvr>
                                      <p:to>
                                        <p:strVal val="visible"/>
                                      </p:to>
                                    </p:set>
                                    <p:animEffect transition="in" filter="blinds(horizontal)">
                                      <p:cBhvr>
                                        <p:cTn id="47" dur="500"/>
                                        <p:tgtEl>
                                          <p:spTgt spid="213003"/>
                                        </p:tgtEl>
                                      </p:cBhvr>
                                    </p:animEffect>
                                  </p:childTnLst>
                                </p:cTn>
                              </p:par>
                            </p:childTnLst>
                          </p:cTn>
                        </p:par>
                        <p:par>
                          <p:cTn id="48" fill="hold" nodeType="afterGroup">
                            <p:stCondLst>
                              <p:cond delay="20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P spid="212998" grpId="0" autoUpdateAnimBg="0"/>
      <p:bldP spid="212999" grpId="0" autoUpdateAnimBg="0"/>
      <p:bldP spid="213002" grpId="0" autoUpdateAnimBg="0"/>
      <p:bldP spid="213003" grpId="0" autoUpdateAnimBg="0"/>
      <p:bldP spid="213004" grpId="0" autoUpdateAnimBg="0"/>
      <p:bldP spid="21300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60E8E0-EACF-6ECB-7CC9-4AEB7B1083BE}"/>
              </a:ext>
            </a:extLst>
          </p:cNvPr>
          <p:cNvPicPr>
            <a:picLocks noChangeAspect="1"/>
          </p:cNvPicPr>
          <p:nvPr/>
        </p:nvPicPr>
        <p:blipFill>
          <a:blip r:embed="rId2"/>
          <a:stretch>
            <a:fillRect/>
          </a:stretch>
        </p:blipFill>
        <p:spPr>
          <a:xfrm>
            <a:off x="831273" y="581891"/>
            <a:ext cx="10390909" cy="6040582"/>
          </a:xfrm>
          <a:prstGeom prst="rect">
            <a:avLst/>
          </a:prstGeom>
        </p:spPr>
      </p:pic>
    </p:spTree>
    <p:extLst>
      <p:ext uri="{BB962C8B-B14F-4D97-AF65-F5344CB8AC3E}">
        <p14:creationId xmlns:p14="http://schemas.microsoft.com/office/powerpoint/2010/main" val="79032123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D9B37-0FE9-7411-6485-E7AA2378A923}"/>
              </a:ext>
            </a:extLst>
          </p:cNvPr>
          <p:cNvPicPr>
            <a:picLocks noChangeAspect="1"/>
          </p:cNvPicPr>
          <p:nvPr/>
        </p:nvPicPr>
        <p:blipFill>
          <a:blip r:embed="rId2"/>
          <a:stretch>
            <a:fillRect/>
          </a:stretch>
        </p:blipFill>
        <p:spPr>
          <a:xfrm>
            <a:off x="360218" y="1094508"/>
            <a:ext cx="9337964" cy="5430982"/>
          </a:xfrm>
          <a:prstGeom prst="rect">
            <a:avLst/>
          </a:prstGeom>
        </p:spPr>
      </p:pic>
      <p:pic>
        <p:nvPicPr>
          <p:cNvPr id="6" name="Picture 5" descr="A black background with numbers and text&#10;&#10;AI-generated content may be incorrect.">
            <a:extLst>
              <a:ext uri="{FF2B5EF4-FFF2-40B4-BE49-F238E27FC236}">
                <a16:creationId xmlns:a16="http://schemas.microsoft.com/office/drawing/2014/main" id="{44D89A24-4725-BB72-7707-F1CDF54E8064}"/>
              </a:ext>
            </a:extLst>
          </p:cNvPr>
          <p:cNvPicPr>
            <a:picLocks noChangeAspect="1"/>
          </p:cNvPicPr>
          <p:nvPr/>
        </p:nvPicPr>
        <p:blipFill>
          <a:blip r:embed="rId3"/>
          <a:stretch>
            <a:fillRect/>
          </a:stretch>
        </p:blipFill>
        <p:spPr>
          <a:xfrm>
            <a:off x="8579482" y="97816"/>
            <a:ext cx="3252300" cy="3158002"/>
          </a:xfrm>
          <a:prstGeom prst="rect">
            <a:avLst/>
          </a:prstGeom>
        </p:spPr>
      </p:pic>
    </p:spTree>
    <p:extLst>
      <p:ext uri="{BB962C8B-B14F-4D97-AF65-F5344CB8AC3E}">
        <p14:creationId xmlns:p14="http://schemas.microsoft.com/office/powerpoint/2010/main" val="798254386"/>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2" y="180244"/>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Determinants of Success among Mutual Fund Managers </a:t>
            </a:r>
          </a:p>
        </p:txBody>
      </p:sp>
      <p:sp>
        <p:nvSpPr>
          <p:cNvPr id="5" name="TextBox 4">
            <a:extLst>
              <a:ext uri="{FF2B5EF4-FFF2-40B4-BE49-F238E27FC236}">
                <a16:creationId xmlns:a16="http://schemas.microsoft.com/office/drawing/2014/main" id="{E8CB7B85-6458-BDCF-D338-5618D7B0F0B4}"/>
              </a:ext>
            </a:extLst>
          </p:cNvPr>
          <p:cNvSpPr txBox="1"/>
          <p:nvPr/>
        </p:nvSpPr>
        <p:spPr>
          <a:xfrm>
            <a:off x="458108" y="1118723"/>
            <a:ext cx="11275784" cy="5696944"/>
          </a:xfrm>
          <a:prstGeom prst="rect">
            <a:avLst/>
          </a:prstGeom>
          <a:noFill/>
        </p:spPr>
        <p:txBody>
          <a:bodyPr wrap="square">
            <a:spAutoFit/>
          </a:bodyPr>
          <a:lstStyle/>
          <a:p>
            <a:r>
              <a:rPr lang="en-US" sz="2400" dirty="0"/>
              <a:t>Suppose that a potential investor examined the relationship between how well the mutual fund performs and which university awarded the manager’s MBA. </a:t>
            </a:r>
          </a:p>
          <a:p>
            <a:r>
              <a:rPr lang="en-US" sz="2400" dirty="0"/>
              <a:t>After the analysis, the following table of joint probabilities, was developed: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Analyze these probabilities and interpret the results.</a:t>
            </a:r>
          </a:p>
          <a:p>
            <a:pPr lvl="0" defTabSz="914400" eaLnBrk="0" fontAlgn="base" hangingPunct="0">
              <a:spcBef>
                <a:spcPct val="30000"/>
              </a:spcBef>
              <a:spcAft>
                <a:spcPct val="0"/>
              </a:spcAft>
              <a:tabLst>
                <a:tab pos="460375" algn="l"/>
              </a:tabLst>
              <a:defRPr/>
            </a:pPr>
            <a:endParaRPr lang="en-US" b="1" dirty="0"/>
          </a:p>
          <a:p>
            <a:pPr lvl="0" defTabSz="914400" eaLnBrk="0" fontAlgn="base" hangingPunct="0">
              <a:spcBef>
                <a:spcPct val="30000"/>
              </a:spcBef>
              <a:spcAft>
                <a:spcPct val="0"/>
              </a:spcAft>
              <a:tabLst>
                <a:tab pos="460375" algn="l"/>
              </a:tabLst>
              <a:defRPr/>
            </a:pPr>
            <a:endParaRPr lang="en-US" b="1" dirty="0"/>
          </a:p>
          <a:p>
            <a:pPr lvl="0" defTabSz="914400" eaLnBrk="0" fontAlgn="base" hangingPunct="0">
              <a:spcBef>
                <a:spcPct val="30000"/>
              </a:spcBef>
              <a:spcAft>
                <a:spcPct val="0"/>
              </a:spcAft>
              <a:tabLst>
                <a:tab pos="460375" algn="l"/>
              </a:tabLst>
              <a:defRPr/>
            </a:pPr>
            <a:endParaRPr lang="en-US" b="1" dirty="0"/>
          </a:p>
        </p:txBody>
      </p:sp>
      <p:pic>
        <p:nvPicPr>
          <p:cNvPr id="2" name="Graphic 1">
            <a:extLst>
              <a:ext uri="{FF2B5EF4-FFF2-40B4-BE49-F238E27FC236}">
                <a16:creationId xmlns:a16="http://schemas.microsoft.com/office/drawing/2014/main" id="{86113961-3E17-8FD4-F592-27095A2734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917" y="2956214"/>
            <a:ext cx="7823200" cy="1943100"/>
          </a:xfrm>
          <a:prstGeom prst="rect">
            <a:avLst/>
          </a:prstGeom>
        </p:spPr>
      </p:pic>
    </p:spTree>
    <p:extLst>
      <p:ext uri="{BB962C8B-B14F-4D97-AF65-F5344CB8AC3E}">
        <p14:creationId xmlns:p14="http://schemas.microsoft.com/office/powerpoint/2010/main" val="2958147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2" y="116932"/>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CB7B85-6458-BDCF-D338-5618D7B0F0B4}"/>
                  </a:ext>
                </a:extLst>
              </p:cNvPr>
              <p:cNvSpPr txBox="1"/>
              <p:nvPr/>
            </p:nvSpPr>
            <p:spPr>
              <a:xfrm>
                <a:off x="577851" y="1132550"/>
                <a:ext cx="11275784" cy="5927777"/>
              </a:xfrm>
              <a:prstGeom prst="rect">
                <a:avLst/>
              </a:prstGeom>
              <a:noFill/>
            </p:spPr>
            <p:txBody>
              <a:bodyPr wrap="square">
                <a:spAutoFit/>
              </a:bodyPr>
              <a:lstStyle/>
              <a:p>
                <a:r>
                  <a:rPr lang="en-US" sz="2400" dirty="0"/>
                  <a:t>Let us represent the events as follows:</a:t>
                </a:r>
              </a:p>
              <a:p>
                <a:pPr marL="569913" indent="-225425">
                  <a:spcBef>
                    <a:spcPts val="600"/>
                  </a:spcBef>
                  <a:buFont typeface="Arial" panose="020B0604020202020204" pitchFamily="34" charset="0"/>
                  <a:buChar char="•"/>
                </a:pPr>
                <a:r>
                  <a:rPr lang="en-US" sz="2400" i="1" dirty="0"/>
                  <a:t>A</a:t>
                </a:r>
                <a:r>
                  <a:rPr lang="en-US" sz="2400" i="1" baseline="-25000" dirty="0"/>
                  <a:t>1</a:t>
                </a:r>
                <a:r>
                  <a:rPr lang="en-US" sz="2400" dirty="0"/>
                  <a:t> = Fund manager graduated from a top-20 MBA program</a:t>
                </a:r>
              </a:p>
              <a:p>
                <a:pPr marL="569913" indent="-225425">
                  <a:spcBef>
                    <a:spcPts val="600"/>
                  </a:spcBef>
                  <a:buFont typeface="Arial" panose="020B0604020202020204" pitchFamily="34" charset="0"/>
                  <a:buChar char="•"/>
                </a:pPr>
                <a:r>
                  <a:rPr lang="en-US" sz="2400" i="1" dirty="0"/>
                  <a:t>A</a:t>
                </a:r>
                <a:r>
                  <a:rPr lang="en-US" sz="2400" i="1" baseline="-25000" dirty="0"/>
                  <a:t>2</a:t>
                </a:r>
                <a:r>
                  <a:rPr lang="en-US" sz="2400" dirty="0"/>
                  <a:t> = Fund manager did not graduate from a top-20 MBA program</a:t>
                </a:r>
              </a:p>
              <a:p>
                <a:pPr marL="569913" indent="-225425">
                  <a:spcBef>
                    <a:spcPts val="600"/>
                  </a:spcBef>
                  <a:buFont typeface="Arial" panose="020B0604020202020204" pitchFamily="34" charset="0"/>
                  <a:buChar char="•"/>
                </a:pPr>
                <a:r>
                  <a:rPr lang="en-US" sz="2400" i="1" dirty="0"/>
                  <a:t>B</a:t>
                </a:r>
                <a:r>
                  <a:rPr lang="en-US" sz="2400" i="1" baseline="-25000" dirty="0"/>
                  <a:t>1</a:t>
                </a:r>
                <a:r>
                  <a:rPr lang="en-US" sz="2400" dirty="0"/>
                  <a:t> = Fund outperforms the market</a:t>
                </a:r>
              </a:p>
              <a:p>
                <a:pPr marL="569913" indent="-225425">
                  <a:spcBef>
                    <a:spcPts val="600"/>
                  </a:spcBef>
                  <a:buFont typeface="Arial" panose="020B0604020202020204" pitchFamily="34" charset="0"/>
                  <a:buChar char="•"/>
                </a:pPr>
                <a:r>
                  <a:rPr lang="en-US" sz="2400" i="1" dirty="0"/>
                  <a:t>B</a:t>
                </a:r>
                <a:r>
                  <a:rPr lang="en-US" sz="2400" i="1" baseline="-25000" dirty="0"/>
                  <a:t>2</a:t>
                </a:r>
                <a:r>
                  <a:rPr lang="en-US" sz="2400" dirty="0"/>
                  <a:t> = Fund does not outperform the market</a:t>
                </a:r>
              </a:p>
              <a:p>
                <a:pPr marL="569913" indent="-225425">
                  <a:spcBef>
                    <a:spcPts val="600"/>
                  </a:spcBef>
                  <a:buFont typeface="Arial" panose="020B0604020202020204" pitchFamily="34" charset="0"/>
                  <a:buChar char="•"/>
                </a:pPr>
                <a:endParaRPr lang="en-US" sz="2400" dirty="0"/>
              </a:p>
              <a:p>
                <a:pPr>
                  <a:spcAft>
                    <a:spcPts val="0"/>
                  </a:spcAft>
                </a:pPr>
                <a:r>
                  <a:rPr lang="en-US" sz="2400" dirty="0"/>
                  <a:t>Thus, the joint probabilities are:</a:t>
                </a:r>
              </a:p>
              <a:p>
                <a:pPr marL="569913" indent="-225425">
                  <a:spcBef>
                    <a:spcPts val="600"/>
                  </a:spcBef>
                  <a:buFont typeface="Arial" panose="020B0604020202020204" pitchFamily="34" charset="0"/>
                  <a:buChar char="•"/>
                </a:pPr>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e>
                    </m:d>
                    <m:r>
                      <a:rPr lang="en-US" sz="2400" i="1">
                        <a:latin typeface="Cambria Math" panose="02040503050406030204" pitchFamily="18" charset="0"/>
                      </a:rPr>
                      <m:t>=.11</m:t>
                    </m:r>
                  </m:oMath>
                </a14:m>
                <a:endParaRPr lang="en-US" sz="2400" dirty="0"/>
              </a:p>
              <a:p>
                <a:pPr marL="569913" indent="-225425">
                  <a:spcBef>
                    <a:spcPts val="600"/>
                  </a:spcBef>
                  <a:buFont typeface="Arial" panose="020B0604020202020204" pitchFamily="34" charset="0"/>
                  <a:buChar char="•"/>
                </a:pPr>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2</m:t>
                            </m:r>
                          </m:sub>
                        </m:sSub>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e>
                    </m:d>
                    <m:r>
                      <a:rPr lang="en-US" sz="2400" i="1">
                        <a:latin typeface="Cambria Math" panose="02040503050406030204" pitchFamily="18" charset="0"/>
                      </a:rPr>
                      <m:t>=.06</m:t>
                    </m:r>
                  </m:oMath>
                </a14:m>
                <a:endParaRPr lang="en-US" sz="2400" dirty="0"/>
              </a:p>
              <a:p>
                <a:pPr marL="569913" indent="-225425">
                  <a:spcBef>
                    <a:spcPts val="600"/>
                  </a:spcBef>
                  <a:buFont typeface="Arial" panose="020B0604020202020204" pitchFamily="34" charset="0"/>
                  <a:buChar char="•"/>
                </a:pPr>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sub>
                        </m:sSub>
                      </m:e>
                    </m:d>
                    <m:r>
                      <a:rPr lang="en-US" sz="2400" i="1">
                        <a:latin typeface="Cambria Math" panose="02040503050406030204" pitchFamily="18" charset="0"/>
                      </a:rPr>
                      <m:t>=.29</m:t>
                    </m:r>
                  </m:oMath>
                </a14:m>
                <a:endParaRPr lang="en-US" sz="2400" dirty="0"/>
              </a:p>
              <a:p>
                <a:pPr marL="569913" indent="-225425">
                  <a:spcBef>
                    <a:spcPts val="600"/>
                  </a:spcBef>
                  <a:buFont typeface="Arial" panose="020B0604020202020204" pitchFamily="34" charset="0"/>
                  <a:buChar char="•"/>
                </a:pPr>
                <a:r>
                  <a:rPr lang="en-US" sz="2400" dirty="0"/>
                  <a:t>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2</m:t>
                            </m:r>
                          </m:sub>
                        </m:sSub>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sub>
                        </m:sSub>
                      </m:e>
                    </m:d>
                    <m:r>
                      <a:rPr lang="en-US" sz="2400" i="1">
                        <a:latin typeface="Cambria Math" panose="02040503050406030204" pitchFamily="18" charset="0"/>
                      </a:rPr>
                      <m:t>=.54</m:t>
                    </m:r>
                  </m:oMath>
                </a14:m>
                <a:endParaRPr lang="en-US" sz="2400" dirty="0"/>
              </a:p>
              <a:p>
                <a:pPr lvl="0" defTabSz="914400" eaLnBrk="0" fontAlgn="base" hangingPunct="0">
                  <a:spcBef>
                    <a:spcPct val="30000"/>
                  </a:spcBef>
                  <a:spcAft>
                    <a:spcPct val="0"/>
                  </a:spcAft>
                  <a:tabLst>
                    <a:tab pos="460375" algn="l"/>
                  </a:tabLst>
                  <a:defRPr/>
                </a:pPr>
                <a:endParaRPr lang="en-US" b="1" dirty="0"/>
              </a:p>
              <a:p>
                <a:pPr lvl="0" defTabSz="914400" eaLnBrk="0" fontAlgn="base" hangingPunct="0">
                  <a:spcBef>
                    <a:spcPct val="30000"/>
                  </a:spcBef>
                  <a:spcAft>
                    <a:spcPct val="0"/>
                  </a:spcAft>
                  <a:tabLst>
                    <a:tab pos="460375" algn="l"/>
                  </a:tabLst>
                  <a:defRPr/>
                </a:pPr>
                <a:endParaRPr lang="en-US" b="1" dirty="0"/>
              </a:p>
              <a:p>
                <a:pPr lvl="0" defTabSz="914400" eaLnBrk="0" fontAlgn="base" hangingPunct="0">
                  <a:spcBef>
                    <a:spcPct val="30000"/>
                  </a:spcBef>
                  <a:spcAft>
                    <a:spcPct val="0"/>
                  </a:spcAft>
                  <a:tabLst>
                    <a:tab pos="460375" algn="l"/>
                  </a:tabLst>
                  <a:defRPr/>
                </a:pPr>
                <a:endParaRPr lang="en-US" b="1" dirty="0"/>
              </a:p>
            </p:txBody>
          </p:sp>
        </mc:Choice>
        <mc:Fallback xmlns="">
          <p:sp>
            <p:nvSpPr>
              <p:cNvPr id="5" name="TextBox 4">
                <a:extLst>
                  <a:ext uri="{FF2B5EF4-FFF2-40B4-BE49-F238E27FC236}">
                    <a16:creationId xmlns:a16="http://schemas.microsoft.com/office/drawing/2014/main" id="{E8CB7B85-6458-BDCF-D338-5618D7B0F0B4}"/>
                  </a:ext>
                </a:extLst>
              </p:cNvPr>
              <p:cNvSpPr txBox="1">
                <a:spLocks noRot="1" noChangeAspect="1" noMove="1" noResize="1" noEditPoints="1" noAdjustHandles="1" noChangeArrowheads="1" noChangeShapeType="1" noTextEdit="1"/>
              </p:cNvSpPr>
              <p:nvPr/>
            </p:nvSpPr>
            <p:spPr>
              <a:xfrm>
                <a:off x="577851" y="1132550"/>
                <a:ext cx="11275784" cy="5927777"/>
              </a:xfrm>
              <a:prstGeom prst="rect">
                <a:avLst/>
              </a:prstGeom>
              <a:blipFill>
                <a:blip r:embed="rId3"/>
                <a:stretch>
                  <a:fillRect l="-865" t="-823"/>
                </a:stretch>
              </a:blipFill>
            </p:spPr>
            <p:txBody>
              <a:bodyPr/>
              <a:lstStyle/>
              <a:p>
                <a:r>
                  <a:rPr lang="en-US">
                    <a:noFill/>
                  </a:rPr>
                  <a:t> </a:t>
                </a:r>
              </a:p>
            </p:txBody>
          </p:sp>
        </mc:Fallback>
      </mc:AlternateContent>
    </p:spTree>
    <p:extLst>
      <p:ext uri="{BB962C8B-B14F-4D97-AF65-F5344CB8AC3E}">
        <p14:creationId xmlns:p14="http://schemas.microsoft.com/office/powerpoint/2010/main" val="170750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69239" y="304124"/>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Marginal Probabilities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CB7B85-6458-BDCF-D338-5618D7B0F0B4}"/>
                  </a:ext>
                </a:extLst>
              </p:cNvPr>
              <p:cNvSpPr txBox="1"/>
              <p:nvPr/>
            </p:nvSpPr>
            <p:spPr>
              <a:xfrm>
                <a:off x="536550" y="827581"/>
                <a:ext cx="10945306" cy="3262432"/>
              </a:xfrm>
              <a:prstGeom prst="rect">
                <a:avLst/>
              </a:prstGeom>
              <a:noFill/>
            </p:spPr>
            <p:txBody>
              <a:bodyPr wrap="square">
                <a:spAutoFit/>
              </a:bodyPr>
              <a:lstStyle/>
              <a:p>
                <a:pPr>
                  <a:spcBef>
                    <a:spcPts val="600"/>
                  </a:spcBef>
                </a:pPr>
                <a:r>
                  <a:rPr lang="en-US" sz="2200" b="1" dirty="0"/>
                  <a:t>Marginal probabilities </a:t>
                </a:r>
                <a:r>
                  <a:rPr lang="en-US" sz="2200" dirty="0"/>
                  <a:t>are calculated in the margins of the table, and they are computed by adding across rows or down columns.</a:t>
                </a:r>
              </a:p>
              <a:p>
                <a:pPr>
                  <a:spcBef>
                    <a:spcPts val="600"/>
                  </a:spcBef>
                </a:pPr>
                <a:r>
                  <a:rPr lang="en-US" sz="2200" dirty="0"/>
                  <a:t>In Example 6.1, adding across the two rows and column produces the marginal probabilities:</a:t>
                </a:r>
              </a:p>
              <a:p>
                <a:pPr marL="914400">
                  <a:spcBef>
                    <a:spcPts val="600"/>
                  </a:spcBef>
                  <a:tabLst>
                    <a:tab pos="2911475" algn="l"/>
                  </a:tabLst>
                </a:pPr>
                <a:r>
                  <a:rPr lang="en-US" sz="2200" dirty="0"/>
                  <a:t>First row: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=.11+.29=.40</m:t>
                    </m:r>
                  </m:oMath>
                </a14:m>
                <a:endParaRPr lang="en-US" sz="2200" dirty="0"/>
              </a:p>
              <a:p>
                <a:pPr marL="914400">
                  <a:spcBef>
                    <a:spcPts val="600"/>
                  </a:spcBef>
                  <a:tabLst>
                    <a:tab pos="2911475" algn="l"/>
                  </a:tabLst>
                </a:pPr>
                <a:r>
                  <a:rPr lang="en-US" sz="2200" dirty="0"/>
                  <a:t>Second row: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=.06+.54=.60</m:t>
                    </m:r>
                  </m:oMath>
                </a14:m>
                <a:endParaRPr lang="en-US" sz="2200" dirty="0"/>
              </a:p>
              <a:p>
                <a:pPr marL="914400">
                  <a:spcBef>
                    <a:spcPts val="600"/>
                  </a:spcBef>
                  <a:tabLst>
                    <a:tab pos="2911475" algn="l"/>
                  </a:tabLst>
                </a:pPr>
                <a:r>
                  <a:rPr lang="en-US" sz="2200" dirty="0"/>
                  <a:t>First column: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1</m:t>
                            </m:r>
                          </m:sub>
                        </m:sSub>
                      </m:e>
                    </m:d>
                    <m:r>
                      <a:rPr lang="en-US" sz="2200" i="1">
                        <a:latin typeface="Cambria Math" panose="02040503050406030204" pitchFamily="18" charset="0"/>
                      </a:rPr>
                      <m:t>=.11+.06=.17</m:t>
                    </m:r>
                  </m:oMath>
                </a14:m>
                <a:endParaRPr lang="en-US" sz="2200" dirty="0"/>
              </a:p>
              <a:p>
                <a:pPr marL="914400">
                  <a:spcBef>
                    <a:spcPts val="600"/>
                  </a:spcBef>
                  <a:tabLst>
                    <a:tab pos="2911475" algn="l"/>
                  </a:tabLst>
                </a:pPr>
                <a:r>
                  <a:rPr lang="en-US" sz="2200" dirty="0"/>
                  <a:t>Second column: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r>
                          <a:rPr lang="en-US" sz="2200" i="1">
                            <a:latin typeface="Cambria Math" panose="02040503050406030204" pitchFamily="18" charset="0"/>
                          </a:rPr>
                          <m:t> </m:t>
                        </m:r>
                        <m:r>
                          <a:rPr lang="en-US" sz="2200" i="1">
                            <a:latin typeface="Cambria Math" panose="02040503050406030204" pitchFamily="18" charset="0"/>
                          </a:rPr>
                          <m:t>𝑎𝑛𝑑</m:t>
                        </m:r>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=.29+.54=.83</m:t>
                    </m:r>
                  </m:oMath>
                </a14:m>
                <a:endParaRPr lang="en-US" sz="2200" dirty="0"/>
              </a:p>
              <a:p>
                <a:pPr>
                  <a:spcBef>
                    <a:spcPts val="600"/>
                  </a:spcBef>
                  <a:tabLst>
                    <a:tab pos="2457450" algn="l"/>
                  </a:tabLst>
                </a:pPr>
                <a:r>
                  <a:rPr lang="en-US" sz="2200" dirty="0"/>
                  <a:t>We can visualize marginal and joint probabilities as follows:</a:t>
                </a:r>
              </a:p>
            </p:txBody>
          </p:sp>
        </mc:Choice>
        <mc:Fallback xmlns="">
          <p:sp>
            <p:nvSpPr>
              <p:cNvPr id="5" name="TextBox 4">
                <a:extLst>
                  <a:ext uri="{FF2B5EF4-FFF2-40B4-BE49-F238E27FC236}">
                    <a16:creationId xmlns:a16="http://schemas.microsoft.com/office/drawing/2014/main" id="{E8CB7B85-6458-BDCF-D338-5618D7B0F0B4}"/>
                  </a:ext>
                </a:extLst>
              </p:cNvPr>
              <p:cNvSpPr txBox="1">
                <a:spLocks noRot="1" noChangeAspect="1" noMove="1" noResize="1" noEditPoints="1" noAdjustHandles="1" noChangeArrowheads="1" noChangeShapeType="1" noTextEdit="1"/>
              </p:cNvSpPr>
              <p:nvPr/>
            </p:nvSpPr>
            <p:spPr>
              <a:xfrm>
                <a:off x="536550" y="827581"/>
                <a:ext cx="10945306" cy="3262432"/>
              </a:xfrm>
              <a:prstGeom prst="rect">
                <a:avLst/>
              </a:prstGeom>
              <a:blipFill>
                <a:blip r:embed="rId3"/>
                <a:stretch>
                  <a:fillRect l="-724" t="-1308" b="-2804"/>
                </a:stretch>
              </a:blipFill>
            </p:spPr>
            <p:txBody>
              <a:bodyPr/>
              <a:lstStyle/>
              <a:p>
                <a:r>
                  <a:rPr lang="en-US">
                    <a:noFill/>
                  </a:rPr>
                  <a:t> </a:t>
                </a:r>
              </a:p>
            </p:txBody>
          </p:sp>
        </mc:Fallback>
      </mc:AlternateContent>
      <p:pic>
        <p:nvPicPr>
          <p:cNvPr id="2" name="Graphic 1">
            <a:extLst>
              <a:ext uri="{FF2B5EF4-FFF2-40B4-BE49-F238E27FC236}">
                <a16:creationId xmlns:a16="http://schemas.microsoft.com/office/drawing/2014/main" id="{80A71322-FC60-83AD-2405-FA7A74ECD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8943" y="4347748"/>
            <a:ext cx="9056914" cy="2510252"/>
          </a:xfrm>
          <a:prstGeom prst="rect">
            <a:avLst/>
          </a:prstGeom>
        </p:spPr>
      </p:pic>
      <p:sp>
        <p:nvSpPr>
          <p:cNvPr id="3" name="TextBox 2">
            <a:extLst>
              <a:ext uri="{FF2B5EF4-FFF2-40B4-BE49-F238E27FC236}">
                <a16:creationId xmlns:a16="http://schemas.microsoft.com/office/drawing/2014/main" id="{1C04837A-9C0D-3BDC-4122-3F633DEC2CE3}"/>
              </a:ext>
            </a:extLst>
          </p:cNvPr>
          <p:cNvSpPr txBox="1"/>
          <p:nvPr/>
        </p:nvSpPr>
        <p:spPr>
          <a:xfrm>
            <a:off x="6398194" y="4025893"/>
            <a:ext cx="426720" cy="369332"/>
          </a:xfrm>
          <a:prstGeom prst="rect">
            <a:avLst/>
          </a:prstGeom>
          <a:noFill/>
        </p:spPr>
        <p:txBody>
          <a:bodyPr wrap="none" rtlCol="0">
            <a:spAutoFit/>
          </a:bodyPr>
          <a:lstStyle/>
          <a:p>
            <a:r>
              <a:rPr lang="fr-FR" dirty="0"/>
              <a:t>B2</a:t>
            </a:r>
          </a:p>
        </p:txBody>
      </p:sp>
      <p:sp>
        <p:nvSpPr>
          <p:cNvPr id="4" name="TextBox 3">
            <a:extLst>
              <a:ext uri="{FF2B5EF4-FFF2-40B4-BE49-F238E27FC236}">
                <a16:creationId xmlns:a16="http://schemas.microsoft.com/office/drawing/2014/main" id="{CC574B10-93C0-8EB1-1A63-4F9EB142AA30}"/>
              </a:ext>
            </a:extLst>
          </p:cNvPr>
          <p:cNvSpPr txBox="1"/>
          <p:nvPr/>
        </p:nvSpPr>
        <p:spPr>
          <a:xfrm>
            <a:off x="3733371" y="4025893"/>
            <a:ext cx="426720" cy="369332"/>
          </a:xfrm>
          <a:prstGeom prst="rect">
            <a:avLst/>
          </a:prstGeom>
          <a:noFill/>
        </p:spPr>
        <p:txBody>
          <a:bodyPr wrap="none" rtlCol="0">
            <a:spAutoFit/>
          </a:bodyPr>
          <a:lstStyle/>
          <a:p>
            <a:r>
              <a:rPr lang="fr-FR" dirty="0"/>
              <a:t>B1</a:t>
            </a:r>
          </a:p>
        </p:txBody>
      </p:sp>
      <p:sp>
        <p:nvSpPr>
          <p:cNvPr id="6" name="TextBox 5">
            <a:extLst>
              <a:ext uri="{FF2B5EF4-FFF2-40B4-BE49-F238E27FC236}">
                <a16:creationId xmlns:a16="http://schemas.microsoft.com/office/drawing/2014/main" id="{D1FA43BC-601C-9ED7-2C39-E21E98DE0BEE}"/>
              </a:ext>
            </a:extLst>
          </p:cNvPr>
          <p:cNvSpPr txBox="1"/>
          <p:nvPr/>
        </p:nvSpPr>
        <p:spPr>
          <a:xfrm>
            <a:off x="815999" y="5233542"/>
            <a:ext cx="434734" cy="369332"/>
          </a:xfrm>
          <a:prstGeom prst="rect">
            <a:avLst/>
          </a:prstGeom>
          <a:noFill/>
        </p:spPr>
        <p:txBody>
          <a:bodyPr wrap="none" rtlCol="0">
            <a:spAutoFit/>
          </a:bodyPr>
          <a:lstStyle/>
          <a:p>
            <a:r>
              <a:rPr lang="fr-FR" dirty="0"/>
              <a:t>A1</a:t>
            </a:r>
          </a:p>
        </p:txBody>
      </p:sp>
      <p:sp>
        <p:nvSpPr>
          <p:cNvPr id="7" name="TextBox 6">
            <a:extLst>
              <a:ext uri="{FF2B5EF4-FFF2-40B4-BE49-F238E27FC236}">
                <a16:creationId xmlns:a16="http://schemas.microsoft.com/office/drawing/2014/main" id="{126A95CE-96FD-FDAF-4E09-3D608CF7543A}"/>
              </a:ext>
            </a:extLst>
          </p:cNvPr>
          <p:cNvSpPr txBox="1"/>
          <p:nvPr/>
        </p:nvSpPr>
        <p:spPr>
          <a:xfrm>
            <a:off x="815999" y="5845753"/>
            <a:ext cx="434734" cy="369332"/>
          </a:xfrm>
          <a:prstGeom prst="rect">
            <a:avLst/>
          </a:prstGeom>
          <a:noFill/>
        </p:spPr>
        <p:txBody>
          <a:bodyPr wrap="none" rtlCol="0">
            <a:spAutoFit/>
          </a:bodyPr>
          <a:lstStyle/>
          <a:p>
            <a:r>
              <a:rPr lang="fr-FR" dirty="0"/>
              <a:t>A2</a:t>
            </a:r>
          </a:p>
        </p:txBody>
      </p:sp>
    </p:spTree>
    <p:extLst>
      <p:ext uri="{BB962C8B-B14F-4D97-AF65-F5344CB8AC3E}">
        <p14:creationId xmlns:p14="http://schemas.microsoft.com/office/powerpoint/2010/main" val="12313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1" name="Rectangle 25">
            <a:extLst>
              <a:ext uri="{FF2B5EF4-FFF2-40B4-BE49-F238E27FC236}">
                <a16:creationId xmlns:a16="http://schemas.microsoft.com/office/drawing/2014/main" id="{CEEFADE3-8323-1283-4F50-BD19DEA80C7C}"/>
              </a:ext>
            </a:extLst>
          </p:cNvPr>
          <p:cNvSpPr>
            <a:spLocks noChangeArrowheads="1"/>
          </p:cNvSpPr>
          <p:nvPr/>
        </p:nvSpPr>
        <p:spPr bwMode="auto">
          <a:xfrm>
            <a:off x="2027238" y="2257425"/>
            <a:ext cx="8350250" cy="405765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01" name="Line 5">
            <a:extLst>
              <a:ext uri="{FF2B5EF4-FFF2-40B4-BE49-F238E27FC236}">
                <a16:creationId xmlns:a16="http://schemas.microsoft.com/office/drawing/2014/main" id="{8058890B-479A-A432-313B-B4AF325DEF1D}"/>
              </a:ext>
            </a:extLst>
          </p:cNvPr>
          <p:cNvSpPr>
            <a:spLocks noChangeShapeType="1"/>
          </p:cNvSpPr>
          <p:nvPr/>
        </p:nvSpPr>
        <p:spPr bwMode="auto">
          <a:xfrm>
            <a:off x="3919538" y="2368551"/>
            <a:ext cx="0" cy="227013"/>
          </a:xfrm>
          <a:prstGeom prst="line">
            <a:avLst/>
          </a:prstGeom>
          <a:noFill/>
          <a:ln w="38100">
            <a:solidFill>
              <a:srgbClr val="66FFFF"/>
            </a:solidFill>
            <a:round/>
            <a:headEn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02" name="Line 6">
            <a:extLst>
              <a:ext uri="{FF2B5EF4-FFF2-40B4-BE49-F238E27FC236}">
                <a16:creationId xmlns:a16="http://schemas.microsoft.com/office/drawing/2014/main" id="{EC7C471D-E8A0-E8B0-70D7-F659618C5DB1}"/>
              </a:ext>
            </a:extLst>
          </p:cNvPr>
          <p:cNvSpPr>
            <a:spLocks noChangeShapeType="1"/>
          </p:cNvSpPr>
          <p:nvPr/>
        </p:nvSpPr>
        <p:spPr bwMode="auto">
          <a:xfrm>
            <a:off x="6865938" y="2368551"/>
            <a:ext cx="0" cy="201613"/>
          </a:xfrm>
          <a:prstGeom prst="line">
            <a:avLst/>
          </a:prstGeom>
          <a:noFill/>
          <a:ln w="38100">
            <a:solidFill>
              <a:srgbClr val="66FFFF"/>
            </a:solidFill>
            <a:round/>
            <a:headEn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498" name="Rectangle 2">
            <a:extLst>
              <a:ext uri="{FF2B5EF4-FFF2-40B4-BE49-F238E27FC236}">
                <a16:creationId xmlns:a16="http://schemas.microsoft.com/office/drawing/2014/main" id="{E5FA4345-F03D-C77C-B56B-850B443DF338}"/>
              </a:ext>
            </a:extLst>
          </p:cNvPr>
          <p:cNvSpPr>
            <a:spLocks noGrp="1" noChangeArrowheads="1"/>
          </p:cNvSpPr>
          <p:nvPr>
            <p:ph type="title"/>
          </p:nvPr>
        </p:nvSpPr>
        <p:spPr>
          <a:xfrm>
            <a:off x="228600" y="147639"/>
            <a:ext cx="11593286" cy="814387"/>
          </a:xfrm>
        </p:spPr>
        <p:txBody>
          <a:bodyPr/>
          <a:lstStyle/>
          <a:p>
            <a:pPr algn="ctr">
              <a:defRPr/>
            </a:pPr>
            <a:r>
              <a:rPr lang="en-US" sz="2800" spc="100" dirty="0">
                <a:latin typeface="Engravers MT" panose="02090707080505020304" pitchFamily="18" charset="0"/>
                <a:ea typeface="+mn-ea"/>
                <a:cs typeface="Times New Roman" panose="02020603050405020304" pitchFamily="18" charset="0"/>
              </a:rPr>
              <a:t>Probability as a Numerical Measure</a:t>
            </a:r>
            <a:br>
              <a:rPr lang="en-US" sz="2800" spc="100" dirty="0">
                <a:latin typeface="Engravers MT" panose="02090707080505020304" pitchFamily="18" charset="0"/>
                <a:ea typeface="+mn-ea"/>
                <a:cs typeface="Times New Roman" panose="02020603050405020304" pitchFamily="18" charset="0"/>
              </a:rPr>
            </a:br>
            <a:r>
              <a:rPr lang="en-US" sz="2800" spc="100" dirty="0">
                <a:latin typeface="Engravers MT" panose="02090707080505020304" pitchFamily="18" charset="0"/>
                <a:ea typeface="+mn-ea"/>
                <a:cs typeface="Times New Roman" panose="02020603050405020304" pitchFamily="18" charset="0"/>
              </a:rPr>
              <a:t>of the Likelihood of Occurrence</a:t>
            </a:r>
          </a:p>
        </p:txBody>
      </p:sp>
      <p:sp>
        <p:nvSpPr>
          <p:cNvPr id="106500" name="Line 4">
            <a:extLst>
              <a:ext uri="{FF2B5EF4-FFF2-40B4-BE49-F238E27FC236}">
                <a16:creationId xmlns:a16="http://schemas.microsoft.com/office/drawing/2014/main" id="{37D78150-5280-F826-9BBC-450F04AA10EA}"/>
              </a:ext>
            </a:extLst>
          </p:cNvPr>
          <p:cNvSpPr>
            <a:spLocks noChangeShapeType="1"/>
          </p:cNvSpPr>
          <p:nvPr/>
        </p:nvSpPr>
        <p:spPr bwMode="auto">
          <a:xfrm>
            <a:off x="5138738" y="1878013"/>
            <a:ext cx="3390900" cy="0"/>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499" name="Line 3">
            <a:extLst>
              <a:ext uri="{FF2B5EF4-FFF2-40B4-BE49-F238E27FC236}">
                <a16:creationId xmlns:a16="http://schemas.microsoft.com/office/drawing/2014/main" id="{3C544631-23C7-8EAD-FC7D-16C10F2108F8}"/>
              </a:ext>
            </a:extLst>
          </p:cNvPr>
          <p:cNvSpPr>
            <a:spLocks noChangeShapeType="1"/>
          </p:cNvSpPr>
          <p:nvPr/>
        </p:nvSpPr>
        <p:spPr bwMode="auto">
          <a:xfrm>
            <a:off x="3919538" y="2576513"/>
            <a:ext cx="5905500" cy="0"/>
          </a:xfrm>
          <a:prstGeom prst="line">
            <a:avLst/>
          </a:prstGeom>
          <a:noFill/>
          <a:ln w="38100">
            <a:solidFill>
              <a:srgbClr val="66FFFF"/>
            </a:solidFill>
            <a:round/>
            <a:headEn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06" name="Text Box 10">
            <a:extLst>
              <a:ext uri="{FF2B5EF4-FFF2-40B4-BE49-F238E27FC236}">
                <a16:creationId xmlns:a16="http://schemas.microsoft.com/office/drawing/2014/main" id="{30FE6510-8F7F-0AC0-2D9F-5B4507852690}"/>
              </a:ext>
            </a:extLst>
          </p:cNvPr>
          <p:cNvSpPr txBox="1">
            <a:spLocks noChangeArrowheads="1"/>
          </p:cNvSpPr>
          <p:nvPr/>
        </p:nvSpPr>
        <p:spPr bwMode="auto">
          <a:xfrm>
            <a:off x="3738563" y="1920876"/>
            <a:ext cx="43815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000000"/>
                  </a:outerShdw>
                </a:effectLst>
                <a:latin typeface="Book Antiqua" pitchFamily="18" charset="0"/>
              </a:rPr>
              <a:t>0</a:t>
            </a:r>
          </a:p>
        </p:txBody>
      </p:sp>
      <p:sp>
        <p:nvSpPr>
          <p:cNvPr id="106507" name="Text Box 11">
            <a:extLst>
              <a:ext uri="{FF2B5EF4-FFF2-40B4-BE49-F238E27FC236}">
                <a16:creationId xmlns:a16="http://schemas.microsoft.com/office/drawing/2014/main" id="{69505A4B-827F-010D-AACB-4E0EF0F2AF25}"/>
              </a:ext>
            </a:extLst>
          </p:cNvPr>
          <p:cNvSpPr txBox="1">
            <a:spLocks noChangeArrowheads="1"/>
          </p:cNvSpPr>
          <p:nvPr/>
        </p:nvSpPr>
        <p:spPr bwMode="auto">
          <a:xfrm>
            <a:off x="9625013" y="1927226"/>
            <a:ext cx="33655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000000"/>
                  </a:outerShdw>
                </a:effectLst>
                <a:latin typeface="Book Antiqua" pitchFamily="18" charset="0"/>
              </a:rPr>
              <a:t>1</a:t>
            </a:r>
          </a:p>
        </p:txBody>
      </p:sp>
      <p:sp>
        <p:nvSpPr>
          <p:cNvPr id="106508" name="Text Box 12">
            <a:extLst>
              <a:ext uri="{FF2B5EF4-FFF2-40B4-BE49-F238E27FC236}">
                <a16:creationId xmlns:a16="http://schemas.microsoft.com/office/drawing/2014/main" id="{28FDFF38-9F6C-358A-3892-4C88212592BC}"/>
              </a:ext>
            </a:extLst>
          </p:cNvPr>
          <p:cNvSpPr txBox="1">
            <a:spLocks noChangeArrowheads="1"/>
          </p:cNvSpPr>
          <p:nvPr/>
        </p:nvSpPr>
        <p:spPr bwMode="auto">
          <a:xfrm>
            <a:off x="6615113" y="1920876"/>
            <a:ext cx="450850" cy="519113"/>
          </a:xfrm>
          <a:prstGeom prst="rect">
            <a:avLst/>
          </a:prstGeom>
          <a:noFill/>
          <a:ln w="12700">
            <a:noFill/>
            <a:miter lim="800000"/>
            <a:headEnd/>
            <a:tailEnd/>
          </a:ln>
          <a:effectLst/>
        </p:spPr>
        <p:txBody>
          <a:bodyPr>
            <a:spAutoFit/>
          </a:bodyPr>
          <a:lstStyle/>
          <a:p>
            <a:pPr>
              <a:spcBef>
                <a:spcPct val="50000"/>
              </a:spcBef>
              <a:defRPr/>
            </a:pPr>
            <a:r>
              <a:rPr lang="en-US" sz="2800">
                <a:effectLst>
                  <a:outerShdw blurRad="38100" dist="38100" dir="2700000" algn="tl">
                    <a:srgbClr val="000000"/>
                  </a:outerShdw>
                </a:effectLst>
                <a:latin typeface="Book Antiqua" pitchFamily="18" charset="0"/>
              </a:rPr>
              <a:t>.5</a:t>
            </a:r>
          </a:p>
        </p:txBody>
      </p:sp>
      <p:sp>
        <p:nvSpPr>
          <p:cNvPr id="106509" name="Text Box 13">
            <a:extLst>
              <a:ext uri="{FF2B5EF4-FFF2-40B4-BE49-F238E27FC236}">
                <a16:creationId xmlns:a16="http://schemas.microsoft.com/office/drawing/2014/main" id="{3783A4BD-2117-2C00-BA74-6DAC99F837CA}"/>
              </a:ext>
            </a:extLst>
          </p:cNvPr>
          <p:cNvSpPr txBox="1">
            <a:spLocks noChangeArrowheads="1"/>
          </p:cNvSpPr>
          <p:nvPr/>
        </p:nvSpPr>
        <p:spPr bwMode="auto">
          <a:xfrm>
            <a:off x="4340225" y="1270000"/>
            <a:ext cx="5086350" cy="457200"/>
          </a:xfrm>
          <a:prstGeom prst="rect">
            <a:avLst/>
          </a:prstGeom>
          <a:noFill/>
          <a:ln w="12700">
            <a:noFill/>
            <a:miter lim="800000"/>
            <a:headEnd/>
            <a:tailEnd/>
          </a:ln>
          <a:effectLst/>
        </p:spPr>
        <p:txBody>
          <a:bodyPr wrap="none">
            <a:spAutoFit/>
          </a:bodyPr>
          <a:lstStyle/>
          <a:p>
            <a:pPr>
              <a:defRPr/>
            </a:pPr>
            <a:r>
              <a:rPr lang="en-US" sz="2400" dirty="0">
                <a:effectLst>
                  <a:outerShdw blurRad="38100" dist="38100" dir="2700000" algn="tl">
                    <a:srgbClr val="000000"/>
                  </a:outerShdw>
                </a:effectLst>
                <a:latin typeface="Book Antiqua" pitchFamily="18" charset="0"/>
              </a:rPr>
              <a:t>Increasing Likelihood of Occurrence</a:t>
            </a:r>
          </a:p>
        </p:txBody>
      </p:sp>
      <p:sp>
        <p:nvSpPr>
          <p:cNvPr id="106510" name="Text Box 14">
            <a:extLst>
              <a:ext uri="{FF2B5EF4-FFF2-40B4-BE49-F238E27FC236}">
                <a16:creationId xmlns:a16="http://schemas.microsoft.com/office/drawing/2014/main" id="{4938BAF2-B52A-F9A2-AB16-027A01123CA8}"/>
              </a:ext>
            </a:extLst>
          </p:cNvPr>
          <p:cNvSpPr txBox="1">
            <a:spLocks noChangeArrowheads="1"/>
          </p:cNvSpPr>
          <p:nvPr/>
        </p:nvSpPr>
        <p:spPr bwMode="auto">
          <a:xfrm>
            <a:off x="2027238" y="2257425"/>
            <a:ext cx="1782762" cy="457200"/>
          </a:xfrm>
          <a:prstGeom prst="rect">
            <a:avLst/>
          </a:prstGeom>
          <a:noFill/>
          <a:ln w="12700">
            <a:noFill/>
            <a:miter lim="800000"/>
            <a:headEnd/>
            <a:tailEnd/>
          </a:ln>
          <a:effectLst/>
        </p:spPr>
        <p:txBody>
          <a:bodyPr>
            <a:spAutoFit/>
          </a:bodyPr>
          <a:lstStyle/>
          <a:p>
            <a:pPr>
              <a:spcBef>
                <a:spcPct val="50000"/>
              </a:spcBef>
              <a:defRPr/>
            </a:pPr>
            <a:r>
              <a:rPr lang="en-US" sz="2400">
                <a:effectLst>
                  <a:outerShdw blurRad="38100" dist="38100" dir="2700000" algn="tl">
                    <a:srgbClr val="000000"/>
                  </a:outerShdw>
                </a:effectLst>
                <a:latin typeface="Book Antiqua" pitchFamily="18" charset="0"/>
              </a:rPr>
              <a:t>Probability:</a:t>
            </a:r>
          </a:p>
        </p:txBody>
      </p:sp>
      <p:sp>
        <p:nvSpPr>
          <p:cNvPr id="106512" name="Line 16">
            <a:extLst>
              <a:ext uri="{FF2B5EF4-FFF2-40B4-BE49-F238E27FC236}">
                <a16:creationId xmlns:a16="http://schemas.microsoft.com/office/drawing/2014/main" id="{3820A167-7D1A-9766-559F-922A16614EFC}"/>
              </a:ext>
            </a:extLst>
          </p:cNvPr>
          <p:cNvSpPr>
            <a:spLocks noChangeShapeType="1"/>
          </p:cNvSpPr>
          <p:nvPr/>
        </p:nvSpPr>
        <p:spPr bwMode="auto">
          <a:xfrm flipH="1" flipV="1">
            <a:off x="4184650" y="2619376"/>
            <a:ext cx="0" cy="354013"/>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16" name="AutoShape 20">
            <a:extLst>
              <a:ext uri="{FF2B5EF4-FFF2-40B4-BE49-F238E27FC236}">
                <a16:creationId xmlns:a16="http://schemas.microsoft.com/office/drawing/2014/main" id="{19E30C10-C9D2-89FF-3FC7-A96061A902FF}"/>
              </a:ext>
            </a:extLst>
          </p:cNvPr>
          <p:cNvSpPr>
            <a:spLocks noChangeArrowheads="1"/>
          </p:cNvSpPr>
          <p:nvPr/>
        </p:nvSpPr>
        <p:spPr bwMode="auto">
          <a:xfrm>
            <a:off x="3676650" y="2994026"/>
            <a:ext cx="1733550" cy="1901825"/>
          </a:xfrm>
          <a:prstGeom prst="roundRect">
            <a:avLst>
              <a:gd name="adj" fmla="val 16667"/>
            </a:avLst>
          </a:prstGeom>
          <a:solidFill>
            <a:schemeClr val="bg2">
              <a:lumMod val="20000"/>
              <a:lumOff val="80000"/>
            </a:schemeClr>
          </a:solidFill>
          <a:ln w="12700">
            <a:solidFill>
              <a:schemeClr val="tx1"/>
            </a:solidFill>
            <a:round/>
            <a:headEnd/>
            <a:tailEnd/>
          </a:ln>
          <a:effectLst>
            <a:outerShdw dist="35921" dir="2700000" algn="ctr" rotWithShape="0">
              <a:srgbClr val="000000"/>
            </a:outerShdw>
          </a:effectLst>
        </p:spPr>
        <p:txBody>
          <a:bodyPr wrap="none" anchor="ctr"/>
          <a:lstStyle/>
          <a:p>
            <a:pPr algn="ctr">
              <a:lnSpc>
                <a:spcPct val="110000"/>
              </a:lnSpc>
              <a:defRPr/>
            </a:pPr>
            <a:r>
              <a:rPr lang="en-US" sz="2400" dirty="0">
                <a:effectLst>
                  <a:outerShdw blurRad="38100" dist="38100" dir="2700000" algn="tl">
                    <a:srgbClr val="000000"/>
                  </a:outerShdw>
                </a:effectLst>
                <a:latin typeface="Book Antiqua" pitchFamily="18" charset="0"/>
              </a:rPr>
              <a:t>The event</a:t>
            </a:r>
          </a:p>
          <a:p>
            <a:pPr algn="ctr">
              <a:lnSpc>
                <a:spcPct val="110000"/>
              </a:lnSpc>
              <a:defRPr/>
            </a:pPr>
            <a:r>
              <a:rPr lang="en-US" sz="2400" dirty="0">
                <a:effectLst>
                  <a:outerShdw blurRad="38100" dist="38100" dir="2700000" algn="tl">
                    <a:srgbClr val="000000"/>
                  </a:outerShdw>
                </a:effectLst>
                <a:latin typeface="Book Antiqua" pitchFamily="18" charset="0"/>
              </a:rPr>
              <a:t>is very</a:t>
            </a:r>
          </a:p>
          <a:p>
            <a:pPr algn="ctr">
              <a:lnSpc>
                <a:spcPct val="110000"/>
              </a:lnSpc>
              <a:defRPr/>
            </a:pPr>
            <a:r>
              <a:rPr lang="en-US" sz="2400" dirty="0">
                <a:effectLst>
                  <a:outerShdw blurRad="38100" dist="38100" dir="2700000" algn="tl">
                    <a:srgbClr val="000000"/>
                  </a:outerShdw>
                </a:effectLst>
                <a:latin typeface="Book Antiqua" pitchFamily="18" charset="0"/>
              </a:rPr>
              <a:t>unlikely</a:t>
            </a:r>
          </a:p>
          <a:p>
            <a:pPr algn="ctr">
              <a:lnSpc>
                <a:spcPct val="110000"/>
              </a:lnSpc>
              <a:defRPr/>
            </a:pPr>
            <a:r>
              <a:rPr lang="en-US" sz="2400" dirty="0">
                <a:effectLst>
                  <a:outerShdw blurRad="38100" dist="38100" dir="2700000" algn="tl">
                    <a:srgbClr val="000000"/>
                  </a:outerShdw>
                </a:effectLst>
                <a:latin typeface="Book Antiqua" pitchFamily="18" charset="0"/>
              </a:rPr>
              <a:t>to occur.</a:t>
            </a:r>
          </a:p>
        </p:txBody>
      </p:sp>
      <p:sp>
        <p:nvSpPr>
          <p:cNvPr id="106517" name="AutoShape 21">
            <a:extLst>
              <a:ext uri="{FF2B5EF4-FFF2-40B4-BE49-F238E27FC236}">
                <a16:creationId xmlns:a16="http://schemas.microsoft.com/office/drawing/2014/main" id="{47EA0A7C-2791-C97A-4D68-07200BAB68F4}"/>
              </a:ext>
            </a:extLst>
          </p:cNvPr>
          <p:cNvSpPr>
            <a:spLocks noChangeArrowheads="1"/>
          </p:cNvSpPr>
          <p:nvPr/>
        </p:nvSpPr>
        <p:spPr bwMode="auto">
          <a:xfrm>
            <a:off x="5581650" y="2994025"/>
            <a:ext cx="2552700" cy="1905000"/>
          </a:xfrm>
          <a:prstGeom prst="roundRect">
            <a:avLst>
              <a:gd name="adj" fmla="val 16667"/>
            </a:avLst>
          </a:prstGeom>
          <a:solidFill>
            <a:schemeClr val="tx2">
              <a:lumMod val="10000"/>
              <a:lumOff val="90000"/>
            </a:schemeClr>
          </a:solidFill>
          <a:ln w="12700">
            <a:solidFill>
              <a:schemeClr val="tx1"/>
            </a:solidFill>
            <a:round/>
            <a:headEnd/>
            <a:tailEnd/>
          </a:ln>
          <a:effectLst>
            <a:outerShdw dist="35921" dir="2700000" algn="ctr" rotWithShape="0">
              <a:srgbClr val="000000"/>
            </a:outerShdw>
          </a:effectLst>
        </p:spPr>
        <p:txBody>
          <a:bodyPr wrap="none" anchor="ctr"/>
          <a:lstStyle/>
          <a:p>
            <a:pPr algn="ctr">
              <a:lnSpc>
                <a:spcPct val="110000"/>
              </a:lnSpc>
              <a:defRPr/>
            </a:pPr>
            <a:r>
              <a:rPr lang="en-US" sz="2400" dirty="0">
                <a:effectLst>
                  <a:outerShdw blurRad="38100" dist="38100" dir="2700000" algn="tl">
                    <a:srgbClr val="000000"/>
                  </a:outerShdw>
                </a:effectLst>
                <a:latin typeface="Book Antiqua" pitchFamily="18" charset="0"/>
              </a:rPr>
              <a:t>The occurrence</a:t>
            </a:r>
          </a:p>
          <a:p>
            <a:pPr algn="ctr">
              <a:lnSpc>
                <a:spcPct val="110000"/>
              </a:lnSpc>
              <a:defRPr/>
            </a:pPr>
            <a:r>
              <a:rPr lang="en-US" sz="2400" dirty="0">
                <a:effectLst>
                  <a:outerShdw blurRad="38100" dist="38100" dir="2700000" algn="tl">
                    <a:srgbClr val="000000"/>
                  </a:outerShdw>
                </a:effectLst>
                <a:latin typeface="Book Antiqua" pitchFamily="18" charset="0"/>
              </a:rPr>
              <a:t>of the event is</a:t>
            </a:r>
          </a:p>
          <a:p>
            <a:pPr algn="ctr">
              <a:lnSpc>
                <a:spcPct val="110000"/>
              </a:lnSpc>
              <a:defRPr/>
            </a:pPr>
            <a:r>
              <a:rPr lang="en-US" sz="2400" dirty="0">
                <a:effectLst>
                  <a:outerShdw blurRad="38100" dist="38100" dir="2700000" algn="tl">
                    <a:srgbClr val="000000"/>
                  </a:outerShdw>
                </a:effectLst>
                <a:latin typeface="Book Antiqua" pitchFamily="18" charset="0"/>
              </a:rPr>
              <a:t>  just as likely as</a:t>
            </a:r>
          </a:p>
          <a:p>
            <a:pPr algn="ctr">
              <a:lnSpc>
                <a:spcPct val="110000"/>
              </a:lnSpc>
              <a:defRPr/>
            </a:pPr>
            <a:r>
              <a:rPr lang="en-US" sz="2400" dirty="0">
                <a:effectLst>
                  <a:outerShdw blurRad="38100" dist="38100" dir="2700000" algn="tl">
                    <a:srgbClr val="000000"/>
                  </a:outerShdw>
                </a:effectLst>
                <a:latin typeface="Book Antiqua" pitchFamily="18" charset="0"/>
              </a:rPr>
              <a:t>it is unlikely.</a:t>
            </a:r>
          </a:p>
        </p:txBody>
      </p:sp>
      <p:sp>
        <p:nvSpPr>
          <p:cNvPr id="106518" name="AutoShape 22">
            <a:extLst>
              <a:ext uri="{FF2B5EF4-FFF2-40B4-BE49-F238E27FC236}">
                <a16:creationId xmlns:a16="http://schemas.microsoft.com/office/drawing/2014/main" id="{F9614E2E-5CBD-3DC6-DBD3-DB533D1D6003}"/>
              </a:ext>
            </a:extLst>
          </p:cNvPr>
          <p:cNvSpPr>
            <a:spLocks noChangeArrowheads="1"/>
          </p:cNvSpPr>
          <p:nvPr/>
        </p:nvSpPr>
        <p:spPr bwMode="auto">
          <a:xfrm>
            <a:off x="8305800" y="2994026"/>
            <a:ext cx="1733550" cy="1901825"/>
          </a:xfrm>
          <a:prstGeom prst="roundRect">
            <a:avLst>
              <a:gd name="adj" fmla="val 16667"/>
            </a:avLst>
          </a:prstGeom>
          <a:solidFill>
            <a:schemeClr val="accent1">
              <a:lumMod val="40000"/>
              <a:lumOff val="60000"/>
            </a:schemeClr>
          </a:solidFill>
          <a:ln w="12700">
            <a:solidFill>
              <a:schemeClr val="tx1"/>
            </a:solidFill>
            <a:round/>
            <a:headEnd/>
            <a:tailEnd/>
          </a:ln>
          <a:effectLst>
            <a:outerShdw dist="35921" dir="2700000" algn="ctr" rotWithShape="0">
              <a:srgbClr val="000000"/>
            </a:outerShdw>
          </a:effectLst>
        </p:spPr>
        <p:txBody>
          <a:bodyPr wrap="none" anchor="ctr"/>
          <a:lstStyle/>
          <a:p>
            <a:pPr algn="ctr">
              <a:lnSpc>
                <a:spcPct val="110000"/>
              </a:lnSpc>
              <a:defRPr/>
            </a:pPr>
            <a:r>
              <a:rPr lang="en-US" sz="2400" dirty="0">
                <a:effectLst>
                  <a:outerShdw blurRad="38100" dist="38100" dir="2700000" algn="tl">
                    <a:srgbClr val="000000"/>
                  </a:outerShdw>
                </a:effectLst>
                <a:latin typeface="Book Antiqua" pitchFamily="18" charset="0"/>
              </a:rPr>
              <a:t>The event</a:t>
            </a:r>
          </a:p>
          <a:p>
            <a:pPr algn="ctr">
              <a:lnSpc>
                <a:spcPct val="110000"/>
              </a:lnSpc>
              <a:defRPr/>
            </a:pPr>
            <a:r>
              <a:rPr lang="en-US" sz="2400" dirty="0">
                <a:effectLst>
                  <a:outerShdw blurRad="38100" dist="38100" dir="2700000" algn="tl">
                    <a:srgbClr val="000000"/>
                  </a:outerShdw>
                </a:effectLst>
                <a:latin typeface="Book Antiqua" pitchFamily="18" charset="0"/>
              </a:rPr>
              <a:t>is almost</a:t>
            </a:r>
          </a:p>
          <a:p>
            <a:pPr algn="ctr">
              <a:lnSpc>
                <a:spcPct val="110000"/>
              </a:lnSpc>
              <a:defRPr/>
            </a:pPr>
            <a:r>
              <a:rPr lang="en-US" sz="2400" dirty="0">
                <a:effectLst>
                  <a:outerShdw blurRad="38100" dist="38100" dir="2700000" algn="tl">
                    <a:srgbClr val="000000"/>
                  </a:outerShdw>
                </a:effectLst>
                <a:latin typeface="Book Antiqua" pitchFamily="18" charset="0"/>
              </a:rPr>
              <a:t>certain</a:t>
            </a:r>
          </a:p>
          <a:p>
            <a:pPr algn="ctr">
              <a:lnSpc>
                <a:spcPct val="110000"/>
              </a:lnSpc>
              <a:defRPr/>
            </a:pPr>
            <a:r>
              <a:rPr lang="en-US" sz="2400" dirty="0">
                <a:effectLst>
                  <a:outerShdw blurRad="38100" dist="38100" dir="2700000" algn="tl">
                    <a:srgbClr val="000000"/>
                  </a:outerShdw>
                </a:effectLst>
                <a:latin typeface="Book Antiqua" pitchFamily="18" charset="0"/>
              </a:rPr>
              <a:t>to occur.</a:t>
            </a:r>
          </a:p>
        </p:txBody>
      </p:sp>
      <p:sp>
        <p:nvSpPr>
          <p:cNvPr id="106519" name="Line 23">
            <a:extLst>
              <a:ext uri="{FF2B5EF4-FFF2-40B4-BE49-F238E27FC236}">
                <a16:creationId xmlns:a16="http://schemas.microsoft.com/office/drawing/2014/main" id="{EAF6F14E-0B86-7AB5-1C5A-DB91F3B4050D}"/>
              </a:ext>
            </a:extLst>
          </p:cNvPr>
          <p:cNvSpPr>
            <a:spLocks noChangeShapeType="1"/>
          </p:cNvSpPr>
          <p:nvPr/>
        </p:nvSpPr>
        <p:spPr bwMode="auto">
          <a:xfrm flipH="1" flipV="1">
            <a:off x="6864350" y="2619376"/>
            <a:ext cx="0" cy="354013"/>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20" name="Line 24">
            <a:extLst>
              <a:ext uri="{FF2B5EF4-FFF2-40B4-BE49-F238E27FC236}">
                <a16:creationId xmlns:a16="http://schemas.microsoft.com/office/drawing/2014/main" id="{67E2E825-0087-1EEC-E2DC-E77840B91E76}"/>
              </a:ext>
            </a:extLst>
          </p:cNvPr>
          <p:cNvSpPr>
            <a:spLocks noChangeShapeType="1"/>
          </p:cNvSpPr>
          <p:nvPr/>
        </p:nvSpPr>
        <p:spPr bwMode="auto">
          <a:xfrm flipH="1" flipV="1">
            <a:off x="9537700" y="2619376"/>
            <a:ext cx="0" cy="354013"/>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06503" name="Line 7">
            <a:extLst>
              <a:ext uri="{FF2B5EF4-FFF2-40B4-BE49-F238E27FC236}">
                <a16:creationId xmlns:a16="http://schemas.microsoft.com/office/drawing/2014/main" id="{22AA74DD-3E8E-BB62-1539-61BAAF79E867}"/>
              </a:ext>
            </a:extLst>
          </p:cNvPr>
          <p:cNvSpPr>
            <a:spLocks noChangeShapeType="1"/>
          </p:cNvSpPr>
          <p:nvPr/>
        </p:nvSpPr>
        <p:spPr bwMode="auto">
          <a:xfrm>
            <a:off x="9818688" y="2368551"/>
            <a:ext cx="0" cy="227013"/>
          </a:xfrm>
          <a:prstGeom prst="line">
            <a:avLst/>
          </a:prstGeom>
          <a:noFill/>
          <a:ln w="38100">
            <a:solidFill>
              <a:srgbClr val="66FFFF"/>
            </a:solidFill>
            <a:round/>
            <a:headEnd/>
            <a:tailEn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21"/>
                                        </p:tgtEl>
                                        <p:attrNameLst>
                                          <p:attrName>style.visibility</p:attrName>
                                        </p:attrNameLst>
                                      </p:cBhvr>
                                      <p:to>
                                        <p:strVal val="visible"/>
                                      </p:to>
                                    </p:set>
                                    <p:animEffect transition="in" filter="dissolve">
                                      <p:cBhvr>
                                        <p:cTn id="7" dur="500"/>
                                        <p:tgtEl>
                                          <p:spTgt spid="106521"/>
                                        </p:tgtEl>
                                      </p:cBhvr>
                                    </p:animEffect>
                                  </p:childTnLst>
                                </p:cTn>
                              </p:par>
                            </p:childTnLst>
                          </p:cTn>
                        </p:par>
                        <p:par>
                          <p:cTn id="8" fill="hold" nodeType="afterGroup">
                            <p:stCondLst>
                              <p:cond delay="500"/>
                            </p:stCondLst>
                            <p:childTnLst>
                              <p:par>
                                <p:cTn id="9" presetID="12" presetClass="entr" presetSubtype="8" fill="hold" grpId="0" nodeType="afterEffect">
                                  <p:stCondLst>
                                    <p:cond delay="1000"/>
                                  </p:stCondLst>
                                  <p:childTnLst>
                                    <p:set>
                                      <p:cBhvr>
                                        <p:cTn id="10" dur="1" fill="hold">
                                          <p:stCondLst>
                                            <p:cond delay="0"/>
                                          </p:stCondLst>
                                        </p:cTn>
                                        <p:tgtEl>
                                          <p:spTgt spid="106510"/>
                                        </p:tgtEl>
                                        <p:attrNameLst>
                                          <p:attrName>style.visibility</p:attrName>
                                        </p:attrNameLst>
                                      </p:cBhvr>
                                      <p:to>
                                        <p:strVal val="visible"/>
                                      </p:to>
                                    </p:set>
                                    <p:animEffect transition="in" filter="slide(fromLeft)">
                                      <p:cBhvr>
                                        <p:cTn id="11" dur="500"/>
                                        <p:tgtEl>
                                          <p:spTgt spid="106510"/>
                                        </p:tgtEl>
                                      </p:cBhvr>
                                    </p:animEffect>
                                  </p:childTnLst>
                                </p:cTn>
                              </p:par>
                            </p:childTnLst>
                          </p:cTn>
                        </p:par>
                        <p:par>
                          <p:cTn id="12" fill="hold" nodeType="afterGroup">
                            <p:stCondLst>
                              <p:cond delay="2000"/>
                            </p:stCondLst>
                            <p:childTnLst>
                              <p:par>
                                <p:cTn id="13" presetID="17" presetClass="entr" presetSubtype="10" fill="hold" nodeType="afterEffect">
                                  <p:stCondLst>
                                    <p:cond delay="1000"/>
                                  </p:stCondLst>
                                  <p:childTnLst>
                                    <p:set>
                                      <p:cBhvr>
                                        <p:cTn id="14" dur="1" fill="hold">
                                          <p:stCondLst>
                                            <p:cond delay="0"/>
                                          </p:stCondLst>
                                        </p:cTn>
                                        <p:tgtEl>
                                          <p:spTgt spid="106499"/>
                                        </p:tgtEl>
                                        <p:attrNameLst>
                                          <p:attrName>style.visibility</p:attrName>
                                        </p:attrNameLst>
                                      </p:cBhvr>
                                      <p:to>
                                        <p:strVal val="visible"/>
                                      </p:to>
                                    </p:set>
                                    <p:anim calcmode="lin" valueType="num">
                                      <p:cBhvr>
                                        <p:cTn id="15" dur="500" fill="hold"/>
                                        <p:tgtEl>
                                          <p:spTgt spid="106499"/>
                                        </p:tgtEl>
                                        <p:attrNameLst>
                                          <p:attrName>ppt_w</p:attrName>
                                        </p:attrNameLst>
                                      </p:cBhvr>
                                      <p:tavLst>
                                        <p:tav tm="0">
                                          <p:val>
                                            <p:fltVal val="0"/>
                                          </p:val>
                                        </p:tav>
                                        <p:tav tm="100000">
                                          <p:val>
                                            <p:strVal val="#ppt_w"/>
                                          </p:val>
                                        </p:tav>
                                      </p:tavLst>
                                    </p:anim>
                                    <p:anim calcmode="lin" valueType="num">
                                      <p:cBhvr>
                                        <p:cTn id="16" dur="500" fill="hold"/>
                                        <p:tgtEl>
                                          <p:spTgt spid="106499"/>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3500"/>
                            </p:stCondLst>
                            <p:childTnLst>
                              <p:par>
                                <p:cTn id="18" presetID="12" presetClass="entr" presetSubtype="4" fill="hold" nodeType="afterEffect">
                                  <p:stCondLst>
                                    <p:cond delay="1000"/>
                                  </p:stCondLst>
                                  <p:childTnLst>
                                    <p:set>
                                      <p:cBhvr>
                                        <p:cTn id="19" dur="1" fill="hold">
                                          <p:stCondLst>
                                            <p:cond delay="0"/>
                                          </p:stCondLst>
                                        </p:cTn>
                                        <p:tgtEl>
                                          <p:spTgt spid="106501"/>
                                        </p:tgtEl>
                                        <p:attrNameLst>
                                          <p:attrName>style.visibility</p:attrName>
                                        </p:attrNameLst>
                                      </p:cBhvr>
                                      <p:to>
                                        <p:strVal val="visible"/>
                                      </p:to>
                                    </p:set>
                                    <p:animEffect transition="in" filter="slide(fromBottom)">
                                      <p:cBhvr>
                                        <p:cTn id="20" dur="500"/>
                                        <p:tgtEl>
                                          <p:spTgt spid="106501"/>
                                        </p:tgtEl>
                                      </p:cBhvr>
                                    </p:animEffect>
                                  </p:childTnLst>
                                </p:cTn>
                              </p:par>
                            </p:childTnLst>
                          </p:cTn>
                        </p:par>
                        <p:par>
                          <p:cTn id="21" fill="hold" nodeType="afterGroup">
                            <p:stCondLst>
                              <p:cond delay="5000"/>
                            </p:stCondLst>
                            <p:childTnLst>
                              <p:par>
                                <p:cTn id="22" presetID="12" presetClass="entr" presetSubtype="4" fill="hold" grpId="0" nodeType="afterEffect">
                                  <p:stCondLst>
                                    <p:cond delay="1000"/>
                                  </p:stCondLst>
                                  <p:childTnLst>
                                    <p:set>
                                      <p:cBhvr>
                                        <p:cTn id="23" dur="1" fill="hold">
                                          <p:stCondLst>
                                            <p:cond delay="0"/>
                                          </p:stCondLst>
                                        </p:cTn>
                                        <p:tgtEl>
                                          <p:spTgt spid="106506"/>
                                        </p:tgtEl>
                                        <p:attrNameLst>
                                          <p:attrName>style.visibility</p:attrName>
                                        </p:attrNameLst>
                                      </p:cBhvr>
                                      <p:to>
                                        <p:strVal val="visible"/>
                                      </p:to>
                                    </p:set>
                                    <p:animEffect transition="in" filter="slide(fromBottom)">
                                      <p:cBhvr>
                                        <p:cTn id="24" dur="500"/>
                                        <p:tgtEl>
                                          <p:spTgt spid="106506"/>
                                        </p:tgtEl>
                                      </p:cBhvr>
                                    </p:animEffect>
                                  </p:childTnLst>
                                </p:cTn>
                              </p:par>
                            </p:childTnLst>
                          </p:cTn>
                        </p:par>
                        <p:par>
                          <p:cTn id="25" fill="hold" nodeType="afterGroup">
                            <p:stCondLst>
                              <p:cond delay="6500"/>
                            </p:stCondLst>
                            <p:childTnLst>
                              <p:par>
                                <p:cTn id="26" presetID="12" presetClass="entr" presetSubtype="4" fill="hold" nodeType="afterEffect">
                                  <p:stCondLst>
                                    <p:cond delay="1000"/>
                                  </p:stCondLst>
                                  <p:childTnLst>
                                    <p:set>
                                      <p:cBhvr>
                                        <p:cTn id="27" dur="1" fill="hold">
                                          <p:stCondLst>
                                            <p:cond delay="0"/>
                                          </p:stCondLst>
                                        </p:cTn>
                                        <p:tgtEl>
                                          <p:spTgt spid="106503"/>
                                        </p:tgtEl>
                                        <p:attrNameLst>
                                          <p:attrName>style.visibility</p:attrName>
                                        </p:attrNameLst>
                                      </p:cBhvr>
                                      <p:to>
                                        <p:strVal val="visible"/>
                                      </p:to>
                                    </p:set>
                                    <p:animEffect transition="in" filter="slide(fromBottom)">
                                      <p:cBhvr>
                                        <p:cTn id="28" dur="500"/>
                                        <p:tgtEl>
                                          <p:spTgt spid="106503"/>
                                        </p:tgtEl>
                                      </p:cBhvr>
                                    </p:animEffect>
                                  </p:childTnLst>
                                </p:cTn>
                              </p:par>
                            </p:childTnLst>
                          </p:cTn>
                        </p:par>
                        <p:par>
                          <p:cTn id="29" fill="hold" nodeType="afterGroup">
                            <p:stCondLst>
                              <p:cond delay="8000"/>
                            </p:stCondLst>
                            <p:childTnLst>
                              <p:par>
                                <p:cTn id="30" presetID="12" presetClass="entr" presetSubtype="4" fill="hold" grpId="0" nodeType="afterEffect">
                                  <p:stCondLst>
                                    <p:cond delay="1000"/>
                                  </p:stCondLst>
                                  <p:childTnLst>
                                    <p:set>
                                      <p:cBhvr>
                                        <p:cTn id="31" dur="1" fill="hold">
                                          <p:stCondLst>
                                            <p:cond delay="0"/>
                                          </p:stCondLst>
                                        </p:cTn>
                                        <p:tgtEl>
                                          <p:spTgt spid="106507"/>
                                        </p:tgtEl>
                                        <p:attrNameLst>
                                          <p:attrName>style.visibility</p:attrName>
                                        </p:attrNameLst>
                                      </p:cBhvr>
                                      <p:to>
                                        <p:strVal val="visible"/>
                                      </p:to>
                                    </p:set>
                                    <p:animEffect transition="in" filter="slide(fromBottom)">
                                      <p:cBhvr>
                                        <p:cTn id="32" dur="500"/>
                                        <p:tgtEl>
                                          <p:spTgt spid="106507"/>
                                        </p:tgtEl>
                                      </p:cBhvr>
                                    </p:animEffect>
                                  </p:childTnLst>
                                </p:cTn>
                              </p:par>
                            </p:childTnLst>
                          </p:cTn>
                        </p:par>
                        <p:par>
                          <p:cTn id="33" fill="hold" nodeType="afterGroup">
                            <p:stCondLst>
                              <p:cond delay="9500"/>
                            </p:stCondLst>
                            <p:childTnLst>
                              <p:par>
                                <p:cTn id="34" presetID="12" presetClass="entr" presetSubtype="4" fill="hold" nodeType="afterEffect">
                                  <p:stCondLst>
                                    <p:cond delay="1000"/>
                                  </p:stCondLst>
                                  <p:childTnLst>
                                    <p:set>
                                      <p:cBhvr>
                                        <p:cTn id="35" dur="1" fill="hold">
                                          <p:stCondLst>
                                            <p:cond delay="0"/>
                                          </p:stCondLst>
                                        </p:cTn>
                                        <p:tgtEl>
                                          <p:spTgt spid="106502"/>
                                        </p:tgtEl>
                                        <p:attrNameLst>
                                          <p:attrName>style.visibility</p:attrName>
                                        </p:attrNameLst>
                                      </p:cBhvr>
                                      <p:to>
                                        <p:strVal val="visible"/>
                                      </p:to>
                                    </p:set>
                                    <p:animEffect transition="in" filter="slide(fromBottom)">
                                      <p:cBhvr>
                                        <p:cTn id="36" dur="500"/>
                                        <p:tgtEl>
                                          <p:spTgt spid="106502"/>
                                        </p:tgtEl>
                                      </p:cBhvr>
                                    </p:animEffect>
                                  </p:childTnLst>
                                </p:cTn>
                              </p:par>
                            </p:childTnLst>
                          </p:cTn>
                        </p:par>
                        <p:par>
                          <p:cTn id="37" fill="hold" nodeType="afterGroup">
                            <p:stCondLst>
                              <p:cond delay="11000"/>
                            </p:stCondLst>
                            <p:childTnLst>
                              <p:par>
                                <p:cTn id="38" presetID="12" presetClass="entr" presetSubtype="4" fill="hold" grpId="0" nodeType="afterEffect">
                                  <p:stCondLst>
                                    <p:cond delay="1000"/>
                                  </p:stCondLst>
                                  <p:childTnLst>
                                    <p:set>
                                      <p:cBhvr>
                                        <p:cTn id="39" dur="1" fill="hold">
                                          <p:stCondLst>
                                            <p:cond delay="0"/>
                                          </p:stCondLst>
                                        </p:cTn>
                                        <p:tgtEl>
                                          <p:spTgt spid="106508"/>
                                        </p:tgtEl>
                                        <p:attrNameLst>
                                          <p:attrName>style.visibility</p:attrName>
                                        </p:attrNameLst>
                                      </p:cBhvr>
                                      <p:to>
                                        <p:strVal val="visible"/>
                                      </p:to>
                                    </p:set>
                                    <p:animEffect transition="in" filter="slide(fromBottom)">
                                      <p:cBhvr>
                                        <p:cTn id="40" dur="500"/>
                                        <p:tgtEl>
                                          <p:spTgt spid="106508"/>
                                        </p:tgtEl>
                                      </p:cBhvr>
                                    </p:animEffect>
                                  </p:childTnLst>
                                </p:cTn>
                              </p:par>
                            </p:childTnLst>
                          </p:cTn>
                        </p:par>
                        <p:par>
                          <p:cTn id="41" fill="hold" nodeType="afterGroup">
                            <p:stCondLst>
                              <p:cond delay="12500"/>
                            </p:stCondLst>
                            <p:childTnLst>
                              <p:par>
                                <p:cTn id="42" presetID="12" presetClass="entr" presetSubtype="8" fill="hold" nodeType="afterEffect">
                                  <p:stCondLst>
                                    <p:cond delay="2000"/>
                                  </p:stCondLst>
                                  <p:childTnLst>
                                    <p:set>
                                      <p:cBhvr>
                                        <p:cTn id="43" dur="1" fill="hold">
                                          <p:stCondLst>
                                            <p:cond delay="0"/>
                                          </p:stCondLst>
                                        </p:cTn>
                                        <p:tgtEl>
                                          <p:spTgt spid="106500"/>
                                        </p:tgtEl>
                                        <p:attrNameLst>
                                          <p:attrName>style.visibility</p:attrName>
                                        </p:attrNameLst>
                                      </p:cBhvr>
                                      <p:to>
                                        <p:strVal val="visible"/>
                                      </p:to>
                                    </p:set>
                                    <p:animEffect transition="in" filter="slide(fromLeft)">
                                      <p:cBhvr>
                                        <p:cTn id="44" dur="500"/>
                                        <p:tgtEl>
                                          <p:spTgt spid="106500"/>
                                        </p:tgtEl>
                                      </p:cBhvr>
                                    </p:animEffect>
                                  </p:childTnLst>
                                </p:cTn>
                              </p:par>
                            </p:childTnLst>
                          </p:cTn>
                        </p:par>
                        <p:par>
                          <p:cTn id="45" fill="hold" nodeType="afterGroup">
                            <p:stCondLst>
                              <p:cond delay="15000"/>
                            </p:stCondLst>
                            <p:childTnLst>
                              <p:par>
                                <p:cTn id="46" presetID="12" presetClass="entr" presetSubtype="4" fill="hold" grpId="0" nodeType="afterEffect">
                                  <p:stCondLst>
                                    <p:cond delay="1000"/>
                                  </p:stCondLst>
                                  <p:childTnLst>
                                    <p:set>
                                      <p:cBhvr>
                                        <p:cTn id="47" dur="1" fill="hold">
                                          <p:stCondLst>
                                            <p:cond delay="0"/>
                                          </p:stCondLst>
                                        </p:cTn>
                                        <p:tgtEl>
                                          <p:spTgt spid="106509"/>
                                        </p:tgtEl>
                                        <p:attrNameLst>
                                          <p:attrName>style.visibility</p:attrName>
                                        </p:attrNameLst>
                                      </p:cBhvr>
                                      <p:to>
                                        <p:strVal val="visible"/>
                                      </p:to>
                                    </p:set>
                                    <p:animEffect transition="in" filter="slide(fromBottom)">
                                      <p:cBhvr>
                                        <p:cTn id="48" dur="500"/>
                                        <p:tgtEl>
                                          <p:spTgt spid="10650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06516"/>
                                        </p:tgtEl>
                                        <p:attrNameLst>
                                          <p:attrName>style.visibility</p:attrName>
                                        </p:attrNameLst>
                                      </p:cBhvr>
                                      <p:to>
                                        <p:strVal val="visible"/>
                                      </p:to>
                                    </p:set>
                                    <p:anim calcmode="lin" valueType="num">
                                      <p:cBhvr>
                                        <p:cTn id="53" dur="500" fill="hold"/>
                                        <p:tgtEl>
                                          <p:spTgt spid="106516"/>
                                        </p:tgtEl>
                                        <p:attrNameLst>
                                          <p:attrName>ppt_w</p:attrName>
                                        </p:attrNameLst>
                                      </p:cBhvr>
                                      <p:tavLst>
                                        <p:tav tm="0">
                                          <p:val>
                                            <p:fltVal val="0"/>
                                          </p:val>
                                        </p:tav>
                                        <p:tav tm="100000">
                                          <p:val>
                                            <p:strVal val="#ppt_w"/>
                                          </p:val>
                                        </p:tav>
                                      </p:tavLst>
                                    </p:anim>
                                    <p:anim calcmode="lin" valueType="num">
                                      <p:cBhvr>
                                        <p:cTn id="54" dur="500" fill="hold"/>
                                        <p:tgtEl>
                                          <p:spTgt spid="10651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2" presetClass="entr" presetSubtype="4" fill="hold" nodeType="afterEffect">
                                  <p:stCondLst>
                                    <p:cond delay="0"/>
                                  </p:stCondLst>
                                  <p:childTnLst>
                                    <p:set>
                                      <p:cBhvr>
                                        <p:cTn id="57" dur="1" fill="hold">
                                          <p:stCondLst>
                                            <p:cond delay="0"/>
                                          </p:stCondLst>
                                        </p:cTn>
                                        <p:tgtEl>
                                          <p:spTgt spid="106512"/>
                                        </p:tgtEl>
                                        <p:attrNameLst>
                                          <p:attrName>style.visibility</p:attrName>
                                        </p:attrNameLst>
                                      </p:cBhvr>
                                      <p:to>
                                        <p:strVal val="visible"/>
                                      </p:to>
                                    </p:set>
                                    <p:animEffect transition="in" filter="slide(fromBottom)">
                                      <p:cBhvr>
                                        <p:cTn id="58" dur="500"/>
                                        <p:tgtEl>
                                          <p:spTgt spid="106512"/>
                                        </p:tgtEl>
                                      </p:cBhvr>
                                    </p:animEffect>
                                  </p:childTnLst>
                                </p:cTn>
                              </p:par>
                            </p:childTnLst>
                          </p:cTn>
                        </p:par>
                        <p:par>
                          <p:cTn id="59" fill="hold" nodeType="afterGroup">
                            <p:stCondLst>
                              <p:cond delay="1000"/>
                            </p:stCondLst>
                            <p:childTnLst>
                              <p:par>
                                <p:cTn id="60" presetID="23" presetClass="entr" presetSubtype="16" fill="hold" grpId="0" nodeType="afterEffect">
                                  <p:stCondLst>
                                    <p:cond delay="3000"/>
                                  </p:stCondLst>
                                  <p:childTnLst>
                                    <p:set>
                                      <p:cBhvr>
                                        <p:cTn id="61" dur="1" fill="hold">
                                          <p:stCondLst>
                                            <p:cond delay="0"/>
                                          </p:stCondLst>
                                        </p:cTn>
                                        <p:tgtEl>
                                          <p:spTgt spid="106517"/>
                                        </p:tgtEl>
                                        <p:attrNameLst>
                                          <p:attrName>style.visibility</p:attrName>
                                        </p:attrNameLst>
                                      </p:cBhvr>
                                      <p:to>
                                        <p:strVal val="visible"/>
                                      </p:to>
                                    </p:set>
                                    <p:anim calcmode="lin" valueType="num">
                                      <p:cBhvr>
                                        <p:cTn id="62" dur="500" fill="hold"/>
                                        <p:tgtEl>
                                          <p:spTgt spid="106517"/>
                                        </p:tgtEl>
                                        <p:attrNameLst>
                                          <p:attrName>ppt_w</p:attrName>
                                        </p:attrNameLst>
                                      </p:cBhvr>
                                      <p:tavLst>
                                        <p:tav tm="0">
                                          <p:val>
                                            <p:fltVal val="0"/>
                                          </p:val>
                                        </p:tav>
                                        <p:tav tm="100000">
                                          <p:val>
                                            <p:strVal val="#ppt_w"/>
                                          </p:val>
                                        </p:tav>
                                      </p:tavLst>
                                    </p:anim>
                                    <p:anim calcmode="lin" valueType="num">
                                      <p:cBhvr>
                                        <p:cTn id="63" dur="500" fill="hold"/>
                                        <p:tgtEl>
                                          <p:spTgt spid="106517"/>
                                        </p:tgtEl>
                                        <p:attrNameLst>
                                          <p:attrName>ppt_h</p:attrName>
                                        </p:attrNameLst>
                                      </p:cBhvr>
                                      <p:tavLst>
                                        <p:tav tm="0">
                                          <p:val>
                                            <p:fltVal val="0"/>
                                          </p:val>
                                        </p:tav>
                                        <p:tav tm="100000">
                                          <p:val>
                                            <p:strVal val="#ppt_h"/>
                                          </p:val>
                                        </p:tav>
                                      </p:tavLst>
                                    </p:anim>
                                  </p:childTnLst>
                                </p:cTn>
                              </p:par>
                            </p:childTnLst>
                          </p:cTn>
                        </p:par>
                        <p:par>
                          <p:cTn id="64" fill="hold" nodeType="afterGroup">
                            <p:stCondLst>
                              <p:cond delay="4500"/>
                            </p:stCondLst>
                            <p:childTnLst>
                              <p:par>
                                <p:cTn id="65" presetID="12" presetClass="entr" presetSubtype="4" fill="hold" nodeType="afterEffect">
                                  <p:stCondLst>
                                    <p:cond delay="0"/>
                                  </p:stCondLst>
                                  <p:childTnLst>
                                    <p:set>
                                      <p:cBhvr>
                                        <p:cTn id="66" dur="1" fill="hold">
                                          <p:stCondLst>
                                            <p:cond delay="0"/>
                                          </p:stCondLst>
                                        </p:cTn>
                                        <p:tgtEl>
                                          <p:spTgt spid="106519"/>
                                        </p:tgtEl>
                                        <p:attrNameLst>
                                          <p:attrName>style.visibility</p:attrName>
                                        </p:attrNameLst>
                                      </p:cBhvr>
                                      <p:to>
                                        <p:strVal val="visible"/>
                                      </p:to>
                                    </p:set>
                                    <p:animEffect transition="in" filter="slide(fromBottom)">
                                      <p:cBhvr>
                                        <p:cTn id="67" dur="500"/>
                                        <p:tgtEl>
                                          <p:spTgt spid="106519"/>
                                        </p:tgtEl>
                                      </p:cBhvr>
                                    </p:animEffect>
                                  </p:childTnLst>
                                </p:cTn>
                              </p:par>
                            </p:childTnLst>
                          </p:cTn>
                        </p:par>
                        <p:par>
                          <p:cTn id="68" fill="hold" nodeType="afterGroup">
                            <p:stCondLst>
                              <p:cond delay="5000"/>
                            </p:stCondLst>
                            <p:childTnLst>
                              <p:par>
                                <p:cTn id="69" presetID="23" presetClass="entr" presetSubtype="16" fill="hold" grpId="0" nodeType="afterEffect">
                                  <p:stCondLst>
                                    <p:cond delay="3000"/>
                                  </p:stCondLst>
                                  <p:childTnLst>
                                    <p:set>
                                      <p:cBhvr>
                                        <p:cTn id="70" dur="1" fill="hold">
                                          <p:stCondLst>
                                            <p:cond delay="0"/>
                                          </p:stCondLst>
                                        </p:cTn>
                                        <p:tgtEl>
                                          <p:spTgt spid="106518"/>
                                        </p:tgtEl>
                                        <p:attrNameLst>
                                          <p:attrName>style.visibility</p:attrName>
                                        </p:attrNameLst>
                                      </p:cBhvr>
                                      <p:to>
                                        <p:strVal val="visible"/>
                                      </p:to>
                                    </p:set>
                                    <p:anim calcmode="lin" valueType="num">
                                      <p:cBhvr>
                                        <p:cTn id="71" dur="500" fill="hold"/>
                                        <p:tgtEl>
                                          <p:spTgt spid="106518"/>
                                        </p:tgtEl>
                                        <p:attrNameLst>
                                          <p:attrName>ppt_w</p:attrName>
                                        </p:attrNameLst>
                                      </p:cBhvr>
                                      <p:tavLst>
                                        <p:tav tm="0">
                                          <p:val>
                                            <p:fltVal val="0"/>
                                          </p:val>
                                        </p:tav>
                                        <p:tav tm="100000">
                                          <p:val>
                                            <p:strVal val="#ppt_w"/>
                                          </p:val>
                                        </p:tav>
                                      </p:tavLst>
                                    </p:anim>
                                    <p:anim calcmode="lin" valueType="num">
                                      <p:cBhvr>
                                        <p:cTn id="72" dur="500" fill="hold"/>
                                        <p:tgtEl>
                                          <p:spTgt spid="106518"/>
                                        </p:tgtEl>
                                        <p:attrNameLst>
                                          <p:attrName>ppt_h</p:attrName>
                                        </p:attrNameLst>
                                      </p:cBhvr>
                                      <p:tavLst>
                                        <p:tav tm="0">
                                          <p:val>
                                            <p:fltVal val="0"/>
                                          </p:val>
                                        </p:tav>
                                        <p:tav tm="100000">
                                          <p:val>
                                            <p:strVal val="#ppt_h"/>
                                          </p:val>
                                        </p:tav>
                                      </p:tavLst>
                                    </p:anim>
                                  </p:childTnLst>
                                </p:cTn>
                              </p:par>
                            </p:childTnLst>
                          </p:cTn>
                        </p:par>
                        <p:par>
                          <p:cTn id="73" fill="hold" nodeType="afterGroup">
                            <p:stCondLst>
                              <p:cond delay="8500"/>
                            </p:stCondLst>
                            <p:childTnLst>
                              <p:par>
                                <p:cTn id="74" presetID="12" presetClass="entr" presetSubtype="4" fill="hold" nodeType="afterEffect">
                                  <p:stCondLst>
                                    <p:cond delay="0"/>
                                  </p:stCondLst>
                                  <p:childTnLst>
                                    <p:set>
                                      <p:cBhvr>
                                        <p:cTn id="75" dur="1" fill="hold">
                                          <p:stCondLst>
                                            <p:cond delay="0"/>
                                          </p:stCondLst>
                                        </p:cTn>
                                        <p:tgtEl>
                                          <p:spTgt spid="106520"/>
                                        </p:tgtEl>
                                        <p:attrNameLst>
                                          <p:attrName>style.visibility</p:attrName>
                                        </p:attrNameLst>
                                      </p:cBhvr>
                                      <p:to>
                                        <p:strVal val="visible"/>
                                      </p:to>
                                    </p:set>
                                    <p:animEffect transition="in" filter="slide(fromBottom)">
                                      <p:cBhvr>
                                        <p:cTn id="76" dur="500"/>
                                        <p:tgtEl>
                                          <p:spTgt spid="10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1" grpId="0" animBg="1"/>
      <p:bldP spid="106506" grpId="0" autoUpdateAnimBg="0"/>
      <p:bldP spid="106507" grpId="0" autoUpdateAnimBg="0"/>
      <p:bldP spid="106508" grpId="0" autoUpdateAnimBg="0"/>
      <p:bldP spid="106509" grpId="0" autoUpdateAnimBg="0"/>
      <p:bldP spid="106510" grpId="0" autoUpdateAnimBg="0"/>
      <p:bldP spid="106516" grpId="0" animBg="1" autoUpdateAnimBg="0"/>
      <p:bldP spid="106517" grpId="0" animBg="1" autoUpdateAnimBg="0"/>
      <p:bldP spid="10651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73558" y="179051"/>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Conditional Probability Once Again</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A4FCEA7D-6025-4218-9526-19A249A063FF}"/>
                  </a:ext>
                </a:extLst>
              </p:cNvPr>
              <p:cNvSpPr txBox="1">
                <a:spLocks/>
              </p:cNvSpPr>
              <p:nvPr/>
            </p:nvSpPr>
            <p:spPr>
              <a:xfrm>
                <a:off x="651659" y="959585"/>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t>
                </a:r>
                <a:r>
                  <a:rPr lang="en-US" b="1" dirty="0"/>
                  <a:t>conditional probability </a:t>
                </a:r>
                <a:r>
                  <a:rPr lang="en-US" dirty="0"/>
                  <a:t>is the probability of one event given the occurrence of another related event.</a:t>
                </a:r>
              </a:p>
              <a:p>
                <a:pPr>
                  <a:spcAft>
                    <a:spcPts val="1200"/>
                  </a:spcAft>
                </a:pPr>
                <a:r>
                  <a:rPr lang="en-US" dirty="0"/>
                  <a:t>The probability of event </a:t>
                </a:r>
                <a:r>
                  <a:rPr lang="en-US" i="1" dirty="0"/>
                  <a:t>A</a:t>
                </a:r>
                <a:r>
                  <a:rPr lang="en-US" dirty="0"/>
                  <a:t> given event </a:t>
                </a:r>
                <a:r>
                  <a:rPr lang="en-US" i="1" dirty="0"/>
                  <a:t>B</a:t>
                </a:r>
                <a:r>
                  <a:rPr lang="en-US" dirty="0"/>
                  <a:t> is:</a:t>
                </a:r>
              </a:p>
              <a:p>
                <a:pPr marL="914400"/>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r>
                          <a:rPr lang="en-US" i="1">
                            <a:latin typeface="Cambria Math" panose="02040503050406030204" pitchFamily="18" charset="0"/>
                          </a:rPr>
                          <m:t>𝐵</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m:rPr>
                            <m:sty m:val="p"/>
                          </m:rPr>
                          <a:rPr lang="en-US">
                            <a:latin typeface="Cambria Math" panose="02040503050406030204" pitchFamily="18" charset="0"/>
                          </a:rPr>
                          <m:t>and</m:t>
                        </m:r>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oMath>
                </a14:m>
                <a:endParaRPr lang="en-US" dirty="0"/>
              </a:p>
              <a:p>
                <a:pPr>
                  <a:spcAft>
                    <a:spcPts val="1200"/>
                  </a:spcAft>
                </a:pPr>
                <a:r>
                  <a:rPr lang="en-US" dirty="0"/>
                  <a:t>The probability of event </a:t>
                </a:r>
                <a:r>
                  <a:rPr lang="en-US" i="1" dirty="0"/>
                  <a:t>B</a:t>
                </a:r>
                <a:r>
                  <a:rPr lang="en-US" dirty="0"/>
                  <a:t> given event </a:t>
                </a:r>
                <a:r>
                  <a:rPr lang="en-US" i="1" dirty="0"/>
                  <a:t>A</a:t>
                </a:r>
                <a:r>
                  <a:rPr lang="en-US" dirty="0"/>
                  <a:t> is:</a:t>
                </a:r>
              </a:p>
              <a:p>
                <a:pPr marL="914400"/>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𝐴</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m:rPr>
                            <m:sty m:val="p"/>
                          </m:rPr>
                          <a:rPr lang="en-US">
                            <a:latin typeface="Cambria Math" panose="02040503050406030204" pitchFamily="18" charset="0"/>
                          </a:rPr>
                          <m:t>and</m:t>
                        </m:r>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den>
                    </m:f>
                  </m:oMath>
                </a14:m>
                <a:endParaRPr lang="en-US" dirty="0"/>
              </a:p>
              <a:p>
                <a:pPr>
                  <a:spcBef>
                    <a:spcPts val="2400"/>
                  </a:spcBef>
                  <a:spcAft>
                    <a:spcPts val="1200"/>
                  </a:spcAft>
                </a:pPr>
                <a:r>
                  <a:rPr lang="en-US" dirty="0"/>
                  <a:t>For example, what is the probability that a fund managed by a graduate of a top-20 MBA program (event </a:t>
                </a:r>
                <a:r>
                  <a:rPr lang="en-US" i="1" dirty="0"/>
                  <a:t>A</a:t>
                </a:r>
                <a:r>
                  <a:rPr lang="en-US" i="1" baseline="-25000" dirty="0"/>
                  <a:t>1</a:t>
                </a:r>
                <a:r>
                  <a:rPr lang="en-US" dirty="0"/>
                  <a:t>) will outperform the market (event </a:t>
                </a:r>
                <a:r>
                  <a:rPr lang="en-US" i="1" dirty="0"/>
                  <a:t>B</a:t>
                </a:r>
                <a:r>
                  <a:rPr lang="en-US" i="1" baseline="-25000" dirty="0"/>
                  <a:t>1</a:t>
                </a:r>
                <a:r>
                  <a:rPr lang="en-US" dirty="0"/>
                  <a:t>)?</a:t>
                </a:r>
              </a:p>
            </p:txBody>
          </p:sp>
        </mc:Choice>
        <mc:Fallback xmlns="">
          <p:sp>
            <p:nvSpPr>
              <p:cNvPr id="4" name="Text Placeholder 2">
                <a:extLst>
                  <a:ext uri="{FF2B5EF4-FFF2-40B4-BE49-F238E27FC236}">
                    <a16:creationId xmlns:a16="http://schemas.microsoft.com/office/drawing/2014/main" id="{A4FCEA7D-6025-4218-9526-19A249A063FF}"/>
                  </a:ext>
                </a:extLst>
              </p:cNvPr>
              <p:cNvSpPr txBox="1">
                <a:spLocks noRot="1" noChangeAspect="1" noMove="1" noResize="1" noEditPoints="1" noAdjustHandles="1" noChangeArrowheads="1" noChangeShapeType="1" noTextEdit="1"/>
              </p:cNvSpPr>
              <p:nvPr/>
            </p:nvSpPr>
            <p:spPr>
              <a:xfrm>
                <a:off x="651659" y="959585"/>
                <a:ext cx="10711543" cy="348047"/>
              </a:xfrm>
              <a:prstGeom prst="rect">
                <a:avLst/>
              </a:prstGeom>
              <a:blipFill>
                <a:blip r:embed="rId3"/>
                <a:stretch>
                  <a:fillRect l="-1024" t="-27586" b="-1398276"/>
                </a:stretch>
              </a:blipFill>
            </p:spPr>
            <p:txBody>
              <a:bodyPr/>
              <a:lstStyle/>
              <a:p>
                <a:r>
                  <a:rPr lang="en-US">
                    <a:noFill/>
                  </a:rPr>
                  <a:t> </a:t>
                </a:r>
              </a:p>
            </p:txBody>
          </p:sp>
        </mc:Fallback>
      </mc:AlternateContent>
    </p:spTree>
    <p:extLst>
      <p:ext uri="{BB962C8B-B14F-4D97-AF65-F5344CB8AC3E}">
        <p14:creationId xmlns:p14="http://schemas.microsoft.com/office/powerpoint/2010/main" val="3641346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432584"/>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Conditional Probability Once again</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A4FCEA7D-6025-4218-9526-19A249A063FF}"/>
                  </a:ext>
                </a:extLst>
              </p:cNvPr>
              <p:cNvSpPr txBox="1">
                <a:spLocks/>
              </p:cNvSpPr>
              <p:nvPr/>
            </p:nvSpPr>
            <p:spPr>
              <a:xfrm>
                <a:off x="569775" y="537898"/>
                <a:ext cx="10711543" cy="2758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a:spcBef>
                    <a:spcPts val="2400"/>
                  </a:spcBef>
                  <a:spcAft>
                    <a:spcPts val="1200"/>
                  </a:spcAft>
                </a:pPr>
                <a:r>
                  <a:rPr lang="en-US" sz="2400" dirty="0"/>
                  <a:t>The </a:t>
                </a:r>
                <a:r>
                  <a:rPr lang="en-US" sz="2400" b="1" dirty="0"/>
                  <a:t>conditional probability </a:t>
                </a:r>
                <a:r>
                  <a:rPr lang="en-US" sz="2400" dirty="0"/>
                  <a:t>that a fund managed by a graduate of a top-20 MBA program (event </a:t>
                </a:r>
                <a:r>
                  <a:rPr lang="en-US" sz="2400" i="1" dirty="0"/>
                  <a:t>A</a:t>
                </a:r>
                <a:r>
                  <a:rPr lang="en-US" sz="2400" i="1" baseline="-25000" dirty="0"/>
                  <a:t>1</a:t>
                </a:r>
                <a:r>
                  <a:rPr lang="en-US" sz="2400" dirty="0"/>
                  <a:t>) will outperform the market (event </a:t>
                </a:r>
                <a:r>
                  <a:rPr lang="en-US" sz="2400" i="1" dirty="0"/>
                  <a:t>B</a:t>
                </a:r>
                <a:r>
                  <a:rPr lang="en-US" sz="2400" i="1" baseline="-25000" dirty="0"/>
                  <a:t>1</a:t>
                </a:r>
                <a:r>
                  <a:rPr lang="en-US" sz="2400" dirty="0"/>
                  <a:t>) is:</a:t>
                </a:r>
              </a:p>
              <a:p>
                <a:pPr marL="914400"/>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i="1">
                            <a:latin typeface="Cambria Math" panose="02040503050406030204" pitchFamily="18" charset="0"/>
                          </a:rPr>
                          <m:t> </m:t>
                        </m:r>
                        <m:r>
                          <m:rPr>
                            <m:sty m:val="p"/>
                          </m:rPr>
                          <a:rPr lang="en-US" sz="2400">
                            <a:latin typeface="Cambria Math" panose="02040503050406030204" pitchFamily="18" charset="0"/>
                          </a:rPr>
                          <m:t>and</m:t>
                        </m:r>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r>
                          <a:rPr lang="en-US" sz="2400" i="1">
                            <a:latin typeface="Cambria Math" panose="02040503050406030204" pitchFamily="18" charset="0"/>
                          </a:rPr>
                          <m:t>)</m:t>
                        </m:r>
                      </m:num>
                      <m:den>
                        <m:r>
                          <a:rPr lang="en-US" sz="2400" i="1">
                            <a:latin typeface="Cambria Math" panose="02040503050406030204" pitchFamily="18" charset="0"/>
                          </a:rPr>
                          <m:t>𝑃</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i="1">
                            <a:latin typeface="Cambria Math" panose="02040503050406030204" pitchFamily="18" charset="0"/>
                          </a:rPr>
                          <m:t>)</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.11</m:t>
                        </m:r>
                      </m:num>
                      <m:den>
                        <m:r>
                          <a:rPr lang="en-US" sz="2400" i="1">
                            <a:latin typeface="Cambria Math" panose="02040503050406030204" pitchFamily="18" charset="0"/>
                          </a:rPr>
                          <m:t>.40</m:t>
                        </m:r>
                      </m:den>
                    </m:f>
                    <m:r>
                      <a:rPr lang="en-US" sz="2400" i="1">
                        <a:latin typeface="Cambria Math" panose="02040503050406030204" pitchFamily="18" charset="0"/>
                      </a:rPr>
                      <m:t>=.275</m:t>
                    </m:r>
                  </m:oMath>
                </a14:m>
                <a:endParaRPr lang="en-US" sz="2400" dirty="0"/>
              </a:p>
            </p:txBody>
          </p:sp>
        </mc:Choice>
        <mc:Fallback xmlns="">
          <p:sp>
            <p:nvSpPr>
              <p:cNvPr id="4" name="Text Placeholder 2">
                <a:extLst>
                  <a:ext uri="{FF2B5EF4-FFF2-40B4-BE49-F238E27FC236}">
                    <a16:creationId xmlns:a16="http://schemas.microsoft.com/office/drawing/2014/main" id="{A4FCEA7D-6025-4218-9526-19A249A063FF}"/>
                  </a:ext>
                </a:extLst>
              </p:cNvPr>
              <p:cNvSpPr txBox="1">
                <a:spLocks noRot="1" noChangeAspect="1" noMove="1" noResize="1" noEditPoints="1" noAdjustHandles="1" noChangeArrowheads="1" noChangeShapeType="1" noTextEdit="1"/>
              </p:cNvSpPr>
              <p:nvPr/>
            </p:nvSpPr>
            <p:spPr>
              <a:xfrm>
                <a:off x="569775" y="537898"/>
                <a:ext cx="10711543" cy="2758269"/>
              </a:xfrm>
              <a:prstGeom prst="rect">
                <a:avLst/>
              </a:prstGeom>
              <a:blipFill>
                <a:blip r:embed="rId3"/>
                <a:stretch>
                  <a:fillRect l="-739"/>
                </a:stretch>
              </a:blipFill>
            </p:spPr>
            <p:txBody>
              <a:bodyPr/>
              <a:lstStyle/>
              <a:p>
                <a:r>
                  <a:rPr lang="en-US">
                    <a:noFill/>
                  </a:rPr>
                  <a:t> </a:t>
                </a:r>
              </a:p>
            </p:txBody>
          </p:sp>
        </mc:Fallback>
      </mc:AlternateContent>
      <p:pic>
        <p:nvPicPr>
          <p:cNvPr id="2" name="Graphic 1">
            <a:extLst>
              <a:ext uri="{FF2B5EF4-FFF2-40B4-BE49-F238E27FC236}">
                <a16:creationId xmlns:a16="http://schemas.microsoft.com/office/drawing/2014/main" id="{B2408B35-D448-BEC3-4CFB-6AF5B88BAB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4473" y="4071257"/>
            <a:ext cx="8323657" cy="2438399"/>
          </a:xfrm>
          <a:prstGeom prst="rect">
            <a:avLst/>
          </a:prstGeom>
        </p:spPr>
      </p:pic>
      <p:sp>
        <p:nvSpPr>
          <p:cNvPr id="3" name="TextBox 2">
            <a:extLst>
              <a:ext uri="{FF2B5EF4-FFF2-40B4-BE49-F238E27FC236}">
                <a16:creationId xmlns:a16="http://schemas.microsoft.com/office/drawing/2014/main" id="{971A23F3-9491-FEB6-E337-27FA7EFF6E34}"/>
              </a:ext>
            </a:extLst>
          </p:cNvPr>
          <p:cNvSpPr txBox="1"/>
          <p:nvPr/>
        </p:nvSpPr>
        <p:spPr>
          <a:xfrm>
            <a:off x="1099739" y="5017655"/>
            <a:ext cx="434734" cy="369332"/>
          </a:xfrm>
          <a:prstGeom prst="rect">
            <a:avLst/>
          </a:prstGeom>
          <a:noFill/>
        </p:spPr>
        <p:txBody>
          <a:bodyPr wrap="none" rtlCol="0">
            <a:spAutoFit/>
          </a:bodyPr>
          <a:lstStyle/>
          <a:p>
            <a:r>
              <a:rPr lang="fr-FR" dirty="0"/>
              <a:t>A1</a:t>
            </a:r>
          </a:p>
        </p:txBody>
      </p:sp>
      <p:sp>
        <p:nvSpPr>
          <p:cNvPr id="5" name="TextBox 4">
            <a:extLst>
              <a:ext uri="{FF2B5EF4-FFF2-40B4-BE49-F238E27FC236}">
                <a16:creationId xmlns:a16="http://schemas.microsoft.com/office/drawing/2014/main" id="{33912CA5-5474-52D8-B9B0-7BAA09A29F03}"/>
              </a:ext>
            </a:extLst>
          </p:cNvPr>
          <p:cNvSpPr txBox="1"/>
          <p:nvPr/>
        </p:nvSpPr>
        <p:spPr>
          <a:xfrm>
            <a:off x="1078544" y="5459247"/>
            <a:ext cx="434734" cy="369332"/>
          </a:xfrm>
          <a:prstGeom prst="rect">
            <a:avLst/>
          </a:prstGeom>
          <a:noFill/>
        </p:spPr>
        <p:txBody>
          <a:bodyPr wrap="none" rtlCol="0">
            <a:spAutoFit/>
          </a:bodyPr>
          <a:lstStyle/>
          <a:p>
            <a:r>
              <a:rPr lang="fr-FR" dirty="0"/>
              <a:t>A2</a:t>
            </a:r>
          </a:p>
        </p:txBody>
      </p:sp>
      <p:sp>
        <p:nvSpPr>
          <p:cNvPr id="6" name="TextBox 5">
            <a:extLst>
              <a:ext uri="{FF2B5EF4-FFF2-40B4-BE49-F238E27FC236}">
                <a16:creationId xmlns:a16="http://schemas.microsoft.com/office/drawing/2014/main" id="{E9A847DC-BCA8-459E-4B17-A231FB267498}"/>
              </a:ext>
            </a:extLst>
          </p:cNvPr>
          <p:cNvSpPr txBox="1"/>
          <p:nvPr/>
        </p:nvSpPr>
        <p:spPr>
          <a:xfrm>
            <a:off x="3309257" y="3577396"/>
            <a:ext cx="578412" cy="369332"/>
          </a:xfrm>
          <a:prstGeom prst="rect">
            <a:avLst/>
          </a:prstGeom>
          <a:noFill/>
        </p:spPr>
        <p:txBody>
          <a:bodyPr wrap="square" rtlCol="0">
            <a:spAutoFit/>
          </a:bodyPr>
          <a:lstStyle/>
          <a:p>
            <a:r>
              <a:rPr lang="fr-FR" dirty="0"/>
              <a:t>B1</a:t>
            </a:r>
          </a:p>
        </p:txBody>
      </p:sp>
      <p:sp>
        <p:nvSpPr>
          <p:cNvPr id="7" name="TextBox 6">
            <a:extLst>
              <a:ext uri="{FF2B5EF4-FFF2-40B4-BE49-F238E27FC236}">
                <a16:creationId xmlns:a16="http://schemas.microsoft.com/office/drawing/2014/main" id="{4894A71D-E451-EF0F-21F3-2AA976BB3AC8}"/>
              </a:ext>
            </a:extLst>
          </p:cNvPr>
          <p:cNvSpPr txBox="1"/>
          <p:nvPr/>
        </p:nvSpPr>
        <p:spPr>
          <a:xfrm>
            <a:off x="6057405" y="3613666"/>
            <a:ext cx="426720" cy="369332"/>
          </a:xfrm>
          <a:prstGeom prst="rect">
            <a:avLst/>
          </a:prstGeom>
          <a:noFill/>
        </p:spPr>
        <p:txBody>
          <a:bodyPr wrap="none" rtlCol="0">
            <a:spAutoFit/>
          </a:bodyPr>
          <a:lstStyle/>
          <a:p>
            <a:r>
              <a:rPr lang="fr-FR" dirty="0"/>
              <a:t>B2</a:t>
            </a:r>
          </a:p>
        </p:txBody>
      </p:sp>
      <p:sp>
        <p:nvSpPr>
          <p:cNvPr id="8" name="TextBox 7">
            <a:extLst>
              <a:ext uri="{FF2B5EF4-FFF2-40B4-BE49-F238E27FC236}">
                <a16:creationId xmlns:a16="http://schemas.microsoft.com/office/drawing/2014/main" id="{5A76B997-A4A2-64A1-7B9D-9BD7B255432A}"/>
              </a:ext>
            </a:extLst>
          </p:cNvPr>
          <p:cNvSpPr txBox="1"/>
          <p:nvPr/>
        </p:nvSpPr>
        <p:spPr>
          <a:xfrm>
            <a:off x="6824914" y="3562192"/>
            <a:ext cx="426720" cy="369332"/>
          </a:xfrm>
          <a:prstGeom prst="rect">
            <a:avLst/>
          </a:prstGeom>
          <a:noFill/>
        </p:spPr>
        <p:txBody>
          <a:bodyPr wrap="none" rtlCol="0">
            <a:spAutoFit/>
          </a:bodyPr>
          <a:lstStyle/>
          <a:p>
            <a:r>
              <a:rPr lang="fr-FR" dirty="0"/>
              <a:t>B2</a:t>
            </a:r>
          </a:p>
        </p:txBody>
      </p:sp>
    </p:spTree>
    <p:extLst>
      <p:ext uri="{BB962C8B-B14F-4D97-AF65-F5344CB8AC3E}">
        <p14:creationId xmlns:p14="http://schemas.microsoft.com/office/powerpoint/2010/main" val="599518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1297714" y="2663400"/>
            <a:ext cx="9313766" cy="461665"/>
          </a:xfrm>
          <a:prstGeom prst="rect">
            <a:avLst/>
          </a:prstGeom>
          <a:noFill/>
        </p:spPr>
        <p:txBody>
          <a:bodyPr wrap="square" lIns="90000" rtlCol="0">
            <a:spAutoFit/>
          </a:bodyPr>
          <a:lstStyle/>
          <a:p>
            <a:pPr marL="342900" indent="-342900">
              <a:buFont typeface="Arial" panose="020B0604020202020204" pitchFamily="34" charset="0"/>
              <a:buChar char="•"/>
            </a:pPr>
            <a:endParaRPr lang="en-US" sz="2400" dirty="0"/>
          </a:p>
        </p:txBody>
      </p:sp>
      <p:sp>
        <p:nvSpPr>
          <p:cNvPr id="4" name="Text Placeholder 2">
            <a:extLst>
              <a:ext uri="{FF2B5EF4-FFF2-40B4-BE49-F238E27FC236}">
                <a16:creationId xmlns:a16="http://schemas.microsoft.com/office/drawing/2014/main" id="{282FA834-CBCE-4878-A1D8-5F2363276189}"/>
              </a:ext>
            </a:extLst>
          </p:cNvPr>
          <p:cNvSpPr txBox="1">
            <a:spLocks/>
          </p:cNvSpPr>
          <p:nvPr/>
        </p:nvSpPr>
        <p:spPr>
          <a:xfrm>
            <a:off x="1297714" y="1953728"/>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2" name="TextBox 1">
            <a:extLst>
              <a:ext uri="{FF2B5EF4-FFF2-40B4-BE49-F238E27FC236}">
                <a16:creationId xmlns:a16="http://schemas.microsoft.com/office/drawing/2014/main" id="{EE8D2464-9DEA-56DF-8202-08D99FA3A567}"/>
              </a:ext>
            </a:extLst>
          </p:cNvPr>
          <p:cNvSpPr txBox="1"/>
          <p:nvPr/>
        </p:nvSpPr>
        <p:spPr>
          <a:xfrm>
            <a:off x="0" y="226552"/>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80187A6-6F1D-421C-20B8-C7D21D08D326}"/>
                  </a:ext>
                </a:extLst>
              </p:cNvPr>
              <p:cNvSpPr txBox="1">
                <a:spLocks/>
              </p:cNvSpPr>
              <p:nvPr/>
            </p:nvSpPr>
            <p:spPr>
              <a:xfrm>
                <a:off x="785658" y="1333037"/>
                <a:ext cx="10620682" cy="1456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None/>
                </a:pPr>
                <a:r>
                  <a:rPr lang="en-US" sz="2200" b="1" dirty="0"/>
                  <a:t>Solution:</a:t>
                </a:r>
              </a:p>
              <a:p>
                <a:pPr marL="0" indent="0">
                  <a:buNone/>
                </a:pPr>
                <a:r>
                  <a:rPr lang="en-US" sz="2200" dirty="0"/>
                  <a:t>We can reformulate the conditional probability we need to calculate as follows:</a:t>
                </a:r>
              </a:p>
              <a:p>
                <a:pPr marL="0" indent="0">
                  <a:spcAft>
                    <a:spcPts val="1800"/>
                  </a:spcAft>
                  <a:buNone/>
                </a:pPr>
                <a:r>
                  <a:rPr lang="en-US" sz="2200" dirty="0"/>
                  <a:t>The probability that a randomly selected mutual fund is managed by a graduate of a top-20 MBA program (event </a:t>
                </a:r>
                <a:r>
                  <a:rPr lang="en-US" sz="2200" i="1" dirty="0"/>
                  <a:t>A</a:t>
                </a:r>
                <a:r>
                  <a:rPr lang="en-US" sz="2200" i="1" baseline="-25000" dirty="0"/>
                  <a:t>1</a:t>
                </a:r>
                <a:r>
                  <a:rPr lang="en-US" sz="2200" dirty="0"/>
                  <a:t>), </a:t>
                </a:r>
                <a:r>
                  <a:rPr lang="en-US" sz="2200" b="1" dirty="0"/>
                  <a:t>given the fact that </a:t>
                </a:r>
                <a:r>
                  <a:rPr lang="en-US" sz="2200" dirty="0"/>
                  <a:t>the fund did not outperform the market (event </a:t>
                </a:r>
                <a:r>
                  <a:rPr lang="en-US" sz="2200" i="1" dirty="0"/>
                  <a:t>B</a:t>
                </a:r>
                <a:r>
                  <a:rPr lang="en-US" sz="2200" i="1" baseline="-25000" dirty="0"/>
                  <a:t>2</a:t>
                </a:r>
                <a:r>
                  <a:rPr lang="en-US" sz="2200" dirty="0"/>
                  <a:t>).</a:t>
                </a:r>
              </a:p>
              <a:p>
                <a:pPr marL="685800" indent="0">
                  <a:buNone/>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e>
                        <m:e>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e>
                      </m:d>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𝑃</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 </m:t>
                          </m:r>
                          <m:r>
                            <m:rPr>
                              <m:sty m:val="p"/>
                            </m:rPr>
                            <a:rPr lang="en-US" sz="2200">
                              <a:latin typeface="Cambria Math" panose="02040503050406030204" pitchFamily="18" charset="0"/>
                            </a:rPr>
                            <m:t>and</m:t>
                          </m:r>
                          <m:r>
                            <a:rPr lang="en-US" sz="220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r>
                            <a:rPr lang="en-US" sz="2200" i="1">
                              <a:latin typeface="Cambria Math" panose="02040503050406030204" pitchFamily="18" charset="0"/>
                            </a:rPr>
                            <m:t>)</m:t>
                          </m:r>
                        </m:num>
                        <m:den>
                          <m:r>
                            <a:rPr lang="en-US" sz="2200" i="1">
                              <a:latin typeface="Cambria Math" panose="02040503050406030204" pitchFamily="18" charset="0"/>
                            </a:rPr>
                            <m:t>𝑃</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2</m:t>
                              </m:r>
                            </m:sub>
                          </m:sSub>
                          <m:r>
                            <a:rPr lang="en-US" sz="2200" i="1">
                              <a:latin typeface="Cambria Math" panose="02040503050406030204" pitchFamily="18" charset="0"/>
                            </a:rPr>
                            <m:t>)</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.29</m:t>
                          </m:r>
                        </m:num>
                        <m:den>
                          <m:r>
                            <a:rPr lang="en-US" sz="2200" i="1">
                              <a:latin typeface="Cambria Math" panose="02040503050406030204" pitchFamily="18" charset="0"/>
                            </a:rPr>
                            <m:t>.83</m:t>
                          </m:r>
                        </m:den>
                      </m:f>
                      <m:r>
                        <a:rPr lang="en-US" sz="2200" i="1">
                          <a:latin typeface="Cambria Math" panose="02040503050406030204" pitchFamily="18" charset="0"/>
                        </a:rPr>
                        <m:t>=.349</m:t>
                      </m:r>
                    </m:oMath>
                  </m:oMathPara>
                </a14:m>
                <a:endParaRPr lang="en-US" sz="2200" dirty="0"/>
              </a:p>
              <a:p>
                <a:pPr marL="0" indent="0">
                  <a:buNone/>
                </a:pPr>
                <a:endParaRPr lang="en-US" dirty="0"/>
              </a:p>
              <a:p>
                <a:pPr marL="0" indent="0">
                  <a:buNone/>
                </a:pPr>
                <a:endParaRPr lang="en-US" dirty="0"/>
              </a:p>
            </p:txBody>
          </p:sp>
        </mc:Choice>
        <mc:Fallback xmlns="">
          <p:sp>
            <p:nvSpPr>
              <p:cNvPr id="5" name="Text Placeholder 4">
                <a:extLst>
                  <a:ext uri="{FF2B5EF4-FFF2-40B4-BE49-F238E27FC236}">
                    <a16:creationId xmlns:a16="http://schemas.microsoft.com/office/drawing/2014/main" id="{D80187A6-6F1D-421C-20B8-C7D21D08D326}"/>
                  </a:ext>
                </a:extLst>
              </p:cNvPr>
              <p:cNvSpPr txBox="1">
                <a:spLocks noRot="1" noChangeAspect="1" noMove="1" noResize="1" noEditPoints="1" noAdjustHandles="1" noChangeArrowheads="1" noChangeShapeType="1" noTextEdit="1"/>
              </p:cNvSpPr>
              <p:nvPr/>
            </p:nvSpPr>
            <p:spPr>
              <a:xfrm>
                <a:off x="785658" y="1333037"/>
                <a:ext cx="10620682" cy="1456796"/>
              </a:xfrm>
              <a:prstGeom prst="rect">
                <a:avLst/>
              </a:prstGeom>
              <a:blipFill>
                <a:blip r:embed="rId3"/>
                <a:stretch>
                  <a:fillRect l="-746" t="-5439" r="-918" b="-84519"/>
                </a:stretch>
              </a:blipFill>
            </p:spPr>
            <p:txBody>
              <a:bodyPr/>
              <a:lstStyle/>
              <a:p>
                <a:r>
                  <a:rPr lang="en-US">
                    <a:noFill/>
                  </a:rPr>
                  <a:t> </a:t>
                </a:r>
              </a:p>
            </p:txBody>
          </p:sp>
        </mc:Fallback>
      </mc:AlternateContent>
      <p:pic>
        <p:nvPicPr>
          <p:cNvPr id="3" name="Graphic 2">
            <a:extLst>
              <a:ext uri="{FF2B5EF4-FFF2-40B4-BE49-F238E27FC236}">
                <a16:creationId xmlns:a16="http://schemas.microsoft.com/office/drawing/2014/main" id="{CF38024B-5A3C-6E5F-F573-99D7F0D229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4171" y="4556226"/>
            <a:ext cx="8323657" cy="1912587"/>
          </a:xfrm>
          <a:prstGeom prst="rect">
            <a:avLst/>
          </a:prstGeom>
        </p:spPr>
      </p:pic>
      <p:sp>
        <p:nvSpPr>
          <p:cNvPr id="6" name="TextBox 5">
            <a:extLst>
              <a:ext uri="{FF2B5EF4-FFF2-40B4-BE49-F238E27FC236}">
                <a16:creationId xmlns:a16="http://schemas.microsoft.com/office/drawing/2014/main" id="{328D4AAB-D1E9-4C03-BE90-59ABFDC1C9FC}"/>
              </a:ext>
            </a:extLst>
          </p:cNvPr>
          <p:cNvSpPr txBox="1"/>
          <p:nvPr/>
        </p:nvSpPr>
        <p:spPr>
          <a:xfrm>
            <a:off x="3932004" y="4186894"/>
            <a:ext cx="426720" cy="369332"/>
          </a:xfrm>
          <a:prstGeom prst="rect">
            <a:avLst/>
          </a:prstGeom>
          <a:noFill/>
        </p:spPr>
        <p:txBody>
          <a:bodyPr wrap="none" rtlCol="0">
            <a:spAutoFit/>
          </a:bodyPr>
          <a:lstStyle/>
          <a:p>
            <a:r>
              <a:rPr lang="fr-FR" dirty="0"/>
              <a:t>B1</a:t>
            </a:r>
          </a:p>
        </p:txBody>
      </p:sp>
      <p:sp>
        <p:nvSpPr>
          <p:cNvPr id="7" name="TextBox 6">
            <a:extLst>
              <a:ext uri="{FF2B5EF4-FFF2-40B4-BE49-F238E27FC236}">
                <a16:creationId xmlns:a16="http://schemas.microsoft.com/office/drawing/2014/main" id="{69CF3519-0DD8-0B2D-62DB-B2F83F3E754E}"/>
              </a:ext>
            </a:extLst>
          </p:cNvPr>
          <p:cNvSpPr txBox="1"/>
          <p:nvPr/>
        </p:nvSpPr>
        <p:spPr>
          <a:xfrm>
            <a:off x="6370412" y="4189669"/>
            <a:ext cx="426720" cy="369332"/>
          </a:xfrm>
          <a:prstGeom prst="rect">
            <a:avLst/>
          </a:prstGeom>
          <a:noFill/>
        </p:spPr>
        <p:txBody>
          <a:bodyPr wrap="none" rtlCol="0">
            <a:spAutoFit/>
          </a:bodyPr>
          <a:lstStyle/>
          <a:p>
            <a:r>
              <a:rPr lang="fr-FR" dirty="0"/>
              <a:t>B2</a:t>
            </a:r>
          </a:p>
        </p:txBody>
      </p:sp>
      <p:sp>
        <p:nvSpPr>
          <p:cNvPr id="8" name="TextBox 7">
            <a:extLst>
              <a:ext uri="{FF2B5EF4-FFF2-40B4-BE49-F238E27FC236}">
                <a16:creationId xmlns:a16="http://schemas.microsoft.com/office/drawing/2014/main" id="{71AD94C2-CFF7-72B9-DF36-D19D3BCD57A3}"/>
              </a:ext>
            </a:extLst>
          </p:cNvPr>
          <p:cNvSpPr txBox="1"/>
          <p:nvPr/>
        </p:nvSpPr>
        <p:spPr>
          <a:xfrm>
            <a:off x="1432720" y="5164420"/>
            <a:ext cx="434734" cy="369332"/>
          </a:xfrm>
          <a:prstGeom prst="rect">
            <a:avLst/>
          </a:prstGeom>
          <a:noFill/>
        </p:spPr>
        <p:txBody>
          <a:bodyPr wrap="none" rtlCol="0">
            <a:spAutoFit/>
          </a:bodyPr>
          <a:lstStyle/>
          <a:p>
            <a:r>
              <a:rPr lang="fr-FR" dirty="0"/>
              <a:t>A1</a:t>
            </a:r>
          </a:p>
        </p:txBody>
      </p:sp>
      <p:sp>
        <p:nvSpPr>
          <p:cNvPr id="10" name="TextBox 9">
            <a:extLst>
              <a:ext uri="{FF2B5EF4-FFF2-40B4-BE49-F238E27FC236}">
                <a16:creationId xmlns:a16="http://schemas.microsoft.com/office/drawing/2014/main" id="{2D8769D5-0F38-92D2-2816-9B300886A173}"/>
              </a:ext>
            </a:extLst>
          </p:cNvPr>
          <p:cNvSpPr txBox="1"/>
          <p:nvPr/>
        </p:nvSpPr>
        <p:spPr>
          <a:xfrm>
            <a:off x="1424706" y="5697040"/>
            <a:ext cx="434734" cy="369332"/>
          </a:xfrm>
          <a:prstGeom prst="rect">
            <a:avLst/>
          </a:prstGeom>
          <a:noFill/>
        </p:spPr>
        <p:txBody>
          <a:bodyPr wrap="none" rtlCol="0">
            <a:spAutoFit/>
          </a:bodyPr>
          <a:lstStyle/>
          <a:p>
            <a:r>
              <a:rPr lang="fr-FR" dirty="0"/>
              <a:t>A2</a:t>
            </a:r>
          </a:p>
        </p:txBody>
      </p:sp>
    </p:spTree>
    <p:extLst>
      <p:ext uri="{BB962C8B-B14F-4D97-AF65-F5344CB8AC3E}">
        <p14:creationId xmlns:p14="http://schemas.microsoft.com/office/powerpoint/2010/main" val="118331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1297714" y="2663400"/>
            <a:ext cx="9313766" cy="461665"/>
          </a:xfrm>
          <a:prstGeom prst="rect">
            <a:avLst/>
          </a:prstGeom>
          <a:noFill/>
        </p:spPr>
        <p:txBody>
          <a:bodyPr wrap="square" lIns="90000" rtlCol="0">
            <a:spAutoFit/>
          </a:bodyPr>
          <a:lstStyle/>
          <a:p>
            <a:pPr marL="342900" indent="-342900">
              <a:buFont typeface="Arial" panose="020B0604020202020204" pitchFamily="34" charset="0"/>
              <a:buChar char="•"/>
            </a:pPr>
            <a:endParaRPr lang="en-US" sz="2400" dirty="0"/>
          </a:p>
        </p:txBody>
      </p:sp>
      <p:sp>
        <p:nvSpPr>
          <p:cNvPr id="4" name="Text Placeholder 2">
            <a:extLst>
              <a:ext uri="{FF2B5EF4-FFF2-40B4-BE49-F238E27FC236}">
                <a16:creationId xmlns:a16="http://schemas.microsoft.com/office/drawing/2014/main" id="{282FA834-CBCE-4878-A1D8-5F2363276189}"/>
              </a:ext>
            </a:extLst>
          </p:cNvPr>
          <p:cNvSpPr txBox="1">
            <a:spLocks/>
          </p:cNvSpPr>
          <p:nvPr/>
        </p:nvSpPr>
        <p:spPr>
          <a:xfrm>
            <a:off x="1297714" y="1953728"/>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2" name="TextBox 1">
            <a:extLst>
              <a:ext uri="{FF2B5EF4-FFF2-40B4-BE49-F238E27FC236}">
                <a16:creationId xmlns:a16="http://schemas.microsoft.com/office/drawing/2014/main" id="{EE8D2464-9DEA-56DF-8202-08D99FA3A567}"/>
              </a:ext>
            </a:extLst>
          </p:cNvPr>
          <p:cNvSpPr txBox="1"/>
          <p:nvPr/>
        </p:nvSpPr>
        <p:spPr>
          <a:xfrm>
            <a:off x="248921" y="226552"/>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sp>
        <p:nvSpPr>
          <p:cNvPr id="5" name="Text Placeholder 4">
            <a:extLst>
              <a:ext uri="{FF2B5EF4-FFF2-40B4-BE49-F238E27FC236}">
                <a16:creationId xmlns:a16="http://schemas.microsoft.com/office/drawing/2014/main" id="{D80187A6-6F1D-421C-20B8-C7D21D08D326}"/>
              </a:ext>
            </a:extLst>
          </p:cNvPr>
          <p:cNvSpPr txBox="1">
            <a:spLocks/>
          </p:cNvSpPr>
          <p:nvPr/>
        </p:nvSpPr>
        <p:spPr>
          <a:xfrm>
            <a:off x="785659" y="1437436"/>
            <a:ext cx="10620682" cy="1456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Suppose that we select one mutual fund at random and discover that it did not outperform the market. </a:t>
            </a:r>
          </a:p>
          <a:p>
            <a:pPr marL="0" indent="0">
              <a:buNone/>
            </a:pPr>
            <a:endParaRPr lang="en-US" dirty="0"/>
          </a:p>
          <a:p>
            <a:pPr marL="0" indent="0">
              <a:buNone/>
            </a:pPr>
            <a:r>
              <a:rPr lang="en-US" dirty="0"/>
              <a:t>What is the probability that a graduate of a top-20 MBA program manages it?</a:t>
            </a:r>
          </a:p>
          <a:p>
            <a:pPr marL="0" indent="0">
              <a:buNone/>
            </a:pPr>
            <a:endParaRPr lang="en-US" dirty="0"/>
          </a:p>
          <a:p>
            <a:pPr marL="0" indent="0">
              <a:buNone/>
            </a:pPr>
            <a:endParaRPr lang="en-US" dirty="0"/>
          </a:p>
        </p:txBody>
      </p:sp>
      <p:pic>
        <p:nvPicPr>
          <p:cNvPr id="3" name="Graphic 2">
            <a:extLst>
              <a:ext uri="{FF2B5EF4-FFF2-40B4-BE49-F238E27FC236}">
                <a16:creationId xmlns:a16="http://schemas.microsoft.com/office/drawing/2014/main" id="{CF38024B-5A3C-6E5F-F573-99D7F0D229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4171" y="4232383"/>
            <a:ext cx="8323657" cy="2201074"/>
          </a:xfrm>
          <a:prstGeom prst="rect">
            <a:avLst/>
          </a:prstGeom>
        </p:spPr>
      </p:pic>
      <p:sp>
        <p:nvSpPr>
          <p:cNvPr id="6" name="TextBox 5">
            <a:extLst>
              <a:ext uri="{FF2B5EF4-FFF2-40B4-BE49-F238E27FC236}">
                <a16:creationId xmlns:a16="http://schemas.microsoft.com/office/drawing/2014/main" id="{328D4AAB-D1E9-4C03-BE90-59ABFDC1C9FC}"/>
              </a:ext>
            </a:extLst>
          </p:cNvPr>
          <p:cNvSpPr txBox="1"/>
          <p:nvPr/>
        </p:nvSpPr>
        <p:spPr>
          <a:xfrm>
            <a:off x="3844918" y="3823066"/>
            <a:ext cx="426720" cy="369332"/>
          </a:xfrm>
          <a:prstGeom prst="rect">
            <a:avLst/>
          </a:prstGeom>
          <a:noFill/>
        </p:spPr>
        <p:txBody>
          <a:bodyPr wrap="none" rtlCol="0">
            <a:spAutoFit/>
          </a:bodyPr>
          <a:lstStyle/>
          <a:p>
            <a:r>
              <a:rPr lang="fr-FR" dirty="0"/>
              <a:t>B1</a:t>
            </a:r>
          </a:p>
        </p:txBody>
      </p:sp>
      <p:sp>
        <p:nvSpPr>
          <p:cNvPr id="7" name="TextBox 6">
            <a:extLst>
              <a:ext uri="{FF2B5EF4-FFF2-40B4-BE49-F238E27FC236}">
                <a16:creationId xmlns:a16="http://schemas.microsoft.com/office/drawing/2014/main" id="{69CF3519-0DD8-0B2D-62DB-B2F83F3E754E}"/>
              </a:ext>
            </a:extLst>
          </p:cNvPr>
          <p:cNvSpPr txBox="1"/>
          <p:nvPr/>
        </p:nvSpPr>
        <p:spPr>
          <a:xfrm>
            <a:off x="6370412" y="3857054"/>
            <a:ext cx="426720" cy="369332"/>
          </a:xfrm>
          <a:prstGeom prst="rect">
            <a:avLst/>
          </a:prstGeom>
          <a:noFill/>
        </p:spPr>
        <p:txBody>
          <a:bodyPr wrap="none" rtlCol="0">
            <a:spAutoFit/>
          </a:bodyPr>
          <a:lstStyle/>
          <a:p>
            <a:r>
              <a:rPr lang="fr-FR" dirty="0"/>
              <a:t>B2</a:t>
            </a:r>
          </a:p>
        </p:txBody>
      </p:sp>
      <p:sp>
        <p:nvSpPr>
          <p:cNvPr id="8" name="TextBox 7">
            <a:extLst>
              <a:ext uri="{FF2B5EF4-FFF2-40B4-BE49-F238E27FC236}">
                <a16:creationId xmlns:a16="http://schemas.microsoft.com/office/drawing/2014/main" id="{71AD94C2-CFF7-72B9-DF36-D19D3BCD57A3}"/>
              </a:ext>
            </a:extLst>
          </p:cNvPr>
          <p:cNvSpPr txBox="1"/>
          <p:nvPr/>
        </p:nvSpPr>
        <p:spPr>
          <a:xfrm>
            <a:off x="1297714" y="5051232"/>
            <a:ext cx="434734" cy="369332"/>
          </a:xfrm>
          <a:prstGeom prst="rect">
            <a:avLst/>
          </a:prstGeom>
          <a:noFill/>
        </p:spPr>
        <p:txBody>
          <a:bodyPr wrap="none" rtlCol="0">
            <a:spAutoFit/>
          </a:bodyPr>
          <a:lstStyle/>
          <a:p>
            <a:r>
              <a:rPr lang="fr-FR" dirty="0"/>
              <a:t>A1</a:t>
            </a:r>
          </a:p>
        </p:txBody>
      </p:sp>
      <p:sp>
        <p:nvSpPr>
          <p:cNvPr id="10" name="TextBox 9">
            <a:extLst>
              <a:ext uri="{FF2B5EF4-FFF2-40B4-BE49-F238E27FC236}">
                <a16:creationId xmlns:a16="http://schemas.microsoft.com/office/drawing/2014/main" id="{2D8769D5-0F38-92D2-2816-9B300886A173}"/>
              </a:ext>
            </a:extLst>
          </p:cNvPr>
          <p:cNvSpPr txBox="1"/>
          <p:nvPr/>
        </p:nvSpPr>
        <p:spPr>
          <a:xfrm>
            <a:off x="1207339" y="5512374"/>
            <a:ext cx="434734" cy="369332"/>
          </a:xfrm>
          <a:prstGeom prst="rect">
            <a:avLst/>
          </a:prstGeom>
          <a:noFill/>
        </p:spPr>
        <p:txBody>
          <a:bodyPr wrap="none" rtlCol="0">
            <a:spAutoFit/>
          </a:bodyPr>
          <a:lstStyle/>
          <a:p>
            <a:r>
              <a:rPr lang="fr-FR" dirty="0"/>
              <a:t>A2</a:t>
            </a:r>
          </a:p>
        </p:txBody>
      </p:sp>
    </p:spTree>
    <p:extLst>
      <p:ext uri="{BB962C8B-B14F-4D97-AF65-F5344CB8AC3E}">
        <p14:creationId xmlns:p14="http://schemas.microsoft.com/office/powerpoint/2010/main" val="3839126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8177C-91B2-9ED3-63C4-4962532A8D28}"/>
              </a:ext>
            </a:extLst>
          </p:cNvPr>
          <p:cNvSpPr txBox="1"/>
          <p:nvPr/>
        </p:nvSpPr>
        <p:spPr>
          <a:xfrm>
            <a:off x="2964873" y="234504"/>
            <a:ext cx="6262254" cy="830997"/>
          </a:xfrm>
          <a:prstGeom prst="rect">
            <a:avLst/>
          </a:prstGeom>
          <a:noFill/>
        </p:spPr>
        <p:txBody>
          <a:bodyPr wrap="square">
            <a:spAutoFit/>
          </a:bodyPr>
          <a:lstStyle/>
          <a:p>
            <a:pPr algn="ctr"/>
            <a:r>
              <a:rPr lang="en-US" sz="2400" spc="100" dirty="0">
                <a:latin typeface="Engravers MT" panose="02090707080505020304" pitchFamily="18" charset="0"/>
                <a:cs typeface="Times New Roman" panose="02020603050405020304" pitchFamily="18" charset="0"/>
              </a:rPr>
              <a:t>Conditional Probability – Another Example</a:t>
            </a:r>
          </a:p>
        </p:txBody>
      </p:sp>
      <p:graphicFrame>
        <p:nvGraphicFramePr>
          <p:cNvPr id="3" name="Table 2">
            <a:extLst>
              <a:ext uri="{FF2B5EF4-FFF2-40B4-BE49-F238E27FC236}">
                <a16:creationId xmlns:a16="http://schemas.microsoft.com/office/drawing/2014/main" id="{FF77EC61-64B5-BF6D-9F73-97CC33E274BD}"/>
              </a:ext>
            </a:extLst>
          </p:cNvPr>
          <p:cNvGraphicFramePr>
            <a:graphicFrameLocks noGrp="1"/>
          </p:cNvGraphicFramePr>
          <p:nvPr/>
        </p:nvGraphicFramePr>
        <p:xfrm>
          <a:off x="1145742" y="2036618"/>
          <a:ext cx="8912656" cy="3812742"/>
        </p:xfrm>
        <a:graphic>
          <a:graphicData uri="http://schemas.openxmlformats.org/drawingml/2006/table">
            <a:tbl>
              <a:tblPr firstRow="1" bandRow="1">
                <a:tableStyleId>{073A0DAA-6AF3-43AB-8588-CEC1D06C72B9}</a:tableStyleId>
              </a:tblPr>
              <a:tblGrid>
                <a:gridCol w="2228164">
                  <a:extLst>
                    <a:ext uri="{9D8B030D-6E8A-4147-A177-3AD203B41FA5}">
                      <a16:colId xmlns:a16="http://schemas.microsoft.com/office/drawing/2014/main" val="20000"/>
                    </a:ext>
                  </a:extLst>
                </a:gridCol>
                <a:gridCol w="2228164">
                  <a:extLst>
                    <a:ext uri="{9D8B030D-6E8A-4147-A177-3AD203B41FA5}">
                      <a16:colId xmlns:a16="http://schemas.microsoft.com/office/drawing/2014/main" val="20001"/>
                    </a:ext>
                  </a:extLst>
                </a:gridCol>
                <a:gridCol w="2228164">
                  <a:extLst>
                    <a:ext uri="{9D8B030D-6E8A-4147-A177-3AD203B41FA5}">
                      <a16:colId xmlns:a16="http://schemas.microsoft.com/office/drawing/2014/main" val="20002"/>
                    </a:ext>
                  </a:extLst>
                </a:gridCol>
                <a:gridCol w="2228164">
                  <a:extLst>
                    <a:ext uri="{9D8B030D-6E8A-4147-A177-3AD203B41FA5}">
                      <a16:colId xmlns:a16="http://schemas.microsoft.com/office/drawing/2014/main" val="20003"/>
                    </a:ext>
                  </a:extLst>
                </a:gridCol>
              </a:tblGrid>
              <a:tr h="946908">
                <a:tc>
                  <a:txBody>
                    <a:bodyPr/>
                    <a:lstStyle/>
                    <a:p>
                      <a:pPr algn="ctr"/>
                      <a:endParaRPr lang="en-IN" sz="2400" dirty="0"/>
                    </a:p>
                  </a:txBody>
                  <a:tcPr marL="68752" marR="68752" marT="34377" marB="34377"/>
                </a:tc>
                <a:tc>
                  <a:txBody>
                    <a:bodyPr/>
                    <a:lstStyle/>
                    <a:p>
                      <a:pPr algn="ctr"/>
                      <a:r>
                        <a:rPr lang="en-IN" sz="2400" dirty="0"/>
                        <a:t>Men </a:t>
                      </a:r>
                    </a:p>
                  </a:txBody>
                  <a:tcPr marL="68752" marR="68752" marT="34377" marB="34377"/>
                </a:tc>
                <a:tc>
                  <a:txBody>
                    <a:bodyPr/>
                    <a:lstStyle/>
                    <a:p>
                      <a:pPr algn="ctr"/>
                      <a:r>
                        <a:rPr lang="en-IN" sz="2400" dirty="0"/>
                        <a:t>Women</a:t>
                      </a:r>
                    </a:p>
                  </a:txBody>
                  <a:tcPr marL="68752" marR="68752" marT="34377" marB="34377"/>
                </a:tc>
                <a:tc>
                  <a:txBody>
                    <a:bodyPr/>
                    <a:lstStyle/>
                    <a:p>
                      <a:pPr algn="ctr"/>
                      <a:r>
                        <a:rPr lang="en-IN" sz="2400" dirty="0"/>
                        <a:t>Total</a:t>
                      </a:r>
                    </a:p>
                  </a:txBody>
                  <a:tcPr marL="68752" marR="68752" marT="34377" marB="34377"/>
                </a:tc>
                <a:extLst>
                  <a:ext uri="{0D108BD9-81ED-4DB2-BD59-A6C34878D82A}">
                    <a16:rowId xmlns:a16="http://schemas.microsoft.com/office/drawing/2014/main" val="10000"/>
                  </a:ext>
                </a:extLst>
              </a:tr>
              <a:tr h="955278">
                <a:tc>
                  <a:txBody>
                    <a:bodyPr/>
                    <a:lstStyle/>
                    <a:p>
                      <a:pPr algn="ctr"/>
                      <a:r>
                        <a:rPr lang="en-IN" sz="2400" dirty="0"/>
                        <a:t>Promoted</a:t>
                      </a:r>
                    </a:p>
                  </a:txBody>
                  <a:tcPr marL="68752" marR="68752" marT="34377" marB="34377"/>
                </a:tc>
                <a:tc>
                  <a:txBody>
                    <a:bodyPr/>
                    <a:lstStyle/>
                    <a:p>
                      <a:pPr algn="ctr"/>
                      <a:r>
                        <a:rPr lang="en-IN" sz="2400" dirty="0"/>
                        <a:t>288</a:t>
                      </a:r>
                    </a:p>
                  </a:txBody>
                  <a:tcPr marL="68752" marR="68752" marT="34377" marB="34377"/>
                </a:tc>
                <a:tc>
                  <a:txBody>
                    <a:bodyPr/>
                    <a:lstStyle/>
                    <a:p>
                      <a:pPr algn="ctr"/>
                      <a:r>
                        <a:rPr lang="en-IN" sz="2400" dirty="0"/>
                        <a:t>36</a:t>
                      </a:r>
                    </a:p>
                  </a:txBody>
                  <a:tcPr marL="68752" marR="68752" marT="34377" marB="34377"/>
                </a:tc>
                <a:tc>
                  <a:txBody>
                    <a:bodyPr/>
                    <a:lstStyle/>
                    <a:p>
                      <a:pPr algn="ctr"/>
                      <a:r>
                        <a:rPr lang="en-IN" sz="2400" dirty="0"/>
                        <a:t>324</a:t>
                      </a:r>
                      <a:endParaRPr lang="en-IN" sz="2400" b="1" dirty="0"/>
                    </a:p>
                  </a:txBody>
                  <a:tcPr marL="68752" marR="68752" marT="34377" marB="34377"/>
                </a:tc>
                <a:extLst>
                  <a:ext uri="{0D108BD9-81ED-4DB2-BD59-A6C34878D82A}">
                    <a16:rowId xmlns:a16="http://schemas.microsoft.com/office/drawing/2014/main" val="10001"/>
                  </a:ext>
                </a:extLst>
              </a:tr>
              <a:tr h="955278">
                <a:tc>
                  <a:txBody>
                    <a:bodyPr/>
                    <a:lstStyle/>
                    <a:p>
                      <a:pPr algn="ctr"/>
                      <a:r>
                        <a:rPr lang="en-IN" sz="2400" dirty="0"/>
                        <a:t>Not Promoted</a:t>
                      </a:r>
                    </a:p>
                  </a:txBody>
                  <a:tcPr marL="68752" marR="68752" marT="34377" marB="34377"/>
                </a:tc>
                <a:tc>
                  <a:txBody>
                    <a:bodyPr/>
                    <a:lstStyle/>
                    <a:p>
                      <a:pPr algn="ctr"/>
                      <a:r>
                        <a:rPr lang="en-IN" sz="2400" dirty="0"/>
                        <a:t>672</a:t>
                      </a:r>
                    </a:p>
                  </a:txBody>
                  <a:tcPr marL="68752" marR="68752" marT="34377" marB="34377"/>
                </a:tc>
                <a:tc>
                  <a:txBody>
                    <a:bodyPr/>
                    <a:lstStyle/>
                    <a:p>
                      <a:pPr algn="ctr"/>
                      <a:r>
                        <a:rPr lang="en-IN" sz="2400" dirty="0"/>
                        <a:t>204</a:t>
                      </a:r>
                    </a:p>
                  </a:txBody>
                  <a:tcPr marL="68752" marR="68752" marT="34377" marB="34377"/>
                </a:tc>
                <a:tc>
                  <a:txBody>
                    <a:bodyPr/>
                    <a:lstStyle/>
                    <a:p>
                      <a:pPr algn="ctr"/>
                      <a:r>
                        <a:rPr lang="en-IN" sz="2400" dirty="0"/>
                        <a:t>876</a:t>
                      </a:r>
                      <a:endParaRPr lang="en-IN" sz="2400" b="1" dirty="0"/>
                    </a:p>
                  </a:txBody>
                  <a:tcPr marL="68752" marR="68752" marT="34377" marB="34377"/>
                </a:tc>
                <a:extLst>
                  <a:ext uri="{0D108BD9-81ED-4DB2-BD59-A6C34878D82A}">
                    <a16:rowId xmlns:a16="http://schemas.microsoft.com/office/drawing/2014/main" val="10002"/>
                  </a:ext>
                </a:extLst>
              </a:tr>
              <a:tr h="955278">
                <a:tc>
                  <a:txBody>
                    <a:bodyPr/>
                    <a:lstStyle/>
                    <a:p>
                      <a:pPr algn="ctr"/>
                      <a:r>
                        <a:rPr lang="en-IN" sz="2400" b="1" dirty="0"/>
                        <a:t>Total</a:t>
                      </a:r>
                    </a:p>
                  </a:txBody>
                  <a:tcPr marL="68752" marR="68752" marT="34377" marB="34377"/>
                </a:tc>
                <a:tc>
                  <a:txBody>
                    <a:bodyPr/>
                    <a:lstStyle/>
                    <a:p>
                      <a:pPr algn="ctr"/>
                      <a:r>
                        <a:rPr lang="en-IN" sz="2400" b="1" dirty="0"/>
                        <a:t>960</a:t>
                      </a:r>
                    </a:p>
                  </a:txBody>
                  <a:tcPr marL="68752" marR="68752" marT="34377" marB="34377"/>
                </a:tc>
                <a:tc>
                  <a:txBody>
                    <a:bodyPr/>
                    <a:lstStyle/>
                    <a:p>
                      <a:pPr algn="ctr"/>
                      <a:r>
                        <a:rPr lang="en-IN" sz="2400" b="1" dirty="0"/>
                        <a:t>240</a:t>
                      </a:r>
                    </a:p>
                  </a:txBody>
                  <a:tcPr marL="68752" marR="68752" marT="34377" marB="34377"/>
                </a:tc>
                <a:tc>
                  <a:txBody>
                    <a:bodyPr/>
                    <a:lstStyle/>
                    <a:p>
                      <a:pPr algn="ctr"/>
                      <a:r>
                        <a:rPr lang="en-IN" sz="2400" b="1" dirty="0"/>
                        <a:t>1200</a:t>
                      </a:r>
                    </a:p>
                  </a:txBody>
                  <a:tcPr marL="68752" marR="68752" marT="34377" marB="34377"/>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CAD89AB3-290F-5604-E645-FE3FD0F38B0E}"/>
              </a:ext>
            </a:extLst>
          </p:cNvPr>
          <p:cNvSpPr txBox="1"/>
          <p:nvPr/>
        </p:nvSpPr>
        <p:spPr>
          <a:xfrm>
            <a:off x="720436" y="1113205"/>
            <a:ext cx="103632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800" b="1" i="0" u="sng"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Promotion status of police officers over the past two years</a:t>
            </a:r>
          </a:p>
        </p:txBody>
      </p:sp>
    </p:spTree>
    <p:extLst>
      <p:ext uri="{BB962C8B-B14F-4D97-AF65-F5344CB8AC3E}">
        <p14:creationId xmlns:p14="http://schemas.microsoft.com/office/powerpoint/2010/main" val="1899515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C61301-9FFE-B3AB-E54C-4019DA82B18B}"/>
              </a:ext>
            </a:extLst>
          </p:cNvPr>
          <p:cNvGraphicFramePr>
            <a:graphicFrameLocks noGrp="1"/>
          </p:cNvGraphicFramePr>
          <p:nvPr/>
        </p:nvGraphicFramePr>
        <p:xfrm>
          <a:off x="1938339" y="2025748"/>
          <a:ext cx="8272463" cy="4309086"/>
        </p:xfrm>
        <a:graphic>
          <a:graphicData uri="http://schemas.openxmlformats.org/drawingml/2006/table">
            <a:tbl>
              <a:tblPr firstRow="1" bandRow="1">
                <a:tableStyleId>{073A0DAA-6AF3-43AB-8588-CEC1D06C72B9}</a:tableStyleId>
              </a:tblPr>
              <a:tblGrid>
                <a:gridCol w="2274927">
                  <a:extLst>
                    <a:ext uri="{9D8B030D-6E8A-4147-A177-3AD203B41FA5}">
                      <a16:colId xmlns:a16="http://schemas.microsoft.com/office/drawing/2014/main" val="20000"/>
                    </a:ext>
                  </a:extLst>
                </a:gridCol>
                <a:gridCol w="2260426">
                  <a:extLst>
                    <a:ext uri="{9D8B030D-6E8A-4147-A177-3AD203B41FA5}">
                      <a16:colId xmlns:a16="http://schemas.microsoft.com/office/drawing/2014/main" val="20001"/>
                    </a:ext>
                  </a:extLst>
                </a:gridCol>
                <a:gridCol w="1668994">
                  <a:extLst>
                    <a:ext uri="{9D8B030D-6E8A-4147-A177-3AD203B41FA5}">
                      <a16:colId xmlns:a16="http://schemas.microsoft.com/office/drawing/2014/main" val="20002"/>
                    </a:ext>
                  </a:extLst>
                </a:gridCol>
                <a:gridCol w="2068116">
                  <a:extLst>
                    <a:ext uri="{9D8B030D-6E8A-4147-A177-3AD203B41FA5}">
                      <a16:colId xmlns:a16="http://schemas.microsoft.com/office/drawing/2014/main" val="20003"/>
                    </a:ext>
                  </a:extLst>
                </a:gridCol>
              </a:tblGrid>
              <a:tr h="1381294">
                <a:tc>
                  <a:txBody>
                    <a:bodyPr/>
                    <a:lstStyle/>
                    <a:p>
                      <a:pPr algn="ctr"/>
                      <a:endParaRPr lang="en-IN" sz="2400" dirty="0"/>
                    </a:p>
                  </a:txBody>
                  <a:tcPr marL="68744" marR="68744" marT="34371" marB="34371"/>
                </a:tc>
                <a:tc>
                  <a:txBody>
                    <a:bodyPr/>
                    <a:lstStyle/>
                    <a:p>
                      <a:pPr algn="ctr"/>
                      <a:r>
                        <a:rPr lang="en-IN" sz="2400" dirty="0"/>
                        <a:t>Men (M) </a:t>
                      </a:r>
                    </a:p>
                  </a:txBody>
                  <a:tcPr marL="68744" marR="68744" marT="34371" marB="34371"/>
                </a:tc>
                <a:tc>
                  <a:txBody>
                    <a:bodyPr/>
                    <a:lstStyle/>
                    <a:p>
                      <a:pPr algn="ctr"/>
                      <a:r>
                        <a:rPr lang="en-IN" sz="2400" dirty="0"/>
                        <a:t>Women (W)</a:t>
                      </a:r>
                    </a:p>
                  </a:txBody>
                  <a:tcPr marL="68744" marR="68744" marT="34371" marB="34371"/>
                </a:tc>
                <a:tc>
                  <a:txBody>
                    <a:bodyPr/>
                    <a:lstStyle/>
                    <a:p>
                      <a:pPr algn="ctr"/>
                      <a:r>
                        <a:rPr lang="en-IN" sz="2400" dirty="0"/>
                        <a:t>Total</a:t>
                      </a:r>
                    </a:p>
                  </a:txBody>
                  <a:tcPr marL="68744" marR="68744" marT="34371" marB="34371"/>
                </a:tc>
                <a:extLst>
                  <a:ext uri="{0D108BD9-81ED-4DB2-BD59-A6C34878D82A}">
                    <a16:rowId xmlns:a16="http://schemas.microsoft.com/office/drawing/2014/main" val="10000"/>
                  </a:ext>
                </a:extLst>
              </a:tr>
              <a:tr h="1052416">
                <a:tc>
                  <a:txBody>
                    <a:bodyPr/>
                    <a:lstStyle/>
                    <a:p>
                      <a:pPr algn="ctr"/>
                      <a:r>
                        <a:rPr lang="en-IN" sz="2400" dirty="0"/>
                        <a:t>Promoted (A)</a:t>
                      </a:r>
                    </a:p>
                  </a:txBody>
                  <a:tcPr marL="68744" marR="68744" marT="34371" marB="34371"/>
                </a:tc>
                <a:tc>
                  <a:txBody>
                    <a:bodyPr/>
                    <a:lstStyle/>
                    <a:p>
                      <a:pPr algn="ctr"/>
                      <a:r>
                        <a:rPr lang="en-IN" sz="2400" dirty="0"/>
                        <a:t>288/1200 = 0.24 </a:t>
                      </a:r>
                    </a:p>
                  </a:txBody>
                  <a:tcPr marL="68744" marR="68744" marT="34371" marB="34371"/>
                </a:tc>
                <a:tc>
                  <a:txBody>
                    <a:bodyPr/>
                    <a:lstStyle/>
                    <a:p>
                      <a:pPr algn="ctr"/>
                      <a:r>
                        <a:rPr lang="en-IN" sz="2400" dirty="0"/>
                        <a:t>0.03</a:t>
                      </a:r>
                    </a:p>
                  </a:txBody>
                  <a:tcPr marL="68744" marR="68744" marT="34371" marB="34371"/>
                </a:tc>
                <a:tc>
                  <a:txBody>
                    <a:bodyPr/>
                    <a:lstStyle/>
                    <a:p>
                      <a:pPr algn="ctr"/>
                      <a:r>
                        <a:rPr lang="en-IN" sz="2400" dirty="0"/>
                        <a:t>0.27</a:t>
                      </a:r>
                      <a:endParaRPr lang="en-IN" sz="2400" b="1" dirty="0"/>
                    </a:p>
                  </a:txBody>
                  <a:tcPr marL="68744" marR="68744" marT="34371" marB="34371"/>
                </a:tc>
                <a:extLst>
                  <a:ext uri="{0D108BD9-81ED-4DB2-BD59-A6C34878D82A}">
                    <a16:rowId xmlns:a16="http://schemas.microsoft.com/office/drawing/2014/main" val="10001"/>
                  </a:ext>
                </a:extLst>
              </a:tr>
              <a:tr h="1125416">
                <a:tc>
                  <a:txBody>
                    <a:bodyPr/>
                    <a:lstStyle/>
                    <a:p>
                      <a:pPr algn="ctr"/>
                      <a:r>
                        <a:rPr lang="en-IN" sz="2400" dirty="0"/>
                        <a:t>Not Promoted (A</a:t>
                      </a:r>
                      <a:r>
                        <a:rPr lang="en-IN" sz="2400" baseline="30000" dirty="0"/>
                        <a:t>c</a:t>
                      </a:r>
                      <a:r>
                        <a:rPr lang="en-IN" sz="2400" baseline="0" dirty="0"/>
                        <a:t> )</a:t>
                      </a:r>
                      <a:endParaRPr lang="en-IN" sz="2400" dirty="0"/>
                    </a:p>
                  </a:txBody>
                  <a:tcPr marL="68744" marR="68744" marT="34371" marB="34371"/>
                </a:tc>
                <a:tc>
                  <a:txBody>
                    <a:bodyPr/>
                    <a:lstStyle/>
                    <a:p>
                      <a:pPr algn="ctr"/>
                      <a:r>
                        <a:rPr lang="en-IN" sz="2400" dirty="0"/>
                        <a:t>0.56</a:t>
                      </a:r>
                    </a:p>
                  </a:txBody>
                  <a:tcPr marL="68744" marR="68744" marT="34371" marB="34371"/>
                </a:tc>
                <a:tc>
                  <a:txBody>
                    <a:bodyPr/>
                    <a:lstStyle/>
                    <a:p>
                      <a:pPr algn="ctr"/>
                      <a:r>
                        <a:rPr lang="en-IN" sz="2400" dirty="0"/>
                        <a:t>0.17</a:t>
                      </a:r>
                    </a:p>
                  </a:txBody>
                  <a:tcPr marL="68744" marR="68744" marT="34371" marB="34371"/>
                </a:tc>
                <a:tc>
                  <a:txBody>
                    <a:bodyPr/>
                    <a:lstStyle/>
                    <a:p>
                      <a:pPr algn="ctr"/>
                      <a:r>
                        <a:rPr lang="en-IN" sz="2400" dirty="0"/>
                        <a:t>0.73</a:t>
                      </a:r>
                      <a:endParaRPr lang="en-IN" sz="2400" b="1" dirty="0"/>
                    </a:p>
                  </a:txBody>
                  <a:tcPr marL="68744" marR="68744" marT="34371" marB="34371"/>
                </a:tc>
                <a:extLst>
                  <a:ext uri="{0D108BD9-81ED-4DB2-BD59-A6C34878D82A}">
                    <a16:rowId xmlns:a16="http://schemas.microsoft.com/office/drawing/2014/main" val="10002"/>
                  </a:ext>
                </a:extLst>
              </a:tr>
              <a:tr h="749960">
                <a:tc>
                  <a:txBody>
                    <a:bodyPr/>
                    <a:lstStyle/>
                    <a:p>
                      <a:pPr algn="ctr"/>
                      <a:r>
                        <a:rPr lang="en-IN" sz="2400" b="1" dirty="0"/>
                        <a:t>Total</a:t>
                      </a:r>
                    </a:p>
                  </a:txBody>
                  <a:tcPr marL="68744" marR="68744" marT="34371" marB="34371"/>
                </a:tc>
                <a:tc>
                  <a:txBody>
                    <a:bodyPr/>
                    <a:lstStyle/>
                    <a:p>
                      <a:pPr algn="ctr"/>
                      <a:r>
                        <a:rPr lang="en-IN" sz="2400" b="1" dirty="0"/>
                        <a:t>0.80</a:t>
                      </a:r>
                    </a:p>
                  </a:txBody>
                  <a:tcPr marL="68744" marR="68744" marT="34371" marB="34371"/>
                </a:tc>
                <a:tc>
                  <a:txBody>
                    <a:bodyPr/>
                    <a:lstStyle/>
                    <a:p>
                      <a:pPr algn="ctr"/>
                      <a:r>
                        <a:rPr lang="en-IN" sz="2400" b="1" dirty="0"/>
                        <a:t>0.20</a:t>
                      </a:r>
                    </a:p>
                  </a:txBody>
                  <a:tcPr marL="68744" marR="68744" marT="34371" marB="34371"/>
                </a:tc>
                <a:tc>
                  <a:txBody>
                    <a:bodyPr/>
                    <a:lstStyle/>
                    <a:p>
                      <a:pPr algn="ctr"/>
                      <a:r>
                        <a:rPr lang="en-IN" sz="2400" b="1" dirty="0"/>
                        <a:t>1.00</a:t>
                      </a:r>
                    </a:p>
                  </a:txBody>
                  <a:tcPr marL="68744" marR="68744" marT="34371" marB="34371"/>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ED24D7BF-FC40-C97B-33C4-EF81A4603584}"/>
              </a:ext>
            </a:extLst>
          </p:cNvPr>
          <p:cNvPicPr>
            <a:picLocks noChangeAspect="1"/>
          </p:cNvPicPr>
          <p:nvPr/>
        </p:nvPicPr>
        <p:blipFill>
          <a:blip r:embed="rId2"/>
          <a:stretch>
            <a:fillRect/>
          </a:stretch>
        </p:blipFill>
        <p:spPr>
          <a:xfrm>
            <a:off x="714439" y="892722"/>
            <a:ext cx="10486029" cy="755970"/>
          </a:xfrm>
          <a:prstGeom prst="rect">
            <a:avLst/>
          </a:prstGeom>
        </p:spPr>
      </p:pic>
      <p:sp>
        <p:nvSpPr>
          <p:cNvPr id="2" name="TextBox 1">
            <a:extLst>
              <a:ext uri="{FF2B5EF4-FFF2-40B4-BE49-F238E27FC236}">
                <a16:creationId xmlns:a16="http://schemas.microsoft.com/office/drawing/2014/main" id="{400BBDF2-2FE6-6C55-5605-4172D16F1E6B}"/>
              </a:ext>
            </a:extLst>
          </p:cNvPr>
          <p:cNvSpPr txBox="1"/>
          <p:nvPr/>
        </p:nvSpPr>
        <p:spPr>
          <a:xfrm>
            <a:off x="3156858" y="424934"/>
            <a:ext cx="6163226" cy="461665"/>
          </a:xfrm>
          <a:prstGeom prst="rect">
            <a:avLst/>
          </a:prstGeom>
          <a:noFill/>
        </p:spPr>
        <p:txBody>
          <a:bodyPr wrap="none" rtlCol="0">
            <a:spAutoFit/>
          </a:bodyPr>
          <a:lstStyle/>
          <a:p>
            <a:r>
              <a:rPr lang="en-US" sz="2400" spc="100" dirty="0">
                <a:latin typeface="Engravers MT" panose="02090707080505020304" pitchFamily="18" charset="0"/>
                <a:cs typeface="Times New Roman" panose="02020603050405020304" pitchFamily="18" charset="0"/>
              </a:rPr>
              <a:t>Joint Probability Table </a:t>
            </a:r>
          </a:p>
        </p:txBody>
      </p:sp>
    </p:spTree>
    <p:extLst>
      <p:ext uri="{BB962C8B-B14F-4D97-AF65-F5344CB8AC3E}">
        <p14:creationId xmlns:p14="http://schemas.microsoft.com/office/powerpoint/2010/main" val="806537263"/>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E3E3-E8FB-6EA2-781C-6BDB40BFFA8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39DB749-4A87-DDE9-10AB-A3368CE1C85A}"/>
              </a:ext>
            </a:extLst>
          </p:cNvPr>
          <p:cNvSpPr txBox="1">
            <a:spLocks/>
          </p:cNvSpPr>
          <p:nvPr/>
        </p:nvSpPr>
        <p:spPr bwMode="auto">
          <a:xfrm>
            <a:off x="2427856" y="163240"/>
            <a:ext cx="7772400" cy="814387"/>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0" spc="100" dirty="0">
                <a:effectLst/>
                <a:latin typeface="Engravers MT" panose="02090707080505020304" pitchFamily="18" charset="0"/>
                <a:ea typeface="+mn-ea"/>
                <a:cs typeface="Times New Roman" panose="02020603050405020304" pitchFamily="18" charset="0"/>
              </a:rPr>
              <a:t>Conditional Probability – Another Example</a:t>
            </a:r>
            <a:endParaRPr lang="en-IN" sz="2400" b="0" spc="100" dirty="0">
              <a:effectLst/>
              <a:latin typeface="Engravers MT" panose="02090707080505020304" pitchFamily="18" charset="0"/>
              <a:ea typeface="+mn-ea"/>
              <a:cs typeface="Times New Roman" panose="02020603050405020304" pitchFamily="18" charset="0"/>
            </a:endParaRPr>
          </a:p>
        </p:txBody>
      </p:sp>
      <p:pic>
        <p:nvPicPr>
          <p:cNvPr id="5" name="Picture 4" descr="A black background with pink text&#10;&#10;AI-generated content may be incorrect.">
            <a:extLst>
              <a:ext uri="{FF2B5EF4-FFF2-40B4-BE49-F238E27FC236}">
                <a16:creationId xmlns:a16="http://schemas.microsoft.com/office/drawing/2014/main" id="{A65F39A2-532B-8764-517B-AC4DDB9E1DD2}"/>
              </a:ext>
            </a:extLst>
          </p:cNvPr>
          <p:cNvPicPr>
            <a:picLocks noChangeAspect="1"/>
          </p:cNvPicPr>
          <p:nvPr/>
        </p:nvPicPr>
        <p:blipFill>
          <a:blip r:embed="rId2"/>
          <a:stretch>
            <a:fillRect/>
          </a:stretch>
        </p:blipFill>
        <p:spPr>
          <a:xfrm>
            <a:off x="566368" y="1219479"/>
            <a:ext cx="10752796" cy="5364945"/>
          </a:xfrm>
          <a:prstGeom prst="rect">
            <a:avLst/>
          </a:prstGeom>
        </p:spPr>
      </p:pic>
    </p:spTree>
    <p:extLst>
      <p:ext uri="{BB962C8B-B14F-4D97-AF65-F5344CB8AC3E}">
        <p14:creationId xmlns:p14="http://schemas.microsoft.com/office/powerpoint/2010/main" val="3680496115"/>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C7979-4138-4420-BB8E-D2CD7CEFE7AA}"/>
              </a:ext>
            </a:extLst>
          </p:cNvPr>
          <p:cNvSpPr txBox="1"/>
          <p:nvPr/>
        </p:nvSpPr>
        <p:spPr>
          <a:xfrm>
            <a:off x="-164132" y="284594"/>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Independence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C755B-6AE0-44D5-8452-16E4E7BD382D}"/>
                  </a:ext>
                </a:extLst>
              </p:cNvPr>
              <p:cNvSpPr txBox="1"/>
              <p:nvPr/>
            </p:nvSpPr>
            <p:spPr>
              <a:xfrm>
                <a:off x="785811" y="1165077"/>
                <a:ext cx="10901152" cy="4770537"/>
              </a:xfrm>
              <a:prstGeom prst="rect">
                <a:avLst/>
              </a:prstGeom>
              <a:noFill/>
            </p:spPr>
            <p:txBody>
              <a:bodyPr wrap="square" lIns="90000" rtlCol="0">
                <a:spAutoFit/>
              </a:bodyPr>
              <a:lstStyle/>
              <a:p>
                <a:r>
                  <a:rPr lang="en-US" sz="2400" dirty="0"/>
                  <a:t>One of the objectives of calculating conditional probability is to determine whether two events are related. </a:t>
                </a:r>
              </a:p>
              <a:p>
                <a:endParaRPr lang="en-US" sz="2400" dirty="0"/>
              </a:p>
              <a:p>
                <a:r>
                  <a:rPr lang="en-US" sz="2400" dirty="0"/>
                  <a:t>In particular, we would like to know whether they are </a:t>
                </a:r>
                <a:r>
                  <a:rPr lang="en-US" sz="2400" b="1" dirty="0"/>
                  <a:t>independent events</a:t>
                </a:r>
                <a:r>
                  <a:rPr lang="en-US" sz="2400" dirty="0"/>
                  <a:t>.</a:t>
                </a:r>
              </a:p>
              <a:p>
                <a:endParaRPr lang="en-US" sz="2400" dirty="0"/>
              </a:p>
              <a:p>
                <a:pPr>
                  <a:spcAft>
                    <a:spcPts val="1800"/>
                  </a:spcAft>
                </a:pPr>
                <a:r>
                  <a:rPr lang="en-US" sz="2400" dirty="0"/>
                  <a:t>Two events </a:t>
                </a:r>
                <a:r>
                  <a:rPr lang="en-US" sz="2400" i="1" dirty="0"/>
                  <a:t>A</a:t>
                </a:r>
                <a:r>
                  <a:rPr lang="en-US" sz="2400" dirty="0"/>
                  <a:t> and </a:t>
                </a:r>
                <a:r>
                  <a:rPr lang="en-US" sz="2400" i="1" dirty="0"/>
                  <a:t>B</a:t>
                </a:r>
                <a:r>
                  <a:rPr lang="en-US" sz="2400" dirty="0"/>
                  <a:t> are said to be independent if:</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e>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oMath>
                  </m:oMathPara>
                </a14:m>
                <a:endParaRPr lang="en-US" sz="2400" dirty="0"/>
              </a:p>
              <a:p>
                <a:pPr>
                  <a:spcAft>
                    <a:spcPts val="1200"/>
                  </a:spcAft>
                </a:pPr>
                <a:r>
                  <a:rPr lang="en-US" sz="2400" dirty="0"/>
                  <a:t>or:</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oMath>
                  </m:oMathPara>
                </a14:m>
                <a:endParaRPr lang="en-US" sz="2400" dirty="0"/>
              </a:p>
              <a:p>
                <a:pPr>
                  <a:spcBef>
                    <a:spcPts val="1800"/>
                  </a:spcBef>
                </a:pPr>
                <a:r>
                  <a:rPr lang="en-US" sz="2400" dirty="0"/>
                  <a:t>In other words, whether one event happens has no influence on the likelihood that the other event happens.</a:t>
                </a:r>
              </a:p>
            </p:txBody>
          </p:sp>
        </mc:Choice>
        <mc:Fallback xmlns="">
          <p:sp>
            <p:nvSpPr>
              <p:cNvPr id="4" name="TextBox 3">
                <a:extLst>
                  <a:ext uri="{FF2B5EF4-FFF2-40B4-BE49-F238E27FC236}">
                    <a16:creationId xmlns:a16="http://schemas.microsoft.com/office/drawing/2014/main" id="{103C755B-6AE0-44D5-8452-16E4E7BD382D}"/>
                  </a:ext>
                </a:extLst>
              </p:cNvPr>
              <p:cNvSpPr txBox="1">
                <a:spLocks noRot="1" noChangeAspect="1" noMove="1" noResize="1" noEditPoints="1" noAdjustHandles="1" noChangeArrowheads="1" noChangeShapeType="1" noTextEdit="1"/>
              </p:cNvSpPr>
              <p:nvPr/>
            </p:nvSpPr>
            <p:spPr>
              <a:xfrm>
                <a:off x="785811" y="1165077"/>
                <a:ext cx="10901152" cy="4770537"/>
              </a:xfrm>
              <a:prstGeom prst="rect">
                <a:avLst/>
              </a:prstGeom>
              <a:blipFill>
                <a:blip r:embed="rId2"/>
                <a:stretch>
                  <a:fillRect l="-895" t="-1022" b="-1916"/>
                </a:stretch>
              </a:blipFill>
            </p:spPr>
            <p:txBody>
              <a:bodyPr/>
              <a:lstStyle/>
              <a:p>
                <a:r>
                  <a:rPr lang="en-US">
                    <a:noFill/>
                  </a:rPr>
                  <a:t> </a:t>
                </a:r>
              </a:p>
            </p:txBody>
          </p:sp>
        </mc:Fallback>
      </mc:AlternateContent>
    </p:spTree>
    <p:extLst>
      <p:ext uri="{BB962C8B-B14F-4D97-AF65-F5344CB8AC3E}">
        <p14:creationId xmlns:p14="http://schemas.microsoft.com/office/powerpoint/2010/main" val="3585938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707157" y="1481248"/>
            <a:ext cx="10598606" cy="830997"/>
          </a:xfrm>
          <a:prstGeom prst="rect">
            <a:avLst/>
          </a:prstGeom>
          <a:noFill/>
        </p:spPr>
        <p:txBody>
          <a:bodyPr wrap="square" lIns="90000" rtlCol="0">
            <a:spAutoFit/>
          </a:bodyPr>
          <a:lstStyle/>
          <a:p>
            <a:r>
              <a:rPr lang="en-US" sz="2400" dirty="0"/>
              <a:t>Determine whether the event that the manager graduated from a top-20 MBA program and the event the fund outperforms the market are independent events.</a:t>
            </a:r>
          </a:p>
        </p:txBody>
      </p:sp>
      <p:sp>
        <p:nvSpPr>
          <p:cNvPr id="28" name="TextBox 27">
            <a:extLst>
              <a:ext uri="{FF2B5EF4-FFF2-40B4-BE49-F238E27FC236}">
                <a16:creationId xmlns:a16="http://schemas.microsoft.com/office/drawing/2014/main" id="{FAAB201E-0F40-A641-BA9D-9B59564C1CB1}"/>
              </a:ext>
            </a:extLst>
          </p:cNvPr>
          <p:cNvSpPr txBox="1"/>
          <p:nvPr/>
        </p:nvSpPr>
        <p:spPr>
          <a:xfrm>
            <a:off x="-131675" y="292257"/>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pic>
        <p:nvPicPr>
          <p:cNvPr id="2" name="Graphic 1">
            <a:extLst>
              <a:ext uri="{FF2B5EF4-FFF2-40B4-BE49-F238E27FC236}">
                <a16:creationId xmlns:a16="http://schemas.microsoft.com/office/drawing/2014/main" id="{D5C7ADBC-C430-CD25-D635-CCBF17ED2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577" y="3231314"/>
            <a:ext cx="9462077" cy="2174170"/>
          </a:xfrm>
          <a:prstGeom prst="rect">
            <a:avLst/>
          </a:prstGeom>
        </p:spPr>
      </p:pic>
      <p:sp>
        <p:nvSpPr>
          <p:cNvPr id="3" name="TextBox 2">
            <a:extLst>
              <a:ext uri="{FF2B5EF4-FFF2-40B4-BE49-F238E27FC236}">
                <a16:creationId xmlns:a16="http://schemas.microsoft.com/office/drawing/2014/main" id="{33663D2F-9823-5E12-D635-D3562084584B}"/>
              </a:ext>
            </a:extLst>
          </p:cNvPr>
          <p:cNvSpPr txBox="1"/>
          <p:nvPr/>
        </p:nvSpPr>
        <p:spPr>
          <a:xfrm>
            <a:off x="3918149" y="2861982"/>
            <a:ext cx="426720" cy="369332"/>
          </a:xfrm>
          <a:prstGeom prst="rect">
            <a:avLst/>
          </a:prstGeom>
          <a:noFill/>
        </p:spPr>
        <p:txBody>
          <a:bodyPr wrap="none" rtlCol="0">
            <a:spAutoFit/>
          </a:bodyPr>
          <a:lstStyle/>
          <a:p>
            <a:r>
              <a:rPr lang="fr-FR" dirty="0"/>
              <a:t>B1</a:t>
            </a:r>
          </a:p>
        </p:txBody>
      </p:sp>
      <p:sp>
        <p:nvSpPr>
          <p:cNvPr id="4" name="TextBox 3">
            <a:extLst>
              <a:ext uri="{FF2B5EF4-FFF2-40B4-BE49-F238E27FC236}">
                <a16:creationId xmlns:a16="http://schemas.microsoft.com/office/drawing/2014/main" id="{09A4EFBE-66D3-ADE4-021A-DA9E7EA285DB}"/>
              </a:ext>
            </a:extLst>
          </p:cNvPr>
          <p:cNvSpPr txBox="1"/>
          <p:nvPr/>
        </p:nvSpPr>
        <p:spPr>
          <a:xfrm>
            <a:off x="6774546" y="2841400"/>
            <a:ext cx="426720" cy="369332"/>
          </a:xfrm>
          <a:prstGeom prst="rect">
            <a:avLst/>
          </a:prstGeom>
          <a:noFill/>
        </p:spPr>
        <p:txBody>
          <a:bodyPr wrap="none" rtlCol="0">
            <a:spAutoFit/>
          </a:bodyPr>
          <a:lstStyle/>
          <a:p>
            <a:r>
              <a:rPr lang="fr-FR" dirty="0"/>
              <a:t>B2</a:t>
            </a:r>
          </a:p>
        </p:txBody>
      </p:sp>
      <p:sp>
        <p:nvSpPr>
          <p:cNvPr id="5" name="TextBox 4">
            <a:extLst>
              <a:ext uri="{FF2B5EF4-FFF2-40B4-BE49-F238E27FC236}">
                <a16:creationId xmlns:a16="http://schemas.microsoft.com/office/drawing/2014/main" id="{CD485B45-DF12-0F1B-52CF-1541D2693892}"/>
              </a:ext>
            </a:extLst>
          </p:cNvPr>
          <p:cNvSpPr txBox="1"/>
          <p:nvPr/>
        </p:nvSpPr>
        <p:spPr>
          <a:xfrm>
            <a:off x="1097857" y="3949067"/>
            <a:ext cx="434734" cy="369332"/>
          </a:xfrm>
          <a:prstGeom prst="rect">
            <a:avLst/>
          </a:prstGeom>
          <a:noFill/>
        </p:spPr>
        <p:txBody>
          <a:bodyPr wrap="none" rtlCol="0">
            <a:spAutoFit/>
          </a:bodyPr>
          <a:lstStyle/>
          <a:p>
            <a:r>
              <a:rPr lang="fr-FR" dirty="0"/>
              <a:t>A1</a:t>
            </a:r>
          </a:p>
        </p:txBody>
      </p:sp>
      <p:sp>
        <p:nvSpPr>
          <p:cNvPr id="6" name="TextBox 5">
            <a:extLst>
              <a:ext uri="{FF2B5EF4-FFF2-40B4-BE49-F238E27FC236}">
                <a16:creationId xmlns:a16="http://schemas.microsoft.com/office/drawing/2014/main" id="{2B701F9A-FE6C-6075-296C-4C613DF34628}"/>
              </a:ext>
            </a:extLst>
          </p:cNvPr>
          <p:cNvSpPr txBox="1"/>
          <p:nvPr/>
        </p:nvSpPr>
        <p:spPr>
          <a:xfrm>
            <a:off x="1089843" y="4503065"/>
            <a:ext cx="434734" cy="369332"/>
          </a:xfrm>
          <a:prstGeom prst="rect">
            <a:avLst/>
          </a:prstGeom>
          <a:noFill/>
        </p:spPr>
        <p:txBody>
          <a:bodyPr wrap="square" rtlCol="0">
            <a:spAutoFit/>
          </a:bodyPr>
          <a:lstStyle/>
          <a:p>
            <a:r>
              <a:rPr lang="fr-FR" dirty="0"/>
              <a:t>A2</a:t>
            </a:r>
          </a:p>
        </p:txBody>
      </p:sp>
    </p:spTree>
    <p:extLst>
      <p:ext uri="{BB962C8B-B14F-4D97-AF65-F5344CB8AC3E}">
        <p14:creationId xmlns:p14="http://schemas.microsoft.com/office/powerpoint/2010/main" val="1144604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495536" y="979419"/>
                <a:ext cx="11478749" cy="3441583"/>
              </a:xfrm>
              <a:prstGeom prst="rect">
                <a:avLst/>
              </a:prstGeom>
              <a:noFill/>
            </p:spPr>
            <p:txBody>
              <a:bodyPr wrap="square" lIns="90000" rtlCol="0">
                <a:spAutoFit/>
              </a:bodyPr>
              <a:lstStyle/>
              <a:p>
                <a:pPr>
                  <a:spcBef>
                    <a:spcPts val="1800"/>
                  </a:spcBef>
                </a:pPr>
                <a:r>
                  <a:rPr lang="en-US" sz="2000" b="1" dirty="0"/>
                  <a:t>Solution:</a:t>
                </a:r>
              </a:p>
              <a:p>
                <a:pPr marL="914400">
                  <a:spcBef>
                    <a:spcPts val="600"/>
                  </a:spcBef>
                </a:pPr>
                <a:r>
                  <a:rPr lang="en-US" sz="2000" i="1" dirty="0"/>
                  <a:t>A</a:t>
                </a:r>
                <a:r>
                  <a:rPr lang="en-US" sz="2000" i="1" baseline="-25000" dirty="0"/>
                  <a:t>1</a:t>
                </a:r>
                <a:r>
                  <a:rPr lang="en-US" sz="2000" dirty="0"/>
                  <a:t> = Fund manager graduated from a top-20 MBA program</a:t>
                </a:r>
              </a:p>
              <a:p>
                <a:pPr marL="914400">
                  <a:spcBef>
                    <a:spcPts val="600"/>
                  </a:spcBef>
                </a:pPr>
                <a:r>
                  <a:rPr lang="en-US" sz="2000" i="1" dirty="0"/>
                  <a:t>B</a:t>
                </a:r>
                <a:r>
                  <a:rPr lang="en-US" sz="2000" i="1" baseline="-25000" dirty="0"/>
                  <a:t>1</a:t>
                </a:r>
                <a:r>
                  <a:rPr lang="en-US" sz="2000" dirty="0"/>
                  <a:t> = Fund outperforms the market</a:t>
                </a:r>
              </a:p>
              <a:p>
                <a:pPr>
                  <a:spcAft>
                    <a:spcPts val="600"/>
                  </a:spcAft>
                </a:pPr>
                <a:r>
                  <a:rPr lang="en-US" sz="2000" dirty="0"/>
                  <a:t>To determine whether </a:t>
                </a:r>
                <a:r>
                  <a:rPr lang="en-US" sz="2000" i="1" dirty="0"/>
                  <a:t>A</a:t>
                </a:r>
                <a:r>
                  <a:rPr lang="en-US" sz="2000" i="1" baseline="-25000" dirty="0"/>
                  <a:t>1</a:t>
                </a:r>
                <a:r>
                  <a:rPr lang="en-US" sz="2000" dirty="0"/>
                  <a:t> and </a:t>
                </a:r>
                <a:r>
                  <a:rPr lang="en-US" sz="2000" i="1" dirty="0"/>
                  <a:t>B</a:t>
                </a:r>
                <a:r>
                  <a:rPr lang="en-US" sz="2000" i="1" baseline="-25000" dirty="0"/>
                  <a:t>1</a:t>
                </a:r>
                <a:r>
                  <a:rPr lang="en-US" sz="2000" dirty="0"/>
                  <a:t> are independent events, we need do calculate the probability of </a:t>
                </a:r>
                <a:r>
                  <a:rPr lang="en-US" sz="2000" i="1" dirty="0"/>
                  <a:t>A</a:t>
                </a:r>
                <a:r>
                  <a:rPr lang="en-US" sz="2000" i="1" baseline="-25000" dirty="0"/>
                  <a:t>1</a:t>
                </a:r>
                <a:r>
                  <a:rPr lang="en-US" sz="2000" dirty="0"/>
                  <a:t> given </a:t>
                </a:r>
                <a:r>
                  <a:rPr lang="en-US" sz="2000" i="1" dirty="0"/>
                  <a:t>B</a:t>
                </a:r>
                <a:r>
                  <a:rPr lang="en-US" sz="2000" i="1" baseline="-25000" dirty="0"/>
                  <a:t>1</a:t>
                </a:r>
                <a:r>
                  <a:rPr lang="en-US" sz="2000" i="1" dirty="0"/>
                  <a:t>:</a:t>
                </a:r>
                <a:endParaRPr lang="en-US" sz="2000" b="1" dirty="0"/>
              </a:p>
              <a:p>
                <a:pPr marL="9144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r>
                            <a:rPr lang="en-US" sz="2000" i="1">
                              <a:latin typeface="Cambria Math" panose="02040503050406030204" pitchFamily="18" charset="0"/>
                            </a:rPr>
                            <m:t>)</m:t>
                          </m:r>
                        </m:num>
                        <m:den>
                          <m:r>
                            <a:rPr lang="en-US" sz="2000" i="1">
                              <a:latin typeface="Cambria Math" panose="02040503050406030204" pitchFamily="18" charset="0"/>
                            </a:rPr>
                            <m:t>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r>
                            <a:rPr lang="en-US" sz="2000" i="1">
                              <a:latin typeface="Cambria Math" panose="02040503050406030204" pitchFamily="18" charset="0"/>
                            </a:rPr>
                            <m:t>)</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.11</m:t>
                          </m:r>
                        </m:num>
                        <m:den>
                          <m:r>
                            <a:rPr lang="en-US" sz="2000" i="1">
                              <a:latin typeface="Cambria Math" panose="02040503050406030204" pitchFamily="18" charset="0"/>
                            </a:rPr>
                            <m:t>.17</m:t>
                          </m:r>
                        </m:den>
                      </m:f>
                      <m:r>
                        <a:rPr lang="en-US" sz="2000" i="1">
                          <a:latin typeface="Cambria Math" panose="02040503050406030204" pitchFamily="18" charset="0"/>
                        </a:rPr>
                        <m:t>=.647</m:t>
                      </m:r>
                    </m:oMath>
                  </m:oMathPara>
                </a14:m>
                <a:endParaRPr lang="en-US" sz="2000" dirty="0"/>
              </a:p>
              <a:p>
                <a:pPr>
                  <a:spcAft>
                    <a:spcPts val="600"/>
                  </a:spcAft>
                </a:pPr>
                <a:r>
                  <a:rPr lang="en-US" sz="2000" dirty="0"/>
                  <a:t>The marginal probability that a manager graduated from a top-20 MBA program is:</a:t>
                </a:r>
              </a:p>
              <a:p>
                <a:pPr marL="9144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d>
                      <m:r>
                        <a:rPr lang="en-US" sz="2000" i="1">
                          <a:latin typeface="Cambria Math" panose="02040503050406030204" pitchFamily="18" charset="0"/>
                        </a:rPr>
                        <m:t>=.40</m:t>
                      </m:r>
                    </m:oMath>
                  </m:oMathPara>
                </a14:m>
                <a:endParaRPr lang="en-US" sz="2000" dirty="0"/>
              </a:p>
              <a:p>
                <a:r>
                  <a:rPr lang="en-US" sz="2000" dirty="0"/>
                  <a:t>Since the two probabilities are not equal, we conclude that the two events are dependent.</a:t>
                </a:r>
              </a:p>
              <a:p>
                <a:endParaRPr lang="en-US" sz="16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495536" y="979419"/>
                <a:ext cx="11478749" cy="3441583"/>
              </a:xfrm>
              <a:prstGeom prst="rect">
                <a:avLst/>
              </a:prstGeom>
              <a:blipFill>
                <a:blip r:embed="rId3"/>
                <a:stretch>
                  <a:fillRect l="-531" t="-1064"/>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0" y="148422"/>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pic>
        <p:nvPicPr>
          <p:cNvPr id="2" name="Graphic 1">
            <a:extLst>
              <a:ext uri="{FF2B5EF4-FFF2-40B4-BE49-F238E27FC236}">
                <a16:creationId xmlns:a16="http://schemas.microsoft.com/office/drawing/2014/main" id="{D5C7ADBC-C430-CD25-D635-CCBF17ED2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2066" y="4503065"/>
            <a:ext cx="9462077" cy="2174170"/>
          </a:xfrm>
          <a:prstGeom prst="rect">
            <a:avLst/>
          </a:prstGeom>
        </p:spPr>
      </p:pic>
      <p:sp>
        <p:nvSpPr>
          <p:cNvPr id="3" name="TextBox 2">
            <a:extLst>
              <a:ext uri="{FF2B5EF4-FFF2-40B4-BE49-F238E27FC236}">
                <a16:creationId xmlns:a16="http://schemas.microsoft.com/office/drawing/2014/main" id="{33663D2F-9823-5E12-D635-D3562084584B}"/>
              </a:ext>
            </a:extLst>
          </p:cNvPr>
          <p:cNvSpPr txBox="1"/>
          <p:nvPr/>
        </p:nvSpPr>
        <p:spPr>
          <a:xfrm>
            <a:off x="4015130" y="4133733"/>
            <a:ext cx="426720" cy="369332"/>
          </a:xfrm>
          <a:prstGeom prst="rect">
            <a:avLst/>
          </a:prstGeom>
          <a:noFill/>
        </p:spPr>
        <p:txBody>
          <a:bodyPr wrap="none" rtlCol="0">
            <a:spAutoFit/>
          </a:bodyPr>
          <a:lstStyle/>
          <a:p>
            <a:r>
              <a:rPr lang="fr-FR" dirty="0"/>
              <a:t>B1</a:t>
            </a:r>
          </a:p>
        </p:txBody>
      </p:sp>
      <p:sp>
        <p:nvSpPr>
          <p:cNvPr id="4" name="TextBox 3">
            <a:extLst>
              <a:ext uri="{FF2B5EF4-FFF2-40B4-BE49-F238E27FC236}">
                <a16:creationId xmlns:a16="http://schemas.microsoft.com/office/drawing/2014/main" id="{09A4EFBE-66D3-ADE4-021A-DA9E7EA285DB}"/>
              </a:ext>
            </a:extLst>
          </p:cNvPr>
          <p:cNvSpPr txBox="1"/>
          <p:nvPr/>
        </p:nvSpPr>
        <p:spPr>
          <a:xfrm>
            <a:off x="6824914" y="4133733"/>
            <a:ext cx="426720" cy="369332"/>
          </a:xfrm>
          <a:prstGeom prst="rect">
            <a:avLst/>
          </a:prstGeom>
          <a:noFill/>
        </p:spPr>
        <p:txBody>
          <a:bodyPr wrap="none" rtlCol="0">
            <a:spAutoFit/>
          </a:bodyPr>
          <a:lstStyle/>
          <a:p>
            <a:r>
              <a:rPr lang="fr-FR" dirty="0"/>
              <a:t>B2</a:t>
            </a:r>
          </a:p>
        </p:txBody>
      </p:sp>
      <p:sp>
        <p:nvSpPr>
          <p:cNvPr id="5" name="TextBox 4">
            <a:extLst>
              <a:ext uri="{FF2B5EF4-FFF2-40B4-BE49-F238E27FC236}">
                <a16:creationId xmlns:a16="http://schemas.microsoft.com/office/drawing/2014/main" id="{CD485B45-DF12-0F1B-52CF-1541D2693892}"/>
              </a:ext>
            </a:extLst>
          </p:cNvPr>
          <p:cNvSpPr txBox="1"/>
          <p:nvPr/>
        </p:nvSpPr>
        <p:spPr>
          <a:xfrm>
            <a:off x="1150401" y="5177794"/>
            <a:ext cx="434734" cy="369332"/>
          </a:xfrm>
          <a:prstGeom prst="rect">
            <a:avLst/>
          </a:prstGeom>
          <a:noFill/>
        </p:spPr>
        <p:txBody>
          <a:bodyPr wrap="none" rtlCol="0">
            <a:spAutoFit/>
          </a:bodyPr>
          <a:lstStyle/>
          <a:p>
            <a:r>
              <a:rPr lang="fr-FR" dirty="0"/>
              <a:t>A1</a:t>
            </a:r>
          </a:p>
        </p:txBody>
      </p:sp>
      <p:sp>
        <p:nvSpPr>
          <p:cNvPr id="6" name="TextBox 5">
            <a:extLst>
              <a:ext uri="{FF2B5EF4-FFF2-40B4-BE49-F238E27FC236}">
                <a16:creationId xmlns:a16="http://schemas.microsoft.com/office/drawing/2014/main" id="{2B701F9A-FE6C-6075-296C-4C613DF34628}"/>
              </a:ext>
            </a:extLst>
          </p:cNvPr>
          <p:cNvSpPr txBox="1"/>
          <p:nvPr/>
        </p:nvSpPr>
        <p:spPr>
          <a:xfrm>
            <a:off x="1180026" y="5755911"/>
            <a:ext cx="434734" cy="369332"/>
          </a:xfrm>
          <a:prstGeom prst="rect">
            <a:avLst/>
          </a:prstGeom>
          <a:noFill/>
        </p:spPr>
        <p:txBody>
          <a:bodyPr wrap="square" rtlCol="0">
            <a:spAutoFit/>
          </a:bodyPr>
          <a:lstStyle/>
          <a:p>
            <a:r>
              <a:rPr lang="fr-FR" dirty="0"/>
              <a:t>A2</a:t>
            </a:r>
          </a:p>
        </p:txBody>
      </p:sp>
    </p:spTree>
    <p:extLst>
      <p:ext uri="{BB962C8B-B14F-4D97-AF65-F5344CB8AC3E}">
        <p14:creationId xmlns:p14="http://schemas.microsoft.com/office/powerpoint/2010/main" val="176413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47FACF7E-3AC6-6F33-B51C-9AD355F476B1}"/>
              </a:ext>
            </a:extLst>
          </p:cNvPr>
          <p:cNvSpPr>
            <a:spLocks noChangeArrowheads="1"/>
          </p:cNvSpPr>
          <p:nvPr/>
        </p:nvSpPr>
        <p:spPr bwMode="auto">
          <a:xfrm>
            <a:off x="2219325" y="28575"/>
            <a:ext cx="7772400" cy="865188"/>
          </a:xfrm>
          <a:prstGeom prst="rect">
            <a:avLst/>
          </a:prstGeom>
          <a:noFill/>
          <a:ln w="12700">
            <a:noFill/>
            <a:miter lim="800000"/>
            <a:headEnd/>
            <a:tailEnd/>
          </a:ln>
          <a:effectLst/>
        </p:spPr>
        <p:txBody>
          <a:bodyPr lIns="90488" tIns="44450" rIns="90488" bIns="44450" anchor="ctr"/>
          <a:lstStyle/>
          <a:p>
            <a:pPr algn="ctr">
              <a:defRPr/>
            </a:pPr>
            <a:r>
              <a:rPr lang="en-US" sz="2800" spc="100" dirty="0">
                <a:latin typeface="Engravers MT" panose="02090707080505020304" pitchFamily="18" charset="0"/>
                <a:cs typeface="Times New Roman" panose="02020603050405020304" pitchFamily="18" charset="0"/>
              </a:rPr>
              <a:t>Statistical Experiments</a:t>
            </a:r>
          </a:p>
        </p:txBody>
      </p:sp>
      <p:sp>
        <p:nvSpPr>
          <p:cNvPr id="207875" name="Rectangle 3">
            <a:extLst>
              <a:ext uri="{FF2B5EF4-FFF2-40B4-BE49-F238E27FC236}">
                <a16:creationId xmlns:a16="http://schemas.microsoft.com/office/drawing/2014/main" id="{55ED7C32-A904-4BB0-E063-BCAC4DC7DA8D}"/>
              </a:ext>
            </a:extLst>
          </p:cNvPr>
          <p:cNvSpPr>
            <a:spLocks noChangeArrowheads="1"/>
          </p:cNvSpPr>
          <p:nvPr/>
        </p:nvSpPr>
        <p:spPr bwMode="auto">
          <a:xfrm>
            <a:off x="2476500" y="1133475"/>
            <a:ext cx="7258050" cy="1282700"/>
          </a:xfrm>
          <a:prstGeom prst="rect">
            <a:avLst/>
          </a:prstGeom>
          <a:solidFill>
            <a:schemeClr val="accent1">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rPr>
              <a:t> In statistics, the notion of an experiment differs</a:t>
            </a:r>
          </a:p>
          <a:p>
            <a:pPr>
              <a:defRPr/>
            </a:pPr>
            <a:r>
              <a:rPr lang="en-US" sz="2400" dirty="0">
                <a:effectLst>
                  <a:outerShdw blurRad="38100" dist="38100" dir="2700000" algn="tl">
                    <a:srgbClr val="000000"/>
                  </a:outerShdw>
                </a:effectLst>
                <a:latin typeface="Book Antiqua" pitchFamily="18" charset="0"/>
              </a:rPr>
              <a:t> somewhat from that of an experiment in the</a:t>
            </a:r>
          </a:p>
          <a:p>
            <a:pPr>
              <a:defRPr/>
            </a:pPr>
            <a:r>
              <a:rPr lang="en-US" sz="2400" dirty="0">
                <a:effectLst>
                  <a:outerShdw blurRad="38100" dist="38100" dir="2700000" algn="tl">
                    <a:srgbClr val="000000"/>
                  </a:outerShdw>
                </a:effectLst>
                <a:latin typeface="Book Antiqua" pitchFamily="18" charset="0"/>
              </a:rPr>
              <a:t> physical sciences.</a:t>
            </a:r>
          </a:p>
        </p:txBody>
      </p:sp>
      <p:sp>
        <p:nvSpPr>
          <p:cNvPr id="207876" name="Rectangle 4">
            <a:extLst>
              <a:ext uri="{FF2B5EF4-FFF2-40B4-BE49-F238E27FC236}">
                <a16:creationId xmlns:a16="http://schemas.microsoft.com/office/drawing/2014/main" id="{DF445853-AFF2-56FA-2BE7-09CA9EC67951}"/>
              </a:ext>
            </a:extLst>
          </p:cNvPr>
          <p:cNvSpPr>
            <a:spLocks noChangeArrowheads="1"/>
          </p:cNvSpPr>
          <p:nvPr/>
        </p:nvSpPr>
        <p:spPr bwMode="auto">
          <a:xfrm>
            <a:off x="2476500" y="2493963"/>
            <a:ext cx="7258050" cy="958850"/>
          </a:xfrm>
          <a:prstGeom prst="rect">
            <a:avLst/>
          </a:prstGeom>
          <a:solidFill>
            <a:schemeClr val="bg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In statistical experiments, probability determines</a:t>
            </a:r>
          </a:p>
          <a:p>
            <a:pPr>
              <a:defRPr/>
            </a:pPr>
            <a:r>
              <a:rPr lang="en-US" sz="2400">
                <a:effectLst>
                  <a:outerShdw blurRad="38100" dist="38100" dir="2700000" algn="tl">
                    <a:srgbClr val="000000"/>
                  </a:outerShdw>
                </a:effectLst>
                <a:latin typeface="Book Antiqua" pitchFamily="18" charset="0"/>
              </a:rPr>
              <a:t> outcomes.</a:t>
            </a:r>
          </a:p>
        </p:txBody>
      </p:sp>
      <p:sp>
        <p:nvSpPr>
          <p:cNvPr id="207877" name="Rectangle 5">
            <a:extLst>
              <a:ext uri="{FF2B5EF4-FFF2-40B4-BE49-F238E27FC236}">
                <a16:creationId xmlns:a16="http://schemas.microsoft.com/office/drawing/2014/main" id="{DC8BF753-97C4-B425-E67C-DE677B4816C4}"/>
              </a:ext>
            </a:extLst>
          </p:cNvPr>
          <p:cNvSpPr>
            <a:spLocks noChangeArrowheads="1"/>
          </p:cNvSpPr>
          <p:nvPr/>
        </p:nvSpPr>
        <p:spPr bwMode="auto">
          <a:xfrm>
            <a:off x="2490788" y="3529013"/>
            <a:ext cx="7258050" cy="127635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Even though the experiment is repeated in exactly</a:t>
            </a:r>
          </a:p>
          <a:p>
            <a:pPr>
              <a:defRPr/>
            </a:pPr>
            <a:r>
              <a:rPr lang="en-US" sz="2400">
                <a:effectLst>
                  <a:outerShdw blurRad="38100" dist="38100" dir="2700000" algn="tl">
                    <a:srgbClr val="000000"/>
                  </a:outerShdw>
                </a:effectLst>
                <a:latin typeface="Book Antiqua" pitchFamily="18" charset="0"/>
              </a:rPr>
              <a:t> the same way, an entirely different outcome may</a:t>
            </a:r>
          </a:p>
          <a:p>
            <a:pPr>
              <a:defRPr/>
            </a:pPr>
            <a:r>
              <a:rPr lang="en-US" sz="2400">
                <a:effectLst>
                  <a:outerShdw blurRad="38100" dist="38100" dir="2700000" algn="tl">
                    <a:srgbClr val="000000"/>
                  </a:outerShdw>
                </a:effectLst>
                <a:latin typeface="Book Antiqua" pitchFamily="18" charset="0"/>
              </a:rPr>
              <a:t> occur.</a:t>
            </a:r>
          </a:p>
        </p:txBody>
      </p:sp>
      <p:sp>
        <p:nvSpPr>
          <p:cNvPr id="207881" name="Rectangle 9">
            <a:extLst>
              <a:ext uri="{FF2B5EF4-FFF2-40B4-BE49-F238E27FC236}">
                <a16:creationId xmlns:a16="http://schemas.microsoft.com/office/drawing/2014/main" id="{018FE49C-ECD0-4668-EE2A-86EBE38DA39A}"/>
              </a:ext>
            </a:extLst>
          </p:cNvPr>
          <p:cNvSpPr>
            <a:spLocks noChangeArrowheads="1"/>
          </p:cNvSpPr>
          <p:nvPr/>
        </p:nvSpPr>
        <p:spPr bwMode="auto">
          <a:xfrm>
            <a:off x="2476500" y="5026025"/>
            <a:ext cx="7258050" cy="933450"/>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rPr>
              <a:t> For this reason, statistical experiments are some-</a:t>
            </a:r>
          </a:p>
          <a:p>
            <a:pPr>
              <a:defRPr/>
            </a:pPr>
            <a:r>
              <a:rPr lang="en-US" sz="2400">
                <a:effectLst>
                  <a:outerShdw blurRad="38100" dist="38100" dir="2700000" algn="tl">
                    <a:srgbClr val="000000"/>
                  </a:outerShdw>
                </a:effectLst>
                <a:latin typeface="Book Antiqua" pitchFamily="18" charset="0"/>
              </a:rPr>
              <a:t> times called </a:t>
            </a:r>
            <a:r>
              <a:rPr lang="en-US" sz="2400" i="1">
                <a:effectLst>
                  <a:outerShdw blurRad="38100" dist="38100" dir="2700000" algn="tl">
                    <a:srgbClr val="000000"/>
                  </a:outerShdw>
                </a:effectLst>
                <a:latin typeface="Book Antiqua" pitchFamily="18" charset="0"/>
              </a:rPr>
              <a:t>random experiments</a:t>
            </a:r>
            <a:r>
              <a:rPr lang="en-US" sz="2400">
                <a:effectLst>
                  <a:outerShdw blurRad="38100" dist="38100" dir="2700000" algn="tl">
                    <a:srgbClr val="000000"/>
                  </a:outerShdw>
                </a:effectLst>
                <a:latin typeface="Book Antiqua"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p:cTn id="7" dur="500" fill="hold"/>
                                        <p:tgtEl>
                                          <p:spTgt spid="207875"/>
                                        </p:tgtEl>
                                        <p:attrNameLst>
                                          <p:attrName>ppt_w</p:attrName>
                                        </p:attrNameLst>
                                      </p:cBhvr>
                                      <p:tavLst>
                                        <p:tav tm="0">
                                          <p:val>
                                            <p:strVal val="2/3*#ppt_w"/>
                                          </p:val>
                                        </p:tav>
                                        <p:tav tm="100000">
                                          <p:val>
                                            <p:strVal val="#ppt_w"/>
                                          </p:val>
                                        </p:tav>
                                      </p:tavLst>
                                    </p:anim>
                                    <p:anim calcmode="lin" valueType="num">
                                      <p:cBhvr>
                                        <p:cTn id="8" dur="500" fill="hold"/>
                                        <p:tgtEl>
                                          <p:spTgt spid="207875"/>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7876"/>
                                        </p:tgtEl>
                                        <p:attrNameLst>
                                          <p:attrName>style.visibility</p:attrName>
                                        </p:attrNameLst>
                                      </p:cBhvr>
                                      <p:to>
                                        <p:strVal val="visible"/>
                                      </p:to>
                                    </p:set>
                                    <p:anim calcmode="lin" valueType="num">
                                      <p:cBhvr>
                                        <p:cTn id="13" dur="500" fill="hold"/>
                                        <p:tgtEl>
                                          <p:spTgt spid="207876"/>
                                        </p:tgtEl>
                                        <p:attrNameLst>
                                          <p:attrName>ppt_w</p:attrName>
                                        </p:attrNameLst>
                                      </p:cBhvr>
                                      <p:tavLst>
                                        <p:tav tm="0">
                                          <p:val>
                                            <p:strVal val="2/3*#ppt_w"/>
                                          </p:val>
                                        </p:tav>
                                        <p:tav tm="100000">
                                          <p:val>
                                            <p:strVal val="#ppt_w"/>
                                          </p:val>
                                        </p:tav>
                                      </p:tavLst>
                                    </p:anim>
                                    <p:anim calcmode="lin" valueType="num">
                                      <p:cBhvr>
                                        <p:cTn id="14" dur="500" fill="hold"/>
                                        <p:tgtEl>
                                          <p:spTgt spid="207876"/>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07877"/>
                                        </p:tgtEl>
                                        <p:attrNameLst>
                                          <p:attrName>style.visibility</p:attrName>
                                        </p:attrNameLst>
                                      </p:cBhvr>
                                      <p:to>
                                        <p:strVal val="visible"/>
                                      </p:to>
                                    </p:set>
                                    <p:anim calcmode="lin" valueType="num">
                                      <p:cBhvr>
                                        <p:cTn id="19" dur="500" fill="hold"/>
                                        <p:tgtEl>
                                          <p:spTgt spid="207877"/>
                                        </p:tgtEl>
                                        <p:attrNameLst>
                                          <p:attrName>ppt_w</p:attrName>
                                        </p:attrNameLst>
                                      </p:cBhvr>
                                      <p:tavLst>
                                        <p:tav tm="0">
                                          <p:val>
                                            <p:strVal val="2/3*#ppt_w"/>
                                          </p:val>
                                        </p:tav>
                                        <p:tav tm="100000">
                                          <p:val>
                                            <p:strVal val="#ppt_w"/>
                                          </p:val>
                                        </p:tav>
                                      </p:tavLst>
                                    </p:anim>
                                    <p:anim calcmode="lin" valueType="num">
                                      <p:cBhvr>
                                        <p:cTn id="20" dur="500" fill="hold"/>
                                        <p:tgtEl>
                                          <p:spTgt spid="207877"/>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07881"/>
                                        </p:tgtEl>
                                        <p:attrNameLst>
                                          <p:attrName>style.visibility</p:attrName>
                                        </p:attrNameLst>
                                      </p:cBhvr>
                                      <p:to>
                                        <p:strVal val="visible"/>
                                      </p:to>
                                    </p:set>
                                    <p:anim calcmode="lin" valueType="num">
                                      <p:cBhvr>
                                        <p:cTn id="25" dur="500" fill="hold"/>
                                        <p:tgtEl>
                                          <p:spTgt spid="207881"/>
                                        </p:tgtEl>
                                        <p:attrNameLst>
                                          <p:attrName>ppt_w</p:attrName>
                                        </p:attrNameLst>
                                      </p:cBhvr>
                                      <p:tavLst>
                                        <p:tav tm="0">
                                          <p:val>
                                            <p:strVal val="2/3*#ppt_w"/>
                                          </p:val>
                                        </p:tav>
                                        <p:tav tm="100000">
                                          <p:val>
                                            <p:strVal val="#ppt_w"/>
                                          </p:val>
                                        </p:tav>
                                      </p:tavLst>
                                    </p:anim>
                                    <p:anim calcmode="lin" valueType="num">
                                      <p:cBhvr>
                                        <p:cTn id="26" dur="500" fill="hold"/>
                                        <p:tgtEl>
                                          <p:spTgt spid="20788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autoUpdateAnimBg="0"/>
      <p:bldP spid="207876" grpId="0" animBg="1" autoUpdateAnimBg="0"/>
      <p:bldP spid="207877" grpId="0" animBg="1" autoUpdateAnimBg="0"/>
      <p:bldP spid="207881"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332757"/>
            <a:ext cx="11851095"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Complement Rule and Union of</a:t>
            </a:r>
          </a:p>
          <a:p>
            <a:pPr algn="ctr"/>
            <a:r>
              <a:rPr lang="en-US" sz="2400" spc="100" dirty="0">
                <a:latin typeface="Engravers MT" panose="02090707080505020304" pitchFamily="18" charset="0"/>
                <a:cs typeface="Times New Roman" panose="02020603050405020304" pitchFamily="18" charset="0"/>
              </a:rPr>
              <a:t>Two Events Once Again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42712B9-3D21-4D0A-94E0-ED41EDEAF3D7}"/>
                  </a:ext>
                </a:extLst>
              </p:cNvPr>
              <p:cNvSpPr txBox="1"/>
              <p:nvPr/>
            </p:nvSpPr>
            <p:spPr>
              <a:xfrm>
                <a:off x="987831" y="1378074"/>
                <a:ext cx="10662407" cy="5125699"/>
              </a:xfrm>
              <a:prstGeom prst="rect">
                <a:avLst/>
              </a:prstGeom>
              <a:noFill/>
            </p:spPr>
            <p:txBody>
              <a:bodyPr wrap="square" rtlCol="0">
                <a:spAutoFit/>
              </a:bodyPr>
              <a:lstStyle/>
              <a:p>
                <a:r>
                  <a:rPr lang="en-US" sz="2400" dirty="0"/>
                  <a:t>The </a:t>
                </a:r>
                <a:r>
                  <a:rPr lang="en-US" sz="2400" b="1" dirty="0"/>
                  <a:t>complement</a:t>
                </a:r>
                <a:r>
                  <a:rPr lang="en-US" sz="2400" dirty="0"/>
                  <a:t> of event </a:t>
                </a:r>
                <a:r>
                  <a:rPr lang="en-US" sz="2400" i="1" dirty="0"/>
                  <a:t>A</a:t>
                </a:r>
                <a:r>
                  <a:rPr lang="en-US" sz="2400" dirty="0"/>
                  <a:t> is the event that occurs when event </a:t>
                </a:r>
                <a:r>
                  <a:rPr lang="en-US" sz="2400" i="1" dirty="0"/>
                  <a:t>A</a:t>
                </a:r>
                <a:r>
                  <a:rPr lang="en-US" sz="2400" dirty="0"/>
                  <a:t> does not occur. The complement of event A is denoted by </a:t>
                </a:r>
                <a:r>
                  <a:rPr lang="en-US" sz="2400" i="1" dirty="0"/>
                  <a:t>A</a:t>
                </a:r>
                <a:r>
                  <a:rPr lang="en-US" sz="2400" i="1" baseline="30000" dirty="0"/>
                  <a:t>C</a:t>
                </a:r>
                <a:r>
                  <a:rPr lang="en-US" sz="2400" dirty="0"/>
                  <a:t>. </a:t>
                </a:r>
              </a:p>
              <a:p>
                <a:endParaRPr lang="en-US" sz="2400" dirty="0"/>
              </a:p>
              <a:p>
                <a:pPr>
                  <a:spcAft>
                    <a:spcPts val="1200"/>
                  </a:spcAft>
                </a:pPr>
                <a:r>
                  <a:rPr lang="en-US" sz="2400" dirty="0"/>
                  <a:t>The </a:t>
                </a:r>
                <a:r>
                  <a:rPr lang="en-US" sz="2400" b="1" dirty="0"/>
                  <a:t>complement rule </a:t>
                </a:r>
                <a:r>
                  <a:rPr lang="en-US" sz="2400" dirty="0"/>
                  <a:t>defined here derives from the fact that the probability of an event and the probability of the event’s complement must sum to 1.</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𝐶</m:t>
                              </m:r>
                            </m:sup>
                          </m:sSup>
                        </m:e>
                      </m:d>
                      <m:r>
                        <a:rPr lang="en-US" sz="2400" i="1">
                          <a:latin typeface="Cambria Math" panose="02040503050406030204" pitchFamily="18" charset="0"/>
                        </a:rPr>
                        <m:t>=1−</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oMath>
                  </m:oMathPara>
                </a14:m>
                <a:endParaRPr lang="en-US" sz="2400" dirty="0"/>
              </a:p>
              <a:p>
                <a:r>
                  <a:rPr lang="en-US" sz="2400" dirty="0"/>
                  <a:t>for any event </a:t>
                </a:r>
                <a:r>
                  <a:rPr lang="en-US" sz="2400" i="1" dirty="0"/>
                  <a:t>A</a:t>
                </a:r>
                <a:r>
                  <a:rPr lang="en-US" sz="2400" dirty="0"/>
                  <a:t>.</a:t>
                </a:r>
              </a:p>
              <a:p>
                <a:pPr>
                  <a:spcBef>
                    <a:spcPts val="3000"/>
                  </a:spcBef>
                </a:pPr>
                <a:r>
                  <a:rPr lang="en-US" sz="2400" dirty="0"/>
                  <a:t>The </a:t>
                </a:r>
                <a:r>
                  <a:rPr lang="en-US" sz="2400" b="1" dirty="0"/>
                  <a:t>union</a:t>
                </a:r>
                <a:r>
                  <a:rPr lang="en-US" sz="2400" dirty="0"/>
                  <a:t> of events </a:t>
                </a:r>
                <a:r>
                  <a:rPr lang="en-US" sz="2400" i="1" dirty="0"/>
                  <a:t>A</a:t>
                </a:r>
                <a:r>
                  <a:rPr lang="en-US" sz="2400" dirty="0"/>
                  <a:t> and </a:t>
                </a:r>
                <a:r>
                  <a:rPr lang="en-US" sz="2400" i="1" dirty="0"/>
                  <a:t>B</a:t>
                </a:r>
                <a:r>
                  <a:rPr lang="en-US" sz="2400" dirty="0"/>
                  <a:t> is the event that occurs when either </a:t>
                </a:r>
                <a:r>
                  <a:rPr lang="en-US" sz="2400" i="1" dirty="0"/>
                  <a:t>A</a:t>
                </a:r>
                <a:r>
                  <a:rPr lang="en-US" sz="2400" dirty="0"/>
                  <a:t> or </a:t>
                </a:r>
                <a:r>
                  <a:rPr lang="en-US" sz="2400" i="1" dirty="0"/>
                  <a:t>B</a:t>
                </a:r>
                <a:r>
                  <a:rPr lang="en-US" sz="2400" dirty="0"/>
                  <a:t> or both occur. </a:t>
                </a:r>
              </a:p>
              <a:p>
                <a:pPr>
                  <a:spcAft>
                    <a:spcPts val="1200"/>
                  </a:spcAft>
                </a:pPr>
                <a:r>
                  <a:rPr lang="en-US" sz="2400" dirty="0"/>
                  <a:t>It is denoted as:</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or</m:t>
                      </m:r>
                      <m:r>
                        <a:rPr lang="en-US" sz="2400" i="1">
                          <a:latin typeface="Cambria Math" panose="02040503050406030204" pitchFamily="18" charset="0"/>
                        </a:rPr>
                        <m:t> </m:t>
                      </m:r>
                      <m:r>
                        <a:rPr lang="en-US" sz="2400" i="1">
                          <a:latin typeface="Cambria Math" panose="02040503050406030204" pitchFamily="18" charset="0"/>
                        </a:rPr>
                        <m:t>𝐵</m:t>
                      </m:r>
                    </m:oMath>
                  </m:oMathPara>
                </a14:m>
                <a:endParaRPr lang="en-US" sz="2400" dirty="0"/>
              </a:p>
              <a:p>
                <a:endParaRPr lang="en-US" dirty="0"/>
              </a:p>
            </p:txBody>
          </p:sp>
        </mc:Choice>
        <mc:Fallback xmlns="">
          <p:sp>
            <p:nvSpPr>
              <p:cNvPr id="2" name="TextBox 1">
                <a:extLst>
                  <a:ext uri="{FF2B5EF4-FFF2-40B4-BE49-F238E27FC236}">
                    <a16:creationId xmlns:a16="http://schemas.microsoft.com/office/drawing/2014/main" id="{142712B9-3D21-4D0A-94E0-ED41EDEAF3D7}"/>
                  </a:ext>
                </a:extLst>
              </p:cNvPr>
              <p:cNvSpPr txBox="1">
                <a:spLocks noRot="1" noChangeAspect="1" noMove="1" noResize="1" noEditPoints="1" noAdjustHandles="1" noChangeArrowheads="1" noChangeShapeType="1" noTextEdit="1"/>
              </p:cNvSpPr>
              <p:nvPr/>
            </p:nvSpPr>
            <p:spPr>
              <a:xfrm>
                <a:off x="987831" y="1378074"/>
                <a:ext cx="10662407" cy="5125699"/>
              </a:xfrm>
              <a:prstGeom prst="rect">
                <a:avLst/>
              </a:prstGeom>
              <a:blipFill>
                <a:blip r:embed="rId3"/>
                <a:stretch>
                  <a:fillRect l="-858" t="-951"/>
                </a:stretch>
              </a:blipFill>
            </p:spPr>
            <p:txBody>
              <a:bodyPr/>
              <a:lstStyle/>
              <a:p>
                <a:r>
                  <a:rPr lang="en-US">
                    <a:noFill/>
                  </a:rPr>
                  <a:t> </a:t>
                </a:r>
              </a:p>
            </p:txBody>
          </p:sp>
        </mc:Fallback>
      </mc:AlternateContent>
    </p:spTree>
    <p:extLst>
      <p:ext uri="{BB962C8B-B14F-4D97-AF65-F5344CB8AC3E}">
        <p14:creationId xmlns:p14="http://schemas.microsoft.com/office/powerpoint/2010/main" val="920503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974361" y="1438293"/>
            <a:ext cx="10427929" cy="2677656"/>
          </a:xfrm>
          <a:prstGeom prst="rect">
            <a:avLst/>
          </a:prstGeom>
          <a:noFill/>
        </p:spPr>
        <p:txBody>
          <a:bodyPr wrap="square" lIns="90000" rtlCol="0">
            <a:spAutoFit/>
          </a:bodyPr>
          <a:lstStyle/>
          <a:p>
            <a:r>
              <a:rPr lang="en-US" sz="2400" dirty="0"/>
              <a:t>Determine the probability that a randomly selected fund outperforms the market, or the manager graduated from a top-20 MBA program.</a:t>
            </a:r>
          </a:p>
          <a:p>
            <a:endParaRPr lang="en-US" sz="2400" dirty="0"/>
          </a:p>
          <a:p>
            <a:r>
              <a:rPr lang="en-US" sz="2400" dirty="0">
                <a:sym typeface="Wingdings" pitchFamily="2" charset="2"/>
              </a:rPr>
              <a:t> </a:t>
            </a:r>
            <a:r>
              <a:rPr lang="en-US" sz="2400" dirty="0"/>
              <a:t>We want to compute the probability of the union of two events:</a:t>
            </a:r>
          </a:p>
          <a:p>
            <a:r>
              <a:rPr lang="en-US" sz="2400" dirty="0"/>
              <a:t>	P(</a:t>
            </a:r>
            <a:r>
              <a:rPr lang="en-US" sz="2400" i="1" dirty="0"/>
              <a:t>A</a:t>
            </a:r>
            <a:r>
              <a:rPr lang="en-US" sz="2400" i="1" baseline="-25000" dirty="0"/>
              <a:t>1</a:t>
            </a:r>
            <a:r>
              <a:rPr lang="en-US" sz="2400" dirty="0"/>
              <a:t> or </a:t>
            </a:r>
            <a:r>
              <a:rPr lang="en-US" sz="2400" i="1" dirty="0"/>
              <a:t>B</a:t>
            </a:r>
            <a:r>
              <a:rPr lang="en-US" sz="2400" i="1" baseline="-25000" dirty="0"/>
              <a:t>1</a:t>
            </a:r>
            <a:r>
              <a:rPr lang="en-US" sz="2400" dirty="0"/>
              <a:t>)</a:t>
            </a:r>
          </a:p>
          <a:p>
            <a:endParaRPr lang="en-US" sz="2400" dirty="0"/>
          </a:p>
          <a:p>
            <a:endParaRPr lang="en-US" sz="24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97972" y="200378"/>
            <a:ext cx="11563109"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pic>
        <p:nvPicPr>
          <p:cNvPr id="2" name="Graphic 1">
            <a:extLst>
              <a:ext uri="{FF2B5EF4-FFF2-40B4-BE49-F238E27FC236}">
                <a16:creationId xmlns:a16="http://schemas.microsoft.com/office/drawing/2014/main" id="{C13FC930-EFB4-6806-6A64-19B75912E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9686" y="3971948"/>
            <a:ext cx="9462077" cy="2174170"/>
          </a:xfrm>
          <a:prstGeom prst="rect">
            <a:avLst/>
          </a:prstGeom>
        </p:spPr>
      </p:pic>
      <p:sp>
        <p:nvSpPr>
          <p:cNvPr id="4" name="TextBox 3">
            <a:extLst>
              <a:ext uri="{FF2B5EF4-FFF2-40B4-BE49-F238E27FC236}">
                <a16:creationId xmlns:a16="http://schemas.microsoft.com/office/drawing/2014/main" id="{95CBCF67-3213-2BC3-811E-2463BBC9F9E4}"/>
              </a:ext>
            </a:extLst>
          </p:cNvPr>
          <p:cNvSpPr txBox="1"/>
          <p:nvPr/>
        </p:nvSpPr>
        <p:spPr>
          <a:xfrm>
            <a:off x="1120237" y="4729438"/>
            <a:ext cx="434734" cy="369332"/>
          </a:xfrm>
          <a:prstGeom prst="rect">
            <a:avLst/>
          </a:prstGeom>
          <a:noFill/>
        </p:spPr>
        <p:txBody>
          <a:bodyPr wrap="none" rtlCol="0">
            <a:spAutoFit/>
          </a:bodyPr>
          <a:lstStyle/>
          <a:p>
            <a:r>
              <a:rPr lang="fr-FR" dirty="0"/>
              <a:t>A1</a:t>
            </a:r>
          </a:p>
        </p:txBody>
      </p:sp>
      <p:sp>
        <p:nvSpPr>
          <p:cNvPr id="5" name="TextBox 4">
            <a:extLst>
              <a:ext uri="{FF2B5EF4-FFF2-40B4-BE49-F238E27FC236}">
                <a16:creationId xmlns:a16="http://schemas.microsoft.com/office/drawing/2014/main" id="{43349AA4-87C3-3B2E-1EE3-034ED4F5C1E2}"/>
              </a:ext>
            </a:extLst>
          </p:cNvPr>
          <p:cNvSpPr txBox="1"/>
          <p:nvPr/>
        </p:nvSpPr>
        <p:spPr>
          <a:xfrm>
            <a:off x="1150401" y="5235041"/>
            <a:ext cx="434734" cy="369332"/>
          </a:xfrm>
          <a:prstGeom prst="rect">
            <a:avLst/>
          </a:prstGeom>
          <a:noFill/>
        </p:spPr>
        <p:txBody>
          <a:bodyPr wrap="square" rtlCol="0">
            <a:spAutoFit/>
          </a:bodyPr>
          <a:lstStyle/>
          <a:p>
            <a:r>
              <a:rPr lang="fr-FR" dirty="0"/>
              <a:t>A2</a:t>
            </a:r>
          </a:p>
        </p:txBody>
      </p:sp>
      <p:sp>
        <p:nvSpPr>
          <p:cNvPr id="6" name="TextBox 5">
            <a:extLst>
              <a:ext uri="{FF2B5EF4-FFF2-40B4-BE49-F238E27FC236}">
                <a16:creationId xmlns:a16="http://schemas.microsoft.com/office/drawing/2014/main" id="{7F4D7230-21AE-1904-276F-2C4848581854}"/>
              </a:ext>
            </a:extLst>
          </p:cNvPr>
          <p:cNvSpPr txBox="1"/>
          <p:nvPr/>
        </p:nvSpPr>
        <p:spPr>
          <a:xfrm>
            <a:off x="3932004" y="3602616"/>
            <a:ext cx="426720" cy="369332"/>
          </a:xfrm>
          <a:prstGeom prst="rect">
            <a:avLst/>
          </a:prstGeom>
          <a:noFill/>
        </p:spPr>
        <p:txBody>
          <a:bodyPr wrap="none" rtlCol="0">
            <a:spAutoFit/>
          </a:bodyPr>
          <a:lstStyle/>
          <a:p>
            <a:r>
              <a:rPr lang="fr-FR" dirty="0"/>
              <a:t>B1</a:t>
            </a:r>
          </a:p>
        </p:txBody>
      </p:sp>
      <p:sp>
        <p:nvSpPr>
          <p:cNvPr id="7" name="TextBox 6">
            <a:extLst>
              <a:ext uri="{FF2B5EF4-FFF2-40B4-BE49-F238E27FC236}">
                <a16:creationId xmlns:a16="http://schemas.microsoft.com/office/drawing/2014/main" id="{5E0804CF-34DB-FA31-6EF0-E56C51D0E85E}"/>
              </a:ext>
            </a:extLst>
          </p:cNvPr>
          <p:cNvSpPr txBox="1"/>
          <p:nvPr/>
        </p:nvSpPr>
        <p:spPr>
          <a:xfrm>
            <a:off x="6824914" y="3583964"/>
            <a:ext cx="426720" cy="369332"/>
          </a:xfrm>
          <a:prstGeom prst="rect">
            <a:avLst/>
          </a:prstGeom>
          <a:noFill/>
        </p:spPr>
        <p:txBody>
          <a:bodyPr wrap="none" rtlCol="0">
            <a:spAutoFit/>
          </a:bodyPr>
          <a:lstStyle/>
          <a:p>
            <a:r>
              <a:rPr lang="fr-FR" dirty="0"/>
              <a:t>B2</a:t>
            </a:r>
          </a:p>
        </p:txBody>
      </p:sp>
    </p:spTree>
    <p:extLst>
      <p:ext uri="{BB962C8B-B14F-4D97-AF65-F5344CB8AC3E}">
        <p14:creationId xmlns:p14="http://schemas.microsoft.com/office/powerpoint/2010/main" val="789127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667017" y="961353"/>
                <a:ext cx="10857965" cy="4478149"/>
              </a:xfrm>
              <a:prstGeom prst="rect">
                <a:avLst/>
              </a:prstGeom>
              <a:noFill/>
            </p:spPr>
            <p:txBody>
              <a:bodyPr wrap="square" lIns="90000" rtlCol="0">
                <a:spAutoFit/>
              </a:bodyPr>
              <a:lstStyle/>
              <a:p>
                <a:r>
                  <a:rPr lang="en-US" sz="2000" b="1" dirty="0"/>
                  <a:t>Solution: </a:t>
                </a:r>
                <a:r>
                  <a:rPr lang="en-US" sz="2000" dirty="0"/>
                  <a:t>The union </a:t>
                </a:r>
                <a:r>
                  <a:rPr lang="en-US" sz="2000" i="1" dirty="0"/>
                  <a:t>A</a:t>
                </a:r>
                <a:r>
                  <a:rPr lang="en-US" sz="2000" i="1" baseline="-25000" dirty="0"/>
                  <a:t>1</a:t>
                </a:r>
                <a:r>
                  <a:rPr lang="en-US" sz="2000" dirty="0"/>
                  <a:t> or </a:t>
                </a:r>
                <a:r>
                  <a:rPr lang="en-US" sz="2000" i="1" dirty="0"/>
                  <a:t>B</a:t>
                </a:r>
                <a:r>
                  <a:rPr lang="en-US" sz="2000" i="1" baseline="-25000" dirty="0"/>
                  <a:t>1</a:t>
                </a:r>
                <a:r>
                  <a:rPr lang="en-US" sz="2000" dirty="0"/>
                  <a:t> occurs when any of the following joint events occurs:</a:t>
                </a:r>
              </a:p>
              <a:p>
                <a:pPr marL="914400" indent="-284163">
                  <a:spcBef>
                    <a:spcPts val="600"/>
                  </a:spcBef>
                  <a:buFont typeface="Arial" panose="020B0604020202020204" pitchFamily="34" charset="0"/>
                  <a:buChar char="•"/>
                </a:pPr>
                <a:r>
                  <a:rPr lang="en-US" sz="2000" i="1" dirty="0"/>
                  <a:t>A1 </a:t>
                </a:r>
                <a:r>
                  <a:rPr lang="en-US" sz="2000" dirty="0"/>
                  <a:t>and</a:t>
                </a:r>
                <a:r>
                  <a:rPr lang="en-US" sz="2000" i="1" dirty="0"/>
                  <a:t> B1</a:t>
                </a:r>
              </a:p>
              <a:p>
                <a:pPr marL="914400" indent="-284163">
                  <a:spcBef>
                    <a:spcPts val="600"/>
                  </a:spcBef>
                  <a:buFont typeface="Arial" panose="020B0604020202020204" pitchFamily="34" charset="0"/>
                  <a:buChar char="•"/>
                </a:pPr>
                <a:r>
                  <a:rPr lang="en-US" sz="2000" i="1" dirty="0"/>
                  <a:t>A2 </a:t>
                </a:r>
                <a:r>
                  <a:rPr lang="en-US" sz="2000" dirty="0"/>
                  <a:t>and</a:t>
                </a:r>
                <a:r>
                  <a:rPr lang="en-US" sz="2000" i="1" dirty="0"/>
                  <a:t> B1</a:t>
                </a:r>
              </a:p>
              <a:p>
                <a:pPr marL="914400" indent="-284163">
                  <a:spcBef>
                    <a:spcPts val="600"/>
                  </a:spcBef>
                  <a:buFont typeface="Arial" panose="020B0604020202020204" pitchFamily="34" charset="0"/>
                  <a:buChar char="•"/>
                </a:pPr>
                <a:r>
                  <a:rPr lang="en-US" sz="2000" i="1" dirty="0"/>
                  <a:t>A1 </a:t>
                </a:r>
                <a:r>
                  <a:rPr lang="en-US" sz="2000" dirty="0"/>
                  <a:t>and</a:t>
                </a:r>
                <a:r>
                  <a:rPr lang="en-US" sz="2000" i="1" dirty="0"/>
                  <a:t> B2</a:t>
                </a:r>
              </a:p>
              <a:p>
                <a:pPr marL="460375" indent="-460375"/>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or</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=.11+.06+.29=.46</m:t>
                      </m:r>
                    </m:oMath>
                  </m:oMathPara>
                </a14:m>
                <a:endParaRPr lang="en-US" sz="2000" dirty="0"/>
              </a:p>
              <a:p>
                <a:pPr marL="460375" indent="-460375"/>
                <a:endParaRPr lang="en-US" sz="2000" dirty="0"/>
              </a:p>
              <a:p>
                <a:r>
                  <a:rPr lang="en-US" sz="2000" dirty="0"/>
                  <a:t>Notice that the only joint probability not representing an event that is part of the union is the joint probability of the events </a:t>
                </a:r>
                <a:r>
                  <a:rPr lang="en-US" sz="2000" i="1" dirty="0"/>
                  <a:t>A</a:t>
                </a:r>
                <a:r>
                  <a:rPr lang="en-US" sz="2000" i="1" baseline="-25000" dirty="0"/>
                  <a:t>2</a:t>
                </a:r>
                <a:r>
                  <a:rPr lang="en-US" sz="2000" dirty="0"/>
                  <a:t> and </a:t>
                </a:r>
                <a:r>
                  <a:rPr lang="en-US" sz="2000" i="1" dirty="0"/>
                  <a:t>B</a:t>
                </a:r>
                <a:r>
                  <a:rPr lang="en-US" sz="2000" i="1" baseline="-25000" dirty="0"/>
                  <a:t>2</a:t>
                </a:r>
                <a:r>
                  <a:rPr lang="en-US" sz="2000" dirty="0"/>
                  <a:t>. </a:t>
                </a:r>
              </a:p>
              <a:p>
                <a:pPr>
                  <a:spcBef>
                    <a:spcPts val="600"/>
                  </a:spcBef>
                  <a:spcAft>
                    <a:spcPts val="600"/>
                  </a:spcAft>
                </a:pPr>
                <a:r>
                  <a:rPr lang="en-US" sz="2000" dirty="0"/>
                  <a:t>Which is the probability that the union </a:t>
                </a:r>
                <a:r>
                  <a:rPr lang="en-US" sz="2000" i="1" dirty="0"/>
                  <a:t>does not </a:t>
                </a:r>
                <a:r>
                  <a:rPr lang="en-US" sz="2000" dirty="0"/>
                  <a:t>occur. Thus, the probability of the union can also be written as:</a:t>
                </a:r>
              </a:p>
              <a:p>
                <a:pPr marL="460375" indent="-460375"/>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or</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=1−</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e>
                      </m:d>
                      <m:r>
                        <a:rPr lang="en-US" sz="2000" i="1">
                          <a:latin typeface="Cambria Math" panose="02040503050406030204" pitchFamily="18" charset="0"/>
                        </a:rPr>
                        <m:t>=1−.54=.46</m:t>
                      </m:r>
                    </m:oMath>
                  </m:oMathPara>
                </a14:m>
                <a:endParaRPr lang="en-US" sz="2000" dirty="0"/>
              </a:p>
              <a:p>
                <a:endParaRPr lang="en-US" sz="2000" dirty="0"/>
              </a:p>
              <a:p>
                <a:endParaRPr lang="en-US" sz="20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67017" y="961353"/>
                <a:ext cx="10857965" cy="4478149"/>
              </a:xfrm>
              <a:prstGeom prst="rect">
                <a:avLst/>
              </a:prstGeom>
              <a:blipFill>
                <a:blip r:embed="rId3"/>
                <a:stretch>
                  <a:fillRect l="-561" t="-81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06878" y="124690"/>
            <a:ext cx="11563109"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pic>
        <p:nvPicPr>
          <p:cNvPr id="2" name="Graphic 1">
            <a:extLst>
              <a:ext uri="{FF2B5EF4-FFF2-40B4-BE49-F238E27FC236}">
                <a16:creationId xmlns:a16="http://schemas.microsoft.com/office/drawing/2014/main" id="{C13FC930-EFB4-6806-6A64-19B75912EF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667" y="5003996"/>
            <a:ext cx="7843072" cy="1802159"/>
          </a:xfrm>
          <a:prstGeom prst="rect">
            <a:avLst/>
          </a:prstGeom>
        </p:spPr>
      </p:pic>
      <p:sp>
        <p:nvSpPr>
          <p:cNvPr id="3" name="TextBox 2">
            <a:extLst>
              <a:ext uri="{FF2B5EF4-FFF2-40B4-BE49-F238E27FC236}">
                <a16:creationId xmlns:a16="http://schemas.microsoft.com/office/drawing/2014/main" id="{903A9A9A-52A3-5A42-9D42-721B46514389}"/>
              </a:ext>
            </a:extLst>
          </p:cNvPr>
          <p:cNvSpPr txBox="1"/>
          <p:nvPr/>
        </p:nvSpPr>
        <p:spPr>
          <a:xfrm>
            <a:off x="1460851" y="5535743"/>
            <a:ext cx="434734" cy="369332"/>
          </a:xfrm>
          <a:prstGeom prst="rect">
            <a:avLst/>
          </a:prstGeom>
          <a:noFill/>
        </p:spPr>
        <p:txBody>
          <a:bodyPr wrap="none" rtlCol="0">
            <a:spAutoFit/>
          </a:bodyPr>
          <a:lstStyle/>
          <a:p>
            <a:r>
              <a:rPr lang="fr-FR" dirty="0"/>
              <a:t>A1</a:t>
            </a:r>
          </a:p>
        </p:txBody>
      </p:sp>
      <p:sp>
        <p:nvSpPr>
          <p:cNvPr id="4" name="TextBox 3">
            <a:extLst>
              <a:ext uri="{FF2B5EF4-FFF2-40B4-BE49-F238E27FC236}">
                <a16:creationId xmlns:a16="http://schemas.microsoft.com/office/drawing/2014/main" id="{4A694E78-77A5-883D-F354-B5301AE0B174}"/>
              </a:ext>
            </a:extLst>
          </p:cNvPr>
          <p:cNvSpPr txBox="1"/>
          <p:nvPr/>
        </p:nvSpPr>
        <p:spPr>
          <a:xfrm>
            <a:off x="1460851" y="5975389"/>
            <a:ext cx="434734" cy="369332"/>
          </a:xfrm>
          <a:prstGeom prst="rect">
            <a:avLst/>
          </a:prstGeom>
          <a:noFill/>
        </p:spPr>
        <p:txBody>
          <a:bodyPr wrap="square" rtlCol="0">
            <a:spAutoFit/>
          </a:bodyPr>
          <a:lstStyle/>
          <a:p>
            <a:r>
              <a:rPr lang="fr-FR" dirty="0"/>
              <a:t>A2</a:t>
            </a:r>
          </a:p>
        </p:txBody>
      </p:sp>
      <p:sp>
        <p:nvSpPr>
          <p:cNvPr id="5" name="TextBox 4">
            <a:extLst>
              <a:ext uri="{FF2B5EF4-FFF2-40B4-BE49-F238E27FC236}">
                <a16:creationId xmlns:a16="http://schemas.microsoft.com/office/drawing/2014/main" id="{9AC72CC8-4634-5AF0-1C2E-D5313926542A}"/>
              </a:ext>
            </a:extLst>
          </p:cNvPr>
          <p:cNvSpPr txBox="1"/>
          <p:nvPr/>
        </p:nvSpPr>
        <p:spPr>
          <a:xfrm>
            <a:off x="3932004" y="4731180"/>
            <a:ext cx="426720" cy="369332"/>
          </a:xfrm>
          <a:prstGeom prst="rect">
            <a:avLst/>
          </a:prstGeom>
          <a:noFill/>
        </p:spPr>
        <p:txBody>
          <a:bodyPr wrap="none" rtlCol="0">
            <a:spAutoFit/>
          </a:bodyPr>
          <a:lstStyle/>
          <a:p>
            <a:r>
              <a:rPr lang="fr-FR" dirty="0"/>
              <a:t>B1</a:t>
            </a:r>
          </a:p>
        </p:txBody>
      </p:sp>
      <p:sp>
        <p:nvSpPr>
          <p:cNvPr id="6" name="TextBox 5">
            <a:extLst>
              <a:ext uri="{FF2B5EF4-FFF2-40B4-BE49-F238E27FC236}">
                <a16:creationId xmlns:a16="http://schemas.microsoft.com/office/drawing/2014/main" id="{3EEE15EC-972F-6FBC-59B4-594E61046EF4}"/>
              </a:ext>
            </a:extLst>
          </p:cNvPr>
          <p:cNvSpPr txBox="1"/>
          <p:nvPr/>
        </p:nvSpPr>
        <p:spPr>
          <a:xfrm>
            <a:off x="6193542" y="4701086"/>
            <a:ext cx="426720" cy="369332"/>
          </a:xfrm>
          <a:prstGeom prst="rect">
            <a:avLst/>
          </a:prstGeom>
          <a:noFill/>
        </p:spPr>
        <p:txBody>
          <a:bodyPr wrap="none" rtlCol="0">
            <a:spAutoFit/>
          </a:bodyPr>
          <a:lstStyle/>
          <a:p>
            <a:r>
              <a:rPr lang="fr-FR" dirty="0"/>
              <a:t>B2</a:t>
            </a:r>
          </a:p>
        </p:txBody>
      </p:sp>
    </p:spTree>
    <p:extLst>
      <p:ext uri="{BB962C8B-B14F-4D97-AF65-F5344CB8AC3E}">
        <p14:creationId xmlns:p14="http://schemas.microsoft.com/office/powerpoint/2010/main" val="3125737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1439117" y="2085712"/>
            <a:ext cx="9699937" cy="461665"/>
          </a:xfrm>
          <a:prstGeom prst="rect">
            <a:avLst/>
          </a:prstGeom>
          <a:noFill/>
        </p:spPr>
        <p:txBody>
          <a:bodyPr wrap="square" lIns="90000" rtlCol="0">
            <a:spAutoFit/>
          </a:bodyPr>
          <a:lstStyle/>
          <a:p>
            <a:endParaRPr lang="en-US" sz="24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92494" y="311811"/>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Multiplication Rule Once again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05F47F-B834-453F-B012-721B95947BAD}"/>
                  </a:ext>
                </a:extLst>
              </p:cNvPr>
              <p:cNvSpPr txBox="1"/>
              <p:nvPr/>
            </p:nvSpPr>
            <p:spPr>
              <a:xfrm>
                <a:off x="752009" y="1009828"/>
                <a:ext cx="10906592" cy="5678029"/>
              </a:xfrm>
              <a:prstGeom prst="rect">
                <a:avLst/>
              </a:prstGeom>
              <a:noFill/>
            </p:spPr>
            <p:txBody>
              <a:bodyPr wrap="square" lIns="90000" rtlCol="0">
                <a:spAutoFit/>
              </a:bodyPr>
              <a:lstStyle/>
              <a:p>
                <a:pPr>
                  <a:spcAft>
                    <a:spcPts val="1200"/>
                  </a:spcAft>
                </a:pPr>
                <a:r>
                  <a:rPr lang="en-US" sz="2400" dirty="0"/>
                  <a:t>The </a:t>
                </a:r>
                <a:r>
                  <a:rPr lang="en-US" sz="2400" b="1" dirty="0"/>
                  <a:t>multiplication rule </a:t>
                </a:r>
                <a:r>
                  <a:rPr lang="en-US" sz="2400" dirty="0"/>
                  <a:t>is used to calculate the joint probability of two events. It is based on the formula for conditional probability:</a:t>
                </a:r>
              </a:p>
              <a:p>
                <a:pPr marL="914400" indent="-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and</m:t>
                          </m:r>
                          <m:r>
                            <a:rPr lang="en-US" sz="2400" i="1">
                              <a:latin typeface="Cambria Math" panose="02040503050406030204" pitchFamily="18" charset="0"/>
                            </a:rPr>
                            <m:t> </m:t>
                          </m:r>
                          <m:r>
                            <a:rPr lang="en-US" sz="2400" i="1">
                              <a:latin typeface="Cambria Math" panose="02040503050406030204" pitchFamily="18" charset="0"/>
                            </a:rPr>
                            <m:t>𝐵</m:t>
                          </m:r>
                          <m:r>
                            <a:rPr lang="en-US" sz="2400" i="1">
                              <a:latin typeface="Cambria Math" panose="02040503050406030204" pitchFamily="18" charset="0"/>
                            </a:rPr>
                            <m:t>)</m:t>
                          </m:r>
                        </m:num>
                        <m:den>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den>
                      </m:f>
                    </m:oMath>
                  </m:oMathPara>
                </a14:m>
                <a:endParaRPr lang="en-US" sz="2400" dirty="0"/>
              </a:p>
              <a:p>
                <a:pPr>
                  <a:spcBef>
                    <a:spcPts val="1200"/>
                  </a:spcBef>
                  <a:spcAft>
                    <a:spcPts val="1200"/>
                  </a:spcAft>
                </a:pPr>
                <a:r>
                  <a:rPr lang="en-US" sz="2400" dirty="0"/>
                  <a:t>We derive the multiplication rule by solving for P(</a:t>
                </a:r>
                <a:r>
                  <a:rPr lang="en-US" sz="2400" i="1" dirty="0"/>
                  <a:t>A</a:t>
                </a:r>
                <a:r>
                  <a:rPr lang="en-US" sz="2400" dirty="0"/>
                  <a:t> and </a:t>
                </a:r>
                <a:r>
                  <a:rPr lang="en-US" sz="2400" i="1" dirty="0"/>
                  <a:t>B</a:t>
                </a:r>
                <a:r>
                  <a:rPr lang="en-US" sz="2400" dirty="0"/>
                  <a:t>):</a:t>
                </a:r>
              </a:p>
              <a:p>
                <a:pPr marL="914400" indent="-914400">
                  <a:spcAft>
                    <a:spcPts val="12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and</m:t>
                          </m:r>
                          <m:r>
                            <a:rPr lang="en-US" sz="2400" i="1">
                              <a:latin typeface="Cambria Math" panose="02040503050406030204" pitchFamily="18" charset="0"/>
                            </a:rPr>
                            <m:t> </m:t>
                          </m:r>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oMath>
                  </m:oMathPara>
                </a14:m>
                <a:endParaRPr lang="en-US" sz="2400" dirty="0"/>
              </a:p>
              <a:p>
                <a:pPr>
                  <a:spcBef>
                    <a:spcPts val="1800"/>
                  </a:spcBef>
                </a:pPr>
                <a:r>
                  <a:rPr lang="en-US" sz="2400" dirty="0"/>
                  <a:t>Recollect that, if A and B are independent events,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oMath>
                </a14:m>
                <a:r>
                  <a:rPr lang="en-US" sz="2400" dirty="0"/>
                  <a:t>.</a:t>
                </a:r>
              </a:p>
              <a:p>
                <a:pPr>
                  <a:spcAft>
                    <a:spcPts val="1200"/>
                  </a:spcAft>
                </a:pPr>
                <a:r>
                  <a:rPr lang="en-US" sz="2400" dirty="0"/>
                  <a:t>It follows that the joint probability of two independent events is simply the product of the probabilities of the two events:</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and</m:t>
                          </m:r>
                          <m:r>
                            <a:rPr lang="en-US" sz="2400" i="1">
                              <a:latin typeface="Cambria Math" panose="02040503050406030204" pitchFamily="18" charset="0"/>
                            </a:rPr>
                            <m:t> </m:t>
                          </m:r>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oMath>
                  </m:oMathPara>
                </a14:m>
                <a:endParaRPr lang="en-US" sz="2400" dirty="0"/>
              </a:p>
              <a:p>
                <a:endParaRPr lang="en-US" sz="2800" dirty="0"/>
              </a:p>
              <a:p>
                <a:endParaRPr lang="en-US" sz="2800" dirty="0"/>
              </a:p>
            </p:txBody>
          </p:sp>
        </mc:Choice>
        <mc:Fallback xmlns="">
          <p:sp>
            <p:nvSpPr>
              <p:cNvPr id="5" name="TextBox 4">
                <a:extLst>
                  <a:ext uri="{FF2B5EF4-FFF2-40B4-BE49-F238E27FC236}">
                    <a16:creationId xmlns:a16="http://schemas.microsoft.com/office/drawing/2014/main" id="{2405F47F-B834-453F-B012-721B95947BAD}"/>
                  </a:ext>
                </a:extLst>
              </p:cNvPr>
              <p:cNvSpPr txBox="1">
                <a:spLocks noRot="1" noChangeAspect="1" noMove="1" noResize="1" noEditPoints="1" noAdjustHandles="1" noChangeArrowheads="1" noChangeShapeType="1" noTextEdit="1"/>
              </p:cNvSpPr>
              <p:nvPr/>
            </p:nvSpPr>
            <p:spPr>
              <a:xfrm>
                <a:off x="752009" y="1009828"/>
                <a:ext cx="10906592" cy="5678029"/>
              </a:xfrm>
              <a:prstGeom prst="rect">
                <a:avLst/>
              </a:prstGeom>
              <a:blipFill>
                <a:blip r:embed="rId3"/>
                <a:stretch>
                  <a:fillRect l="-838" t="-859" r="-335"/>
                </a:stretch>
              </a:blipFill>
            </p:spPr>
            <p:txBody>
              <a:bodyPr/>
              <a:lstStyle/>
              <a:p>
                <a:r>
                  <a:rPr lang="en-US">
                    <a:noFill/>
                  </a:rPr>
                  <a:t> </a:t>
                </a:r>
              </a:p>
            </p:txBody>
          </p:sp>
        </mc:Fallback>
      </mc:AlternateContent>
    </p:spTree>
    <p:extLst>
      <p:ext uri="{BB962C8B-B14F-4D97-AF65-F5344CB8AC3E}">
        <p14:creationId xmlns:p14="http://schemas.microsoft.com/office/powerpoint/2010/main" val="228927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700328" y="1662372"/>
                <a:ext cx="11403887" cy="5804409"/>
              </a:xfrm>
              <a:prstGeom prst="rect">
                <a:avLst/>
              </a:prstGeom>
              <a:noFill/>
            </p:spPr>
            <p:txBody>
              <a:bodyPr wrap="square" lIns="90000" rtlCol="0">
                <a:spAutoFit/>
              </a:bodyPr>
              <a:lstStyle/>
              <a:p>
                <a:pPr>
                  <a:spcBef>
                    <a:spcPts val="600"/>
                  </a:spcBef>
                </a:pPr>
                <a:r>
                  <a:rPr lang="en-US" sz="2300" dirty="0"/>
                  <a:t>A graduate statistics course has seven male and three female students. The professor wants to select two students at random. </a:t>
                </a:r>
              </a:p>
              <a:p>
                <a:pPr>
                  <a:spcBef>
                    <a:spcPts val="600"/>
                  </a:spcBef>
                </a:pPr>
                <a:r>
                  <a:rPr lang="en-US" sz="2300" dirty="0"/>
                  <a:t>What is the probability that the two students chosen are female?</a:t>
                </a:r>
              </a:p>
              <a:p>
                <a:pPr>
                  <a:spcBef>
                    <a:spcPts val="600"/>
                  </a:spcBef>
                </a:pPr>
                <a:r>
                  <a:rPr lang="en-US" sz="2300" b="1" dirty="0"/>
                  <a:t>Solution:</a:t>
                </a:r>
              </a:p>
              <a:p>
                <a:pPr>
                  <a:spcBef>
                    <a:spcPts val="600"/>
                  </a:spcBef>
                </a:pPr>
                <a:r>
                  <a:rPr lang="en-US" sz="2300" dirty="0"/>
                  <a:t>Let us define the following events:</a:t>
                </a:r>
              </a:p>
              <a:p>
                <a:pPr marL="569913" indent="-342900">
                  <a:spcBef>
                    <a:spcPts val="600"/>
                  </a:spcBef>
                  <a:buFont typeface="+mj-lt"/>
                  <a:buAutoNum type="alphaUcPeriod"/>
                </a:pPr>
                <a:r>
                  <a:rPr lang="en-US" sz="2300" dirty="0"/>
                  <a:t>the first chosen student is female.</a:t>
                </a:r>
              </a:p>
              <a:p>
                <a:pPr marL="569913" indent="-342900">
                  <a:spcBef>
                    <a:spcPts val="0"/>
                  </a:spcBef>
                  <a:spcAft>
                    <a:spcPts val="600"/>
                  </a:spcAft>
                  <a:buFont typeface="+mj-lt"/>
                  <a:buAutoNum type="alphaUcPeriod"/>
                </a:pPr>
                <a:r>
                  <a:rPr lang="en-US" sz="2300" dirty="0"/>
                  <a:t>the second chosen student is also female.</a:t>
                </a:r>
              </a:p>
              <a:p>
                <a:pPr marL="1374775" indent="-1374775">
                  <a:spcBef>
                    <a:spcPts val="600"/>
                  </a:spcBef>
                  <a:spcAft>
                    <a:spcPts val="600"/>
                  </a:spcAft>
                </a:pPr>
                <a:r>
                  <a:rPr lang="en-US" sz="2300" dirty="0"/>
                  <a:t>We need: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𝐵</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e>
                    </m:d>
                    <m:r>
                      <a:rPr lang="en-US" sz="2300" i="1">
                        <a:latin typeface="Cambria Math" panose="02040503050406030204" pitchFamily="18" charset="0"/>
                      </a:rPr>
                      <m:t>𝑃</m:t>
                    </m:r>
                    <m:r>
                      <a:rPr lang="en-US" sz="2300" i="1">
                        <a:latin typeface="Cambria Math" panose="02040503050406030204" pitchFamily="18" charset="0"/>
                      </a:rPr>
                      <m:t>(</m:t>
                    </m:r>
                    <m:r>
                      <a:rPr lang="en-US" sz="2300" i="1">
                        <a:latin typeface="Cambria Math" panose="02040503050406030204" pitchFamily="18" charset="0"/>
                      </a:rPr>
                      <m:t>𝐵</m:t>
                    </m:r>
                    <m:r>
                      <a:rPr lang="en-US" sz="2300" i="1">
                        <a:latin typeface="Cambria Math" panose="02040503050406030204" pitchFamily="18" charset="0"/>
                      </a:rPr>
                      <m:t>|</m:t>
                    </m:r>
                    <m:r>
                      <a:rPr lang="en-US" sz="2300" i="1">
                        <a:latin typeface="Cambria Math" panose="02040503050406030204" pitchFamily="18" charset="0"/>
                      </a:rPr>
                      <m:t>𝐴</m:t>
                    </m:r>
                    <m:r>
                      <a:rPr lang="en-US" sz="2300" i="1">
                        <a:latin typeface="Cambria Math" panose="02040503050406030204" pitchFamily="18" charset="0"/>
                      </a:rPr>
                      <m:t>)</m:t>
                    </m:r>
                  </m:oMath>
                </a14:m>
                <a:endParaRPr lang="en-US" sz="2300" dirty="0"/>
              </a:p>
              <a:p>
                <a:pPr marL="1374775" indent="-1374775">
                  <a:spcBef>
                    <a:spcPts val="600"/>
                  </a:spcBef>
                  <a:spcAft>
                    <a:spcPts val="600"/>
                  </a:spcAft>
                </a:pPr>
                <a:r>
                  <a:rPr lang="en-US" sz="2300" dirty="0"/>
                  <a:t>With: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𝐵</m:t>
                        </m:r>
                      </m:e>
                      <m:e>
                        <m:r>
                          <a:rPr lang="en-US" sz="2300" i="1">
                            <a:latin typeface="Cambria Math" panose="02040503050406030204" pitchFamily="18" charset="0"/>
                          </a:rPr>
                          <m:t>𝐴</m:t>
                        </m:r>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2</m:t>
                        </m:r>
                      </m:num>
                      <m:den>
                        <m:r>
                          <a:rPr lang="en-US" sz="2300" i="1">
                            <a:latin typeface="Cambria Math" panose="02040503050406030204" pitchFamily="18" charset="0"/>
                          </a:rPr>
                          <m:t>9</m:t>
                        </m:r>
                      </m:den>
                    </m:f>
                  </m:oMath>
                </a14:m>
                <a:endParaRPr lang="en-US" sz="2300" dirty="0"/>
              </a:p>
              <a:p>
                <a:pPr marL="1374775" indent="-1374775">
                  <a:spcBef>
                    <a:spcPts val="600"/>
                  </a:spcBef>
                  <a:spcAft>
                    <a:spcPts val="600"/>
                  </a:spcAft>
                </a:pPr>
                <a:r>
                  <a:rPr lang="en-US" sz="2300" dirty="0"/>
                  <a:t>Thus: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𝐵</m:t>
                        </m:r>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f>
                      <m:fPr>
                        <m:ctrlPr>
                          <a:rPr lang="en-US" sz="2300" i="1">
                            <a:latin typeface="Cambria Math" panose="02040503050406030204" pitchFamily="18" charset="0"/>
                          </a:rPr>
                        </m:ctrlPr>
                      </m:fPr>
                      <m:num>
                        <m:r>
                          <a:rPr lang="en-US" sz="2300" i="1">
                            <a:latin typeface="Cambria Math" panose="02040503050406030204" pitchFamily="18" charset="0"/>
                          </a:rPr>
                          <m:t>2</m:t>
                        </m:r>
                      </m:num>
                      <m:den>
                        <m:r>
                          <a:rPr lang="en-US" sz="2300" i="1">
                            <a:latin typeface="Cambria Math" panose="02040503050406030204" pitchFamily="18" charset="0"/>
                          </a:rPr>
                          <m:t>9</m:t>
                        </m:r>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6</m:t>
                        </m:r>
                      </m:num>
                      <m:den>
                        <m:r>
                          <a:rPr lang="en-US" sz="2300" i="1">
                            <a:latin typeface="Cambria Math" panose="02040503050406030204" pitchFamily="18" charset="0"/>
                          </a:rPr>
                          <m:t>90</m:t>
                        </m:r>
                      </m:den>
                    </m:f>
                    <m:r>
                      <a:rPr lang="en-US" sz="2300" i="1">
                        <a:latin typeface="Cambria Math" panose="02040503050406030204" pitchFamily="18" charset="0"/>
                      </a:rPr>
                      <m:t>=.067</m:t>
                    </m:r>
                  </m:oMath>
                </a14:m>
                <a:endParaRPr lang="en-US" sz="2300" dirty="0"/>
              </a:p>
              <a:p>
                <a:endParaRPr lang="en-US" sz="2800" dirty="0"/>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700328" y="1662372"/>
                <a:ext cx="11403887" cy="5804409"/>
              </a:xfrm>
              <a:prstGeom prst="rect">
                <a:avLst/>
              </a:prstGeom>
              <a:blipFill>
                <a:blip r:embed="rId3"/>
                <a:stretch>
                  <a:fillRect l="-802" t="-840" r="-90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70452" y="191905"/>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Examples – Selecting Two Students</a:t>
            </a:r>
          </a:p>
        </p:txBody>
      </p:sp>
      <p:sp>
        <p:nvSpPr>
          <p:cNvPr id="4" name="Text Placeholder 2">
            <a:extLst>
              <a:ext uri="{FF2B5EF4-FFF2-40B4-BE49-F238E27FC236}">
                <a16:creationId xmlns:a16="http://schemas.microsoft.com/office/drawing/2014/main" id="{F550ABBE-EA1E-4818-B2CD-7A1C317746D8}"/>
              </a:ext>
            </a:extLst>
          </p:cNvPr>
          <p:cNvSpPr txBox="1">
            <a:spLocks/>
          </p:cNvSpPr>
          <p:nvPr/>
        </p:nvSpPr>
        <p:spPr>
          <a:xfrm>
            <a:off x="558813" y="1084154"/>
            <a:ext cx="8646929" cy="492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Example – Without Replacement</a:t>
            </a:r>
          </a:p>
        </p:txBody>
      </p:sp>
    </p:spTree>
    <p:extLst>
      <p:ext uri="{BB962C8B-B14F-4D97-AF65-F5344CB8AC3E}">
        <p14:creationId xmlns:p14="http://schemas.microsoft.com/office/powerpoint/2010/main" val="1125242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558813" y="2041891"/>
                <a:ext cx="11403887" cy="4898777"/>
              </a:xfrm>
              <a:prstGeom prst="rect">
                <a:avLst/>
              </a:prstGeom>
              <a:noFill/>
            </p:spPr>
            <p:txBody>
              <a:bodyPr wrap="square" lIns="90000" rtlCol="0">
                <a:spAutoFit/>
              </a:bodyPr>
              <a:lstStyle/>
              <a:p>
                <a:r>
                  <a:rPr lang="en-US" sz="2300" dirty="0"/>
                  <a:t>The professor needs to select one student at random as a substitute for the next two classes.</a:t>
                </a:r>
              </a:p>
              <a:p>
                <a:r>
                  <a:rPr lang="en-US" sz="2300" dirty="0"/>
                  <a:t>What is the probability that the students selected for the two classes are both females?</a:t>
                </a:r>
              </a:p>
              <a:p>
                <a:endParaRPr lang="en-US" sz="2300" dirty="0"/>
              </a:p>
              <a:p>
                <a:r>
                  <a:rPr lang="en-US" sz="2300" b="1" dirty="0"/>
                  <a:t>Solution:</a:t>
                </a:r>
              </a:p>
              <a:p>
                <a:endParaRPr lang="en-US" sz="2300" b="1" dirty="0"/>
              </a:p>
              <a:p>
                <a:r>
                  <a:rPr lang="en-US" sz="2300" dirty="0"/>
                  <a:t>This time the same student can be selected for both classes.</a:t>
                </a:r>
              </a:p>
              <a:p>
                <a:r>
                  <a:rPr lang="en-US" sz="2300" dirty="0"/>
                  <a:t>Therefore, </a:t>
                </a:r>
                <a:r>
                  <a:rPr lang="en-US" sz="2300" i="1" dirty="0"/>
                  <a:t>A</a:t>
                </a:r>
                <a:r>
                  <a:rPr lang="en-US" sz="2300" dirty="0"/>
                  <a:t> and </a:t>
                </a:r>
                <a:r>
                  <a:rPr lang="en-US" sz="2300" i="1" dirty="0"/>
                  <a:t>B</a:t>
                </a:r>
                <a:r>
                  <a:rPr lang="en-US" sz="2300" dirty="0"/>
                  <a:t> are now independent events.</a:t>
                </a:r>
              </a:p>
              <a:p>
                <a:pPr marL="1374775" indent="-1374775">
                  <a:spcBef>
                    <a:spcPts val="1200"/>
                  </a:spcBef>
                  <a:spcAft>
                    <a:spcPts val="600"/>
                  </a:spcAft>
                </a:pPr>
                <a:r>
                  <a:rPr lang="en-US" sz="2300" dirty="0"/>
                  <a:t>We need: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𝐵</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e>
                    </m:d>
                    <m:r>
                      <a:rPr lang="en-US" sz="2300" i="1">
                        <a:latin typeface="Cambria Math" panose="02040503050406030204" pitchFamily="18" charset="0"/>
                      </a:rPr>
                      <m:t>𝑃</m:t>
                    </m:r>
                    <m:r>
                      <a:rPr lang="en-US" sz="2300" i="1">
                        <a:latin typeface="Cambria Math" panose="02040503050406030204" pitchFamily="18" charset="0"/>
                      </a:rPr>
                      <m:t>(</m:t>
                    </m:r>
                    <m:r>
                      <a:rPr lang="en-US" sz="2300" i="1">
                        <a:latin typeface="Cambria Math" panose="02040503050406030204" pitchFamily="18" charset="0"/>
                      </a:rPr>
                      <m:t>𝐵</m:t>
                    </m:r>
                    <m:r>
                      <a:rPr lang="en-US" sz="2300" i="1">
                        <a:latin typeface="Cambria Math" panose="02040503050406030204" pitchFamily="18" charset="0"/>
                      </a:rPr>
                      <m:t>)</m:t>
                    </m:r>
                  </m:oMath>
                </a14:m>
                <a:endParaRPr lang="en-US" sz="2300" dirty="0"/>
              </a:p>
              <a:p>
                <a:pPr marL="1374775" indent="-1374775">
                  <a:spcBef>
                    <a:spcPts val="600"/>
                  </a:spcBef>
                  <a:spcAft>
                    <a:spcPts val="600"/>
                  </a:spcAft>
                </a:pPr>
                <a:r>
                  <a:rPr lang="en-US" sz="2300" dirty="0"/>
                  <a:t>With: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𝑃</m:t>
                    </m:r>
                    <m:r>
                      <a:rPr lang="en-US" sz="2300" i="1">
                        <a:latin typeface="Cambria Math" panose="02040503050406030204" pitchFamily="18" charset="0"/>
                      </a:rPr>
                      <m:t>(</m:t>
                    </m:r>
                    <m:r>
                      <a:rPr lang="en-US" sz="2300" i="1">
                        <a:latin typeface="Cambria Math" panose="02040503050406030204" pitchFamily="18" charset="0"/>
                      </a:rPr>
                      <m:t>𝐵</m:t>
                    </m:r>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oMath>
                </a14:m>
                <a:endParaRPr lang="en-US" sz="2300" dirty="0"/>
              </a:p>
              <a:p>
                <a:pPr marL="1374775" indent="-1374775">
                  <a:spcBef>
                    <a:spcPts val="600"/>
                  </a:spcBef>
                  <a:spcAft>
                    <a:spcPts val="600"/>
                  </a:spcAft>
                </a:pPr>
                <a:r>
                  <a:rPr lang="en-US" sz="2300" dirty="0"/>
                  <a:t>Thus: 	</a:t>
                </a:r>
                <a14:m>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𝐴</m:t>
                        </m:r>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𝐵</m:t>
                        </m:r>
                      </m:e>
                    </m:d>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f>
                      <m:fPr>
                        <m:ctrlPr>
                          <a:rPr lang="en-US" sz="2300" i="1">
                            <a:latin typeface="Cambria Math" panose="02040503050406030204" pitchFamily="18" charset="0"/>
                          </a:rPr>
                        </m:ctrlPr>
                      </m:fPr>
                      <m:num>
                        <m:r>
                          <a:rPr lang="en-US" sz="2300" i="1">
                            <a:latin typeface="Cambria Math" panose="02040503050406030204" pitchFamily="18" charset="0"/>
                          </a:rPr>
                          <m:t>3</m:t>
                        </m:r>
                      </m:num>
                      <m:den>
                        <m:r>
                          <a:rPr lang="en-US" sz="2300" i="1">
                            <a:latin typeface="Cambria Math" panose="02040503050406030204" pitchFamily="18" charset="0"/>
                          </a:rPr>
                          <m:t>10</m:t>
                        </m:r>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9</m:t>
                        </m:r>
                      </m:num>
                      <m:den>
                        <m:r>
                          <a:rPr lang="en-US" sz="2300" i="1">
                            <a:latin typeface="Cambria Math" panose="02040503050406030204" pitchFamily="18" charset="0"/>
                          </a:rPr>
                          <m:t>100</m:t>
                        </m:r>
                      </m:den>
                    </m:f>
                    <m:r>
                      <a:rPr lang="en-US" sz="2300" i="1">
                        <a:latin typeface="Cambria Math" panose="02040503050406030204" pitchFamily="18" charset="0"/>
                      </a:rPr>
                      <m:t>=.09</m:t>
                    </m:r>
                  </m:oMath>
                </a14:m>
                <a:endParaRPr lang="en-US" sz="2300" dirty="0"/>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558813" y="2041891"/>
                <a:ext cx="11403887" cy="4898777"/>
              </a:xfrm>
              <a:prstGeom prst="rect">
                <a:avLst/>
              </a:prstGeom>
              <a:blipFill>
                <a:blip r:embed="rId3"/>
                <a:stretch>
                  <a:fillRect l="-802" t="-99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70452" y="191905"/>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Examples – Selecting Two Students</a:t>
            </a:r>
          </a:p>
        </p:txBody>
      </p:sp>
      <p:sp>
        <p:nvSpPr>
          <p:cNvPr id="4" name="Text Placeholder 2">
            <a:extLst>
              <a:ext uri="{FF2B5EF4-FFF2-40B4-BE49-F238E27FC236}">
                <a16:creationId xmlns:a16="http://schemas.microsoft.com/office/drawing/2014/main" id="{F550ABBE-EA1E-4818-B2CD-7A1C317746D8}"/>
              </a:ext>
            </a:extLst>
          </p:cNvPr>
          <p:cNvSpPr txBox="1">
            <a:spLocks/>
          </p:cNvSpPr>
          <p:nvPr/>
        </p:nvSpPr>
        <p:spPr>
          <a:xfrm>
            <a:off x="413181" y="1303226"/>
            <a:ext cx="8646929" cy="492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Example  – With Replacement</a:t>
            </a:r>
          </a:p>
          <a:p>
            <a:endParaRPr lang="en-US" b="1" dirty="0"/>
          </a:p>
        </p:txBody>
      </p:sp>
    </p:spTree>
    <p:extLst>
      <p:ext uri="{BB962C8B-B14F-4D97-AF65-F5344CB8AC3E}">
        <p14:creationId xmlns:p14="http://schemas.microsoft.com/office/powerpoint/2010/main" val="88786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512076" y="1229540"/>
                <a:ext cx="10906592" cy="5324535"/>
              </a:xfrm>
              <a:prstGeom prst="rect">
                <a:avLst/>
              </a:prstGeom>
              <a:noFill/>
            </p:spPr>
            <p:txBody>
              <a:bodyPr wrap="square" lIns="90000" rtlCol="0">
                <a:spAutoFit/>
              </a:bodyPr>
              <a:lstStyle/>
              <a:p>
                <a:pPr>
                  <a:spcAft>
                    <a:spcPts val="1200"/>
                  </a:spcAft>
                </a:pPr>
                <a:r>
                  <a:rPr lang="en-US" sz="2400" dirty="0"/>
                  <a:t>The </a:t>
                </a:r>
                <a:r>
                  <a:rPr lang="en-US" sz="2400" b="1" dirty="0"/>
                  <a:t>addition rule </a:t>
                </a:r>
                <a:r>
                  <a:rPr lang="en-US" sz="2400" dirty="0"/>
                  <a:t>calculates the probability of the union of two events. That is, the probability that event </a:t>
                </a:r>
                <a:r>
                  <a:rPr lang="en-US" sz="2400" i="1" dirty="0"/>
                  <a:t>A</a:t>
                </a:r>
                <a:r>
                  <a:rPr lang="en-US" sz="2400" dirty="0"/>
                  <a:t>, or event </a:t>
                </a:r>
                <a:r>
                  <a:rPr lang="en-US" sz="2400" i="1" dirty="0"/>
                  <a:t>B</a:t>
                </a:r>
                <a:r>
                  <a:rPr lang="en-US" sz="2400" dirty="0"/>
                  <a:t>, or both occur is:</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or</m:t>
                          </m:r>
                          <m:r>
                            <a:rPr lang="en-US" sz="2400" i="1">
                              <a:latin typeface="Cambria Math" panose="02040503050406030204" pitchFamily="18" charset="0"/>
                            </a:rPr>
                            <m:t> </m:t>
                          </m:r>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𝐴</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d>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 </m:t>
                      </m:r>
                      <m:r>
                        <m:rPr>
                          <m:sty m:val="p"/>
                        </m:rPr>
                        <a:rPr lang="en-US" sz="2400">
                          <a:latin typeface="Cambria Math" panose="02040503050406030204" pitchFamily="18" charset="0"/>
                        </a:rPr>
                        <m:t>and</m:t>
                      </m:r>
                      <m:r>
                        <a:rPr lang="en-US" sz="2400" i="1">
                          <a:latin typeface="Cambria Math" panose="02040503050406030204" pitchFamily="18" charset="0"/>
                        </a:rPr>
                        <m:t> </m:t>
                      </m:r>
                      <m:r>
                        <a:rPr lang="en-US" sz="2400" i="1">
                          <a:latin typeface="Cambria Math" panose="02040503050406030204" pitchFamily="18" charset="0"/>
                        </a:rPr>
                        <m:t>𝐵</m:t>
                      </m:r>
                      <m:r>
                        <a:rPr lang="en-US" sz="2400" i="1">
                          <a:latin typeface="Cambria Math" panose="02040503050406030204" pitchFamily="18" charset="0"/>
                        </a:rPr>
                        <m:t>)</m:t>
                      </m:r>
                    </m:oMath>
                  </m:oMathPara>
                </a14:m>
                <a:endParaRPr lang="en-US" sz="2400" dirty="0"/>
              </a:p>
              <a:p>
                <a:pPr>
                  <a:spcBef>
                    <a:spcPts val="1800"/>
                  </a:spcBef>
                  <a:spcAft>
                    <a:spcPts val="600"/>
                  </a:spcAft>
                </a:pPr>
                <a:r>
                  <a:rPr lang="en-US" sz="2000" dirty="0"/>
                  <a:t>This is because:</a:t>
                </a:r>
              </a:p>
              <a:p>
                <a:pPr marL="9144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e>
                      </m:d>
                    </m:oMath>
                  </m:oMathPara>
                </a14:m>
                <a:endParaRPr lang="en-US" sz="2000" dirty="0"/>
              </a:p>
              <a:p>
                <a:pPr marL="9144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oMath>
                  </m:oMathPara>
                </a14:m>
                <a:endParaRPr lang="en-US" sz="2000" dirty="0"/>
              </a:p>
              <a:p>
                <a:pPr marL="914400"/>
                <a:endParaRPr lang="en-US" sz="2000" dirty="0"/>
              </a:p>
              <a:p>
                <a:r>
                  <a:rPr lang="en-US" sz="2000" dirty="0"/>
                  <a:t>Plugging </a:t>
                </a:r>
                <a:r>
                  <a:rPr lang="en-US" sz="2000" i="1" dirty="0"/>
                  <a:t>P(A</a:t>
                </a:r>
                <a:r>
                  <a:rPr lang="en-US" sz="2000" i="1" baseline="-25000" dirty="0"/>
                  <a:t>1</a:t>
                </a:r>
                <a:r>
                  <a:rPr lang="en-US" sz="2000" i="1" dirty="0"/>
                  <a:t>) </a:t>
                </a:r>
                <a:r>
                  <a:rPr lang="en-US" sz="2000" dirty="0"/>
                  <a:t>and </a:t>
                </a:r>
                <a:r>
                  <a:rPr lang="en-US" sz="2000" i="1" dirty="0"/>
                  <a:t>P(B</a:t>
                </a:r>
                <a:r>
                  <a:rPr lang="en-US" sz="2000" i="1" baseline="-25000" dirty="0"/>
                  <a:t>1</a:t>
                </a:r>
                <a:r>
                  <a:rPr lang="en-US" sz="2000" i="1" dirty="0"/>
                  <a:t>) </a:t>
                </a:r>
                <a:r>
                  <a:rPr lang="en-US" sz="2000" dirty="0"/>
                  <a:t>into the addition rule:</a:t>
                </a:r>
              </a:p>
              <a:p>
                <a:pPr marL="460375"/>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or</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oMath>
                </a14:m>
                <a:endParaRPr lang="en-US" sz="2000" dirty="0"/>
              </a:p>
              <a:p>
                <a:pPr marL="460375"/>
                <a:endParaRPr lang="en-US" sz="2000" dirty="0"/>
              </a:p>
              <a:p>
                <a:pPr>
                  <a:spcAft>
                    <a:spcPts val="1200"/>
                  </a:spcAft>
                </a:pPr>
                <a:r>
                  <a:rPr lang="en-US" sz="2000" dirty="0"/>
                  <a:t>If we now simplify </a:t>
                </a:r>
                <a:r>
                  <a:rPr lang="en-US" sz="2000" i="1" dirty="0"/>
                  <a:t>P(A</a:t>
                </a:r>
                <a:r>
                  <a:rPr lang="en-US" sz="2000" i="1" baseline="-25000" dirty="0"/>
                  <a:t>1</a:t>
                </a:r>
                <a:r>
                  <a:rPr lang="en-US" sz="2000" i="1" dirty="0"/>
                  <a:t> or B</a:t>
                </a:r>
                <a:r>
                  <a:rPr lang="en-US" sz="2000" i="1" baseline="-25000" dirty="0"/>
                  <a:t>1</a:t>
                </a:r>
                <a:r>
                  <a:rPr lang="en-US" sz="2000" i="1" dirty="0"/>
                  <a:t>)</a:t>
                </a:r>
                <a:r>
                  <a:rPr lang="en-US" sz="2000" dirty="0"/>
                  <a:t>, we obtain the sum of the joint probabilities as seen in the example on the next page:</a:t>
                </a:r>
              </a:p>
              <a:p>
                <a:pPr marL="914400"/>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m:rPr>
                              <m:sty m:val="p"/>
                            </m:rPr>
                            <a:rPr lang="en-US" sz="2000">
                              <a:latin typeface="Cambria Math" panose="02040503050406030204" pitchFamily="18" charset="0"/>
                            </a:rPr>
                            <m:t>or</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2</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r>
                            <a:rPr lang="en-US" sz="2000" i="1">
                              <a:latin typeface="Cambria Math" panose="02040503050406030204" pitchFamily="18" charset="0"/>
                            </a:rPr>
                            <m:t> </m:t>
                          </m:r>
                          <m:r>
                            <a:rPr lang="en-US" sz="2000" i="1">
                              <a:latin typeface="Cambria Math" panose="02040503050406030204" pitchFamily="18" charset="0"/>
                            </a:rPr>
                            <m:t>𝑎𝑛𝑑</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1</m:t>
                              </m:r>
                            </m:sub>
                          </m:sSub>
                        </m:e>
                      </m:d>
                    </m:oMath>
                  </m:oMathPara>
                </a14:m>
                <a:endParaRPr lang="en-US" sz="2400" dirty="0"/>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512076" y="1229540"/>
                <a:ext cx="10906592" cy="5324535"/>
              </a:xfrm>
              <a:prstGeom prst="rect">
                <a:avLst/>
              </a:prstGeom>
              <a:blipFill>
                <a:blip r:embed="rId3"/>
                <a:stretch>
                  <a:fillRect l="-894" t="-916" r="-1118"/>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71171" y="262862"/>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Addition Rule</a:t>
            </a:r>
          </a:p>
        </p:txBody>
      </p:sp>
    </p:spTree>
    <p:extLst>
      <p:ext uri="{BB962C8B-B14F-4D97-AF65-F5344CB8AC3E}">
        <p14:creationId xmlns:p14="http://schemas.microsoft.com/office/powerpoint/2010/main" val="240077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460711" y="954830"/>
                <a:ext cx="10740689" cy="3647152"/>
              </a:xfrm>
              <a:prstGeom prst="rect">
                <a:avLst/>
              </a:prstGeom>
              <a:noFill/>
            </p:spPr>
            <p:txBody>
              <a:bodyPr wrap="square" lIns="90000" rtlCol="0">
                <a:spAutoFit/>
              </a:bodyPr>
              <a:lstStyle/>
              <a:p>
                <a:r>
                  <a:rPr lang="en-US" sz="2400" dirty="0"/>
                  <a:t>The union </a:t>
                </a:r>
                <a:r>
                  <a:rPr lang="en-US" sz="2400" i="1" dirty="0"/>
                  <a:t>A</a:t>
                </a:r>
                <a:r>
                  <a:rPr lang="en-US" sz="2400" i="1" baseline="-25000" dirty="0"/>
                  <a:t>1</a:t>
                </a:r>
                <a:r>
                  <a:rPr lang="en-US" sz="2400" dirty="0"/>
                  <a:t> or </a:t>
                </a:r>
                <a:r>
                  <a:rPr lang="en-US" sz="2400" i="1" dirty="0"/>
                  <a:t>B</a:t>
                </a:r>
                <a:r>
                  <a:rPr lang="en-US" sz="2400" i="1" baseline="-25000" dirty="0"/>
                  <a:t>1</a:t>
                </a:r>
                <a:r>
                  <a:rPr lang="en-US" sz="2400" dirty="0"/>
                  <a:t> occurs when any of the following joint events occurs:</a:t>
                </a:r>
              </a:p>
              <a:p>
                <a:pPr marL="914400" indent="-284163">
                  <a:spcBef>
                    <a:spcPts val="600"/>
                  </a:spcBef>
                  <a:buFont typeface="Arial" panose="020B0604020202020204" pitchFamily="34" charset="0"/>
                  <a:buChar char="•"/>
                </a:pPr>
                <a:r>
                  <a:rPr lang="en-US" sz="2400" i="1" dirty="0"/>
                  <a:t>A1 </a:t>
                </a:r>
                <a:r>
                  <a:rPr lang="en-US" sz="2400" dirty="0"/>
                  <a:t>and</a:t>
                </a:r>
                <a:r>
                  <a:rPr lang="en-US" sz="2400" i="1" dirty="0"/>
                  <a:t> B1</a:t>
                </a:r>
              </a:p>
              <a:p>
                <a:pPr marL="914400" indent="-284163">
                  <a:spcBef>
                    <a:spcPts val="600"/>
                  </a:spcBef>
                  <a:buFont typeface="Arial" panose="020B0604020202020204" pitchFamily="34" charset="0"/>
                  <a:buChar char="•"/>
                </a:pPr>
                <a:r>
                  <a:rPr lang="en-US" sz="2400" i="1" dirty="0"/>
                  <a:t>A2 </a:t>
                </a:r>
                <a:r>
                  <a:rPr lang="en-US" sz="2400" dirty="0"/>
                  <a:t>and</a:t>
                </a:r>
                <a:r>
                  <a:rPr lang="en-US" sz="2400" i="1" dirty="0"/>
                  <a:t> B1</a:t>
                </a:r>
              </a:p>
              <a:p>
                <a:pPr marL="914400" indent="-284163">
                  <a:spcBef>
                    <a:spcPts val="600"/>
                  </a:spcBef>
                  <a:buFont typeface="Arial" panose="020B0604020202020204" pitchFamily="34" charset="0"/>
                  <a:buChar char="•"/>
                </a:pPr>
                <a:r>
                  <a:rPr lang="en-US" sz="2400" i="1" dirty="0"/>
                  <a:t>A1 </a:t>
                </a:r>
                <a:r>
                  <a:rPr lang="en-US" sz="2400" dirty="0"/>
                  <a:t>and</a:t>
                </a:r>
                <a:r>
                  <a:rPr lang="en-US" sz="2400" i="1" dirty="0"/>
                  <a:t> B2</a:t>
                </a:r>
              </a:p>
              <a:p>
                <a:pPr marL="460375" indent="-460375"/>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r>
                            <a:rPr lang="en-US" sz="2400" i="1">
                              <a:latin typeface="Cambria Math" panose="02040503050406030204" pitchFamily="18" charset="0"/>
                            </a:rPr>
                            <m:t> </m:t>
                          </m:r>
                          <m:r>
                            <m:rPr>
                              <m:sty m:val="p"/>
                            </m:rPr>
                            <a:rPr lang="en-US" sz="2400">
                              <a:latin typeface="Cambria Math" panose="02040503050406030204" pitchFamily="18" charset="0"/>
                            </a:rPr>
                            <m:t>or</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sub>
                          </m:sSub>
                        </m:e>
                      </m:d>
                      <m:r>
                        <a:rPr lang="en-US" sz="2400" i="1">
                          <a:latin typeface="Cambria Math" panose="02040503050406030204" pitchFamily="18" charset="0"/>
                        </a:rPr>
                        <m:t>=.11+.06+.29=.46</m:t>
                      </m:r>
                    </m:oMath>
                  </m:oMathPara>
                </a14:m>
                <a:endParaRPr lang="en-US" sz="2400" dirty="0"/>
              </a:p>
              <a:p>
                <a:pPr marL="460375" indent="-460375"/>
                <a:endParaRPr lang="en-US" sz="2400" dirty="0"/>
              </a:p>
              <a:p>
                <a:r>
                  <a:rPr lang="en-US" sz="2400" dirty="0"/>
                  <a:t>Another way of getting the same answer is: </a:t>
                </a:r>
              </a:p>
              <a:p>
                <a:pPr marL="460375" lvl="0" indent="-460375">
                  <a:defRPr/>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or</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lang="en-US" sz="2400" i="1">
                          <a:solidFill>
                            <a:prstClr val="black"/>
                          </a:solidFill>
                          <a:latin typeface="Cambria Math" panose="02040503050406030204" pitchFamily="18" charset="0"/>
                        </a:rPr>
                        <m:t>𝑃</m:t>
                      </m:r>
                      <m:d>
                        <m:dPr>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𝐴</m:t>
                              </m:r>
                            </m:e>
                            <m:sub>
                              <m:r>
                                <a:rPr lang="en-US" sz="2400" i="1">
                                  <a:solidFill>
                                    <a:prstClr val="black"/>
                                  </a:solidFill>
                                  <a:latin typeface="Cambria Math" panose="02040503050406030204" pitchFamily="18" charset="0"/>
                                </a:rPr>
                                <m:t>1</m:t>
                              </m:r>
                            </m:sub>
                          </m:sSub>
                        </m:e>
                      </m:d>
                      <m:r>
                        <a:rPr lang="en-US" sz="2400" b="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𝑃</m:t>
                      </m:r>
                      <m:d>
                        <m:dPr>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𝐵</m:t>
                              </m:r>
                            </m:e>
                            <m:sub>
                              <m:r>
                                <a:rPr lang="en-US" sz="2400" i="1">
                                  <a:solidFill>
                                    <a:prstClr val="black"/>
                                  </a:solidFill>
                                  <a:latin typeface="Cambria Math" panose="02040503050406030204" pitchFamily="18" charset="0"/>
                                </a:rPr>
                                <m:t>1</m:t>
                              </m:r>
                            </m:sub>
                          </m:sSub>
                        </m:e>
                      </m:d>
                      <m:r>
                        <a:rPr lang="en-US" sz="2400" b="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𝑃</m:t>
                      </m:r>
                      <m:d>
                        <m:dPr>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𝐴</m:t>
                              </m:r>
                            </m:e>
                            <m:sub>
                              <m:r>
                                <a:rPr lang="en-US" sz="2400" i="1">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𝑎𝑛𝑑</m:t>
                          </m:r>
                          <m:r>
                            <a:rPr lang="en-US" sz="2400" b="0" i="1" smtClean="0">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𝐵</m:t>
                              </m:r>
                            </m:e>
                            <m:sub>
                              <m:r>
                                <a:rPr lang="en-US" sz="2400" i="1">
                                  <a:solidFill>
                                    <a:prstClr val="black"/>
                                  </a:solidFill>
                                  <a:latin typeface="Cambria Math" panose="02040503050406030204" pitchFamily="18" charset="0"/>
                                </a:rPr>
                                <m:t>1</m:t>
                              </m:r>
                            </m:sub>
                          </m:sSub>
                        </m:e>
                      </m:d>
                    </m:oMath>
                  </m:oMathPara>
                </a14:m>
                <a:endParaRPr lang="en-US" sz="2400" dirty="0"/>
              </a:p>
              <a:p>
                <a:endParaRPr lang="en-US" sz="24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460711" y="954830"/>
                <a:ext cx="10740689" cy="3647152"/>
              </a:xfrm>
              <a:prstGeom prst="rect">
                <a:avLst/>
              </a:prstGeom>
              <a:blipFill>
                <a:blip r:embed="rId3"/>
                <a:stretch>
                  <a:fillRect l="-908" t="-1338"/>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06878" y="123833"/>
            <a:ext cx="11563109"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Determinants of Success among Mutual Fund Managers</a:t>
            </a:r>
          </a:p>
        </p:txBody>
      </p:sp>
      <p:pic>
        <p:nvPicPr>
          <p:cNvPr id="2" name="Graphic 1">
            <a:extLst>
              <a:ext uri="{FF2B5EF4-FFF2-40B4-BE49-F238E27FC236}">
                <a16:creationId xmlns:a16="http://schemas.microsoft.com/office/drawing/2014/main" id="{C13FC930-EFB4-6806-6A64-19B75912EF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667" y="4506687"/>
            <a:ext cx="7843072" cy="2226624"/>
          </a:xfrm>
          <a:prstGeom prst="rect">
            <a:avLst/>
          </a:prstGeom>
        </p:spPr>
      </p:pic>
      <p:sp>
        <p:nvSpPr>
          <p:cNvPr id="3" name="TextBox 2">
            <a:extLst>
              <a:ext uri="{FF2B5EF4-FFF2-40B4-BE49-F238E27FC236}">
                <a16:creationId xmlns:a16="http://schemas.microsoft.com/office/drawing/2014/main" id="{976EE413-5EC4-FFB3-0D2E-8C36279D65FD}"/>
              </a:ext>
            </a:extLst>
          </p:cNvPr>
          <p:cNvSpPr txBox="1"/>
          <p:nvPr/>
        </p:nvSpPr>
        <p:spPr>
          <a:xfrm>
            <a:off x="1367768" y="5250667"/>
            <a:ext cx="434734" cy="369332"/>
          </a:xfrm>
          <a:prstGeom prst="rect">
            <a:avLst/>
          </a:prstGeom>
          <a:noFill/>
        </p:spPr>
        <p:txBody>
          <a:bodyPr wrap="none" rtlCol="0">
            <a:spAutoFit/>
          </a:bodyPr>
          <a:lstStyle/>
          <a:p>
            <a:r>
              <a:rPr lang="fr-FR" dirty="0"/>
              <a:t>A1</a:t>
            </a:r>
          </a:p>
        </p:txBody>
      </p:sp>
      <p:sp>
        <p:nvSpPr>
          <p:cNvPr id="5" name="TextBox 4">
            <a:extLst>
              <a:ext uri="{FF2B5EF4-FFF2-40B4-BE49-F238E27FC236}">
                <a16:creationId xmlns:a16="http://schemas.microsoft.com/office/drawing/2014/main" id="{847B6114-6A90-8E4C-ED4C-A4AD1E68A362}"/>
              </a:ext>
            </a:extLst>
          </p:cNvPr>
          <p:cNvSpPr txBox="1"/>
          <p:nvPr/>
        </p:nvSpPr>
        <p:spPr>
          <a:xfrm>
            <a:off x="1367768" y="5738586"/>
            <a:ext cx="434734" cy="369332"/>
          </a:xfrm>
          <a:prstGeom prst="rect">
            <a:avLst/>
          </a:prstGeom>
          <a:noFill/>
        </p:spPr>
        <p:txBody>
          <a:bodyPr wrap="square" rtlCol="0">
            <a:spAutoFit/>
          </a:bodyPr>
          <a:lstStyle/>
          <a:p>
            <a:r>
              <a:rPr lang="fr-FR" dirty="0"/>
              <a:t>A2</a:t>
            </a:r>
          </a:p>
        </p:txBody>
      </p:sp>
      <p:sp>
        <p:nvSpPr>
          <p:cNvPr id="6" name="TextBox 5">
            <a:extLst>
              <a:ext uri="{FF2B5EF4-FFF2-40B4-BE49-F238E27FC236}">
                <a16:creationId xmlns:a16="http://schemas.microsoft.com/office/drawing/2014/main" id="{25FB2BCC-0C68-63E3-ADF1-76F8579FBF26}"/>
              </a:ext>
            </a:extLst>
          </p:cNvPr>
          <p:cNvSpPr txBox="1"/>
          <p:nvPr/>
        </p:nvSpPr>
        <p:spPr>
          <a:xfrm>
            <a:off x="3932004" y="4186894"/>
            <a:ext cx="426720" cy="369332"/>
          </a:xfrm>
          <a:prstGeom prst="rect">
            <a:avLst/>
          </a:prstGeom>
          <a:noFill/>
        </p:spPr>
        <p:txBody>
          <a:bodyPr wrap="none" rtlCol="0">
            <a:spAutoFit/>
          </a:bodyPr>
          <a:lstStyle/>
          <a:p>
            <a:r>
              <a:rPr lang="fr-FR" dirty="0"/>
              <a:t>B1</a:t>
            </a:r>
          </a:p>
        </p:txBody>
      </p:sp>
      <p:sp>
        <p:nvSpPr>
          <p:cNvPr id="7" name="TextBox 6">
            <a:extLst>
              <a:ext uri="{FF2B5EF4-FFF2-40B4-BE49-F238E27FC236}">
                <a16:creationId xmlns:a16="http://schemas.microsoft.com/office/drawing/2014/main" id="{98949995-A240-1BD3-4311-6198604DE732}"/>
              </a:ext>
            </a:extLst>
          </p:cNvPr>
          <p:cNvSpPr txBox="1"/>
          <p:nvPr/>
        </p:nvSpPr>
        <p:spPr>
          <a:xfrm>
            <a:off x="6302061" y="4186894"/>
            <a:ext cx="426720" cy="369332"/>
          </a:xfrm>
          <a:prstGeom prst="rect">
            <a:avLst/>
          </a:prstGeom>
          <a:noFill/>
        </p:spPr>
        <p:txBody>
          <a:bodyPr wrap="none" rtlCol="0">
            <a:spAutoFit/>
          </a:bodyPr>
          <a:lstStyle/>
          <a:p>
            <a:r>
              <a:rPr lang="fr-FR" dirty="0"/>
              <a:t>B2</a:t>
            </a:r>
          </a:p>
        </p:txBody>
      </p:sp>
    </p:spTree>
    <p:extLst>
      <p:ext uri="{BB962C8B-B14F-4D97-AF65-F5344CB8AC3E}">
        <p14:creationId xmlns:p14="http://schemas.microsoft.com/office/powerpoint/2010/main" val="3019769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622092" y="1054383"/>
                <a:ext cx="11097327" cy="5432256"/>
              </a:xfrm>
              <a:prstGeom prst="rect">
                <a:avLst/>
              </a:prstGeom>
              <a:noFill/>
            </p:spPr>
            <p:txBody>
              <a:bodyPr wrap="square" lIns="90000" rtlCol="0">
                <a:spAutoFit/>
              </a:bodyPr>
              <a:lstStyle/>
              <a:p>
                <a:r>
                  <a:rPr lang="en-US" sz="2300" dirty="0"/>
                  <a:t>In a large city, two newspapers are published, the Sun and the Post. </a:t>
                </a:r>
              </a:p>
              <a:p>
                <a:r>
                  <a:rPr lang="en-US" sz="2300" dirty="0"/>
                  <a:t>The circulation departments report that 22% of the city’s households have a subscription to the Sun and 35% subscribe to the Post. A survey reveals that 6% of all households subscribe to both newspapers. </a:t>
                </a:r>
              </a:p>
              <a:p>
                <a:endParaRPr lang="en-US" sz="2300" dirty="0"/>
              </a:p>
              <a:p>
                <a:r>
                  <a:rPr lang="en-US" sz="2300" dirty="0"/>
                  <a:t>What proportion of the city’s households subscribe to at least one newspaper?</a:t>
                </a:r>
              </a:p>
              <a:p>
                <a:endParaRPr lang="en-US" sz="2300" dirty="0"/>
              </a:p>
              <a:p>
                <a:pPr marL="1543050" indent="-1543050">
                  <a:spcAft>
                    <a:spcPts val="1200"/>
                  </a:spcAft>
                </a:pPr>
                <a:r>
                  <a:rPr lang="en-US" sz="2300" b="1" dirty="0"/>
                  <a:t>Solution:	</a:t>
                </a:r>
                <a:r>
                  <a:rPr lang="en-US" sz="2300" dirty="0"/>
                  <a:t>We can reformulate the question as: “what is the probability of selecting a household at random that subscribes to the Sun or the Post or both?”</a:t>
                </a:r>
              </a:p>
              <a:p>
                <a:pPr marL="1543050" indent="-628650">
                  <a:spcAft>
                    <a:spcPts val="600"/>
                  </a:spcAft>
                </a:pPr>
                <a14:m>
                  <m:oMathPara xmlns:m="http://schemas.openxmlformats.org/officeDocument/2006/math">
                    <m:oMathParaPr>
                      <m:jc m:val="left"/>
                    </m:oMathParaPr>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𝑆𝑢𝑛</m:t>
                          </m:r>
                          <m:r>
                            <a:rPr lang="en-US" sz="2300" i="1">
                              <a:latin typeface="Cambria Math" panose="02040503050406030204" pitchFamily="18" charset="0"/>
                            </a:rPr>
                            <m:t> </m:t>
                          </m:r>
                          <m:r>
                            <m:rPr>
                              <m:sty m:val="p"/>
                            </m:rPr>
                            <a:rPr lang="en-US" sz="2300">
                              <a:latin typeface="Cambria Math" panose="02040503050406030204" pitchFamily="18" charset="0"/>
                            </a:rPr>
                            <m:t>or</m:t>
                          </m:r>
                          <m:r>
                            <a:rPr lang="en-US" sz="2300" i="1">
                              <a:latin typeface="Cambria Math" panose="02040503050406030204" pitchFamily="18" charset="0"/>
                            </a:rPr>
                            <m:t> </m:t>
                          </m:r>
                          <m:r>
                            <a:rPr lang="en-US" sz="2300" i="1">
                              <a:latin typeface="Cambria Math" panose="02040503050406030204" pitchFamily="18" charset="0"/>
                            </a:rPr>
                            <m:t>𝑃𝑜𝑠𝑡</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𝑆𝑢𝑛</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𝑃𝑜𝑠𝑡</m:t>
                          </m:r>
                        </m:e>
                      </m:d>
                      <m:r>
                        <a:rPr lang="en-US" sz="2300" i="1">
                          <a:latin typeface="Cambria Math" panose="02040503050406030204" pitchFamily="18" charset="0"/>
                        </a:rPr>
                        <m:t>−</m:t>
                      </m:r>
                      <m:r>
                        <a:rPr lang="en-US" sz="2300" i="1">
                          <a:latin typeface="Cambria Math" panose="02040503050406030204" pitchFamily="18" charset="0"/>
                        </a:rPr>
                        <m:t>𝑃</m:t>
                      </m:r>
                      <m:r>
                        <a:rPr lang="en-US" sz="2300" i="1">
                          <a:latin typeface="Cambria Math" panose="02040503050406030204" pitchFamily="18" charset="0"/>
                        </a:rPr>
                        <m:t>(</m:t>
                      </m:r>
                      <m:r>
                        <a:rPr lang="en-US" sz="2300" i="1">
                          <a:latin typeface="Cambria Math" panose="02040503050406030204" pitchFamily="18" charset="0"/>
                        </a:rPr>
                        <m:t>𝑆𝑢𝑛</m:t>
                      </m:r>
                      <m:r>
                        <a:rPr lang="en-US" sz="2300" i="1">
                          <a:latin typeface="Cambria Math" panose="02040503050406030204" pitchFamily="18" charset="0"/>
                        </a:rPr>
                        <m:t> </m:t>
                      </m:r>
                      <m:r>
                        <m:rPr>
                          <m:sty m:val="p"/>
                        </m:rPr>
                        <a:rPr lang="en-US" sz="2300">
                          <a:latin typeface="Cambria Math" panose="02040503050406030204" pitchFamily="18" charset="0"/>
                        </a:rPr>
                        <m:t>and</m:t>
                      </m:r>
                      <m:r>
                        <a:rPr lang="en-US" sz="2300" i="1">
                          <a:latin typeface="Cambria Math" panose="02040503050406030204" pitchFamily="18" charset="0"/>
                        </a:rPr>
                        <m:t> </m:t>
                      </m:r>
                      <m:r>
                        <a:rPr lang="en-US" sz="2300" i="1">
                          <a:latin typeface="Cambria Math" panose="02040503050406030204" pitchFamily="18" charset="0"/>
                        </a:rPr>
                        <m:t>𝑃𝑜𝑠𝑡</m:t>
                      </m:r>
                      <m:r>
                        <a:rPr lang="en-US" sz="2300" i="1">
                          <a:latin typeface="Cambria Math" panose="02040503050406030204" pitchFamily="18" charset="0"/>
                        </a:rPr>
                        <m:t>)</m:t>
                      </m:r>
                    </m:oMath>
                  </m:oMathPara>
                </a14:m>
                <a:endParaRPr lang="en-US" sz="2300" dirty="0"/>
              </a:p>
              <a:p>
                <a:pPr marL="1543050" indent="-628650">
                  <a:spcAft>
                    <a:spcPts val="600"/>
                  </a:spcAft>
                </a:pPr>
                <a14:m>
                  <m:oMathPara xmlns:m="http://schemas.openxmlformats.org/officeDocument/2006/math">
                    <m:oMathParaPr>
                      <m:jc m:val="left"/>
                    </m:oMathParaPr>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a:rPr lang="en-US" sz="2300" i="1">
                              <a:latin typeface="Cambria Math" panose="02040503050406030204" pitchFamily="18" charset="0"/>
                            </a:rPr>
                            <m:t>𝑆𝑢𝑛</m:t>
                          </m:r>
                          <m:r>
                            <a:rPr lang="en-US" sz="2300" i="1">
                              <a:latin typeface="Cambria Math" panose="02040503050406030204" pitchFamily="18" charset="0"/>
                            </a:rPr>
                            <m:t> </m:t>
                          </m:r>
                          <m:r>
                            <m:rPr>
                              <m:sty m:val="p"/>
                            </m:rPr>
                            <a:rPr lang="en-US" sz="2300">
                              <a:latin typeface="Cambria Math" panose="02040503050406030204" pitchFamily="18" charset="0"/>
                            </a:rPr>
                            <m:t>or</m:t>
                          </m:r>
                          <m:r>
                            <a:rPr lang="en-US" sz="2300" i="1">
                              <a:latin typeface="Cambria Math" panose="02040503050406030204" pitchFamily="18" charset="0"/>
                            </a:rPr>
                            <m:t> </m:t>
                          </m:r>
                          <m:r>
                            <a:rPr lang="en-US" sz="2300" i="1">
                              <a:latin typeface="Cambria Math" panose="02040503050406030204" pitchFamily="18" charset="0"/>
                            </a:rPr>
                            <m:t>𝑃𝑜𝑠𝑡</m:t>
                          </m:r>
                        </m:e>
                      </m:d>
                      <m:r>
                        <a:rPr lang="en-US" sz="2300" i="1">
                          <a:latin typeface="Cambria Math" panose="02040503050406030204" pitchFamily="18" charset="0"/>
                        </a:rPr>
                        <m:t>=.22+.35−.06=.51</m:t>
                      </m:r>
                    </m:oMath>
                  </m:oMathPara>
                </a14:m>
                <a:endParaRPr lang="en-US" sz="2300" dirty="0"/>
              </a:p>
              <a:p>
                <a:pPr marL="1543050" indent="-1543050">
                  <a:tabLst>
                    <a:tab pos="1601788" algn="l"/>
                  </a:tabLst>
                </a:pPr>
                <a:r>
                  <a:rPr lang="en-US" sz="2300" b="1" dirty="0"/>
                  <a:t>Interpret</a:t>
                </a:r>
                <a:r>
                  <a:rPr lang="en-US" sz="2300" dirty="0"/>
                  <a:t>: 	There is a 51% probability that a randomly selected household subscribes to one or the other or both papers.</a:t>
                </a:r>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22092" y="1054383"/>
                <a:ext cx="11097327" cy="5432256"/>
              </a:xfrm>
              <a:prstGeom prst="rect">
                <a:avLst/>
              </a:prstGeom>
              <a:blipFill>
                <a:blip r:embed="rId3"/>
                <a:stretch>
                  <a:fillRect l="-824" t="-898" r="-879"/>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31676" y="371361"/>
            <a:ext cx="11851095" cy="461665"/>
          </a:xfrm>
          <a:prstGeom prst="rect">
            <a:avLst/>
          </a:prstGeom>
          <a:noFill/>
        </p:spPr>
        <p:txBody>
          <a:bodyPr wrap="square" rtlCol="0">
            <a:spAutoFit/>
          </a:bodyPr>
          <a:lstStyle>
            <a:defPPr>
              <a:defRPr lang="en-US"/>
            </a:defPPr>
            <a:lvl1pPr algn="ctr">
              <a:defRPr sz="2400" spc="100">
                <a:latin typeface="Engravers MT" panose="02090707080505020304" pitchFamily="18" charset="0"/>
                <a:cs typeface="Times New Roman" panose="02020603050405020304" pitchFamily="18" charset="0"/>
              </a:defRPr>
            </a:lvl1pPr>
          </a:lstStyle>
          <a:p>
            <a:r>
              <a:rPr lang="en-US" dirty="0"/>
              <a:t>Example – Applying the Addition Rule</a:t>
            </a:r>
          </a:p>
        </p:txBody>
      </p:sp>
    </p:spTree>
    <p:extLst>
      <p:ext uri="{BB962C8B-B14F-4D97-AF65-F5344CB8AC3E}">
        <p14:creationId xmlns:p14="http://schemas.microsoft.com/office/powerpoint/2010/main" val="187144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1C78-388F-46ED-5439-71A43A126E84}"/>
            </a:ext>
          </a:extLst>
        </p:cNvPr>
        <p:cNvGrpSpPr/>
        <p:nvPr/>
      </p:nvGrpSpPr>
      <p:grpSpPr>
        <a:xfrm>
          <a:off x="0" y="0"/>
          <a:ext cx="0" cy="0"/>
          <a:chOff x="0" y="0"/>
          <a:chExt cx="0" cy="0"/>
        </a:xfrm>
      </p:grpSpPr>
      <p:pic>
        <p:nvPicPr>
          <p:cNvPr id="4" name="Picture 3" descr="A screenshot of a computer screen&#10;&#10;AI-generated content may be incorrect.">
            <a:extLst>
              <a:ext uri="{FF2B5EF4-FFF2-40B4-BE49-F238E27FC236}">
                <a16:creationId xmlns:a16="http://schemas.microsoft.com/office/drawing/2014/main" id="{A1DC4D3E-3EE7-1982-872F-9B430F87940A}"/>
              </a:ext>
            </a:extLst>
          </p:cNvPr>
          <p:cNvPicPr>
            <a:picLocks noChangeAspect="1"/>
          </p:cNvPicPr>
          <p:nvPr/>
        </p:nvPicPr>
        <p:blipFill>
          <a:blip r:embed="rId2"/>
          <a:stretch>
            <a:fillRect/>
          </a:stretch>
        </p:blipFill>
        <p:spPr>
          <a:xfrm>
            <a:off x="418274" y="303695"/>
            <a:ext cx="10961558" cy="5520330"/>
          </a:xfrm>
          <a:prstGeom prst="rect">
            <a:avLst/>
          </a:prstGeom>
        </p:spPr>
      </p:pic>
    </p:spTree>
    <p:extLst>
      <p:ext uri="{BB962C8B-B14F-4D97-AF65-F5344CB8AC3E}">
        <p14:creationId xmlns:p14="http://schemas.microsoft.com/office/powerpoint/2010/main" val="88278964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22960" y="1059120"/>
            <a:ext cx="11222725" cy="4739759"/>
          </a:xfrm>
          <a:prstGeom prst="rect">
            <a:avLst/>
          </a:prstGeom>
          <a:noFill/>
        </p:spPr>
        <p:txBody>
          <a:bodyPr wrap="square" lIns="90000" rtlCol="0">
            <a:spAutoFit/>
          </a:bodyPr>
          <a:lstStyle/>
          <a:p>
            <a:pPr>
              <a:spcBef>
                <a:spcPts val="2400"/>
              </a:spcBef>
            </a:pPr>
            <a:r>
              <a:rPr lang="en-US" sz="2400" dirty="0"/>
              <a:t>A </a:t>
            </a:r>
            <a:r>
              <a:rPr lang="en-US" sz="2400" b="1" dirty="0"/>
              <a:t>random experiment </a:t>
            </a:r>
            <a:r>
              <a:rPr lang="en-US" sz="2400" dirty="0"/>
              <a:t>is an action or process that leads to one of several possible outcomes.</a:t>
            </a:r>
          </a:p>
          <a:p>
            <a:pPr>
              <a:spcBef>
                <a:spcPts val="2400"/>
              </a:spcBef>
            </a:pPr>
            <a:r>
              <a:rPr lang="en-US" sz="2400" dirty="0"/>
              <a:t>Examples:</a:t>
            </a:r>
          </a:p>
          <a:p>
            <a:pPr>
              <a:spcBef>
                <a:spcPts val="1200"/>
              </a:spcBef>
            </a:pPr>
            <a:r>
              <a:rPr lang="en-US" sz="2400" b="1" dirty="0"/>
              <a:t>Illustration 1.	</a:t>
            </a:r>
            <a:r>
              <a:rPr lang="en-US" sz="2400" dirty="0"/>
              <a:t>Experiment:	Flip a coin.</a:t>
            </a:r>
          </a:p>
          <a:p>
            <a:pPr>
              <a:spcBef>
                <a:spcPts val="0"/>
              </a:spcBef>
            </a:pPr>
            <a:r>
              <a:rPr lang="en-US" sz="2400" dirty="0"/>
              <a:t>		Outcomes:	Heads and tails</a:t>
            </a:r>
          </a:p>
          <a:p>
            <a:r>
              <a:rPr lang="en-US" sz="2400" b="1" dirty="0"/>
              <a:t>Illustration 2.</a:t>
            </a:r>
            <a:r>
              <a:rPr lang="en-US" sz="2400" dirty="0"/>
              <a:t>	Experiment:	Record marks on a statistics test (out of 100).</a:t>
            </a:r>
          </a:p>
          <a:p>
            <a:pPr>
              <a:spcBef>
                <a:spcPts val="0"/>
              </a:spcBef>
            </a:pPr>
            <a:r>
              <a:rPr lang="en-US" sz="2400" dirty="0"/>
              <a:t>		Outcomes:	Numbers between 0 and 100</a:t>
            </a:r>
          </a:p>
          <a:p>
            <a:r>
              <a:rPr lang="en-US" sz="2400" b="1" dirty="0"/>
              <a:t>Illustration 3.	</a:t>
            </a:r>
            <a:r>
              <a:rPr lang="en-US" sz="2400" dirty="0"/>
              <a:t>Experiment:	Record grade on a statistics test.</a:t>
            </a:r>
          </a:p>
          <a:p>
            <a:pPr>
              <a:spcBef>
                <a:spcPts val="0"/>
              </a:spcBef>
            </a:pPr>
            <a:r>
              <a:rPr lang="en-US" sz="2400" dirty="0"/>
              <a:t>		Outcomes:	A, B, C, D, and F</a:t>
            </a:r>
          </a:p>
          <a:p>
            <a:endParaRPr lang="en-US" sz="2800" dirty="0"/>
          </a:p>
          <a:p>
            <a:endParaRPr lang="en-US" sz="28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70452" y="323232"/>
            <a:ext cx="11851095" cy="584775"/>
          </a:xfrm>
          <a:prstGeom prst="rect">
            <a:avLst/>
          </a:prstGeom>
          <a:noFill/>
        </p:spPr>
        <p:txBody>
          <a:bodyPr wrap="square" rtlCol="0">
            <a:spAutoFit/>
          </a:bodyPr>
          <a:lstStyle/>
          <a:p>
            <a:pPr algn="ctr"/>
            <a:r>
              <a:rPr lang="en-US" sz="3200" spc="100" dirty="0">
                <a:latin typeface="Engravers MT" panose="02090707080505020304" pitchFamily="18" charset="0"/>
                <a:cs typeface="Times New Roman" panose="02020603050405020304" pitchFamily="18" charset="0"/>
              </a:rPr>
              <a:t>Random Experiment</a:t>
            </a:r>
          </a:p>
        </p:txBody>
      </p:sp>
      <p:sp>
        <p:nvSpPr>
          <p:cNvPr id="2" name="TextBox 1">
            <a:extLst>
              <a:ext uri="{FF2B5EF4-FFF2-40B4-BE49-F238E27FC236}">
                <a16:creationId xmlns:a16="http://schemas.microsoft.com/office/drawing/2014/main" id="{F267E3D6-95C9-39B6-9237-54014EC8E8D1}"/>
              </a:ext>
            </a:extLst>
          </p:cNvPr>
          <p:cNvSpPr txBox="1"/>
          <p:nvPr/>
        </p:nvSpPr>
        <p:spPr>
          <a:xfrm>
            <a:off x="446315" y="4998659"/>
            <a:ext cx="11851094" cy="1631216"/>
          </a:xfrm>
          <a:prstGeom prst="rect">
            <a:avLst/>
          </a:prstGeom>
          <a:noFill/>
        </p:spPr>
        <p:txBody>
          <a:bodyPr wrap="square" lIns="90000" rtlCol="0">
            <a:spAutoFit/>
          </a:bodyPr>
          <a:lstStyle/>
          <a:p>
            <a:r>
              <a:rPr lang="en-US" sz="2800" dirty="0"/>
              <a:t>The list of possible outcomes of an experiment must be:</a:t>
            </a:r>
          </a:p>
          <a:p>
            <a:endParaRPr lang="en-US" sz="2400" dirty="0"/>
          </a:p>
          <a:p>
            <a:pPr marL="342900" indent="-342900">
              <a:buFontTx/>
              <a:buChar char="-"/>
            </a:pPr>
            <a:r>
              <a:rPr lang="en-US" sz="2400" b="1" dirty="0"/>
              <a:t>Exhaustive: </a:t>
            </a:r>
            <a:r>
              <a:rPr lang="en-US" sz="2400" dirty="0"/>
              <a:t>All possible outcomes must be included</a:t>
            </a:r>
          </a:p>
          <a:p>
            <a:pPr marL="342900" indent="-342900">
              <a:buFontTx/>
              <a:buChar char="-"/>
            </a:pPr>
            <a:r>
              <a:rPr lang="en-US" sz="2400" b="1" dirty="0"/>
              <a:t>Mutually Exclusive: </a:t>
            </a:r>
            <a:r>
              <a:rPr lang="en-US" sz="2400" dirty="0"/>
              <a:t>Two outcomes cannot occur at the same time</a:t>
            </a:r>
            <a:endParaRPr lang="en-US" sz="2800" dirty="0"/>
          </a:p>
        </p:txBody>
      </p:sp>
    </p:spTree>
    <p:extLst>
      <p:ext uri="{BB962C8B-B14F-4D97-AF65-F5344CB8AC3E}">
        <p14:creationId xmlns:p14="http://schemas.microsoft.com/office/powerpoint/2010/main" val="413851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7F386-42BB-C7E9-74FF-DBEFE5845353}"/>
              </a:ext>
            </a:extLst>
          </p:cNvPr>
          <p:cNvPicPr>
            <a:picLocks noChangeAspect="1"/>
          </p:cNvPicPr>
          <p:nvPr/>
        </p:nvPicPr>
        <p:blipFill>
          <a:blip r:embed="rId2"/>
          <a:stretch>
            <a:fillRect/>
          </a:stretch>
        </p:blipFill>
        <p:spPr>
          <a:xfrm>
            <a:off x="512620" y="290945"/>
            <a:ext cx="10958944" cy="5985164"/>
          </a:xfrm>
          <a:prstGeom prst="rect">
            <a:avLst/>
          </a:prstGeom>
        </p:spPr>
      </p:pic>
    </p:spTree>
    <p:extLst>
      <p:ext uri="{BB962C8B-B14F-4D97-AF65-F5344CB8AC3E}">
        <p14:creationId xmlns:p14="http://schemas.microsoft.com/office/powerpoint/2010/main" val="530907077"/>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342D6-51E7-0A62-328F-D28A6E6852BA}"/>
              </a:ext>
            </a:extLst>
          </p:cNvPr>
          <p:cNvPicPr>
            <a:picLocks noChangeAspect="1"/>
          </p:cNvPicPr>
          <p:nvPr/>
        </p:nvPicPr>
        <p:blipFill>
          <a:blip r:embed="rId2"/>
          <a:stretch>
            <a:fillRect/>
          </a:stretch>
        </p:blipFill>
        <p:spPr>
          <a:xfrm>
            <a:off x="710681" y="179084"/>
            <a:ext cx="10656013" cy="5884091"/>
          </a:xfrm>
          <a:prstGeom prst="rect">
            <a:avLst/>
          </a:prstGeom>
        </p:spPr>
      </p:pic>
    </p:spTree>
    <p:extLst>
      <p:ext uri="{BB962C8B-B14F-4D97-AF65-F5344CB8AC3E}">
        <p14:creationId xmlns:p14="http://schemas.microsoft.com/office/powerpoint/2010/main" val="1937965794"/>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7D068-380F-170C-A18A-32214D27089D}"/>
              </a:ext>
            </a:extLst>
          </p:cNvPr>
          <p:cNvPicPr>
            <a:picLocks noChangeAspect="1"/>
          </p:cNvPicPr>
          <p:nvPr/>
        </p:nvPicPr>
        <p:blipFill>
          <a:blip r:embed="rId2"/>
          <a:stretch>
            <a:fillRect/>
          </a:stretch>
        </p:blipFill>
        <p:spPr>
          <a:xfrm>
            <a:off x="375137" y="364907"/>
            <a:ext cx="11118167" cy="5698268"/>
          </a:xfrm>
          <a:prstGeom prst="rect">
            <a:avLst/>
          </a:prstGeom>
        </p:spPr>
      </p:pic>
    </p:spTree>
    <p:extLst>
      <p:ext uri="{BB962C8B-B14F-4D97-AF65-F5344CB8AC3E}">
        <p14:creationId xmlns:p14="http://schemas.microsoft.com/office/powerpoint/2010/main" val="2955595017"/>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589658-430E-B541-22D0-1CB3975DC1CA}"/>
              </a:ext>
            </a:extLst>
          </p:cNvPr>
          <p:cNvPicPr>
            <a:picLocks noChangeAspect="1"/>
          </p:cNvPicPr>
          <p:nvPr/>
        </p:nvPicPr>
        <p:blipFill>
          <a:blip r:embed="rId2"/>
          <a:stretch>
            <a:fillRect/>
          </a:stretch>
        </p:blipFill>
        <p:spPr>
          <a:xfrm>
            <a:off x="618978" y="801859"/>
            <a:ext cx="9847385" cy="5799406"/>
          </a:xfrm>
          <a:prstGeom prst="rect">
            <a:avLst/>
          </a:prstGeom>
        </p:spPr>
      </p:pic>
    </p:spTree>
    <p:extLst>
      <p:ext uri="{BB962C8B-B14F-4D97-AF65-F5344CB8AC3E}">
        <p14:creationId xmlns:p14="http://schemas.microsoft.com/office/powerpoint/2010/main" val="2245606506"/>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8DE7C-F48C-C91E-331D-38DE5E05AD6D}"/>
              </a:ext>
            </a:extLst>
          </p:cNvPr>
          <p:cNvPicPr>
            <a:picLocks noChangeAspect="1"/>
          </p:cNvPicPr>
          <p:nvPr/>
        </p:nvPicPr>
        <p:blipFill>
          <a:blip r:embed="rId2"/>
          <a:stretch>
            <a:fillRect/>
          </a:stretch>
        </p:blipFill>
        <p:spPr>
          <a:xfrm>
            <a:off x="367694" y="327483"/>
            <a:ext cx="10886460" cy="6101451"/>
          </a:xfrm>
          <a:prstGeom prst="rect">
            <a:avLst/>
          </a:prstGeom>
        </p:spPr>
      </p:pic>
    </p:spTree>
    <p:extLst>
      <p:ext uri="{BB962C8B-B14F-4D97-AF65-F5344CB8AC3E}">
        <p14:creationId xmlns:p14="http://schemas.microsoft.com/office/powerpoint/2010/main" val="4056124773"/>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A77EC4-4AD8-2ED6-14FF-B8C777350089}"/>
              </a:ext>
            </a:extLst>
          </p:cNvPr>
          <p:cNvPicPr>
            <a:picLocks noChangeAspect="1"/>
          </p:cNvPicPr>
          <p:nvPr/>
        </p:nvPicPr>
        <p:blipFill>
          <a:blip r:embed="rId2"/>
          <a:stretch>
            <a:fillRect/>
          </a:stretch>
        </p:blipFill>
        <p:spPr>
          <a:xfrm>
            <a:off x="644997" y="383701"/>
            <a:ext cx="10715729" cy="5850843"/>
          </a:xfrm>
          <a:prstGeom prst="rect">
            <a:avLst/>
          </a:prstGeom>
        </p:spPr>
      </p:pic>
    </p:spTree>
    <p:extLst>
      <p:ext uri="{BB962C8B-B14F-4D97-AF65-F5344CB8AC3E}">
        <p14:creationId xmlns:p14="http://schemas.microsoft.com/office/powerpoint/2010/main" val="3754218860"/>
      </p:ext>
    </p:extLst>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D9FF9-2DA7-E768-FB8F-C2BAAF2CFADB}"/>
              </a:ext>
            </a:extLst>
          </p:cNvPr>
          <p:cNvPicPr>
            <a:picLocks noChangeAspect="1"/>
          </p:cNvPicPr>
          <p:nvPr/>
        </p:nvPicPr>
        <p:blipFill>
          <a:blip r:embed="rId2"/>
          <a:stretch>
            <a:fillRect/>
          </a:stretch>
        </p:blipFill>
        <p:spPr>
          <a:xfrm>
            <a:off x="561870" y="295725"/>
            <a:ext cx="10965111" cy="6174347"/>
          </a:xfrm>
          <a:prstGeom prst="rect">
            <a:avLst/>
          </a:prstGeom>
        </p:spPr>
      </p:pic>
    </p:spTree>
    <p:extLst>
      <p:ext uri="{BB962C8B-B14F-4D97-AF65-F5344CB8AC3E}">
        <p14:creationId xmlns:p14="http://schemas.microsoft.com/office/powerpoint/2010/main" val="1345889243"/>
      </p:ext>
    </p:extLst>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A5AF0-9202-DF2A-4934-EB9FAD1F6315}"/>
              </a:ext>
            </a:extLst>
          </p:cNvPr>
          <p:cNvPicPr>
            <a:picLocks noChangeAspect="1"/>
          </p:cNvPicPr>
          <p:nvPr/>
        </p:nvPicPr>
        <p:blipFill>
          <a:blip r:embed="rId2"/>
          <a:stretch>
            <a:fillRect/>
          </a:stretch>
        </p:blipFill>
        <p:spPr>
          <a:xfrm>
            <a:off x="437180" y="577977"/>
            <a:ext cx="10729584" cy="5601150"/>
          </a:xfrm>
          <a:prstGeom prst="rect">
            <a:avLst/>
          </a:prstGeom>
        </p:spPr>
      </p:pic>
    </p:spTree>
    <p:extLst>
      <p:ext uri="{BB962C8B-B14F-4D97-AF65-F5344CB8AC3E}">
        <p14:creationId xmlns:p14="http://schemas.microsoft.com/office/powerpoint/2010/main" val="418004527"/>
      </p:ext>
    </p:extLst>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40905" y="280998"/>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Probability Trees</a:t>
            </a:r>
          </a:p>
        </p:txBody>
      </p:sp>
      <p:sp>
        <p:nvSpPr>
          <p:cNvPr id="3" name="TextBox 2">
            <a:extLst>
              <a:ext uri="{FF2B5EF4-FFF2-40B4-BE49-F238E27FC236}">
                <a16:creationId xmlns:a16="http://schemas.microsoft.com/office/drawing/2014/main" id="{AAC4CF37-3C0F-5DE7-2A03-15DB1485095F}"/>
              </a:ext>
            </a:extLst>
          </p:cNvPr>
          <p:cNvSpPr txBox="1"/>
          <p:nvPr/>
        </p:nvSpPr>
        <p:spPr>
          <a:xfrm>
            <a:off x="596863" y="1241478"/>
            <a:ext cx="10286178" cy="3539430"/>
          </a:xfrm>
          <a:prstGeom prst="rect">
            <a:avLst/>
          </a:prstGeom>
          <a:noFill/>
        </p:spPr>
        <p:txBody>
          <a:bodyPr wrap="square" rtlCol="0">
            <a:spAutoFit/>
          </a:bodyPr>
          <a:lstStyle/>
          <a:p>
            <a:r>
              <a:rPr lang="en-US" sz="2800" dirty="0"/>
              <a:t>In a </a:t>
            </a:r>
            <a:r>
              <a:rPr lang="en-US" sz="2800" b="1" dirty="0"/>
              <a:t>probability tree</a:t>
            </a:r>
            <a:r>
              <a:rPr lang="en-US" sz="2800" dirty="0"/>
              <a:t>, the events in an experiment are represented by branches, which are lines linked to each other. </a:t>
            </a:r>
          </a:p>
          <a:p>
            <a:endParaRPr lang="en-US" sz="2800" dirty="0"/>
          </a:p>
          <a:p>
            <a:r>
              <a:rPr lang="en-US" sz="2800" dirty="0"/>
              <a:t>We calculate the joint probabilities by multiplying the probabilities on the linked branches. </a:t>
            </a:r>
          </a:p>
          <a:p>
            <a:endParaRPr lang="en-US" sz="2800" dirty="0"/>
          </a:p>
          <a:p>
            <a:r>
              <a:rPr lang="en-US" sz="2800" dirty="0"/>
              <a:t>Parallel branches from the same node are mutually exclusive and can be added together. </a:t>
            </a:r>
          </a:p>
        </p:txBody>
      </p:sp>
    </p:spTree>
    <p:extLst>
      <p:ext uri="{BB962C8B-B14F-4D97-AF65-F5344CB8AC3E}">
        <p14:creationId xmlns:p14="http://schemas.microsoft.com/office/powerpoint/2010/main" val="30366388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938019-E28E-A014-3E25-40DA0C12518F}"/>
              </a:ext>
            </a:extLst>
          </p:cNvPr>
          <p:cNvSpPr txBox="1"/>
          <p:nvPr/>
        </p:nvSpPr>
        <p:spPr>
          <a:xfrm>
            <a:off x="793759" y="910206"/>
            <a:ext cx="10604482" cy="1508105"/>
          </a:xfrm>
          <a:prstGeom prst="rect">
            <a:avLst/>
          </a:prstGeom>
          <a:noFill/>
        </p:spPr>
        <p:txBody>
          <a:bodyPr wrap="square">
            <a:spAutoFit/>
          </a:bodyPr>
          <a:lstStyle/>
          <a:p>
            <a:r>
              <a:rPr lang="en-US" sz="2300" dirty="0"/>
              <a:t>The professor needs to select one student at random as a substitute for the next two classes.</a:t>
            </a:r>
          </a:p>
          <a:p>
            <a:endParaRPr lang="en-US" sz="2300" dirty="0"/>
          </a:p>
          <a:p>
            <a:r>
              <a:rPr lang="en-US" sz="2300" dirty="0"/>
              <a:t>What is the probability that the students selected for the two classes are both females?</a:t>
            </a:r>
          </a:p>
        </p:txBody>
      </p:sp>
      <p:sp>
        <p:nvSpPr>
          <p:cNvPr id="4" name="Text Placeholder 2">
            <a:extLst>
              <a:ext uri="{FF2B5EF4-FFF2-40B4-BE49-F238E27FC236}">
                <a16:creationId xmlns:a16="http://schemas.microsoft.com/office/drawing/2014/main" id="{A07BCC60-E61B-4947-8C6B-B70BF677583B}"/>
              </a:ext>
            </a:extLst>
          </p:cNvPr>
          <p:cNvSpPr txBox="1">
            <a:spLocks/>
          </p:cNvSpPr>
          <p:nvPr/>
        </p:nvSpPr>
        <p:spPr>
          <a:xfrm>
            <a:off x="-1856510" y="365877"/>
            <a:ext cx="13130060" cy="492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0" lvl="8" indent="0">
              <a:buNone/>
            </a:pPr>
            <a:r>
              <a:rPr lang="en-US" sz="2400" spc="100" dirty="0">
                <a:latin typeface="Engravers MT" panose="02090707080505020304" pitchFamily="18" charset="0"/>
                <a:cs typeface="Times New Roman" panose="02020603050405020304" pitchFamily="18" charset="0"/>
              </a:rPr>
              <a:t>Example – With Replacement Example </a:t>
            </a:r>
          </a:p>
        </p:txBody>
      </p:sp>
      <p:pic>
        <p:nvPicPr>
          <p:cNvPr id="7" name="Picture Placeholder 10">
            <a:extLst>
              <a:ext uri="{FF2B5EF4-FFF2-40B4-BE49-F238E27FC236}">
                <a16:creationId xmlns:a16="http://schemas.microsoft.com/office/drawing/2014/main" id="{C4AD149B-08FB-4B64-A45A-93B9D0D661D5}"/>
              </a:ext>
            </a:extLst>
          </p:cNvPr>
          <p:cNvPicPr>
            <a:picLocks noChangeAspect="1"/>
          </p:cNvPicPr>
          <p:nvPr/>
        </p:nvPicPr>
        <p:blipFill rotWithShape="1">
          <a:blip r:embed="rId3"/>
          <a:srcRect t="102" b="102"/>
          <a:stretch/>
        </p:blipFill>
        <p:spPr>
          <a:xfrm>
            <a:off x="3200401" y="2754085"/>
            <a:ext cx="5894012" cy="3723149"/>
          </a:xfrm>
          <a:prstGeom prst="rect">
            <a:avLst/>
          </a:prstGeom>
        </p:spPr>
      </p:pic>
    </p:spTree>
    <p:extLst>
      <p:ext uri="{BB962C8B-B14F-4D97-AF65-F5344CB8AC3E}">
        <p14:creationId xmlns:p14="http://schemas.microsoft.com/office/powerpoint/2010/main" val="270301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622092" y="1291853"/>
                <a:ext cx="11030339" cy="5600379"/>
              </a:xfrm>
              <a:prstGeom prst="rect">
                <a:avLst/>
              </a:prstGeom>
              <a:noFill/>
            </p:spPr>
            <p:txBody>
              <a:bodyPr wrap="square" lIns="90000" rtlCol="0">
                <a:spAutoFit/>
              </a:bodyPr>
              <a:lstStyle/>
              <a:p>
                <a:r>
                  <a:rPr lang="en-US" sz="2400" dirty="0"/>
                  <a:t>A </a:t>
                </a:r>
                <a:r>
                  <a:rPr lang="en-US" sz="2400" b="1" dirty="0"/>
                  <a:t>sample space </a:t>
                </a:r>
                <a:r>
                  <a:rPr lang="en-US" sz="2400" dirty="0"/>
                  <a:t>of a random experiment is a list of all possible outcomes of the experiment. </a:t>
                </a:r>
              </a:p>
              <a:p>
                <a:endParaRPr lang="en-US" sz="2400" dirty="0"/>
              </a:p>
              <a:p>
                <a:pPr>
                  <a:spcAft>
                    <a:spcPts val="1200"/>
                  </a:spcAft>
                </a:pPr>
                <a:r>
                  <a:rPr lang="en-US" sz="2400" dirty="0"/>
                  <a:t>Using set notation, we represent the sample space and its </a:t>
                </a:r>
                <a:r>
                  <a:rPr lang="en-US" sz="2400" i="1" dirty="0"/>
                  <a:t>k</a:t>
                </a:r>
                <a:r>
                  <a:rPr lang="en-US" sz="2400" dirty="0"/>
                  <a:t> outcomes as:</a:t>
                </a:r>
              </a:p>
              <a:p>
                <a:pPr marL="914400"/>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𝑂</m:t>
                              </m:r>
                            </m:e>
                            <m:sub>
                              <m:r>
                                <a:rPr lang="en-US" sz="2400" i="1">
                                  <a:latin typeface="Cambria Math" panose="02040503050406030204" pitchFamily="18" charset="0"/>
                                </a:rPr>
                                <m:t>𝑘</m:t>
                              </m:r>
                            </m:sub>
                          </m:sSub>
                        </m:e>
                      </m:d>
                    </m:oMath>
                  </m:oMathPara>
                </a14:m>
                <a:endParaRPr lang="en-US" sz="2400" dirty="0"/>
              </a:p>
              <a:p>
                <a:pPr>
                  <a:spcBef>
                    <a:spcPts val="2400"/>
                  </a:spcBef>
                </a:pPr>
                <a:r>
                  <a:rPr lang="en-US" sz="2400" dirty="0"/>
                  <a:t>When we begin the task of assigning probabilities to the outcomes, we must obey two </a:t>
                </a:r>
                <a:r>
                  <a:rPr lang="en-US" sz="2400" b="1" dirty="0"/>
                  <a:t>probability requirements</a:t>
                </a:r>
                <a:r>
                  <a:rPr lang="en-US" sz="2400" dirty="0"/>
                  <a:t>:</a:t>
                </a:r>
              </a:p>
              <a:p>
                <a:pPr marL="914400" indent="-457200">
                  <a:buFont typeface="+mj-lt"/>
                  <a:buAutoNum type="arabicPeriod"/>
                </a:pPr>
                <a:r>
                  <a:rPr lang="en-US" sz="2400" dirty="0"/>
                  <a:t>The probability of any outcome must lie between 0 and 1. That is,</a:t>
                </a:r>
              </a:p>
              <a:p>
                <a:pPr>
                  <a:tabLst>
                    <a:tab pos="1601788" algn="l"/>
                    <a:tab pos="3657600" algn="l"/>
                  </a:tabLst>
                </a:pPr>
                <a:r>
                  <a:rPr lang="en-US" sz="2400" dirty="0"/>
                  <a:t>	</a:t>
                </a:r>
                <a14:m>
                  <m:oMath xmlns:m="http://schemas.openxmlformats.org/officeDocument/2006/math">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𝑂</m:t>
                            </m:r>
                          </m:e>
                          <m:sub>
                            <m:r>
                              <a:rPr lang="en-US" sz="2400" i="1">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≤1 </m:t>
                    </m:r>
                    <m:r>
                      <m:rPr>
                        <m:nor/>
                      </m:rPr>
                      <a:rPr lang="en-US" sz="2400" dirty="0">
                        <a:latin typeface="Cambria Math" panose="02040503050406030204" pitchFamily="18" charset="0"/>
                        <a:ea typeface="Cambria Math" panose="02040503050406030204" pitchFamily="18" charset="0"/>
                      </a:rPr>
                      <m:t>for</m:t>
                    </m:r>
                    <m:r>
                      <m:rPr>
                        <m:nor/>
                      </m:rPr>
                      <a:rPr lang="en-US" sz="2400" dirty="0">
                        <a:latin typeface="Cambria Math" panose="02040503050406030204" pitchFamily="18" charset="0"/>
                        <a:ea typeface="Cambria Math" panose="02040503050406030204" pitchFamily="18" charset="0"/>
                      </a:rPr>
                      <m:t> </m:t>
                    </m:r>
                    <m:r>
                      <m:rPr>
                        <m:nor/>
                      </m:rPr>
                      <a:rPr lang="en-US" sz="2400" dirty="0">
                        <a:latin typeface="Cambria Math" panose="02040503050406030204" pitchFamily="18" charset="0"/>
                        <a:ea typeface="Cambria Math" panose="02040503050406030204" pitchFamily="18" charset="0"/>
                      </a:rPr>
                      <m:t>each</m:t>
                    </m:r>
                    <m:r>
                      <m:rPr>
                        <m:nor/>
                      </m:rPr>
                      <a:rPr lang="en-US" sz="2400" dirty="0">
                        <a:latin typeface="Cambria Math" panose="02040503050406030204" pitchFamily="18" charset="0"/>
                        <a:ea typeface="Cambria Math" panose="02040503050406030204" pitchFamily="18" charset="0"/>
                      </a:rPr>
                      <m:t> </m:t>
                    </m:r>
                    <m:r>
                      <m:rPr>
                        <m:nor/>
                      </m:rPr>
                      <a:rPr lang="en-US" sz="2400" dirty="0">
                        <a:latin typeface="Cambria Math" panose="02040503050406030204" pitchFamily="18" charset="0"/>
                        <a:ea typeface="Cambria Math" panose="02040503050406030204" pitchFamily="18" charset="0"/>
                      </a:rPr>
                      <m:t>i</m:t>
                    </m:r>
                  </m:oMath>
                </a14:m>
                <a:endParaRPr lang="en-US" sz="2400" dirty="0">
                  <a:latin typeface="Cambria Math" panose="02040503050406030204" pitchFamily="18" charset="0"/>
                  <a:ea typeface="Cambria Math" panose="02040503050406030204" pitchFamily="18" charset="0"/>
                </a:endParaRPr>
              </a:p>
              <a:p>
                <a:pPr marL="914400" indent="-457200">
                  <a:spcBef>
                    <a:spcPts val="1200"/>
                  </a:spcBef>
                  <a:buFont typeface="+mj-lt"/>
                  <a:buAutoNum type="arabicPeriod" startAt="2"/>
                  <a:tabLst>
                    <a:tab pos="1601788" algn="l"/>
                    <a:tab pos="3657600" algn="l"/>
                  </a:tabLst>
                </a:pPr>
                <a:r>
                  <a:rPr lang="en-US" sz="2400" dirty="0"/>
                  <a:t>The sum of the probabilities of all the outcomes in a sample space must be 1. That is,</a:t>
                </a:r>
              </a:p>
              <a:p>
                <a:pPr marL="457200">
                  <a:tabLst>
                    <a:tab pos="1601788" algn="l"/>
                    <a:tab pos="3657600" algn="l"/>
                  </a:tabLst>
                </a:pPr>
                <a:r>
                  <a:rPr lang="en-US" sz="2400" dirty="0"/>
                  <a:t>	</a:t>
                </a:r>
                <a14:m>
                  <m:oMath xmlns:m="http://schemas.openxmlformats.org/officeDocument/2006/math">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𝑘</m:t>
                        </m:r>
                      </m:sup>
                      <m:e>
                        <m:r>
                          <a:rPr lang="en-US" sz="2400" i="1">
                            <a:latin typeface="Cambria Math" panose="02040503050406030204" pitchFamily="18" charset="0"/>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𝑂</m:t>
                                </m:r>
                              </m:e>
                              <m:sub>
                                <m:r>
                                  <a:rPr lang="en-US" sz="2400" i="1">
                                    <a:latin typeface="Cambria Math" panose="02040503050406030204" pitchFamily="18" charset="0"/>
                                  </a:rPr>
                                  <m:t>𝑖</m:t>
                                </m:r>
                              </m:sub>
                            </m:sSub>
                          </m:e>
                        </m:d>
                        <m:r>
                          <a:rPr lang="en-US" sz="2400" i="1">
                            <a:latin typeface="Cambria Math" panose="02040503050406030204" pitchFamily="18" charset="0"/>
                          </a:rPr>
                          <m:t>=1</m:t>
                        </m:r>
                      </m:e>
                    </m:nary>
                  </m:oMath>
                </a14:m>
                <a:endParaRPr lang="en-US" sz="2800" dirty="0"/>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22092" y="1291853"/>
                <a:ext cx="11030339" cy="5600379"/>
              </a:xfrm>
              <a:prstGeom prst="rect">
                <a:avLst/>
              </a:prstGeom>
              <a:blipFill>
                <a:blip r:embed="rId3"/>
                <a:stretch>
                  <a:fillRect l="-884" t="-87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98663" y="140529"/>
            <a:ext cx="11851095" cy="1138773"/>
          </a:xfrm>
          <a:prstGeom prst="rect">
            <a:avLst/>
          </a:prstGeom>
          <a:noFill/>
        </p:spPr>
        <p:txBody>
          <a:bodyPr wrap="square" rtlCol="0">
            <a:spAutoFit/>
          </a:bodyPr>
          <a:lstStyle/>
          <a:p>
            <a:pPr algn="ctr"/>
            <a:r>
              <a:rPr lang="en-US" sz="4000" dirty="0">
                <a:solidFill>
                  <a:schemeClr val="bg1"/>
                </a:solidFill>
              </a:rPr>
              <a:t>6-1 </a:t>
            </a:r>
            <a:r>
              <a:rPr lang="en-US" sz="2800" spc="100" dirty="0">
                <a:latin typeface="Engravers MT" panose="02090707080505020304" pitchFamily="18" charset="0"/>
                <a:cs typeface="Times New Roman" panose="02020603050405020304" pitchFamily="18" charset="0"/>
              </a:rPr>
              <a:t>Sample Space and Probability Requirements</a:t>
            </a:r>
          </a:p>
        </p:txBody>
      </p:sp>
    </p:spTree>
    <p:extLst>
      <p:ext uri="{BB962C8B-B14F-4D97-AF65-F5344CB8AC3E}">
        <p14:creationId xmlns:p14="http://schemas.microsoft.com/office/powerpoint/2010/main" val="3414435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938019-E28E-A014-3E25-40DA0C12518F}"/>
              </a:ext>
            </a:extLst>
          </p:cNvPr>
          <p:cNvSpPr txBox="1"/>
          <p:nvPr/>
        </p:nvSpPr>
        <p:spPr>
          <a:xfrm>
            <a:off x="619687" y="1174487"/>
            <a:ext cx="10310867" cy="1308050"/>
          </a:xfrm>
          <a:prstGeom prst="rect">
            <a:avLst/>
          </a:prstGeom>
          <a:noFill/>
        </p:spPr>
        <p:txBody>
          <a:bodyPr wrap="square">
            <a:spAutoFit/>
          </a:bodyPr>
          <a:lstStyle/>
          <a:p>
            <a:pPr>
              <a:spcBef>
                <a:spcPts val="600"/>
              </a:spcBef>
            </a:pPr>
            <a:r>
              <a:rPr lang="en-US" sz="2300" dirty="0"/>
              <a:t>A graduate statistics course has seven male and three female students. </a:t>
            </a:r>
          </a:p>
          <a:p>
            <a:pPr>
              <a:spcBef>
                <a:spcPts val="600"/>
              </a:spcBef>
            </a:pPr>
            <a:r>
              <a:rPr lang="en-US" sz="2300" dirty="0"/>
              <a:t>The professor wants to select two students at random. </a:t>
            </a:r>
          </a:p>
          <a:p>
            <a:pPr>
              <a:spcBef>
                <a:spcPts val="600"/>
              </a:spcBef>
            </a:pPr>
            <a:r>
              <a:rPr lang="en-US" sz="2300" dirty="0"/>
              <a:t>What is the probability that the two students chosen are female?</a:t>
            </a:r>
          </a:p>
        </p:txBody>
      </p:sp>
      <p:sp>
        <p:nvSpPr>
          <p:cNvPr id="4" name="Text Placeholder 2">
            <a:extLst>
              <a:ext uri="{FF2B5EF4-FFF2-40B4-BE49-F238E27FC236}">
                <a16:creationId xmlns:a16="http://schemas.microsoft.com/office/drawing/2014/main" id="{A07BCC60-E61B-4947-8C6B-B70BF677583B}"/>
              </a:ext>
            </a:extLst>
          </p:cNvPr>
          <p:cNvSpPr txBox="1">
            <a:spLocks/>
          </p:cNvSpPr>
          <p:nvPr/>
        </p:nvSpPr>
        <p:spPr>
          <a:xfrm>
            <a:off x="491860" y="500222"/>
            <a:ext cx="10162286" cy="492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Example 6.5 </a:t>
            </a:r>
            <a:r>
              <a:rPr lang="en-US" sz="2400" spc="100" dirty="0">
                <a:latin typeface="Engravers MT" panose="02090707080505020304" pitchFamily="18" charset="0"/>
                <a:cs typeface="Times New Roman" panose="02020603050405020304" pitchFamily="18" charset="0"/>
              </a:rPr>
              <a:t>Without Replacement Example</a:t>
            </a:r>
          </a:p>
        </p:txBody>
      </p:sp>
      <p:pic>
        <p:nvPicPr>
          <p:cNvPr id="6" name="Picture Placeholder 8">
            <a:extLst>
              <a:ext uri="{FF2B5EF4-FFF2-40B4-BE49-F238E27FC236}">
                <a16:creationId xmlns:a16="http://schemas.microsoft.com/office/drawing/2014/main" id="{2DD29298-BC0E-4D5D-8121-AEA24DCC52D6}"/>
              </a:ext>
            </a:extLst>
          </p:cNvPr>
          <p:cNvPicPr>
            <a:picLocks noChangeAspect="1"/>
          </p:cNvPicPr>
          <p:nvPr/>
        </p:nvPicPr>
        <p:blipFill rotWithShape="1">
          <a:blip r:embed="rId3"/>
          <a:srcRect t="123" b="123"/>
          <a:stretch/>
        </p:blipFill>
        <p:spPr>
          <a:xfrm>
            <a:off x="2514600" y="2928258"/>
            <a:ext cx="7173686" cy="3183298"/>
          </a:xfrm>
          <a:prstGeom prst="rect">
            <a:avLst/>
          </a:prstGeom>
        </p:spPr>
      </p:pic>
    </p:spTree>
    <p:extLst>
      <p:ext uri="{BB962C8B-B14F-4D97-AF65-F5344CB8AC3E}">
        <p14:creationId xmlns:p14="http://schemas.microsoft.com/office/powerpoint/2010/main" val="3647729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667747" y="1528479"/>
            <a:ext cx="11030673" cy="3801041"/>
          </a:xfrm>
          <a:prstGeom prst="rect">
            <a:avLst/>
          </a:prstGeom>
          <a:noFill/>
        </p:spPr>
        <p:txBody>
          <a:bodyPr wrap="square" lIns="90000" rtlCol="0">
            <a:spAutoFit/>
          </a:bodyPr>
          <a:lstStyle/>
          <a:p>
            <a:pPr>
              <a:spcBef>
                <a:spcPts val="0"/>
              </a:spcBef>
            </a:pPr>
            <a:r>
              <a:rPr lang="en-US" sz="2400" dirty="0"/>
              <a:t>Suppose that the pass rate for law school graduates taking the bar exam for the first time is 72%. </a:t>
            </a:r>
          </a:p>
          <a:p>
            <a:pPr>
              <a:spcBef>
                <a:spcPts val="0"/>
              </a:spcBef>
            </a:pPr>
            <a:endParaRPr lang="en-US" sz="2400" dirty="0"/>
          </a:p>
          <a:p>
            <a:pPr>
              <a:spcBef>
                <a:spcPts val="600"/>
              </a:spcBef>
            </a:pPr>
            <a:r>
              <a:rPr lang="en-US" sz="2400" dirty="0"/>
              <a:t>Candidates who fail the first exam may take it again later. Of those who fail their first test, 88% pass on their second attempt. </a:t>
            </a:r>
          </a:p>
          <a:p>
            <a:pPr>
              <a:spcBef>
                <a:spcPts val="600"/>
              </a:spcBef>
            </a:pPr>
            <a:endParaRPr lang="en-US" sz="2400" dirty="0"/>
          </a:p>
          <a:p>
            <a:pPr>
              <a:spcBef>
                <a:spcPts val="600"/>
              </a:spcBef>
            </a:pPr>
            <a:r>
              <a:rPr lang="en-US" sz="2400" dirty="0"/>
              <a:t>Find the probability that a randomly selected law school graduate becomes a lawyer. </a:t>
            </a:r>
          </a:p>
          <a:p>
            <a:pPr>
              <a:spcBef>
                <a:spcPts val="600"/>
              </a:spcBef>
            </a:pPr>
            <a:endParaRPr lang="en-US" sz="2400" dirty="0"/>
          </a:p>
          <a:p>
            <a:pPr>
              <a:spcBef>
                <a:spcPts val="600"/>
              </a:spcBef>
            </a:pPr>
            <a:r>
              <a:rPr lang="en-US" sz="2400" dirty="0"/>
              <a:t>Assume that candidates cannot take the exam more than twice.</a:t>
            </a:r>
          </a:p>
        </p:txBody>
      </p:sp>
      <p:sp>
        <p:nvSpPr>
          <p:cNvPr id="28" name="TextBox 27">
            <a:extLst>
              <a:ext uri="{FF2B5EF4-FFF2-40B4-BE49-F238E27FC236}">
                <a16:creationId xmlns:a16="http://schemas.microsoft.com/office/drawing/2014/main" id="{FAAB201E-0F40-A641-BA9D-9B59564C1CB1}"/>
              </a:ext>
            </a:extLst>
          </p:cNvPr>
          <p:cNvSpPr txBox="1"/>
          <p:nvPr/>
        </p:nvSpPr>
        <p:spPr>
          <a:xfrm>
            <a:off x="257537" y="480610"/>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Probability of Passing the Bar Exam</a:t>
            </a:r>
          </a:p>
        </p:txBody>
      </p:sp>
    </p:spTree>
    <p:extLst>
      <p:ext uri="{BB962C8B-B14F-4D97-AF65-F5344CB8AC3E}">
        <p14:creationId xmlns:p14="http://schemas.microsoft.com/office/powerpoint/2010/main" val="3469271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735790" y="4169809"/>
                <a:ext cx="11030673" cy="1730795"/>
              </a:xfrm>
              <a:prstGeom prst="rect">
                <a:avLst/>
              </a:prstGeom>
              <a:noFill/>
            </p:spPr>
            <p:txBody>
              <a:bodyPr wrap="square" lIns="90000" rtlCol="0">
                <a:spAutoFit/>
              </a:bodyPr>
              <a:lstStyle/>
              <a:p>
                <a:pPr>
                  <a:spcBef>
                    <a:spcPts val="600"/>
                  </a:spcBef>
                  <a:spcAft>
                    <a:spcPts val="600"/>
                  </a:spcAft>
                </a:pPr>
                <a:r>
                  <a:rPr lang="en-US" sz="2300" dirty="0"/>
                  <a:t>The included probability tree describes the experiment. </a:t>
                </a:r>
              </a:p>
              <a:p>
                <a:pPr>
                  <a:spcBef>
                    <a:spcPts val="600"/>
                  </a:spcBef>
                  <a:spcAft>
                    <a:spcPts val="600"/>
                  </a:spcAft>
                </a:pPr>
                <a:endParaRPr lang="en-US" sz="2300" dirty="0"/>
              </a:p>
              <a:p>
                <a:pPr marL="914400">
                  <a:spcBef>
                    <a:spcPts val="600"/>
                  </a:spcBef>
                </a:pPr>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𝑃</m:t>
                      </m:r>
                      <m:d>
                        <m:dPr>
                          <m:ctrlPr>
                            <a:rPr lang="en-US" sz="2300" i="1">
                              <a:latin typeface="Cambria Math" panose="02040503050406030204" pitchFamily="18" charset="0"/>
                            </a:rPr>
                          </m:ctrlPr>
                        </m:dPr>
                        <m:e>
                          <m:r>
                            <m:rPr>
                              <m:sty m:val="p"/>
                            </m:rPr>
                            <a:rPr lang="en-US" sz="2300">
                              <a:latin typeface="Cambria Math" panose="02040503050406030204" pitchFamily="18" charset="0"/>
                            </a:rPr>
                            <m:t>Becoming</m:t>
                          </m:r>
                          <m:r>
                            <a:rPr lang="en-US" sz="2300">
                              <a:latin typeface="Cambria Math" panose="02040503050406030204" pitchFamily="18" charset="0"/>
                            </a:rPr>
                            <m:t> </m:t>
                          </m:r>
                          <m:r>
                            <m:rPr>
                              <m:sty m:val="p"/>
                            </m:rPr>
                            <a:rPr lang="en-US" sz="2300">
                              <a:latin typeface="Cambria Math" panose="02040503050406030204" pitchFamily="18" charset="0"/>
                            </a:rPr>
                            <m:t>Lawyer</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m:rPr>
                              <m:sty m:val="p"/>
                            </m:rPr>
                            <a:rPr lang="en-US" sz="2300">
                              <a:latin typeface="Cambria Math" panose="02040503050406030204" pitchFamily="18" charset="0"/>
                            </a:rPr>
                            <m:t>Pass</m:t>
                          </m:r>
                        </m:e>
                      </m:d>
                      <m:r>
                        <a:rPr lang="en-US" sz="2300" i="1">
                          <a:latin typeface="Cambria Math" panose="02040503050406030204" pitchFamily="18" charset="0"/>
                        </a:rPr>
                        <m:t>+</m:t>
                      </m:r>
                      <m:r>
                        <a:rPr lang="en-US" sz="2300" i="1">
                          <a:latin typeface="Cambria Math" panose="02040503050406030204" pitchFamily="18" charset="0"/>
                        </a:rPr>
                        <m:t>𝑃</m:t>
                      </m:r>
                      <m:d>
                        <m:dPr>
                          <m:ctrlPr>
                            <a:rPr lang="en-US" sz="2300" i="1">
                              <a:latin typeface="Cambria Math" panose="02040503050406030204" pitchFamily="18" charset="0"/>
                            </a:rPr>
                          </m:ctrlPr>
                        </m:dPr>
                        <m:e>
                          <m:r>
                            <m:rPr>
                              <m:sty m:val="p"/>
                            </m:rPr>
                            <a:rPr lang="en-US" sz="2300">
                              <a:latin typeface="Cambria Math" panose="02040503050406030204" pitchFamily="18" charset="0"/>
                            </a:rPr>
                            <m:t>Fail</m:t>
                          </m:r>
                        </m:e>
                      </m:d>
                      <m:r>
                        <a:rPr lang="en-US" sz="2300" i="1">
                          <a:latin typeface="Cambria Math" panose="02040503050406030204" pitchFamily="18" charset="0"/>
                        </a:rPr>
                        <m:t>𝑃</m:t>
                      </m:r>
                      <m:d>
                        <m:dPr>
                          <m:ctrlPr>
                            <a:rPr lang="en-US" sz="2300" i="1">
                              <a:latin typeface="Cambria Math" panose="02040503050406030204" pitchFamily="18" charset="0"/>
                            </a:rPr>
                          </m:ctrlPr>
                        </m:dPr>
                        <m:e>
                          <m:r>
                            <m:rPr>
                              <m:sty m:val="p"/>
                            </m:rPr>
                            <a:rPr lang="en-US" sz="2300">
                              <a:latin typeface="Cambria Math" panose="02040503050406030204" pitchFamily="18" charset="0"/>
                            </a:rPr>
                            <m:t>Pass</m:t>
                          </m:r>
                        </m:e>
                        <m:e>
                          <m:r>
                            <m:rPr>
                              <m:sty m:val="p"/>
                            </m:rPr>
                            <a:rPr lang="en-US" sz="2300">
                              <a:latin typeface="Cambria Math" panose="02040503050406030204" pitchFamily="18" charset="0"/>
                            </a:rPr>
                            <m:t>Fail</m:t>
                          </m:r>
                        </m:e>
                      </m:d>
                      <m:r>
                        <a:rPr lang="en-US" sz="2300" i="1">
                          <a:latin typeface="Cambria Math" panose="02040503050406030204" pitchFamily="18" charset="0"/>
                        </a:rPr>
                        <m:t>=.72+.28</m:t>
                      </m:r>
                      <m:r>
                        <a:rPr lang="en-US" sz="2300" i="1">
                          <a:latin typeface="Cambria Math" panose="02040503050406030204" pitchFamily="18" charset="0"/>
                          <a:ea typeface="Cambria Math" panose="02040503050406030204" pitchFamily="18" charset="0"/>
                        </a:rPr>
                        <m:t>∙.88=.9664</m:t>
                      </m:r>
                    </m:oMath>
                  </m:oMathPara>
                </a14:m>
                <a:endParaRPr lang="en-US" sz="23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735790" y="4169809"/>
                <a:ext cx="11030673" cy="1730795"/>
              </a:xfrm>
              <a:prstGeom prst="rect">
                <a:avLst/>
              </a:prstGeom>
              <a:blipFill>
                <a:blip r:embed="rId3"/>
                <a:stretch>
                  <a:fillRect l="-829" t="-246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544150" y="238299"/>
            <a:ext cx="11851095" cy="58477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Probability of Passing the Bar </a:t>
            </a:r>
            <a:r>
              <a:rPr lang="en-US" sz="3200" spc="100" dirty="0">
                <a:solidFill>
                  <a:schemeClr val="bg1"/>
                </a:solidFill>
                <a:latin typeface="Times New Roman" panose="02020603050405020304" pitchFamily="18" charset="0"/>
                <a:cs typeface="Times New Roman" panose="02020603050405020304" pitchFamily="18" charset="0"/>
              </a:rPr>
              <a:t>Exam</a:t>
            </a:r>
          </a:p>
        </p:txBody>
      </p:sp>
      <p:pic>
        <p:nvPicPr>
          <p:cNvPr id="4" name="Picture Placeholder 8">
            <a:extLst>
              <a:ext uri="{FF2B5EF4-FFF2-40B4-BE49-F238E27FC236}">
                <a16:creationId xmlns:a16="http://schemas.microsoft.com/office/drawing/2014/main" id="{C45EA1E0-46F7-4043-8307-E6604E308372}"/>
              </a:ext>
            </a:extLst>
          </p:cNvPr>
          <p:cNvPicPr>
            <a:picLocks noChangeAspect="1"/>
          </p:cNvPicPr>
          <p:nvPr/>
        </p:nvPicPr>
        <p:blipFill rotWithShape="1">
          <a:blip r:embed="rId4"/>
          <a:srcRect t="6" b="6"/>
          <a:stretch/>
        </p:blipFill>
        <p:spPr>
          <a:xfrm>
            <a:off x="2295649" y="1160461"/>
            <a:ext cx="7055179" cy="2592569"/>
          </a:xfrm>
          <a:prstGeom prst="rect">
            <a:avLst/>
          </a:prstGeom>
        </p:spPr>
      </p:pic>
    </p:spTree>
    <p:extLst>
      <p:ext uri="{BB962C8B-B14F-4D97-AF65-F5344CB8AC3E}">
        <p14:creationId xmlns:p14="http://schemas.microsoft.com/office/powerpoint/2010/main" val="289364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461665"/>
            <a:ext cx="11851095" cy="523220"/>
          </a:xfrm>
          <a:prstGeom prst="rect">
            <a:avLst/>
          </a:prstGeom>
          <a:noFill/>
        </p:spPr>
        <p:txBody>
          <a:bodyPr wrap="square" rtlCol="0">
            <a:spAutoFit/>
          </a:bodyPr>
          <a:lstStyle/>
          <a:p>
            <a:pPr algn="ctr"/>
            <a:r>
              <a:rPr lang="en-US" sz="2800" spc="100" dirty="0" err="1">
                <a:latin typeface="Engravers MT" panose="02090707080505020304" pitchFamily="18" charset="0"/>
                <a:cs typeface="Times New Roman" panose="02020603050405020304" pitchFamily="18" charset="0"/>
              </a:rPr>
              <a:t>Bayes’s</a:t>
            </a:r>
            <a:r>
              <a:rPr lang="en-US" sz="2800" spc="100" dirty="0">
                <a:latin typeface="Engravers MT" panose="02090707080505020304" pitchFamily="18" charset="0"/>
                <a:cs typeface="Times New Roman" panose="02020603050405020304" pitchFamily="18" charset="0"/>
              </a:rPr>
              <a:t> Law</a:t>
            </a:r>
          </a:p>
        </p:txBody>
      </p:sp>
      <p:sp>
        <p:nvSpPr>
          <p:cNvPr id="4" name="Text Placeholder 2">
            <a:extLst>
              <a:ext uri="{FF2B5EF4-FFF2-40B4-BE49-F238E27FC236}">
                <a16:creationId xmlns:a16="http://schemas.microsoft.com/office/drawing/2014/main" id="{A4FCEA7D-6025-4218-9526-19A249A063FF}"/>
              </a:ext>
            </a:extLst>
          </p:cNvPr>
          <p:cNvSpPr txBox="1">
            <a:spLocks/>
          </p:cNvSpPr>
          <p:nvPr/>
        </p:nvSpPr>
        <p:spPr>
          <a:xfrm>
            <a:off x="1215737" y="1652016"/>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E6C0CE-4BAD-22F7-4C6C-C365837DE0EC}"/>
                  </a:ext>
                </a:extLst>
              </p:cNvPr>
              <p:cNvSpPr txBox="1"/>
              <p:nvPr/>
            </p:nvSpPr>
            <p:spPr>
              <a:xfrm>
                <a:off x="799729" y="1382977"/>
                <a:ext cx="10967727" cy="5663089"/>
              </a:xfrm>
              <a:prstGeom prst="rect">
                <a:avLst/>
              </a:prstGeom>
              <a:noFill/>
            </p:spPr>
            <p:txBody>
              <a:bodyPr wrap="square" rtlCol="0">
                <a:spAutoFit/>
              </a:bodyPr>
              <a:lstStyle/>
              <a:p>
                <a:r>
                  <a:rPr lang="en-US" sz="2400" dirty="0"/>
                  <a:t>Conditional probability measures the </a:t>
                </a:r>
                <a:r>
                  <a:rPr lang="en-US" sz="2400" b="1" dirty="0"/>
                  <a:t>likelihood</a:t>
                </a:r>
                <a:r>
                  <a:rPr lang="en-US" sz="2400" dirty="0"/>
                  <a:t> that event </a:t>
                </a:r>
                <a:r>
                  <a:rPr lang="en-US" sz="2400" i="1" dirty="0"/>
                  <a:t>B</a:t>
                </a:r>
                <a:r>
                  <a:rPr lang="en-US" sz="2400" dirty="0"/>
                  <a:t> occurs given that a possible cause of the event </a:t>
                </a:r>
                <a:r>
                  <a:rPr lang="en-US" sz="2400" i="1" dirty="0"/>
                  <a:t>A</a:t>
                </a:r>
                <a:r>
                  <a:rPr lang="en-US" sz="2400" dirty="0"/>
                  <a:t> has occurred.</a:t>
                </a:r>
              </a:p>
              <a:p>
                <a:endParaRPr lang="en-US" sz="2400" dirty="0"/>
              </a:p>
              <a:p>
                <a:r>
                  <a:rPr lang="en-US" sz="2400" i="1" dirty="0"/>
                  <a:t>We calculated the probability that a mutual fund outperformed the market (the effect) </a:t>
                </a:r>
                <a:r>
                  <a:rPr lang="en-US" sz="2400" b="1" i="1" dirty="0"/>
                  <a:t>given that </a:t>
                </a:r>
                <a:r>
                  <a:rPr lang="en-US" sz="2400" i="1" dirty="0"/>
                  <a:t>the fund manager graduated from a top-20 MBA program (the possible cause).</a:t>
                </a:r>
              </a:p>
              <a:p>
                <a:endParaRPr lang="en-US" sz="2400" dirty="0"/>
              </a:p>
              <a:p>
                <a:pPr>
                  <a:spcAft>
                    <a:spcPts val="1200"/>
                  </a:spcAft>
                </a:pPr>
                <a:r>
                  <a:rPr lang="en-US" sz="2400" b="1" dirty="0" err="1"/>
                  <a:t>Bayes’s</a:t>
                </a:r>
                <a:r>
                  <a:rPr lang="en-US" sz="2400" b="1" dirty="0"/>
                  <a:t> Law </a:t>
                </a:r>
                <a:r>
                  <a:rPr lang="en-US" sz="2400" dirty="0"/>
                  <a:t>is used when we witness event </a:t>
                </a:r>
                <a:r>
                  <a:rPr lang="en-US" sz="2400" i="1" dirty="0"/>
                  <a:t>B</a:t>
                </a:r>
                <a:r>
                  <a:rPr lang="en-US" sz="2400" dirty="0"/>
                  <a:t>, and we need to compute the probability of one of its possible causes (event </a:t>
                </a:r>
                <a:r>
                  <a:rPr lang="en-US" sz="2400" i="1" dirty="0"/>
                  <a:t>A</a:t>
                </a:r>
                <a:r>
                  <a:rPr lang="en-US" sz="2400" dirty="0"/>
                  <a:t>).</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𝐵</m:t>
                          </m:r>
                        </m:e>
                        <m:e>
                          <m:r>
                            <a:rPr lang="en-US" sz="2400" i="1">
                              <a:latin typeface="Cambria Math" panose="02040503050406030204" pitchFamily="18" charset="0"/>
                            </a:rPr>
                            <m:t>𝐴</m:t>
                          </m:r>
                        </m:e>
                      </m:d>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 </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m:t>
                      </m:r>
                    </m:oMath>
                  </m:oMathPara>
                </a14:m>
                <a:endParaRPr lang="en-US" sz="2400" dirty="0"/>
              </a:p>
              <a:p>
                <a:endParaRPr lang="en-US" sz="2400" dirty="0"/>
              </a:p>
              <a:p>
                <a:r>
                  <a:rPr lang="en-US" sz="2400" i="1" dirty="0"/>
                  <a:t>If we observe that a mutual fund outperformed the market, what is the probability that it was managed by a graduate from a top-20 MBA program?</a:t>
                </a:r>
              </a:p>
              <a:p>
                <a:endParaRPr lang="en-US" sz="2000" dirty="0"/>
              </a:p>
              <a:p>
                <a:endParaRPr lang="en-US" sz="2000" dirty="0"/>
              </a:p>
            </p:txBody>
          </p:sp>
        </mc:Choice>
        <mc:Fallback xmlns="">
          <p:sp>
            <p:nvSpPr>
              <p:cNvPr id="6" name="TextBox 5">
                <a:extLst>
                  <a:ext uri="{FF2B5EF4-FFF2-40B4-BE49-F238E27FC236}">
                    <a16:creationId xmlns:a16="http://schemas.microsoft.com/office/drawing/2014/main" id="{7BE6C0CE-4BAD-22F7-4C6C-C365837DE0EC}"/>
                  </a:ext>
                </a:extLst>
              </p:cNvPr>
              <p:cNvSpPr txBox="1">
                <a:spLocks noRot="1" noChangeAspect="1" noMove="1" noResize="1" noEditPoints="1" noAdjustHandles="1" noChangeArrowheads="1" noChangeShapeType="1" noTextEdit="1"/>
              </p:cNvSpPr>
              <p:nvPr/>
            </p:nvSpPr>
            <p:spPr>
              <a:xfrm>
                <a:off x="799729" y="1382977"/>
                <a:ext cx="10967727" cy="5663089"/>
              </a:xfrm>
              <a:prstGeom prst="rect">
                <a:avLst/>
              </a:prstGeom>
              <a:blipFill>
                <a:blip r:embed="rId3"/>
                <a:stretch>
                  <a:fillRect l="-834" t="-861" r="-1112"/>
                </a:stretch>
              </a:blipFill>
            </p:spPr>
            <p:txBody>
              <a:bodyPr/>
              <a:lstStyle/>
              <a:p>
                <a:r>
                  <a:rPr lang="en-US">
                    <a:noFill/>
                  </a:rPr>
                  <a:t> </a:t>
                </a:r>
              </a:p>
            </p:txBody>
          </p:sp>
        </mc:Fallback>
      </mc:AlternateContent>
    </p:spTree>
    <p:extLst>
      <p:ext uri="{BB962C8B-B14F-4D97-AF65-F5344CB8AC3E}">
        <p14:creationId xmlns:p14="http://schemas.microsoft.com/office/powerpoint/2010/main" val="3525677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80559" y="0"/>
            <a:ext cx="11851095" cy="707886"/>
          </a:xfrm>
          <a:prstGeom prst="rect">
            <a:avLst/>
          </a:prstGeom>
          <a:noFill/>
        </p:spPr>
        <p:txBody>
          <a:bodyPr wrap="square" rtlCol="0">
            <a:spAutoFit/>
          </a:bodyPr>
          <a:lstStyle/>
          <a:p>
            <a:pPr algn="ctr"/>
            <a:r>
              <a:rPr lang="en-US" sz="4000" spc="100" dirty="0">
                <a:solidFill>
                  <a:schemeClr val="bg1"/>
                </a:solidFill>
                <a:latin typeface="Times New Roman" panose="02020603050405020304" pitchFamily="18" charset="0"/>
                <a:cs typeface="Times New Roman" panose="02020603050405020304" pitchFamily="18" charset="0"/>
              </a:rPr>
              <a:t>6-4 </a:t>
            </a:r>
            <a:r>
              <a:rPr lang="en-US" sz="2800" spc="100" dirty="0">
                <a:latin typeface="Engravers MT" panose="02090707080505020304" pitchFamily="18" charset="0"/>
                <a:cs typeface="Times New Roman" panose="02020603050405020304" pitchFamily="18" charset="0"/>
              </a:rPr>
              <a:t>Bayes’ Law - Terminology</a:t>
            </a:r>
          </a:p>
        </p:txBody>
      </p:sp>
      <p:sp>
        <p:nvSpPr>
          <p:cNvPr id="5" name="TextBox 4">
            <a:extLst>
              <a:ext uri="{FF2B5EF4-FFF2-40B4-BE49-F238E27FC236}">
                <a16:creationId xmlns:a16="http://schemas.microsoft.com/office/drawing/2014/main" id="{E8CB7B85-6458-BDCF-D338-5618D7B0F0B4}"/>
              </a:ext>
            </a:extLst>
          </p:cNvPr>
          <p:cNvSpPr txBox="1"/>
          <p:nvPr/>
        </p:nvSpPr>
        <p:spPr>
          <a:xfrm>
            <a:off x="394751" y="707886"/>
            <a:ext cx="11409321" cy="3693319"/>
          </a:xfrm>
          <a:prstGeom prst="rect">
            <a:avLst/>
          </a:prstGeom>
          <a:noFill/>
        </p:spPr>
        <p:txBody>
          <a:bodyPr wrap="square">
            <a:spAutoFit/>
          </a:bodyPr>
          <a:lstStyle/>
          <a:p>
            <a:r>
              <a:rPr lang="en-US" sz="2600" dirty="0"/>
              <a:t>The probabilities P(</a:t>
            </a:r>
            <a:r>
              <a:rPr lang="en-US" sz="2600" i="1" dirty="0"/>
              <a:t>A</a:t>
            </a:r>
            <a:r>
              <a:rPr lang="en-US" sz="2600" dirty="0"/>
              <a:t>) and P(</a:t>
            </a:r>
            <a:r>
              <a:rPr lang="en-US" sz="2600" i="1" dirty="0"/>
              <a:t>A</a:t>
            </a:r>
            <a:r>
              <a:rPr lang="en-US" sz="2600" i="1" baseline="30000" dirty="0"/>
              <a:t>C</a:t>
            </a:r>
            <a:r>
              <a:rPr lang="en-US" sz="2600" dirty="0"/>
              <a:t>) are called </a:t>
            </a:r>
            <a:r>
              <a:rPr lang="en-US" sz="2600" b="1" dirty="0"/>
              <a:t>prior probabilities </a:t>
            </a:r>
            <a:r>
              <a:rPr lang="en-US" sz="2600" dirty="0"/>
              <a:t>because they are determined prior to determining whether event </a:t>
            </a:r>
            <a:r>
              <a:rPr lang="en-US" sz="2600" i="1" dirty="0"/>
              <a:t>B</a:t>
            </a:r>
            <a:r>
              <a:rPr lang="en-US" sz="2600" dirty="0"/>
              <a:t> has taken place.</a:t>
            </a:r>
          </a:p>
          <a:p>
            <a:endParaRPr lang="en-US" sz="2600" dirty="0"/>
          </a:p>
          <a:p>
            <a:r>
              <a:rPr lang="en-US" sz="2600" dirty="0"/>
              <a:t>The conditional probability P(</a:t>
            </a:r>
            <a:r>
              <a:rPr lang="en-US" sz="2600" i="1" dirty="0"/>
              <a:t>B</a:t>
            </a:r>
            <a:r>
              <a:rPr lang="en-US" sz="2600" dirty="0"/>
              <a:t>|</a:t>
            </a:r>
            <a:r>
              <a:rPr lang="en-US" sz="2600" i="1" dirty="0"/>
              <a:t>A</a:t>
            </a:r>
            <a:r>
              <a:rPr lang="en-US" sz="2600" dirty="0"/>
              <a:t>) is called a </a:t>
            </a:r>
            <a:r>
              <a:rPr lang="en-US" sz="2600" b="1" dirty="0"/>
              <a:t>likelihood probability</a:t>
            </a:r>
            <a:r>
              <a:rPr lang="en-US" sz="2600" dirty="0"/>
              <a:t>.</a:t>
            </a:r>
          </a:p>
          <a:p>
            <a:endParaRPr lang="en-US" sz="2600" dirty="0"/>
          </a:p>
          <a:p>
            <a:r>
              <a:rPr lang="en-US" sz="2600" dirty="0"/>
              <a:t>The conditional probability P(</a:t>
            </a:r>
            <a:r>
              <a:rPr lang="en-US" sz="2600" i="1" dirty="0"/>
              <a:t>A</a:t>
            </a:r>
            <a:r>
              <a:rPr lang="en-US" sz="2600" dirty="0"/>
              <a:t>|</a:t>
            </a:r>
            <a:r>
              <a:rPr lang="en-US" sz="2600" i="1" dirty="0"/>
              <a:t>B</a:t>
            </a:r>
            <a:r>
              <a:rPr lang="en-US" sz="2600" dirty="0"/>
              <a:t>) is called a </a:t>
            </a:r>
            <a:r>
              <a:rPr lang="en-US" sz="2600" b="1" dirty="0"/>
              <a:t>posterior probability </a:t>
            </a:r>
            <a:r>
              <a:rPr lang="en-US" sz="2600" dirty="0"/>
              <a:t>(or </a:t>
            </a:r>
            <a:r>
              <a:rPr lang="en-US" sz="2600" b="1" dirty="0"/>
              <a:t>revised probability</a:t>
            </a:r>
            <a:r>
              <a:rPr lang="en-US" sz="2600" dirty="0"/>
              <a:t>), because the prior probability is revised after event </a:t>
            </a:r>
            <a:r>
              <a:rPr lang="en-US" sz="2600" i="1" dirty="0"/>
              <a:t>B</a:t>
            </a:r>
            <a:r>
              <a:rPr lang="en-US" sz="2600" dirty="0"/>
              <a:t> has taken place.</a:t>
            </a:r>
          </a:p>
          <a:p>
            <a:endParaRPr lang="en-US" sz="2600" b="1" dirty="0"/>
          </a:p>
          <a:p>
            <a:r>
              <a:rPr lang="en-US" sz="2600" b="1" dirty="0"/>
              <a:t>We use Bayes’ rule to determine posterior probabilities </a:t>
            </a:r>
            <a:r>
              <a:rPr lang="en-US" sz="2600" dirty="0"/>
              <a:t>(or </a:t>
            </a:r>
            <a:r>
              <a:rPr lang="en-US" sz="2600" b="1" dirty="0"/>
              <a:t>revised probabilities</a:t>
            </a:r>
            <a:r>
              <a:rPr lang="en-US" sz="2600" dirty="0"/>
              <a:t>).</a:t>
            </a:r>
            <a:endParaRPr lang="en-US" sz="2600" b="1" dirty="0"/>
          </a:p>
        </p:txBody>
      </p:sp>
      <p:pic>
        <p:nvPicPr>
          <p:cNvPr id="2" name="Picture 1">
            <a:extLst>
              <a:ext uri="{FF2B5EF4-FFF2-40B4-BE49-F238E27FC236}">
                <a16:creationId xmlns:a16="http://schemas.microsoft.com/office/drawing/2014/main" id="{84D8FD5A-86A7-B1F1-A574-5E139D8EC2C3}"/>
              </a:ext>
            </a:extLst>
          </p:cNvPr>
          <p:cNvPicPr>
            <a:picLocks noChangeAspect="1"/>
          </p:cNvPicPr>
          <p:nvPr/>
        </p:nvPicPr>
        <p:blipFill>
          <a:blip r:embed="rId3"/>
          <a:stretch>
            <a:fillRect/>
          </a:stretch>
        </p:blipFill>
        <p:spPr>
          <a:xfrm>
            <a:off x="1347787" y="4401205"/>
            <a:ext cx="9496425" cy="2219480"/>
          </a:xfrm>
          <a:prstGeom prst="rect">
            <a:avLst/>
          </a:prstGeom>
        </p:spPr>
      </p:pic>
    </p:spTree>
    <p:extLst>
      <p:ext uri="{BB962C8B-B14F-4D97-AF65-F5344CB8AC3E}">
        <p14:creationId xmlns:p14="http://schemas.microsoft.com/office/powerpoint/2010/main" val="714241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DE236A2-54BA-4DD7-8F78-3AE05C12344E}"/>
              </a:ext>
            </a:extLst>
          </p:cNvPr>
          <p:cNvSpPr>
            <a:spLocks noChangeArrowheads="1"/>
          </p:cNvSpPr>
          <p:nvPr/>
        </p:nvSpPr>
        <p:spPr bwMode="auto">
          <a:xfrm>
            <a:off x="3539066" y="41994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13B89DB-B4F7-41CF-A6B5-0E72E031C6A9}"/>
                  </a:ext>
                </a:extLst>
              </p:cNvPr>
              <p:cNvSpPr txBox="1"/>
              <p:nvPr/>
            </p:nvSpPr>
            <p:spPr>
              <a:xfrm>
                <a:off x="1460499" y="2999017"/>
                <a:ext cx="9647768" cy="36000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𝐵𝑎𝑦𝑒𝑠</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𝐿𝑎𝑤</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prstClr val="black"/>
                          </a:solidFill>
                          <a:effectLst/>
                          <a:uLnTx/>
                          <a:uFillTx/>
                          <a:latin typeface="+mj-lt"/>
                        </a:rPr>
                        <m:t>𝑃</m:t>
                      </m:r>
                      <m:d>
                        <m:dPr>
                          <m:ctrlPr>
                            <a:rPr kumimoji="0" lang="en-US" sz="2400" b="0" i="1" u="none" strike="noStrike" kern="1200" cap="none" spc="0" normalizeH="0" baseline="0" noProof="0">
                              <a:ln>
                                <a:noFill/>
                              </a:ln>
                              <a:solidFill>
                                <a:prstClr val="black"/>
                              </a:solidFill>
                              <a:effectLst/>
                              <a:uLnTx/>
                              <a:uFillTx/>
                              <a:latin typeface="+mj-lt"/>
                            </a:rPr>
                          </m:ctrlPr>
                        </m:dPr>
                        <m:e>
                          <m:r>
                            <a:rPr kumimoji="0" lang="en-US" sz="2400" b="0" i="1" u="none" strike="noStrike" kern="1200" cap="none" spc="0" normalizeH="0" baseline="0" noProof="0" smtClean="0">
                              <a:ln>
                                <a:noFill/>
                              </a:ln>
                              <a:solidFill>
                                <a:prstClr val="black"/>
                              </a:solidFill>
                              <a:effectLst/>
                              <a:uLnTx/>
                              <a:uFillTx/>
                              <a:latin typeface="+mj-lt"/>
                            </a:rPr>
                            <m:t>𝐴</m:t>
                          </m:r>
                        </m:e>
                        <m:e>
                          <m:r>
                            <a:rPr kumimoji="0" lang="en-US" sz="2400" b="0" i="1" u="none" strike="noStrike" kern="1200" cap="none" spc="0" normalizeH="0" baseline="0" noProof="0" smtClean="0">
                              <a:ln>
                                <a:noFill/>
                              </a:ln>
                              <a:solidFill>
                                <a:prstClr val="black"/>
                              </a:solidFill>
                              <a:effectLst/>
                              <a:uLnTx/>
                              <a:uFillTx/>
                              <a:latin typeface="+mj-lt"/>
                            </a:rPr>
                            <m:t>𝐵</m:t>
                          </m:r>
                        </m:e>
                      </m:d>
                      <m:r>
                        <a:rPr kumimoji="0" lang="en-US" sz="2400" b="0" i="1" u="none" strike="noStrike" kern="1200" cap="none" spc="0" normalizeH="0" baseline="0" noProof="0">
                          <a:ln>
                            <a:noFill/>
                          </a:ln>
                          <a:solidFill>
                            <a:prstClr val="black"/>
                          </a:solidFill>
                          <a:effectLst/>
                          <a:uLnTx/>
                          <a:uFillTx/>
                          <a:latin typeface="+mj-lt"/>
                        </a:rPr>
                        <m:t>=</m:t>
                      </m:r>
                      <m:f>
                        <m:fPr>
                          <m:ctrlPr>
                            <a:rPr kumimoji="0" lang="en-US" sz="2400" b="0" i="1" u="none" strike="noStrike" kern="1200" cap="none" spc="0" normalizeH="0" baseline="0" noProof="0">
                              <a:ln>
                                <a:noFill/>
                              </a:ln>
                              <a:solidFill>
                                <a:prstClr val="black"/>
                              </a:solidFill>
                              <a:effectLst/>
                              <a:uLnTx/>
                              <a:uFillTx/>
                              <a:latin typeface="+mj-lt"/>
                            </a:rPr>
                          </m:ctrlPr>
                        </m:fPr>
                        <m:num>
                          <m:r>
                            <a:rPr lang="en-US" sz="2400" i="1">
                              <a:solidFill>
                                <a:prstClr val="black"/>
                              </a:solidFill>
                              <a:latin typeface="+mj-lt"/>
                            </a:rPr>
                            <m:t>𝑃</m:t>
                          </m:r>
                          <m:d>
                            <m:dPr>
                              <m:ctrlPr>
                                <a:rPr lang="en-US" sz="2400" i="1">
                                  <a:solidFill>
                                    <a:prstClr val="black"/>
                                  </a:solidFill>
                                  <a:latin typeface="+mj-lt"/>
                                </a:rPr>
                              </m:ctrlPr>
                            </m:dPr>
                            <m:e>
                              <m:r>
                                <a:rPr lang="en-US" sz="2400" b="0" i="1" smtClean="0">
                                  <a:solidFill>
                                    <a:prstClr val="black"/>
                                  </a:solidFill>
                                  <a:latin typeface="+mj-lt"/>
                                </a:rPr>
                                <m:t>𝐵</m:t>
                              </m:r>
                            </m:e>
                            <m:e>
                              <m:r>
                                <a:rPr lang="en-US" sz="2400" b="0" i="1" smtClean="0">
                                  <a:solidFill>
                                    <a:prstClr val="black"/>
                                  </a:solidFill>
                                  <a:latin typeface="+mj-lt"/>
                                </a:rPr>
                                <m:t>𝐴</m:t>
                              </m:r>
                            </m:e>
                          </m:d>
                          <m:r>
                            <a:rPr lang="en-US" sz="2400" b="0" i="1" smtClean="0">
                              <a:solidFill>
                                <a:prstClr val="black"/>
                              </a:solidFill>
                              <a:latin typeface="+mj-lt"/>
                            </a:rPr>
                            <m:t>∗</m:t>
                          </m:r>
                          <m:r>
                            <a:rPr kumimoji="0" lang="en-US" sz="2400" b="0" i="1" u="none" strike="noStrike" kern="1200" cap="none" spc="0" normalizeH="0" baseline="0" noProof="0">
                              <a:ln>
                                <a:noFill/>
                              </a:ln>
                              <a:solidFill>
                                <a:prstClr val="black"/>
                              </a:solidFill>
                              <a:effectLst/>
                              <a:uLnTx/>
                              <a:uFillTx/>
                              <a:latin typeface="+mj-lt"/>
                            </a:rPr>
                            <m:t>𝑃</m:t>
                          </m:r>
                          <m:r>
                            <a:rPr kumimoji="0" lang="en-US" sz="2400" b="0" i="1" u="none" strike="noStrike" kern="1200" cap="none" spc="0" normalizeH="0" baseline="0" noProof="0">
                              <a:ln>
                                <a:noFill/>
                              </a:ln>
                              <a:solidFill>
                                <a:prstClr val="black"/>
                              </a:solidFill>
                              <a:effectLst/>
                              <a:uLnTx/>
                              <a:uFillTx/>
                              <a:latin typeface="+mj-lt"/>
                            </a:rPr>
                            <m:t>(</m:t>
                          </m:r>
                          <m:r>
                            <a:rPr kumimoji="0" lang="en-US" sz="2400" b="0" i="1" u="none" strike="noStrike" kern="1200" cap="none" spc="0" normalizeH="0" baseline="0" noProof="0" smtClean="0">
                              <a:ln>
                                <a:noFill/>
                              </a:ln>
                              <a:solidFill>
                                <a:prstClr val="black"/>
                              </a:solidFill>
                              <a:effectLst/>
                              <a:uLnTx/>
                              <a:uFillTx/>
                              <a:latin typeface="+mj-lt"/>
                            </a:rPr>
                            <m:t>𝐴</m:t>
                          </m:r>
                          <m:r>
                            <a:rPr kumimoji="0" lang="en-US" sz="2400" b="0" i="1" u="none" strike="noStrike" kern="1200" cap="none" spc="0" normalizeH="0" baseline="0" noProof="0">
                              <a:ln>
                                <a:noFill/>
                              </a:ln>
                              <a:solidFill>
                                <a:prstClr val="black"/>
                              </a:solidFill>
                              <a:effectLst/>
                              <a:uLnTx/>
                              <a:uFillTx/>
                              <a:latin typeface="+mj-lt"/>
                            </a:rPr>
                            <m:t>)</m:t>
                          </m:r>
                        </m:num>
                        <m:den>
                          <m:r>
                            <a:rPr kumimoji="0" lang="en-US" sz="2400" b="0" i="1" u="none" strike="noStrike" kern="1200" cap="none" spc="0" normalizeH="0" baseline="0" noProof="0">
                              <a:ln>
                                <a:noFill/>
                              </a:ln>
                              <a:solidFill>
                                <a:prstClr val="black"/>
                              </a:solidFill>
                              <a:effectLst/>
                              <a:uLnTx/>
                              <a:uFillTx/>
                              <a:latin typeface="+mj-lt"/>
                            </a:rPr>
                            <m:t>𝑃</m:t>
                          </m:r>
                          <m:r>
                            <a:rPr kumimoji="0" lang="en-US" sz="2400" b="0" i="1" u="none" strike="noStrike" kern="1200" cap="none" spc="0" normalizeH="0" baseline="0" noProof="0">
                              <a:ln>
                                <a:noFill/>
                              </a:ln>
                              <a:solidFill>
                                <a:prstClr val="black"/>
                              </a:solidFill>
                              <a:effectLst/>
                              <a:uLnTx/>
                              <a:uFillTx/>
                              <a:latin typeface="+mj-lt"/>
                            </a:rPr>
                            <m:t>(</m:t>
                          </m:r>
                          <m:r>
                            <a:rPr kumimoji="0" lang="en-US" sz="2400" b="0" i="1" u="none" strike="noStrike" kern="1200" cap="none" spc="0" normalizeH="0" baseline="0" noProof="0" smtClean="0">
                              <a:ln>
                                <a:noFill/>
                              </a:ln>
                              <a:solidFill>
                                <a:prstClr val="black"/>
                              </a:solidFill>
                              <a:effectLst/>
                              <a:uLnTx/>
                              <a:uFillTx/>
                              <a:latin typeface="+mj-lt"/>
                            </a:rPr>
                            <m:t>𝐵</m:t>
                          </m:r>
                          <m:r>
                            <a:rPr kumimoji="0" lang="en-US" sz="2400" b="0" i="1" u="none" strike="noStrike" kern="1200" cap="none" spc="0" normalizeH="0" baseline="0" noProof="0">
                              <a:ln>
                                <a:noFill/>
                              </a:ln>
                              <a:solidFill>
                                <a:prstClr val="black"/>
                              </a:solidFill>
                              <a:effectLst/>
                              <a:uLnTx/>
                              <a:uFillTx/>
                              <a:latin typeface="+mj-lt"/>
                            </a:rPr>
                            <m:t>)</m:t>
                          </m:r>
                        </m:den>
                      </m:f>
                    </m:oMath>
                  </m:oMathPara>
                </a14:m>
                <a:endParaRPr kumimoji="0" lang="en-US" sz="2400" b="0" i="1" u="none" strike="noStrike" kern="1200" cap="none" spc="0" normalizeH="0" baseline="0" noProof="0" dirty="0">
                  <a:ln>
                    <a:noFill/>
                  </a:ln>
                  <a:solidFill>
                    <a:prstClr val="black"/>
                  </a:solidFill>
                  <a:effectLst/>
                  <a:uLnTx/>
                  <a:uFillTx/>
                  <a:latin typeface="+mj-lt"/>
                </a:endParaRPr>
              </a:p>
              <a:p>
                <a:pPr/>
                <a:endParaRPr kumimoji="0" lang="en-US" sz="2400" b="0" i="1" u="none" strike="noStrike" kern="1200" cap="none" spc="0" normalizeH="0" baseline="0" noProof="0" dirty="0">
                  <a:ln>
                    <a:noFill/>
                  </a:ln>
                  <a:solidFill>
                    <a:prstClr val="black"/>
                  </a:solidFill>
                  <a:effectLst/>
                  <a:uLnTx/>
                  <a:uFillTx/>
                  <a:latin typeface="+mj-lt"/>
                </a:endParaRPr>
              </a:p>
              <a:p>
                <a:pPr/>
                <a:r>
                  <a:rPr kumimoji="0" lang="en-US" sz="2400" b="0" u="none" strike="noStrike" kern="1200" cap="none" spc="0" normalizeH="0" baseline="0" noProof="0" dirty="0">
                    <a:ln>
                      <a:noFill/>
                    </a:ln>
                    <a:solidFill>
                      <a:prstClr val="black"/>
                    </a:solidFill>
                    <a:effectLst/>
                    <a:uLnTx/>
                    <a:uFillTx/>
                    <a:latin typeface="+mj-lt"/>
                  </a:rPr>
                  <a:t>We Know </a:t>
                </a:r>
                <a14:m>
                  <m:oMath xmlns:m="http://schemas.openxmlformats.org/officeDocument/2006/math">
                    <m:r>
                      <a:rPr lang="en-US" sz="2400" i="1">
                        <a:solidFill>
                          <a:prstClr val="black"/>
                        </a:solidFill>
                        <a:latin typeface="+mj-lt"/>
                      </a:rPr>
                      <m:t>𝑃</m:t>
                    </m:r>
                    <m:d>
                      <m:dPr>
                        <m:ctrlPr>
                          <a:rPr lang="en-US" sz="2400" i="1">
                            <a:solidFill>
                              <a:prstClr val="black"/>
                            </a:solidFill>
                            <a:latin typeface="+mj-lt"/>
                          </a:rPr>
                        </m:ctrlPr>
                      </m:dPr>
                      <m:e>
                        <m:r>
                          <a:rPr lang="en-US" sz="2400" i="1">
                            <a:solidFill>
                              <a:prstClr val="black"/>
                            </a:solidFill>
                            <a:latin typeface="+mj-lt"/>
                          </a:rPr>
                          <m:t>𝐵</m:t>
                        </m:r>
                      </m:e>
                      <m:e>
                        <m:r>
                          <a:rPr lang="en-US" sz="2400" i="1">
                            <a:solidFill>
                              <a:prstClr val="black"/>
                            </a:solidFill>
                            <a:latin typeface="+mj-lt"/>
                          </a:rPr>
                          <m:t>𝐴</m:t>
                        </m:r>
                      </m:e>
                    </m:d>
                    <m:r>
                      <a:rPr lang="en-US" sz="2400" b="0" i="1" smtClean="0">
                        <a:solidFill>
                          <a:prstClr val="black"/>
                        </a:solidFill>
                        <a:latin typeface="+mj-lt"/>
                      </a:rPr>
                      <m:t>=</m:t>
                    </m:r>
                  </m:oMath>
                </a14:m>
                <a:r>
                  <a:rPr kumimoji="0" lang="en-US" sz="2400" b="0" u="none" strike="noStrike" kern="1200" cap="none" spc="0" normalizeH="0" baseline="0" noProof="0" dirty="0">
                    <a:ln>
                      <a:noFill/>
                    </a:ln>
                    <a:solidFill>
                      <a:prstClr val="black"/>
                    </a:solidFill>
                    <a:effectLst/>
                    <a:uLnTx/>
                    <a:uFillTx/>
                    <a:latin typeface="+mj-lt"/>
                  </a:rPr>
                  <a:t> </a:t>
                </a:r>
                <a14:m>
                  <m:oMath xmlns:m="http://schemas.openxmlformats.org/officeDocument/2006/math">
                    <m:f>
                      <m:fPr>
                        <m:ctrlPr>
                          <a:rPr lang="en-US" sz="2400" i="1">
                            <a:latin typeface="+mj-lt"/>
                          </a:rPr>
                        </m:ctrlPr>
                      </m:fPr>
                      <m:num>
                        <m:r>
                          <a:rPr lang="en-US" sz="2400" i="1">
                            <a:latin typeface="+mj-lt"/>
                          </a:rPr>
                          <m:t>𝑃</m:t>
                        </m:r>
                        <m:r>
                          <a:rPr lang="en-US" sz="2400" i="1">
                            <a:latin typeface="+mj-lt"/>
                          </a:rPr>
                          <m:t>(</m:t>
                        </m:r>
                        <m:r>
                          <a:rPr lang="en-US" sz="2400" i="1">
                            <a:latin typeface="+mj-lt"/>
                          </a:rPr>
                          <m:t>𝐴</m:t>
                        </m:r>
                        <m:r>
                          <a:rPr lang="en-US" sz="2400" i="1">
                            <a:latin typeface="+mj-lt"/>
                          </a:rPr>
                          <m:t> </m:t>
                        </m:r>
                        <m:r>
                          <m:rPr>
                            <m:sty m:val="p"/>
                          </m:rPr>
                          <a:rPr lang="en-US" sz="2400">
                            <a:latin typeface="+mj-lt"/>
                          </a:rPr>
                          <m:t>and</m:t>
                        </m:r>
                        <m:r>
                          <a:rPr lang="en-US" sz="2400" i="1">
                            <a:latin typeface="+mj-lt"/>
                          </a:rPr>
                          <m:t> </m:t>
                        </m:r>
                        <m:r>
                          <a:rPr lang="en-US" sz="2400" i="1">
                            <a:latin typeface="+mj-lt"/>
                          </a:rPr>
                          <m:t>𝐵</m:t>
                        </m:r>
                        <m:r>
                          <a:rPr lang="en-US" sz="2400" i="1">
                            <a:latin typeface="+mj-lt"/>
                          </a:rPr>
                          <m:t>)</m:t>
                        </m:r>
                      </m:num>
                      <m:den>
                        <m:r>
                          <a:rPr lang="en-US" sz="2400" i="1">
                            <a:latin typeface="+mj-lt"/>
                          </a:rPr>
                          <m:t>𝑃</m:t>
                        </m:r>
                        <m:r>
                          <a:rPr lang="en-US" sz="2400" i="1">
                            <a:latin typeface="+mj-lt"/>
                          </a:rPr>
                          <m:t>(</m:t>
                        </m:r>
                        <m:r>
                          <a:rPr lang="en-US" sz="2400" b="0" i="1" smtClean="0">
                            <a:latin typeface="+mj-lt"/>
                          </a:rPr>
                          <m:t>𝐴</m:t>
                        </m:r>
                        <m:r>
                          <a:rPr lang="en-US" sz="2400" i="1">
                            <a:latin typeface="+mj-lt"/>
                          </a:rPr>
                          <m:t>)</m:t>
                        </m:r>
                      </m:den>
                    </m:f>
                  </m:oMath>
                </a14:m>
                <a:endParaRPr lang="en-US" sz="2400" dirty="0">
                  <a:latin typeface="+mj-lt"/>
                </a:endParaRPr>
              </a:p>
              <a:p>
                <a:pPr/>
                <a:endParaRPr lang="en-US" sz="2400" dirty="0">
                  <a:latin typeface="+mj-lt"/>
                </a:endParaRPr>
              </a:p>
              <a:p>
                <a:pPr/>
                <a:r>
                  <a:rPr lang="en-US" sz="2400" dirty="0">
                    <a:latin typeface="+mj-lt"/>
                  </a:rPr>
                  <a:t>So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mj-lt"/>
                      </a:rPr>
                      <m:t>𝑃</m:t>
                    </m:r>
                    <m:d>
                      <m:dPr>
                        <m:ctrlPr>
                          <a:rPr kumimoji="0" lang="en-US" sz="2400" b="0" i="1" u="none" strike="noStrike" kern="1200" cap="none" spc="0" normalizeH="0" baseline="0" noProof="0">
                            <a:ln>
                              <a:noFill/>
                            </a:ln>
                            <a:solidFill>
                              <a:prstClr val="black"/>
                            </a:solidFill>
                            <a:effectLst/>
                            <a:uLnTx/>
                            <a:uFillTx/>
                            <a:latin typeface="+mj-lt"/>
                          </a:rPr>
                        </m:ctrlPr>
                      </m:dPr>
                      <m:e>
                        <m:r>
                          <a:rPr kumimoji="0" lang="en-US" sz="2400" b="0" i="1" u="none" strike="noStrike" kern="1200" cap="none" spc="0" normalizeH="0" baseline="0" noProof="0" smtClean="0">
                            <a:ln>
                              <a:noFill/>
                            </a:ln>
                            <a:solidFill>
                              <a:prstClr val="black"/>
                            </a:solidFill>
                            <a:effectLst/>
                            <a:uLnTx/>
                            <a:uFillTx/>
                            <a:latin typeface="+mj-lt"/>
                          </a:rPr>
                          <m:t>𝐴</m:t>
                        </m:r>
                      </m:e>
                      <m:e>
                        <m:r>
                          <a:rPr kumimoji="0" lang="en-US" sz="2400" b="0" i="1" u="none" strike="noStrike" kern="1200" cap="none" spc="0" normalizeH="0" baseline="0" noProof="0" smtClean="0">
                            <a:ln>
                              <a:noFill/>
                            </a:ln>
                            <a:solidFill>
                              <a:prstClr val="black"/>
                            </a:solidFill>
                            <a:effectLst/>
                            <a:uLnTx/>
                            <a:uFillTx/>
                            <a:latin typeface="+mj-lt"/>
                          </a:rPr>
                          <m:t>𝐵</m:t>
                        </m:r>
                      </m:e>
                    </m:d>
                    <m:r>
                      <a:rPr kumimoji="0" lang="en-US" sz="2400" b="0" i="1" u="none" strike="noStrike" kern="1200" cap="none" spc="0" normalizeH="0" baseline="0" noProof="0">
                        <a:ln>
                          <a:noFill/>
                        </a:ln>
                        <a:solidFill>
                          <a:prstClr val="black"/>
                        </a:solidFill>
                        <a:effectLst/>
                        <a:uLnTx/>
                        <a:uFillTx/>
                        <a:latin typeface="+mj-lt"/>
                      </a:rPr>
                      <m:t>=</m:t>
                    </m:r>
                    <m:f>
                      <m:fPr>
                        <m:ctrlPr>
                          <a:rPr kumimoji="0" lang="en-US" sz="2400" b="0" i="1" u="none" strike="noStrike" kern="1200" cap="none" spc="0" normalizeH="0" baseline="0" noProof="0">
                            <a:ln>
                              <a:noFill/>
                            </a:ln>
                            <a:solidFill>
                              <a:prstClr val="black"/>
                            </a:solidFill>
                            <a:effectLst/>
                            <a:uLnTx/>
                            <a:uFillTx/>
                            <a:latin typeface="+mj-lt"/>
                          </a:rPr>
                        </m:ctrlPr>
                      </m:fPr>
                      <m:num>
                        <m:f>
                          <m:fPr>
                            <m:ctrlPr>
                              <a:rPr lang="en-US" sz="2400" i="1">
                                <a:latin typeface="+mj-lt"/>
                              </a:rPr>
                            </m:ctrlPr>
                          </m:fPr>
                          <m:num>
                            <m:r>
                              <a:rPr lang="en-US" sz="2400" i="1">
                                <a:latin typeface="+mj-lt"/>
                              </a:rPr>
                              <m:t>𝑃</m:t>
                            </m:r>
                            <m:r>
                              <a:rPr lang="en-US" sz="2400" i="1">
                                <a:latin typeface="+mj-lt"/>
                              </a:rPr>
                              <m:t>(</m:t>
                            </m:r>
                            <m:r>
                              <a:rPr lang="en-US" sz="2400" i="1">
                                <a:latin typeface="+mj-lt"/>
                              </a:rPr>
                              <m:t>𝐴</m:t>
                            </m:r>
                            <m:r>
                              <a:rPr lang="en-US" sz="2400" i="1">
                                <a:latin typeface="+mj-lt"/>
                              </a:rPr>
                              <m:t> </m:t>
                            </m:r>
                            <m:r>
                              <m:rPr>
                                <m:sty m:val="p"/>
                              </m:rPr>
                              <a:rPr lang="en-US" sz="2400">
                                <a:latin typeface="+mj-lt"/>
                              </a:rPr>
                              <m:t>and</m:t>
                            </m:r>
                            <m:r>
                              <a:rPr lang="en-US" sz="2400" i="1">
                                <a:latin typeface="+mj-lt"/>
                              </a:rPr>
                              <m:t> </m:t>
                            </m:r>
                            <m:r>
                              <a:rPr lang="en-US" sz="2400" i="1">
                                <a:latin typeface="+mj-lt"/>
                              </a:rPr>
                              <m:t>𝐵</m:t>
                            </m:r>
                            <m:r>
                              <a:rPr lang="en-US" sz="2400" i="1">
                                <a:latin typeface="+mj-lt"/>
                              </a:rPr>
                              <m:t>)</m:t>
                            </m:r>
                          </m:num>
                          <m:den>
                            <m:r>
                              <a:rPr lang="en-US" sz="2400" i="1">
                                <a:latin typeface="+mj-lt"/>
                              </a:rPr>
                              <m:t>𝑃</m:t>
                            </m:r>
                            <m:r>
                              <a:rPr lang="en-US" sz="2400" i="1">
                                <a:latin typeface="+mj-lt"/>
                              </a:rPr>
                              <m:t>(</m:t>
                            </m:r>
                            <m:r>
                              <a:rPr lang="en-US" sz="2400" i="1">
                                <a:latin typeface="+mj-lt"/>
                              </a:rPr>
                              <m:t>𝐴</m:t>
                            </m:r>
                            <m:r>
                              <a:rPr lang="en-US" sz="2400" i="1">
                                <a:latin typeface="+mj-lt"/>
                              </a:rPr>
                              <m:t>)</m:t>
                            </m:r>
                          </m:den>
                        </m:f>
                        <m:r>
                          <a:rPr lang="en-US" sz="2400" b="0" i="1" smtClean="0">
                            <a:solidFill>
                              <a:prstClr val="black"/>
                            </a:solidFill>
                            <a:latin typeface="+mj-lt"/>
                          </a:rPr>
                          <m:t>∗</m:t>
                        </m:r>
                        <m:r>
                          <a:rPr kumimoji="0" lang="en-US" sz="2400" b="0" i="1" u="none" strike="noStrike" kern="1200" cap="none" spc="0" normalizeH="0" baseline="0" noProof="0">
                            <a:ln>
                              <a:noFill/>
                            </a:ln>
                            <a:solidFill>
                              <a:prstClr val="black"/>
                            </a:solidFill>
                            <a:effectLst/>
                            <a:uLnTx/>
                            <a:uFillTx/>
                            <a:latin typeface="+mj-lt"/>
                          </a:rPr>
                          <m:t>𝑃</m:t>
                        </m:r>
                        <m:r>
                          <a:rPr kumimoji="0" lang="en-US" sz="2400" b="0" i="1" u="none" strike="noStrike" kern="1200" cap="none" spc="0" normalizeH="0" baseline="0" noProof="0">
                            <a:ln>
                              <a:noFill/>
                            </a:ln>
                            <a:solidFill>
                              <a:prstClr val="black"/>
                            </a:solidFill>
                            <a:effectLst/>
                            <a:uLnTx/>
                            <a:uFillTx/>
                            <a:latin typeface="+mj-lt"/>
                          </a:rPr>
                          <m:t>(</m:t>
                        </m:r>
                        <m:r>
                          <a:rPr kumimoji="0" lang="en-US" sz="2400" b="0" i="1" u="none" strike="noStrike" kern="1200" cap="none" spc="0" normalizeH="0" baseline="0" noProof="0" smtClean="0">
                            <a:ln>
                              <a:noFill/>
                            </a:ln>
                            <a:solidFill>
                              <a:prstClr val="black"/>
                            </a:solidFill>
                            <a:effectLst/>
                            <a:uLnTx/>
                            <a:uFillTx/>
                            <a:latin typeface="+mj-lt"/>
                          </a:rPr>
                          <m:t>𝐴</m:t>
                        </m:r>
                        <m:r>
                          <a:rPr kumimoji="0" lang="en-US" sz="2400" b="0" i="1" u="none" strike="noStrike" kern="1200" cap="none" spc="0" normalizeH="0" baseline="0" noProof="0">
                            <a:ln>
                              <a:noFill/>
                            </a:ln>
                            <a:solidFill>
                              <a:prstClr val="black"/>
                            </a:solidFill>
                            <a:effectLst/>
                            <a:uLnTx/>
                            <a:uFillTx/>
                            <a:latin typeface="+mj-lt"/>
                          </a:rPr>
                          <m:t>)</m:t>
                        </m:r>
                      </m:num>
                      <m:den>
                        <m:r>
                          <a:rPr kumimoji="0" lang="en-US" sz="2400" b="0" i="1" u="none" strike="noStrike" kern="1200" cap="none" spc="0" normalizeH="0" baseline="0" noProof="0">
                            <a:ln>
                              <a:noFill/>
                            </a:ln>
                            <a:solidFill>
                              <a:prstClr val="black"/>
                            </a:solidFill>
                            <a:effectLst/>
                            <a:uLnTx/>
                            <a:uFillTx/>
                            <a:latin typeface="+mj-lt"/>
                          </a:rPr>
                          <m:t>𝑃</m:t>
                        </m:r>
                        <m:r>
                          <a:rPr kumimoji="0" lang="en-US" sz="2400" b="0" i="1" u="none" strike="noStrike" kern="1200" cap="none" spc="0" normalizeH="0" baseline="0" noProof="0">
                            <a:ln>
                              <a:noFill/>
                            </a:ln>
                            <a:solidFill>
                              <a:prstClr val="black"/>
                            </a:solidFill>
                            <a:effectLst/>
                            <a:uLnTx/>
                            <a:uFillTx/>
                            <a:latin typeface="+mj-lt"/>
                          </a:rPr>
                          <m:t>(</m:t>
                        </m:r>
                        <m:r>
                          <a:rPr kumimoji="0" lang="en-US" sz="2400" b="0" i="1" u="none" strike="noStrike" kern="1200" cap="none" spc="0" normalizeH="0" baseline="0" noProof="0" smtClean="0">
                            <a:ln>
                              <a:noFill/>
                            </a:ln>
                            <a:solidFill>
                              <a:prstClr val="black"/>
                            </a:solidFill>
                            <a:effectLst/>
                            <a:uLnTx/>
                            <a:uFillTx/>
                            <a:latin typeface="+mj-lt"/>
                          </a:rPr>
                          <m:t>𝐵</m:t>
                        </m:r>
                        <m:r>
                          <a:rPr kumimoji="0" lang="en-US" sz="2400" b="0" i="1" u="none" strike="noStrike" kern="1200" cap="none" spc="0" normalizeH="0" baseline="0" noProof="0">
                            <a:ln>
                              <a:noFill/>
                            </a:ln>
                            <a:solidFill>
                              <a:prstClr val="black"/>
                            </a:solidFill>
                            <a:effectLst/>
                            <a:uLnTx/>
                            <a:uFillTx/>
                            <a:latin typeface="+mj-lt"/>
                          </a:rPr>
                          <m:t>)</m:t>
                        </m:r>
                      </m:den>
                    </m:f>
                  </m:oMath>
                </a14:m>
                <a:r>
                  <a:rPr lang="en-US" sz="2400" dirty="0">
                    <a:latin typeface="+mj-lt"/>
                  </a:rPr>
                  <a:t>  or  </a:t>
                </a:r>
                <a14:m>
                  <m:oMath xmlns:m="http://schemas.openxmlformats.org/officeDocument/2006/math">
                    <m:r>
                      <a:rPr lang="en-US" sz="2400" i="1">
                        <a:solidFill>
                          <a:prstClr val="black"/>
                        </a:solidFill>
                        <a:latin typeface="+mj-lt"/>
                      </a:rPr>
                      <m:t>𝑃</m:t>
                    </m:r>
                    <m:d>
                      <m:dPr>
                        <m:ctrlPr>
                          <a:rPr lang="en-US" sz="2400" i="1">
                            <a:solidFill>
                              <a:prstClr val="black"/>
                            </a:solidFill>
                            <a:latin typeface="+mj-lt"/>
                          </a:rPr>
                        </m:ctrlPr>
                      </m:dPr>
                      <m:e>
                        <m:r>
                          <a:rPr lang="en-US" sz="2400" i="1">
                            <a:solidFill>
                              <a:prstClr val="black"/>
                            </a:solidFill>
                            <a:latin typeface="+mj-lt"/>
                          </a:rPr>
                          <m:t>𝐴</m:t>
                        </m:r>
                      </m:e>
                      <m:e>
                        <m:r>
                          <a:rPr lang="en-US" sz="2400" i="1">
                            <a:solidFill>
                              <a:prstClr val="black"/>
                            </a:solidFill>
                            <a:latin typeface="+mj-lt"/>
                          </a:rPr>
                          <m:t>𝐵</m:t>
                        </m:r>
                      </m:e>
                    </m:d>
                    <m:r>
                      <a:rPr lang="en-US" sz="2400" i="1">
                        <a:solidFill>
                          <a:prstClr val="black"/>
                        </a:solidFill>
                        <a:latin typeface="+mj-lt"/>
                      </a:rPr>
                      <m:t>=</m:t>
                    </m:r>
                    <m:f>
                      <m:fPr>
                        <m:ctrlPr>
                          <a:rPr lang="en-US" sz="2400" i="1">
                            <a:latin typeface="+mj-lt"/>
                          </a:rPr>
                        </m:ctrlPr>
                      </m:fPr>
                      <m:num>
                        <m:r>
                          <a:rPr lang="en-US" sz="2400" i="1">
                            <a:latin typeface="+mj-lt"/>
                          </a:rPr>
                          <m:t>𝑃</m:t>
                        </m:r>
                        <m:r>
                          <a:rPr lang="en-US" sz="2400" i="1">
                            <a:latin typeface="+mj-lt"/>
                          </a:rPr>
                          <m:t>(</m:t>
                        </m:r>
                        <m:r>
                          <a:rPr lang="en-US" sz="2400" i="1">
                            <a:latin typeface="+mj-lt"/>
                          </a:rPr>
                          <m:t>𝐴</m:t>
                        </m:r>
                        <m:r>
                          <a:rPr lang="en-US" sz="2400" i="1">
                            <a:latin typeface="+mj-lt"/>
                          </a:rPr>
                          <m:t> </m:t>
                        </m:r>
                        <m:r>
                          <m:rPr>
                            <m:sty m:val="p"/>
                          </m:rPr>
                          <a:rPr lang="en-US" sz="2400">
                            <a:latin typeface="+mj-lt"/>
                          </a:rPr>
                          <m:t>and</m:t>
                        </m:r>
                        <m:r>
                          <a:rPr lang="en-US" sz="2400" i="1">
                            <a:latin typeface="+mj-lt"/>
                          </a:rPr>
                          <m:t> </m:t>
                        </m:r>
                        <m:r>
                          <a:rPr lang="en-US" sz="2400" i="1">
                            <a:latin typeface="+mj-lt"/>
                          </a:rPr>
                          <m:t>𝐵</m:t>
                        </m:r>
                        <m:r>
                          <a:rPr lang="en-US" sz="2400" i="1">
                            <a:latin typeface="+mj-lt"/>
                          </a:rPr>
                          <m:t>)</m:t>
                        </m:r>
                      </m:num>
                      <m:den>
                        <m:r>
                          <a:rPr lang="en-US" sz="2400" i="1">
                            <a:latin typeface="+mj-lt"/>
                          </a:rPr>
                          <m:t>𝑃</m:t>
                        </m:r>
                        <m:r>
                          <a:rPr lang="en-US" sz="2400" i="1">
                            <a:latin typeface="+mj-lt"/>
                          </a:rPr>
                          <m:t>(</m:t>
                        </m:r>
                        <m:r>
                          <a:rPr lang="en-US" sz="2400" i="1">
                            <a:latin typeface="+mj-lt"/>
                          </a:rPr>
                          <m:t>𝐴</m:t>
                        </m:r>
                        <m:r>
                          <a:rPr lang="en-US" sz="2400" i="1">
                            <a:latin typeface="+mj-lt"/>
                          </a:rPr>
                          <m:t>)</m:t>
                        </m:r>
                      </m:den>
                    </m:f>
                  </m:oMath>
                </a14:m>
                <a:endParaRPr lang="en-US" sz="2400" dirty="0">
                  <a:latin typeface="+mj-lt"/>
                </a:endParaRPr>
              </a:p>
              <a:p>
                <a:pPr/>
                <a:endParaRPr lang="en-US" sz="2000" dirty="0"/>
              </a:p>
              <a:p>
                <a:pPr/>
                <a:endParaRPr lang="en-US" sz="2000" dirty="0"/>
              </a:p>
            </p:txBody>
          </p:sp>
        </mc:Choice>
        <mc:Fallback>
          <p:sp>
            <p:nvSpPr>
              <p:cNvPr id="5" name="TextBox 4">
                <a:extLst>
                  <a:ext uri="{FF2B5EF4-FFF2-40B4-BE49-F238E27FC236}">
                    <a16:creationId xmlns:a16="http://schemas.microsoft.com/office/drawing/2014/main" id="{D13B89DB-B4F7-41CF-A6B5-0E72E031C6A9}"/>
                  </a:ext>
                </a:extLst>
              </p:cNvPr>
              <p:cNvSpPr txBox="1">
                <a:spLocks noRot="1" noChangeAspect="1" noMove="1" noResize="1" noEditPoints="1" noAdjustHandles="1" noChangeArrowheads="1" noChangeShapeType="1" noTextEdit="1"/>
              </p:cNvSpPr>
              <p:nvPr/>
            </p:nvSpPr>
            <p:spPr>
              <a:xfrm>
                <a:off x="1460499" y="2999017"/>
                <a:ext cx="9647768" cy="3600024"/>
              </a:xfrm>
              <a:prstGeom prst="rect">
                <a:avLst/>
              </a:prstGeom>
              <a:blipFill>
                <a:blip r:embed="rId2"/>
                <a:stretch>
                  <a:fillRect l="-101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7571397-D4CB-4CB7-A02E-4F89427BEC50}"/>
              </a:ext>
            </a:extLst>
          </p:cNvPr>
          <p:cNvPicPr>
            <a:picLocks noChangeAspect="1"/>
          </p:cNvPicPr>
          <p:nvPr/>
        </p:nvPicPr>
        <p:blipFill>
          <a:blip r:embed="rId3"/>
          <a:stretch>
            <a:fillRect/>
          </a:stretch>
        </p:blipFill>
        <p:spPr>
          <a:xfrm>
            <a:off x="1211337" y="490632"/>
            <a:ext cx="9498391" cy="2219136"/>
          </a:xfrm>
          <a:prstGeom prst="rect">
            <a:avLst/>
          </a:prstGeom>
        </p:spPr>
      </p:pic>
    </p:spTree>
    <p:extLst>
      <p:ext uri="{BB962C8B-B14F-4D97-AF65-F5344CB8AC3E}">
        <p14:creationId xmlns:p14="http://schemas.microsoft.com/office/powerpoint/2010/main" val="852685962"/>
      </p:ext>
    </p:extLst>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3" y="308309"/>
            <a:ext cx="11851095" cy="523220"/>
          </a:xfrm>
          <a:prstGeom prst="rect">
            <a:avLst/>
          </a:prstGeom>
          <a:noFill/>
        </p:spPr>
        <p:txBody>
          <a:bodyPr wrap="square" rtlCol="0">
            <a:spAutoFit/>
          </a:bodyPr>
          <a:lstStyle/>
          <a:p>
            <a:pPr algn="ctr"/>
            <a:r>
              <a:rPr lang="en-US" sz="2800" spc="100" dirty="0">
                <a:latin typeface="Engravers MT" panose="02090707080505020304" pitchFamily="18" charset="0"/>
                <a:cs typeface="Times New Roman" panose="02020603050405020304" pitchFamily="18" charset="0"/>
              </a:rPr>
              <a:t>Example  – Building a Probability Tree </a:t>
            </a:r>
          </a:p>
        </p:txBody>
      </p:sp>
      <p:sp>
        <p:nvSpPr>
          <p:cNvPr id="7" name="TextBox 6">
            <a:extLst>
              <a:ext uri="{FF2B5EF4-FFF2-40B4-BE49-F238E27FC236}">
                <a16:creationId xmlns:a16="http://schemas.microsoft.com/office/drawing/2014/main" id="{4ED2B4E8-C5A1-7832-BF6E-156B2744CB7D}"/>
              </a:ext>
            </a:extLst>
          </p:cNvPr>
          <p:cNvSpPr txBox="1"/>
          <p:nvPr/>
        </p:nvSpPr>
        <p:spPr>
          <a:xfrm>
            <a:off x="807168" y="2231516"/>
            <a:ext cx="11096810" cy="3539430"/>
          </a:xfrm>
          <a:prstGeom prst="rect">
            <a:avLst/>
          </a:prstGeom>
          <a:noFill/>
        </p:spPr>
        <p:txBody>
          <a:bodyPr wrap="square" rtlCol="0">
            <a:spAutoFit/>
          </a:bodyPr>
          <a:lstStyle/>
          <a:p>
            <a:pPr>
              <a:spcBef>
                <a:spcPts val="600"/>
              </a:spcBef>
            </a:pPr>
            <a:r>
              <a:rPr lang="en-US" sz="2400" dirty="0"/>
              <a:t>Suppose that a survey of MBA students reveals that among GMAT scores of at least 650, 52% took a preparatory course, whereas among GMAT scores of less than 650, only 23% took a preparatory course.</a:t>
            </a:r>
          </a:p>
          <a:p>
            <a:pPr>
              <a:spcBef>
                <a:spcPts val="600"/>
              </a:spcBef>
            </a:pPr>
            <a:endParaRPr lang="en-US" sz="2400" dirty="0"/>
          </a:p>
          <a:p>
            <a:pPr>
              <a:spcBef>
                <a:spcPts val="600"/>
              </a:spcBef>
            </a:pPr>
            <a:r>
              <a:rPr lang="en-US" sz="2400" dirty="0"/>
              <a:t>An applicant to an MBA program knows that the probability of scoring at least 650 is 10%, and he is willing to purchase the prep course only if the probability of achieving at least 650 at least doubles, or 20%.</a:t>
            </a:r>
          </a:p>
          <a:p>
            <a:pPr>
              <a:spcBef>
                <a:spcPts val="600"/>
              </a:spcBef>
            </a:pPr>
            <a:endParaRPr lang="en-US" sz="2300" dirty="0"/>
          </a:p>
          <a:p>
            <a:endParaRPr lang="fr-FR" dirty="0"/>
          </a:p>
        </p:txBody>
      </p:sp>
      <p:sp>
        <p:nvSpPr>
          <p:cNvPr id="4" name="Text Placeholder 2">
            <a:extLst>
              <a:ext uri="{FF2B5EF4-FFF2-40B4-BE49-F238E27FC236}">
                <a16:creationId xmlns:a16="http://schemas.microsoft.com/office/drawing/2014/main" id="{02280BB1-C25E-4EFA-838E-BB0496BED8D5}"/>
              </a:ext>
            </a:extLst>
          </p:cNvPr>
          <p:cNvSpPr txBox="1">
            <a:spLocks/>
          </p:cNvSpPr>
          <p:nvPr/>
        </p:nvSpPr>
        <p:spPr>
          <a:xfrm>
            <a:off x="740228" y="1357499"/>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Should an MBA Applicant Take a Preparatory Course?</a:t>
            </a:r>
          </a:p>
        </p:txBody>
      </p:sp>
    </p:spTree>
    <p:extLst>
      <p:ext uri="{BB962C8B-B14F-4D97-AF65-F5344CB8AC3E}">
        <p14:creationId xmlns:p14="http://schemas.microsoft.com/office/powerpoint/2010/main" val="835155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82030" y="223653"/>
            <a:ext cx="10711544" cy="830997"/>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Should an MBA Applicant Take a Preparatory Course?</a:t>
            </a:r>
          </a:p>
        </p:txBody>
      </p:sp>
      <p:sp>
        <p:nvSpPr>
          <p:cNvPr id="6" name="TextBox 5">
            <a:extLst>
              <a:ext uri="{FF2B5EF4-FFF2-40B4-BE49-F238E27FC236}">
                <a16:creationId xmlns:a16="http://schemas.microsoft.com/office/drawing/2014/main" id="{A4D6FBBC-91FF-7308-ECD4-5780E918FDB0}"/>
              </a:ext>
            </a:extLst>
          </p:cNvPr>
          <p:cNvSpPr txBox="1"/>
          <p:nvPr/>
        </p:nvSpPr>
        <p:spPr>
          <a:xfrm>
            <a:off x="496127" y="1498406"/>
            <a:ext cx="11199745" cy="4770537"/>
          </a:xfrm>
          <a:prstGeom prst="rect">
            <a:avLst/>
          </a:prstGeom>
          <a:noFill/>
        </p:spPr>
        <p:txBody>
          <a:bodyPr wrap="square" rtlCol="0">
            <a:spAutoFit/>
          </a:bodyPr>
          <a:lstStyle/>
          <a:p>
            <a:pPr>
              <a:spcBef>
                <a:spcPts val="600"/>
              </a:spcBef>
            </a:pPr>
            <a:r>
              <a:rPr lang="en-US" sz="2400" dirty="0"/>
              <a:t>We can begin by defining the events </a:t>
            </a:r>
            <a:r>
              <a:rPr lang="en-US" sz="2400" i="1" dirty="0"/>
              <a:t>A</a:t>
            </a:r>
            <a:r>
              <a:rPr lang="en-US" sz="2400" dirty="0"/>
              <a:t> and </a:t>
            </a:r>
            <a:r>
              <a:rPr lang="en-US" sz="2400" i="1" dirty="0"/>
              <a:t>B</a:t>
            </a:r>
            <a:r>
              <a:rPr lang="en-US" sz="2400" dirty="0"/>
              <a:t> as follows:</a:t>
            </a:r>
          </a:p>
          <a:p>
            <a:pPr marL="628650">
              <a:spcBef>
                <a:spcPts val="0"/>
              </a:spcBef>
            </a:pPr>
            <a:r>
              <a:rPr lang="en-US" sz="2400" i="1" dirty="0"/>
              <a:t>A</a:t>
            </a:r>
            <a:r>
              <a:rPr lang="en-US" sz="2400" dirty="0"/>
              <a:t> = GMAT score is 650 or more</a:t>
            </a:r>
          </a:p>
          <a:p>
            <a:pPr marL="628650">
              <a:spcBef>
                <a:spcPts val="0"/>
              </a:spcBef>
            </a:pPr>
            <a:r>
              <a:rPr lang="en-US" sz="2400" i="1" dirty="0"/>
              <a:t>B</a:t>
            </a:r>
            <a:r>
              <a:rPr lang="en-US" sz="2400" dirty="0"/>
              <a:t> = Took preparatory course</a:t>
            </a:r>
          </a:p>
          <a:p>
            <a:pPr marL="628650">
              <a:spcBef>
                <a:spcPts val="0"/>
              </a:spcBef>
            </a:pPr>
            <a:endParaRPr lang="en-US" sz="2200" dirty="0"/>
          </a:p>
          <a:p>
            <a:pPr>
              <a:spcBef>
                <a:spcPts val="600"/>
              </a:spcBef>
            </a:pPr>
            <a:r>
              <a:rPr lang="en-US" sz="2400" dirty="0"/>
              <a:t>Then, we can define the provided probabilities as:</a:t>
            </a:r>
          </a:p>
          <a:p>
            <a:pPr>
              <a:spcBef>
                <a:spcPts val="600"/>
              </a:spcBef>
            </a:pPr>
            <a:r>
              <a:rPr lang="en-US" sz="2400" dirty="0"/>
              <a:t>          P(</a:t>
            </a:r>
            <a:r>
              <a:rPr lang="en-US" sz="2400" i="1" dirty="0"/>
              <a:t>A</a:t>
            </a:r>
            <a:r>
              <a:rPr lang="en-US" sz="2400" dirty="0"/>
              <a:t>) = .10</a:t>
            </a:r>
            <a:endParaRPr lang="en-US" sz="2400" b="1" dirty="0"/>
          </a:p>
          <a:p>
            <a:pPr marL="628650">
              <a:spcBef>
                <a:spcPts val="0"/>
              </a:spcBef>
            </a:pPr>
            <a:r>
              <a:rPr lang="en-US" sz="2400" dirty="0"/>
              <a:t>P(</a:t>
            </a:r>
            <a:r>
              <a:rPr lang="en-US" sz="2400" i="1" dirty="0"/>
              <a:t>A</a:t>
            </a:r>
            <a:r>
              <a:rPr lang="en-US" sz="2400" i="1" baseline="30000" dirty="0"/>
              <a:t>c</a:t>
            </a:r>
            <a:r>
              <a:rPr lang="en-US" sz="2400" dirty="0"/>
              <a:t>) = .90</a:t>
            </a:r>
          </a:p>
          <a:p>
            <a:pPr marL="628650">
              <a:spcBef>
                <a:spcPts val="0"/>
              </a:spcBef>
            </a:pPr>
            <a:r>
              <a:rPr lang="en-US" sz="2400" dirty="0"/>
              <a:t>P(</a:t>
            </a:r>
            <a:r>
              <a:rPr lang="en-US" sz="2400" i="1" dirty="0"/>
              <a:t>B</a:t>
            </a:r>
            <a:r>
              <a:rPr lang="en-US" sz="2400" dirty="0"/>
              <a:t>|</a:t>
            </a:r>
            <a:r>
              <a:rPr lang="en-US" sz="2400" i="1" dirty="0"/>
              <a:t>A</a:t>
            </a:r>
            <a:r>
              <a:rPr lang="en-US" sz="2400" dirty="0"/>
              <a:t>) = .52</a:t>
            </a:r>
          </a:p>
          <a:p>
            <a:pPr marL="628650">
              <a:spcBef>
                <a:spcPts val="0"/>
              </a:spcBef>
            </a:pPr>
            <a:r>
              <a:rPr lang="en-US" sz="2400" dirty="0"/>
              <a:t>P(</a:t>
            </a:r>
            <a:r>
              <a:rPr lang="en-US" sz="2400" dirty="0" err="1"/>
              <a:t>B|</a:t>
            </a:r>
            <a:r>
              <a:rPr lang="en-US" sz="2400" i="1" dirty="0" err="1"/>
              <a:t>A</a:t>
            </a:r>
            <a:r>
              <a:rPr lang="en-US" sz="2400" i="1" baseline="30000" dirty="0" err="1"/>
              <a:t>c</a:t>
            </a:r>
            <a:r>
              <a:rPr lang="en-US" sz="2400" dirty="0"/>
              <a:t>) = .23</a:t>
            </a:r>
          </a:p>
          <a:p>
            <a:pPr marL="628650">
              <a:spcBef>
                <a:spcPts val="0"/>
              </a:spcBef>
            </a:pPr>
            <a:endParaRPr lang="en-US" sz="2200" dirty="0"/>
          </a:p>
          <a:p>
            <a:pPr>
              <a:spcBef>
                <a:spcPts val="600"/>
              </a:spcBef>
            </a:pPr>
            <a:r>
              <a:rPr lang="en-US" sz="2400" dirty="0"/>
              <a:t>Using the complement and multiplications rules </a:t>
            </a:r>
          </a:p>
          <a:p>
            <a:pPr>
              <a:spcBef>
                <a:spcPts val="600"/>
              </a:spcBef>
            </a:pPr>
            <a:r>
              <a:rPr lang="en-US" sz="2400" dirty="0"/>
              <a:t>we can complete the probability tree:</a:t>
            </a:r>
          </a:p>
        </p:txBody>
      </p:sp>
      <p:sp>
        <p:nvSpPr>
          <p:cNvPr id="3" name="Text Placeholder 2">
            <a:extLst>
              <a:ext uri="{FF2B5EF4-FFF2-40B4-BE49-F238E27FC236}">
                <a16:creationId xmlns:a16="http://schemas.microsoft.com/office/drawing/2014/main" id="{CEAC5291-421D-8A0B-9B02-613AEE840E98}"/>
              </a:ext>
            </a:extLst>
          </p:cNvPr>
          <p:cNvSpPr txBox="1">
            <a:spLocks/>
          </p:cNvSpPr>
          <p:nvPr/>
        </p:nvSpPr>
        <p:spPr>
          <a:xfrm>
            <a:off x="496127" y="1646236"/>
            <a:ext cx="3794681"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pic>
        <p:nvPicPr>
          <p:cNvPr id="5" name="Picture Placeholder 12">
            <a:extLst>
              <a:ext uri="{FF2B5EF4-FFF2-40B4-BE49-F238E27FC236}">
                <a16:creationId xmlns:a16="http://schemas.microsoft.com/office/drawing/2014/main" id="{8D56F46E-8902-4522-9DA5-2F6FC5857313}"/>
              </a:ext>
            </a:extLst>
          </p:cNvPr>
          <p:cNvPicPr>
            <a:picLocks noChangeAspect="1"/>
          </p:cNvPicPr>
          <p:nvPr/>
        </p:nvPicPr>
        <p:blipFill rotWithShape="1">
          <a:blip r:embed="rId3"/>
          <a:srcRect l="45" r="45"/>
          <a:stretch/>
        </p:blipFill>
        <p:spPr>
          <a:xfrm>
            <a:off x="6566660" y="3657601"/>
            <a:ext cx="5129212" cy="3004430"/>
          </a:xfrm>
          <a:prstGeom prst="rect">
            <a:avLst/>
          </a:prstGeom>
        </p:spPr>
      </p:pic>
    </p:spTree>
    <p:extLst>
      <p:ext uri="{BB962C8B-B14F-4D97-AF65-F5344CB8AC3E}">
        <p14:creationId xmlns:p14="http://schemas.microsoft.com/office/powerpoint/2010/main" val="150078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740227" y="315710"/>
            <a:ext cx="11179629"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Solving a Probability Tree with </a:t>
            </a:r>
            <a:r>
              <a:rPr lang="en-US" sz="2400" spc="100" dirty="0" err="1">
                <a:latin typeface="Engravers MT" panose="02090707080505020304" pitchFamily="18" charset="0"/>
                <a:cs typeface="Times New Roman" panose="02020603050405020304" pitchFamily="18" charset="0"/>
              </a:rPr>
              <a:t>Bayes’s</a:t>
            </a:r>
            <a:r>
              <a:rPr lang="en-US" sz="2400" spc="100" dirty="0">
                <a:latin typeface="Engravers MT" panose="02090707080505020304" pitchFamily="18" charset="0"/>
                <a:cs typeface="Times New Roman" panose="02020603050405020304" pitchFamily="18" charset="0"/>
              </a:rPr>
              <a:t> Law</a:t>
            </a:r>
          </a:p>
        </p:txBody>
      </p:sp>
      <p:sp>
        <p:nvSpPr>
          <p:cNvPr id="3" name="Text Placeholder 2">
            <a:extLst>
              <a:ext uri="{FF2B5EF4-FFF2-40B4-BE49-F238E27FC236}">
                <a16:creationId xmlns:a16="http://schemas.microsoft.com/office/drawing/2014/main" id="{CEAC5291-421D-8A0B-9B02-613AEE840E98}"/>
              </a:ext>
            </a:extLst>
          </p:cNvPr>
          <p:cNvSpPr txBox="1">
            <a:spLocks/>
          </p:cNvSpPr>
          <p:nvPr/>
        </p:nvSpPr>
        <p:spPr>
          <a:xfrm>
            <a:off x="496127" y="1646236"/>
            <a:ext cx="3794681"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1059059-C986-48D6-8E2A-4BB24F38C4AC}"/>
                  </a:ext>
                </a:extLst>
              </p:cNvPr>
              <p:cNvSpPr/>
              <p:nvPr/>
            </p:nvSpPr>
            <p:spPr>
              <a:xfrm>
                <a:off x="496127" y="981458"/>
                <a:ext cx="11199746" cy="5529975"/>
              </a:xfrm>
              <a:prstGeom prst="rect">
                <a:avLst/>
              </a:prstGeom>
            </p:spPr>
            <p:txBody>
              <a:bodyPr wrap="square">
                <a:spAutoFit/>
              </a:bodyPr>
              <a:lstStyle/>
              <a:p>
                <a:r>
                  <a:rPr lang="en-US" sz="2000" dirty="0"/>
                  <a:t>We need to calculate the probability that an MBA applicant scores at least 650 (event </a:t>
                </a:r>
                <a:r>
                  <a:rPr lang="en-US" sz="2000" i="1" dirty="0"/>
                  <a:t>A</a:t>
                </a:r>
                <a:r>
                  <a:rPr lang="en-US" sz="2000" dirty="0"/>
                  <a:t>), given that he has taken a preparatory course (event </a:t>
                </a:r>
                <a:r>
                  <a:rPr lang="en-US" sz="2000" i="1" dirty="0"/>
                  <a:t>B</a:t>
                </a:r>
                <a:r>
                  <a:rPr lang="en-US" sz="2000" dirty="0"/>
                  <a:t>). </a:t>
                </a:r>
              </a:p>
              <a:p>
                <a:endParaRPr lang="en-US" sz="2000" dirty="0"/>
              </a:p>
              <a:p>
                <a:pPr>
                  <a:spcAft>
                    <a:spcPts val="1200"/>
                  </a:spcAft>
                </a:pPr>
                <a:r>
                  <a:rPr lang="en-US" sz="2000" dirty="0"/>
                  <a:t>Using the conditional probability formula, we can write:</a:t>
                </a:r>
              </a:p>
              <a:p>
                <a:pPr marL="91440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𝐴</m:t>
                          </m:r>
                        </m:e>
                        <m:e>
                          <m:r>
                            <a:rPr lang="en-US" sz="2000" i="1">
                              <a:latin typeface="Cambria Math" panose="02040503050406030204" pitchFamily="18" charset="0"/>
                            </a:rPr>
                            <m:t>𝐵</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m:t>
                          </m:r>
                        </m:num>
                        <m:den>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den>
                      </m:f>
                    </m:oMath>
                  </m:oMathPara>
                </a14:m>
                <a:endParaRPr lang="en-US" sz="2000" dirty="0"/>
              </a:p>
              <a:p>
                <a:pPr marL="914400" indent="0">
                  <a:buNone/>
                </a:pPr>
                <a:endParaRPr lang="en-US" sz="2000" dirty="0"/>
              </a:p>
              <a:p>
                <a:r>
                  <a:rPr lang="en-US" sz="2000" dirty="0"/>
                  <a:t>The probability tree provides: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𝐴</m:t>
                        </m:r>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r>
                          <a:rPr lang="en-US" sz="2000" i="1">
                            <a:latin typeface="Cambria Math" panose="02040503050406030204" pitchFamily="18" charset="0"/>
                          </a:rPr>
                          <m:t>𝐵</m:t>
                        </m:r>
                      </m:e>
                    </m:d>
                    <m:r>
                      <a:rPr lang="en-US" sz="2000" i="1">
                        <a:latin typeface="Cambria Math" panose="02040503050406030204" pitchFamily="18" charset="0"/>
                      </a:rPr>
                      <m:t>=.052</m:t>
                    </m:r>
                  </m:oMath>
                </a14:m>
                <a:endParaRPr lang="en-US" sz="2000" dirty="0"/>
              </a:p>
              <a:p>
                <a:endParaRPr lang="en-US" sz="2000" dirty="0"/>
              </a:p>
              <a:p>
                <a:pPr>
                  <a:spcAft>
                    <a:spcPts val="1200"/>
                  </a:spcAft>
                </a:pPr>
                <a:r>
                  <a:rPr lang="en-US" sz="2000" dirty="0"/>
                  <a:t>From the probability tree we can also derive the marginal probability P(</a:t>
                </a:r>
                <a:r>
                  <a:rPr lang="en-US" sz="2000" i="1" dirty="0"/>
                  <a:t>B</a:t>
                </a:r>
                <a:r>
                  <a:rPr lang="en-US" sz="2000" dirty="0"/>
                  <a:t>) as:</a:t>
                </a:r>
              </a:p>
              <a:p>
                <a:pPr marL="91440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𝐵</m:t>
                          </m:r>
                        </m:e>
                      </m:d>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𝐶</m:t>
                          </m:r>
                        </m:sup>
                      </m:sSup>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)=.052+.207=.259</m:t>
                      </m:r>
                    </m:oMath>
                  </m:oMathPara>
                </a14:m>
                <a:endParaRPr lang="en-US" sz="2000" dirty="0"/>
              </a:p>
              <a:p>
                <a:pPr marL="914400" indent="0">
                  <a:buNone/>
                </a:pPr>
                <a:endParaRPr lang="en-US" sz="2000" dirty="0"/>
              </a:p>
              <a:p>
                <a:pPr>
                  <a:spcAft>
                    <a:spcPts val="1200"/>
                  </a:spcAft>
                </a:pPr>
                <a:r>
                  <a:rPr lang="en-US" sz="2000" dirty="0"/>
                  <a:t>Thus, the probability that an MBA applicant scores at least 650, given that he has taken a preparatory course is:</a:t>
                </a:r>
              </a:p>
              <a:p>
                <a:pPr marL="91440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𝐴</m:t>
                          </m:r>
                        </m:e>
                        <m:e>
                          <m:r>
                            <a:rPr lang="en-US" sz="2000" i="1">
                              <a:latin typeface="Cambria Math" panose="02040503050406030204" pitchFamily="18" charset="0"/>
                            </a:rPr>
                            <m:t>𝐵</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 </m:t>
                          </m:r>
                          <m:r>
                            <m:rPr>
                              <m:sty m:val="p"/>
                            </m:rPr>
                            <a:rPr lang="en-US" sz="2000">
                              <a:latin typeface="Cambria Math" panose="02040503050406030204" pitchFamily="18" charset="0"/>
                            </a:rPr>
                            <m:t>and</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m:t>
                          </m:r>
                        </m:num>
                        <m:den>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.052</m:t>
                          </m:r>
                        </m:num>
                        <m:den>
                          <m:r>
                            <a:rPr lang="en-US" sz="2000" i="1">
                              <a:latin typeface="Cambria Math" panose="02040503050406030204" pitchFamily="18" charset="0"/>
                            </a:rPr>
                            <m:t>.259</m:t>
                          </m:r>
                        </m:den>
                      </m:f>
                      <m:r>
                        <a:rPr lang="en-US" sz="2000" i="1">
                          <a:latin typeface="Cambria Math" panose="02040503050406030204" pitchFamily="18" charset="0"/>
                        </a:rPr>
                        <m:t>=.201 </m:t>
                      </m:r>
                      <m:r>
                        <m:rPr>
                          <m:sty m:val="p"/>
                        </m:rPr>
                        <a:rPr lang="en-US" sz="2000">
                          <a:latin typeface="Cambria Math" panose="02040503050406030204" pitchFamily="18" charset="0"/>
                        </a:rPr>
                        <m:t>which</m:t>
                      </m:r>
                      <m:r>
                        <a:rPr lang="en-US" sz="2000">
                          <a:latin typeface="Cambria Math" panose="02040503050406030204" pitchFamily="18" charset="0"/>
                        </a:rPr>
                        <m:t> </m:t>
                      </m:r>
                      <m:r>
                        <m:rPr>
                          <m:sty m:val="p"/>
                        </m:rPr>
                        <a:rPr lang="en-US" sz="2000">
                          <a:latin typeface="Cambria Math" panose="02040503050406030204" pitchFamily="18" charset="0"/>
                        </a:rPr>
                        <m:t>is</m:t>
                      </m:r>
                      <m:r>
                        <a:rPr lang="en-US" sz="2000">
                          <a:latin typeface="Cambria Math" panose="02040503050406030204" pitchFamily="18" charset="0"/>
                        </a:rPr>
                        <m:t> </m:t>
                      </m:r>
                      <m:r>
                        <m:rPr>
                          <m:sty m:val="p"/>
                        </m:rPr>
                        <a:rPr lang="en-US" sz="2000" b="0" i="0" smtClean="0">
                          <a:latin typeface="Cambria Math" panose="02040503050406030204" pitchFamily="18" charset="0"/>
                        </a:rPr>
                        <m:t>slightly</m:t>
                      </m:r>
                      <m:r>
                        <a:rPr lang="en-US" sz="2000" b="0" i="0" smtClean="0">
                          <a:latin typeface="Cambria Math" panose="02040503050406030204" pitchFamily="18" charset="0"/>
                        </a:rPr>
                        <m:t> </m:t>
                      </m:r>
                      <m:r>
                        <m:rPr>
                          <m:sty m:val="p"/>
                        </m:rPr>
                        <a:rPr lang="en-US" sz="2000">
                          <a:latin typeface="Cambria Math" panose="02040503050406030204" pitchFamily="18" charset="0"/>
                        </a:rPr>
                        <m:t>greater</m:t>
                      </m:r>
                      <m:r>
                        <a:rPr lang="en-US" sz="2000">
                          <a:latin typeface="Cambria Math" panose="02040503050406030204" pitchFamily="18" charset="0"/>
                        </a:rPr>
                        <m:t> </m:t>
                      </m:r>
                      <m:r>
                        <m:rPr>
                          <m:sty m:val="p"/>
                        </m:rPr>
                        <a:rPr lang="en-US" sz="2000">
                          <a:latin typeface="Cambria Math" panose="02040503050406030204" pitchFamily="18" charset="0"/>
                        </a:rPr>
                        <m:t>than</m:t>
                      </m:r>
                      <m:r>
                        <a:rPr lang="en-US" sz="2000">
                          <a:latin typeface="Cambria Math" panose="02040503050406030204" pitchFamily="18" charset="0"/>
                        </a:rPr>
                        <m:t> 20%.</m:t>
                      </m:r>
                    </m:oMath>
                  </m:oMathPara>
                </a14:m>
                <a:endParaRPr lang="en-US" sz="2000" dirty="0"/>
              </a:p>
            </p:txBody>
          </p:sp>
        </mc:Choice>
        <mc:Fallback xmlns="">
          <p:sp>
            <p:nvSpPr>
              <p:cNvPr id="2" name="Rectangle 1">
                <a:extLst>
                  <a:ext uri="{FF2B5EF4-FFF2-40B4-BE49-F238E27FC236}">
                    <a16:creationId xmlns:a16="http://schemas.microsoft.com/office/drawing/2014/main" id="{A1059059-C986-48D6-8E2A-4BB24F38C4AC}"/>
                  </a:ext>
                </a:extLst>
              </p:cNvPr>
              <p:cNvSpPr>
                <a:spLocks noRot="1" noChangeAspect="1" noMove="1" noResize="1" noEditPoints="1" noAdjustHandles="1" noChangeArrowheads="1" noChangeShapeType="1" noTextEdit="1"/>
              </p:cNvSpPr>
              <p:nvPr/>
            </p:nvSpPr>
            <p:spPr>
              <a:xfrm>
                <a:off x="496127" y="981458"/>
                <a:ext cx="11199746" cy="5529975"/>
              </a:xfrm>
              <a:prstGeom prst="rect">
                <a:avLst/>
              </a:prstGeom>
              <a:blipFill>
                <a:blip r:embed="rId3"/>
                <a:stretch>
                  <a:fillRect l="-544" t="-551" r="-490"/>
                </a:stretch>
              </a:blipFill>
            </p:spPr>
            <p:txBody>
              <a:bodyPr/>
              <a:lstStyle/>
              <a:p>
                <a:r>
                  <a:rPr lang="en-US">
                    <a:noFill/>
                  </a:rPr>
                  <a:t> </a:t>
                </a:r>
              </a:p>
            </p:txBody>
          </p:sp>
        </mc:Fallback>
      </mc:AlternateContent>
    </p:spTree>
    <p:extLst>
      <p:ext uri="{BB962C8B-B14F-4D97-AF65-F5344CB8AC3E}">
        <p14:creationId xmlns:p14="http://schemas.microsoft.com/office/powerpoint/2010/main" val="4187558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210901" y="383375"/>
            <a:ext cx="11851095" cy="461665"/>
          </a:xfrm>
          <a:prstGeom prst="rect">
            <a:avLst/>
          </a:prstGeom>
          <a:noFill/>
        </p:spPr>
        <p:txBody>
          <a:bodyPr wrap="square" rtlCol="0">
            <a:spAutoFit/>
          </a:bodyPr>
          <a:lstStyle/>
          <a:p>
            <a:pPr algn="ctr"/>
            <a:r>
              <a:rPr lang="en-US" sz="2400" spc="100" dirty="0" err="1">
                <a:latin typeface="Engravers MT" panose="02090707080505020304" pitchFamily="18" charset="0"/>
                <a:cs typeface="Times New Roman" panose="02020603050405020304" pitchFamily="18" charset="0"/>
              </a:rPr>
              <a:t>Bayes’s</a:t>
            </a:r>
            <a:r>
              <a:rPr lang="en-US" sz="2400" spc="100" dirty="0">
                <a:latin typeface="Engravers MT" panose="02090707080505020304" pitchFamily="18" charset="0"/>
                <a:cs typeface="Times New Roman" panose="02020603050405020304" pitchFamily="18" charset="0"/>
              </a:rPr>
              <a:t> Law Formula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CB7B85-6458-BDCF-D338-5618D7B0F0B4}"/>
                  </a:ext>
                </a:extLst>
              </p:cNvPr>
              <p:cNvSpPr txBox="1"/>
              <p:nvPr/>
            </p:nvSpPr>
            <p:spPr>
              <a:xfrm>
                <a:off x="458108" y="1219636"/>
                <a:ext cx="11275784" cy="5820248"/>
              </a:xfrm>
              <a:prstGeom prst="rect">
                <a:avLst/>
              </a:prstGeom>
              <a:noFill/>
            </p:spPr>
            <p:txBody>
              <a:bodyPr wrap="square">
                <a:spAutoFit/>
              </a:bodyPr>
              <a:lstStyle/>
              <a:p>
                <a:pPr>
                  <a:lnSpc>
                    <a:spcPct val="100000"/>
                  </a:lnSpc>
                  <a:spcAft>
                    <a:spcPts val="600"/>
                  </a:spcAft>
                </a:pPr>
                <a:r>
                  <a:rPr lang="en-US" sz="2200" dirty="0"/>
                  <a:t>For those who prefer an algebraic approach rather than a probability tree, </a:t>
                </a:r>
                <a:r>
                  <a:rPr lang="en-US" sz="2200" dirty="0" err="1"/>
                  <a:t>Bayes’s</a:t>
                </a:r>
                <a:r>
                  <a:rPr lang="en-US" sz="2200" dirty="0"/>
                  <a:t> Law can be expressed as a formula:</a:t>
                </a:r>
              </a:p>
              <a:p>
                <a:pPr marL="914400">
                  <a:lnSpc>
                    <a:spcPct val="100000"/>
                  </a:lnSpc>
                  <a:spcAft>
                    <a:spcPts val="600"/>
                  </a:spcAft>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𝑖</m:t>
                              </m:r>
                            </m:sub>
                          </m:sSub>
                          <m:r>
                            <a:rPr lang="en-US" sz="2200" i="1">
                              <a:latin typeface="Cambria Math" panose="02040503050406030204" pitchFamily="18" charset="0"/>
                            </a:rPr>
                            <m:t>|</m:t>
                          </m:r>
                          <m:r>
                            <a:rPr lang="en-US" sz="2200" i="1">
                              <a:latin typeface="Cambria Math" panose="02040503050406030204" pitchFamily="18" charset="0"/>
                            </a:rPr>
                            <m:t>𝐵</m:t>
                          </m:r>
                        </m:e>
                      </m:d>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𝑖</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𝑖</m:t>
                                  </m:r>
                                </m:sub>
                              </m:sSub>
                            </m:e>
                          </m:d>
                        </m:num>
                        <m:den>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𝑘</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𝑘</m:t>
                                  </m:r>
                                </m:sub>
                              </m:sSub>
                            </m:e>
                          </m:d>
                        </m:den>
                      </m:f>
                    </m:oMath>
                  </m:oMathPara>
                </a14:m>
                <a:endParaRPr lang="en-US" sz="2200" dirty="0"/>
              </a:p>
              <a:p>
                <a:pPr marL="914400">
                  <a:lnSpc>
                    <a:spcPct val="100000"/>
                  </a:lnSpc>
                  <a:spcAft>
                    <a:spcPts val="600"/>
                  </a:spcAft>
                </a:pPr>
                <a:endParaRPr lang="en-US" sz="2200" dirty="0"/>
              </a:p>
              <a:p>
                <a:pPr marL="460375">
                  <a:lnSpc>
                    <a:spcPct val="100000"/>
                  </a:lnSpc>
                </a:pPr>
                <a:r>
                  <a:rPr lang="en-US" sz="2200" dirty="0"/>
                  <a:t>where:</a:t>
                </a:r>
              </a:p>
              <a:p>
                <a:pPr marL="460375">
                  <a:lnSpc>
                    <a:spcPct val="100000"/>
                  </a:lnSpc>
                </a:pPr>
                <a:endParaRPr lang="en-US" sz="2200" dirty="0"/>
              </a:p>
              <a:p>
                <a:pPr marL="914400">
                  <a:lnSpc>
                    <a:spcPct val="100000"/>
                  </a:lnSpc>
                </a:pPr>
                <a:r>
                  <a:rPr lang="en-US" sz="2200" i="1" dirty="0"/>
                  <a:t>B</a:t>
                </a:r>
                <a:r>
                  <a:rPr lang="en-US" sz="2200" dirty="0"/>
                  <a:t> is the given event,</a:t>
                </a:r>
              </a:p>
              <a:p>
                <a:pPr marL="914400">
                  <a:lnSpc>
                    <a:spcPct val="100000"/>
                  </a:lnSpc>
                </a:pPr>
                <a:endParaRPr lang="en-US" sz="2200" dirty="0"/>
              </a:p>
              <a:p>
                <a:pPr marL="914400">
                  <a:lnSpc>
                    <a:spcPct val="100000"/>
                  </a:lnSpc>
                </a:pPr>
                <a:r>
                  <a:rPr lang="en-US" sz="2200" i="1" dirty="0"/>
                  <a:t>A</a:t>
                </a:r>
                <a:r>
                  <a:rPr lang="en-US" sz="2200" baseline="-25000" dirty="0"/>
                  <a:t>1</a:t>
                </a:r>
                <a:r>
                  <a:rPr lang="en-US" sz="2200" dirty="0"/>
                  <a:t>, </a:t>
                </a:r>
                <a:r>
                  <a:rPr lang="en-US" sz="2200" i="1" dirty="0"/>
                  <a:t>A</a:t>
                </a:r>
                <a:r>
                  <a:rPr lang="en-US" sz="2200" baseline="-25000" dirty="0"/>
                  <a:t>2</a:t>
                </a:r>
                <a:r>
                  <a:rPr lang="en-US" sz="2200" dirty="0"/>
                  <a:t>,…, </a:t>
                </a:r>
                <a:r>
                  <a:rPr lang="en-US" sz="2200" i="1" dirty="0"/>
                  <a:t>A</a:t>
                </a:r>
                <a:r>
                  <a:rPr lang="en-US" sz="2200" i="1" baseline="-25000" dirty="0"/>
                  <a:t>k</a:t>
                </a:r>
                <a:r>
                  <a:rPr lang="en-US" sz="2200" dirty="0"/>
                  <a:t> are the events with known prior probabilities </a:t>
                </a:r>
                <a:r>
                  <a:rPr lang="en-US" sz="2200" i="1" dirty="0"/>
                  <a:t>P(A</a:t>
                </a:r>
                <a:r>
                  <a:rPr lang="en-US" sz="2200" baseline="-25000" dirty="0"/>
                  <a:t>1</a:t>
                </a:r>
                <a:r>
                  <a:rPr lang="en-US" sz="2200" i="1" dirty="0"/>
                  <a:t>), P(</a:t>
                </a:r>
                <a:r>
                  <a:rPr lang="en-US" sz="2200" dirty="0"/>
                  <a:t>A</a:t>
                </a:r>
                <a:r>
                  <a:rPr lang="en-US" sz="2200" baseline="-25000" dirty="0"/>
                  <a:t>2</a:t>
                </a:r>
                <a:r>
                  <a:rPr lang="en-US" sz="2200" i="1" dirty="0"/>
                  <a:t>),…, P(A</a:t>
                </a:r>
                <a:r>
                  <a:rPr lang="en-US" sz="2200" i="1" baseline="-25000" dirty="0"/>
                  <a:t>k</a:t>
                </a:r>
                <a:r>
                  <a:rPr lang="en-US" sz="2200" i="1" dirty="0"/>
                  <a:t>),</a:t>
                </a:r>
              </a:p>
              <a:p>
                <a:pPr marL="914400">
                  <a:lnSpc>
                    <a:spcPct val="100000"/>
                  </a:lnSpc>
                </a:pPr>
                <a:endParaRPr lang="en-US" sz="2200" i="1" dirty="0"/>
              </a:p>
              <a:p>
                <a:pPr marL="914400">
                  <a:lnSpc>
                    <a:spcPct val="100000"/>
                  </a:lnSpc>
                </a:pPr>
                <a:r>
                  <a:rPr lang="en-US" sz="2200" i="1" dirty="0"/>
                  <a:t>P(B|A</a:t>
                </a:r>
                <a:r>
                  <a:rPr lang="en-US" sz="2200" baseline="-25000" dirty="0"/>
                  <a:t>1</a:t>
                </a:r>
                <a:r>
                  <a:rPr lang="en-US" sz="2200" i="1" dirty="0"/>
                  <a:t>), P(B|</a:t>
                </a:r>
                <a:r>
                  <a:rPr lang="en-US" sz="2200" dirty="0"/>
                  <a:t>A</a:t>
                </a:r>
                <a:r>
                  <a:rPr lang="en-US" sz="2200" baseline="-25000" dirty="0"/>
                  <a:t>2</a:t>
                </a:r>
                <a:r>
                  <a:rPr lang="en-US" sz="2200" i="1" dirty="0"/>
                  <a:t>),…, P(</a:t>
                </a:r>
                <a:r>
                  <a:rPr lang="en-US" sz="2200" i="1" dirty="0" err="1"/>
                  <a:t>B|A</a:t>
                </a:r>
                <a:r>
                  <a:rPr lang="en-US" sz="2200" i="1" baseline="-25000" dirty="0" err="1"/>
                  <a:t>k</a:t>
                </a:r>
                <a:r>
                  <a:rPr lang="en-US" sz="2200" i="1" dirty="0"/>
                  <a:t>)</a:t>
                </a:r>
                <a:r>
                  <a:rPr lang="en-US" sz="2200" dirty="0"/>
                  <a:t> are the likelihood probabilities,</a:t>
                </a:r>
              </a:p>
              <a:p>
                <a:pPr marL="914400">
                  <a:lnSpc>
                    <a:spcPct val="100000"/>
                  </a:lnSpc>
                </a:pPr>
                <a:endParaRPr lang="en-US" sz="2200" dirty="0"/>
              </a:p>
              <a:p>
                <a:pPr marL="914400">
                  <a:lnSpc>
                    <a:spcPct val="100000"/>
                  </a:lnSpc>
                </a:pPr>
                <a:r>
                  <a:rPr lang="en-US" sz="2200" i="1" dirty="0"/>
                  <a:t>P(</a:t>
                </a:r>
                <a:r>
                  <a:rPr lang="en-US" sz="2200" i="1" dirty="0" err="1"/>
                  <a:t>A</a:t>
                </a:r>
                <a:r>
                  <a:rPr lang="en-US" sz="2200" i="1" baseline="-25000" dirty="0" err="1"/>
                  <a:t>i</a:t>
                </a:r>
                <a:r>
                  <a:rPr lang="en-US" sz="2200" i="1" dirty="0" err="1"/>
                  <a:t>|B</a:t>
                </a:r>
                <a:r>
                  <a:rPr lang="en-US" sz="2200" i="1" dirty="0"/>
                  <a:t>)</a:t>
                </a:r>
                <a:r>
                  <a:rPr lang="en-US" sz="2200" dirty="0"/>
                  <a:t>, with </a:t>
                </a:r>
                <a:r>
                  <a:rPr lang="en-US" sz="2200" i="1" dirty="0" err="1"/>
                  <a:t>i</a:t>
                </a:r>
                <a:r>
                  <a:rPr lang="en-US" sz="2200" dirty="0"/>
                  <a:t> = 1, 2,…, </a:t>
                </a:r>
                <a:r>
                  <a:rPr lang="en-US" sz="2200" i="1" dirty="0"/>
                  <a:t>k</a:t>
                </a:r>
                <a:r>
                  <a:rPr lang="en-US" sz="2200" dirty="0"/>
                  <a:t> are the posterior probabilities we seek.</a:t>
                </a:r>
                <a:endParaRPr lang="en-US" sz="2200" b="1" dirty="0"/>
              </a:p>
              <a:p>
                <a:pPr lvl="0" defTabSz="914400" eaLnBrk="0" fontAlgn="base" hangingPunct="0">
                  <a:spcBef>
                    <a:spcPct val="30000"/>
                  </a:spcBef>
                  <a:spcAft>
                    <a:spcPct val="0"/>
                  </a:spcAft>
                  <a:tabLst>
                    <a:tab pos="460375" algn="l"/>
                  </a:tabLst>
                  <a:defRPr/>
                </a:pPr>
                <a:endParaRPr lang="en-US" b="1" dirty="0"/>
              </a:p>
              <a:p>
                <a:pPr lvl="0" defTabSz="914400" eaLnBrk="0" fontAlgn="base" hangingPunct="0">
                  <a:spcBef>
                    <a:spcPct val="30000"/>
                  </a:spcBef>
                  <a:spcAft>
                    <a:spcPct val="0"/>
                  </a:spcAft>
                  <a:tabLst>
                    <a:tab pos="460375" algn="l"/>
                  </a:tabLst>
                  <a:defRPr/>
                </a:pPr>
                <a:endParaRPr lang="en-US" b="1" dirty="0"/>
              </a:p>
            </p:txBody>
          </p:sp>
        </mc:Choice>
        <mc:Fallback xmlns="">
          <p:sp>
            <p:nvSpPr>
              <p:cNvPr id="5" name="TextBox 4">
                <a:extLst>
                  <a:ext uri="{FF2B5EF4-FFF2-40B4-BE49-F238E27FC236}">
                    <a16:creationId xmlns:a16="http://schemas.microsoft.com/office/drawing/2014/main" id="{E8CB7B85-6458-BDCF-D338-5618D7B0F0B4}"/>
                  </a:ext>
                </a:extLst>
              </p:cNvPr>
              <p:cNvSpPr txBox="1">
                <a:spLocks noRot="1" noChangeAspect="1" noMove="1" noResize="1" noEditPoints="1" noAdjustHandles="1" noChangeArrowheads="1" noChangeShapeType="1" noTextEdit="1"/>
              </p:cNvSpPr>
              <p:nvPr/>
            </p:nvSpPr>
            <p:spPr>
              <a:xfrm>
                <a:off x="458108" y="1219636"/>
                <a:ext cx="11275784" cy="5820248"/>
              </a:xfrm>
              <a:prstGeom prst="rect">
                <a:avLst/>
              </a:prstGeom>
              <a:blipFill>
                <a:blip r:embed="rId3"/>
                <a:stretch>
                  <a:fillRect l="-703" t="-733"/>
                </a:stretch>
              </a:blipFill>
            </p:spPr>
            <p:txBody>
              <a:bodyPr/>
              <a:lstStyle/>
              <a:p>
                <a:r>
                  <a:rPr lang="en-US">
                    <a:noFill/>
                  </a:rPr>
                  <a:t> </a:t>
                </a:r>
              </a:p>
            </p:txBody>
          </p:sp>
        </mc:Fallback>
      </mc:AlternateContent>
    </p:spTree>
    <p:extLst>
      <p:ext uri="{BB962C8B-B14F-4D97-AF65-F5344CB8AC3E}">
        <p14:creationId xmlns:p14="http://schemas.microsoft.com/office/powerpoint/2010/main" val="234590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9966062E-4853-32CD-7AD3-BB904F2152FC}"/>
              </a:ext>
            </a:extLst>
          </p:cNvPr>
          <p:cNvSpPr>
            <a:spLocks noChangeArrowheads="1"/>
          </p:cNvSpPr>
          <p:nvPr/>
        </p:nvSpPr>
        <p:spPr bwMode="auto">
          <a:xfrm>
            <a:off x="685799" y="203200"/>
            <a:ext cx="10711543" cy="661988"/>
          </a:xfrm>
          <a:prstGeom prst="rect">
            <a:avLst/>
          </a:prstGeom>
          <a:noFill/>
          <a:ln w="12700">
            <a:noFill/>
            <a:miter lim="800000"/>
            <a:headEnd/>
            <a:tailEnd/>
          </a:ln>
          <a:effectLst/>
        </p:spPr>
        <p:txBody>
          <a:bodyPr lIns="90488" tIns="44450" rIns="90488" bIns="44450" anchor="ctr"/>
          <a:lstStyle/>
          <a:p>
            <a:pPr algn="ctr">
              <a:defRPr/>
            </a:pPr>
            <a:r>
              <a:rPr lang="en-US" sz="2800" spc="100" dirty="0">
                <a:latin typeface="Engravers MT" panose="02090707080505020304" pitchFamily="18" charset="0"/>
                <a:cs typeface="Times New Roman" panose="02020603050405020304" pitchFamily="18" charset="0"/>
              </a:rPr>
              <a:t>An Experiment and Its Sample Space</a:t>
            </a:r>
          </a:p>
        </p:txBody>
      </p:sp>
      <p:sp>
        <p:nvSpPr>
          <p:cNvPr id="199683" name="Rectangle 3">
            <a:extLst>
              <a:ext uri="{FF2B5EF4-FFF2-40B4-BE49-F238E27FC236}">
                <a16:creationId xmlns:a16="http://schemas.microsoft.com/office/drawing/2014/main" id="{076A5A28-280A-A9B9-18FE-CFBD5B8CAD07}"/>
              </a:ext>
            </a:extLst>
          </p:cNvPr>
          <p:cNvSpPr>
            <a:spLocks noChangeArrowheads="1"/>
          </p:cNvSpPr>
          <p:nvPr/>
        </p:nvSpPr>
        <p:spPr bwMode="auto">
          <a:xfrm>
            <a:off x="1567771" y="1198564"/>
            <a:ext cx="8294687" cy="4733925"/>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endParaRPr>
          </a:p>
        </p:txBody>
      </p:sp>
      <p:sp>
        <p:nvSpPr>
          <p:cNvPr id="199684" name="Text Box 4">
            <a:extLst>
              <a:ext uri="{FF2B5EF4-FFF2-40B4-BE49-F238E27FC236}">
                <a16:creationId xmlns:a16="http://schemas.microsoft.com/office/drawing/2014/main" id="{F73749FE-18D2-5F77-B484-849D90D77FDE}"/>
              </a:ext>
            </a:extLst>
          </p:cNvPr>
          <p:cNvSpPr txBox="1">
            <a:spLocks noChangeArrowheads="1"/>
          </p:cNvSpPr>
          <p:nvPr/>
        </p:nvSpPr>
        <p:spPr bwMode="auto">
          <a:xfrm>
            <a:off x="2557463" y="1366838"/>
            <a:ext cx="3065462" cy="3105150"/>
          </a:xfrm>
          <a:prstGeom prst="rect">
            <a:avLst/>
          </a:prstGeom>
          <a:solidFill>
            <a:schemeClr val="bg1"/>
          </a:solidFill>
          <a:ln w="12700">
            <a:noFill/>
            <a:miter lim="800000"/>
            <a:headEnd/>
            <a:tailEnd/>
          </a:ln>
          <a:effectLst/>
        </p:spPr>
        <p:txBody>
          <a:bodyPr>
            <a:spAutoFit/>
          </a:bodyPr>
          <a:lstStyle/>
          <a:p>
            <a:pPr>
              <a:lnSpc>
                <a:spcPct val="110000"/>
              </a:lnSpc>
              <a:defRPr/>
            </a:pPr>
            <a:r>
              <a:rPr lang="en-US" sz="2400" u="sng" dirty="0">
                <a:effectLst>
                  <a:outerShdw blurRad="38100" dist="38100" dir="2700000" algn="tl">
                    <a:srgbClr val="000000"/>
                  </a:outerShdw>
                </a:effectLst>
                <a:latin typeface="Book Antiqua" pitchFamily="18" charset="0"/>
              </a:rPr>
              <a:t>Experiment</a:t>
            </a:r>
          </a:p>
          <a:p>
            <a:pPr>
              <a:lnSpc>
                <a:spcPct val="110000"/>
              </a:lnSpc>
              <a:defRPr/>
            </a:pPr>
            <a:endParaRPr lang="en-US" sz="1000" dirty="0">
              <a:effectLst>
                <a:outerShdw blurRad="38100" dist="38100" dir="2700000" algn="tl">
                  <a:srgbClr val="000000"/>
                </a:outerShdw>
              </a:effectLst>
              <a:latin typeface="Book Antiqua" pitchFamily="18" charset="0"/>
            </a:endParaRPr>
          </a:p>
          <a:p>
            <a:pPr>
              <a:lnSpc>
                <a:spcPct val="110000"/>
              </a:lnSpc>
              <a:defRPr/>
            </a:pPr>
            <a:r>
              <a:rPr lang="en-US" sz="2400" dirty="0">
                <a:effectLst>
                  <a:outerShdw blurRad="38100" dist="38100" dir="2700000" algn="tl">
                    <a:srgbClr val="000000"/>
                  </a:outerShdw>
                </a:effectLst>
                <a:latin typeface="Book Antiqua" pitchFamily="18" charset="0"/>
              </a:rPr>
              <a:t>Toss a coin</a:t>
            </a:r>
          </a:p>
          <a:p>
            <a:pPr>
              <a:lnSpc>
                <a:spcPct val="110000"/>
              </a:lnSpc>
              <a:defRPr/>
            </a:pPr>
            <a:r>
              <a:rPr lang="en-US" sz="2400" dirty="0">
                <a:effectLst>
                  <a:outerShdw blurRad="38100" dist="38100" dir="2700000" algn="tl">
                    <a:srgbClr val="000000"/>
                  </a:outerShdw>
                </a:effectLst>
                <a:latin typeface="Book Antiqua" pitchFamily="18" charset="0"/>
              </a:rPr>
              <a:t>Inspection of a part</a:t>
            </a:r>
          </a:p>
          <a:p>
            <a:pPr>
              <a:lnSpc>
                <a:spcPct val="110000"/>
              </a:lnSpc>
              <a:defRPr/>
            </a:pPr>
            <a:r>
              <a:rPr lang="en-US" sz="2400" dirty="0">
                <a:effectLst>
                  <a:outerShdw blurRad="38100" dist="38100" dir="2700000" algn="tl">
                    <a:srgbClr val="000000"/>
                  </a:outerShdw>
                </a:effectLst>
                <a:latin typeface="Book Antiqua" pitchFamily="18" charset="0"/>
              </a:rPr>
              <a:t>Conduct a sales call</a:t>
            </a:r>
          </a:p>
          <a:p>
            <a:pPr>
              <a:lnSpc>
                <a:spcPct val="110000"/>
              </a:lnSpc>
              <a:defRPr/>
            </a:pPr>
            <a:r>
              <a:rPr lang="en-US" sz="2400" dirty="0">
                <a:effectLst>
                  <a:outerShdw blurRad="38100" dist="38100" dir="2700000" algn="tl">
                    <a:srgbClr val="000000"/>
                  </a:outerShdw>
                </a:effectLst>
                <a:latin typeface="Book Antiqua" pitchFamily="18" charset="0"/>
              </a:rPr>
              <a:t>Roll a die</a:t>
            </a:r>
          </a:p>
          <a:p>
            <a:pPr>
              <a:lnSpc>
                <a:spcPct val="110000"/>
              </a:lnSpc>
              <a:defRPr/>
            </a:pPr>
            <a:r>
              <a:rPr lang="en-US" sz="2400" dirty="0">
                <a:effectLst>
                  <a:outerShdw blurRad="38100" dist="38100" dir="2700000" algn="tl">
                    <a:srgbClr val="000000"/>
                  </a:outerShdw>
                </a:effectLst>
                <a:latin typeface="Book Antiqua" pitchFamily="18" charset="0"/>
              </a:rPr>
              <a:t>Play a football game</a:t>
            </a:r>
          </a:p>
          <a:p>
            <a:pPr>
              <a:lnSpc>
                <a:spcPct val="110000"/>
              </a:lnSpc>
              <a:defRPr/>
            </a:pPr>
            <a:endParaRPr lang="en-US" sz="2400" dirty="0">
              <a:effectLst>
                <a:outerShdw blurRad="38100" dist="38100" dir="2700000" algn="tl">
                  <a:srgbClr val="000000"/>
                </a:outerShdw>
              </a:effectLst>
              <a:latin typeface="Book Antiqua" pitchFamily="18" charset="0"/>
            </a:endParaRPr>
          </a:p>
        </p:txBody>
      </p:sp>
      <p:sp>
        <p:nvSpPr>
          <p:cNvPr id="199685" name="Text Box 5">
            <a:extLst>
              <a:ext uri="{FF2B5EF4-FFF2-40B4-BE49-F238E27FC236}">
                <a16:creationId xmlns:a16="http://schemas.microsoft.com/office/drawing/2014/main" id="{CF73AD30-075F-218B-A44C-5AFBC56892E6}"/>
              </a:ext>
            </a:extLst>
          </p:cNvPr>
          <p:cNvSpPr txBox="1">
            <a:spLocks noChangeArrowheads="1"/>
          </p:cNvSpPr>
          <p:nvPr/>
        </p:nvSpPr>
        <p:spPr bwMode="auto">
          <a:xfrm>
            <a:off x="5808663" y="1430338"/>
            <a:ext cx="3657600" cy="2698750"/>
          </a:xfrm>
          <a:prstGeom prst="rect">
            <a:avLst/>
          </a:prstGeom>
          <a:solidFill>
            <a:schemeClr val="bg1"/>
          </a:solidFill>
          <a:ln w="12700">
            <a:noFill/>
            <a:miter lim="800000"/>
            <a:headEnd/>
            <a:tailEnd/>
          </a:ln>
          <a:effectLst/>
        </p:spPr>
        <p:txBody>
          <a:bodyPr>
            <a:spAutoFit/>
          </a:bodyPr>
          <a:lstStyle/>
          <a:p>
            <a:pPr>
              <a:lnSpc>
                <a:spcPct val="110000"/>
              </a:lnSpc>
              <a:defRPr/>
            </a:pPr>
            <a:r>
              <a:rPr lang="en-US" sz="2400" u="sng" dirty="0">
                <a:effectLst>
                  <a:outerShdw blurRad="38100" dist="38100" dir="2700000" algn="tl">
                    <a:srgbClr val="000000"/>
                  </a:outerShdw>
                </a:effectLst>
                <a:latin typeface="Book Antiqua" pitchFamily="18" charset="0"/>
              </a:rPr>
              <a:t>Experiment Outcomes</a:t>
            </a:r>
          </a:p>
          <a:p>
            <a:pPr>
              <a:lnSpc>
                <a:spcPct val="110000"/>
              </a:lnSpc>
              <a:defRPr/>
            </a:pPr>
            <a:endParaRPr lang="en-US" sz="1000" dirty="0">
              <a:effectLst>
                <a:outerShdw blurRad="38100" dist="38100" dir="2700000" algn="tl">
                  <a:srgbClr val="000000"/>
                </a:outerShdw>
              </a:effectLst>
              <a:latin typeface="Book Antiqua" pitchFamily="18" charset="0"/>
            </a:endParaRPr>
          </a:p>
          <a:p>
            <a:pPr>
              <a:lnSpc>
                <a:spcPct val="110000"/>
              </a:lnSpc>
              <a:defRPr/>
            </a:pPr>
            <a:r>
              <a:rPr lang="en-US" sz="2400" dirty="0">
                <a:effectLst>
                  <a:outerShdw blurRad="38100" dist="38100" dir="2700000" algn="tl">
                    <a:srgbClr val="000000"/>
                  </a:outerShdw>
                </a:effectLst>
                <a:latin typeface="Book Antiqua" pitchFamily="18" charset="0"/>
              </a:rPr>
              <a:t>Head, tail</a:t>
            </a:r>
          </a:p>
          <a:p>
            <a:pPr>
              <a:lnSpc>
                <a:spcPct val="110000"/>
              </a:lnSpc>
              <a:defRPr/>
            </a:pPr>
            <a:r>
              <a:rPr lang="en-US" sz="2400" dirty="0">
                <a:effectLst>
                  <a:outerShdw blurRad="38100" dist="38100" dir="2700000" algn="tl">
                    <a:srgbClr val="000000"/>
                  </a:outerShdw>
                </a:effectLst>
                <a:latin typeface="Book Antiqua" pitchFamily="18" charset="0"/>
              </a:rPr>
              <a:t>Defective, non-defective</a:t>
            </a:r>
          </a:p>
          <a:p>
            <a:pPr>
              <a:lnSpc>
                <a:spcPct val="110000"/>
              </a:lnSpc>
              <a:defRPr/>
            </a:pPr>
            <a:r>
              <a:rPr lang="en-US" sz="2400" dirty="0">
                <a:effectLst>
                  <a:outerShdw blurRad="38100" dist="38100" dir="2700000" algn="tl">
                    <a:srgbClr val="000000"/>
                  </a:outerShdw>
                </a:effectLst>
                <a:latin typeface="Book Antiqua" pitchFamily="18" charset="0"/>
              </a:rPr>
              <a:t>Purchase, no purchase</a:t>
            </a:r>
          </a:p>
          <a:p>
            <a:pPr>
              <a:lnSpc>
                <a:spcPct val="110000"/>
              </a:lnSpc>
              <a:defRPr/>
            </a:pPr>
            <a:r>
              <a:rPr lang="en-US" sz="2400" dirty="0">
                <a:effectLst>
                  <a:outerShdw blurRad="38100" dist="38100" dir="2700000" algn="tl">
                    <a:srgbClr val="000000"/>
                  </a:outerShdw>
                </a:effectLst>
                <a:latin typeface="Book Antiqua" pitchFamily="18" charset="0"/>
              </a:rPr>
              <a:t>1, 2, 3, 4, 5, 6</a:t>
            </a:r>
          </a:p>
          <a:p>
            <a:pPr>
              <a:lnSpc>
                <a:spcPct val="110000"/>
              </a:lnSpc>
              <a:defRPr/>
            </a:pPr>
            <a:r>
              <a:rPr lang="en-US" sz="2400" dirty="0">
                <a:effectLst>
                  <a:outerShdw blurRad="38100" dist="38100" dir="2700000" algn="tl">
                    <a:srgbClr val="000000"/>
                  </a:outerShdw>
                </a:effectLst>
                <a:latin typeface="Book Antiqua" pitchFamily="18" charset="0"/>
              </a:rPr>
              <a:t>Win, lose, tie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9683"/>
                                        </p:tgtEl>
                                        <p:attrNameLst>
                                          <p:attrName>style.visibility</p:attrName>
                                        </p:attrNameLst>
                                      </p:cBhvr>
                                      <p:to>
                                        <p:strVal val="visible"/>
                                      </p:to>
                                    </p:set>
                                    <p:animEffect transition="in" filter="dissolve">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684"/>
                                        </p:tgtEl>
                                        <p:attrNameLst>
                                          <p:attrName>style.visibility</p:attrName>
                                        </p:attrNameLst>
                                      </p:cBhvr>
                                      <p:to>
                                        <p:strVal val="visible"/>
                                      </p:to>
                                    </p:set>
                                    <p:animEffect transition="in" filter="blinds(horizontal)">
                                      <p:cBhvr>
                                        <p:cTn id="12" dur="500"/>
                                        <p:tgtEl>
                                          <p:spTgt spid="199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9685"/>
                                        </p:tgtEl>
                                        <p:attrNameLst>
                                          <p:attrName>style.visibility</p:attrName>
                                        </p:attrNameLst>
                                      </p:cBhvr>
                                      <p:to>
                                        <p:strVal val="visible"/>
                                      </p:to>
                                    </p:set>
                                    <p:animEffect transition="in" filter="blinds(horizontal)">
                                      <p:cBhvr>
                                        <p:cTn id="17"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autoUpdateAnimBg="0"/>
      <p:bldP spid="199685"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674914" y="0"/>
            <a:ext cx="11851095" cy="58477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Example - Solving with </a:t>
            </a:r>
            <a:r>
              <a:rPr lang="en-US" sz="2400" spc="100" dirty="0" err="1">
                <a:latin typeface="Engravers MT" panose="02090707080505020304" pitchFamily="18" charset="0"/>
                <a:cs typeface="Times New Roman" panose="02020603050405020304" pitchFamily="18" charset="0"/>
              </a:rPr>
              <a:t>Bayes’s</a:t>
            </a:r>
            <a:r>
              <a:rPr lang="en-US" sz="2400" spc="100" dirty="0">
                <a:latin typeface="Engravers MT" panose="02090707080505020304" pitchFamily="18" charset="0"/>
                <a:cs typeface="Times New Roman" panose="02020603050405020304" pitchFamily="18" charset="0"/>
              </a:rPr>
              <a:t> Law </a:t>
            </a:r>
            <a:r>
              <a:rPr lang="en-US" sz="3200" spc="100" dirty="0">
                <a:solidFill>
                  <a:schemeClr val="bg1"/>
                </a:solidFill>
                <a:latin typeface="Times New Roman" panose="02020603050405020304" pitchFamily="18" charset="0"/>
                <a:cs typeface="Times New Roman" panose="02020603050405020304" pitchFamily="18" charset="0"/>
              </a:rPr>
              <a:t>Formula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CB7B85-6458-BDCF-D338-5618D7B0F0B4}"/>
                  </a:ext>
                </a:extLst>
              </p:cNvPr>
              <p:cNvSpPr txBox="1"/>
              <p:nvPr/>
            </p:nvSpPr>
            <p:spPr>
              <a:xfrm>
                <a:off x="573804" y="1195748"/>
                <a:ext cx="11618196" cy="5480346"/>
              </a:xfrm>
              <a:prstGeom prst="rect">
                <a:avLst/>
              </a:prstGeom>
              <a:noFill/>
            </p:spPr>
            <p:txBody>
              <a:bodyPr wrap="square">
                <a:spAutoFit/>
              </a:bodyPr>
              <a:lstStyle/>
              <a:p>
                <a:pPr>
                  <a:spcBef>
                    <a:spcPts val="600"/>
                  </a:spcBef>
                </a:pPr>
                <a:r>
                  <a:rPr lang="en-US" dirty="0">
                    <a:cs typeface="Arial" panose="020B0604020202020204" pitchFamily="34" charset="0"/>
                  </a:rPr>
                  <a:t>We define the events as follows:</a:t>
                </a:r>
              </a:p>
              <a:p>
                <a:pPr marL="914400" indent="0">
                  <a:spcBef>
                    <a:spcPts val="600"/>
                  </a:spcBef>
                  <a:buNone/>
                </a:pPr>
                <a:r>
                  <a:rPr lang="en-US" i="1" dirty="0"/>
                  <a:t>A</a:t>
                </a:r>
                <a:r>
                  <a:rPr lang="en-US" baseline="-25000" dirty="0"/>
                  <a:t>1</a:t>
                </a:r>
                <a:r>
                  <a:rPr lang="en-US" dirty="0"/>
                  <a:t> = GMAT score is 650 or more</a:t>
                </a:r>
              </a:p>
              <a:p>
                <a:pPr marL="914400" indent="0">
                  <a:spcBef>
                    <a:spcPts val="600"/>
                  </a:spcBef>
                  <a:buNone/>
                </a:pPr>
                <a:r>
                  <a:rPr lang="en-US" i="1" dirty="0"/>
                  <a:t>A</a:t>
                </a:r>
                <a:r>
                  <a:rPr lang="en-US" baseline="-25000" dirty="0"/>
                  <a:t>2</a:t>
                </a:r>
                <a:r>
                  <a:rPr lang="en-US" dirty="0"/>
                  <a:t> = GMAT score is less than 650</a:t>
                </a:r>
              </a:p>
              <a:p>
                <a:pPr marL="914400" indent="0">
                  <a:spcBef>
                    <a:spcPts val="600"/>
                  </a:spcBef>
                  <a:buNone/>
                </a:pPr>
                <a:r>
                  <a:rPr lang="en-US" i="1" dirty="0">
                    <a:cs typeface="Arial" panose="020B0604020202020204" pitchFamily="34" charset="0"/>
                  </a:rPr>
                  <a:t>B</a:t>
                </a:r>
                <a:r>
                  <a:rPr lang="en-US" dirty="0">
                    <a:cs typeface="Arial" panose="020B0604020202020204" pitchFamily="34" charset="0"/>
                  </a:rPr>
                  <a:t> = Student took preparatory course</a:t>
                </a:r>
              </a:p>
              <a:p>
                <a:pPr marL="914400" indent="0">
                  <a:spcBef>
                    <a:spcPts val="600"/>
                  </a:spcBef>
                  <a:buNone/>
                </a:pPr>
                <a:endParaRPr lang="en-US" dirty="0">
                  <a:cs typeface="Arial" panose="020B0604020202020204" pitchFamily="34" charset="0"/>
                </a:endParaRPr>
              </a:p>
              <a:p>
                <a:r>
                  <a:rPr lang="en-US" dirty="0">
                    <a:cs typeface="Arial" panose="020B0604020202020204" pitchFamily="34" charset="0"/>
                  </a:rPr>
                  <a:t>The provided prior probabilities are:</a:t>
                </a:r>
              </a:p>
              <a:p>
                <a:pPr marL="914400" indent="0">
                  <a:spcBef>
                    <a:spcPts val="600"/>
                  </a:spcBef>
                  <a:buNone/>
                </a:pPr>
                <a:r>
                  <a:rPr lang="en-US" i="1" dirty="0"/>
                  <a:t>P(A</a:t>
                </a:r>
                <a:r>
                  <a:rPr lang="en-US" baseline="-25000" dirty="0"/>
                  <a:t>1</a:t>
                </a:r>
                <a:r>
                  <a:rPr lang="en-US" i="1" dirty="0"/>
                  <a:t>)</a:t>
                </a:r>
                <a:r>
                  <a:rPr lang="en-US" dirty="0"/>
                  <a:t> = .10 (probability student scored 650 or more)</a:t>
                </a:r>
              </a:p>
              <a:p>
                <a:pPr marL="914400" indent="0">
                  <a:spcBef>
                    <a:spcPts val="600"/>
                  </a:spcBef>
                  <a:buNone/>
                </a:pPr>
                <a:r>
                  <a:rPr lang="en-US" i="1" dirty="0"/>
                  <a:t>P(A</a:t>
                </a:r>
                <a:r>
                  <a:rPr lang="en-US" baseline="-25000" dirty="0"/>
                  <a:t>2</a:t>
                </a:r>
                <a:r>
                  <a:rPr lang="en-US" i="1" dirty="0"/>
                  <a:t>)</a:t>
                </a:r>
                <a:r>
                  <a:rPr lang="en-US" dirty="0"/>
                  <a:t> = 1 − .10 = .90 (complement probability – probability student scored less than 650)</a:t>
                </a:r>
              </a:p>
              <a:p>
                <a:pPr marL="914400" indent="0">
                  <a:spcBef>
                    <a:spcPts val="600"/>
                  </a:spcBef>
                  <a:buNone/>
                </a:pPr>
                <a:endParaRPr lang="en-US" dirty="0">
                  <a:cs typeface="Arial" panose="020B0604020202020204" pitchFamily="34" charset="0"/>
                </a:endParaRPr>
              </a:p>
              <a:p>
                <a:r>
                  <a:rPr lang="en-US" dirty="0">
                    <a:cs typeface="Arial" panose="020B0604020202020204" pitchFamily="34" charset="0"/>
                  </a:rPr>
                  <a:t>The provided conditional (likelihood) probabilities are:</a:t>
                </a:r>
              </a:p>
              <a:p>
                <a:pPr marL="914400" indent="0">
                  <a:spcBef>
                    <a:spcPts val="600"/>
                  </a:spcBef>
                  <a:buNone/>
                </a:pPr>
                <a:r>
                  <a:rPr lang="en-US" i="1" dirty="0"/>
                  <a:t>P(B|A</a:t>
                </a:r>
                <a:r>
                  <a:rPr lang="en-US" baseline="-25000" dirty="0"/>
                  <a:t>1</a:t>
                </a:r>
                <a:r>
                  <a:rPr lang="en-US" i="1" dirty="0"/>
                  <a:t>)</a:t>
                </a:r>
                <a:r>
                  <a:rPr lang="en-US" dirty="0"/>
                  <a:t> = .52 (probability student took prep course among those scoring 650 or more)</a:t>
                </a:r>
                <a:endParaRPr lang="en-US" dirty="0">
                  <a:cs typeface="Arial" panose="020B0604020202020204" pitchFamily="34" charset="0"/>
                </a:endParaRPr>
              </a:p>
              <a:p>
                <a:pPr marL="914400" indent="0">
                  <a:spcBef>
                    <a:spcPts val="600"/>
                  </a:spcBef>
                  <a:buNone/>
                </a:pPr>
                <a:r>
                  <a:rPr lang="en-US" i="1" dirty="0"/>
                  <a:t>P(B|A</a:t>
                </a:r>
                <a:r>
                  <a:rPr lang="en-US" baseline="-25000" dirty="0"/>
                  <a:t>2</a:t>
                </a:r>
                <a:r>
                  <a:rPr lang="en-US" i="1" dirty="0"/>
                  <a:t>)</a:t>
                </a:r>
                <a:r>
                  <a:rPr lang="en-US" dirty="0"/>
                  <a:t> = .23 (probability student took prep course among those scoring less than 650)</a:t>
                </a:r>
              </a:p>
              <a:p>
                <a:pPr marL="914400" indent="0">
                  <a:spcBef>
                    <a:spcPts val="600"/>
                  </a:spcBef>
                  <a:buNone/>
                </a:pPr>
                <a:endParaRPr lang="en-US" dirty="0">
                  <a:cs typeface="Arial" panose="020B0604020202020204" pitchFamily="34" charset="0"/>
                </a:endParaRPr>
              </a:p>
              <a:p>
                <a:pPr>
                  <a:spcAft>
                    <a:spcPts val="1200"/>
                  </a:spcAft>
                </a:pPr>
                <a:r>
                  <a:rPr lang="en-US" dirty="0">
                    <a:cs typeface="Arial" panose="020B0604020202020204" pitchFamily="34" charset="0"/>
                  </a:rPr>
                  <a:t>The </a:t>
                </a:r>
                <a:r>
                  <a:rPr lang="en-US" dirty="0" err="1">
                    <a:cs typeface="Arial" panose="020B0604020202020204" pitchFamily="34" charset="0"/>
                  </a:rPr>
                  <a:t>Bayes’s</a:t>
                </a:r>
                <a:r>
                  <a:rPr lang="en-US" dirty="0">
                    <a:cs typeface="Arial" panose="020B0604020202020204" pitchFamily="34" charset="0"/>
                  </a:rPr>
                  <a:t> Law formula yields the probability a student scores 650 or more after taking the prep course</a:t>
                </a:r>
                <a:r>
                  <a:rPr lang="en-US" dirty="0">
                    <a:latin typeface="Arial" panose="020B0604020202020204" pitchFamily="34" charset="0"/>
                    <a:cs typeface="Arial" panose="020B0604020202020204" pitchFamily="34" charset="0"/>
                  </a:rPr>
                  <a:t>:</a:t>
                </a:r>
              </a:p>
              <a:p>
                <a:pPr marL="914400" indent="0">
                  <a:spcBef>
                    <a:spcPts val="60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num>
                        <m:den>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.10(.52)</m:t>
                          </m:r>
                        </m:num>
                        <m:den>
                          <m:r>
                            <a:rPr lang="en-US" i="1">
                              <a:latin typeface="Cambria Math" panose="02040503050406030204" pitchFamily="18" charset="0"/>
                            </a:rPr>
                            <m:t>.10</m:t>
                          </m:r>
                          <m:d>
                            <m:dPr>
                              <m:ctrlPr>
                                <a:rPr lang="en-US" i="1">
                                  <a:latin typeface="Cambria Math" panose="02040503050406030204" pitchFamily="18" charset="0"/>
                                </a:rPr>
                              </m:ctrlPr>
                            </m:dPr>
                            <m:e>
                              <m:r>
                                <a:rPr lang="en-US" i="1">
                                  <a:latin typeface="Cambria Math" panose="02040503050406030204" pitchFamily="18" charset="0"/>
                                </a:rPr>
                                <m:t>.52</m:t>
                              </m:r>
                            </m:e>
                          </m:d>
                          <m:r>
                            <a:rPr lang="en-US" i="1">
                              <a:latin typeface="Cambria Math" panose="02040503050406030204" pitchFamily="18" charset="0"/>
                            </a:rPr>
                            <m:t>+.90(.23)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.052</m:t>
                          </m:r>
                        </m:num>
                        <m:den>
                          <m:r>
                            <a:rPr lang="en-US" i="1">
                              <a:latin typeface="Cambria Math" panose="02040503050406030204" pitchFamily="18" charset="0"/>
                            </a:rPr>
                            <m:t>.052+.207</m:t>
                          </m:r>
                        </m:den>
                      </m:f>
                      <m:r>
                        <a:rPr lang="en-US" i="1">
                          <a:latin typeface="Cambria Math" panose="02040503050406030204" pitchFamily="18" charset="0"/>
                        </a:rPr>
                        <m:t>=.201</m:t>
                      </m:r>
                    </m:oMath>
                  </m:oMathPara>
                </a14:m>
                <a:endParaRPr lang="en-US"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8CB7B85-6458-BDCF-D338-5618D7B0F0B4}"/>
                  </a:ext>
                </a:extLst>
              </p:cNvPr>
              <p:cNvSpPr txBox="1">
                <a:spLocks noRot="1" noChangeAspect="1" noMove="1" noResize="1" noEditPoints="1" noAdjustHandles="1" noChangeArrowheads="1" noChangeShapeType="1" noTextEdit="1"/>
              </p:cNvSpPr>
              <p:nvPr/>
            </p:nvSpPr>
            <p:spPr>
              <a:xfrm>
                <a:off x="573804" y="1195748"/>
                <a:ext cx="11618196" cy="5480346"/>
              </a:xfrm>
              <a:prstGeom prst="rect">
                <a:avLst/>
              </a:prstGeom>
              <a:blipFill>
                <a:blip r:embed="rId3"/>
                <a:stretch>
                  <a:fillRect l="-420" t="-556"/>
                </a:stretch>
              </a:blipFill>
            </p:spPr>
            <p:txBody>
              <a:bodyPr/>
              <a:lstStyle/>
              <a:p>
                <a:r>
                  <a:rPr lang="en-US">
                    <a:noFill/>
                  </a:rPr>
                  <a:t> </a:t>
                </a:r>
              </a:p>
            </p:txBody>
          </p:sp>
        </mc:Fallback>
      </mc:AlternateContent>
      <p:sp>
        <p:nvSpPr>
          <p:cNvPr id="6" name="Text Placeholder 2">
            <a:extLst>
              <a:ext uri="{FF2B5EF4-FFF2-40B4-BE49-F238E27FC236}">
                <a16:creationId xmlns:a16="http://schemas.microsoft.com/office/drawing/2014/main" id="{07514E08-D74A-4031-9671-FE00094C565A}"/>
              </a:ext>
            </a:extLst>
          </p:cNvPr>
          <p:cNvSpPr txBox="1">
            <a:spLocks/>
          </p:cNvSpPr>
          <p:nvPr/>
        </p:nvSpPr>
        <p:spPr>
          <a:xfrm>
            <a:off x="762000" y="716238"/>
            <a:ext cx="10711543" cy="348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Should an MBA Applicant Take a Preparatory Course?</a:t>
            </a:r>
          </a:p>
          <a:p>
            <a:endParaRPr lang="en-US" dirty="0"/>
          </a:p>
        </p:txBody>
      </p:sp>
    </p:spTree>
    <p:extLst>
      <p:ext uri="{BB962C8B-B14F-4D97-AF65-F5344CB8AC3E}">
        <p14:creationId xmlns:p14="http://schemas.microsoft.com/office/powerpoint/2010/main" val="798751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0" y="284917"/>
            <a:ext cx="11851095" cy="461665"/>
          </a:xfrm>
          <a:prstGeom prst="rect">
            <a:avLst/>
          </a:prstGeom>
          <a:noFill/>
        </p:spPr>
        <p:txBody>
          <a:bodyPr wrap="square" rtlCol="0">
            <a:spAutoFit/>
          </a:bodyPr>
          <a:lstStyle/>
          <a:p>
            <a:pPr algn="ctr"/>
            <a:r>
              <a:rPr lang="en-US" sz="2400" spc="100" dirty="0">
                <a:latin typeface="Engravers MT" panose="02090707080505020304" pitchFamily="18" charset="0"/>
                <a:cs typeface="Times New Roman" panose="02020603050405020304" pitchFamily="18" charset="0"/>
              </a:rPr>
              <a:t>Additional Example – Narcotics</a:t>
            </a:r>
          </a:p>
        </p:txBody>
      </p:sp>
      <p:sp>
        <p:nvSpPr>
          <p:cNvPr id="3" name="TextBox 2">
            <a:extLst>
              <a:ext uri="{FF2B5EF4-FFF2-40B4-BE49-F238E27FC236}">
                <a16:creationId xmlns:a16="http://schemas.microsoft.com/office/drawing/2014/main" id="{3FEB5170-A85C-4C34-BEB0-9D09DB20E540}"/>
              </a:ext>
            </a:extLst>
          </p:cNvPr>
          <p:cNvSpPr txBox="1"/>
          <p:nvPr/>
        </p:nvSpPr>
        <p:spPr>
          <a:xfrm>
            <a:off x="287654" y="893065"/>
            <a:ext cx="11851095" cy="6552563"/>
          </a:xfrm>
          <a:prstGeom prst="rect">
            <a:avLst/>
          </a:prstGeom>
          <a:noFill/>
        </p:spPr>
        <p:txBody>
          <a:bodyPr wrap="square">
            <a:spAutoFit/>
          </a:bodyPr>
          <a:lstStyle/>
          <a:p>
            <a:pPr>
              <a:lnSpc>
                <a:spcPct val="100000"/>
              </a:lnSpc>
              <a:spcAft>
                <a:spcPts val="600"/>
              </a:spcAft>
            </a:pPr>
            <a:r>
              <a:rPr lang="en-US" sz="2000" dirty="0"/>
              <a:t>In a particular pain clinic, 10% of patients are prescribed narcotic pain killers. Overall, five percent of the clinic’s patients are addicted to narcotics (including pain killers and illegal substances). Out of all the people prescribed pain pills, 8% are addicts. </a:t>
            </a:r>
            <a:r>
              <a:rPr lang="en-US" sz="2000" i="1" dirty="0"/>
              <a:t>If a patient is an addict, what is the probability that they will be prescribed pain pills?</a:t>
            </a:r>
          </a:p>
          <a:p>
            <a:pPr lvl="0" defTabSz="914400" eaLnBrk="0" fontAlgn="base" hangingPunct="0">
              <a:spcBef>
                <a:spcPct val="30000"/>
              </a:spcBef>
              <a:spcAft>
                <a:spcPct val="0"/>
              </a:spcAft>
              <a:tabLst>
                <a:tab pos="460375" algn="l"/>
              </a:tabLst>
              <a:defRPr/>
            </a:pPr>
            <a:r>
              <a:rPr lang="en-US" sz="2000" b="1" u="sng" dirty="0"/>
              <a:t>Step 1:</a:t>
            </a:r>
            <a:r>
              <a:rPr lang="en-US" sz="2000" dirty="0"/>
              <a:t> </a:t>
            </a:r>
            <a:r>
              <a:rPr lang="en-US" sz="2000" b="1" dirty="0"/>
              <a:t>Figure out what your event “A” is from the question. </a:t>
            </a:r>
          </a:p>
          <a:p>
            <a:pPr lvl="0" defTabSz="914400" eaLnBrk="0" fontAlgn="base" hangingPunct="0">
              <a:spcBef>
                <a:spcPct val="30000"/>
              </a:spcBef>
              <a:spcAft>
                <a:spcPct val="0"/>
              </a:spcAft>
              <a:tabLst>
                <a:tab pos="460375" algn="l"/>
              </a:tabLst>
              <a:defRPr/>
            </a:pPr>
            <a:r>
              <a:rPr lang="en-US" sz="2000" dirty="0"/>
              <a:t>The event that happens first (A) is being prescribed pain pills. That’s given as 10%.</a:t>
            </a:r>
          </a:p>
          <a:p>
            <a:pPr lvl="0" defTabSz="914400" eaLnBrk="0" fontAlgn="base" hangingPunct="0">
              <a:spcBef>
                <a:spcPct val="30000"/>
              </a:spcBef>
              <a:spcAft>
                <a:spcPct val="0"/>
              </a:spcAft>
              <a:tabLst>
                <a:tab pos="460375" algn="l"/>
              </a:tabLst>
              <a:defRPr/>
            </a:pPr>
            <a:endParaRPr lang="en-US" sz="2000" b="1" dirty="0"/>
          </a:p>
          <a:p>
            <a:pPr lvl="0" defTabSz="914400" eaLnBrk="0" fontAlgn="base" hangingPunct="0">
              <a:spcBef>
                <a:spcPct val="30000"/>
              </a:spcBef>
              <a:spcAft>
                <a:spcPct val="0"/>
              </a:spcAft>
              <a:tabLst>
                <a:tab pos="460375" algn="l"/>
              </a:tabLst>
              <a:defRPr/>
            </a:pPr>
            <a:r>
              <a:rPr lang="en-US" sz="2000" b="1" u="sng" dirty="0"/>
              <a:t>Step 2:</a:t>
            </a:r>
            <a:r>
              <a:rPr lang="en-US" sz="2000" b="1" dirty="0"/>
              <a:t> Figure out what your event “B” is from the question. </a:t>
            </a:r>
          </a:p>
          <a:p>
            <a:pPr lvl="0" defTabSz="914400" eaLnBrk="0" fontAlgn="base" hangingPunct="0">
              <a:spcBef>
                <a:spcPct val="30000"/>
              </a:spcBef>
              <a:spcAft>
                <a:spcPct val="0"/>
              </a:spcAft>
              <a:tabLst>
                <a:tab pos="460375" algn="l"/>
              </a:tabLst>
              <a:defRPr/>
            </a:pPr>
            <a:r>
              <a:rPr lang="en-US" sz="2000" dirty="0"/>
              <a:t>Event B is being an addict. That’s given as 5%.</a:t>
            </a:r>
          </a:p>
          <a:p>
            <a:pPr lvl="0" defTabSz="914400" eaLnBrk="0" fontAlgn="base" hangingPunct="0">
              <a:spcBef>
                <a:spcPct val="30000"/>
              </a:spcBef>
              <a:spcAft>
                <a:spcPct val="0"/>
              </a:spcAft>
              <a:tabLst>
                <a:tab pos="460375" algn="l"/>
              </a:tabLst>
              <a:defRPr/>
            </a:pPr>
            <a:endParaRPr lang="en-US" sz="2000" dirty="0"/>
          </a:p>
          <a:p>
            <a:pPr defTabSz="914400" eaLnBrk="0" fontAlgn="base" hangingPunct="0">
              <a:spcBef>
                <a:spcPct val="30000"/>
              </a:spcBef>
              <a:spcAft>
                <a:spcPct val="0"/>
              </a:spcAft>
              <a:tabLst>
                <a:tab pos="460375" algn="l"/>
              </a:tabLst>
              <a:defRPr/>
            </a:pPr>
            <a:r>
              <a:rPr lang="en-US" sz="2000" b="1" u="sng" dirty="0"/>
              <a:t>Step 3:</a:t>
            </a:r>
            <a:r>
              <a:rPr lang="en-US" sz="2000" dirty="0"/>
              <a:t> </a:t>
            </a:r>
            <a:r>
              <a:rPr lang="en-US" sz="2000" b="1" dirty="0"/>
              <a:t>Figure out what the probability of event B (Step 2) given event A (Step 1)</a:t>
            </a:r>
            <a:r>
              <a:rPr lang="en-US" sz="2000" dirty="0"/>
              <a:t>. In other words, find what (B|A) is. We want to know “Given that people are prescribed pain pills, what’s the probability they are an addict?” That is given in the question as 8%.</a:t>
            </a:r>
          </a:p>
          <a:p>
            <a:pPr defTabSz="914400" eaLnBrk="0" fontAlgn="base" hangingPunct="0">
              <a:spcBef>
                <a:spcPct val="30000"/>
              </a:spcBef>
              <a:spcAft>
                <a:spcPct val="0"/>
              </a:spcAft>
              <a:tabLst>
                <a:tab pos="460375" algn="l"/>
              </a:tabLst>
              <a:defRPr/>
            </a:pPr>
            <a:endParaRPr lang="en-US" sz="2000" dirty="0"/>
          </a:p>
          <a:p>
            <a:pPr fontAlgn="base"/>
            <a:r>
              <a:rPr lang="en-US" sz="2000" b="1" u="sng" dirty="0"/>
              <a:t>Step 4:</a:t>
            </a:r>
            <a:r>
              <a:rPr lang="en-US" sz="2000" dirty="0"/>
              <a:t> </a:t>
            </a:r>
            <a:r>
              <a:rPr lang="en-US" sz="2000" b="1" dirty="0"/>
              <a:t>Insert your answers from Steps 1, 2 and 3 into the formula and solve.</a:t>
            </a:r>
            <a:br>
              <a:rPr lang="en-US" sz="2000" dirty="0"/>
            </a:br>
            <a:r>
              <a:rPr lang="en-US" sz="2000" dirty="0"/>
              <a:t>P(A|B) = P(B|A) * P(A) / P(B) = (0.08 * 0.1)/0.05 = 0.16</a:t>
            </a:r>
          </a:p>
          <a:p>
            <a:pPr fontAlgn="base"/>
            <a:r>
              <a:rPr lang="en-US" sz="2000" dirty="0"/>
              <a:t>The probability of an addict being prescribed pain pills is 0.16 (16%).</a:t>
            </a:r>
          </a:p>
          <a:p>
            <a:pPr defTabSz="914400" eaLnBrk="0" fontAlgn="base" hangingPunct="0">
              <a:spcBef>
                <a:spcPct val="30000"/>
              </a:spcBef>
              <a:spcAft>
                <a:spcPct val="0"/>
              </a:spcAft>
              <a:tabLst>
                <a:tab pos="460375" algn="l"/>
              </a:tabLst>
              <a:defRPr/>
            </a:pPr>
            <a:endParaRPr lang="en-US" dirty="0"/>
          </a:p>
          <a:p>
            <a:pPr lvl="0" defTabSz="914400" eaLnBrk="0" fontAlgn="base" hangingPunct="0">
              <a:spcBef>
                <a:spcPct val="30000"/>
              </a:spcBef>
              <a:spcAft>
                <a:spcPct val="0"/>
              </a:spcAft>
              <a:tabLst>
                <a:tab pos="460375" algn="l"/>
              </a:tabLst>
              <a:defRPr/>
            </a:pPr>
            <a:endParaRPr lang="en-US" dirty="0"/>
          </a:p>
        </p:txBody>
      </p:sp>
    </p:spTree>
    <p:extLst>
      <p:ext uri="{BB962C8B-B14F-4D97-AF65-F5344CB8AC3E}">
        <p14:creationId xmlns:p14="http://schemas.microsoft.com/office/powerpoint/2010/main" val="3111342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6DC1-7447-4203-A107-95A62A8386E5}"/>
              </a:ext>
            </a:extLst>
          </p:cNvPr>
          <p:cNvSpPr txBox="1">
            <a:spLocks/>
          </p:cNvSpPr>
          <p:nvPr/>
        </p:nvSpPr>
        <p:spPr>
          <a:xfrm>
            <a:off x="1534486" y="272846"/>
            <a:ext cx="10515600" cy="672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spc="100" dirty="0">
                <a:solidFill>
                  <a:schemeClr val="bg1"/>
                </a:solidFill>
                <a:latin typeface="Times New Roman" panose="02020603050405020304" pitchFamily="18" charset="0"/>
                <a:ea typeface="+mn-ea"/>
                <a:cs typeface="Times New Roman" panose="02020603050405020304" pitchFamily="18" charset="0"/>
              </a:rPr>
              <a:t>6-5 </a:t>
            </a:r>
            <a:r>
              <a:rPr lang="en-US" sz="2400" spc="100" dirty="0">
                <a:latin typeface="Engravers MT" panose="02090707080505020304" pitchFamily="18" charset="0"/>
                <a:ea typeface="+mn-ea"/>
                <a:cs typeface="Times New Roman" panose="02020603050405020304" pitchFamily="18" charset="0"/>
              </a:rPr>
              <a:t>Identifying the Correct Method</a:t>
            </a:r>
          </a:p>
        </p:txBody>
      </p:sp>
      <p:sp>
        <p:nvSpPr>
          <p:cNvPr id="3" name="Text Placeholder 2">
            <a:extLst>
              <a:ext uri="{FF2B5EF4-FFF2-40B4-BE49-F238E27FC236}">
                <a16:creationId xmlns:a16="http://schemas.microsoft.com/office/drawing/2014/main" id="{A052DF99-8CD0-4865-8484-BC2DD4884AC0}"/>
              </a:ext>
            </a:extLst>
          </p:cNvPr>
          <p:cNvSpPr txBox="1">
            <a:spLocks/>
          </p:cNvSpPr>
          <p:nvPr/>
        </p:nvSpPr>
        <p:spPr>
          <a:xfrm>
            <a:off x="740228" y="1193498"/>
            <a:ext cx="10994572" cy="4652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key issue is to determine whether joint probabilities are </a:t>
            </a:r>
            <a:r>
              <a:rPr lang="en-US" sz="2400" b="1" dirty="0"/>
              <a:t>provided</a:t>
            </a:r>
            <a:r>
              <a:rPr lang="en-US" sz="2400" dirty="0"/>
              <a:t> or are </a:t>
            </a:r>
            <a:r>
              <a:rPr lang="en-US" sz="2400" b="1" dirty="0"/>
              <a:t>required</a:t>
            </a:r>
            <a:r>
              <a:rPr lang="en-US" sz="2400" dirty="0"/>
              <a:t>:</a:t>
            </a:r>
          </a:p>
          <a:p>
            <a:pPr>
              <a:spcBef>
                <a:spcPts val="1800"/>
              </a:spcBef>
            </a:pPr>
            <a:r>
              <a:rPr lang="en-US" sz="2400" b="1" dirty="0"/>
              <a:t>Joint probabilities are provided</a:t>
            </a:r>
          </a:p>
          <a:p>
            <a:pPr marL="914400" indent="-457200">
              <a:spcBef>
                <a:spcPts val="600"/>
              </a:spcBef>
              <a:buFont typeface="+mj-lt"/>
              <a:buAutoNum type="arabicPeriod"/>
            </a:pPr>
            <a:r>
              <a:rPr lang="en-US" sz="2400" dirty="0"/>
              <a:t>Compute marginal probabilities by adding across rows and down columns.</a:t>
            </a:r>
          </a:p>
          <a:p>
            <a:pPr marL="914400" indent="-457200">
              <a:spcBef>
                <a:spcPts val="600"/>
              </a:spcBef>
              <a:buFont typeface="+mj-lt"/>
              <a:buAutoNum type="arabicPeriod"/>
            </a:pPr>
            <a:r>
              <a:rPr lang="en-US" sz="2400" dirty="0"/>
              <a:t>Use the joint and marginal probabilities to compute conditional probabilities.</a:t>
            </a:r>
          </a:p>
          <a:p>
            <a:pPr marL="914400" indent="-457200">
              <a:spcBef>
                <a:spcPts val="600"/>
              </a:spcBef>
              <a:buFont typeface="+mj-lt"/>
              <a:buAutoNum type="arabicPeriod"/>
            </a:pPr>
            <a:r>
              <a:rPr lang="en-US" sz="2400" dirty="0"/>
              <a:t>Determine whether the events described by the table are independent.</a:t>
            </a:r>
          </a:p>
          <a:p>
            <a:pPr marL="914400" indent="-457200">
              <a:spcBef>
                <a:spcPts val="600"/>
              </a:spcBef>
              <a:buFont typeface="+mj-lt"/>
              <a:buAutoNum type="arabicPeriod"/>
            </a:pPr>
            <a:r>
              <a:rPr lang="en-US" sz="2400" dirty="0"/>
              <a:t>Apply the addition rule to compute the probability that either of two events occur.</a:t>
            </a:r>
          </a:p>
          <a:p>
            <a:pPr>
              <a:spcBef>
                <a:spcPts val="1800"/>
              </a:spcBef>
            </a:pPr>
            <a:r>
              <a:rPr lang="en-US" sz="2400" b="1" dirty="0"/>
              <a:t>Joint probabilities are required</a:t>
            </a:r>
          </a:p>
          <a:p>
            <a:pPr marL="914400" indent="-457200">
              <a:spcBef>
                <a:spcPts val="600"/>
              </a:spcBef>
              <a:buFont typeface="+mj-lt"/>
              <a:buAutoNum type="arabicPeriod"/>
            </a:pPr>
            <a:r>
              <a:rPr lang="en-US" sz="2400" dirty="0"/>
              <a:t>Apply probability rules or build a probability tree.</a:t>
            </a:r>
          </a:p>
          <a:p>
            <a:pPr marL="914400" indent="-457200">
              <a:spcBef>
                <a:spcPts val="600"/>
              </a:spcBef>
              <a:buFont typeface="+mj-lt"/>
              <a:buAutoNum type="arabicPeriod"/>
            </a:pPr>
            <a:r>
              <a:rPr lang="en-US" sz="2400" dirty="0"/>
              <a:t>Use the multiplication rule to calculate the probability of intersections.</a:t>
            </a:r>
          </a:p>
          <a:p>
            <a:pPr marL="914400" indent="-457200">
              <a:spcBef>
                <a:spcPts val="600"/>
              </a:spcBef>
              <a:buFont typeface="+mj-lt"/>
              <a:buAutoNum type="arabicPeriod"/>
            </a:pPr>
            <a:r>
              <a:rPr lang="en-US" sz="2400" dirty="0"/>
              <a:t>Apply addition and complement rules for mutually exclusive events.</a:t>
            </a:r>
          </a:p>
          <a:p>
            <a:pPr marL="914400" indent="-457200">
              <a:spcBef>
                <a:spcPts val="600"/>
              </a:spcBef>
              <a:buFont typeface="+mj-lt"/>
              <a:buAutoNum type="arabicPeriod"/>
            </a:pPr>
            <a:r>
              <a:rPr lang="en-US" sz="2400" dirty="0"/>
              <a:t>Compute posterior probability using the </a:t>
            </a:r>
            <a:r>
              <a:rPr lang="en-US" sz="2400" dirty="0" err="1"/>
              <a:t>Bayes’s</a:t>
            </a:r>
            <a:r>
              <a:rPr lang="en-US" sz="2400" dirty="0"/>
              <a:t> Law.</a:t>
            </a:r>
          </a:p>
        </p:txBody>
      </p:sp>
    </p:spTree>
    <p:extLst>
      <p:ext uri="{BB962C8B-B14F-4D97-AF65-F5344CB8AC3E}">
        <p14:creationId xmlns:p14="http://schemas.microsoft.com/office/powerpoint/2010/main" val="2971741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90017-E869-F1AB-39A7-78E410289002}"/>
              </a:ext>
            </a:extLst>
          </p:cNvPr>
          <p:cNvPicPr>
            <a:picLocks noChangeAspect="1"/>
          </p:cNvPicPr>
          <p:nvPr/>
        </p:nvPicPr>
        <p:blipFill>
          <a:blip r:embed="rId2"/>
          <a:stretch>
            <a:fillRect/>
          </a:stretch>
        </p:blipFill>
        <p:spPr>
          <a:xfrm>
            <a:off x="221049" y="0"/>
            <a:ext cx="11125823" cy="6567055"/>
          </a:xfrm>
          <a:prstGeom prst="rect">
            <a:avLst/>
          </a:prstGeom>
        </p:spPr>
      </p:pic>
    </p:spTree>
    <p:extLst>
      <p:ext uri="{BB962C8B-B14F-4D97-AF65-F5344CB8AC3E}">
        <p14:creationId xmlns:p14="http://schemas.microsoft.com/office/powerpoint/2010/main" val="4044171097"/>
      </p:ext>
    </p:extLst>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59F279-D9F8-7998-62D2-A9139E6E905C}"/>
              </a:ext>
            </a:extLst>
          </p:cNvPr>
          <p:cNvPicPr>
            <a:picLocks noChangeAspect="1"/>
          </p:cNvPicPr>
          <p:nvPr/>
        </p:nvPicPr>
        <p:blipFill>
          <a:blip r:embed="rId2"/>
          <a:stretch>
            <a:fillRect/>
          </a:stretch>
        </p:blipFill>
        <p:spPr>
          <a:xfrm>
            <a:off x="325492" y="263236"/>
            <a:ext cx="11139678" cy="6139967"/>
          </a:xfrm>
          <a:prstGeom prst="rect">
            <a:avLst/>
          </a:prstGeom>
        </p:spPr>
      </p:pic>
    </p:spTree>
    <p:extLst>
      <p:ext uri="{BB962C8B-B14F-4D97-AF65-F5344CB8AC3E}">
        <p14:creationId xmlns:p14="http://schemas.microsoft.com/office/powerpoint/2010/main" val="3641358811"/>
      </p:ext>
    </p:extLst>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5246D-2524-CB0B-7A7A-606411C7FF89}"/>
              </a:ext>
            </a:extLst>
          </p:cNvPr>
          <p:cNvPicPr>
            <a:picLocks noChangeAspect="1"/>
          </p:cNvPicPr>
          <p:nvPr/>
        </p:nvPicPr>
        <p:blipFill>
          <a:blip r:embed="rId2"/>
          <a:stretch>
            <a:fillRect/>
          </a:stretch>
        </p:blipFill>
        <p:spPr>
          <a:xfrm>
            <a:off x="494303" y="238682"/>
            <a:ext cx="10239346" cy="5922968"/>
          </a:xfrm>
          <a:prstGeom prst="rect">
            <a:avLst/>
          </a:prstGeom>
        </p:spPr>
      </p:pic>
    </p:spTree>
    <p:extLst>
      <p:ext uri="{BB962C8B-B14F-4D97-AF65-F5344CB8AC3E}">
        <p14:creationId xmlns:p14="http://schemas.microsoft.com/office/powerpoint/2010/main" val="3683005800"/>
      </p:ext>
    </p:extLst>
  </p:cSld>
  <p:clrMapOvr>
    <a:masterClrMapping/>
  </p:clrMapOvr>
  <p:transition>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E3855-91A2-BC59-EC60-5A74F24EE0E4}"/>
              </a:ext>
            </a:extLst>
          </p:cNvPr>
          <p:cNvPicPr>
            <a:picLocks noChangeAspect="1"/>
          </p:cNvPicPr>
          <p:nvPr/>
        </p:nvPicPr>
        <p:blipFill>
          <a:blip r:embed="rId2"/>
          <a:stretch>
            <a:fillRect/>
          </a:stretch>
        </p:blipFill>
        <p:spPr>
          <a:xfrm>
            <a:off x="492597" y="338536"/>
            <a:ext cx="10798857" cy="6173100"/>
          </a:xfrm>
          <a:prstGeom prst="rect">
            <a:avLst/>
          </a:prstGeom>
        </p:spPr>
      </p:pic>
    </p:spTree>
    <p:extLst>
      <p:ext uri="{BB962C8B-B14F-4D97-AF65-F5344CB8AC3E}">
        <p14:creationId xmlns:p14="http://schemas.microsoft.com/office/powerpoint/2010/main" val="720651214"/>
      </p:ext>
    </p:extLst>
  </p:cSld>
  <p:clrMapOvr>
    <a:masterClrMapping/>
  </p:clrMapOvr>
  <p:transition>
    <p:zo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FCB4C8-9DE0-12F2-8D3E-77C96044BD0E}"/>
              </a:ext>
            </a:extLst>
          </p:cNvPr>
          <p:cNvPicPr>
            <a:picLocks noChangeAspect="1"/>
          </p:cNvPicPr>
          <p:nvPr/>
        </p:nvPicPr>
        <p:blipFill>
          <a:blip r:embed="rId2"/>
          <a:stretch>
            <a:fillRect/>
          </a:stretch>
        </p:blipFill>
        <p:spPr>
          <a:xfrm>
            <a:off x="677182" y="610888"/>
            <a:ext cx="10576971" cy="5677370"/>
          </a:xfrm>
          <a:prstGeom prst="rect">
            <a:avLst/>
          </a:prstGeom>
        </p:spPr>
      </p:pic>
    </p:spTree>
    <p:extLst>
      <p:ext uri="{BB962C8B-B14F-4D97-AF65-F5344CB8AC3E}">
        <p14:creationId xmlns:p14="http://schemas.microsoft.com/office/powerpoint/2010/main" val="4263492686"/>
      </p:ext>
    </p:extLst>
  </p:cSld>
  <p:clrMapOvr>
    <a:masterClrMapping/>
  </p:clrMapOvr>
  <p:transition>
    <p:zo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EA4D21-CA9E-8CCD-54E0-241A11225117}"/>
              </a:ext>
            </a:extLst>
          </p:cNvPr>
          <p:cNvPicPr>
            <a:picLocks noChangeAspect="1"/>
          </p:cNvPicPr>
          <p:nvPr/>
        </p:nvPicPr>
        <p:blipFill>
          <a:blip r:embed="rId2"/>
          <a:stretch>
            <a:fillRect/>
          </a:stretch>
        </p:blipFill>
        <p:spPr>
          <a:xfrm>
            <a:off x="1253959" y="379476"/>
            <a:ext cx="9746976" cy="5768106"/>
          </a:xfrm>
          <a:prstGeom prst="rect">
            <a:avLst/>
          </a:prstGeom>
        </p:spPr>
      </p:pic>
    </p:spTree>
    <p:extLst>
      <p:ext uri="{BB962C8B-B14F-4D97-AF65-F5344CB8AC3E}">
        <p14:creationId xmlns:p14="http://schemas.microsoft.com/office/powerpoint/2010/main" val="30191445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387688" y="152030"/>
            <a:ext cx="11851095" cy="1138773"/>
          </a:xfrm>
          <a:prstGeom prst="rect">
            <a:avLst/>
          </a:prstGeom>
          <a:noFill/>
        </p:spPr>
        <p:txBody>
          <a:bodyPr wrap="square" rtlCol="0">
            <a:spAutoFit/>
          </a:bodyPr>
          <a:lstStyle/>
          <a:p>
            <a:pPr algn="ctr"/>
            <a:r>
              <a:rPr lang="en-US" sz="4000" spc="100" dirty="0">
                <a:solidFill>
                  <a:schemeClr val="bg1"/>
                </a:solidFill>
                <a:latin typeface="Times New Roman" panose="02020603050405020304" pitchFamily="18" charset="0"/>
                <a:cs typeface="Times New Roman" panose="02020603050405020304" pitchFamily="18" charset="0"/>
              </a:rPr>
              <a:t>6-1a </a:t>
            </a:r>
            <a:r>
              <a:rPr lang="en-US" sz="2800" spc="100" dirty="0">
                <a:latin typeface="Engravers MT" panose="02090707080505020304" pitchFamily="18" charset="0"/>
                <a:cs typeface="Times New Roman" panose="02020603050405020304" pitchFamily="18" charset="0"/>
              </a:rPr>
              <a:t>Three Approaches to Assigning Probabilities</a:t>
            </a:r>
          </a:p>
        </p:txBody>
      </p:sp>
      <p:sp>
        <p:nvSpPr>
          <p:cNvPr id="3" name="TextBox 2">
            <a:extLst>
              <a:ext uri="{FF2B5EF4-FFF2-40B4-BE49-F238E27FC236}">
                <a16:creationId xmlns:a16="http://schemas.microsoft.com/office/drawing/2014/main" id="{AAC4CF37-3C0F-5DE7-2A03-15DB1485095F}"/>
              </a:ext>
            </a:extLst>
          </p:cNvPr>
          <p:cNvSpPr txBox="1"/>
          <p:nvPr/>
        </p:nvSpPr>
        <p:spPr>
          <a:xfrm>
            <a:off x="694835" y="1699662"/>
            <a:ext cx="10854908" cy="4062651"/>
          </a:xfrm>
          <a:prstGeom prst="rect">
            <a:avLst/>
          </a:prstGeom>
          <a:noFill/>
        </p:spPr>
        <p:txBody>
          <a:bodyPr wrap="square" rtlCol="0">
            <a:spAutoFit/>
          </a:bodyPr>
          <a:lstStyle/>
          <a:p>
            <a:pPr>
              <a:tabLst>
                <a:tab pos="3203575" algn="l"/>
              </a:tabLst>
            </a:pPr>
            <a:r>
              <a:rPr lang="en-US" sz="2400" dirty="0"/>
              <a:t>The </a:t>
            </a:r>
            <a:r>
              <a:rPr lang="en-US" sz="2400" b="1" dirty="0"/>
              <a:t>classical approach</a:t>
            </a:r>
            <a:r>
              <a:rPr lang="en-US" sz="2400" dirty="0"/>
              <a:t> is used by mathematicians to determine probability based on games of chance, and it consists of equally likely outcomes.</a:t>
            </a:r>
          </a:p>
          <a:p>
            <a:pPr>
              <a:tabLst>
                <a:tab pos="3203575" algn="l"/>
              </a:tabLst>
            </a:pPr>
            <a:endParaRPr lang="en-US" sz="2400" dirty="0"/>
          </a:p>
          <a:p>
            <a:pPr>
              <a:tabLst>
                <a:tab pos="3203575" algn="l"/>
              </a:tabLst>
            </a:pPr>
            <a:r>
              <a:rPr lang="en-US" sz="2400" dirty="0"/>
              <a:t>The </a:t>
            </a:r>
            <a:r>
              <a:rPr lang="en-US" sz="2400" b="1" dirty="0"/>
              <a:t>relative frequency</a:t>
            </a:r>
            <a:r>
              <a:rPr lang="en-US" sz="2400" dirty="0"/>
              <a:t> </a:t>
            </a:r>
            <a:r>
              <a:rPr lang="en-US" sz="2400" b="1" dirty="0"/>
              <a:t>approach</a:t>
            </a:r>
            <a:r>
              <a:rPr lang="en-US" sz="2400" dirty="0"/>
              <a:t> is applied to experimentation or historical data, and it defines probability as the long-run relative frequency with which an outcome occurs.</a:t>
            </a:r>
          </a:p>
          <a:p>
            <a:pPr>
              <a:tabLst>
                <a:tab pos="3203575" algn="l"/>
              </a:tabLst>
            </a:pPr>
            <a:endParaRPr lang="en-US" sz="2400" dirty="0"/>
          </a:p>
          <a:p>
            <a:r>
              <a:rPr lang="en-US" sz="2400" dirty="0"/>
              <a:t>The </a:t>
            </a:r>
            <a:r>
              <a:rPr lang="en-US" sz="2400" b="1" dirty="0"/>
              <a:t>subjective approach </a:t>
            </a:r>
            <a:r>
              <a:rPr lang="en-US" sz="2400" dirty="0"/>
              <a:t>assigns probabilities based on a subjective judgment, and it is used when the classical approach is not reasonable and there are no available experimentations or historical data to apply the relative frequency approach.</a:t>
            </a:r>
          </a:p>
          <a:p>
            <a:endParaRPr lang="fr-FR" dirty="0"/>
          </a:p>
        </p:txBody>
      </p:sp>
    </p:spTree>
    <p:extLst>
      <p:ext uri="{BB962C8B-B14F-4D97-AF65-F5344CB8AC3E}">
        <p14:creationId xmlns:p14="http://schemas.microsoft.com/office/powerpoint/2010/main" val="2483704365"/>
      </p:ext>
    </p:extLst>
  </p:cSld>
  <p:clrMapOvr>
    <a:masterClrMapping/>
  </p:clrMapOvr>
</p:sld>
</file>

<file path=ppt/theme/theme1.xml><?xml version="1.0" encoding="utf-8"?>
<a:theme xmlns:a="http://schemas.openxmlformats.org/drawingml/2006/main" name="3/4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8000" spc="100" dirty="0">
            <a:solidFill>
              <a:srgbClr val="041E42"/>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ltiple Column Lis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7866</TotalTime>
  <Words>5946</Words>
  <Application>Microsoft Office PowerPoint</Application>
  <PresentationFormat>Widescreen</PresentationFormat>
  <Paragraphs>796</Paragraphs>
  <Slides>88</Slides>
  <Notes>64</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104" baseType="lpstr">
      <vt:lpstr>Arial</vt:lpstr>
      <vt:lpstr>Book Antiqua</vt:lpstr>
      <vt:lpstr>Calibri</vt:lpstr>
      <vt:lpstr>Calibri Light</vt:lpstr>
      <vt:lpstr>Cambria Math</vt:lpstr>
      <vt:lpstr>Engravers MT</vt:lpstr>
      <vt:lpstr>Helvetica</vt:lpstr>
      <vt:lpstr>Monotype Sorts</vt:lpstr>
      <vt:lpstr>MS Reference Serif</vt:lpstr>
      <vt:lpstr>Symbol</vt:lpstr>
      <vt:lpstr>Tenorite Display</vt:lpstr>
      <vt:lpstr>Times New Roman</vt:lpstr>
      <vt:lpstr>Wingdings</vt:lpstr>
      <vt:lpstr>3/4 Layout</vt:lpstr>
      <vt:lpstr>Multiple Column Lists</vt:lpstr>
      <vt:lpstr>Equation</vt:lpstr>
      <vt:lpstr>PowerPoint Presentation</vt:lpstr>
      <vt:lpstr>PowerPoint Presentation</vt:lpstr>
      <vt:lpstr>PowerPoint Presentation</vt:lpstr>
      <vt:lpstr>Probability as a Numerical Measure of the Likelihood of Occurrence</vt:lpstr>
      <vt:lpstr>PowerPoint Presentation</vt:lpstr>
      <vt:lpstr>PowerPoint Presentation</vt:lpstr>
      <vt:lpstr>PowerPoint Presentation</vt:lpstr>
      <vt:lpstr>PowerPoint Presentation</vt:lpstr>
      <vt:lpstr>PowerPoint Presentation</vt:lpstr>
      <vt:lpstr>PowerPoint Presentation</vt:lpstr>
      <vt:lpstr>Classical Method eXAMPLE</vt:lpstr>
      <vt:lpstr>Relative Frequency Method example</vt:lpstr>
      <vt:lpstr>Subjective Method</vt:lpstr>
      <vt:lpstr>PowerPoint Presentation</vt:lpstr>
      <vt:lpstr>PowerPoint Presentation</vt:lpstr>
      <vt:lpstr>Some Basic Relationships of Probability</vt:lpstr>
      <vt:lpstr>PowerPoint Presentation</vt:lpstr>
      <vt:lpstr>PowerPoint Presentation</vt:lpstr>
      <vt:lpstr>PowerPoint Presentation</vt:lpstr>
      <vt:lpstr>An Experiment and Its Sample Space</vt:lpstr>
      <vt:lpstr>Defining Events - Tree Diagram</vt:lpstr>
      <vt:lpstr>Assigning Probabilities - Subjective Method</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Probability</dc:title>
  <dc:creator>DCM</dc:creator>
  <cp:lastModifiedBy>Dennis Charles McCornac</cp:lastModifiedBy>
  <cp:revision>266</cp:revision>
  <dcterms:created xsi:type="dcterms:W3CDTF">2021-02-17T07:29:59Z</dcterms:created>
  <dcterms:modified xsi:type="dcterms:W3CDTF">2025-09-29T11:11:31Z</dcterms:modified>
</cp:coreProperties>
</file>