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26"/>
  </p:notesMasterIdLst>
  <p:handoutMasterIdLst>
    <p:handoutMasterId r:id="rId27"/>
  </p:handoutMasterIdLst>
  <p:sldIdLst>
    <p:sldId id="316" r:id="rId2"/>
    <p:sldId id="277" r:id="rId3"/>
    <p:sldId id="295" r:id="rId4"/>
    <p:sldId id="305" r:id="rId5"/>
    <p:sldId id="281" r:id="rId6"/>
    <p:sldId id="282" r:id="rId7"/>
    <p:sldId id="296" r:id="rId8"/>
    <p:sldId id="294" r:id="rId9"/>
    <p:sldId id="297" r:id="rId10"/>
    <p:sldId id="452" r:id="rId11"/>
    <p:sldId id="306" r:id="rId12"/>
    <p:sldId id="545" r:id="rId13"/>
    <p:sldId id="299" r:id="rId14"/>
    <p:sldId id="445" r:id="rId15"/>
    <p:sldId id="446" r:id="rId16"/>
    <p:sldId id="447" r:id="rId17"/>
    <p:sldId id="312" r:id="rId18"/>
    <p:sldId id="448" r:id="rId19"/>
    <p:sldId id="523" r:id="rId20"/>
    <p:sldId id="314" r:id="rId21"/>
    <p:sldId id="313" r:id="rId22"/>
    <p:sldId id="315" r:id="rId23"/>
    <p:sldId id="546" r:id="rId24"/>
    <p:sldId id="547" r:id="rId2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50032"/>
    <a:srgbClr val="64A70B"/>
    <a:srgbClr val="00B5E2"/>
    <a:srgbClr val="041E42"/>
    <a:srgbClr val="003DA5"/>
    <a:srgbClr val="BBBCBC"/>
    <a:srgbClr val="F8E08E"/>
    <a:srgbClr val="862633"/>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p:restoredTop sz="84885" autoAdjust="0"/>
  </p:normalViewPr>
  <p:slideViewPr>
    <p:cSldViewPr snapToGrid="0" snapToObjects="1">
      <p:cViewPr varScale="1">
        <p:scale>
          <a:sx n="60" d="100"/>
          <a:sy n="60" d="100"/>
        </p:scale>
        <p:origin x="1627" y="38"/>
      </p:cViewPr>
      <p:guideLst/>
    </p:cSldViewPr>
  </p:slideViewPr>
  <p:notesTextViewPr>
    <p:cViewPr>
      <p:scale>
        <a:sx n="1" d="1"/>
        <a:sy n="1" d="1"/>
      </p:scale>
      <p:origin x="0" y="0"/>
    </p:cViewPr>
  </p:notesTextViewPr>
  <p:sorterViewPr>
    <p:cViewPr>
      <p:scale>
        <a:sx n="100" d="100"/>
        <a:sy n="100" d="100"/>
      </p:scale>
      <p:origin x="0" y="-2539"/>
    </p:cViewPr>
  </p:sorterViewPr>
  <p:notesViewPr>
    <p:cSldViewPr snapToGrid="0" snapToObjects="1">
      <p:cViewPr varScale="1">
        <p:scale>
          <a:sx n="54" d="100"/>
          <a:sy n="54" d="100"/>
        </p:scale>
        <p:origin x="25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1FF9-ACAE-D04C-B670-FD039F7430A3}"/>
              </a:ext>
            </a:extLst>
          </p:cNvPr>
          <p:cNvSpPr>
            <a:spLocks noGrp="1"/>
          </p:cNvSpPr>
          <p:nvPr>
            <p:ph type="hdr" sz="quarter"/>
          </p:nvPr>
        </p:nvSpPr>
        <p:spPr>
          <a:xfrm>
            <a:off x="1243012" y="229394"/>
            <a:ext cx="4129087" cy="458788"/>
          </a:xfrm>
          <a:prstGeom prst="rect">
            <a:avLst/>
          </a:prstGeom>
        </p:spPr>
        <p:txBody>
          <a:bodyPr vert="horz" lIns="91440" tIns="45720" rIns="91440" bIns="45720" rtlCol="0"/>
          <a:lstStyle>
            <a:lvl1pPr algn="l">
              <a:defRPr sz="1200"/>
            </a:lvl1pPr>
          </a:lstStyle>
          <a:p>
            <a:pPr algn="ctr"/>
            <a:r>
              <a:rPr lang="en-US" sz="1600" b="1" dirty="0"/>
              <a:t>Chapter 5: Data Collection and Sampling</a:t>
            </a:r>
          </a:p>
          <a:p>
            <a:endParaRPr lang="en-US" dirty="0"/>
          </a:p>
        </p:txBody>
      </p:sp>
      <p:sp>
        <p:nvSpPr>
          <p:cNvPr id="5" name="Slide Number Placeholder 4">
            <a:extLst>
              <a:ext uri="{FF2B5EF4-FFF2-40B4-BE49-F238E27FC236}">
                <a16:creationId xmlns:a16="http://schemas.microsoft.com/office/drawing/2014/main" id="{5FA7BD05-5FC5-3240-AFA9-57F1BE0F4D32}"/>
              </a:ext>
            </a:extLst>
          </p:cNvPr>
          <p:cNvSpPr>
            <a:spLocks noGrp="1"/>
          </p:cNvSpPr>
          <p:nvPr>
            <p:ph type="sldNum" sz="quarter" idx="3"/>
          </p:nvPr>
        </p:nvSpPr>
        <p:spPr>
          <a:xfrm>
            <a:off x="698500" y="8455819"/>
            <a:ext cx="2971800" cy="458787"/>
          </a:xfrm>
          <a:prstGeom prst="rect">
            <a:avLst/>
          </a:prstGeom>
        </p:spPr>
        <p:txBody>
          <a:bodyPr vert="horz" lIns="91440" tIns="45720" rIns="91440" bIns="45720" rtlCol="0" anchor="b"/>
          <a:lstStyle>
            <a:lvl1pPr algn="r">
              <a:defRPr sz="1200"/>
            </a:lvl1pPr>
          </a:lstStyle>
          <a:p>
            <a:fld id="{ADAA6948-72C6-DE46-B9E3-7485555C1228}" type="slidenum">
              <a:rPr lang="en-US" smtClean="0"/>
              <a:t>‹#›</a:t>
            </a:fld>
            <a:endParaRPr lang="en-US"/>
          </a:p>
        </p:txBody>
      </p:sp>
    </p:spTree>
    <p:extLst>
      <p:ext uri="{BB962C8B-B14F-4D97-AF65-F5344CB8AC3E}">
        <p14:creationId xmlns:p14="http://schemas.microsoft.com/office/powerpoint/2010/main" val="322306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6A555-4996-C14B-961A-172CE8254D90}"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4FE38-0002-6343-96FC-54FCA899E23E}" type="slidenum">
              <a:rPr lang="en-US" smtClean="0"/>
              <a:t>‹#›</a:t>
            </a:fld>
            <a:endParaRPr lang="en-US"/>
          </a:p>
        </p:txBody>
      </p:sp>
    </p:spTree>
    <p:extLst>
      <p:ext uri="{BB962C8B-B14F-4D97-AF65-F5344CB8AC3E}">
        <p14:creationId xmlns:p14="http://schemas.microsoft.com/office/powerpoint/2010/main" val="57011918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a:t>
            </a:fld>
            <a:endParaRPr lang="en-US"/>
          </a:p>
        </p:txBody>
      </p:sp>
    </p:spTree>
    <p:extLst>
      <p:ext uri="{BB962C8B-B14F-4D97-AF65-F5344CB8AC3E}">
        <p14:creationId xmlns:p14="http://schemas.microsoft.com/office/powerpoint/2010/main" val="61440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11</a:t>
            </a:fld>
            <a:endParaRPr lang="en-US"/>
          </a:p>
        </p:txBody>
      </p:sp>
    </p:spTree>
    <p:extLst>
      <p:ext uri="{BB962C8B-B14F-4D97-AF65-F5344CB8AC3E}">
        <p14:creationId xmlns:p14="http://schemas.microsoft.com/office/powerpoint/2010/main" val="4134863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13</a:t>
            </a:fld>
            <a:endParaRPr lang="en-US"/>
          </a:p>
        </p:txBody>
      </p:sp>
    </p:spTree>
    <p:extLst>
      <p:ext uri="{BB962C8B-B14F-4D97-AF65-F5344CB8AC3E}">
        <p14:creationId xmlns:p14="http://schemas.microsoft.com/office/powerpoint/2010/main" val="171668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E14EC7E-0FFF-350D-B3D4-D024BB5340EA}"/>
              </a:ext>
            </a:extLst>
          </p:cNvPr>
          <p:cNvSpPr>
            <a:spLocks noGrp="1" noRot="1" noChangeAspect="1" noChangeArrowheads="1" noTextEdit="1"/>
          </p:cNvSpPr>
          <p:nvPr>
            <p:ph type="sldImg"/>
          </p:nvPr>
        </p:nvSpPr>
        <p:spPr>
          <a:solidFill>
            <a:srgbClr val="FFFFFF"/>
          </a:solidFill>
          <a:ln/>
        </p:spPr>
      </p:sp>
      <p:sp>
        <p:nvSpPr>
          <p:cNvPr id="47107" name="Rectangle 3">
            <a:extLst>
              <a:ext uri="{FF2B5EF4-FFF2-40B4-BE49-F238E27FC236}">
                <a16:creationId xmlns:a16="http://schemas.microsoft.com/office/drawing/2014/main" id="{F1F9277D-CD57-44D7-D85F-D5EF7D868F04}"/>
              </a:ext>
            </a:extLst>
          </p:cNvPr>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9608F09-AF11-C68C-CFE6-B6C1DF1D6156}"/>
              </a:ext>
            </a:extLst>
          </p:cNvPr>
          <p:cNvSpPr>
            <a:spLocks noGrp="1" noRot="1" noChangeAspect="1" noChangeArrowheads="1" noTextEdit="1"/>
          </p:cNvSpPr>
          <p:nvPr>
            <p:ph type="sldImg"/>
          </p:nvPr>
        </p:nvSpPr>
        <p:spPr>
          <a:solidFill>
            <a:srgbClr val="FFFFFF"/>
          </a:solidFill>
          <a:ln/>
        </p:spPr>
      </p:sp>
      <p:sp>
        <p:nvSpPr>
          <p:cNvPr id="49155" name="Rectangle 3">
            <a:extLst>
              <a:ext uri="{FF2B5EF4-FFF2-40B4-BE49-F238E27FC236}">
                <a16:creationId xmlns:a16="http://schemas.microsoft.com/office/drawing/2014/main" id="{65B6B98C-54A4-FF12-FD0C-20235FC72C14}"/>
              </a:ext>
            </a:extLst>
          </p:cNvPr>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0FE64AD-3032-0979-0751-10A24A2B518A}"/>
              </a:ext>
            </a:extLst>
          </p:cNvPr>
          <p:cNvSpPr>
            <a:spLocks noGrp="1" noRot="1" noChangeAspect="1" noChangeArrowheads="1" noTextEdit="1"/>
          </p:cNvSpPr>
          <p:nvPr>
            <p:ph type="sldImg"/>
          </p:nvPr>
        </p:nvSpPr>
        <p:spPr>
          <a:solidFill>
            <a:srgbClr val="FFFFFF"/>
          </a:solidFill>
          <a:ln/>
        </p:spPr>
      </p:sp>
      <p:sp>
        <p:nvSpPr>
          <p:cNvPr id="51203" name="Rectangle 3">
            <a:extLst>
              <a:ext uri="{FF2B5EF4-FFF2-40B4-BE49-F238E27FC236}">
                <a16:creationId xmlns:a16="http://schemas.microsoft.com/office/drawing/2014/main" id="{4F320D56-D98D-6894-054F-5A6BD697C0BC}"/>
              </a:ext>
            </a:extLst>
          </p:cNvPr>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17</a:t>
            </a:fld>
            <a:endParaRPr lang="en-US"/>
          </a:p>
        </p:txBody>
      </p:sp>
    </p:spTree>
    <p:extLst>
      <p:ext uri="{BB962C8B-B14F-4D97-AF65-F5344CB8AC3E}">
        <p14:creationId xmlns:p14="http://schemas.microsoft.com/office/powerpoint/2010/main" val="170554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a:t>
            </a:fld>
            <a:endParaRPr lang="en-US"/>
          </a:p>
        </p:txBody>
      </p:sp>
    </p:spTree>
    <p:extLst>
      <p:ext uri="{BB962C8B-B14F-4D97-AF65-F5344CB8AC3E}">
        <p14:creationId xmlns:p14="http://schemas.microsoft.com/office/powerpoint/2010/main" val="258126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4</a:t>
            </a:fld>
            <a:endParaRPr lang="en-US"/>
          </a:p>
        </p:txBody>
      </p:sp>
    </p:spTree>
    <p:extLst>
      <p:ext uri="{BB962C8B-B14F-4D97-AF65-F5344CB8AC3E}">
        <p14:creationId xmlns:p14="http://schemas.microsoft.com/office/powerpoint/2010/main" val="211313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a:t>
            </a:fld>
            <a:endParaRPr lang="en-US"/>
          </a:p>
        </p:txBody>
      </p:sp>
    </p:spTree>
    <p:extLst>
      <p:ext uri="{BB962C8B-B14F-4D97-AF65-F5344CB8AC3E}">
        <p14:creationId xmlns:p14="http://schemas.microsoft.com/office/powerpoint/2010/main" val="95785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6</a:t>
            </a:fld>
            <a:endParaRPr lang="en-US"/>
          </a:p>
        </p:txBody>
      </p:sp>
    </p:spTree>
    <p:extLst>
      <p:ext uri="{BB962C8B-B14F-4D97-AF65-F5344CB8AC3E}">
        <p14:creationId xmlns:p14="http://schemas.microsoft.com/office/powerpoint/2010/main" val="4294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a:t>
            </a:fld>
            <a:endParaRPr lang="en-US"/>
          </a:p>
        </p:txBody>
      </p:sp>
    </p:spTree>
    <p:extLst>
      <p:ext uri="{BB962C8B-B14F-4D97-AF65-F5344CB8AC3E}">
        <p14:creationId xmlns:p14="http://schemas.microsoft.com/office/powerpoint/2010/main" val="139692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8</a:t>
            </a:fld>
            <a:endParaRPr lang="en-US"/>
          </a:p>
        </p:txBody>
      </p:sp>
    </p:spTree>
    <p:extLst>
      <p:ext uri="{BB962C8B-B14F-4D97-AF65-F5344CB8AC3E}">
        <p14:creationId xmlns:p14="http://schemas.microsoft.com/office/powerpoint/2010/main" val="176531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9</a:t>
            </a:fld>
            <a:endParaRPr lang="en-US"/>
          </a:p>
        </p:txBody>
      </p:sp>
    </p:spTree>
    <p:extLst>
      <p:ext uri="{BB962C8B-B14F-4D97-AF65-F5344CB8AC3E}">
        <p14:creationId xmlns:p14="http://schemas.microsoft.com/office/powerpoint/2010/main" val="275605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4C4F13B-F3B5-64EA-CD43-FBF393CBFECB}"/>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C38042DA-4ACE-439B-3E22-1906A7D5F7FF}"/>
              </a:ext>
            </a:extLst>
          </p:cNvPr>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023909-F98A-0A2B-26FD-E1CBDEC252CC}"/>
              </a:ext>
            </a:extLst>
          </p:cNvPr>
          <p:cNvSpPr txBox="1"/>
          <p:nvPr userDrawn="1"/>
        </p:nvSpPr>
        <p:spPr>
          <a:xfrm>
            <a:off x="11467652" y="6303981"/>
            <a:ext cx="457176" cy="369332"/>
          </a:xfrm>
          <a:prstGeom prst="rect">
            <a:avLst/>
          </a:prstGeom>
          <a:noFill/>
        </p:spPr>
        <p:txBody>
          <a:bodyPr wrap="none" rtlCol="0">
            <a:spAutoFit/>
          </a:bodyPr>
          <a:lstStyle/>
          <a:p>
            <a:fld id="{CEAC9DE3-CFCD-46C2-B5FE-2CD633910FE5}" type="slidenum">
              <a:rPr lang="en-US" smtClean="0"/>
              <a:t>‹#›</a:t>
            </a:fld>
            <a:endParaRPr lang="en-US" dirty="0"/>
          </a:p>
        </p:txBody>
      </p:sp>
      <p:sp>
        <p:nvSpPr>
          <p:cNvPr id="3" name="Footer">
            <a:extLst>
              <a:ext uri="{FF2B5EF4-FFF2-40B4-BE49-F238E27FC236}">
                <a16:creationId xmlns:a16="http://schemas.microsoft.com/office/drawing/2014/main" id="{255E3FA4-186F-6F91-EB08-F87F079D60FD}"/>
              </a:ext>
            </a:extLst>
          </p:cNvPr>
          <p:cNvSpPr txBox="1"/>
          <p:nvPr userDrawn="1"/>
        </p:nvSpPr>
        <p:spPr>
          <a:xfrm>
            <a:off x="96819" y="6569162"/>
            <a:ext cx="8956009" cy="200055"/>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a:t>
            </a:r>
          </a:p>
        </p:txBody>
      </p:sp>
    </p:spTree>
    <p:extLst>
      <p:ext uri="{BB962C8B-B14F-4D97-AF65-F5344CB8AC3E}">
        <p14:creationId xmlns:p14="http://schemas.microsoft.com/office/powerpoint/2010/main" val="166591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3E99B7-99DB-BC43-B435-5152DF63055E}"/>
              </a:ext>
            </a:extLst>
          </p:cNvPr>
          <p:cNvSpPr/>
          <p:nvPr userDrawn="1"/>
        </p:nvSpPr>
        <p:spPr>
          <a:xfrm>
            <a:off x="126109" y="1948489"/>
            <a:ext cx="6032946" cy="5616000"/>
          </a:xfrm>
          <a:prstGeom prst="rect">
            <a:avLst/>
          </a:prstGeom>
          <a:solidFill>
            <a:srgbClr val="00B5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6" name="Rectangle 5">
            <a:extLst>
              <a:ext uri="{FF2B5EF4-FFF2-40B4-BE49-F238E27FC236}">
                <a16:creationId xmlns:a16="http://schemas.microsoft.com/office/drawing/2014/main" id="{847A0555-A28F-C743-96DC-B71BBB1300C8}"/>
              </a:ext>
            </a:extLst>
          </p:cNvPr>
          <p:cNvSpPr/>
          <p:nvPr userDrawn="1"/>
        </p:nvSpPr>
        <p:spPr>
          <a:xfrm>
            <a:off x="6159055" y="1260000"/>
            <a:ext cx="6032946" cy="5616000"/>
          </a:xfrm>
          <a:prstGeom prst="rect">
            <a:avLst/>
          </a:prstGeom>
          <a:solidFill>
            <a:srgbClr val="D5003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3" name="Rectangle 2">
            <a:extLst>
              <a:ext uri="{FF2B5EF4-FFF2-40B4-BE49-F238E27FC236}">
                <a16:creationId xmlns:a16="http://schemas.microsoft.com/office/drawing/2014/main" id="{6D279A41-2070-A848-90BA-EFC386949FE7}"/>
              </a:ext>
            </a:extLst>
          </p:cNvPr>
          <p:cNvSpPr/>
          <p:nvPr userDrawn="1"/>
        </p:nvSpPr>
        <p:spPr>
          <a:xfrm>
            <a:off x="-3" y="1261240"/>
            <a:ext cx="6032949" cy="139542"/>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4" name="Rectangle 3">
            <a:extLst>
              <a:ext uri="{FF2B5EF4-FFF2-40B4-BE49-F238E27FC236}">
                <a16:creationId xmlns:a16="http://schemas.microsoft.com/office/drawing/2014/main" id="{9F6FE038-F9E8-6749-8E30-627EFD460DD9}"/>
              </a:ext>
            </a:extLst>
          </p:cNvPr>
          <p:cNvSpPr/>
          <p:nvPr userDrawn="1"/>
        </p:nvSpPr>
        <p:spPr>
          <a:xfrm>
            <a:off x="6159052" y="1261239"/>
            <a:ext cx="6032949" cy="139543"/>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Tree>
    <p:extLst>
      <p:ext uri="{BB962C8B-B14F-4D97-AF65-F5344CB8AC3E}">
        <p14:creationId xmlns:p14="http://schemas.microsoft.com/office/powerpoint/2010/main" val="240308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62AB5C-9BEB-6149-9BDB-152E05C32FA4}"/>
              </a:ext>
            </a:extLst>
          </p:cNvPr>
          <p:cNvSpPr/>
          <p:nvPr userDrawn="1"/>
        </p:nvSpPr>
        <p:spPr>
          <a:xfrm>
            <a:off x="4104290" y="1260000"/>
            <a:ext cx="3983421" cy="5616000"/>
          </a:xfrm>
          <a:prstGeom prst="rect">
            <a:avLst/>
          </a:prstGeom>
          <a:solidFill>
            <a:srgbClr val="64A70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8" name="Rectangle 7">
            <a:extLst>
              <a:ext uri="{FF2B5EF4-FFF2-40B4-BE49-F238E27FC236}">
                <a16:creationId xmlns:a16="http://schemas.microsoft.com/office/drawing/2014/main" id="{C7FE9E93-BCD2-7A4C-8F16-11FA028728CB}"/>
              </a:ext>
            </a:extLst>
          </p:cNvPr>
          <p:cNvSpPr/>
          <p:nvPr userDrawn="1"/>
        </p:nvSpPr>
        <p:spPr>
          <a:xfrm>
            <a:off x="8208580" y="1260000"/>
            <a:ext cx="3983421" cy="5616000"/>
          </a:xfrm>
          <a:prstGeom prst="rect">
            <a:avLst/>
          </a:prstGeom>
          <a:solidFill>
            <a:srgbClr val="D5003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6" name="Rectangle 5">
            <a:extLst>
              <a:ext uri="{FF2B5EF4-FFF2-40B4-BE49-F238E27FC236}">
                <a16:creationId xmlns:a16="http://schemas.microsoft.com/office/drawing/2014/main" id="{2BDDFEB0-76F1-C440-9A20-7BF3E2A391A7}"/>
              </a:ext>
            </a:extLst>
          </p:cNvPr>
          <p:cNvSpPr/>
          <p:nvPr userDrawn="1"/>
        </p:nvSpPr>
        <p:spPr>
          <a:xfrm>
            <a:off x="0" y="1260000"/>
            <a:ext cx="3983421" cy="5616000"/>
          </a:xfrm>
          <a:prstGeom prst="rect">
            <a:avLst/>
          </a:prstGeom>
          <a:solidFill>
            <a:srgbClr val="00B5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3" name="Rectangle 2">
            <a:extLst>
              <a:ext uri="{FF2B5EF4-FFF2-40B4-BE49-F238E27FC236}">
                <a16:creationId xmlns:a16="http://schemas.microsoft.com/office/drawing/2014/main" id="{5C02D9FF-060C-A744-8E22-58573A70AEBB}"/>
              </a:ext>
            </a:extLst>
          </p:cNvPr>
          <p:cNvSpPr/>
          <p:nvPr userDrawn="1"/>
        </p:nvSpPr>
        <p:spPr>
          <a:xfrm>
            <a:off x="-1" y="1261240"/>
            <a:ext cx="3985200" cy="139542"/>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4" name="Rectangle 3">
            <a:extLst>
              <a:ext uri="{FF2B5EF4-FFF2-40B4-BE49-F238E27FC236}">
                <a16:creationId xmlns:a16="http://schemas.microsoft.com/office/drawing/2014/main" id="{C5853B87-39E0-7A4D-903F-90ADB3E79788}"/>
              </a:ext>
            </a:extLst>
          </p:cNvPr>
          <p:cNvSpPr/>
          <p:nvPr userDrawn="1"/>
        </p:nvSpPr>
        <p:spPr>
          <a:xfrm>
            <a:off x="4104290" y="1261241"/>
            <a:ext cx="3983421" cy="139543"/>
          </a:xfrm>
          <a:prstGeom prst="rect">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5" name="Rectangle 4">
            <a:extLst>
              <a:ext uri="{FF2B5EF4-FFF2-40B4-BE49-F238E27FC236}">
                <a16:creationId xmlns:a16="http://schemas.microsoft.com/office/drawing/2014/main" id="{0B641A6F-0B37-6248-BB82-DCE680826241}"/>
              </a:ext>
            </a:extLst>
          </p:cNvPr>
          <p:cNvSpPr/>
          <p:nvPr userDrawn="1"/>
        </p:nvSpPr>
        <p:spPr>
          <a:xfrm>
            <a:off x="8208580" y="1261241"/>
            <a:ext cx="3983421" cy="139543"/>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Tree>
    <p:extLst>
      <p:ext uri="{BB962C8B-B14F-4D97-AF65-F5344CB8AC3E}">
        <p14:creationId xmlns:p14="http://schemas.microsoft.com/office/powerpoint/2010/main" val="64759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Footer">
            <a:extLst>
              <a:ext uri="{FF2B5EF4-FFF2-40B4-BE49-F238E27FC236}">
                <a16:creationId xmlns:a16="http://schemas.microsoft.com/office/drawing/2014/main" id="{CE4CA0EE-D5E1-440F-BC2D-69119081D20A}"/>
              </a:ext>
            </a:extLst>
          </p:cNvPr>
          <p:cNvSpPr txBox="1"/>
          <p:nvPr userDrawn="1"/>
        </p:nvSpPr>
        <p:spPr>
          <a:xfrm>
            <a:off x="662699" y="6401239"/>
            <a:ext cx="8956009" cy="200055"/>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A78"/>
                </a:solidFill>
                <a:effectLst/>
                <a:uLnTx/>
                <a:uFillTx/>
                <a:latin typeface="arial" charset="0"/>
                <a:ea typeface="+mn-ea"/>
                <a:cs typeface="+mn-cs"/>
              </a:rPr>
              <a:t>Keller, Gerald, Statistics for Management and Economics, 12th Edition. © 2023 Cengage. All Rights Reserved</a:t>
            </a:r>
          </a:p>
        </p:txBody>
      </p:sp>
    </p:spTree>
    <p:extLst>
      <p:ext uri="{BB962C8B-B14F-4D97-AF65-F5344CB8AC3E}">
        <p14:creationId xmlns:p14="http://schemas.microsoft.com/office/powerpoint/2010/main" val="133972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26228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8000">
              <a:srgbClr val="FFFFFF"/>
            </a:gs>
            <a:gs pos="99000">
              <a:schemeClr val="accent1">
                <a:lumMod val="45000"/>
                <a:lumOff val="55000"/>
              </a:schemeClr>
            </a:gs>
            <a:gs pos="99000">
              <a:srgbClr val="FF0000"/>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D456A-F0A9-3845-A982-A09AA07040D6}"/>
              </a:ext>
            </a:extLst>
          </p:cNvPr>
          <p:cNvPicPr>
            <a:picLocks noChangeAspect="1"/>
          </p:cNvPicPr>
          <p:nvPr userDrawn="1"/>
        </p:nvPicPr>
        <p:blipFill>
          <a:blip r:embed="rId7">
            <a:alphaModFix amt="25000"/>
          </a:blip>
          <a:stretch>
            <a:fillRect/>
          </a:stretch>
        </p:blipFill>
        <p:spPr>
          <a:xfrm>
            <a:off x="10936706" y="279463"/>
            <a:ext cx="941975" cy="597213"/>
          </a:xfrm>
          <a:prstGeom prst="rect">
            <a:avLst/>
          </a:prstGeom>
        </p:spPr>
      </p:pic>
      <p:sp>
        <p:nvSpPr>
          <p:cNvPr id="2" name="TextBox 1">
            <a:extLst>
              <a:ext uri="{FF2B5EF4-FFF2-40B4-BE49-F238E27FC236}">
                <a16:creationId xmlns:a16="http://schemas.microsoft.com/office/drawing/2014/main" id="{3714E7DD-50B8-6D5C-06E5-F0810B943189}"/>
              </a:ext>
            </a:extLst>
          </p:cNvPr>
          <p:cNvSpPr txBox="1"/>
          <p:nvPr userDrawn="1"/>
        </p:nvSpPr>
        <p:spPr>
          <a:xfrm>
            <a:off x="11467652" y="6303981"/>
            <a:ext cx="457176" cy="369332"/>
          </a:xfrm>
          <a:prstGeom prst="rect">
            <a:avLst/>
          </a:prstGeom>
          <a:noFill/>
        </p:spPr>
        <p:txBody>
          <a:bodyPr wrap="none" rtlCol="0">
            <a:spAutoFit/>
          </a:bodyPr>
          <a:lstStyle/>
          <a:p>
            <a:fld id="{CEAC9DE3-CFCD-46C2-B5FE-2CD633910FE5}" type="slidenum">
              <a:rPr lang="en-US" smtClean="0"/>
              <a:t>‹#›</a:t>
            </a:fld>
            <a:endParaRPr lang="en-US" dirty="0"/>
          </a:p>
        </p:txBody>
      </p:sp>
    </p:spTree>
    <p:extLst>
      <p:ext uri="{BB962C8B-B14F-4D97-AF65-F5344CB8AC3E}">
        <p14:creationId xmlns:p14="http://schemas.microsoft.com/office/powerpoint/2010/main" val="2976145329"/>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71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AE843F-21A2-7131-5EF7-7AA6BEE764F9}"/>
              </a:ext>
            </a:extLst>
          </p:cNvPr>
          <p:cNvSpPr txBox="1"/>
          <p:nvPr/>
        </p:nvSpPr>
        <p:spPr>
          <a:xfrm>
            <a:off x="1979272" y="220977"/>
            <a:ext cx="7974956" cy="1569660"/>
          </a:xfrm>
          <a:prstGeom prst="rect">
            <a:avLst/>
          </a:prstGeom>
          <a:noFill/>
        </p:spPr>
        <p:txBody>
          <a:bodyPr wrap="square">
            <a:spAutoFit/>
          </a:bodyPr>
          <a:lstStyle/>
          <a:p>
            <a:pPr algn="ctr"/>
            <a:r>
              <a:rPr lang="en-US" sz="48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Chapter 5: Data Collection and Sampling</a:t>
            </a:r>
          </a:p>
        </p:txBody>
      </p:sp>
      <p:pic>
        <p:nvPicPr>
          <p:cNvPr id="4" name="Picture 3">
            <a:extLst>
              <a:ext uri="{FF2B5EF4-FFF2-40B4-BE49-F238E27FC236}">
                <a16:creationId xmlns:a16="http://schemas.microsoft.com/office/drawing/2014/main" id="{48A73277-2783-092A-439D-EDC6CBE730D9}"/>
              </a:ext>
            </a:extLst>
          </p:cNvPr>
          <p:cNvPicPr>
            <a:picLocks noChangeAspect="1"/>
          </p:cNvPicPr>
          <p:nvPr/>
        </p:nvPicPr>
        <p:blipFill>
          <a:blip r:embed="rId2"/>
          <a:stretch>
            <a:fillRect/>
          </a:stretch>
        </p:blipFill>
        <p:spPr>
          <a:xfrm>
            <a:off x="752355" y="2088702"/>
            <a:ext cx="10995950" cy="4531488"/>
          </a:xfrm>
          <a:prstGeom prst="rect">
            <a:avLst/>
          </a:prstGeom>
        </p:spPr>
      </p:pic>
    </p:spTree>
    <p:extLst>
      <p:ext uri="{BB962C8B-B14F-4D97-AF65-F5344CB8AC3E}">
        <p14:creationId xmlns:p14="http://schemas.microsoft.com/office/powerpoint/2010/main" val="293983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072ABB33-FDD0-B9AA-33AC-04C72D0ABE8B}"/>
              </a:ext>
            </a:extLst>
          </p:cNvPr>
          <p:cNvSpPr>
            <a:spLocks noChangeArrowheads="1"/>
          </p:cNvSpPr>
          <p:nvPr/>
        </p:nvSpPr>
        <p:spPr bwMode="auto">
          <a:xfrm>
            <a:off x="1762125" y="1182689"/>
            <a:ext cx="8648700" cy="776287"/>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000" dirty="0">
                <a:effectLst>
                  <a:outerShdw blurRad="38100" dist="38100" dir="2700000" algn="tl">
                    <a:srgbClr val="000000"/>
                  </a:outerShdw>
                </a:effectLst>
                <a:latin typeface="Book Antiqua" pitchFamily="18" charset="0"/>
                <a:cs typeface="Arial" charset="0"/>
              </a:rPr>
              <a:t> The population is first divided into groups of  elements called </a:t>
            </a:r>
            <a:r>
              <a:rPr lang="en-US" sz="2000" u="sng" dirty="0">
                <a:effectLst>
                  <a:outerShdw blurRad="38100" dist="38100" dir="2700000" algn="tl">
                    <a:srgbClr val="000000"/>
                  </a:outerShdw>
                </a:effectLst>
                <a:latin typeface="Book Antiqua" pitchFamily="18" charset="0"/>
                <a:cs typeface="Arial" charset="0"/>
              </a:rPr>
              <a:t>strata</a:t>
            </a:r>
            <a:r>
              <a:rPr lang="en-US" sz="2000" dirty="0">
                <a:effectLst>
                  <a:outerShdw blurRad="38100" dist="38100" dir="2700000" algn="tl">
                    <a:srgbClr val="000000"/>
                  </a:outerShdw>
                </a:effectLst>
                <a:latin typeface="Book Antiqua" pitchFamily="18" charset="0"/>
                <a:cs typeface="Arial" charset="0"/>
              </a:rPr>
              <a:t>.</a:t>
            </a:r>
          </a:p>
        </p:txBody>
      </p:sp>
      <p:sp>
        <p:nvSpPr>
          <p:cNvPr id="307204" name="Rectangle 4">
            <a:extLst>
              <a:ext uri="{FF2B5EF4-FFF2-40B4-BE49-F238E27FC236}">
                <a16:creationId xmlns:a16="http://schemas.microsoft.com/office/drawing/2014/main" id="{3C25F011-2974-ABBA-7E50-75860518197E}"/>
              </a:ext>
            </a:extLst>
          </p:cNvPr>
          <p:cNvSpPr>
            <a:spLocks noChangeArrowheads="1"/>
          </p:cNvSpPr>
          <p:nvPr/>
        </p:nvSpPr>
        <p:spPr bwMode="auto">
          <a:xfrm>
            <a:off x="1492783" y="216176"/>
            <a:ext cx="9014347" cy="661987"/>
          </a:xfrm>
          <a:prstGeom prst="rect">
            <a:avLst/>
          </a:prstGeom>
          <a:noFill/>
          <a:ln w="12700">
            <a:noFill/>
            <a:miter lim="800000"/>
            <a:headEnd/>
            <a:tailEnd/>
          </a:ln>
          <a:effectLst/>
        </p:spPr>
        <p:txBody>
          <a:bodyPr lIns="90488" tIns="44450" rIns="90488" bIns="44450" anchor="ctr"/>
          <a:lstStyle/>
          <a:p>
            <a:pPr algn="ctr">
              <a:defRPr/>
            </a:pPr>
            <a:r>
              <a:rPr lang="en-US" sz="3600" b="1" spc="100" dirty="0">
                <a:latin typeface="Bahnschrift" panose="020B0502040204020203" pitchFamily="34" charset="0"/>
                <a:cs typeface="Times New Roman" panose="02020603050405020304" pitchFamily="18" charset="0"/>
              </a:rPr>
              <a:t>Stratified Random Sampling Once Again</a:t>
            </a:r>
          </a:p>
        </p:txBody>
      </p:sp>
      <p:sp>
        <p:nvSpPr>
          <p:cNvPr id="307205" name="Rectangle 5">
            <a:extLst>
              <a:ext uri="{FF2B5EF4-FFF2-40B4-BE49-F238E27FC236}">
                <a16:creationId xmlns:a16="http://schemas.microsoft.com/office/drawing/2014/main" id="{69EA7295-15A7-4B0A-9FA1-7E214E06B798}"/>
              </a:ext>
            </a:extLst>
          </p:cNvPr>
          <p:cNvSpPr>
            <a:spLocks noChangeArrowheads="1"/>
          </p:cNvSpPr>
          <p:nvPr/>
        </p:nvSpPr>
        <p:spPr bwMode="auto">
          <a:xfrm>
            <a:off x="1762126" y="1958976"/>
            <a:ext cx="8475663" cy="739775"/>
          </a:xfrm>
          <a:prstGeom prst="rect">
            <a:avLst/>
          </a:prstGeom>
          <a:solidFill>
            <a:schemeClr val="bg2">
              <a:lumMod val="60000"/>
              <a:lumOff val="4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000" dirty="0">
                <a:effectLst>
                  <a:outerShdw blurRad="38100" dist="38100" dir="2700000" algn="tl">
                    <a:srgbClr val="000000"/>
                  </a:outerShdw>
                </a:effectLst>
                <a:latin typeface="Book Antiqua" pitchFamily="18" charset="0"/>
                <a:cs typeface="Arial" charset="0"/>
              </a:rPr>
              <a:t> Each element in the population belongs to one and  only one stratum.</a:t>
            </a:r>
          </a:p>
        </p:txBody>
      </p:sp>
      <p:sp>
        <p:nvSpPr>
          <p:cNvPr id="307207" name="Rectangle 7">
            <a:extLst>
              <a:ext uri="{FF2B5EF4-FFF2-40B4-BE49-F238E27FC236}">
                <a16:creationId xmlns:a16="http://schemas.microsoft.com/office/drawing/2014/main" id="{D7348AEE-32B7-AB5A-3C89-701989E731CA}"/>
              </a:ext>
            </a:extLst>
          </p:cNvPr>
          <p:cNvSpPr>
            <a:spLocks noChangeArrowheads="1"/>
          </p:cNvSpPr>
          <p:nvPr/>
        </p:nvSpPr>
        <p:spPr bwMode="auto">
          <a:xfrm>
            <a:off x="1843089" y="2857500"/>
            <a:ext cx="8567737" cy="965200"/>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000" dirty="0">
                <a:effectLst>
                  <a:outerShdw blurRad="38100" dist="38100" dir="2700000" algn="tl">
                    <a:srgbClr val="000000"/>
                  </a:outerShdw>
                </a:effectLst>
                <a:latin typeface="Book Antiqua" pitchFamily="18" charset="0"/>
                <a:cs typeface="Arial" charset="0"/>
              </a:rPr>
              <a:t> Best results are obtained when the elements within each stratum are as </a:t>
            </a:r>
          </a:p>
          <a:p>
            <a:pPr eaLnBrk="1" hangingPunct="1">
              <a:defRPr/>
            </a:pPr>
            <a:r>
              <a:rPr lang="en-US" sz="2000" dirty="0">
                <a:effectLst>
                  <a:outerShdw blurRad="38100" dist="38100" dir="2700000" algn="tl">
                    <a:srgbClr val="000000"/>
                  </a:outerShdw>
                </a:effectLst>
                <a:latin typeface="Book Antiqua" pitchFamily="18" charset="0"/>
                <a:cs typeface="Arial" charset="0"/>
              </a:rPr>
              <a:t>much alike as possible  (i.e. a </a:t>
            </a:r>
            <a:r>
              <a:rPr lang="en-US" sz="2000" u="sng" dirty="0">
                <a:effectLst>
                  <a:outerShdw blurRad="38100" dist="38100" dir="2700000" algn="tl">
                    <a:srgbClr val="000000"/>
                  </a:outerShdw>
                </a:effectLst>
                <a:latin typeface="Book Antiqua" pitchFamily="18" charset="0"/>
                <a:cs typeface="Arial" charset="0"/>
              </a:rPr>
              <a:t>homogeneous group</a:t>
            </a:r>
            <a:r>
              <a:rPr lang="en-US" sz="2000" dirty="0">
                <a:effectLst>
                  <a:outerShdw blurRad="38100" dist="38100" dir="2700000" algn="tl">
                    <a:srgbClr val="000000"/>
                  </a:outerShdw>
                </a:effectLst>
                <a:latin typeface="Book Antiqua" pitchFamily="18" charset="0"/>
                <a:cs typeface="Arial" charset="0"/>
              </a:rPr>
              <a:t>).</a:t>
            </a:r>
          </a:p>
        </p:txBody>
      </p:sp>
      <p:sp>
        <p:nvSpPr>
          <p:cNvPr id="9" name="Rectangle 4">
            <a:extLst>
              <a:ext uri="{FF2B5EF4-FFF2-40B4-BE49-F238E27FC236}">
                <a16:creationId xmlns:a16="http://schemas.microsoft.com/office/drawing/2014/main" id="{BBFA8EC9-0198-1CCD-5646-1B171B4024EB}"/>
              </a:ext>
            </a:extLst>
          </p:cNvPr>
          <p:cNvSpPr>
            <a:spLocks noChangeArrowheads="1"/>
          </p:cNvSpPr>
          <p:nvPr/>
        </p:nvSpPr>
        <p:spPr bwMode="auto">
          <a:xfrm>
            <a:off x="1980678" y="-146861"/>
            <a:ext cx="7772400" cy="661987"/>
          </a:xfrm>
          <a:prstGeom prst="rect">
            <a:avLst/>
          </a:prstGeom>
          <a:noFill/>
          <a:ln w="12700">
            <a:noFill/>
            <a:miter lim="800000"/>
            <a:headEnd/>
            <a:tailEnd/>
          </a:ln>
          <a:effectLst/>
        </p:spPr>
        <p:txBody>
          <a:bodyPr lIns="90488" tIns="44450" rIns="90488" bIns="44450" anchor="ctr"/>
          <a:lstStyle/>
          <a:p>
            <a:pPr algn="ctr" eaLnBrk="1" hangingPunct="1">
              <a:defRPr/>
            </a:pPr>
            <a:endParaRPr lang="en-US" sz="3200" b="1" dirty="0">
              <a:latin typeface="Book Antiqua" pitchFamily="18" charset="0"/>
            </a:endParaRPr>
          </a:p>
        </p:txBody>
      </p:sp>
      <p:pic>
        <p:nvPicPr>
          <p:cNvPr id="43015" name="Picture 6">
            <a:extLst>
              <a:ext uri="{FF2B5EF4-FFF2-40B4-BE49-F238E27FC236}">
                <a16:creationId xmlns:a16="http://schemas.microsoft.com/office/drawing/2014/main" id="{FF72439F-440E-8BE6-6501-3B1C3FA51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6" y="3822701"/>
            <a:ext cx="88106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07202"/>
                                        </p:tgtEl>
                                        <p:attrNameLst>
                                          <p:attrName>style.visibility</p:attrName>
                                        </p:attrNameLst>
                                      </p:cBhvr>
                                      <p:to>
                                        <p:strVal val="visible"/>
                                      </p:to>
                                    </p:set>
                                    <p:anim calcmode="lin" valueType="num">
                                      <p:cBhvr>
                                        <p:cTn id="7" dur="500" fill="hold"/>
                                        <p:tgtEl>
                                          <p:spTgt spid="307202"/>
                                        </p:tgtEl>
                                        <p:attrNameLst>
                                          <p:attrName>ppt_w</p:attrName>
                                        </p:attrNameLst>
                                      </p:cBhvr>
                                      <p:tavLst>
                                        <p:tav tm="0">
                                          <p:val>
                                            <p:strVal val="2/3*#ppt_w"/>
                                          </p:val>
                                        </p:tav>
                                        <p:tav tm="100000">
                                          <p:val>
                                            <p:strVal val="#ppt_w"/>
                                          </p:val>
                                        </p:tav>
                                      </p:tavLst>
                                    </p:anim>
                                    <p:anim calcmode="lin" valueType="num">
                                      <p:cBhvr>
                                        <p:cTn id="8" dur="500" fill="hold"/>
                                        <p:tgtEl>
                                          <p:spTgt spid="30720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07205"/>
                                        </p:tgtEl>
                                        <p:attrNameLst>
                                          <p:attrName>style.visibility</p:attrName>
                                        </p:attrNameLst>
                                      </p:cBhvr>
                                      <p:to>
                                        <p:strVal val="visible"/>
                                      </p:to>
                                    </p:set>
                                    <p:anim calcmode="lin" valueType="num">
                                      <p:cBhvr>
                                        <p:cTn id="13" dur="500" fill="hold"/>
                                        <p:tgtEl>
                                          <p:spTgt spid="307205"/>
                                        </p:tgtEl>
                                        <p:attrNameLst>
                                          <p:attrName>ppt_w</p:attrName>
                                        </p:attrNameLst>
                                      </p:cBhvr>
                                      <p:tavLst>
                                        <p:tav tm="0">
                                          <p:val>
                                            <p:strVal val="2/3*#ppt_w"/>
                                          </p:val>
                                        </p:tav>
                                        <p:tav tm="100000">
                                          <p:val>
                                            <p:strVal val="#ppt_w"/>
                                          </p:val>
                                        </p:tav>
                                      </p:tavLst>
                                    </p:anim>
                                    <p:anim calcmode="lin" valueType="num">
                                      <p:cBhvr>
                                        <p:cTn id="14" dur="500" fill="hold"/>
                                        <p:tgtEl>
                                          <p:spTgt spid="307205"/>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07207"/>
                                        </p:tgtEl>
                                        <p:attrNameLst>
                                          <p:attrName>style.visibility</p:attrName>
                                        </p:attrNameLst>
                                      </p:cBhvr>
                                      <p:to>
                                        <p:strVal val="visible"/>
                                      </p:to>
                                    </p:set>
                                    <p:anim calcmode="lin" valueType="num">
                                      <p:cBhvr>
                                        <p:cTn id="19" dur="500" fill="hold"/>
                                        <p:tgtEl>
                                          <p:spTgt spid="307207"/>
                                        </p:tgtEl>
                                        <p:attrNameLst>
                                          <p:attrName>ppt_w</p:attrName>
                                        </p:attrNameLst>
                                      </p:cBhvr>
                                      <p:tavLst>
                                        <p:tav tm="0">
                                          <p:val>
                                            <p:strVal val="2/3*#ppt_w"/>
                                          </p:val>
                                        </p:tav>
                                        <p:tav tm="100000">
                                          <p:val>
                                            <p:strVal val="#ppt_w"/>
                                          </p:val>
                                        </p:tav>
                                      </p:tavLst>
                                    </p:anim>
                                    <p:anim calcmode="lin" valueType="num">
                                      <p:cBhvr>
                                        <p:cTn id="20" dur="500" fill="hold"/>
                                        <p:tgtEl>
                                          <p:spTgt spid="30720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animBg="1" autoUpdateAnimBg="0"/>
      <p:bldP spid="307205" grpId="0" animBg="1" autoUpdateAnimBg="0"/>
      <p:bldP spid="30720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378800" y="444261"/>
            <a:ext cx="10711544" cy="646331"/>
          </a:xfrm>
          <a:prstGeom prst="rect">
            <a:avLst/>
          </a:prstGeom>
          <a:noFill/>
        </p:spPr>
        <p:txBody>
          <a:bodyPr wrap="square" rtlCol="0">
            <a:spAutoFit/>
          </a:bodyPr>
          <a:lstStyle/>
          <a:p>
            <a:pPr algn="ctr"/>
            <a:r>
              <a:rPr lang="en-US" sz="3600" b="1" spc="100" dirty="0">
                <a:latin typeface="Bahnschrift" panose="020B0502040204020203" pitchFamily="34" charset="0"/>
                <a:cs typeface="Times New Roman" panose="02020603050405020304" pitchFamily="18" charset="0"/>
              </a:rPr>
              <a:t>Cluster Sampling</a:t>
            </a:r>
          </a:p>
        </p:txBody>
      </p:sp>
      <p:sp>
        <p:nvSpPr>
          <p:cNvPr id="5" name="Text Placeholder 2">
            <a:extLst>
              <a:ext uri="{FF2B5EF4-FFF2-40B4-BE49-F238E27FC236}">
                <a16:creationId xmlns:a16="http://schemas.microsoft.com/office/drawing/2014/main" id="{B04B23C0-EAC6-4417-980B-A7EE9754981E}"/>
              </a:ext>
            </a:extLst>
          </p:cNvPr>
          <p:cNvSpPr txBox="1">
            <a:spLocks/>
          </p:cNvSpPr>
          <p:nvPr/>
        </p:nvSpPr>
        <p:spPr>
          <a:xfrm>
            <a:off x="740228" y="1552651"/>
            <a:ext cx="10711543" cy="3752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a:t>
            </a:r>
            <a:r>
              <a:rPr lang="en-US" b="1" dirty="0"/>
              <a:t>cluster sample </a:t>
            </a:r>
            <a:r>
              <a:rPr lang="en-US" dirty="0"/>
              <a:t>is a simple random sample of groups or clusters of elements.</a:t>
            </a:r>
          </a:p>
          <a:p>
            <a:pPr marL="0" indent="0">
              <a:spcBef>
                <a:spcPts val="2400"/>
              </a:spcBef>
              <a:buNone/>
            </a:pPr>
            <a:r>
              <a:rPr lang="en-US" dirty="0"/>
              <a:t>Example:</a:t>
            </a:r>
          </a:p>
          <a:p>
            <a:r>
              <a:rPr lang="en-US" dirty="0"/>
              <a:t>To estimate the average annual household income in a large city, we let each block within the city represent a cluster. A sample of clusters could then be randomly selected, and every household within these clusters could be questioned to determine income.</a:t>
            </a:r>
          </a:p>
          <a:p>
            <a:pPr>
              <a:spcBef>
                <a:spcPts val="2400"/>
              </a:spcBef>
            </a:pPr>
            <a:r>
              <a:rPr lang="en-US" dirty="0"/>
              <a:t>Cluster sampling may increase sampling error (see Section 5-4) because elements belonging to the same cluster are likely to be similar in many respects, including the variable of interest. </a:t>
            </a:r>
          </a:p>
          <a:p>
            <a:endParaRPr lang="en-US" dirty="0"/>
          </a:p>
        </p:txBody>
      </p:sp>
    </p:spTree>
    <p:extLst>
      <p:ext uri="{BB962C8B-B14F-4D97-AF65-F5344CB8AC3E}">
        <p14:creationId xmlns:p14="http://schemas.microsoft.com/office/powerpoint/2010/main" val="69808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a:extLst>
              <a:ext uri="{FF2B5EF4-FFF2-40B4-BE49-F238E27FC236}">
                <a16:creationId xmlns:a16="http://schemas.microsoft.com/office/drawing/2014/main" id="{B10AC12B-8E76-2506-FF63-EECA517F3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413" y="534989"/>
            <a:ext cx="829786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a:extLst>
              <a:ext uri="{FF2B5EF4-FFF2-40B4-BE49-F238E27FC236}">
                <a16:creationId xmlns:a16="http://schemas.microsoft.com/office/drawing/2014/main" id="{AC7630CA-5EBC-9405-D442-B676C36EE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3346451"/>
            <a:ext cx="8297862"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2C4D7AF1-6D5E-728B-FFFA-A5EA79D74B28}"/>
              </a:ext>
            </a:extLst>
          </p:cNvPr>
          <p:cNvSpPr>
            <a:spLocks noChangeArrowheads="1"/>
          </p:cNvSpPr>
          <p:nvPr/>
        </p:nvSpPr>
        <p:spPr bwMode="auto">
          <a:xfrm>
            <a:off x="2293938" y="1"/>
            <a:ext cx="7772400" cy="677863"/>
          </a:xfrm>
          <a:prstGeom prst="rect">
            <a:avLst/>
          </a:prstGeom>
          <a:noFill/>
          <a:ln w="12700">
            <a:noFill/>
            <a:miter lim="800000"/>
            <a:headEnd/>
            <a:tailEnd/>
          </a:ln>
          <a:effectLst/>
        </p:spPr>
        <p:txBody>
          <a:bodyPr lIns="90488" tIns="44450" rIns="90488" bIns="44450" anchor="ctr"/>
          <a:lstStyle/>
          <a:p>
            <a:pPr algn="ctr">
              <a:defRPr/>
            </a:pPr>
            <a:r>
              <a:rPr lang="en-US" sz="3600" b="1" spc="100" dirty="0">
                <a:latin typeface="Bahnschrift" panose="020B0502040204020203" pitchFamily="34" charset="0"/>
                <a:cs typeface="Times New Roman" panose="02020603050405020304" pitchFamily="18" charset="0"/>
              </a:rPr>
              <a:t>Cluster Sampling Once Again</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64439" y="373798"/>
            <a:ext cx="11851095" cy="646331"/>
          </a:xfrm>
          <a:prstGeom prst="rect">
            <a:avLst/>
          </a:prstGeom>
          <a:noFill/>
        </p:spPr>
        <p:txBody>
          <a:bodyPr wrap="square" rtlCol="0">
            <a:spAutoFit/>
          </a:bodyPr>
          <a:lstStyle/>
          <a:p>
            <a:pPr algn="ctr"/>
            <a:r>
              <a:rPr lang="en-US" sz="3600" b="1" spc="100" dirty="0">
                <a:latin typeface="Bahnschrift" panose="020B0502040204020203" pitchFamily="34" charset="0"/>
                <a:cs typeface="Times New Roman" panose="02020603050405020304" pitchFamily="18" charset="0"/>
              </a:rPr>
              <a:t>Sampling Errors</a:t>
            </a:r>
          </a:p>
        </p:txBody>
      </p:sp>
      <p:sp>
        <p:nvSpPr>
          <p:cNvPr id="4" name="Text Placeholder 2">
            <a:extLst>
              <a:ext uri="{FF2B5EF4-FFF2-40B4-BE49-F238E27FC236}">
                <a16:creationId xmlns:a16="http://schemas.microsoft.com/office/drawing/2014/main" id="{50CFCFD5-71BF-42F4-BDCD-7EDA631C42AE}"/>
              </a:ext>
            </a:extLst>
          </p:cNvPr>
          <p:cNvSpPr txBox="1">
            <a:spLocks/>
          </p:cNvSpPr>
          <p:nvPr/>
        </p:nvSpPr>
        <p:spPr>
          <a:xfrm>
            <a:off x="814597" y="1537950"/>
            <a:ext cx="10711543" cy="4030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Sampling error </a:t>
            </a:r>
            <a:r>
              <a:rPr lang="en-US" dirty="0"/>
              <a:t>refers to difference existing between a given sample statistic and the population parameter because of the particular set of observations selected for the sample.</a:t>
            </a:r>
          </a:p>
          <a:p>
            <a:r>
              <a:rPr lang="en-US" dirty="0"/>
              <a:t>The sampling error decreases as the sample size becomes larger.</a:t>
            </a:r>
          </a:p>
          <a:p>
            <a:pPr marL="0" indent="0">
              <a:spcBef>
                <a:spcPts val="2400"/>
              </a:spcBef>
              <a:buNone/>
            </a:pPr>
            <a:r>
              <a:rPr lang="en-US" dirty="0"/>
              <a:t>Example:</a:t>
            </a:r>
          </a:p>
          <a:p>
            <a:r>
              <a:rPr lang="en-US" dirty="0"/>
              <a:t>Suppose that we wish to estimate the mean annual income of North American blue-collar workers making an inference from the annual incomes of a sample of blue-collar workers drawn from the North American population.</a:t>
            </a:r>
          </a:p>
          <a:p>
            <a:r>
              <a:rPr lang="en-US" dirty="0"/>
              <a:t>The sampling error is the difference between the sample mean annual income and the population mean annual income.</a:t>
            </a:r>
          </a:p>
          <a:p>
            <a:endParaRPr lang="en-US" dirty="0"/>
          </a:p>
        </p:txBody>
      </p:sp>
    </p:spTree>
    <p:extLst>
      <p:ext uri="{BB962C8B-B14F-4D97-AF65-F5344CB8AC3E}">
        <p14:creationId xmlns:p14="http://schemas.microsoft.com/office/powerpoint/2010/main" val="295814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C696BA30-8AF9-E2BD-1BDD-175B045AEC1A}"/>
              </a:ext>
            </a:extLst>
          </p:cNvPr>
          <p:cNvSpPr>
            <a:spLocks noChangeArrowheads="1"/>
          </p:cNvSpPr>
          <p:nvPr/>
        </p:nvSpPr>
        <p:spPr bwMode="auto">
          <a:xfrm>
            <a:off x="2112963" y="0"/>
            <a:ext cx="7772400" cy="814388"/>
          </a:xfrm>
          <a:prstGeom prst="rect">
            <a:avLst/>
          </a:prstGeom>
          <a:noFill/>
          <a:ln w="12700">
            <a:noFill/>
            <a:miter lim="800000"/>
            <a:headEnd/>
            <a:tailEnd/>
          </a:ln>
          <a:effectLst/>
        </p:spPr>
        <p:txBody>
          <a:bodyPr lIns="90488" tIns="44450" rIns="90488" bIns="44450" anchor="ctr"/>
          <a:lstStyle/>
          <a:p>
            <a:pPr algn="ctr">
              <a:defRPr/>
            </a:pPr>
            <a:r>
              <a:rPr lang="en-US" sz="3600" b="1" spc="100" dirty="0">
                <a:latin typeface="Bahnschrift" panose="020B0502040204020203" pitchFamily="34" charset="0"/>
                <a:cs typeface="Times New Roman" panose="02020603050405020304" pitchFamily="18" charset="0"/>
              </a:rPr>
              <a:t>Systematic Sampling</a:t>
            </a:r>
          </a:p>
        </p:txBody>
      </p:sp>
      <p:sp>
        <p:nvSpPr>
          <p:cNvPr id="317443" name="Rectangle 3">
            <a:extLst>
              <a:ext uri="{FF2B5EF4-FFF2-40B4-BE49-F238E27FC236}">
                <a16:creationId xmlns:a16="http://schemas.microsoft.com/office/drawing/2014/main" id="{682F0D1C-4F53-EAD9-5894-85EC5B732CEC}"/>
              </a:ext>
            </a:extLst>
          </p:cNvPr>
          <p:cNvSpPr>
            <a:spLocks noChangeArrowheads="1"/>
          </p:cNvSpPr>
          <p:nvPr/>
        </p:nvSpPr>
        <p:spPr bwMode="auto">
          <a:xfrm>
            <a:off x="2112963" y="1746251"/>
            <a:ext cx="8348662" cy="828675"/>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000" dirty="0">
                <a:effectLst>
                  <a:outerShdw blurRad="38100" dist="38100" dir="2700000" algn="tl">
                    <a:srgbClr val="000000"/>
                  </a:outerShdw>
                </a:effectLst>
                <a:latin typeface="Book Antiqua" pitchFamily="18" charset="0"/>
                <a:cs typeface="Arial" charset="0"/>
              </a:rPr>
              <a:t> This method has the properties of a simple random sample,</a:t>
            </a:r>
          </a:p>
          <a:p>
            <a:pPr eaLnBrk="1" hangingPunct="1">
              <a:defRPr/>
            </a:pPr>
            <a:r>
              <a:rPr lang="en-US" sz="2000" dirty="0">
                <a:effectLst>
                  <a:outerShdw blurRad="38100" dist="38100" dir="2700000" algn="tl">
                    <a:srgbClr val="000000"/>
                  </a:outerShdw>
                </a:effectLst>
                <a:latin typeface="Book Antiqua" pitchFamily="18" charset="0"/>
                <a:cs typeface="Arial" charset="0"/>
              </a:rPr>
              <a:t>especially if the list of the population elements is a random ordering.</a:t>
            </a:r>
          </a:p>
        </p:txBody>
      </p:sp>
      <p:sp>
        <p:nvSpPr>
          <p:cNvPr id="317445" name="Rectangle 5">
            <a:extLst>
              <a:ext uri="{FF2B5EF4-FFF2-40B4-BE49-F238E27FC236}">
                <a16:creationId xmlns:a16="http://schemas.microsoft.com/office/drawing/2014/main" id="{D016597A-DF43-431A-9DD4-9EF37DEB2568}"/>
              </a:ext>
            </a:extLst>
          </p:cNvPr>
          <p:cNvSpPr>
            <a:spLocks noChangeArrowheads="1"/>
          </p:cNvSpPr>
          <p:nvPr/>
        </p:nvSpPr>
        <p:spPr bwMode="auto">
          <a:xfrm>
            <a:off x="2209801" y="4518025"/>
            <a:ext cx="8251825" cy="908050"/>
          </a:xfrm>
          <a:prstGeom prst="rect">
            <a:avLst/>
          </a:prstGeom>
          <a:solidFill>
            <a:schemeClr val="bg2">
              <a:lumMod val="60000"/>
              <a:lumOff val="4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000" dirty="0">
                <a:effectLst>
                  <a:outerShdw blurRad="38100" dist="38100" dir="2700000" algn="tl">
                    <a:srgbClr val="000000"/>
                  </a:outerShdw>
                </a:effectLst>
                <a:latin typeface="Book Antiqua" pitchFamily="18" charset="0"/>
                <a:cs typeface="Arial" charset="0"/>
              </a:rPr>
              <a:t> </a:t>
            </a:r>
            <a:r>
              <a:rPr lang="en-US" sz="2000" u="sng" dirty="0">
                <a:effectLst>
                  <a:outerShdw blurRad="38100" dist="38100" dir="2700000" algn="tl">
                    <a:srgbClr val="000000"/>
                  </a:outerShdw>
                </a:effectLst>
                <a:latin typeface="Book Antiqua" pitchFamily="18" charset="0"/>
                <a:cs typeface="Arial" charset="0"/>
              </a:rPr>
              <a:t>Advantage</a:t>
            </a:r>
            <a:r>
              <a:rPr lang="en-US" sz="2000" dirty="0">
                <a:effectLst>
                  <a:outerShdw blurRad="38100" dist="38100" dir="2700000" algn="tl">
                    <a:srgbClr val="000000"/>
                  </a:outerShdw>
                </a:effectLst>
                <a:latin typeface="Book Antiqua" pitchFamily="18" charset="0"/>
                <a:cs typeface="Arial" charset="0"/>
              </a:rPr>
              <a:t>:  The sample usually will be easier to  identify than it</a:t>
            </a:r>
          </a:p>
          <a:p>
            <a:pPr eaLnBrk="1" hangingPunct="1">
              <a:defRPr/>
            </a:pPr>
            <a:r>
              <a:rPr lang="en-US" sz="2000" dirty="0">
                <a:effectLst>
                  <a:outerShdw blurRad="38100" dist="38100" dir="2700000" algn="tl">
                    <a:srgbClr val="000000"/>
                  </a:outerShdw>
                </a:effectLst>
                <a:latin typeface="Book Antiqua" pitchFamily="18" charset="0"/>
                <a:cs typeface="Arial" charset="0"/>
              </a:rPr>
              <a:t>would be if simple random sampling were used.</a:t>
            </a:r>
          </a:p>
        </p:txBody>
      </p:sp>
      <p:sp>
        <p:nvSpPr>
          <p:cNvPr id="317447" name="Rectangle 7">
            <a:extLst>
              <a:ext uri="{FF2B5EF4-FFF2-40B4-BE49-F238E27FC236}">
                <a16:creationId xmlns:a16="http://schemas.microsoft.com/office/drawing/2014/main" id="{CA038AD6-A78C-69FB-5CCF-DB64D600F867}"/>
              </a:ext>
            </a:extLst>
          </p:cNvPr>
          <p:cNvSpPr>
            <a:spLocks noChangeArrowheads="1"/>
          </p:cNvSpPr>
          <p:nvPr/>
        </p:nvSpPr>
        <p:spPr bwMode="auto">
          <a:xfrm>
            <a:off x="2209800" y="5487988"/>
            <a:ext cx="8332788" cy="912812"/>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000" u="sng" dirty="0">
                <a:effectLst>
                  <a:outerShdw blurRad="38100" dist="38100" dir="2700000" algn="tl">
                    <a:srgbClr val="000000"/>
                  </a:outerShdw>
                </a:effectLst>
                <a:latin typeface="Book Antiqua" pitchFamily="18" charset="0"/>
                <a:cs typeface="Arial" charset="0"/>
              </a:rPr>
              <a:t>Example</a:t>
            </a:r>
            <a:r>
              <a:rPr lang="en-US" sz="2000" dirty="0">
                <a:effectLst>
                  <a:outerShdw blurRad="38100" dist="38100" dir="2700000" algn="tl">
                    <a:srgbClr val="000000"/>
                  </a:outerShdw>
                </a:effectLst>
                <a:latin typeface="Book Antiqua" pitchFamily="18" charset="0"/>
                <a:cs typeface="Arial" charset="0"/>
              </a:rPr>
              <a:t>:  Selecting every 100</a:t>
            </a:r>
            <a:r>
              <a:rPr lang="en-US" sz="2000" baseline="30000" dirty="0">
                <a:effectLst>
                  <a:outerShdw blurRad="38100" dist="38100" dir="2700000" algn="tl">
                    <a:srgbClr val="000000"/>
                  </a:outerShdw>
                </a:effectLst>
                <a:latin typeface="Book Antiqua" pitchFamily="18" charset="0"/>
                <a:cs typeface="Arial" charset="0"/>
              </a:rPr>
              <a:t>th</a:t>
            </a:r>
            <a:r>
              <a:rPr lang="en-US" sz="2000" dirty="0">
                <a:effectLst>
                  <a:outerShdw blurRad="38100" dist="38100" dir="2700000" algn="tl">
                    <a:srgbClr val="000000"/>
                  </a:outerShdw>
                </a:effectLst>
                <a:latin typeface="Book Antiqua" pitchFamily="18" charset="0"/>
                <a:cs typeface="Arial" charset="0"/>
              </a:rPr>
              <a:t> listing in a telephone book after the</a:t>
            </a:r>
          </a:p>
          <a:p>
            <a:pPr eaLnBrk="1" hangingPunct="1">
              <a:defRPr/>
            </a:pPr>
            <a:r>
              <a:rPr lang="en-US" sz="2000" dirty="0">
                <a:effectLst>
                  <a:outerShdw blurRad="38100" dist="38100" dir="2700000" algn="tl">
                    <a:srgbClr val="000000"/>
                  </a:outerShdw>
                </a:effectLst>
                <a:latin typeface="Book Antiqua" pitchFamily="18" charset="0"/>
                <a:cs typeface="Arial" charset="0"/>
              </a:rPr>
              <a:t>first randomly selected listing</a:t>
            </a:r>
          </a:p>
        </p:txBody>
      </p:sp>
      <p:sp>
        <p:nvSpPr>
          <p:cNvPr id="6" name="Rectangle 3">
            <a:extLst>
              <a:ext uri="{FF2B5EF4-FFF2-40B4-BE49-F238E27FC236}">
                <a16:creationId xmlns:a16="http://schemas.microsoft.com/office/drawing/2014/main" id="{984B2AE3-38F2-0470-8CCE-02E09DC3086A}"/>
              </a:ext>
            </a:extLst>
          </p:cNvPr>
          <p:cNvSpPr>
            <a:spLocks noChangeArrowheads="1"/>
          </p:cNvSpPr>
          <p:nvPr/>
        </p:nvSpPr>
        <p:spPr bwMode="auto">
          <a:xfrm>
            <a:off x="2112963" y="795338"/>
            <a:ext cx="8240712" cy="908050"/>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000" dirty="0">
                <a:effectLst>
                  <a:outerShdw blurRad="38100" dist="38100" dir="2700000" algn="tl">
                    <a:srgbClr val="000000"/>
                  </a:outerShdw>
                </a:effectLst>
                <a:latin typeface="Book Antiqua" pitchFamily="18" charset="0"/>
                <a:cs typeface="Arial" charset="0"/>
              </a:rPr>
              <a:t>If a sample size of </a:t>
            </a:r>
            <a:r>
              <a:rPr lang="en-US" sz="2000" i="1" dirty="0">
                <a:effectLst>
                  <a:outerShdw blurRad="38100" dist="38100" dir="2700000" algn="tl">
                    <a:srgbClr val="000000"/>
                  </a:outerShdw>
                </a:effectLst>
                <a:latin typeface="Book Antiqua" pitchFamily="18" charset="0"/>
                <a:cs typeface="Arial" charset="0"/>
              </a:rPr>
              <a:t>n</a:t>
            </a:r>
            <a:r>
              <a:rPr lang="en-US" sz="2000" dirty="0">
                <a:effectLst>
                  <a:outerShdw blurRad="38100" dist="38100" dir="2700000" algn="tl">
                    <a:srgbClr val="000000"/>
                  </a:outerShdw>
                </a:effectLst>
                <a:latin typeface="Book Antiqua" pitchFamily="18" charset="0"/>
                <a:cs typeface="Arial" charset="0"/>
              </a:rPr>
              <a:t> is desired from a population containing </a:t>
            </a:r>
            <a:r>
              <a:rPr lang="en-US" sz="2000" i="1" dirty="0">
                <a:effectLst>
                  <a:outerShdw blurRad="38100" dist="38100" dir="2700000" algn="tl">
                    <a:srgbClr val="000000"/>
                  </a:outerShdw>
                </a:effectLst>
                <a:latin typeface="Book Antiqua" pitchFamily="18" charset="0"/>
                <a:cs typeface="Arial" charset="0"/>
              </a:rPr>
              <a:t>N</a:t>
            </a:r>
            <a:r>
              <a:rPr lang="en-US" sz="2000" dirty="0">
                <a:effectLst>
                  <a:outerShdw blurRad="38100" dist="38100" dir="2700000" algn="tl">
                    <a:srgbClr val="000000"/>
                  </a:outerShdw>
                </a:effectLst>
                <a:latin typeface="Book Antiqua" pitchFamily="18" charset="0"/>
                <a:cs typeface="Arial" charset="0"/>
              </a:rPr>
              <a:t> elements,</a:t>
            </a:r>
          </a:p>
          <a:p>
            <a:pPr eaLnBrk="1" hangingPunct="1">
              <a:defRPr/>
            </a:pPr>
            <a:r>
              <a:rPr lang="en-US" sz="2000" dirty="0">
                <a:effectLst>
                  <a:outerShdw blurRad="38100" dist="38100" dir="2700000" algn="tl">
                    <a:srgbClr val="000000"/>
                  </a:outerShdw>
                </a:effectLst>
                <a:latin typeface="Book Antiqua" pitchFamily="18" charset="0"/>
                <a:cs typeface="Arial" charset="0"/>
              </a:rPr>
              <a:t>we might sample one element for every </a:t>
            </a:r>
            <a:r>
              <a:rPr lang="en-US" sz="2000" i="1" dirty="0">
                <a:effectLst>
                  <a:outerShdw blurRad="38100" dist="38100" dir="2700000" algn="tl">
                    <a:srgbClr val="000000"/>
                  </a:outerShdw>
                </a:effectLst>
                <a:latin typeface="Book Antiqua" pitchFamily="18" charset="0"/>
                <a:cs typeface="Arial" charset="0"/>
              </a:rPr>
              <a:t>n</a:t>
            </a:r>
            <a:r>
              <a:rPr lang="en-US" sz="2000" dirty="0">
                <a:effectLst>
                  <a:outerShdw blurRad="38100" dist="38100" dir="2700000" algn="tl">
                    <a:srgbClr val="000000"/>
                  </a:outerShdw>
                </a:effectLst>
                <a:latin typeface="Book Antiqua" pitchFamily="18" charset="0"/>
                <a:cs typeface="Arial" charset="0"/>
              </a:rPr>
              <a:t>/</a:t>
            </a:r>
            <a:r>
              <a:rPr lang="en-US" sz="2000" i="1" dirty="0">
                <a:effectLst>
                  <a:outerShdw blurRad="38100" dist="38100" dir="2700000" algn="tl">
                    <a:srgbClr val="000000"/>
                  </a:outerShdw>
                </a:effectLst>
                <a:latin typeface="Book Antiqua" pitchFamily="18" charset="0"/>
                <a:cs typeface="Arial" charset="0"/>
              </a:rPr>
              <a:t>N</a:t>
            </a:r>
            <a:r>
              <a:rPr lang="en-US" sz="2000" dirty="0">
                <a:effectLst>
                  <a:outerShdw blurRad="38100" dist="38100" dir="2700000" algn="tl">
                    <a:srgbClr val="000000"/>
                  </a:outerShdw>
                </a:effectLst>
                <a:latin typeface="Book Antiqua" pitchFamily="18" charset="0"/>
                <a:cs typeface="Arial" charset="0"/>
              </a:rPr>
              <a:t> elements in the population.</a:t>
            </a:r>
          </a:p>
        </p:txBody>
      </p:sp>
      <p:sp>
        <p:nvSpPr>
          <p:cNvPr id="7" name="Rectangle 5">
            <a:extLst>
              <a:ext uri="{FF2B5EF4-FFF2-40B4-BE49-F238E27FC236}">
                <a16:creationId xmlns:a16="http://schemas.microsoft.com/office/drawing/2014/main" id="{257F68E1-C41D-865F-3243-161292D0785D}"/>
              </a:ext>
            </a:extLst>
          </p:cNvPr>
          <p:cNvSpPr>
            <a:spLocks noChangeArrowheads="1"/>
          </p:cNvSpPr>
          <p:nvPr/>
        </p:nvSpPr>
        <p:spPr bwMode="auto">
          <a:xfrm>
            <a:off x="2112963" y="2574925"/>
            <a:ext cx="8348662" cy="1011238"/>
          </a:xfrm>
          <a:prstGeom prst="rect">
            <a:avLst/>
          </a:prstGeom>
          <a:solidFill>
            <a:schemeClr val="bg2">
              <a:lumMod val="60000"/>
              <a:lumOff val="4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000" dirty="0">
                <a:effectLst>
                  <a:outerShdw blurRad="38100" dist="38100" dir="2700000" algn="tl">
                    <a:srgbClr val="000000"/>
                  </a:outerShdw>
                </a:effectLst>
                <a:latin typeface="Book Antiqua" pitchFamily="18" charset="0"/>
                <a:cs typeface="Arial" charset="0"/>
              </a:rPr>
              <a:t>We randomly select one of the first </a:t>
            </a:r>
            <a:r>
              <a:rPr lang="en-US" sz="2000" i="1" dirty="0">
                <a:effectLst>
                  <a:outerShdw blurRad="38100" dist="38100" dir="2700000" algn="tl">
                    <a:srgbClr val="000000"/>
                  </a:outerShdw>
                </a:effectLst>
                <a:latin typeface="Book Antiqua" pitchFamily="18" charset="0"/>
                <a:cs typeface="Arial" charset="0"/>
              </a:rPr>
              <a:t>n</a:t>
            </a:r>
            <a:r>
              <a:rPr lang="en-US" sz="2000" dirty="0">
                <a:effectLst>
                  <a:outerShdw blurRad="38100" dist="38100" dir="2700000" algn="tl">
                    <a:srgbClr val="000000"/>
                  </a:outerShdw>
                </a:effectLst>
                <a:latin typeface="Book Antiqua" pitchFamily="18" charset="0"/>
                <a:cs typeface="Arial" charset="0"/>
              </a:rPr>
              <a:t>/</a:t>
            </a:r>
            <a:r>
              <a:rPr lang="en-US" sz="2000" i="1" dirty="0">
                <a:effectLst>
                  <a:outerShdw blurRad="38100" dist="38100" dir="2700000" algn="tl">
                    <a:srgbClr val="000000"/>
                  </a:outerShdw>
                </a:effectLst>
                <a:latin typeface="Book Antiqua" pitchFamily="18" charset="0"/>
                <a:cs typeface="Arial" charset="0"/>
              </a:rPr>
              <a:t>N</a:t>
            </a:r>
            <a:r>
              <a:rPr lang="en-US" sz="2000" dirty="0">
                <a:effectLst>
                  <a:outerShdw blurRad="38100" dist="38100" dir="2700000" algn="tl">
                    <a:srgbClr val="000000"/>
                  </a:outerShdw>
                </a:effectLst>
                <a:latin typeface="Book Antiqua" pitchFamily="18" charset="0"/>
                <a:cs typeface="Arial" charset="0"/>
              </a:rPr>
              <a:t> elements from the population</a:t>
            </a:r>
          </a:p>
          <a:p>
            <a:pPr eaLnBrk="1" hangingPunct="1">
              <a:defRPr/>
            </a:pPr>
            <a:r>
              <a:rPr lang="en-US" sz="2000" dirty="0">
                <a:effectLst>
                  <a:outerShdw blurRad="38100" dist="38100" dir="2700000" algn="tl">
                    <a:srgbClr val="000000"/>
                  </a:outerShdw>
                </a:effectLst>
                <a:latin typeface="Book Antiqua" pitchFamily="18" charset="0"/>
                <a:cs typeface="Arial" charset="0"/>
              </a:rPr>
              <a:t>list.</a:t>
            </a:r>
          </a:p>
        </p:txBody>
      </p:sp>
      <p:sp>
        <p:nvSpPr>
          <p:cNvPr id="8" name="Rectangle 7">
            <a:extLst>
              <a:ext uri="{FF2B5EF4-FFF2-40B4-BE49-F238E27FC236}">
                <a16:creationId xmlns:a16="http://schemas.microsoft.com/office/drawing/2014/main" id="{DCD381EE-04D6-C243-9BF1-80B3D952AECD}"/>
              </a:ext>
            </a:extLst>
          </p:cNvPr>
          <p:cNvSpPr>
            <a:spLocks noChangeArrowheads="1"/>
          </p:cNvSpPr>
          <p:nvPr/>
        </p:nvSpPr>
        <p:spPr bwMode="auto">
          <a:xfrm>
            <a:off x="2112963" y="3646488"/>
            <a:ext cx="8348662" cy="811212"/>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000" dirty="0">
                <a:effectLst>
                  <a:outerShdw blurRad="38100" dist="38100" dir="2700000" algn="tl">
                    <a:srgbClr val="000000"/>
                  </a:outerShdw>
                </a:effectLst>
                <a:latin typeface="Book Antiqua" pitchFamily="18" charset="0"/>
                <a:cs typeface="Arial" charset="0"/>
              </a:rPr>
              <a:t>We then select every </a:t>
            </a:r>
            <a:r>
              <a:rPr lang="en-US" sz="2000" i="1" dirty="0">
                <a:effectLst>
                  <a:outerShdw blurRad="38100" dist="38100" dir="2700000" algn="tl">
                    <a:srgbClr val="000000"/>
                  </a:outerShdw>
                </a:effectLst>
                <a:latin typeface="Book Antiqua" pitchFamily="18" charset="0"/>
                <a:cs typeface="Arial" charset="0"/>
              </a:rPr>
              <a:t>n</a:t>
            </a:r>
            <a:r>
              <a:rPr lang="en-US" sz="2000" dirty="0">
                <a:effectLst>
                  <a:outerShdw blurRad="38100" dist="38100" dir="2700000" algn="tl">
                    <a:srgbClr val="000000"/>
                  </a:outerShdw>
                </a:effectLst>
                <a:latin typeface="Book Antiqua" pitchFamily="18" charset="0"/>
                <a:cs typeface="Arial" charset="0"/>
              </a:rPr>
              <a:t>/</a:t>
            </a:r>
            <a:r>
              <a:rPr lang="en-US" sz="2000" i="1" dirty="0">
                <a:effectLst>
                  <a:outerShdw blurRad="38100" dist="38100" dir="2700000" algn="tl">
                    <a:srgbClr val="000000"/>
                  </a:outerShdw>
                </a:effectLst>
                <a:latin typeface="Book Antiqua" pitchFamily="18" charset="0"/>
                <a:cs typeface="Arial" charset="0"/>
              </a:rPr>
              <a:t>N</a:t>
            </a:r>
            <a:r>
              <a:rPr lang="en-US" sz="2000" dirty="0">
                <a:effectLst>
                  <a:outerShdw blurRad="38100" dist="38100" dir="2700000" algn="tl">
                    <a:srgbClr val="000000"/>
                  </a:outerShdw>
                </a:effectLst>
                <a:latin typeface="Book Antiqua" pitchFamily="18" charset="0"/>
                <a:cs typeface="Arial" charset="0"/>
              </a:rPr>
              <a:t>th element that follows in the population list.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17443"/>
                                        </p:tgtEl>
                                        <p:attrNameLst>
                                          <p:attrName>style.visibility</p:attrName>
                                        </p:attrNameLst>
                                      </p:cBhvr>
                                      <p:to>
                                        <p:strVal val="visible"/>
                                      </p:to>
                                    </p:set>
                                    <p:anim calcmode="lin" valueType="num">
                                      <p:cBhvr>
                                        <p:cTn id="7" dur="500" fill="hold"/>
                                        <p:tgtEl>
                                          <p:spTgt spid="317443"/>
                                        </p:tgtEl>
                                        <p:attrNameLst>
                                          <p:attrName>ppt_w</p:attrName>
                                        </p:attrNameLst>
                                      </p:cBhvr>
                                      <p:tavLst>
                                        <p:tav tm="0">
                                          <p:val>
                                            <p:strVal val="2/3*#ppt_w"/>
                                          </p:val>
                                        </p:tav>
                                        <p:tav tm="100000">
                                          <p:val>
                                            <p:strVal val="#ppt_w"/>
                                          </p:val>
                                        </p:tav>
                                      </p:tavLst>
                                    </p:anim>
                                    <p:anim calcmode="lin" valueType="num">
                                      <p:cBhvr>
                                        <p:cTn id="8" dur="500" fill="hold"/>
                                        <p:tgtEl>
                                          <p:spTgt spid="317443"/>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17445"/>
                                        </p:tgtEl>
                                        <p:attrNameLst>
                                          <p:attrName>style.visibility</p:attrName>
                                        </p:attrNameLst>
                                      </p:cBhvr>
                                      <p:to>
                                        <p:strVal val="visible"/>
                                      </p:to>
                                    </p:set>
                                    <p:anim calcmode="lin" valueType="num">
                                      <p:cBhvr>
                                        <p:cTn id="13" dur="500" fill="hold"/>
                                        <p:tgtEl>
                                          <p:spTgt spid="317445"/>
                                        </p:tgtEl>
                                        <p:attrNameLst>
                                          <p:attrName>ppt_w</p:attrName>
                                        </p:attrNameLst>
                                      </p:cBhvr>
                                      <p:tavLst>
                                        <p:tav tm="0">
                                          <p:val>
                                            <p:strVal val="2/3*#ppt_w"/>
                                          </p:val>
                                        </p:tav>
                                        <p:tav tm="100000">
                                          <p:val>
                                            <p:strVal val="#ppt_w"/>
                                          </p:val>
                                        </p:tav>
                                      </p:tavLst>
                                    </p:anim>
                                    <p:anim calcmode="lin" valueType="num">
                                      <p:cBhvr>
                                        <p:cTn id="14" dur="500" fill="hold"/>
                                        <p:tgtEl>
                                          <p:spTgt spid="317445"/>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17447"/>
                                        </p:tgtEl>
                                        <p:attrNameLst>
                                          <p:attrName>style.visibility</p:attrName>
                                        </p:attrNameLst>
                                      </p:cBhvr>
                                      <p:to>
                                        <p:strVal val="visible"/>
                                      </p:to>
                                    </p:set>
                                    <p:anim calcmode="lin" valueType="num">
                                      <p:cBhvr>
                                        <p:cTn id="19" dur="500" fill="hold"/>
                                        <p:tgtEl>
                                          <p:spTgt spid="317447"/>
                                        </p:tgtEl>
                                        <p:attrNameLst>
                                          <p:attrName>ppt_w</p:attrName>
                                        </p:attrNameLst>
                                      </p:cBhvr>
                                      <p:tavLst>
                                        <p:tav tm="0">
                                          <p:val>
                                            <p:strVal val="2/3*#ppt_w"/>
                                          </p:val>
                                        </p:tav>
                                        <p:tav tm="100000">
                                          <p:val>
                                            <p:strVal val="#ppt_w"/>
                                          </p:val>
                                        </p:tav>
                                      </p:tavLst>
                                    </p:anim>
                                    <p:anim calcmode="lin" valueType="num">
                                      <p:cBhvr>
                                        <p:cTn id="20" dur="500" fill="hold"/>
                                        <p:tgtEl>
                                          <p:spTgt spid="317447"/>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2/3*#ppt_w"/>
                                          </p:val>
                                        </p:tav>
                                        <p:tav tm="100000">
                                          <p:val>
                                            <p:strVal val="#ppt_w"/>
                                          </p:val>
                                        </p:tav>
                                      </p:tavLst>
                                    </p:anim>
                                    <p:anim calcmode="lin" valueType="num">
                                      <p:cBhvr>
                                        <p:cTn id="26"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strVal val="2/3*#ppt_w"/>
                                          </p:val>
                                        </p:tav>
                                        <p:tav tm="100000">
                                          <p:val>
                                            <p:strVal val="#ppt_w"/>
                                          </p:val>
                                        </p:tav>
                                      </p:tavLst>
                                    </p:anim>
                                    <p:anim calcmode="lin" valueType="num">
                                      <p:cBhvr>
                                        <p:cTn id="32" dur="500" fill="hold"/>
                                        <p:tgtEl>
                                          <p:spTgt spid="7"/>
                                        </p:tgtEl>
                                        <p:attrNameLst>
                                          <p:attrName>ppt_h</p:attrName>
                                        </p:attrNameLst>
                                      </p:cBhvr>
                                      <p:tavLst>
                                        <p:tav tm="0">
                                          <p:val>
                                            <p:strVal val="2/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strVal val="2/3*#ppt_w"/>
                                          </p:val>
                                        </p:tav>
                                        <p:tav tm="100000">
                                          <p:val>
                                            <p:strVal val="#ppt_w"/>
                                          </p:val>
                                        </p:tav>
                                      </p:tavLst>
                                    </p:anim>
                                    <p:anim calcmode="lin" valueType="num">
                                      <p:cBhvr>
                                        <p:cTn id="3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animBg="1" autoUpdateAnimBg="0"/>
      <p:bldP spid="317445" grpId="0" animBg="1" autoUpdateAnimBg="0"/>
      <p:bldP spid="317447" grpId="0" animBg="1" autoUpdateAnimBg="0"/>
      <p:bldP spid="6" grpId="0" animBg="1" autoUpdateAnimBg="0"/>
      <p:bldP spid="7" grpId="0" animBg="1" autoUpdateAnimBg="0"/>
      <p:bldP spid="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85805FB3-627A-5C00-5129-D5FC9B16AB5A}"/>
              </a:ext>
            </a:extLst>
          </p:cNvPr>
          <p:cNvSpPr>
            <a:spLocks noChangeArrowheads="1"/>
          </p:cNvSpPr>
          <p:nvPr/>
        </p:nvSpPr>
        <p:spPr bwMode="auto">
          <a:xfrm>
            <a:off x="2208213" y="271464"/>
            <a:ext cx="7772400" cy="604837"/>
          </a:xfrm>
          <a:prstGeom prst="rect">
            <a:avLst/>
          </a:prstGeom>
          <a:noFill/>
          <a:ln w="12700">
            <a:noFill/>
            <a:miter lim="800000"/>
            <a:headEnd/>
            <a:tailEnd/>
          </a:ln>
          <a:effectLst/>
        </p:spPr>
        <p:txBody>
          <a:bodyPr lIns="90488" tIns="44450" rIns="90488" bIns="44450" anchor="ctr"/>
          <a:lstStyle/>
          <a:p>
            <a:pPr algn="ctr">
              <a:defRPr/>
            </a:pPr>
            <a:r>
              <a:rPr lang="en-US" sz="3600" b="1" spc="100" dirty="0">
                <a:latin typeface="Bahnschrift" panose="020B0502040204020203" pitchFamily="34" charset="0"/>
                <a:cs typeface="Times New Roman" panose="02020603050405020304" pitchFamily="18" charset="0"/>
              </a:rPr>
              <a:t>Convenience Sampling</a:t>
            </a:r>
          </a:p>
        </p:txBody>
      </p:sp>
      <p:sp>
        <p:nvSpPr>
          <p:cNvPr id="319491" name="Rectangle 3">
            <a:extLst>
              <a:ext uri="{FF2B5EF4-FFF2-40B4-BE49-F238E27FC236}">
                <a16:creationId xmlns:a16="http://schemas.microsoft.com/office/drawing/2014/main" id="{BD79FD51-E039-C775-0D7C-EA517AA06109}"/>
              </a:ext>
            </a:extLst>
          </p:cNvPr>
          <p:cNvSpPr>
            <a:spLocks noChangeArrowheads="1"/>
          </p:cNvSpPr>
          <p:nvPr/>
        </p:nvSpPr>
        <p:spPr bwMode="auto">
          <a:xfrm>
            <a:off x="2219325" y="1082675"/>
            <a:ext cx="7562850" cy="1392238"/>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dirty="0">
                <a:effectLst>
                  <a:outerShdw blurRad="38100" dist="38100" dir="2700000" algn="tl">
                    <a:srgbClr val="000000"/>
                  </a:outerShdw>
                </a:effectLst>
                <a:latin typeface="Book Antiqua" pitchFamily="18" charset="0"/>
                <a:cs typeface="Arial" charset="0"/>
              </a:rPr>
              <a:t> It is a </a:t>
            </a:r>
            <a:r>
              <a:rPr lang="en-US" sz="2400" u="sng" dirty="0" err="1">
                <a:effectLst>
                  <a:outerShdw blurRad="38100" dist="38100" dir="2700000" algn="tl">
                    <a:srgbClr val="000000"/>
                  </a:outerShdw>
                </a:effectLst>
                <a:latin typeface="Book Antiqua" pitchFamily="18" charset="0"/>
                <a:cs typeface="Arial" charset="0"/>
              </a:rPr>
              <a:t>nonprobability</a:t>
            </a:r>
            <a:r>
              <a:rPr lang="en-US" sz="2400" u="sng" dirty="0">
                <a:effectLst>
                  <a:outerShdw blurRad="38100" dist="38100" dir="2700000" algn="tl">
                    <a:srgbClr val="000000"/>
                  </a:outerShdw>
                </a:effectLst>
                <a:latin typeface="Book Antiqua" pitchFamily="18" charset="0"/>
                <a:cs typeface="Arial" charset="0"/>
              </a:rPr>
              <a:t> sampling technique</a:t>
            </a:r>
            <a:r>
              <a:rPr lang="en-US" sz="2400" dirty="0">
                <a:effectLst>
                  <a:outerShdw blurRad="38100" dist="38100" dir="2700000" algn="tl">
                    <a:srgbClr val="000000"/>
                  </a:outerShdw>
                </a:effectLst>
                <a:latin typeface="Book Antiqua" pitchFamily="18" charset="0"/>
                <a:cs typeface="Arial" charset="0"/>
              </a:rPr>
              <a:t>.  Items are</a:t>
            </a:r>
          </a:p>
          <a:p>
            <a:pPr eaLnBrk="1" hangingPunct="1">
              <a:defRPr/>
            </a:pPr>
            <a:r>
              <a:rPr lang="en-US" sz="2400" dirty="0">
                <a:effectLst>
                  <a:outerShdw blurRad="38100" dist="38100" dir="2700000" algn="tl">
                    <a:srgbClr val="000000"/>
                  </a:outerShdw>
                </a:effectLst>
                <a:latin typeface="Book Antiqua" pitchFamily="18" charset="0"/>
                <a:cs typeface="Arial" charset="0"/>
              </a:rPr>
              <a:t> included in the sample without known probabilities</a:t>
            </a:r>
          </a:p>
          <a:p>
            <a:pPr eaLnBrk="1" hangingPunct="1">
              <a:defRPr/>
            </a:pPr>
            <a:r>
              <a:rPr lang="en-US" sz="2400" dirty="0">
                <a:effectLst>
                  <a:outerShdw blurRad="38100" dist="38100" dir="2700000" algn="tl">
                    <a:srgbClr val="000000"/>
                  </a:outerShdw>
                </a:effectLst>
                <a:latin typeface="Book Antiqua" pitchFamily="18" charset="0"/>
                <a:cs typeface="Arial" charset="0"/>
              </a:rPr>
              <a:t> of being selected.</a:t>
            </a:r>
          </a:p>
        </p:txBody>
      </p:sp>
      <p:sp>
        <p:nvSpPr>
          <p:cNvPr id="319493" name="Rectangle 5">
            <a:extLst>
              <a:ext uri="{FF2B5EF4-FFF2-40B4-BE49-F238E27FC236}">
                <a16:creationId xmlns:a16="http://schemas.microsoft.com/office/drawing/2014/main" id="{EC3F1907-2436-6E38-EE7E-3A08DF0DF11B}"/>
              </a:ext>
            </a:extLst>
          </p:cNvPr>
          <p:cNvSpPr>
            <a:spLocks noChangeArrowheads="1"/>
          </p:cNvSpPr>
          <p:nvPr/>
        </p:nvSpPr>
        <p:spPr bwMode="auto">
          <a:xfrm>
            <a:off x="2278063" y="3282950"/>
            <a:ext cx="7562850" cy="1011238"/>
          </a:xfrm>
          <a:prstGeom prst="rect">
            <a:avLst/>
          </a:prstGeom>
          <a:solidFill>
            <a:schemeClr val="accent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a:effectLst>
                  <a:outerShdw blurRad="38100" dist="38100" dir="2700000" algn="tl">
                    <a:srgbClr val="000000"/>
                  </a:outerShdw>
                </a:effectLst>
                <a:latin typeface="Book Antiqua" pitchFamily="18" charset="0"/>
                <a:cs typeface="Arial" charset="0"/>
              </a:rPr>
              <a:t> </a:t>
            </a:r>
            <a:r>
              <a:rPr lang="en-US" sz="2400" u="sng">
                <a:effectLst>
                  <a:outerShdw blurRad="38100" dist="38100" dir="2700000" algn="tl">
                    <a:srgbClr val="000000"/>
                  </a:outerShdw>
                </a:effectLst>
                <a:latin typeface="Book Antiqua" pitchFamily="18" charset="0"/>
                <a:cs typeface="Arial" charset="0"/>
              </a:rPr>
              <a:t>Example</a:t>
            </a:r>
            <a:r>
              <a:rPr lang="en-US" sz="2400">
                <a:effectLst>
                  <a:outerShdw blurRad="38100" dist="38100" dir="2700000" algn="tl">
                    <a:srgbClr val="000000"/>
                  </a:outerShdw>
                </a:effectLst>
                <a:latin typeface="Book Antiqua" pitchFamily="18" charset="0"/>
                <a:cs typeface="Arial" charset="0"/>
              </a:rPr>
              <a:t>:  A professor conducting research might use</a:t>
            </a:r>
          </a:p>
          <a:p>
            <a:pPr eaLnBrk="1" hangingPunct="1">
              <a:defRPr/>
            </a:pPr>
            <a:r>
              <a:rPr lang="en-US" sz="2400">
                <a:effectLst>
                  <a:outerShdw blurRad="38100" dist="38100" dir="2700000" algn="tl">
                    <a:srgbClr val="000000"/>
                  </a:outerShdw>
                </a:effectLst>
                <a:latin typeface="Book Antiqua" pitchFamily="18" charset="0"/>
                <a:cs typeface="Arial" charset="0"/>
              </a:rPr>
              <a:t> student volunteers to constitute a sample.</a:t>
            </a:r>
          </a:p>
        </p:txBody>
      </p:sp>
      <p:sp>
        <p:nvSpPr>
          <p:cNvPr id="319495" name="Rectangle 7">
            <a:extLst>
              <a:ext uri="{FF2B5EF4-FFF2-40B4-BE49-F238E27FC236}">
                <a16:creationId xmlns:a16="http://schemas.microsoft.com/office/drawing/2014/main" id="{28BC6FB2-AAA3-63C1-C66D-2EF73259CFE7}"/>
              </a:ext>
            </a:extLst>
          </p:cNvPr>
          <p:cNvSpPr>
            <a:spLocks noChangeArrowheads="1"/>
          </p:cNvSpPr>
          <p:nvPr/>
        </p:nvSpPr>
        <p:spPr bwMode="auto">
          <a:xfrm>
            <a:off x="2263775" y="2524125"/>
            <a:ext cx="7562850" cy="649288"/>
          </a:xfrm>
          <a:prstGeom prst="rect">
            <a:avLst/>
          </a:prstGeom>
          <a:solidFill>
            <a:schemeClr val="bg2">
              <a:lumMod val="40000"/>
              <a:lumOff val="6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a:effectLst>
                  <a:outerShdw blurRad="38100" dist="38100" dir="2700000" algn="tl">
                    <a:srgbClr val="000000"/>
                  </a:outerShdw>
                </a:effectLst>
                <a:latin typeface="Book Antiqua" pitchFamily="18" charset="0"/>
                <a:cs typeface="Arial" charset="0"/>
              </a:rPr>
              <a:t> The sample is identified primarily by </a:t>
            </a:r>
            <a:r>
              <a:rPr lang="en-US" sz="2400" u="sng">
                <a:effectLst>
                  <a:outerShdw blurRad="38100" dist="38100" dir="2700000" algn="tl">
                    <a:srgbClr val="000000"/>
                  </a:outerShdw>
                </a:effectLst>
                <a:latin typeface="Book Antiqua" pitchFamily="18" charset="0"/>
                <a:cs typeface="Arial" charset="0"/>
              </a:rPr>
              <a:t>convenience</a:t>
            </a:r>
            <a:r>
              <a:rPr lang="en-US" sz="2400">
                <a:effectLst>
                  <a:outerShdw blurRad="38100" dist="38100" dir="2700000" algn="tl">
                    <a:srgbClr val="000000"/>
                  </a:outerShdw>
                </a:effectLst>
                <a:latin typeface="Book Antiqua" pitchFamily="18" charset="0"/>
                <a:cs typeface="Arial" charset="0"/>
              </a:rPr>
              <a:t>.</a:t>
            </a:r>
          </a:p>
        </p:txBody>
      </p:sp>
      <p:sp>
        <p:nvSpPr>
          <p:cNvPr id="9" name="Rectangle 2">
            <a:extLst>
              <a:ext uri="{FF2B5EF4-FFF2-40B4-BE49-F238E27FC236}">
                <a16:creationId xmlns:a16="http://schemas.microsoft.com/office/drawing/2014/main" id="{45C73C11-7481-2338-1ADC-F203BC9FA15B}"/>
              </a:ext>
            </a:extLst>
          </p:cNvPr>
          <p:cNvSpPr>
            <a:spLocks noChangeArrowheads="1"/>
          </p:cNvSpPr>
          <p:nvPr/>
        </p:nvSpPr>
        <p:spPr bwMode="auto">
          <a:xfrm>
            <a:off x="2219325" y="4435475"/>
            <a:ext cx="7562850" cy="1011238"/>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dirty="0">
                <a:effectLst>
                  <a:outerShdw blurRad="38100" dist="38100" dir="2700000" algn="tl">
                    <a:srgbClr val="000000"/>
                  </a:outerShdw>
                </a:effectLst>
                <a:latin typeface="Book Antiqua" pitchFamily="18" charset="0"/>
                <a:cs typeface="Arial" charset="0"/>
              </a:rPr>
              <a:t> </a:t>
            </a:r>
            <a:r>
              <a:rPr lang="en-US" sz="2400" u="sng" dirty="0">
                <a:effectLst>
                  <a:outerShdw blurRad="38100" dist="38100" dir="2700000" algn="tl">
                    <a:srgbClr val="000000"/>
                  </a:outerShdw>
                </a:effectLst>
                <a:latin typeface="Book Antiqua" pitchFamily="18" charset="0"/>
                <a:cs typeface="Arial" charset="0"/>
              </a:rPr>
              <a:t>Advantage</a:t>
            </a:r>
            <a:r>
              <a:rPr lang="en-US" sz="2400" dirty="0">
                <a:effectLst>
                  <a:outerShdw blurRad="38100" dist="38100" dir="2700000" algn="tl">
                    <a:srgbClr val="000000"/>
                  </a:outerShdw>
                </a:effectLst>
                <a:latin typeface="Book Antiqua" pitchFamily="18" charset="0"/>
                <a:cs typeface="Arial" charset="0"/>
              </a:rPr>
              <a:t>:  Sample selection and data collection are</a:t>
            </a:r>
          </a:p>
          <a:p>
            <a:pPr eaLnBrk="1" hangingPunct="1">
              <a:defRPr/>
            </a:pPr>
            <a:r>
              <a:rPr lang="en-US" sz="2400" dirty="0">
                <a:effectLst>
                  <a:outerShdw blurRad="38100" dist="38100" dir="2700000" algn="tl">
                    <a:srgbClr val="000000"/>
                  </a:outerShdw>
                </a:effectLst>
                <a:latin typeface="Book Antiqua" pitchFamily="18" charset="0"/>
                <a:cs typeface="Arial" charset="0"/>
              </a:rPr>
              <a:t> relatively easy.</a:t>
            </a:r>
          </a:p>
        </p:txBody>
      </p:sp>
      <p:sp>
        <p:nvSpPr>
          <p:cNvPr id="10" name="Rectangle 4">
            <a:extLst>
              <a:ext uri="{FF2B5EF4-FFF2-40B4-BE49-F238E27FC236}">
                <a16:creationId xmlns:a16="http://schemas.microsoft.com/office/drawing/2014/main" id="{A4C23437-F7D9-651C-23CA-F87D4EE503AC}"/>
              </a:ext>
            </a:extLst>
          </p:cNvPr>
          <p:cNvSpPr>
            <a:spLocks noChangeArrowheads="1"/>
          </p:cNvSpPr>
          <p:nvPr/>
        </p:nvSpPr>
        <p:spPr bwMode="auto">
          <a:xfrm>
            <a:off x="2263775" y="5526089"/>
            <a:ext cx="7562850" cy="1011237"/>
          </a:xfrm>
          <a:prstGeom prst="rect">
            <a:avLst/>
          </a:prstGeom>
          <a:solidFill>
            <a:schemeClr val="bg2">
              <a:lumMod val="60000"/>
              <a:lumOff val="4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a:effectLst>
                  <a:outerShdw blurRad="38100" dist="38100" dir="2700000" algn="tl">
                    <a:srgbClr val="000000"/>
                  </a:outerShdw>
                </a:effectLst>
                <a:latin typeface="Book Antiqua" pitchFamily="18" charset="0"/>
                <a:cs typeface="Arial" charset="0"/>
              </a:rPr>
              <a:t> </a:t>
            </a:r>
            <a:r>
              <a:rPr lang="en-US" sz="2400" u="sng">
                <a:effectLst>
                  <a:outerShdw blurRad="38100" dist="38100" dir="2700000" algn="tl">
                    <a:srgbClr val="000000"/>
                  </a:outerShdw>
                </a:effectLst>
                <a:latin typeface="Book Antiqua" pitchFamily="18" charset="0"/>
                <a:cs typeface="Arial" charset="0"/>
              </a:rPr>
              <a:t>Disadvantage</a:t>
            </a:r>
            <a:r>
              <a:rPr lang="en-US" sz="2400">
                <a:effectLst>
                  <a:outerShdw blurRad="38100" dist="38100" dir="2700000" algn="tl">
                    <a:srgbClr val="000000"/>
                  </a:outerShdw>
                </a:effectLst>
                <a:latin typeface="Book Antiqua" pitchFamily="18" charset="0"/>
                <a:cs typeface="Arial" charset="0"/>
              </a:rPr>
              <a:t>:  It is impossible to determine how</a:t>
            </a:r>
          </a:p>
          <a:p>
            <a:pPr eaLnBrk="1" hangingPunct="1">
              <a:defRPr/>
            </a:pPr>
            <a:r>
              <a:rPr lang="en-US" sz="2400">
                <a:effectLst>
                  <a:outerShdw blurRad="38100" dist="38100" dir="2700000" algn="tl">
                    <a:srgbClr val="000000"/>
                  </a:outerShdw>
                </a:effectLst>
                <a:latin typeface="Book Antiqua" pitchFamily="18" charset="0"/>
                <a:cs typeface="Arial" charset="0"/>
              </a:rPr>
              <a:t> representative of the population the sample is.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19491"/>
                                        </p:tgtEl>
                                        <p:attrNameLst>
                                          <p:attrName>style.visibility</p:attrName>
                                        </p:attrNameLst>
                                      </p:cBhvr>
                                      <p:to>
                                        <p:strVal val="visible"/>
                                      </p:to>
                                    </p:set>
                                    <p:anim calcmode="lin" valueType="num">
                                      <p:cBhvr>
                                        <p:cTn id="7" dur="500" fill="hold"/>
                                        <p:tgtEl>
                                          <p:spTgt spid="319491"/>
                                        </p:tgtEl>
                                        <p:attrNameLst>
                                          <p:attrName>ppt_w</p:attrName>
                                        </p:attrNameLst>
                                      </p:cBhvr>
                                      <p:tavLst>
                                        <p:tav tm="0">
                                          <p:val>
                                            <p:strVal val="2/3*#ppt_w"/>
                                          </p:val>
                                        </p:tav>
                                        <p:tav tm="100000">
                                          <p:val>
                                            <p:strVal val="#ppt_w"/>
                                          </p:val>
                                        </p:tav>
                                      </p:tavLst>
                                    </p:anim>
                                    <p:anim calcmode="lin" valueType="num">
                                      <p:cBhvr>
                                        <p:cTn id="8" dur="500" fill="hold"/>
                                        <p:tgtEl>
                                          <p:spTgt spid="319491"/>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19495"/>
                                        </p:tgtEl>
                                        <p:attrNameLst>
                                          <p:attrName>style.visibility</p:attrName>
                                        </p:attrNameLst>
                                      </p:cBhvr>
                                      <p:to>
                                        <p:strVal val="visible"/>
                                      </p:to>
                                    </p:set>
                                    <p:anim calcmode="lin" valueType="num">
                                      <p:cBhvr>
                                        <p:cTn id="13" dur="500" fill="hold"/>
                                        <p:tgtEl>
                                          <p:spTgt spid="319495"/>
                                        </p:tgtEl>
                                        <p:attrNameLst>
                                          <p:attrName>ppt_w</p:attrName>
                                        </p:attrNameLst>
                                      </p:cBhvr>
                                      <p:tavLst>
                                        <p:tav tm="0">
                                          <p:val>
                                            <p:strVal val="2/3*#ppt_w"/>
                                          </p:val>
                                        </p:tav>
                                        <p:tav tm="100000">
                                          <p:val>
                                            <p:strVal val="#ppt_w"/>
                                          </p:val>
                                        </p:tav>
                                      </p:tavLst>
                                    </p:anim>
                                    <p:anim calcmode="lin" valueType="num">
                                      <p:cBhvr>
                                        <p:cTn id="14" dur="500" fill="hold"/>
                                        <p:tgtEl>
                                          <p:spTgt spid="319495"/>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19493"/>
                                        </p:tgtEl>
                                        <p:attrNameLst>
                                          <p:attrName>style.visibility</p:attrName>
                                        </p:attrNameLst>
                                      </p:cBhvr>
                                      <p:to>
                                        <p:strVal val="visible"/>
                                      </p:to>
                                    </p:set>
                                    <p:anim calcmode="lin" valueType="num">
                                      <p:cBhvr>
                                        <p:cTn id="19" dur="500" fill="hold"/>
                                        <p:tgtEl>
                                          <p:spTgt spid="319493"/>
                                        </p:tgtEl>
                                        <p:attrNameLst>
                                          <p:attrName>ppt_w</p:attrName>
                                        </p:attrNameLst>
                                      </p:cBhvr>
                                      <p:tavLst>
                                        <p:tav tm="0">
                                          <p:val>
                                            <p:strVal val="2/3*#ppt_w"/>
                                          </p:val>
                                        </p:tav>
                                        <p:tav tm="100000">
                                          <p:val>
                                            <p:strVal val="#ppt_w"/>
                                          </p:val>
                                        </p:tav>
                                      </p:tavLst>
                                    </p:anim>
                                    <p:anim calcmode="lin" valueType="num">
                                      <p:cBhvr>
                                        <p:cTn id="20" dur="500" fill="hold"/>
                                        <p:tgtEl>
                                          <p:spTgt spid="319493"/>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2/3*#ppt_w"/>
                                          </p:val>
                                        </p:tav>
                                        <p:tav tm="100000">
                                          <p:val>
                                            <p:strVal val="#ppt_w"/>
                                          </p:val>
                                        </p:tav>
                                      </p:tavLst>
                                    </p:anim>
                                    <p:anim calcmode="lin" valueType="num">
                                      <p:cBhvr>
                                        <p:cTn id="26" dur="500" fill="hold"/>
                                        <p:tgtEl>
                                          <p:spTgt spid="9"/>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2/3*#ppt_w"/>
                                          </p:val>
                                        </p:tav>
                                        <p:tav tm="100000">
                                          <p:val>
                                            <p:strVal val="#ppt_w"/>
                                          </p:val>
                                        </p:tav>
                                      </p:tavLst>
                                    </p:anim>
                                    <p:anim calcmode="lin" valueType="num">
                                      <p:cBhvr>
                                        <p:cTn id="32"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animBg="1" autoUpdateAnimBg="0"/>
      <p:bldP spid="319493" grpId="0" animBg="1" autoUpdateAnimBg="0"/>
      <p:bldP spid="319495" grpId="0" animBg="1" autoUpdateAnimBg="0"/>
      <p:bldP spid="9" grpId="0" animBg="1" autoUpdateAnimBg="0"/>
      <p:bldP spid="1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64DDF5F4-1479-B541-6715-45AC847F819A}"/>
              </a:ext>
            </a:extLst>
          </p:cNvPr>
          <p:cNvSpPr>
            <a:spLocks noChangeArrowheads="1"/>
          </p:cNvSpPr>
          <p:nvPr/>
        </p:nvSpPr>
        <p:spPr bwMode="auto">
          <a:xfrm>
            <a:off x="2208213" y="242888"/>
            <a:ext cx="7772400" cy="652462"/>
          </a:xfrm>
          <a:prstGeom prst="rect">
            <a:avLst/>
          </a:prstGeom>
          <a:noFill/>
          <a:ln w="12700">
            <a:noFill/>
            <a:miter lim="800000"/>
            <a:headEnd/>
            <a:tailEnd/>
          </a:ln>
          <a:effectLst/>
        </p:spPr>
        <p:txBody>
          <a:bodyPr lIns="90488" tIns="44450" rIns="90488" bIns="44450" anchor="ctr"/>
          <a:lstStyle/>
          <a:p>
            <a:pPr algn="ctr">
              <a:defRPr/>
            </a:pPr>
            <a:r>
              <a:rPr lang="en-US" sz="3600" b="1" spc="100" dirty="0">
                <a:latin typeface="Bahnschrift" panose="020B0502040204020203" pitchFamily="34" charset="0"/>
                <a:cs typeface="Times New Roman" panose="02020603050405020304" pitchFamily="18" charset="0"/>
              </a:rPr>
              <a:t>Judgment Sampling</a:t>
            </a:r>
          </a:p>
        </p:txBody>
      </p:sp>
      <p:sp>
        <p:nvSpPr>
          <p:cNvPr id="323587" name="Rectangle 3">
            <a:extLst>
              <a:ext uri="{FF2B5EF4-FFF2-40B4-BE49-F238E27FC236}">
                <a16:creationId xmlns:a16="http://schemas.microsoft.com/office/drawing/2014/main" id="{3ABD13E0-2C2F-3257-FB11-5D5D2D5FA784}"/>
              </a:ext>
            </a:extLst>
          </p:cNvPr>
          <p:cNvSpPr>
            <a:spLocks noChangeArrowheads="1"/>
          </p:cNvSpPr>
          <p:nvPr/>
        </p:nvSpPr>
        <p:spPr bwMode="auto">
          <a:xfrm>
            <a:off x="2001838" y="908050"/>
            <a:ext cx="7562850" cy="1392238"/>
          </a:xfrm>
          <a:prstGeom prst="rect">
            <a:avLst/>
          </a:prstGeom>
          <a:solidFill>
            <a:schemeClr val="bg2">
              <a:lumMod val="20000"/>
              <a:lumOff val="80000"/>
            </a:schemeClr>
          </a:solidFill>
          <a:ln w="6350">
            <a:solidFill>
              <a:schemeClr val="tx1"/>
            </a:solidFill>
            <a:miter lim="800000"/>
            <a:headEnd/>
            <a:tailEnd/>
          </a:ln>
          <a:effectLst>
            <a:outerShdw dist="63500" dir="2212194" algn="ctr" rotWithShape="0">
              <a:srgbClr val="000000"/>
            </a:outerShdw>
          </a:effectLst>
        </p:spPr>
        <p:txBody>
          <a:bodyPr wrap="none" anchor="ctr"/>
          <a:lstStyle/>
          <a:p>
            <a:pPr eaLnBrk="1" hangingPunct="1">
              <a:defRPr/>
            </a:pPr>
            <a:r>
              <a:rPr lang="en-US" sz="2400" dirty="0">
                <a:effectLst>
                  <a:outerShdw blurRad="38100" dist="38100" dir="2700000" algn="tl">
                    <a:srgbClr val="000000"/>
                  </a:outerShdw>
                </a:effectLst>
                <a:latin typeface="Book Antiqua" pitchFamily="18" charset="0"/>
                <a:cs typeface="Arial" charset="0"/>
              </a:rPr>
              <a:t> The person most knowledgeable on the subject of the</a:t>
            </a:r>
          </a:p>
          <a:p>
            <a:pPr eaLnBrk="1" hangingPunct="1">
              <a:defRPr/>
            </a:pPr>
            <a:r>
              <a:rPr lang="en-US" sz="2400" dirty="0">
                <a:effectLst>
                  <a:outerShdw blurRad="38100" dist="38100" dir="2700000" algn="tl">
                    <a:srgbClr val="000000"/>
                  </a:outerShdw>
                </a:effectLst>
                <a:latin typeface="Book Antiqua" pitchFamily="18" charset="0"/>
                <a:cs typeface="Arial" charset="0"/>
              </a:rPr>
              <a:t> study selects elements of the population that he or</a:t>
            </a:r>
          </a:p>
          <a:p>
            <a:pPr eaLnBrk="1" hangingPunct="1">
              <a:defRPr/>
            </a:pPr>
            <a:r>
              <a:rPr lang="en-US" sz="2400" dirty="0">
                <a:effectLst>
                  <a:outerShdw blurRad="38100" dist="38100" dir="2700000" algn="tl">
                    <a:srgbClr val="000000"/>
                  </a:outerShdw>
                </a:effectLst>
                <a:latin typeface="Book Antiqua" pitchFamily="18" charset="0"/>
                <a:cs typeface="Arial" charset="0"/>
              </a:rPr>
              <a:t> she feels are most representative of the population.</a:t>
            </a:r>
          </a:p>
        </p:txBody>
      </p:sp>
      <p:sp>
        <p:nvSpPr>
          <p:cNvPr id="323589" name="Rectangle 5">
            <a:extLst>
              <a:ext uri="{FF2B5EF4-FFF2-40B4-BE49-F238E27FC236}">
                <a16:creationId xmlns:a16="http://schemas.microsoft.com/office/drawing/2014/main" id="{F40BA929-6DD3-0E4F-462B-8C38794E7748}"/>
              </a:ext>
            </a:extLst>
          </p:cNvPr>
          <p:cNvSpPr>
            <a:spLocks noChangeArrowheads="1"/>
          </p:cNvSpPr>
          <p:nvPr/>
        </p:nvSpPr>
        <p:spPr bwMode="auto">
          <a:xfrm>
            <a:off x="1987550" y="2379664"/>
            <a:ext cx="7562850" cy="649287"/>
          </a:xfrm>
          <a:prstGeom prst="rect">
            <a:avLst/>
          </a:prstGeom>
          <a:solidFill>
            <a:schemeClr val="bg2">
              <a:lumMod val="40000"/>
              <a:lumOff val="6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a:effectLst>
                  <a:outerShdw blurRad="38100" dist="38100" dir="2700000" algn="tl">
                    <a:srgbClr val="000000"/>
                  </a:outerShdw>
                </a:effectLst>
                <a:latin typeface="Book Antiqua" pitchFamily="18" charset="0"/>
                <a:cs typeface="Arial" charset="0"/>
              </a:rPr>
              <a:t> It is a </a:t>
            </a:r>
            <a:r>
              <a:rPr lang="en-US" sz="2400" u="sng">
                <a:effectLst>
                  <a:outerShdw blurRad="38100" dist="38100" dir="2700000" algn="tl">
                    <a:srgbClr val="000000"/>
                  </a:outerShdw>
                </a:effectLst>
                <a:latin typeface="Book Antiqua" pitchFamily="18" charset="0"/>
                <a:cs typeface="Arial" charset="0"/>
              </a:rPr>
              <a:t>nonprobability sampling technique</a:t>
            </a:r>
            <a:r>
              <a:rPr lang="en-US" sz="2400">
                <a:effectLst>
                  <a:outerShdw blurRad="38100" dist="38100" dir="2700000" algn="tl">
                    <a:srgbClr val="000000"/>
                  </a:outerShdw>
                </a:effectLst>
                <a:latin typeface="Book Antiqua" pitchFamily="18" charset="0"/>
                <a:cs typeface="Arial" charset="0"/>
              </a:rPr>
              <a:t>.</a:t>
            </a:r>
          </a:p>
        </p:txBody>
      </p:sp>
      <p:sp>
        <p:nvSpPr>
          <p:cNvPr id="323591" name="Rectangle 7">
            <a:extLst>
              <a:ext uri="{FF2B5EF4-FFF2-40B4-BE49-F238E27FC236}">
                <a16:creationId xmlns:a16="http://schemas.microsoft.com/office/drawing/2014/main" id="{D23DDBFE-660D-E498-BE6E-34AB03AF9CAD}"/>
              </a:ext>
            </a:extLst>
          </p:cNvPr>
          <p:cNvSpPr>
            <a:spLocks noChangeArrowheads="1"/>
          </p:cNvSpPr>
          <p:nvPr/>
        </p:nvSpPr>
        <p:spPr bwMode="auto">
          <a:xfrm>
            <a:off x="1770064" y="3151189"/>
            <a:ext cx="8448675" cy="1158875"/>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dirty="0">
                <a:effectLst>
                  <a:outerShdw blurRad="38100" dist="38100" dir="2700000" algn="tl">
                    <a:srgbClr val="000000"/>
                  </a:outerShdw>
                </a:effectLst>
                <a:latin typeface="Book Antiqua" pitchFamily="18" charset="0"/>
                <a:cs typeface="Arial" charset="0"/>
              </a:rPr>
              <a:t> </a:t>
            </a:r>
            <a:r>
              <a:rPr lang="en-US" sz="2400" u="sng" dirty="0">
                <a:effectLst>
                  <a:outerShdw blurRad="38100" dist="38100" dir="2700000" algn="tl">
                    <a:srgbClr val="000000"/>
                  </a:outerShdw>
                </a:effectLst>
                <a:latin typeface="Book Antiqua" pitchFamily="18" charset="0"/>
                <a:cs typeface="Arial" charset="0"/>
              </a:rPr>
              <a:t>Example</a:t>
            </a:r>
            <a:r>
              <a:rPr lang="en-US" sz="2400" dirty="0">
                <a:effectLst>
                  <a:outerShdw blurRad="38100" dist="38100" dir="2700000" algn="tl">
                    <a:srgbClr val="000000"/>
                  </a:outerShdw>
                </a:effectLst>
                <a:latin typeface="Book Antiqua" pitchFamily="18" charset="0"/>
                <a:cs typeface="Arial" charset="0"/>
              </a:rPr>
              <a:t>:  A reporter might sample three or four senators,</a:t>
            </a:r>
          </a:p>
          <a:p>
            <a:pPr eaLnBrk="1" hangingPunct="1">
              <a:defRPr/>
            </a:pPr>
            <a:r>
              <a:rPr lang="en-US" sz="2400" dirty="0">
                <a:effectLst>
                  <a:outerShdw blurRad="38100" dist="38100" dir="2700000" algn="tl">
                    <a:srgbClr val="000000"/>
                  </a:outerShdw>
                </a:effectLst>
                <a:latin typeface="Book Antiqua" pitchFamily="18" charset="0"/>
                <a:cs typeface="Arial" charset="0"/>
              </a:rPr>
              <a:t> judging them as reflecting the general opinion of the senate.</a:t>
            </a:r>
          </a:p>
        </p:txBody>
      </p:sp>
      <p:sp>
        <p:nvSpPr>
          <p:cNvPr id="9" name="Rectangle 3">
            <a:extLst>
              <a:ext uri="{FF2B5EF4-FFF2-40B4-BE49-F238E27FC236}">
                <a16:creationId xmlns:a16="http://schemas.microsoft.com/office/drawing/2014/main" id="{571874F9-46A0-A95E-9D75-674E5D969754}"/>
              </a:ext>
            </a:extLst>
          </p:cNvPr>
          <p:cNvSpPr>
            <a:spLocks noChangeArrowheads="1"/>
          </p:cNvSpPr>
          <p:nvPr/>
        </p:nvSpPr>
        <p:spPr bwMode="auto">
          <a:xfrm>
            <a:off x="1741489" y="4478338"/>
            <a:ext cx="8664575" cy="66040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dirty="0">
                <a:effectLst>
                  <a:outerShdw blurRad="38100" dist="38100" dir="2700000" algn="tl">
                    <a:srgbClr val="000000"/>
                  </a:outerShdw>
                </a:effectLst>
                <a:latin typeface="Book Antiqua" pitchFamily="18" charset="0"/>
                <a:cs typeface="Arial" charset="0"/>
              </a:rPr>
              <a:t> </a:t>
            </a:r>
            <a:r>
              <a:rPr lang="en-US" sz="2400" u="sng" dirty="0">
                <a:effectLst>
                  <a:outerShdw blurRad="38100" dist="38100" dir="2700000" algn="tl">
                    <a:srgbClr val="000000"/>
                  </a:outerShdw>
                </a:effectLst>
                <a:latin typeface="Book Antiqua" pitchFamily="18" charset="0"/>
                <a:cs typeface="Arial" charset="0"/>
              </a:rPr>
              <a:t>Advantage</a:t>
            </a:r>
            <a:r>
              <a:rPr lang="en-US" sz="2400" dirty="0">
                <a:effectLst>
                  <a:outerShdw blurRad="38100" dist="38100" dir="2700000" algn="tl">
                    <a:srgbClr val="000000"/>
                  </a:outerShdw>
                </a:effectLst>
                <a:latin typeface="Book Antiqua" pitchFamily="18" charset="0"/>
                <a:cs typeface="Arial" charset="0"/>
              </a:rPr>
              <a:t>:  It is a relatively easy way of selecting a sample.</a:t>
            </a:r>
          </a:p>
        </p:txBody>
      </p:sp>
      <p:sp>
        <p:nvSpPr>
          <p:cNvPr id="10" name="Rectangle 5">
            <a:extLst>
              <a:ext uri="{FF2B5EF4-FFF2-40B4-BE49-F238E27FC236}">
                <a16:creationId xmlns:a16="http://schemas.microsoft.com/office/drawing/2014/main" id="{0F92793A-6B0E-3E2D-BDA2-C9A0EFB7B45C}"/>
              </a:ext>
            </a:extLst>
          </p:cNvPr>
          <p:cNvSpPr>
            <a:spLocks noChangeArrowheads="1"/>
          </p:cNvSpPr>
          <p:nvPr/>
        </p:nvSpPr>
        <p:spPr bwMode="auto">
          <a:xfrm>
            <a:off x="2089150" y="5146676"/>
            <a:ext cx="8332788" cy="1166813"/>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dirty="0">
                <a:effectLst>
                  <a:outerShdw blurRad="38100" dist="38100" dir="2700000" algn="tl">
                    <a:srgbClr val="000000"/>
                  </a:outerShdw>
                </a:effectLst>
                <a:latin typeface="Book Antiqua" pitchFamily="18" charset="0"/>
                <a:cs typeface="Arial" charset="0"/>
              </a:rPr>
              <a:t> </a:t>
            </a:r>
            <a:r>
              <a:rPr lang="en-US" sz="2400" u="sng" dirty="0">
                <a:effectLst>
                  <a:outerShdw blurRad="38100" dist="38100" dir="2700000" algn="tl">
                    <a:srgbClr val="000000"/>
                  </a:outerShdw>
                </a:effectLst>
                <a:latin typeface="Book Antiqua" pitchFamily="18" charset="0"/>
                <a:cs typeface="Arial" charset="0"/>
              </a:rPr>
              <a:t>Disadvantage</a:t>
            </a:r>
            <a:r>
              <a:rPr lang="en-US" sz="2400" dirty="0">
                <a:effectLst>
                  <a:outerShdw blurRad="38100" dist="38100" dir="2700000" algn="tl">
                    <a:srgbClr val="000000"/>
                  </a:outerShdw>
                </a:effectLst>
                <a:latin typeface="Book Antiqua" pitchFamily="18" charset="0"/>
                <a:cs typeface="Arial" charset="0"/>
              </a:rPr>
              <a:t>:  The quality of the sample results depends</a:t>
            </a:r>
          </a:p>
          <a:p>
            <a:pPr eaLnBrk="1" hangingPunct="1">
              <a:defRPr/>
            </a:pPr>
            <a:r>
              <a:rPr lang="en-US" sz="2400" dirty="0">
                <a:effectLst>
                  <a:outerShdw blurRad="38100" dist="38100" dir="2700000" algn="tl">
                    <a:srgbClr val="000000"/>
                  </a:outerShdw>
                </a:effectLst>
                <a:latin typeface="Book Antiqua" pitchFamily="18" charset="0"/>
                <a:cs typeface="Arial" charset="0"/>
              </a:rPr>
              <a:t> on the judgment of the person selecting the  sample.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23587"/>
                                        </p:tgtEl>
                                        <p:attrNameLst>
                                          <p:attrName>style.visibility</p:attrName>
                                        </p:attrNameLst>
                                      </p:cBhvr>
                                      <p:to>
                                        <p:strVal val="visible"/>
                                      </p:to>
                                    </p:set>
                                    <p:anim calcmode="lin" valueType="num">
                                      <p:cBhvr>
                                        <p:cTn id="7" dur="500" fill="hold"/>
                                        <p:tgtEl>
                                          <p:spTgt spid="323587"/>
                                        </p:tgtEl>
                                        <p:attrNameLst>
                                          <p:attrName>ppt_w</p:attrName>
                                        </p:attrNameLst>
                                      </p:cBhvr>
                                      <p:tavLst>
                                        <p:tav tm="0">
                                          <p:val>
                                            <p:strVal val="2/3*#ppt_w"/>
                                          </p:val>
                                        </p:tav>
                                        <p:tav tm="100000">
                                          <p:val>
                                            <p:strVal val="#ppt_w"/>
                                          </p:val>
                                        </p:tav>
                                      </p:tavLst>
                                    </p:anim>
                                    <p:anim calcmode="lin" valueType="num">
                                      <p:cBhvr>
                                        <p:cTn id="8" dur="500" fill="hold"/>
                                        <p:tgtEl>
                                          <p:spTgt spid="323587"/>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23589"/>
                                        </p:tgtEl>
                                        <p:attrNameLst>
                                          <p:attrName>style.visibility</p:attrName>
                                        </p:attrNameLst>
                                      </p:cBhvr>
                                      <p:to>
                                        <p:strVal val="visible"/>
                                      </p:to>
                                    </p:set>
                                    <p:anim calcmode="lin" valueType="num">
                                      <p:cBhvr>
                                        <p:cTn id="13" dur="500" fill="hold"/>
                                        <p:tgtEl>
                                          <p:spTgt spid="323589"/>
                                        </p:tgtEl>
                                        <p:attrNameLst>
                                          <p:attrName>ppt_w</p:attrName>
                                        </p:attrNameLst>
                                      </p:cBhvr>
                                      <p:tavLst>
                                        <p:tav tm="0">
                                          <p:val>
                                            <p:strVal val="2/3*#ppt_w"/>
                                          </p:val>
                                        </p:tav>
                                        <p:tav tm="100000">
                                          <p:val>
                                            <p:strVal val="#ppt_w"/>
                                          </p:val>
                                        </p:tav>
                                      </p:tavLst>
                                    </p:anim>
                                    <p:anim calcmode="lin" valueType="num">
                                      <p:cBhvr>
                                        <p:cTn id="14" dur="500" fill="hold"/>
                                        <p:tgtEl>
                                          <p:spTgt spid="323589"/>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23591"/>
                                        </p:tgtEl>
                                        <p:attrNameLst>
                                          <p:attrName>style.visibility</p:attrName>
                                        </p:attrNameLst>
                                      </p:cBhvr>
                                      <p:to>
                                        <p:strVal val="visible"/>
                                      </p:to>
                                    </p:set>
                                    <p:anim calcmode="lin" valueType="num">
                                      <p:cBhvr>
                                        <p:cTn id="19" dur="500" fill="hold"/>
                                        <p:tgtEl>
                                          <p:spTgt spid="323591"/>
                                        </p:tgtEl>
                                        <p:attrNameLst>
                                          <p:attrName>ppt_w</p:attrName>
                                        </p:attrNameLst>
                                      </p:cBhvr>
                                      <p:tavLst>
                                        <p:tav tm="0">
                                          <p:val>
                                            <p:strVal val="2/3*#ppt_w"/>
                                          </p:val>
                                        </p:tav>
                                        <p:tav tm="100000">
                                          <p:val>
                                            <p:strVal val="#ppt_w"/>
                                          </p:val>
                                        </p:tav>
                                      </p:tavLst>
                                    </p:anim>
                                    <p:anim calcmode="lin" valueType="num">
                                      <p:cBhvr>
                                        <p:cTn id="20" dur="500" fill="hold"/>
                                        <p:tgtEl>
                                          <p:spTgt spid="323591"/>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2/3*#ppt_w"/>
                                          </p:val>
                                        </p:tav>
                                        <p:tav tm="100000">
                                          <p:val>
                                            <p:strVal val="#ppt_w"/>
                                          </p:val>
                                        </p:tav>
                                      </p:tavLst>
                                    </p:anim>
                                    <p:anim calcmode="lin" valueType="num">
                                      <p:cBhvr>
                                        <p:cTn id="26" dur="500" fill="hold"/>
                                        <p:tgtEl>
                                          <p:spTgt spid="9"/>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2/3*#ppt_w"/>
                                          </p:val>
                                        </p:tav>
                                        <p:tav tm="100000">
                                          <p:val>
                                            <p:strVal val="#ppt_w"/>
                                          </p:val>
                                        </p:tav>
                                      </p:tavLst>
                                    </p:anim>
                                    <p:anim calcmode="lin" valueType="num">
                                      <p:cBhvr>
                                        <p:cTn id="32"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animBg="1" autoUpdateAnimBg="0"/>
      <p:bldP spid="323589" grpId="0" animBg="1" autoUpdateAnimBg="0"/>
      <p:bldP spid="323591" grpId="0" animBg="1" autoUpdateAnimBg="0"/>
      <p:bldP spid="9" grpId="0" animBg="1" autoUpdateAnimBg="0"/>
      <p:bldP spid="1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0" y="362223"/>
            <a:ext cx="11851095" cy="646331"/>
          </a:xfrm>
          <a:prstGeom prst="rect">
            <a:avLst/>
          </a:prstGeom>
          <a:noFill/>
        </p:spPr>
        <p:txBody>
          <a:bodyPr wrap="square" rtlCol="0">
            <a:spAutoFit/>
          </a:bodyPr>
          <a:lstStyle/>
          <a:p>
            <a:pPr algn="ctr"/>
            <a:r>
              <a:rPr lang="en-US" sz="3600" b="1" spc="100" dirty="0" err="1">
                <a:latin typeface="Bahnschrift" panose="020B0502040204020203" pitchFamily="34" charset="0"/>
                <a:cs typeface="Times New Roman" panose="02020603050405020304" pitchFamily="18" charset="0"/>
              </a:rPr>
              <a:t>Nonsampling</a:t>
            </a:r>
            <a:r>
              <a:rPr lang="en-US" sz="3600" b="1" spc="100" dirty="0">
                <a:latin typeface="Bahnschrift" panose="020B0502040204020203" pitchFamily="34" charset="0"/>
                <a:cs typeface="Times New Roman" panose="02020603050405020304" pitchFamily="18" charset="0"/>
              </a:rPr>
              <a:t> Errors</a:t>
            </a:r>
          </a:p>
        </p:txBody>
      </p:sp>
      <p:sp>
        <p:nvSpPr>
          <p:cNvPr id="6" name="Text Placeholder 2">
            <a:extLst>
              <a:ext uri="{FF2B5EF4-FFF2-40B4-BE49-F238E27FC236}">
                <a16:creationId xmlns:a16="http://schemas.microsoft.com/office/drawing/2014/main" id="{5DB3DBFB-554C-4E83-A2F4-EE320994600C}"/>
              </a:ext>
            </a:extLst>
          </p:cNvPr>
          <p:cNvSpPr txBox="1">
            <a:spLocks/>
          </p:cNvSpPr>
          <p:nvPr/>
        </p:nvSpPr>
        <p:spPr bwMode="auto">
          <a:xfrm>
            <a:off x="743576" y="1744770"/>
            <a:ext cx="10711543" cy="42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panose="020B0604020202020204" pitchFamily="34" charset="0"/>
              <a:buNone/>
              <a:defRPr sz="2400" b="0" i="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0000"/>
                </a:solidFill>
                <a:latin typeface="Summer Font" charset="0"/>
                <a:ea typeface="Summer Font" charset="0"/>
                <a:cs typeface="Summer Font"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chemeClr val="bg1"/>
                </a:solidFill>
                <a:latin typeface="Summer Font" charset="0"/>
                <a:ea typeface="Summer Font" charset="0"/>
                <a:cs typeface="Summer Font"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chemeClr val="bg1"/>
                </a:solidFill>
                <a:latin typeface="Summer Font" charset="0"/>
                <a:ea typeface="Summer Font" charset="0"/>
                <a:cs typeface="Summer Font"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chemeClr val="bg1"/>
                </a:solidFill>
                <a:latin typeface="Summer Font" charset="0"/>
                <a:ea typeface="Summer Font" charset="0"/>
                <a:cs typeface="Summer Fon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srgbClr val="000000"/>
                </a:solidFill>
                <a:effectLst/>
                <a:uLnTx/>
                <a:uFillTx/>
                <a:latin typeface="Arial" charset="0"/>
                <a:cs typeface="Arial" charset="0"/>
              </a:rPr>
              <a:t>Nonsampling</a:t>
            </a:r>
            <a:r>
              <a:rPr kumimoji="0" lang="en-US" sz="2400" b="1" i="0" u="none" strike="noStrike" kern="1200" cap="none" spc="0" normalizeH="0" baseline="0" noProof="0" dirty="0">
                <a:ln>
                  <a:noFill/>
                </a:ln>
                <a:solidFill>
                  <a:srgbClr val="000000"/>
                </a:solidFill>
                <a:effectLst/>
                <a:uLnTx/>
                <a:uFillTx/>
                <a:latin typeface="Arial" charset="0"/>
                <a:cs typeface="Arial" charset="0"/>
              </a:rPr>
              <a:t> errors </a:t>
            </a:r>
            <a:r>
              <a:rPr kumimoji="0" lang="en-US" sz="2400" b="0" i="0" u="none" strike="noStrike" kern="1200" cap="none" spc="0" normalizeH="0" baseline="0" noProof="0" dirty="0">
                <a:ln>
                  <a:noFill/>
                </a:ln>
                <a:solidFill>
                  <a:srgbClr val="000000"/>
                </a:solidFill>
                <a:effectLst/>
                <a:uLnTx/>
                <a:uFillTx/>
                <a:latin typeface="Arial" charset="0"/>
                <a:cs typeface="Arial" charset="0"/>
              </a:rPr>
              <a:t>are more serious and are due to mistakes made in the acquisition of data or due to improperly selected sample observations.</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Increasing the sample size will not reduce a </a:t>
            </a:r>
            <a:r>
              <a:rPr kumimoji="0" lang="en-US" sz="2400" b="0" i="0" u="none" strike="noStrike" kern="1200" cap="none" spc="0" normalizeH="0" baseline="0" noProof="0" dirty="0" err="1">
                <a:ln>
                  <a:noFill/>
                </a:ln>
                <a:solidFill>
                  <a:srgbClr val="000000"/>
                </a:solidFill>
                <a:effectLst/>
                <a:uLnTx/>
                <a:uFillTx/>
                <a:latin typeface="Arial" charset="0"/>
                <a:cs typeface="Arial" charset="0"/>
              </a:rPr>
              <a:t>nonsampling</a:t>
            </a:r>
            <a:r>
              <a:rPr kumimoji="0" lang="en-US" sz="2400" b="0" i="0" u="none" strike="noStrike" kern="1200" cap="none" spc="0" normalizeH="0" baseline="0" noProof="0" dirty="0">
                <a:ln>
                  <a:noFill/>
                </a:ln>
                <a:solidFill>
                  <a:srgbClr val="000000"/>
                </a:solidFill>
                <a:effectLst/>
                <a:uLnTx/>
                <a:uFillTx/>
                <a:latin typeface="Arial" charset="0"/>
                <a:cs typeface="Arial" charset="0"/>
              </a:rPr>
              <a:t> error.</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There are three types of </a:t>
            </a:r>
            <a:r>
              <a:rPr kumimoji="0" lang="en-US" sz="2400" b="0" i="0" u="none" strike="noStrike" kern="1200" cap="none" spc="0" normalizeH="0" baseline="0" noProof="0" dirty="0" err="1">
                <a:ln>
                  <a:noFill/>
                </a:ln>
                <a:solidFill>
                  <a:srgbClr val="000000"/>
                </a:solidFill>
                <a:effectLst/>
                <a:uLnTx/>
                <a:uFillTx/>
                <a:latin typeface="Arial" charset="0"/>
                <a:cs typeface="Arial" charset="0"/>
              </a:rPr>
              <a:t>nonsampling</a:t>
            </a:r>
            <a:r>
              <a:rPr kumimoji="0" lang="en-US" sz="2400" b="0" i="0" u="none" strike="noStrike" kern="1200" cap="none" spc="0" normalizeH="0" baseline="0" noProof="0" dirty="0">
                <a:ln>
                  <a:noFill/>
                </a:ln>
                <a:solidFill>
                  <a:srgbClr val="000000"/>
                </a:solidFill>
                <a:effectLst/>
                <a:uLnTx/>
                <a:uFillTx/>
                <a:latin typeface="Arial" charset="0"/>
                <a:cs typeface="Arial" charset="0"/>
              </a:rPr>
              <a:t> errors:</a:t>
            </a:r>
          </a:p>
          <a:p>
            <a:pPr marL="9144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Errors in data acquisition </a:t>
            </a:r>
            <a:r>
              <a:rPr kumimoji="0" lang="en-US" sz="2400" b="0" i="0" u="none" strike="noStrike" kern="1200" cap="none" spc="0" normalizeH="0" baseline="0" noProof="0" dirty="0">
                <a:ln>
                  <a:noFill/>
                </a:ln>
                <a:solidFill>
                  <a:srgbClr val="000000"/>
                </a:solidFill>
                <a:effectLst/>
                <a:uLnTx/>
                <a:uFillTx/>
                <a:latin typeface="Arial" charset="0"/>
                <a:cs typeface="Arial" charset="0"/>
              </a:rPr>
              <a:t>arise from the recording of incorrect responses caused by inaccurate measurements, transcription mistakes, inaccurate data recording, or inaccurate responses to questions.</a:t>
            </a:r>
            <a:endParaRPr kumimoji="0" lang="en-US" sz="2400" b="1" i="0" u="none" strike="noStrike" kern="1200" cap="none" spc="0" normalizeH="0" baseline="0" noProof="0" dirty="0">
              <a:ln>
                <a:noFill/>
              </a:ln>
              <a:solidFill>
                <a:srgbClr val="000000"/>
              </a:solidFill>
              <a:effectLst/>
              <a:uLnTx/>
              <a:uFillTx/>
              <a:latin typeface="Arial" charset="0"/>
              <a:cs typeface="Arial" charset="0"/>
            </a:endParaRPr>
          </a:p>
          <a:p>
            <a:pPr marL="9144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Nonresponse errors </a:t>
            </a:r>
            <a:r>
              <a:rPr kumimoji="0" lang="en-US" sz="2400" b="0" i="0" u="none" strike="noStrike" kern="1200" cap="none" spc="0" normalizeH="0" baseline="0" noProof="0" dirty="0">
                <a:ln>
                  <a:noFill/>
                </a:ln>
                <a:solidFill>
                  <a:srgbClr val="000000"/>
                </a:solidFill>
                <a:effectLst/>
                <a:uLnTx/>
                <a:uFillTx/>
                <a:latin typeface="Arial" charset="0"/>
                <a:cs typeface="Arial" charset="0"/>
              </a:rPr>
              <a:t>happen</a:t>
            </a:r>
            <a:r>
              <a:rPr kumimoji="0" lang="en-US" sz="2400" b="1" i="0" u="none" strike="noStrike" kern="1200" cap="none" spc="0" normalizeH="0" baseline="0" noProof="0" dirty="0">
                <a:ln>
                  <a:noFill/>
                </a:ln>
                <a:solidFill>
                  <a:srgbClr val="000000"/>
                </a:solidFill>
                <a:effectLst/>
                <a:uLnTx/>
                <a:uFillTx/>
                <a:latin typeface="Arial" charset="0"/>
                <a:cs typeface="Arial" charset="0"/>
              </a:rPr>
              <a:t> </a:t>
            </a:r>
            <a:r>
              <a:rPr kumimoji="0" lang="en-US" sz="2400" b="0" i="0" u="none" strike="noStrike" kern="1200" cap="none" spc="0" normalizeH="0" baseline="0" noProof="0" dirty="0">
                <a:ln>
                  <a:noFill/>
                </a:ln>
                <a:solidFill>
                  <a:srgbClr val="000000"/>
                </a:solidFill>
                <a:effectLst/>
                <a:uLnTx/>
                <a:uFillTx/>
                <a:latin typeface="Arial" charset="0"/>
                <a:cs typeface="Arial" charset="0"/>
              </a:rPr>
              <a:t>when the collected sample observations is not representative of the target population, resulting in biased results.</a:t>
            </a:r>
          </a:p>
          <a:p>
            <a:pPr marL="9144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cs typeface="Arial" charset="0"/>
              </a:rPr>
              <a:t>Selection bias</a:t>
            </a:r>
            <a:r>
              <a:rPr kumimoji="0" lang="en-US" sz="2400" b="0" i="0" u="none" strike="noStrike" kern="1200" cap="none" spc="0" normalizeH="0" baseline="0" noProof="0" dirty="0">
                <a:ln>
                  <a:noFill/>
                </a:ln>
                <a:solidFill>
                  <a:srgbClr val="000000"/>
                </a:solidFill>
                <a:effectLst/>
                <a:uLnTx/>
                <a:uFillTx/>
                <a:latin typeface="Arial" charset="0"/>
                <a:cs typeface="Arial" charset="0"/>
              </a:rPr>
              <a:t> occurs when part of the target population is not included in the sampling plan.</a:t>
            </a:r>
          </a:p>
        </p:txBody>
      </p:sp>
    </p:spTree>
    <p:extLst>
      <p:ext uri="{BB962C8B-B14F-4D97-AF65-F5344CB8AC3E}">
        <p14:creationId xmlns:p14="http://schemas.microsoft.com/office/powerpoint/2010/main" val="12313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FC7E864-7FC4-5275-A5C2-028D6C3114F5}"/>
              </a:ext>
            </a:extLst>
          </p:cNvPr>
          <p:cNvSpPr>
            <a:spLocks noChangeArrowheads="1"/>
          </p:cNvSpPr>
          <p:nvPr/>
        </p:nvSpPr>
        <p:spPr bwMode="auto">
          <a:xfrm>
            <a:off x="2209800" y="166689"/>
            <a:ext cx="7772400" cy="814387"/>
          </a:xfrm>
          <a:prstGeom prst="rect">
            <a:avLst/>
          </a:prstGeom>
          <a:noFill/>
          <a:ln w="12700">
            <a:noFill/>
            <a:miter lim="800000"/>
            <a:headEnd/>
            <a:tailEnd/>
          </a:ln>
          <a:effectLst/>
        </p:spPr>
        <p:txBody>
          <a:bodyPr lIns="90488" tIns="44450" rIns="90488" bIns="44450" anchor="ctr"/>
          <a:lstStyle/>
          <a:p>
            <a:pPr algn="ctr" eaLnBrk="1" hangingPunct="1">
              <a:defRPr/>
            </a:pPr>
            <a:r>
              <a:rPr lang="en-US" sz="3600" b="1" spc="100" dirty="0">
                <a:latin typeface="Bahnschrift" panose="020B0502040204020203" pitchFamily="34" charset="0"/>
                <a:cs typeface="Times New Roman" panose="02020603050405020304" pitchFamily="18" charset="0"/>
              </a:rPr>
              <a:t>Recommendation</a:t>
            </a:r>
          </a:p>
        </p:txBody>
      </p:sp>
      <p:sp>
        <p:nvSpPr>
          <p:cNvPr id="3" name="Rectangle 3">
            <a:extLst>
              <a:ext uri="{FF2B5EF4-FFF2-40B4-BE49-F238E27FC236}">
                <a16:creationId xmlns:a16="http://schemas.microsoft.com/office/drawing/2014/main" id="{3939BE64-7408-353F-4647-C61354EF7B53}"/>
              </a:ext>
            </a:extLst>
          </p:cNvPr>
          <p:cNvSpPr>
            <a:spLocks noChangeArrowheads="1"/>
          </p:cNvSpPr>
          <p:nvPr/>
        </p:nvSpPr>
        <p:spPr bwMode="auto">
          <a:xfrm>
            <a:off x="2292350" y="1198564"/>
            <a:ext cx="7562850" cy="1392237"/>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dirty="0">
                <a:effectLst>
                  <a:outerShdw blurRad="38100" dist="38100" dir="2700000" algn="tl">
                    <a:srgbClr val="000000"/>
                  </a:outerShdw>
                </a:effectLst>
                <a:latin typeface="Book Antiqua" pitchFamily="18" charset="0"/>
                <a:cs typeface="Arial" charset="0"/>
              </a:rPr>
              <a:t> It is recommended that probability sampling methods</a:t>
            </a:r>
          </a:p>
          <a:p>
            <a:pPr eaLnBrk="1" hangingPunct="1">
              <a:defRPr/>
            </a:pPr>
            <a:r>
              <a:rPr lang="en-US" sz="2400" dirty="0">
                <a:effectLst>
                  <a:outerShdw blurRad="38100" dist="38100" dir="2700000" algn="tl">
                    <a:srgbClr val="000000"/>
                  </a:outerShdw>
                </a:effectLst>
                <a:latin typeface="Book Antiqua" pitchFamily="18" charset="0"/>
                <a:cs typeface="Arial" charset="0"/>
              </a:rPr>
              <a:t> (simple random, stratified, cluster, or systematic) be</a:t>
            </a:r>
          </a:p>
          <a:p>
            <a:pPr eaLnBrk="1" hangingPunct="1">
              <a:defRPr/>
            </a:pPr>
            <a:r>
              <a:rPr lang="en-US" sz="2400" dirty="0">
                <a:effectLst>
                  <a:outerShdw blurRad="38100" dist="38100" dir="2700000" algn="tl">
                    <a:srgbClr val="000000"/>
                  </a:outerShdw>
                </a:effectLst>
                <a:latin typeface="Book Antiqua" pitchFamily="18" charset="0"/>
                <a:cs typeface="Arial" charset="0"/>
              </a:rPr>
              <a:t> used.</a:t>
            </a:r>
          </a:p>
        </p:txBody>
      </p:sp>
      <p:sp>
        <p:nvSpPr>
          <p:cNvPr id="5" name="Rectangle 5">
            <a:extLst>
              <a:ext uri="{FF2B5EF4-FFF2-40B4-BE49-F238E27FC236}">
                <a16:creationId xmlns:a16="http://schemas.microsoft.com/office/drawing/2014/main" id="{141DDA7A-E9DD-3A9C-F7DD-5EAD719E0FBC}"/>
              </a:ext>
            </a:extLst>
          </p:cNvPr>
          <p:cNvSpPr>
            <a:spLocks noChangeArrowheads="1"/>
          </p:cNvSpPr>
          <p:nvPr/>
        </p:nvSpPr>
        <p:spPr bwMode="auto">
          <a:xfrm>
            <a:off x="2292350" y="2697164"/>
            <a:ext cx="7562850" cy="1697037"/>
          </a:xfrm>
          <a:prstGeom prst="rect">
            <a:avLst/>
          </a:prstGeom>
          <a:solidFill>
            <a:schemeClr val="bg2">
              <a:lumMod val="60000"/>
              <a:lumOff val="4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dirty="0">
                <a:effectLst>
                  <a:outerShdw blurRad="38100" dist="38100" dir="2700000" algn="tl">
                    <a:srgbClr val="000000"/>
                  </a:outerShdw>
                </a:effectLst>
                <a:latin typeface="Book Antiqua" pitchFamily="18" charset="0"/>
                <a:cs typeface="Arial" charset="0"/>
              </a:rPr>
              <a:t> For these methods, formulas are available for </a:t>
            </a:r>
          </a:p>
          <a:p>
            <a:pPr eaLnBrk="1" hangingPunct="1">
              <a:defRPr/>
            </a:pPr>
            <a:r>
              <a:rPr lang="en-US" sz="2400" dirty="0">
                <a:effectLst>
                  <a:outerShdw blurRad="38100" dist="38100" dir="2700000" algn="tl">
                    <a:srgbClr val="000000"/>
                  </a:outerShdw>
                </a:effectLst>
                <a:latin typeface="Book Antiqua" pitchFamily="18" charset="0"/>
                <a:cs typeface="Arial" charset="0"/>
              </a:rPr>
              <a:t> evaluating the “goodness” of the sample results in</a:t>
            </a:r>
          </a:p>
          <a:p>
            <a:pPr eaLnBrk="1" hangingPunct="1">
              <a:defRPr/>
            </a:pPr>
            <a:r>
              <a:rPr lang="en-US" sz="2400" dirty="0">
                <a:effectLst>
                  <a:outerShdw blurRad="38100" dist="38100" dir="2700000" algn="tl">
                    <a:srgbClr val="000000"/>
                  </a:outerShdw>
                </a:effectLst>
                <a:latin typeface="Book Antiqua" pitchFamily="18" charset="0"/>
                <a:cs typeface="Arial" charset="0"/>
              </a:rPr>
              <a:t> terms of the closeness of the results to the population</a:t>
            </a:r>
          </a:p>
          <a:p>
            <a:pPr eaLnBrk="1" hangingPunct="1">
              <a:defRPr/>
            </a:pPr>
            <a:r>
              <a:rPr lang="en-US" sz="2400" dirty="0">
                <a:effectLst>
                  <a:outerShdw blurRad="38100" dist="38100" dir="2700000" algn="tl">
                    <a:srgbClr val="000000"/>
                  </a:outerShdw>
                </a:effectLst>
                <a:latin typeface="Book Antiqua" pitchFamily="18" charset="0"/>
                <a:cs typeface="Arial" charset="0"/>
              </a:rPr>
              <a:t> parameters being estimated.</a:t>
            </a:r>
          </a:p>
        </p:txBody>
      </p:sp>
      <p:sp>
        <p:nvSpPr>
          <p:cNvPr id="7" name="Rectangle 7">
            <a:extLst>
              <a:ext uri="{FF2B5EF4-FFF2-40B4-BE49-F238E27FC236}">
                <a16:creationId xmlns:a16="http://schemas.microsoft.com/office/drawing/2014/main" id="{B3EF16DA-E046-A210-7D24-14B81398AC78}"/>
              </a:ext>
            </a:extLst>
          </p:cNvPr>
          <p:cNvSpPr>
            <a:spLocks noChangeArrowheads="1"/>
          </p:cNvSpPr>
          <p:nvPr/>
        </p:nvSpPr>
        <p:spPr bwMode="auto">
          <a:xfrm>
            <a:off x="2292350" y="4500564"/>
            <a:ext cx="7562850" cy="1341437"/>
          </a:xfrm>
          <a:prstGeom prst="rect">
            <a:avLst/>
          </a:prstGeom>
          <a:solidFill>
            <a:schemeClr val="accent3">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eaLnBrk="1" hangingPunct="1">
              <a:defRPr/>
            </a:pPr>
            <a:r>
              <a:rPr lang="en-US" sz="2400" dirty="0">
                <a:effectLst>
                  <a:outerShdw blurRad="38100" dist="38100" dir="2700000" algn="tl">
                    <a:srgbClr val="000000"/>
                  </a:outerShdw>
                </a:effectLst>
                <a:latin typeface="Book Antiqua" pitchFamily="18" charset="0"/>
                <a:cs typeface="Arial" charset="0"/>
              </a:rPr>
              <a:t> An evaluation of the goodness cannot be made with</a:t>
            </a:r>
          </a:p>
          <a:p>
            <a:pPr eaLnBrk="1" hangingPunct="1">
              <a:defRPr/>
            </a:pPr>
            <a:r>
              <a:rPr lang="en-US" sz="2400" dirty="0">
                <a:effectLst>
                  <a:outerShdw blurRad="38100" dist="38100" dir="2700000" algn="tl">
                    <a:srgbClr val="000000"/>
                  </a:outerShdw>
                </a:effectLst>
                <a:latin typeface="Book Antiqua" pitchFamily="18" charset="0"/>
                <a:cs typeface="Arial" charset="0"/>
              </a:rPr>
              <a:t> non-probability (convenience or judgment) sampling</a:t>
            </a:r>
          </a:p>
          <a:p>
            <a:pPr eaLnBrk="1" hangingPunct="1">
              <a:defRPr/>
            </a:pPr>
            <a:r>
              <a:rPr lang="en-US" sz="2400" dirty="0">
                <a:effectLst>
                  <a:outerShdw blurRad="38100" dist="38100" dir="2700000" algn="tl">
                    <a:srgbClr val="000000"/>
                  </a:outerShdw>
                </a:effectLst>
                <a:latin typeface="Book Antiqua" pitchFamily="18" charset="0"/>
                <a:cs typeface="Arial" charset="0"/>
              </a:rPr>
              <a:t> methods.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2/3*#ppt_w"/>
                                          </p:val>
                                        </p:tav>
                                        <p:tav tm="100000">
                                          <p:val>
                                            <p:strVal val="#ppt_w"/>
                                          </p:val>
                                        </p:tav>
                                      </p:tavLst>
                                    </p:anim>
                                    <p:anim calcmode="lin" valueType="num">
                                      <p:cBhvr>
                                        <p:cTn id="14"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2/3*#ppt_w"/>
                                          </p:val>
                                        </p:tav>
                                        <p:tav tm="100000">
                                          <p:val>
                                            <p:strVal val="#ppt_w"/>
                                          </p:val>
                                        </p:tav>
                                      </p:tavLst>
                                    </p:anim>
                                    <p:anim calcmode="lin" valueType="num">
                                      <p:cBhvr>
                                        <p:cTn id="2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5" grpId="0" animBg="1" autoUpdateAnimBg="0"/>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3111-11D8-4FB8-BD21-A8C57EDF6315}"/>
              </a:ext>
            </a:extLst>
          </p:cNvPr>
          <p:cNvSpPr>
            <a:spLocks noGrp="1"/>
          </p:cNvSpPr>
          <p:nvPr>
            <p:ph type="title"/>
          </p:nvPr>
        </p:nvSpPr>
        <p:spPr/>
        <p:txBody>
          <a:bodyPr/>
          <a:lstStyle/>
          <a:p>
            <a:r>
              <a:rPr lang="en-US" sz="3600" b="1" spc="100" dirty="0">
                <a:latin typeface="Bahnschrift" panose="020B0502040204020203" pitchFamily="34" charset="0"/>
                <a:ea typeface="+mn-ea"/>
                <a:cs typeface="Times New Roman" panose="02020603050405020304" pitchFamily="18" charset="0"/>
              </a:rPr>
              <a:t>  </a:t>
            </a:r>
            <a:br>
              <a:rPr lang="en-US" sz="3600" b="1" spc="100" dirty="0">
                <a:latin typeface="Bahnschrift" panose="020B0502040204020203" pitchFamily="34" charset="0"/>
                <a:ea typeface="+mn-ea"/>
                <a:cs typeface="Times New Roman" panose="02020603050405020304" pitchFamily="18" charset="0"/>
              </a:rPr>
            </a:br>
            <a:r>
              <a:rPr lang="en-US" sz="3600" b="1" spc="100" dirty="0">
                <a:latin typeface="Bahnschrift" panose="020B0502040204020203" pitchFamily="34" charset="0"/>
                <a:ea typeface="+mn-ea"/>
                <a:cs typeface="Times New Roman" panose="02020603050405020304" pitchFamily="18" charset="0"/>
              </a:rPr>
              <a:t>                                 Chapter Summary</a:t>
            </a:r>
          </a:p>
        </p:txBody>
      </p:sp>
      <p:sp>
        <p:nvSpPr>
          <p:cNvPr id="3" name="Text Placeholder 2">
            <a:extLst>
              <a:ext uri="{FF2B5EF4-FFF2-40B4-BE49-F238E27FC236}">
                <a16:creationId xmlns:a16="http://schemas.microsoft.com/office/drawing/2014/main" id="{87C197FC-1825-404A-BE9E-EA5BA19058B7}"/>
              </a:ext>
            </a:extLst>
          </p:cNvPr>
          <p:cNvSpPr>
            <a:spLocks noGrp="1"/>
          </p:cNvSpPr>
          <p:nvPr>
            <p:ph type="body" sz="quarter" idx="17"/>
          </p:nvPr>
        </p:nvSpPr>
        <p:spPr>
          <a:xfrm>
            <a:off x="361612" y="1764639"/>
            <a:ext cx="11386692" cy="3328721"/>
          </a:xfrm>
        </p:spPr>
        <p:txBody>
          <a:bodyPr>
            <a:noAutofit/>
          </a:bodyPr>
          <a:lstStyle/>
          <a:p>
            <a:r>
              <a:rPr lang="en-US" sz="2400" dirty="0"/>
              <a:t>It is extremely costly and impractical to investigate each member of the population to determine the values of the parameters. </a:t>
            </a:r>
          </a:p>
          <a:p>
            <a:r>
              <a:rPr lang="en-US" sz="2400" b="1" dirty="0"/>
              <a:t>Sampling</a:t>
            </a:r>
            <a:r>
              <a:rPr lang="en-US" sz="2400" dirty="0"/>
              <a:t> consists of collecting a sample from the population and use the sample statistics to draw inferences about the parameters. </a:t>
            </a:r>
          </a:p>
          <a:p>
            <a:r>
              <a:rPr lang="en-US" sz="2400" dirty="0"/>
              <a:t>Care should be taken to ensure that the </a:t>
            </a:r>
            <a:r>
              <a:rPr lang="en-US" sz="2400" b="1" dirty="0"/>
              <a:t>sampled population </a:t>
            </a:r>
            <a:r>
              <a:rPr lang="en-US" sz="2400" dirty="0"/>
              <a:t>is the same as the </a:t>
            </a:r>
            <a:r>
              <a:rPr lang="en-US" sz="2400" b="1" dirty="0"/>
              <a:t>target population</a:t>
            </a:r>
            <a:r>
              <a:rPr lang="en-US" sz="2400" dirty="0"/>
              <a:t>, or bias such as nonresponse error may arise.</a:t>
            </a:r>
          </a:p>
          <a:p>
            <a:r>
              <a:rPr lang="en-US" sz="2400" dirty="0"/>
              <a:t>There are different sampling plans, such as </a:t>
            </a:r>
            <a:r>
              <a:rPr lang="en-US" sz="2400" b="1" dirty="0"/>
              <a:t>simple random sampling</a:t>
            </a:r>
            <a:r>
              <a:rPr lang="en-US" sz="2400" dirty="0"/>
              <a:t>, </a:t>
            </a:r>
            <a:r>
              <a:rPr lang="en-US" sz="2400" b="1" dirty="0"/>
              <a:t>stratified random sampling</a:t>
            </a:r>
            <a:r>
              <a:rPr lang="en-US" sz="2400" dirty="0"/>
              <a:t>, and </a:t>
            </a:r>
            <a:r>
              <a:rPr lang="en-US" sz="2400" b="1" dirty="0"/>
              <a:t>cluster sampling</a:t>
            </a:r>
            <a:r>
              <a:rPr lang="en-US" sz="2400" dirty="0"/>
              <a:t>. </a:t>
            </a:r>
          </a:p>
          <a:p>
            <a:r>
              <a:rPr lang="en-US" sz="2400" dirty="0"/>
              <a:t>Regardless the sampling plan, it is important to realize that both </a:t>
            </a:r>
            <a:r>
              <a:rPr lang="en-US" sz="2400" b="1" dirty="0"/>
              <a:t>sampling error </a:t>
            </a:r>
            <a:r>
              <a:rPr lang="en-US" sz="2400" dirty="0"/>
              <a:t>and </a:t>
            </a:r>
            <a:r>
              <a:rPr lang="en-US" sz="2400" b="1" dirty="0" err="1"/>
              <a:t>nonsampling</a:t>
            </a:r>
            <a:r>
              <a:rPr lang="en-US" sz="2400" b="1" dirty="0"/>
              <a:t> error </a:t>
            </a:r>
            <a:r>
              <a:rPr lang="en-US" sz="2400" dirty="0"/>
              <a:t>may occur and to understand what the sources of these errors are.</a:t>
            </a:r>
          </a:p>
        </p:txBody>
      </p:sp>
    </p:spTree>
    <p:extLst>
      <p:ext uri="{BB962C8B-B14F-4D97-AF65-F5344CB8AC3E}">
        <p14:creationId xmlns:p14="http://schemas.microsoft.com/office/powerpoint/2010/main" val="299907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340906" y="1316372"/>
            <a:ext cx="11851094" cy="5570756"/>
          </a:xfrm>
          <a:prstGeom prst="rect">
            <a:avLst/>
          </a:prstGeom>
          <a:noFill/>
        </p:spPr>
        <p:txBody>
          <a:bodyPr wrap="square" lIns="90000" rtlCol="0">
            <a:spAutoFit/>
          </a:bodyPr>
          <a:lstStyle/>
          <a:p>
            <a:r>
              <a:rPr lang="en-US" sz="2400" dirty="0"/>
              <a:t>In real life, calculating parameters is virtually impossible because populations tend to be very large. As a result, most population parameters are not only unknown, but also unknowable. </a:t>
            </a:r>
          </a:p>
          <a:p>
            <a:endParaRPr lang="en-US" sz="2400" dirty="0"/>
          </a:p>
          <a:p>
            <a:r>
              <a:rPr lang="en-US" sz="2400" dirty="0"/>
              <a:t>The problem of statistical inference is to obtain information about the value of population parameters needed to make decisions.</a:t>
            </a:r>
          </a:p>
          <a:p>
            <a:endParaRPr lang="en-US" sz="2400" dirty="0"/>
          </a:p>
          <a:p>
            <a:r>
              <a:rPr lang="en-US" sz="2400" dirty="0"/>
              <a:t>Rather than investigating an entire population, we select a sample, collect information on a variable of interest, and calculate the sample statistic.</a:t>
            </a:r>
          </a:p>
          <a:p>
            <a:endParaRPr lang="en-US" sz="2400" dirty="0"/>
          </a:p>
          <a:p>
            <a:r>
              <a:rPr lang="en-US" sz="2400" dirty="0"/>
              <a:t>We expect the sample statistic to be close to the population parameter. In Chapters 10-11 we learn how to quantify the accuracy of the estimate.</a:t>
            </a:r>
          </a:p>
          <a:p>
            <a:endParaRPr lang="en-US" sz="2400" dirty="0"/>
          </a:p>
          <a:p>
            <a:r>
              <a:rPr lang="en-US" sz="2400" dirty="0"/>
              <a:t>In this chapter, we consider various sources for collecting data, before discussing the basic concepts and techniques of sampling.</a:t>
            </a:r>
          </a:p>
          <a:p>
            <a:endParaRPr lang="en-US" sz="20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269385" y="431941"/>
            <a:ext cx="11851095" cy="646331"/>
          </a:xfrm>
          <a:prstGeom prst="rect">
            <a:avLst/>
          </a:prstGeom>
          <a:noFill/>
        </p:spPr>
        <p:txBody>
          <a:bodyPr wrap="square" rtlCol="0">
            <a:spAutoFit/>
          </a:bodyPr>
          <a:lstStyle/>
          <a:p>
            <a:pPr algn="ctr"/>
            <a:r>
              <a:rPr lang="en-US" sz="3600" b="1" spc="100" dirty="0">
                <a:latin typeface="Bahnschrift" panose="020B0502040204020203" pitchFamily="34" charset="0"/>
                <a:cs typeface="Times New Roman" panose="02020603050405020304" pitchFamily="18" charset="0"/>
              </a:rPr>
              <a:t>Introduction</a:t>
            </a:r>
          </a:p>
        </p:txBody>
      </p:sp>
    </p:spTree>
    <p:extLst>
      <p:ext uri="{BB962C8B-B14F-4D97-AF65-F5344CB8AC3E}">
        <p14:creationId xmlns:p14="http://schemas.microsoft.com/office/powerpoint/2010/main" val="371627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8E214-5CD2-1E05-0B62-BE8F85575444}"/>
              </a:ext>
            </a:extLst>
          </p:cNvPr>
          <p:cNvPicPr>
            <a:picLocks noChangeAspect="1"/>
          </p:cNvPicPr>
          <p:nvPr/>
        </p:nvPicPr>
        <p:blipFill>
          <a:blip r:embed="rId2"/>
          <a:stretch>
            <a:fillRect/>
          </a:stretch>
        </p:blipFill>
        <p:spPr>
          <a:xfrm>
            <a:off x="358815" y="532436"/>
            <a:ext cx="11516810" cy="5845215"/>
          </a:xfrm>
          <a:prstGeom prst="rect">
            <a:avLst/>
          </a:prstGeom>
        </p:spPr>
      </p:pic>
    </p:spTree>
    <p:extLst>
      <p:ext uri="{BB962C8B-B14F-4D97-AF65-F5344CB8AC3E}">
        <p14:creationId xmlns:p14="http://schemas.microsoft.com/office/powerpoint/2010/main" val="420381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4A58C8-A556-BED5-FD4D-2DBBF3D93C0F}"/>
              </a:ext>
            </a:extLst>
          </p:cNvPr>
          <p:cNvPicPr>
            <a:picLocks noChangeAspect="1"/>
          </p:cNvPicPr>
          <p:nvPr/>
        </p:nvPicPr>
        <p:blipFill>
          <a:blip r:embed="rId2"/>
          <a:stretch>
            <a:fillRect/>
          </a:stretch>
        </p:blipFill>
        <p:spPr>
          <a:xfrm>
            <a:off x="0" y="138896"/>
            <a:ext cx="12192000" cy="6858000"/>
          </a:xfrm>
          <a:prstGeom prst="rect">
            <a:avLst/>
          </a:prstGeom>
        </p:spPr>
      </p:pic>
    </p:spTree>
    <p:extLst>
      <p:ext uri="{BB962C8B-B14F-4D97-AF65-F5344CB8AC3E}">
        <p14:creationId xmlns:p14="http://schemas.microsoft.com/office/powerpoint/2010/main" val="4178505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7B2C54-3656-FF36-DBFF-47912833E86F}"/>
              </a:ext>
            </a:extLst>
          </p:cNvPr>
          <p:cNvPicPr>
            <a:picLocks noChangeAspect="1"/>
          </p:cNvPicPr>
          <p:nvPr/>
        </p:nvPicPr>
        <p:blipFill>
          <a:blip r:embed="rId2"/>
          <a:stretch>
            <a:fillRect/>
          </a:stretch>
        </p:blipFill>
        <p:spPr>
          <a:xfrm>
            <a:off x="123463" y="158261"/>
            <a:ext cx="11945073" cy="6541477"/>
          </a:xfrm>
          <a:prstGeom prst="rect">
            <a:avLst/>
          </a:prstGeom>
        </p:spPr>
      </p:pic>
    </p:spTree>
    <p:extLst>
      <p:ext uri="{BB962C8B-B14F-4D97-AF65-F5344CB8AC3E}">
        <p14:creationId xmlns:p14="http://schemas.microsoft.com/office/powerpoint/2010/main" val="2500464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001EC-E80F-1FA7-A8AF-95F919898BCB}"/>
              </a:ext>
            </a:extLst>
          </p:cNvPr>
          <p:cNvPicPr>
            <a:picLocks noChangeAspect="1"/>
          </p:cNvPicPr>
          <p:nvPr/>
        </p:nvPicPr>
        <p:blipFill>
          <a:blip r:embed="rId2"/>
          <a:stretch>
            <a:fillRect/>
          </a:stretch>
        </p:blipFill>
        <p:spPr>
          <a:xfrm>
            <a:off x="768028" y="185195"/>
            <a:ext cx="10980276" cy="6152105"/>
          </a:xfrm>
          <a:prstGeom prst="rect">
            <a:avLst/>
          </a:prstGeom>
        </p:spPr>
      </p:pic>
    </p:spTree>
    <p:extLst>
      <p:ext uri="{BB962C8B-B14F-4D97-AF65-F5344CB8AC3E}">
        <p14:creationId xmlns:p14="http://schemas.microsoft.com/office/powerpoint/2010/main" val="4035917360"/>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41396-CBF9-E4F9-2B6A-BFDB386EA3A7}"/>
              </a:ext>
            </a:extLst>
          </p:cNvPr>
          <p:cNvPicPr>
            <a:picLocks noChangeAspect="1"/>
          </p:cNvPicPr>
          <p:nvPr/>
        </p:nvPicPr>
        <p:blipFill>
          <a:blip r:embed="rId2"/>
          <a:stretch>
            <a:fillRect/>
          </a:stretch>
        </p:blipFill>
        <p:spPr>
          <a:xfrm>
            <a:off x="2071868" y="347242"/>
            <a:ext cx="8218025" cy="5949386"/>
          </a:xfrm>
          <a:prstGeom prst="rect">
            <a:avLst/>
          </a:prstGeom>
        </p:spPr>
      </p:pic>
    </p:spTree>
    <p:extLst>
      <p:ext uri="{BB962C8B-B14F-4D97-AF65-F5344CB8AC3E}">
        <p14:creationId xmlns:p14="http://schemas.microsoft.com/office/powerpoint/2010/main" val="2021028628"/>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70453" y="116404"/>
            <a:ext cx="11851095" cy="923330"/>
          </a:xfrm>
          <a:prstGeom prst="rect">
            <a:avLst/>
          </a:prstGeom>
          <a:noFill/>
        </p:spPr>
        <p:txBody>
          <a:bodyPr wrap="square" rtlCol="0">
            <a:spAutoFit/>
          </a:bodyPr>
          <a:lstStyle/>
          <a:p>
            <a:pPr algn="ctr"/>
            <a:r>
              <a:rPr lang="en-US" sz="5400" spc="100" dirty="0">
                <a:solidFill>
                  <a:schemeClr val="bg1"/>
                </a:solidFill>
                <a:latin typeface="Times New Roman" panose="02020603050405020304" pitchFamily="18" charset="0"/>
                <a:cs typeface="Times New Roman" panose="02020603050405020304" pitchFamily="18" charset="0"/>
              </a:rPr>
              <a:t>5-1 </a:t>
            </a:r>
            <a:r>
              <a:rPr lang="en-US" sz="3600" b="1" spc="100" dirty="0">
                <a:latin typeface="Bahnschrift" panose="020B0502040204020203" pitchFamily="34" charset="0"/>
                <a:cs typeface="Times New Roman" panose="02020603050405020304" pitchFamily="18" charset="0"/>
              </a:rPr>
              <a:t>Methods of Collecting </a:t>
            </a:r>
            <a:r>
              <a:rPr lang="en-US" sz="5400" spc="100" dirty="0">
                <a:solidFill>
                  <a:schemeClr val="bg1"/>
                </a:solidFill>
                <a:latin typeface="Times New Roman" panose="02020603050405020304" pitchFamily="18" charset="0"/>
                <a:cs typeface="Times New Roman" panose="02020603050405020304" pitchFamily="18" charset="0"/>
              </a:rPr>
              <a:t>Data</a:t>
            </a:r>
          </a:p>
        </p:txBody>
      </p:sp>
      <p:sp>
        <p:nvSpPr>
          <p:cNvPr id="5" name="Text Placeholder 2">
            <a:extLst>
              <a:ext uri="{FF2B5EF4-FFF2-40B4-BE49-F238E27FC236}">
                <a16:creationId xmlns:a16="http://schemas.microsoft.com/office/drawing/2014/main" id="{77836CCF-5747-4481-8EDE-D9C1DEEAFAE0}"/>
              </a:ext>
            </a:extLst>
          </p:cNvPr>
          <p:cNvSpPr txBox="1">
            <a:spLocks/>
          </p:cNvSpPr>
          <p:nvPr/>
        </p:nvSpPr>
        <p:spPr bwMode="auto">
          <a:xfrm>
            <a:off x="885619" y="1785619"/>
            <a:ext cx="10711543" cy="478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panose="020B0604020202020204" pitchFamily="34" charset="0"/>
              <a:buNone/>
              <a:defRPr sz="2400" b="0" i="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0000"/>
                </a:solidFill>
                <a:latin typeface="Summer Font" charset="0"/>
                <a:ea typeface="Summer Font" charset="0"/>
                <a:cs typeface="Summer Font"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chemeClr val="bg1"/>
                </a:solidFill>
                <a:latin typeface="Summer Font" charset="0"/>
                <a:ea typeface="Summer Font" charset="0"/>
                <a:cs typeface="Summer Font"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chemeClr val="bg1"/>
                </a:solidFill>
                <a:latin typeface="Summer Font" charset="0"/>
                <a:ea typeface="Summer Font" charset="0"/>
                <a:cs typeface="Summer Font"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chemeClr val="bg1"/>
                </a:solidFill>
                <a:latin typeface="Summer Font" charset="0"/>
                <a:ea typeface="Summer Font" charset="0"/>
                <a:cs typeface="Summer Fon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Recollect how the role of statistics is to convert data into quantifiable information, and that data are the observed values of a variable of interest.</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There are many methods used to collect or obtain data for statistical analysis. Three of the most popular methods are:</a:t>
            </a:r>
          </a:p>
          <a:p>
            <a:pPr marL="914400" marR="0" lvl="0" indent="-457200" algn="l" defTabSz="914400" rtl="0" eaLnBrk="1" fontAlgn="base" latinLnBrk="0" hangingPunct="1">
              <a:lnSpc>
                <a:spcPct val="90000"/>
              </a:lnSpc>
              <a:spcBef>
                <a:spcPts val="1000"/>
              </a:spcBef>
              <a:spcAft>
                <a:spcPct val="0"/>
              </a:spcAft>
              <a:buClrTx/>
              <a:buSzTx/>
              <a:buFont typeface="+mj-lt"/>
              <a:buAutoNum type="alphaLcParenR"/>
              <a:tabLst/>
              <a:defRPr/>
            </a:pPr>
            <a:r>
              <a:rPr kumimoji="0" lang="en-US" sz="2400" b="1" i="0" u="none" strike="noStrike" kern="1200" cap="none" spc="0" normalizeH="0" baseline="0" noProof="0">
                <a:ln>
                  <a:noFill/>
                </a:ln>
                <a:solidFill>
                  <a:srgbClr val="000000"/>
                </a:solidFill>
                <a:effectLst/>
                <a:uLnTx/>
                <a:uFillTx/>
                <a:latin typeface="Arial" charset="0"/>
                <a:cs typeface="Arial" charset="0"/>
              </a:rPr>
              <a:t>Direct observation </a:t>
            </a:r>
            <a:r>
              <a:rPr kumimoji="0" lang="en-US" sz="2400" b="0" i="0" u="none" strike="noStrike" kern="1200" cap="none" spc="0" normalizeH="0" baseline="0" noProof="0">
                <a:ln>
                  <a:noFill/>
                </a:ln>
                <a:solidFill>
                  <a:srgbClr val="000000"/>
                </a:solidFill>
                <a:effectLst/>
                <a:uLnTx/>
                <a:uFillTx/>
                <a:latin typeface="Arial" charset="0"/>
                <a:cs typeface="Arial" charset="0"/>
              </a:rPr>
              <a:t>leads to the collection of observational data. The advantage of direct observation is that it is relatively inexpensive, but we cannot assess causation because of the presence of spurious variables.</a:t>
            </a:r>
          </a:p>
          <a:p>
            <a:pPr marL="914400" marR="0" lvl="0" indent="-457200" algn="l" defTabSz="914400" rtl="0" eaLnBrk="1" fontAlgn="base" latinLnBrk="0" hangingPunct="1">
              <a:lnSpc>
                <a:spcPct val="90000"/>
              </a:lnSpc>
              <a:spcBef>
                <a:spcPts val="1000"/>
              </a:spcBef>
              <a:spcAft>
                <a:spcPct val="0"/>
              </a:spcAft>
              <a:buClrTx/>
              <a:buSzTx/>
              <a:buFont typeface="+mj-lt"/>
              <a:buAutoNum type="alphaLcParenR"/>
              <a:tabLst/>
              <a:defRPr/>
            </a:pPr>
            <a:r>
              <a:rPr kumimoji="0" lang="en-US" sz="2400" b="1" i="0" u="none" strike="noStrike" kern="1200" cap="none" spc="0" normalizeH="0" baseline="0" noProof="0">
                <a:ln>
                  <a:noFill/>
                </a:ln>
                <a:solidFill>
                  <a:srgbClr val="000000"/>
                </a:solidFill>
                <a:effectLst/>
                <a:uLnTx/>
                <a:uFillTx/>
                <a:latin typeface="Arial" charset="0"/>
                <a:cs typeface="Arial" charset="0"/>
              </a:rPr>
              <a:t>Experiments</a:t>
            </a:r>
            <a:r>
              <a:rPr kumimoji="0" lang="en-US" sz="2400" b="0" i="0" u="none" strike="noStrike" kern="1200" cap="none" spc="0" normalizeH="0" baseline="0" noProof="0">
                <a:ln>
                  <a:noFill/>
                </a:ln>
                <a:solidFill>
                  <a:srgbClr val="000000"/>
                </a:solidFill>
                <a:effectLst/>
                <a:uLnTx/>
                <a:uFillTx/>
                <a:latin typeface="Arial" charset="0"/>
                <a:cs typeface="Arial" charset="0"/>
              </a:rPr>
              <a:t> are more expensive but produce better data because they can be designed to limit the influence of spurious variables through control and the manipulation of the variables of interest.</a:t>
            </a:r>
          </a:p>
          <a:p>
            <a:pPr marL="914400" marR="0" lvl="0" indent="-457200" algn="l" defTabSz="914400" rtl="0" eaLnBrk="1" fontAlgn="base" latinLnBrk="0" hangingPunct="1">
              <a:lnSpc>
                <a:spcPct val="90000"/>
              </a:lnSpc>
              <a:spcBef>
                <a:spcPts val="1000"/>
              </a:spcBef>
              <a:spcAft>
                <a:spcPct val="0"/>
              </a:spcAft>
              <a:buClrTx/>
              <a:buSzTx/>
              <a:buFont typeface="+mj-lt"/>
              <a:buAutoNum type="alphaLcParenR"/>
              <a:tabLst/>
              <a:defRPr/>
            </a:pPr>
            <a:r>
              <a:rPr kumimoji="0" lang="en-US" sz="2400" b="1" i="0" u="none" strike="noStrike" kern="1200" cap="none" spc="0" normalizeH="0" baseline="0" noProof="0">
                <a:ln>
                  <a:noFill/>
                </a:ln>
                <a:solidFill>
                  <a:srgbClr val="000000"/>
                </a:solidFill>
                <a:effectLst/>
                <a:uLnTx/>
                <a:uFillTx/>
                <a:latin typeface="Arial" charset="0"/>
                <a:cs typeface="Arial" charset="0"/>
              </a:rPr>
              <a:t>Surveys</a:t>
            </a:r>
            <a:r>
              <a:rPr kumimoji="0" lang="en-US" sz="2400" b="0" i="0" u="none" strike="noStrike" kern="1200" cap="none" spc="0" normalizeH="0" baseline="0" noProof="0">
                <a:ln>
                  <a:noFill/>
                </a:ln>
                <a:solidFill>
                  <a:srgbClr val="000000"/>
                </a:solidFill>
                <a:effectLst/>
                <a:uLnTx/>
                <a:uFillTx/>
                <a:latin typeface="Arial" charset="0"/>
                <a:cs typeface="Arial" charset="0"/>
              </a:rPr>
              <a:t> are a very popular method for collecting data, and they are discussed in more detail in the next slide.</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41385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87170" y="352337"/>
            <a:ext cx="11851095" cy="646331"/>
          </a:xfrm>
          <a:prstGeom prst="rect">
            <a:avLst/>
          </a:prstGeom>
          <a:noFill/>
        </p:spPr>
        <p:txBody>
          <a:bodyPr wrap="square" rtlCol="0">
            <a:spAutoFit/>
          </a:bodyPr>
          <a:lstStyle/>
          <a:p>
            <a:pPr algn="ctr"/>
            <a:r>
              <a:rPr lang="en-US" sz="3600" b="1" spc="100" dirty="0">
                <a:latin typeface="Bahnschrift" panose="020B0502040204020203" pitchFamily="34" charset="0"/>
                <a:cs typeface="Times New Roman" panose="02020603050405020304" pitchFamily="18" charset="0"/>
              </a:rPr>
              <a:t>Survey</a:t>
            </a:r>
          </a:p>
        </p:txBody>
      </p:sp>
      <p:sp>
        <p:nvSpPr>
          <p:cNvPr id="4" name="Text Placeholder 2">
            <a:extLst>
              <a:ext uri="{FF2B5EF4-FFF2-40B4-BE49-F238E27FC236}">
                <a16:creationId xmlns:a16="http://schemas.microsoft.com/office/drawing/2014/main" id="{E058FF3D-7636-4D5C-996D-2123785F8B7D}"/>
              </a:ext>
            </a:extLst>
          </p:cNvPr>
          <p:cNvSpPr txBox="1">
            <a:spLocks/>
          </p:cNvSpPr>
          <p:nvPr/>
        </p:nvSpPr>
        <p:spPr>
          <a:xfrm>
            <a:off x="371112" y="1225739"/>
            <a:ext cx="11446640" cy="40014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t>A </a:t>
            </a:r>
            <a:r>
              <a:rPr lang="en-US" sz="2300" b="1" dirty="0"/>
              <a:t>survey</a:t>
            </a:r>
            <a:r>
              <a:rPr lang="en-US" sz="2300" dirty="0"/>
              <a:t> solicits information from people; e.g., Gallup polls, pre-election polls, and marketing surveys.</a:t>
            </a:r>
          </a:p>
          <a:p>
            <a:r>
              <a:rPr lang="en-US" sz="2300" dirty="0"/>
              <a:t>The </a:t>
            </a:r>
            <a:r>
              <a:rPr lang="en-US" sz="2300" b="1" dirty="0"/>
              <a:t>response rate </a:t>
            </a:r>
            <a:r>
              <a:rPr lang="en-US" sz="2300" dirty="0"/>
              <a:t>(i.e., the proportion of all people selected who complete the survey) is a key survey parameter.</a:t>
            </a:r>
          </a:p>
          <a:p>
            <a:r>
              <a:rPr lang="en-US" sz="2300" dirty="0"/>
              <a:t>Surveys may be administered in a variety of ways:</a:t>
            </a:r>
          </a:p>
          <a:p>
            <a:pPr marL="914400" indent="-342900"/>
            <a:r>
              <a:rPr lang="en-US" sz="2300" dirty="0"/>
              <a:t>A </a:t>
            </a:r>
            <a:r>
              <a:rPr lang="en-US" sz="2300" b="1" dirty="0"/>
              <a:t>personal interview </a:t>
            </a:r>
            <a:r>
              <a:rPr lang="en-US" sz="2300" dirty="0"/>
              <a:t>is the best approach because it has a higher response rate and fewer incorrect answers, but it requires a trained interviewer to avoid response bias.</a:t>
            </a:r>
          </a:p>
          <a:p>
            <a:pPr marL="914400" indent="-342900"/>
            <a:r>
              <a:rPr lang="en-US" sz="2300" dirty="0"/>
              <a:t>A</a:t>
            </a:r>
            <a:r>
              <a:rPr lang="en-US" sz="2300" b="1" dirty="0"/>
              <a:t> telephone interview</a:t>
            </a:r>
            <a:r>
              <a:rPr lang="en-US" sz="2300" dirty="0"/>
              <a:t> is</a:t>
            </a:r>
            <a:r>
              <a:rPr lang="en-US" sz="2300" b="1" dirty="0"/>
              <a:t> </a:t>
            </a:r>
            <a:r>
              <a:rPr lang="en-US" sz="2300" dirty="0"/>
              <a:t>less expensive, but also less personal and has a lower response rate. Cell phones are also more difficult than land lines to include in survey.</a:t>
            </a:r>
          </a:p>
          <a:p>
            <a:pPr marL="914400" indent="-342900"/>
            <a:r>
              <a:rPr lang="en-US" sz="2300" dirty="0"/>
              <a:t>A </a:t>
            </a:r>
            <a:r>
              <a:rPr lang="en-US" sz="2300" b="1" dirty="0"/>
              <a:t>self-administered survey </a:t>
            </a:r>
            <a:r>
              <a:rPr lang="en-US" sz="2300" dirty="0"/>
              <a:t>is usually mailed to a sample of people. It is inexpensive and attractive when a large sample is required, but it suffers from low response rates and high rates of incorrect answers.</a:t>
            </a:r>
          </a:p>
        </p:txBody>
      </p:sp>
    </p:spTree>
    <p:extLst>
      <p:ext uri="{BB962C8B-B14F-4D97-AF65-F5344CB8AC3E}">
        <p14:creationId xmlns:p14="http://schemas.microsoft.com/office/powerpoint/2010/main" val="341443586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384770" y="137566"/>
            <a:ext cx="11851095" cy="923330"/>
          </a:xfrm>
          <a:prstGeom prst="rect">
            <a:avLst/>
          </a:prstGeom>
          <a:noFill/>
        </p:spPr>
        <p:txBody>
          <a:bodyPr wrap="square" rtlCol="0">
            <a:spAutoFit/>
          </a:bodyPr>
          <a:lstStyle/>
          <a:p>
            <a:pPr algn="ctr"/>
            <a:r>
              <a:rPr lang="en-US" sz="5400" spc="100" dirty="0">
                <a:solidFill>
                  <a:schemeClr val="bg1"/>
                </a:solidFill>
                <a:latin typeface="Times New Roman" panose="02020603050405020304" pitchFamily="18" charset="0"/>
                <a:cs typeface="Times New Roman" panose="02020603050405020304" pitchFamily="18" charset="0"/>
              </a:rPr>
              <a:t>5-1c </a:t>
            </a:r>
            <a:r>
              <a:rPr lang="en-US" sz="3600" b="1" spc="100" dirty="0">
                <a:latin typeface="Bahnschrift" panose="020B0502040204020203" pitchFamily="34" charset="0"/>
                <a:cs typeface="Times New Roman" panose="02020603050405020304" pitchFamily="18" charset="0"/>
              </a:rPr>
              <a:t>Questionnaire Design</a:t>
            </a:r>
          </a:p>
        </p:txBody>
      </p:sp>
      <p:sp>
        <p:nvSpPr>
          <p:cNvPr id="3" name="TextBox 2">
            <a:extLst>
              <a:ext uri="{FF2B5EF4-FFF2-40B4-BE49-F238E27FC236}">
                <a16:creationId xmlns:a16="http://schemas.microsoft.com/office/drawing/2014/main" id="{AAC4CF37-3C0F-5DE7-2A03-15DB1485095F}"/>
              </a:ext>
            </a:extLst>
          </p:cNvPr>
          <p:cNvSpPr txBox="1"/>
          <p:nvPr/>
        </p:nvSpPr>
        <p:spPr>
          <a:xfrm>
            <a:off x="952911" y="1191303"/>
            <a:ext cx="10286178" cy="5539978"/>
          </a:xfrm>
          <a:prstGeom prst="rect">
            <a:avLst/>
          </a:prstGeom>
          <a:noFill/>
        </p:spPr>
        <p:txBody>
          <a:bodyPr wrap="square" rtlCol="0">
            <a:spAutoFit/>
          </a:bodyPr>
          <a:lstStyle/>
          <a:p>
            <a:r>
              <a:rPr lang="en-US" sz="2400" dirty="0"/>
              <a:t>Whether a questionnaire is self-administered or completed by an interviewer, it must be well designed. Proper questionnaire design takes knowledge, experience, time, and money. Some basic points to consider regarding questionnaire design follow:</a:t>
            </a:r>
          </a:p>
          <a:p>
            <a:pPr marL="914400" indent="-457200">
              <a:buFont typeface="+mj-lt"/>
              <a:buAutoNum type="arabicPeriod"/>
            </a:pPr>
            <a:r>
              <a:rPr lang="en-US" sz="2400" dirty="0"/>
              <a:t>Keep the questionnaire as short as possible.</a:t>
            </a:r>
          </a:p>
          <a:p>
            <a:pPr marL="914400" indent="-457200">
              <a:buFont typeface="+mj-lt"/>
              <a:buAutoNum type="arabicPeriod"/>
            </a:pPr>
            <a:r>
              <a:rPr lang="en-US" sz="2400" dirty="0"/>
              <a:t>Ask short, simple, and clearly worded questions.</a:t>
            </a:r>
          </a:p>
          <a:p>
            <a:pPr marL="914400" indent="-457200">
              <a:buFont typeface="+mj-lt"/>
              <a:buAutoNum type="arabicPeriod"/>
            </a:pPr>
            <a:r>
              <a:rPr lang="en-US" sz="2400" dirty="0"/>
              <a:t>Start with demographic questions to help respondents get started comfortably.</a:t>
            </a:r>
          </a:p>
          <a:p>
            <a:pPr marL="914400" indent="-457200">
              <a:buFont typeface="+mj-lt"/>
              <a:buAutoNum type="arabicPeriod"/>
            </a:pPr>
            <a:r>
              <a:rPr lang="en-US" sz="2400" dirty="0"/>
              <a:t>Use dichotomous (yes/no) and multiple-choice questions.</a:t>
            </a:r>
          </a:p>
          <a:p>
            <a:pPr marL="914400" indent="-457200">
              <a:buFont typeface="+mj-lt"/>
              <a:buAutoNum type="arabicPeriod"/>
            </a:pPr>
            <a:r>
              <a:rPr lang="en-US" sz="2400" dirty="0"/>
              <a:t>Use open-ended questions cautiously. </a:t>
            </a:r>
          </a:p>
          <a:p>
            <a:pPr marL="914400" indent="-457200">
              <a:buFont typeface="+mj-lt"/>
              <a:buAutoNum type="arabicPeriod"/>
            </a:pPr>
            <a:r>
              <a:rPr lang="en-US" sz="2400" dirty="0"/>
              <a:t>Avoid using leading-questions.</a:t>
            </a:r>
          </a:p>
          <a:p>
            <a:pPr marL="914400" indent="-457200">
              <a:buFont typeface="+mj-lt"/>
              <a:buAutoNum type="arabicPeriod"/>
            </a:pPr>
            <a:r>
              <a:rPr lang="en-US" sz="2400" dirty="0"/>
              <a:t>Pretest a questionnaire on a small number of people.</a:t>
            </a:r>
          </a:p>
          <a:p>
            <a:pPr marL="914400" indent="-457200">
              <a:buFont typeface="+mj-lt"/>
              <a:buAutoNum type="arabicPeriod"/>
            </a:pPr>
            <a:r>
              <a:rPr lang="en-US" sz="2400" dirty="0"/>
              <a:t>Think about how you intend to use the collected data when preparing the questionnaire. </a:t>
            </a:r>
          </a:p>
          <a:p>
            <a:endParaRPr lang="fr-FR" sz="2000" dirty="0"/>
          </a:p>
        </p:txBody>
      </p:sp>
    </p:spTree>
    <p:extLst>
      <p:ext uri="{BB962C8B-B14F-4D97-AF65-F5344CB8AC3E}">
        <p14:creationId xmlns:p14="http://schemas.microsoft.com/office/powerpoint/2010/main" val="248370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382797" y="405771"/>
            <a:ext cx="11851095" cy="923330"/>
          </a:xfrm>
          <a:prstGeom prst="rect">
            <a:avLst/>
          </a:prstGeom>
          <a:noFill/>
        </p:spPr>
        <p:txBody>
          <a:bodyPr wrap="square" rtlCol="0">
            <a:spAutoFit/>
          </a:bodyPr>
          <a:lstStyle>
            <a:defPPr>
              <a:defRPr lang="en-US"/>
            </a:defPPr>
            <a:lvl1pPr algn="ctr">
              <a:defRPr sz="5400" spc="100">
                <a:solidFill>
                  <a:schemeClr val="bg1"/>
                </a:solidFill>
                <a:latin typeface="Times New Roman" panose="02020603050405020304" pitchFamily="18" charset="0"/>
                <a:cs typeface="Times New Roman" panose="02020603050405020304" pitchFamily="18" charset="0"/>
              </a:defRPr>
            </a:lvl1pPr>
          </a:lstStyle>
          <a:p>
            <a:r>
              <a:rPr lang="en-US" dirty="0"/>
              <a:t>5-2</a:t>
            </a:r>
            <a:r>
              <a:rPr lang="en-US" dirty="0">
                <a:solidFill>
                  <a:schemeClr val="tx1"/>
                </a:solidFill>
              </a:rPr>
              <a:t> </a:t>
            </a:r>
            <a:r>
              <a:rPr lang="en-US" sz="3600" b="1" dirty="0">
                <a:solidFill>
                  <a:schemeClr val="tx1"/>
                </a:solidFill>
                <a:latin typeface="Bahnschrift" panose="020B0502040204020203" pitchFamily="34" charset="0"/>
              </a:rPr>
              <a:t>Sampling</a:t>
            </a:r>
          </a:p>
        </p:txBody>
      </p:sp>
      <p:sp>
        <p:nvSpPr>
          <p:cNvPr id="4" name="Text Placeholder 2">
            <a:extLst>
              <a:ext uri="{FF2B5EF4-FFF2-40B4-BE49-F238E27FC236}">
                <a16:creationId xmlns:a16="http://schemas.microsoft.com/office/drawing/2014/main" id="{6407C045-7945-40E5-9A78-33DD66F0F1A0}"/>
              </a:ext>
            </a:extLst>
          </p:cNvPr>
          <p:cNvSpPr txBox="1">
            <a:spLocks/>
          </p:cNvSpPr>
          <p:nvPr/>
        </p:nvSpPr>
        <p:spPr>
          <a:xfrm>
            <a:off x="621760" y="1589501"/>
            <a:ext cx="10711543" cy="3847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Statistical inference permits us to draw conclusions about a parameter based on a sample that is quite small in comparison to the size of the population.</a:t>
            </a:r>
          </a:p>
          <a:p>
            <a:r>
              <a:rPr lang="en-US" sz="2500" dirty="0"/>
              <a:t>A sample statistic is then used as an </a:t>
            </a:r>
            <a:r>
              <a:rPr lang="en-US" sz="2500" b="1" dirty="0"/>
              <a:t>estimate</a:t>
            </a:r>
            <a:r>
              <a:rPr lang="en-US" sz="2500" dirty="0"/>
              <a:t> of the population parameter.</a:t>
            </a:r>
          </a:p>
          <a:p>
            <a:r>
              <a:rPr lang="en-US" sz="2500" dirty="0"/>
              <a:t>For the inference to be accurate, the </a:t>
            </a:r>
            <a:r>
              <a:rPr lang="en-US" sz="2500" b="1" dirty="0"/>
              <a:t>sampled population </a:t>
            </a:r>
            <a:r>
              <a:rPr lang="en-US" sz="2500" dirty="0"/>
              <a:t>should be very close to the </a:t>
            </a:r>
            <a:r>
              <a:rPr lang="en-US" sz="2500" b="1" dirty="0"/>
              <a:t>target population</a:t>
            </a:r>
            <a:r>
              <a:rPr lang="en-US" sz="2500" dirty="0"/>
              <a:t>.</a:t>
            </a:r>
          </a:p>
          <a:p>
            <a:r>
              <a:rPr lang="en-US" sz="2500" b="1" dirty="0"/>
              <a:t>Sampling</a:t>
            </a:r>
            <a:r>
              <a:rPr lang="en-US" sz="2500" dirty="0"/>
              <a:t>, the process of selecting a subset of the sampled population, is often done for reasons of </a:t>
            </a:r>
            <a:r>
              <a:rPr lang="en-US" sz="2500" b="1" dirty="0"/>
              <a:t>cost</a:t>
            </a:r>
            <a:r>
              <a:rPr lang="en-US" sz="2500" dirty="0"/>
              <a:t> and </a:t>
            </a:r>
            <a:r>
              <a:rPr lang="en-US" sz="2500" b="1" dirty="0"/>
              <a:t>practicality</a:t>
            </a:r>
            <a:r>
              <a:rPr lang="en-US" sz="2500" dirty="0"/>
              <a:t>.</a:t>
            </a:r>
          </a:p>
          <a:p>
            <a:r>
              <a:rPr lang="en-US" sz="2500" b="1" dirty="0"/>
              <a:t>Self-selected samples </a:t>
            </a:r>
            <a:r>
              <a:rPr lang="en-US" sz="2500" dirty="0"/>
              <a:t>are almost always biased because the individuals who participate in them are more keenly interested in the issue than are the other members of the population. </a:t>
            </a:r>
          </a:p>
        </p:txBody>
      </p:sp>
    </p:spTree>
    <p:extLst>
      <p:ext uri="{BB962C8B-B14F-4D97-AF65-F5344CB8AC3E}">
        <p14:creationId xmlns:p14="http://schemas.microsoft.com/office/powerpoint/2010/main" val="344228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206964" y="249778"/>
            <a:ext cx="11851095" cy="646331"/>
          </a:xfrm>
          <a:prstGeom prst="rect">
            <a:avLst/>
          </a:prstGeom>
          <a:noFill/>
        </p:spPr>
        <p:txBody>
          <a:bodyPr wrap="square" rtlCol="0">
            <a:spAutoFit/>
          </a:bodyPr>
          <a:lstStyle/>
          <a:p>
            <a:pPr algn="ctr"/>
            <a:r>
              <a:rPr lang="en-US" sz="3600" b="1" spc="100" dirty="0">
                <a:latin typeface="Bahnschrift" panose="020B0502040204020203" pitchFamily="34" charset="0"/>
                <a:cs typeface="Times New Roman" panose="02020603050405020304" pitchFamily="18" charset="0"/>
              </a:rPr>
              <a:t>Sampling Plans</a:t>
            </a:r>
          </a:p>
        </p:txBody>
      </p:sp>
      <p:sp>
        <p:nvSpPr>
          <p:cNvPr id="5" name="Text Placeholder 2">
            <a:extLst>
              <a:ext uri="{FF2B5EF4-FFF2-40B4-BE49-F238E27FC236}">
                <a16:creationId xmlns:a16="http://schemas.microsoft.com/office/drawing/2014/main" id="{E98ABD06-9666-4DE9-8B49-5E29828E05FA}"/>
              </a:ext>
            </a:extLst>
          </p:cNvPr>
          <p:cNvSpPr txBox="1">
            <a:spLocks/>
          </p:cNvSpPr>
          <p:nvPr/>
        </p:nvSpPr>
        <p:spPr>
          <a:xfrm>
            <a:off x="743576" y="1689811"/>
            <a:ext cx="10711543" cy="3928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sampling plan is a procedure for specifying how a sample will be drawn from a population.</a:t>
            </a:r>
          </a:p>
          <a:p>
            <a:r>
              <a:rPr lang="en-US" dirty="0"/>
              <a:t>We will focus our attention on three sampling plans:</a:t>
            </a:r>
          </a:p>
          <a:p>
            <a:pPr marL="914400" indent="-342900"/>
            <a:r>
              <a:rPr lang="en-US" dirty="0"/>
              <a:t>Simple random sampling,</a:t>
            </a:r>
          </a:p>
          <a:p>
            <a:pPr marL="914400" indent="-342900"/>
            <a:r>
              <a:rPr lang="en-US" dirty="0"/>
              <a:t>Stratified random sampling</a:t>
            </a:r>
          </a:p>
          <a:p>
            <a:pPr marL="914400" indent="-342900"/>
            <a:r>
              <a:rPr lang="en-US" dirty="0"/>
              <a:t>Cluster sampling</a:t>
            </a:r>
          </a:p>
          <a:p>
            <a:pPr>
              <a:spcBef>
                <a:spcPts val="2400"/>
              </a:spcBef>
            </a:pPr>
            <a:r>
              <a:rPr lang="en-US" dirty="0"/>
              <a:t>Determining the appropriate sample size will be addressed in detail in Chapters 10 and 12. Until then, let us just say that the larger the sample size is the more accurate we can expect the sample estimates to be.</a:t>
            </a:r>
          </a:p>
          <a:p>
            <a:endParaRPr lang="en-US" dirty="0"/>
          </a:p>
        </p:txBody>
      </p:sp>
    </p:spTree>
    <p:extLst>
      <p:ext uri="{BB962C8B-B14F-4D97-AF65-F5344CB8AC3E}">
        <p14:creationId xmlns:p14="http://schemas.microsoft.com/office/powerpoint/2010/main" val="45672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76185" y="290025"/>
            <a:ext cx="11851095" cy="646331"/>
          </a:xfrm>
          <a:prstGeom prst="rect">
            <a:avLst/>
          </a:prstGeom>
          <a:noFill/>
        </p:spPr>
        <p:txBody>
          <a:bodyPr wrap="square" rtlCol="0">
            <a:spAutoFit/>
          </a:bodyPr>
          <a:lstStyle/>
          <a:p>
            <a:pPr algn="ctr"/>
            <a:r>
              <a:rPr lang="en-US" sz="3600" b="1" spc="100" dirty="0">
                <a:latin typeface="Bahnschrift" panose="020B0502040204020203" pitchFamily="34" charset="0"/>
                <a:cs typeface="Times New Roman" panose="02020603050405020304" pitchFamily="18" charset="0"/>
              </a:rPr>
              <a:t>Simple Random Sampling</a:t>
            </a:r>
          </a:p>
        </p:txBody>
      </p:sp>
      <p:sp>
        <p:nvSpPr>
          <p:cNvPr id="4" name="Text Placeholder 2">
            <a:extLst>
              <a:ext uri="{FF2B5EF4-FFF2-40B4-BE49-F238E27FC236}">
                <a16:creationId xmlns:a16="http://schemas.microsoft.com/office/drawing/2014/main" id="{A4FCEA7D-6025-4218-9526-19A249A063FF}"/>
              </a:ext>
            </a:extLst>
          </p:cNvPr>
          <p:cNvSpPr txBox="1">
            <a:spLocks/>
          </p:cNvSpPr>
          <p:nvPr/>
        </p:nvSpPr>
        <p:spPr>
          <a:xfrm>
            <a:off x="1215737" y="1652016"/>
            <a:ext cx="10711543" cy="348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
        <p:nvSpPr>
          <p:cNvPr id="5" name="Text Placeholder 2">
            <a:extLst>
              <a:ext uri="{FF2B5EF4-FFF2-40B4-BE49-F238E27FC236}">
                <a16:creationId xmlns:a16="http://schemas.microsoft.com/office/drawing/2014/main" id="{D4693A94-C8C2-492B-88E2-9EB36A91D46C}"/>
              </a:ext>
            </a:extLst>
          </p:cNvPr>
          <p:cNvSpPr txBox="1">
            <a:spLocks/>
          </p:cNvSpPr>
          <p:nvPr/>
        </p:nvSpPr>
        <p:spPr>
          <a:xfrm>
            <a:off x="645960" y="1823098"/>
            <a:ext cx="10711543" cy="2882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a:t>
            </a:r>
            <a:r>
              <a:rPr lang="en-US" b="1" dirty="0"/>
              <a:t>simple random sample </a:t>
            </a:r>
            <a:r>
              <a:rPr lang="en-US" dirty="0"/>
              <a:t>is a sample selected in such a way that every possible sample of the same size is equally likely to be chosen.</a:t>
            </a:r>
          </a:p>
          <a:p>
            <a:pPr marL="0" indent="0">
              <a:spcBef>
                <a:spcPts val="2400"/>
              </a:spcBef>
              <a:buNone/>
            </a:pPr>
            <a:endParaRPr lang="en-US" dirty="0"/>
          </a:p>
          <a:p>
            <a:pPr marL="0" indent="0">
              <a:spcBef>
                <a:spcPts val="2400"/>
              </a:spcBef>
              <a:buNone/>
            </a:pPr>
            <a:r>
              <a:rPr lang="en-US" dirty="0"/>
              <a:t>Example:</a:t>
            </a:r>
          </a:p>
          <a:p>
            <a:pPr marL="0" indent="0">
              <a:buNone/>
            </a:pPr>
            <a:r>
              <a:rPr lang="en-US" dirty="0"/>
              <a:t>Drawing three names from a hat containing all the names of the students in the class is an example of a simple random sample because any group of three names is as equally likely as picking any other group of three names.</a:t>
            </a:r>
          </a:p>
          <a:p>
            <a:endParaRPr lang="en-US" dirty="0"/>
          </a:p>
        </p:txBody>
      </p:sp>
    </p:spTree>
    <p:extLst>
      <p:ext uri="{BB962C8B-B14F-4D97-AF65-F5344CB8AC3E}">
        <p14:creationId xmlns:p14="http://schemas.microsoft.com/office/powerpoint/2010/main" val="393736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70452" y="282869"/>
            <a:ext cx="11851095" cy="646331"/>
          </a:xfrm>
          <a:prstGeom prst="rect">
            <a:avLst/>
          </a:prstGeom>
          <a:noFill/>
        </p:spPr>
        <p:txBody>
          <a:bodyPr wrap="square" rtlCol="0">
            <a:spAutoFit/>
          </a:bodyPr>
          <a:lstStyle/>
          <a:p>
            <a:pPr algn="ctr"/>
            <a:r>
              <a:rPr lang="en-US" sz="3600" b="1" spc="100" dirty="0">
                <a:latin typeface="Bahnschrift" panose="020B0502040204020203" pitchFamily="34" charset="0"/>
                <a:cs typeface="Times New Roman" panose="02020603050405020304" pitchFamily="18" charset="0"/>
              </a:rPr>
              <a:t>Stratified Random Sampling</a:t>
            </a:r>
          </a:p>
        </p:txBody>
      </p:sp>
      <p:sp>
        <p:nvSpPr>
          <p:cNvPr id="4" name="Text Placeholder 2">
            <a:extLst>
              <a:ext uri="{FF2B5EF4-FFF2-40B4-BE49-F238E27FC236}">
                <a16:creationId xmlns:a16="http://schemas.microsoft.com/office/drawing/2014/main" id="{9DDB5236-C469-4EC9-9617-1E24583B5298}"/>
              </a:ext>
            </a:extLst>
          </p:cNvPr>
          <p:cNvSpPr txBox="1">
            <a:spLocks/>
          </p:cNvSpPr>
          <p:nvPr/>
        </p:nvSpPr>
        <p:spPr>
          <a:xfrm>
            <a:off x="377119" y="1359964"/>
            <a:ext cx="10715233" cy="44160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400" dirty="0"/>
              <a:t>A </a:t>
            </a:r>
            <a:r>
              <a:rPr lang="en-US" sz="2400" b="1" dirty="0"/>
              <a:t>stratified random sample </a:t>
            </a:r>
            <a:r>
              <a:rPr lang="en-US" sz="2400" dirty="0"/>
              <a:t>is obtained by separating the population into mutually exclusive sets, or strata, and then drawing simple random samples from each stratum.</a:t>
            </a:r>
          </a:p>
          <a:p>
            <a:pPr>
              <a:spcBef>
                <a:spcPts val="600"/>
              </a:spcBef>
            </a:pPr>
            <a:r>
              <a:rPr lang="en-US" sz="2400" dirty="0"/>
              <a:t>Example: we can draw random samples from each of the four income groups according to their proportions in the population.</a:t>
            </a:r>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r>
              <a:rPr lang="en-US" sz="2400" dirty="0"/>
              <a:t>The only problem with this approach is that if the sample size is too small, the smallest stratum may be underrepresented.</a:t>
            </a:r>
          </a:p>
        </p:txBody>
      </p:sp>
      <p:graphicFrame>
        <p:nvGraphicFramePr>
          <p:cNvPr id="5" name="Table 4">
            <a:extLst>
              <a:ext uri="{FF2B5EF4-FFF2-40B4-BE49-F238E27FC236}">
                <a16:creationId xmlns:a16="http://schemas.microsoft.com/office/drawing/2014/main" id="{934CFB27-E462-4C53-B09D-59A42A7F25C0}"/>
              </a:ext>
            </a:extLst>
          </p:cNvPr>
          <p:cNvGraphicFramePr>
            <a:graphicFrameLocks/>
          </p:cNvGraphicFramePr>
          <p:nvPr>
            <p:extLst>
              <p:ext uri="{D42A27DB-BD31-4B8C-83A1-F6EECF244321}">
                <p14:modId xmlns:p14="http://schemas.microsoft.com/office/powerpoint/2010/main" val="3065214181"/>
              </p:ext>
            </p:extLst>
          </p:nvPr>
        </p:nvGraphicFramePr>
        <p:xfrm>
          <a:off x="2702585" y="3331770"/>
          <a:ext cx="6064300" cy="2123440"/>
        </p:xfrm>
        <a:graphic>
          <a:graphicData uri="http://schemas.openxmlformats.org/drawingml/2006/table">
            <a:tbl>
              <a:tblPr firstRow="1" bandRow="1">
                <a:tableStyleId>{5C22544A-7EE6-4342-B048-85BDC9FD1C3A}</a:tableStyleId>
              </a:tblPr>
              <a:tblGrid>
                <a:gridCol w="1040537">
                  <a:extLst>
                    <a:ext uri="{9D8B030D-6E8A-4147-A177-3AD203B41FA5}">
                      <a16:colId xmlns:a16="http://schemas.microsoft.com/office/drawing/2014/main" val="3308906065"/>
                    </a:ext>
                  </a:extLst>
                </a:gridCol>
                <a:gridCol w="2090368">
                  <a:extLst>
                    <a:ext uri="{9D8B030D-6E8A-4147-A177-3AD203B41FA5}">
                      <a16:colId xmlns:a16="http://schemas.microsoft.com/office/drawing/2014/main" val="244153000"/>
                    </a:ext>
                  </a:extLst>
                </a:gridCol>
                <a:gridCol w="1594714">
                  <a:extLst>
                    <a:ext uri="{9D8B030D-6E8A-4147-A177-3AD203B41FA5}">
                      <a16:colId xmlns:a16="http://schemas.microsoft.com/office/drawing/2014/main" val="142868704"/>
                    </a:ext>
                  </a:extLst>
                </a:gridCol>
                <a:gridCol w="1338681">
                  <a:extLst>
                    <a:ext uri="{9D8B030D-6E8A-4147-A177-3AD203B41FA5}">
                      <a16:colId xmlns:a16="http://schemas.microsoft.com/office/drawing/2014/main" val="524592457"/>
                    </a:ext>
                  </a:extLst>
                </a:gridCol>
              </a:tblGrid>
              <a:tr h="249624">
                <a:tc>
                  <a:txBody>
                    <a:bodyPr/>
                    <a:lstStyle/>
                    <a:p>
                      <a:pPr algn="ctr"/>
                      <a:r>
                        <a:rPr lang="en-US" dirty="0"/>
                        <a:t>Stratum</a:t>
                      </a:r>
                    </a:p>
                  </a:txBody>
                  <a:tcPr anchor="ctr"/>
                </a:tc>
                <a:tc>
                  <a:txBody>
                    <a:bodyPr/>
                    <a:lstStyle/>
                    <a:p>
                      <a:r>
                        <a:rPr lang="en-US" dirty="0"/>
                        <a:t>Income category ($)</a:t>
                      </a:r>
                    </a:p>
                  </a:txBody>
                  <a:tcPr anchor="ctr"/>
                </a:tc>
                <a:tc>
                  <a:txBody>
                    <a:bodyPr/>
                    <a:lstStyle/>
                    <a:p>
                      <a:r>
                        <a:rPr lang="en-US" dirty="0"/>
                        <a:t>Population proportion (%)</a:t>
                      </a:r>
                    </a:p>
                  </a:txBody>
                  <a:tcPr/>
                </a:tc>
                <a:tc>
                  <a:txBody>
                    <a:bodyPr/>
                    <a:lstStyle/>
                    <a:p>
                      <a:r>
                        <a:rPr lang="en-US" dirty="0"/>
                        <a:t>Sample size </a:t>
                      </a:r>
                    </a:p>
                    <a:p>
                      <a:pPr algn="ctr"/>
                      <a:r>
                        <a:rPr lang="en-US" dirty="0"/>
                        <a:t>n = 400</a:t>
                      </a:r>
                    </a:p>
                  </a:txBody>
                  <a:tcPr/>
                </a:tc>
                <a:extLst>
                  <a:ext uri="{0D108BD9-81ED-4DB2-BD59-A6C34878D82A}">
                    <a16:rowId xmlns:a16="http://schemas.microsoft.com/office/drawing/2014/main" val="1045521927"/>
                  </a:ext>
                </a:extLst>
              </a:tr>
              <a:tr h="370840">
                <a:tc>
                  <a:txBody>
                    <a:bodyPr/>
                    <a:lstStyle/>
                    <a:p>
                      <a:pPr algn="ctr"/>
                      <a:r>
                        <a:rPr lang="en-US" dirty="0"/>
                        <a:t>1</a:t>
                      </a:r>
                    </a:p>
                  </a:txBody>
                  <a:tcPr/>
                </a:tc>
                <a:tc>
                  <a:txBody>
                    <a:bodyPr/>
                    <a:lstStyle/>
                    <a:p>
                      <a:r>
                        <a:rPr lang="en-US" dirty="0"/>
                        <a:t>Less than 25,000</a:t>
                      </a:r>
                    </a:p>
                  </a:txBody>
                  <a:tcPr/>
                </a:tc>
                <a:tc>
                  <a:txBody>
                    <a:bodyPr/>
                    <a:lstStyle/>
                    <a:p>
                      <a:pPr lvl="0" algn="ctr">
                        <a:tabLst/>
                      </a:pPr>
                      <a:r>
                        <a:rPr lang="en-US" dirty="0"/>
                        <a:t>25</a:t>
                      </a:r>
                    </a:p>
                  </a:txBody>
                  <a:tcPr/>
                </a:tc>
                <a:tc>
                  <a:txBody>
                    <a:bodyPr/>
                    <a:lstStyle/>
                    <a:p>
                      <a:pPr marL="0" lvl="1" indent="0" algn="ctr">
                        <a:tabLst>
                          <a:tab pos="914400" algn="r"/>
                        </a:tabLst>
                      </a:pPr>
                      <a:r>
                        <a:rPr lang="en-US" dirty="0"/>
                        <a:t>100</a:t>
                      </a:r>
                    </a:p>
                  </a:txBody>
                  <a:tcPr/>
                </a:tc>
                <a:extLst>
                  <a:ext uri="{0D108BD9-81ED-4DB2-BD59-A6C34878D82A}">
                    <a16:rowId xmlns:a16="http://schemas.microsoft.com/office/drawing/2014/main" val="3370126017"/>
                  </a:ext>
                </a:extLst>
              </a:tr>
              <a:tr h="370840">
                <a:tc>
                  <a:txBody>
                    <a:bodyPr/>
                    <a:lstStyle/>
                    <a:p>
                      <a:pPr algn="ctr"/>
                      <a:r>
                        <a:rPr lang="en-US" dirty="0"/>
                        <a:t>2</a:t>
                      </a:r>
                    </a:p>
                  </a:txBody>
                  <a:tcPr/>
                </a:tc>
                <a:tc>
                  <a:txBody>
                    <a:bodyPr/>
                    <a:lstStyle/>
                    <a:p>
                      <a:r>
                        <a:rPr lang="en-US" dirty="0"/>
                        <a:t>25,000 – 39,999</a:t>
                      </a:r>
                    </a:p>
                  </a:txBody>
                  <a:tcPr/>
                </a:tc>
                <a:tc>
                  <a:txBody>
                    <a:bodyPr/>
                    <a:lstStyle/>
                    <a:p>
                      <a:pPr algn="ctr"/>
                      <a:r>
                        <a:rPr lang="en-US" dirty="0"/>
                        <a:t>40</a:t>
                      </a:r>
                    </a:p>
                  </a:txBody>
                  <a:tcPr/>
                </a:tc>
                <a:tc>
                  <a:txBody>
                    <a:bodyPr/>
                    <a:lstStyle/>
                    <a:p>
                      <a:pPr marL="3175" lvl="1" indent="-3175" algn="ctr">
                        <a:tabLst>
                          <a:tab pos="914400" algn="r"/>
                        </a:tabLst>
                      </a:pPr>
                      <a:r>
                        <a:rPr lang="en-US" dirty="0"/>
                        <a:t>160</a:t>
                      </a:r>
                    </a:p>
                  </a:txBody>
                  <a:tcPr/>
                </a:tc>
                <a:extLst>
                  <a:ext uri="{0D108BD9-81ED-4DB2-BD59-A6C34878D82A}">
                    <a16:rowId xmlns:a16="http://schemas.microsoft.com/office/drawing/2014/main" val="2425501900"/>
                  </a:ext>
                </a:extLst>
              </a:tr>
              <a:tr h="370840">
                <a:tc>
                  <a:txBody>
                    <a:bodyPr/>
                    <a:lstStyle/>
                    <a:p>
                      <a:pPr algn="ctr"/>
                      <a:r>
                        <a:rPr lang="en-US" dirty="0"/>
                        <a:t>3</a:t>
                      </a:r>
                    </a:p>
                  </a:txBody>
                  <a:tcPr/>
                </a:tc>
                <a:tc>
                  <a:txBody>
                    <a:bodyPr/>
                    <a:lstStyle/>
                    <a:p>
                      <a:r>
                        <a:rPr lang="en-US" dirty="0"/>
                        <a:t>40,000 – 60,000</a:t>
                      </a:r>
                    </a:p>
                  </a:txBody>
                  <a:tcPr/>
                </a:tc>
                <a:tc>
                  <a:txBody>
                    <a:bodyPr/>
                    <a:lstStyle/>
                    <a:p>
                      <a:pPr algn="ctr"/>
                      <a:r>
                        <a:rPr lang="en-US" dirty="0"/>
                        <a:t>30</a:t>
                      </a:r>
                    </a:p>
                  </a:txBody>
                  <a:tcPr/>
                </a:tc>
                <a:tc>
                  <a:txBody>
                    <a:bodyPr/>
                    <a:lstStyle/>
                    <a:p>
                      <a:pPr marL="3175" lvl="1" indent="-3175" algn="ctr">
                        <a:tabLst>
                          <a:tab pos="687388" algn="r"/>
                        </a:tabLst>
                      </a:pPr>
                      <a:r>
                        <a:rPr lang="en-US" dirty="0"/>
                        <a:t>120</a:t>
                      </a:r>
                    </a:p>
                  </a:txBody>
                  <a:tcPr/>
                </a:tc>
                <a:extLst>
                  <a:ext uri="{0D108BD9-81ED-4DB2-BD59-A6C34878D82A}">
                    <a16:rowId xmlns:a16="http://schemas.microsoft.com/office/drawing/2014/main" val="2265253262"/>
                  </a:ext>
                </a:extLst>
              </a:tr>
              <a:tr h="370840">
                <a:tc>
                  <a:txBody>
                    <a:bodyPr/>
                    <a:lstStyle/>
                    <a:p>
                      <a:pPr algn="ctr"/>
                      <a:r>
                        <a:rPr lang="en-US" dirty="0"/>
                        <a:t>4</a:t>
                      </a:r>
                    </a:p>
                  </a:txBody>
                  <a:tcPr/>
                </a:tc>
                <a:tc>
                  <a:txBody>
                    <a:bodyPr/>
                    <a:lstStyle/>
                    <a:p>
                      <a:r>
                        <a:rPr lang="en-US" dirty="0"/>
                        <a:t>More than 60,000</a:t>
                      </a:r>
                    </a:p>
                  </a:txBody>
                  <a:tcPr/>
                </a:tc>
                <a:tc>
                  <a:txBody>
                    <a:bodyPr/>
                    <a:lstStyle/>
                    <a:p>
                      <a:pPr algn="ctr"/>
                      <a:r>
                        <a:rPr lang="en-US" dirty="0"/>
                        <a:t> 5</a:t>
                      </a:r>
                    </a:p>
                  </a:txBody>
                  <a:tcPr/>
                </a:tc>
                <a:tc>
                  <a:txBody>
                    <a:bodyPr/>
                    <a:lstStyle/>
                    <a:p>
                      <a:pPr marL="0" lvl="4" indent="0" algn="ctr">
                        <a:tabLst>
                          <a:tab pos="914400" algn="r"/>
                        </a:tabLst>
                      </a:pPr>
                      <a:r>
                        <a:rPr lang="en-US" dirty="0"/>
                        <a:t> 20</a:t>
                      </a:r>
                    </a:p>
                  </a:txBody>
                  <a:tcPr/>
                </a:tc>
                <a:extLst>
                  <a:ext uri="{0D108BD9-81ED-4DB2-BD59-A6C34878D82A}">
                    <a16:rowId xmlns:a16="http://schemas.microsoft.com/office/drawing/2014/main" val="1921471500"/>
                  </a:ext>
                </a:extLst>
              </a:tr>
            </a:tbl>
          </a:graphicData>
        </a:graphic>
      </p:graphicFrame>
    </p:spTree>
    <p:extLst>
      <p:ext uri="{BB962C8B-B14F-4D97-AF65-F5344CB8AC3E}">
        <p14:creationId xmlns:p14="http://schemas.microsoft.com/office/powerpoint/2010/main" val="2655344714"/>
      </p:ext>
    </p:extLst>
  </p:cSld>
  <p:clrMapOvr>
    <a:masterClrMapping/>
  </p:clrMapOvr>
</p:sld>
</file>

<file path=ppt/theme/theme1.xml><?xml version="1.0" encoding="utf-8"?>
<a:theme xmlns:a="http://schemas.openxmlformats.org/drawingml/2006/main" name="Multiple Column Lis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6579</TotalTime>
  <Words>1828</Words>
  <Application>Microsoft Office PowerPoint</Application>
  <PresentationFormat>Widescreen</PresentationFormat>
  <Paragraphs>169</Paragraphs>
  <Slides>24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ADLaM Display</vt:lpstr>
      <vt:lpstr>arial</vt:lpstr>
      <vt:lpstr>arial</vt:lpstr>
      <vt:lpstr>Bahnschrift</vt:lpstr>
      <vt:lpstr>Book Antiqua</vt:lpstr>
      <vt:lpstr>Calibri</vt:lpstr>
      <vt:lpstr>Helvetica</vt:lpstr>
      <vt:lpstr>Times New Roman</vt:lpstr>
      <vt:lpstr>Multiple Column 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Chapter Summary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Data Collection and Sampling</dc:title>
  <dc:creator>Microsoft Office User</dc:creator>
  <cp:lastModifiedBy>Dennis Charles McCornac</cp:lastModifiedBy>
  <cp:revision>259</cp:revision>
  <dcterms:created xsi:type="dcterms:W3CDTF">2021-02-17T07:29:59Z</dcterms:created>
  <dcterms:modified xsi:type="dcterms:W3CDTF">2025-06-11T07:21:38Z</dcterms:modified>
</cp:coreProperties>
</file>