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3" r:id="rId2"/>
    <p:sldMasterId id="2147483654" r:id="rId3"/>
    <p:sldMasterId id="2147483679" r:id="rId4"/>
    <p:sldMasterId id="2147483700" r:id="rId5"/>
    <p:sldMasterId id="2147483707" r:id="rId6"/>
  </p:sldMasterIdLst>
  <p:notesMasterIdLst>
    <p:notesMasterId r:id="rId71"/>
  </p:notesMasterIdLst>
  <p:handoutMasterIdLst>
    <p:handoutMasterId r:id="rId72"/>
  </p:handoutMasterIdLst>
  <p:sldIdLst>
    <p:sldId id="279" r:id="rId7"/>
    <p:sldId id="277" r:id="rId8"/>
    <p:sldId id="330" r:id="rId9"/>
    <p:sldId id="295" r:id="rId10"/>
    <p:sldId id="285" r:id="rId11"/>
    <p:sldId id="568" r:id="rId12"/>
    <p:sldId id="515" r:id="rId13"/>
    <p:sldId id="516" r:id="rId14"/>
    <p:sldId id="517" r:id="rId15"/>
    <p:sldId id="334" r:id="rId16"/>
    <p:sldId id="519" r:id="rId17"/>
    <p:sldId id="520" r:id="rId18"/>
    <p:sldId id="331" r:id="rId19"/>
    <p:sldId id="332" r:id="rId20"/>
    <p:sldId id="333" r:id="rId21"/>
    <p:sldId id="296" r:id="rId22"/>
    <p:sldId id="294" r:id="rId23"/>
    <p:sldId id="297" r:id="rId24"/>
    <p:sldId id="306" r:id="rId25"/>
    <p:sldId id="312" r:id="rId26"/>
    <p:sldId id="528" r:id="rId27"/>
    <p:sldId id="298" r:id="rId28"/>
    <p:sldId id="530" r:id="rId29"/>
    <p:sldId id="289" r:id="rId30"/>
    <p:sldId id="304" r:id="rId31"/>
    <p:sldId id="337" r:id="rId32"/>
    <p:sldId id="338" r:id="rId33"/>
    <p:sldId id="534" r:id="rId34"/>
    <p:sldId id="340" r:id="rId35"/>
    <p:sldId id="342" r:id="rId36"/>
    <p:sldId id="341" r:id="rId37"/>
    <p:sldId id="564" r:id="rId38"/>
    <p:sldId id="290" r:id="rId39"/>
    <p:sldId id="291" r:id="rId40"/>
    <p:sldId id="300" r:id="rId41"/>
    <p:sldId id="301" r:id="rId42"/>
    <p:sldId id="302" r:id="rId43"/>
    <p:sldId id="539" r:id="rId44"/>
    <p:sldId id="307" r:id="rId45"/>
    <p:sldId id="313" r:id="rId46"/>
    <p:sldId id="314" r:id="rId47"/>
    <p:sldId id="315" r:id="rId48"/>
    <p:sldId id="316" r:id="rId49"/>
    <p:sldId id="343" r:id="rId50"/>
    <p:sldId id="317" r:id="rId51"/>
    <p:sldId id="318" r:id="rId52"/>
    <p:sldId id="319" r:id="rId53"/>
    <p:sldId id="320" r:id="rId54"/>
    <p:sldId id="321" r:id="rId55"/>
    <p:sldId id="322" r:id="rId56"/>
    <p:sldId id="323" r:id="rId57"/>
    <p:sldId id="324" r:id="rId58"/>
    <p:sldId id="325" r:id="rId59"/>
    <p:sldId id="326" r:id="rId60"/>
    <p:sldId id="327" r:id="rId61"/>
    <p:sldId id="328" r:id="rId62"/>
    <p:sldId id="344" r:id="rId63"/>
    <p:sldId id="345" r:id="rId64"/>
    <p:sldId id="346" r:id="rId65"/>
    <p:sldId id="558" r:id="rId66"/>
    <p:sldId id="347" r:id="rId67"/>
    <p:sldId id="565" r:id="rId68"/>
    <p:sldId id="567" r:id="rId69"/>
    <p:sldId id="562" r:id="rId70"/>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0032"/>
    <a:srgbClr val="64A70B"/>
    <a:srgbClr val="00B5E2"/>
    <a:srgbClr val="041E42"/>
    <a:srgbClr val="003DA5"/>
    <a:srgbClr val="BBBCBC"/>
    <a:srgbClr val="F8E08E"/>
    <a:srgbClr val="862633"/>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0"/>
    <p:restoredTop sz="94198" autoAdjust="0"/>
  </p:normalViewPr>
  <p:slideViewPr>
    <p:cSldViewPr snapToGrid="0" snapToObjects="1">
      <p:cViewPr varScale="1">
        <p:scale>
          <a:sx n="114" d="100"/>
          <a:sy n="114" d="100"/>
        </p:scale>
        <p:origin x="576" y="96"/>
      </p:cViewPr>
      <p:guideLst/>
    </p:cSldViewPr>
  </p:slideViewPr>
  <p:notesTextViewPr>
    <p:cViewPr>
      <p:scale>
        <a:sx n="1" d="1"/>
        <a:sy n="1" d="1"/>
      </p:scale>
      <p:origin x="0" y="0"/>
    </p:cViewPr>
  </p:notesTextViewPr>
  <p:sorterViewPr>
    <p:cViewPr>
      <p:scale>
        <a:sx n="100" d="100"/>
        <a:sy n="100" d="100"/>
      </p:scale>
      <p:origin x="0" y="-4258"/>
    </p:cViewPr>
  </p:sorterViewPr>
  <p:notesViewPr>
    <p:cSldViewPr snapToGrid="0" snapToObjects="1">
      <p:cViewPr varScale="1">
        <p:scale>
          <a:sx n="54" d="100"/>
          <a:sy n="54" d="100"/>
        </p:scale>
        <p:origin x="3408" y="5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FB1FF9-ACAE-D04C-B670-FD039F7430A3}"/>
              </a:ext>
            </a:extLst>
          </p:cNvPr>
          <p:cNvSpPr>
            <a:spLocks noGrp="1"/>
          </p:cNvSpPr>
          <p:nvPr>
            <p:ph type="hdr" sz="quarter"/>
          </p:nvPr>
        </p:nvSpPr>
        <p:spPr>
          <a:xfrm>
            <a:off x="221456" y="44449"/>
            <a:ext cx="6415088" cy="458788"/>
          </a:xfrm>
          <a:prstGeom prst="rect">
            <a:avLst/>
          </a:prstGeom>
        </p:spPr>
        <p:txBody>
          <a:bodyPr vert="horz" lIns="91440" tIns="45720" rIns="91440" bIns="45720" rtlCol="0"/>
          <a:lstStyle>
            <a:lvl1pPr algn="l">
              <a:defRPr sz="1200"/>
            </a:lvl1pPr>
          </a:lstStyle>
          <a:p>
            <a:pPr algn="ctr"/>
            <a:r>
              <a:rPr lang="fr-FR" sz="2000" b="1" dirty="0" err="1"/>
              <a:t>Chapter</a:t>
            </a:r>
            <a:r>
              <a:rPr lang="fr-FR" sz="2000" b="1" dirty="0"/>
              <a:t> 4: </a:t>
            </a:r>
            <a:r>
              <a:rPr lang="fr-FR" sz="2000" b="1" dirty="0" err="1"/>
              <a:t>Numerical</a:t>
            </a:r>
            <a:r>
              <a:rPr lang="fr-FR" sz="2000" b="1" dirty="0"/>
              <a:t> Descriptive Techniques </a:t>
            </a:r>
          </a:p>
          <a:p>
            <a:endParaRPr lang="en-US" dirty="0"/>
          </a:p>
        </p:txBody>
      </p:sp>
      <p:sp>
        <p:nvSpPr>
          <p:cNvPr id="5" name="Slide Number Placeholder 4">
            <a:extLst>
              <a:ext uri="{FF2B5EF4-FFF2-40B4-BE49-F238E27FC236}">
                <a16:creationId xmlns:a16="http://schemas.microsoft.com/office/drawing/2014/main" id="{5FA7BD05-5FC5-3240-AFA9-57F1BE0F4D32}"/>
              </a:ext>
            </a:extLst>
          </p:cNvPr>
          <p:cNvSpPr>
            <a:spLocks noGrp="1"/>
          </p:cNvSpPr>
          <p:nvPr>
            <p:ph type="sldNum" sz="quarter" idx="3"/>
          </p:nvPr>
        </p:nvSpPr>
        <p:spPr>
          <a:xfrm>
            <a:off x="627063" y="8455819"/>
            <a:ext cx="2971800" cy="458787"/>
          </a:xfrm>
          <a:prstGeom prst="rect">
            <a:avLst/>
          </a:prstGeom>
        </p:spPr>
        <p:txBody>
          <a:bodyPr vert="horz" lIns="91440" tIns="45720" rIns="91440" bIns="45720" rtlCol="0" anchor="b"/>
          <a:lstStyle>
            <a:lvl1pPr algn="r">
              <a:defRPr sz="1200"/>
            </a:lvl1pPr>
          </a:lstStyle>
          <a:p>
            <a:fld id="{ADAA6948-72C6-DE46-B9E3-7485555C1228}" type="slidenum">
              <a:rPr lang="en-US" smtClean="0"/>
              <a:t>‹#›</a:t>
            </a:fld>
            <a:endParaRPr lang="en-US" dirty="0"/>
          </a:p>
        </p:txBody>
      </p:sp>
    </p:spTree>
    <p:extLst>
      <p:ext uri="{BB962C8B-B14F-4D97-AF65-F5344CB8AC3E}">
        <p14:creationId xmlns:p14="http://schemas.microsoft.com/office/powerpoint/2010/main" val="3223062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6A555-4996-C14B-961A-172CE8254D90}" type="datetimeFigureOut">
              <a:rPr lang="en-US" smtClean="0"/>
              <a:t>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4FE38-0002-6343-96FC-54FCA899E23E}" type="slidenum">
              <a:rPr lang="en-US" smtClean="0"/>
              <a:t>‹#›</a:t>
            </a:fld>
            <a:endParaRPr lang="en-US"/>
          </a:p>
        </p:txBody>
      </p:sp>
    </p:spTree>
    <p:extLst>
      <p:ext uri="{BB962C8B-B14F-4D97-AF65-F5344CB8AC3E}">
        <p14:creationId xmlns:p14="http://schemas.microsoft.com/office/powerpoint/2010/main" val="570119186"/>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1</a:t>
            </a:fld>
            <a:endParaRPr lang="en-US"/>
          </a:p>
        </p:txBody>
      </p:sp>
    </p:spTree>
    <p:extLst>
      <p:ext uri="{BB962C8B-B14F-4D97-AF65-F5344CB8AC3E}">
        <p14:creationId xmlns:p14="http://schemas.microsoft.com/office/powerpoint/2010/main" val="2749061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20</a:t>
            </a:fld>
            <a:endParaRPr lang="en-US"/>
          </a:p>
        </p:txBody>
      </p:sp>
    </p:spTree>
    <p:extLst>
      <p:ext uri="{BB962C8B-B14F-4D97-AF65-F5344CB8AC3E}">
        <p14:creationId xmlns:p14="http://schemas.microsoft.com/office/powerpoint/2010/main" val="1705547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explain outliers from prep 101. </a:t>
            </a:r>
          </a:p>
        </p:txBody>
      </p:sp>
      <p:sp>
        <p:nvSpPr>
          <p:cNvPr id="4" name="Slide Number Placeholder 3"/>
          <p:cNvSpPr>
            <a:spLocks noGrp="1"/>
          </p:cNvSpPr>
          <p:nvPr>
            <p:ph type="sldNum" sz="quarter" idx="5"/>
          </p:nvPr>
        </p:nvSpPr>
        <p:spPr/>
        <p:txBody>
          <a:bodyPr/>
          <a:lstStyle/>
          <a:p>
            <a:fld id="{FD14FE38-0002-6343-96FC-54FCA899E23E}" type="slidenum">
              <a:rPr lang="en-US" smtClean="0"/>
              <a:t>22</a:t>
            </a:fld>
            <a:endParaRPr lang="en-US"/>
          </a:p>
        </p:txBody>
      </p:sp>
    </p:spTree>
    <p:extLst>
      <p:ext uri="{BB962C8B-B14F-4D97-AF65-F5344CB8AC3E}">
        <p14:creationId xmlns:p14="http://schemas.microsoft.com/office/powerpoint/2010/main" val="236487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more on the empirical rule from prep 101 + solve example</a:t>
            </a:r>
          </a:p>
        </p:txBody>
      </p:sp>
      <p:sp>
        <p:nvSpPr>
          <p:cNvPr id="4" name="Slide Number Placeholder 3"/>
          <p:cNvSpPr>
            <a:spLocks noGrp="1"/>
          </p:cNvSpPr>
          <p:nvPr>
            <p:ph type="sldNum" sz="quarter" idx="5"/>
          </p:nvPr>
        </p:nvSpPr>
        <p:spPr/>
        <p:txBody>
          <a:bodyPr/>
          <a:lstStyle/>
          <a:p>
            <a:fld id="{FD14FE38-0002-6343-96FC-54FCA899E23E}" type="slidenum">
              <a:rPr lang="en-US" smtClean="0"/>
              <a:t>24</a:t>
            </a:fld>
            <a:endParaRPr lang="en-US"/>
          </a:p>
        </p:txBody>
      </p:sp>
    </p:spTree>
    <p:extLst>
      <p:ext uri="{BB962C8B-B14F-4D97-AF65-F5344CB8AC3E}">
        <p14:creationId xmlns:p14="http://schemas.microsoft.com/office/powerpoint/2010/main" val="1932548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need to know all data points anymore </a:t>
            </a:r>
          </a:p>
        </p:txBody>
      </p:sp>
      <p:sp>
        <p:nvSpPr>
          <p:cNvPr id="4" name="Slide Number Placeholder 3"/>
          <p:cNvSpPr>
            <a:spLocks noGrp="1"/>
          </p:cNvSpPr>
          <p:nvPr>
            <p:ph type="sldNum" sz="quarter" idx="5"/>
          </p:nvPr>
        </p:nvSpPr>
        <p:spPr/>
        <p:txBody>
          <a:bodyPr/>
          <a:lstStyle/>
          <a:p>
            <a:fld id="{FD14FE38-0002-6343-96FC-54FCA899E23E}" type="slidenum">
              <a:rPr lang="en-US" smtClean="0"/>
              <a:t>25</a:t>
            </a:fld>
            <a:endParaRPr lang="en-US"/>
          </a:p>
        </p:txBody>
      </p:sp>
    </p:spTree>
    <p:extLst>
      <p:ext uri="{BB962C8B-B14F-4D97-AF65-F5344CB8AC3E}">
        <p14:creationId xmlns:p14="http://schemas.microsoft.com/office/powerpoint/2010/main" val="799661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33</a:t>
            </a:fld>
            <a:endParaRPr lang="en-US"/>
          </a:p>
        </p:txBody>
      </p:sp>
    </p:spTree>
    <p:extLst>
      <p:ext uri="{BB962C8B-B14F-4D97-AF65-F5344CB8AC3E}">
        <p14:creationId xmlns:p14="http://schemas.microsoft.com/office/powerpoint/2010/main" val="911127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34</a:t>
            </a:fld>
            <a:endParaRPr lang="en-US"/>
          </a:p>
        </p:txBody>
      </p:sp>
    </p:spTree>
    <p:extLst>
      <p:ext uri="{BB962C8B-B14F-4D97-AF65-F5344CB8AC3E}">
        <p14:creationId xmlns:p14="http://schemas.microsoft.com/office/powerpoint/2010/main" val="3478111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35</a:t>
            </a:fld>
            <a:endParaRPr lang="en-US"/>
          </a:p>
        </p:txBody>
      </p:sp>
    </p:spTree>
    <p:extLst>
      <p:ext uri="{BB962C8B-B14F-4D97-AF65-F5344CB8AC3E}">
        <p14:creationId xmlns:p14="http://schemas.microsoft.com/office/powerpoint/2010/main" val="1046685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37</a:t>
            </a:fld>
            <a:endParaRPr lang="en-US"/>
          </a:p>
        </p:txBody>
      </p:sp>
    </p:spTree>
    <p:extLst>
      <p:ext uri="{BB962C8B-B14F-4D97-AF65-F5344CB8AC3E}">
        <p14:creationId xmlns:p14="http://schemas.microsoft.com/office/powerpoint/2010/main" val="3216093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38</a:t>
            </a:fld>
            <a:endParaRPr lang="en-US"/>
          </a:p>
        </p:txBody>
      </p:sp>
    </p:spTree>
    <p:extLst>
      <p:ext uri="{BB962C8B-B14F-4D97-AF65-F5344CB8AC3E}">
        <p14:creationId xmlns:p14="http://schemas.microsoft.com/office/powerpoint/2010/main" val="188276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39</a:t>
            </a:fld>
            <a:endParaRPr lang="en-US"/>
          </a:p>
        </p:txBody>
      </p:sp>
    </p:spTree>
    <p:extLst>
      <p:ext uri="{BB962C8B-B14F-4D97-AF65-F5344CB8AC3E}">
        <p14:creationId xmlns:p14="http://schemas.microsoft.com/office/powerpoint/2010/main" val="3250913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2</a:t>
            </a:fld>
            <a:endParaRPr lang="en-US"/>
          </a:p>
        </p:txBody>
      </p:sp>
    </p:spTree>
    <p:extLst>
      <p:ext uri="{BB962C8B-B14F-4D97-AF65-F5344CB8AC3E}">
        <p14:creationId xmlns:p14="http://schemas.microsoft.com/office/powerpoint/2010/main" val="614405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40</a:t>
            </a:fld>
            <a:endParaRPr lang="en-US"/>
          </a:p>
        </p:txBody>
      </p:sp>
    </p:spTree>
    <p:extLst>
      <p:ext uri="{BB962C8B-B14F-4D97-AF65-F5344CB8AC3E}">
        <p14:creationId xmlns:p14="http://schemas.microsoft.com/office/powerpoint/2010/main" val="614405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41</a:t>
            </a:fld>
            <a:endParaRPr lang="en-US"/>
          </a:p>
        </p:txBody>
      </p:sp>
    </p:spTree>
    <p:extLst>
      <p:ext uri="{BB962C8B-B14F-4D97-AF65-F5344CB8AC3E}">
        <p14:creationId xmlns:p14="http://schemas.microsoft.com/office/powerpoint/2010/main" val="2581266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42</a:t>
            </a:fld>
            <a:endParaRPr lang="en-US"/>
          </a:p>
        </p:txBody>
      </p:sp>
    </p:spTree>
    <p:extLst>
      <p:ext uri="{BB962C8B-B14F-4D97-AF65-F5344CB8AC3E}">
        <p14:creationId xmlns:p14="http://schemas.microsoft.com/office/powerpoint/2010/main" val="2113137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43</a:t>
            </a:fld>
            <a:endParaRPr lang="en-US"/>
          </a:p>
        </p:txBody>
      </p:sp>
    </p:spTree>
    <p:extLst>
      <p:ext uri="{BB962C8B-B14F-4D97-AF65-F5344CB8AC3E}">
        <p14:creationId xmlns:p14="http://schemas.microsoft.com/office/powerpoint/2010/main" val="3071061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45</a:t>
            </a:fld>
            <a:endParaRPr lang="en-US"/>
          </a:p>
        </p:txBody>
      </p:sp>
    </p:spTree>
    <p:extLst>
      <p:ext uri="{BB962C8B-B14F-4D97-AF65-F5344CB8AC3E}">
        <p14:creationId xmlns:p14="http://schemas.microsoft.com/office/powerpoint/2010/main" val="957855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46</a:t>
            </a:fld>
            <a:endParaRPr lang="en-US"/>
          </a:p>
        </p:txBody>
      </p:sp>
    </p:spTree>
    <p:extLst>
      <p:ext uri="{BB962C8B-B14F-4D97-AF65-F5344CB8AC3E}">
        <p14:creationId xmlns:p14="http://schemas.microsoft.com/office/powerpoint/2010/main" val="4014963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47</a:t>
            </a:fld>
            <a:endParaRPr lang="en-US"/>
          </a:p>
        </p:txBody>
      </p:sp>
    </p:spTree>
    <p:extLst>
      <p:ext uri="{BB962C8B-B14F-4D97-AF65-F5344CB8AC3E}">
        <p14:creationId xmlns:p14="http://schemas.microsoft.com/office/powerpoint/2010/main" val="1396928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48</a:t>
            </a:fld>
            <a:endParaRPr lang="en-US"/>
          </a:p>
        </p:txBody>
      </p:sp>
    </p:spTree>
    <p:extLst>
      <p:ext uri="{BB962C8B-B14F-4D97-AF65-F5344CB8AC3E}">
        <p14:creationId xmlns:p14="http://schemas.microsoft.com/office/powerpoint/2010/main" val="1765310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49</a:t>
            </a:fld>
            <a:endParaRPr lang="en-US"/>
          </a:p>
        </p:txBody>
      </p:sp>
    </p:spTree>
    <p:extLst>
      <p:ext uri="{BB962C8B-B14F-4D97-AF65-F5344CB8AC3E}">
        <p14:creationId xmlns:p14="http://schemas.microsoft.com/office/powerpoint/2010/main" val="2756058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50</a:t>
            </a:fld>
            <a:endParaRPr lang="en-US"/>
          </a:p>
        </p:txBody>
      </p:sp>
    </p:spTree>
    <p:extLst>
      <p:ext uri="{BB962C8B-B14F-4D97-AF65-F5344CB8AC3E}">
        <p14:creationId xmlns:p14="http://schemas.microsoft.com/office/powerpoint/2010/main" val="4134863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4</a:t>
            </a:fld>
            <a:endParaRPr lang="en-US"/>
          </a:p>
        </p:txBody>
      </p:sp>
    </p:spTree>
    <p:extLst>
      <p:ext uri="{BB962C8B-B14F-4D97-AF65-F5344CB8AC3E}">
        <p14:creationId xmlns:p14="http://schemas.microsoft.com/office/powerpoint/2010/main" val="2392922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51</a:t>
            </a:fld>
            <a:endParaRPr lang="en-US"/>
          </a:p>
        </p:txBody>
      </p:sp>
    </p:spTree>
    <p:extLst>
      <p:ext uri="{BB962C8B-B14F-4D97-AF65-F5344CB8AC3E}">
        <p14:creationId xmlns:p14="http://schemas.microsoft.com/office/powerpoint/2010/main" val="4080369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52</a:t>
            </a:fld>
            <a:endParaRPr lang="en-US"/>
          </a:p>
        </p:txBody>
      </p:sp>
    </p:spTree>
    <p:extLst>
      <p:ext uri="{BB962C8B-B14F-4D97-AF65-F5344CB8AC3E}">
        <p14:creationId xmlns:p14="http://schemas.microsoft.com/office/powerpoint/2010/main" val="1095468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53</a:t>
            </a:fld>
            <a:endParaRPr lang="en-US"/>
          </a:p>
        </p:txBody>
      </p:sp>
    </p:spTree>
    <p:extLst>
      <p:ext uri="{BB962C8B-B14F-4D97-AF65-F5344CB8AC3E}">
        <p14:creationId xmlns:p14="http://schemas.microsoft.com/office/powerpoint/2010/main" val="1705547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54</a:t>
            </a:fld>
            <a:endParaRPr lang="en-US"/>
          </a:p>
        </p:txBody>
      </p:sp>
    </p:spTree>
    <p:extLst>
      <p:ext uri="{BB962C8B-B14F-4D97-AF65-F5344CB8AC3E}">
        <p14:creationId xmlns:p14="http://schemas.microsoft.com/office/powerpoint/2010/main" val="1716686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55</a:t>
            </a:fld>
            <a:endParaRPr lang="en-US"/>
          </a:p>
        </p:txBody>
      </p:sp>
    </p:spTree>
    <p:extLst>
      <p:ext uri="{BB962C8B-B14F-4D97-AF65-F5344CB8AC3E}">
        <p14:creationId xmlns:p14="http://schemas.microsoft.com/office/powerpoint/2010/main" val="236487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56</a:t>
            </a:fld>
            <a:endParaRPr lang="en-US"/>
          </a:p>
        </p:txBody>
      </p:sp>
    </p:spTree>
    <p:extLst>
      <p:ext uri="{BB962C8B-B14F-4D97-AF65-F5344CB8AC3E}">
        <p14:creationId xmlns:p14="http://schemas.microsoft.com/office/powerpoint/2010/main" val="1932548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64</a:t>
            </a:fld>
            <a:endParaRPr lang="en-US"/>
          </a:p>
        </p:txBody>
      </p:sp>
    </p:spTree>
    <p:extLst>
      <p:ext uri="{BB962C8B-B14F-4D97-AF65-F5344CB8AC3E}">
        <p14:creationId xmlns:p14="http://schemas.microsoft.com/office/powerpoint/2010/main" val="317134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EBE91F79-98F5-2B70-200A-41D8875153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20C7B23-C79F-426A-9E22-65FBCD49D514}" type="slidenum">
              <a:rPr lang="en-US" altLang="en-US" sz="1200"/>
              <a:pPr/>
              <a:t>5</a:t>
            </a:fld>
            <a:endParaRPr lang="en-US" altLang="en-US" sz="1200"/>
          </a:p>
        </p:txBody>
      </p:sp>
      <p:sp>
        <p:nvSpPr>
          <p:cNvPr id="47107" name="Rectangle 2">
            <a:extLst>
              <a:ext uri="{FF2B5EF4-FFF2-40B4-BE49-F238E27FC236}">
                <a16:creationId xmlns:a16="http://schemas.microsoft.com/office/drawing/2014/main" id="{7DE4B0C8-35A7-52CB-3A22-9C12BDC897D5}"/>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929BBF83-8925-412B-FE81-5C6C425631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Instructions:</a:t>
            </a:r>
          </a:p>
          <a:p>
            <a:r>
              <a:rPr lang="en-US" b="0" i="0" dirty="0">
                <a:effectLst/>
                <a:latin typeface="Times New Roman" panose="02020603050405020304" pitchFamily="18" charset="0"/>
              </a:rPr>
              <a:t>Type or import the data into one column. (Open Xm03-01.)</a:t>
            </a:r>
          </a:p>
          <a:p>
            <a:r>
              <a:rPr lang="en-US" b="0" i="0" dirty="0">
                <a:effectLst/>
                <a:latin typeface="Times New Roman" panose="02020603050405020304" pitchFamily="18" charset="0"/>
              </a:rPr>
              <a:t>Click </a:t>
            </a:r>
            <a:r>
              <a:rPr lang="en-US" b="1" i="0" dirty="0">
                <a:effectLst/>
                <a:latin typeface="Times New Roman" panose="02020603050405020304" pitchFamily="18" charset="0"/>
              </a:rPr>
              <a:t>Data</a:t>
            </a:r>
            <a:r>
              <a:rPr lang="en-US" b="0" i="0" dirty="0">
                <a:effectLst/>
                <a:latin typeface="Times New Roman" panose="02020603050405020304" pitchFamily="18" charset="0"/>
              </a:rPr>
              <a:t>, </a:t>
            </a:r>
            <a:r>
              <a:rPr lang="en-US" b="1" i="0" dirty="0">
                <a:effectLst/>
                <a:latin typeface="Times New Roman" panose="02020603050405020304" pitchFamily="18" charset="0"/>
              </a:rPr>
              <a:t>Data Analysis</a:t>
            </a:r>
            <a:r>
              <a:rPr lang="en-US" b="0" i="0" dirty="0">
                <a:effectLst/>
                <a:latin typeface="Times New Roman" panose="02020603050405020304" pitchFamily="18" charset="0"/>
              </a:rPr>
              <a:t>, and </a:t>
            </a:r>
            <a:r>
              <a:rPr lang="en-US" b="1" i="0" dirty="0">
                <a:effectLst/>
                <a:latin typeface="Times New Roman" panose="02020603050405020304" pitchFamily="18" charset="0"/>
              </a:rPr>
              <a:t>Descriptive Statistics</a:t>
            </a:r>
            <a:r>
              <a:rPr lang="en-US" b="0" i="0" dirty="0">
                <a:effectLst/>
                <a:latin typeface="Times New Roman" panose="02020603050405020304" pitchFamily="18" charset="0"/>
              </a:rPr>
              <a:t>.</a:t>
            </a:r>
          </a:p>
          <a:p>
            <a:r>
              <a:rPr lang="en-US" b="0" i="0" dirty="0">
                <a:effectLst/>
                <a:latin typeface="Times New Roman" panose="02020603050405020304" pitchFamily="18" charset="0"/>
              </a:rPr>
              <a:t>Specify the </a:t>
            </a:r>
            <a:r>
              <a:rPr lang="en-US" b="1" i="0" dirty="0">
                <a:effectLst/>
                <a:latin typeface="Times New Roman" panose="02020603050405020304" pitchFamily="18" charset="0"/>
              </a:rPr>
              <a:t>Input Range </a:t>
            </a:r>
            <a:r>
              <a:rPr lang="en-US" b="0" i="0" dirty="0">
                <a:effectLst/>
                <a:latin typeface="Times New Roman" panose="02020603050405020304" pitchFamily="18" charset="0"/>
              </a:rPr>
              <a:t>(A1:A201) and click </a:t>
            </a:r>
            <a:r>
              <a:rPr lang="en-US" b="1" i="0" dirty="0">
                <a:effectLst/>
                <a:latin typeface="Times New Roman" panose="02020603050405020304" pitchFamily="18" charset="0"/>
              </a:rPr>
              <a:t>Summary Statistics.</a:t>
            </a:r>
            <a:endParaRPr lang="en-US" b="1"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7</a:t>
            </a:fld>
            <a:endParaRPr lang="en-US"/>
          </a:p>
        </p:txBody>
      </p:sp>
    </p:spTree>
    <p:extLst>
      <p:ext uri="{BB962C8B-B14F-4D97-AF65-F5344CB8AC3E}">
        <p14:creationId xmlns:p14="http://schemas.microsoft.com/office/powerpoint/2010/main" val="2069271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16</a:t>
            </a:fld>
            <a:endParaRPr lang="en-US"/>
          </a:p>
        </p:txBody>
      </p:sp>
    </p:spTree>
    <p:extLst>
      <p:ext uri="{BB962C8B-B14F-4D97-AF65-F5344CB8AC3E}">
        <p14:creationId xmlns:p14="http://schemas.microsoft.com/office/powerpoint/2010/main" val="1396928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17</a:t>
            </a:fld>
            <a:endParaRPr lang="en-US"/>
          </a:p>
        </p:txBody>
      </p:sp>
    </p:spTree>
    <p:extLst>
      <p:ext uri="{BB962C8B-B14F-4D97-AF65-F5344CB8AC3E}">
        <p14:creationId xmlns:p14="http://schemas.microsoft.com/office/powerpoint/2010/main" val="1765310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18</a:t>
            </a:fld>
            <a:endParaRPr lang="en-US"/>
          </a:p>
        </p:txBody>
      </p:sp>
    </p:spTree>
    <p:extLst>
      <p:ext uri="{BB962C8B-B14F-4D97-AF65-F5344CB8AC3E}">
        <p14:creationId xmlns:p14="http://schemas.microsoft.com/office/powerpoint/2010/main" val="275605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4FE38-0002-6343-96FC-54FCA899E23E}" type="slidenum">
              <a:rPr lang="en-US" smtClean="0"/>
              <a:t>19</a:t>
            </a:fld>
            <a:endParaRPr lang="en-US"/>
          </a:p>
        </p:txBody>
      </p:sp>
    </p:spTree>
    <p:extLst>
      <p:ext uri="{BB962C8B-B14F-4D97-AF65-F5344CB8AC3E}">
        <p14:creationId xmlns:p14="http://schemas.microsoft.com/office/powerpoint/2010/main" val="4134863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842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4 Layout -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C89823-5483-F54F-8787-A8F0A4C774D1}"/>
              </a:ext>
            </a:extLst>
          </p:cNvPr>
          <p:cNvSpPr/>
          <p:nvPr userDrawn="1"/>
        </p:nvSpPr>
        <p:spPr>
          <a:xfrm rot="5400000">
            <a:off x="5613117" y="3360600"/>
            <a:ext cx="6861600" cy="140400"/>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76320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4 Layout - Yell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EBE2EE-8499-2342-A235-625AD31206FB}"/>
              </a:ext>
            </a:extLst>
          </p:cNvPr>
          <p:cNvSpPr/>
          <p:nvPr userDrawn="1"/>
        </p:nvSpPr>
        <p:spPr>
          <a:xfrm rot="5400000">
            <a:off x="5613117" y="3360600"/>
            <a:ext cx="6861600" cy="140400"/>
          </a:xfrm>
          <a:prstGeom prst="rect">
            <a:avLst/>
          </a:prstGeom>
          <a:solidFill>
            <a:srgbClr val="F8E08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3578551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4 Layout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9AB23E-A2C0-454B-A76C-82C67AC86795}"/>
              </a:ext>
            </a:extLst>
          </p:cNvPr>
          <p:cNvSpPr/>
          <p:nvPr userDrawn="1"/>
        </p:nvSpPr>
        <p:spPr>
          <a:xfrm rot="5400000">
            <a:off x="5613117" y="3360600"/>
            <a:ext cx="6861600" cy="1404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3890649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4 Layout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38B344-16CC-7945-8486-3411B3927DCA}"/>
              </a:ext>
            </a:extLst>
          </p:cNvPr>
          <p:cNvSpPr/>
          <p:nvPr userDrawn="1"/>
        </p:nvSpPr>
        <p:spPr>
          <a:xfrm rot="5400000">
            <a:off x="5613117" y="3360600"/>
            <a:ext cx="6861600" cy="140400"/>
          </a:xfrm>
          <a:prstGeom prst="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3027447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4 Layout with Image - Dark 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5FD9A-6DC3-0C49-9F9C-0932E8B757F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9233645" y="0"/>
            <a:ext cx="2960132" cy="6864664"/>
          </a:xfrm>
          <a:prstGeom prst="rect">
            <a:avLst/>
          </a:prstGeom>
        </p:spPr>
      </p:pic>
    </p:spTree>
    <p:extLst>
      <p:ext uri="{BB962C8B-B14F-4D97-AF65-F5344CB8AC3E}">
        <p14:creationId xmlns:p14="http://schemas.microsoft.com/office/powerpoint/2010/main" val="4081526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4 Layout with Image - Maro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43D03E-015A-8142-A46F-7B141E954485}"/>
              </a:ext>
            </a:extLst>
          </p:cNvPr>
          <p:cNvPicPr>
            <a:picLocks/>
          </p:cNvPicPr>
          <p:nvPr userDrawn="1"/>
        </p:nvPicPr>
        <p:blipFill rotWithShape="1">
          <a:blip r:embed="rId2">
            <a:extLst>
              <a:ext uri="{28A0092B-C50C-407E-A947-70E740481C1C}">
                <a14:useLocalDpi xmlns:a14="http://schemas.microsoft.com/office/drawing/2010/main"/>
              </a:ext>
            </a:extLst>
          </a:blip>
          <a:srcRect/>
          <a:stretch/>
        </p:blipFill>
        <p:spPr>
          <a:xfrm>
            <a:off x="9233643" y="0"/>
            <a:ext cx="2960133" cy="6861600"/>
          </a:xfrm>
          <a:prstGeom prst="rect">
            <a:avLst/>
          </a:prstGeom>
        </p:spPr>
      </p:pic>
      <p:sp>
        <p:nvSpPr>
          <p:cNvPr id="8" name="Rectangle 7">
            <a:extLst>
              <a:ext uri="{FF2B5EF4-FFF2-40B4-BE49-F238E27FC236}">
                <a16:creationId xmlns:a16="http://schemas.microsoft.com/office/drawing/2014/main" id="{CC203331-BEFC-CE49-A615-872D07A249DE}"/>
              </a:ext>
            </a:extLst>
          </p:cNvPr>
          <p:cNvSpPr/>
          <p:nvPr userDrawn="1"/>
        </p:nvSpPr>
        <p:spPr>
          <a:xfrm rot="5400000">
            <a:off x="5613117" y="3360600"/>
            <a:ext cx="6861600" cy="140400"/>
          </a:xfrm>
          <a:prstGeom prst="rect">
            <a:avLst/>
          </a:prstGeom>
          <a:solidFill>
            <a:srgbClr val="8626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2907719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4 Layout with Image - R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C76EA3-B106-0543-A834-9A628F70F9D9}"/>
              </a:ext>
            </a:extLst>
          </p:cNvPr>
          <p:cNvPicPr>
            <a:picLocks/>
          </p:cNvPicPr>
          <p:nvPr userDrawn="1"/>
        </p:nvPicPr>
        <p:blipFill rotWithShape="1">
          <a:blip r:embed="rId2">
            <a:extLst>
              <a:ext uri="{28A0092B-C50C-407E-A947-70E740481C1C}">
                <a14:useLocalDpi xmlns:a14="http://schemas.microsoft.com/office/drawing/2010/main"/>
              </a:ext>
            </a:extLst>
          </a:blip>
          <a:srcRect/>
          <a:stretch/>
        </p:blipFill>
        <p:spPr>
          <a:xfrm>
            <a:off x="9233640" y="0"/>
            <a:ext cx="2958356" cy="6861600"/>
          </a:xfrm>
          <a:prstGeom prst="rect">
            <a:avLst/>
          </a:prstGeom>
        </p:spPr>
      </p:pic>
      <p:sp>
        <p:nvSpPr>
          <p:cNvPr id="4" name="Rectangle 3">
            <a:extLst>
              <a:ext uri="{FF2B5EF4-FFF2-40B4-BE49-F238E27FC236}">
                <a16:creationId xmlns:a16="http://schemas.microsoft.com/office/drawing/2014/main" id="{C1B5589D-110A-7E43-B568-3693A50AEE7C}"/>
              </a:ext>
            </a:extLst>
          </p:cNvPr>
          <p:cNvSpPr/>
          <p:nvPr userDrawn="1"/>
        </p:nvSpPr>
        <p:spPr>
          <a:xfrm rot="5400000">
            <a:off x="5613117" y="3360600"/>
            <a:ext cx="6861600" cy="140400"/>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60437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4 Layout with Imag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400BB-D160-934A-AA5C-4EACDE849C79}"/>
              </a:ext>
            </a:extLst>
          </p:cNvPr>
          <p:cNvPicPr>
            <a:picLocks/>
          </p:cNvPicPr>
          <p:nvPr userDrawn="1"/>
        </p:nvPicPr>
        <p:blipFill rotWithShape="1">
          <a:blip r:embed="rId2">
            <a:extLst>
              <a:ext uri="{28A0092B-C50C-407E-A947-70E740481C1C}">
                <a14:useLocalDpi xmlns:a14="http://schemas.microsoft.com/office/drawing/2010/main"/>
              </a:ext>
            </a:extLst>
          </a:blip>
          <a:srcRect t="-18"/>
          <a:stretch/>
        </p:blipFill>
        <p:spPr>
          <a:xfrm>
            <a:off x="9233641" y="-1"/>
            <a:ext cx="2958355" cy="6860369"/>
          </a:xfrm>
          <a:prstGeom prst="rect">
            <a:avLst/>
          </a:prstGeom>
        </p:spPr>
      </p:pic>
      <p:sp>
        <p:nvSpPr>
          <p:cNvPr id="4" name="Rectangle 3">
            <a:extLst>
              <a:ext uri="{FF2B5EF4-FFF2-40B4-BE49-F238E27FC236}">
                <a16:creationId xmlns:a16="http://schemas.microsoft.com/office/drawing/2014/main" id="{64BB11EB-047C-0548-BED5-592B82D4597C}"/>
              </a:ext>
            </a:extLst>
          </p:cNvPr>
          <p:cNvSpPr/>
          <p:nvPr userDrawn="1"/>
        </p:nvSpPr>
        <p:spPr>
          <a:xfrm rot="5400000">
            <a:off x="5613117" y="3360600"/>
            <a:ext cx="6861600" cy="140400"/>
          </a:xfrm>
          <a:prstGeom prst="rect">
            <a:avLst/>
          </a:prstGeom>
          <a:solidFill>
            <a:srgbClr val="F8E08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3574952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 Layout with Image -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B186D8-E67F-AE45-AB7B-479201C07BF2}"/>
              </a:ext>
            </a:extLst>
          </p:cNvPr>
          <p:cNvSpPr/>
          <p:nvPr userDrawn="1"/>
        </p:nvSpPr>
        <p:spPr>
          <a:xfrm rot="5400000">
            <a:off x="5613117" y="3360600"/>
            <a:ext cx="6861600" cy="1404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pic>
        <p:nvPicPr>
          <p:cNvPr id="6" name="Picture 5">
            <a:extLst>
              <a:ext uri="{FF2B5EF4-FFF2-40B4-BE49-F238E27FC236}">
                <a16:creationId xmlns:a16="http://schemas.microsoft.com/office/drawing/2014/main" id="{209015D4-4926-0F4A-A31A-4F0BEECF3B0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9229344" y="0"/>
            <a:ext cx="2962656" cy="6858000"/>
          </a:xfrm>
          <a:prstGeom prst="rect">
            <a:avLst/>
          </a:prstGeom>
        </p:spPr>
      </p:pic>
    </p:spTree>
    <p:extLst>
      <p:ext uri="{BB962C8B-B14F-4D97-AF65-F5344CB8AC3E}">
        <p14:creationId xmlns:p14="http://schemas.microsoft.com/office/powerpoint/2010/main" val="4186817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4 Layout Bottom Gradient - Dark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848B9E-C296-384E-8883-220BAA18242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9233645" y="0"/>
            <a:ext cx="2960132" cy="6864664"/>
          </a:xfrm>
          <a:prstGeom prst="rect">
            <a:avLst/>
          </a:prstGeom>
        </p:spPr>
      </p:pic>
      <p:sp>
        <p:nvSpPr>
          <p:cNvPr id="4" name="Rectangle 3">
            <a:extLst>
              <a:ext uri="{FF2B5EF4-FFF2-40B4-BE49-F238E27FC236}">
                <a16:creationId xmlns:a16="http://schemas.microsoft.com/office/drawing/2014/main" id="{6BEF08FD-AC0F-CD4F-B463-019E813B0421}"/>
              </a:ext>
            </a:extLst>
          </p:cNvPr>
          <p:cNvSpPr/>
          <p:nvPr userDrawn="1"/>
        </p:nvSpPr>
        <p:spPr>
          <a:xfrm rot="10800000">
            <a:off x="9233644" y="0"/>
            <a:ext cx="2958356" cy="6861600"/>
          </a:xfrm>
          <a:prstGeom prst="rect">
            <a:avLst/>
          </a:prstGeom>
          <a:gradFill>
            <a:gsLst>
              <a:gs pos="25000">
                <a:srgbClr val="002060">
                  <a:alpha val="0"/>
                </a:srgbClr>
              </a:gs>
              <a:gs pos="0">
                <a:srgbClr val="041E42"/>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1098100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Maro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92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4 Layout Bottom Gradient - R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C76EA3-B106-0543-A834-9A628F70F9D9}"/>
              </a:ext>
            </a:extLst>
          </p:cNvPr>
          <p:cNvPicPr>
            <a:picLocks/>
          </p:cNvPicPr>
          <p:nvPr userDrawn="1"/>
        </p:nvPicPr>
        <p:blipFill rotWithShape="1">
          <a:blip r:embed="rId2">
            <a:extLst>
              <a:ext uri="{28A0092B-C50C-407E-A947-70E740481C1C}">
                <a14:useLocalDpi xmlns:a14="http://schemas.microsoft.com/office/drawing/2010/main"/>
              </a:ext>
            </a:extLst>
          </a:blip>
          <a:srcRect/>
          <a:stretch/>
        </p:blipFill>
        <p:spPr>
          <a:xfrm>
            <a:off x="9233640" y="0"/>
            <a:ext cx="2958356" cy="6861600"/>
          </a:xfrm>
          <a:prstGeom prst="rect">
            <a:avLst/>
          </a:prstGeom>
        </p:spPr>
      </p:pic>
      <p:sp>
        <p:nvSpPr>
          <p:cNvPr id="4" name="Rectangle 3">
            <a:extLst>
              <a:ext uri="{FF2B5EF4-FFF2-40B4-BE49-F238E27FC236}">
                <a16:creationId xmlns:a16="http://schemas.microsoft.com/office/drawing/2014/main" id="{C1B5589D-110A-7E43-B568-3693A50AEE7C}"/>
              </a:ext>
            </a:extLst>
          </p:cNvPr>
          <p:cNvSpPr/>
          <p:nvPr userDrawn="1"/>
        </p:nvSpPr>
        <p:spPr>
          <a:xfrm rot="5400000">
            <a:off x="5613117" y="3360600"/>
            <a:ext cx="6861600" cy="140400"/>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
        <p:nvSpPr>
          <p:cNvPr id="6" name="Rectangle 5">
            <a:extLst>
              <a:ext uri="{FF2B5EF4-FFF2-40B4-BE49-F238E27FC236}">
                <a16:creationId xmlns:a16="http://schemas.microsoft.com/office/drawing/2014/main" id="{344AD6F4-AFE9-F745-BAE2-1589049450EE}"/>
              </a:ext>
            </a:extLst>
          </p:cNvPr>
          <p:cNvSpPr/>
          <p:nvPr userDrawn="1"/>
        </p:nvSpPr>
        <p:spPr>
          <a:xfrm rot="10800000">
            <a:off x="9233644" y="0"/>
            <a:ext cx="2958356" cy="6861600"/>
          </a:xfrm>
          <a:prstGeom prst="rect">
            <a:avLst/>
          </a:prstGeom>
          <a:gradFill>
            <a:gsLst>
              <a:gs pos="25000">
                <a:srgbClr val="002060">
                  <a:alpha val="0"/>
                </a:srgbClr>
              </a:gs>
              <a:gs pos="0">
                <a:srgbClr val="041E42"/>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2438254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4 Layout Bottom Gradient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400BB-D160-934A-AA5C-4EACDE849C79}"/>
              </a:ext>
            </a:extLst>
          </p:cNvPr>
          <p:cNvPicPr>
            <a:picLocks/>
          </p:cNvPicPr>
          <p:nvPr userDrawn="1"/>
        </p:nvPicPr>
        <p:blipFill rotWithShape="1">
          <a:blip r:embed="rId2">
            <a:extLst>
              <a:ext uri="{28A0092B-C50C-407E-A947-70E740481C1C}">
                <a14:useLocalDpi xmlns:a14="http://schemas.microsoft.com/office/drawing/2010/main"/>
              </a:ext>
            </a:extLst>
          </a:blip>
          <a:srcRect t="-18"/>
          <a:stretch/>
        </p:blipFill>
        <p:spPr>
          <a:xfrm>
            <a:off x="9233641" y="-1"/>
            <a:ext cx="2958355" cy="6860369"/>
          </a:xfrm>
          <a:prstGeom prst="rect">
            <a:avLst/>
          </a:prstGeom>
        </p:spPr>
      </p:pic>
      <p:sp>
        <p:nvSpPr>
          <p:cNvPr id="4" name="Rectangle 3">
            <a:extLst>
              <a:ext uri="{FF2B5EF4-FFF2-40B4-BE49-F238E27FC236}">
                <a16:creationId xmlns:a16="http://schemas.microsoft.com/office/drawing/2014/main" id="{64BB11EB-047C-0548-BED5-592B82D4597C}"/>
              </a:ext>
            </a:extLst>
          </p:cNvPr>
          <p:cNvSpPr/>
          <p:nvPr userDrawn="1"/>
        </p:nvSpPr>
        <p:spPr>
          <a:xfrm rot="5400000">
            <a:off x="5613117" y="3360600"/>
            <a:ext cx="6861600" cy="140400"/>
          </a:xfrm>
          <a:prstGeom prst="rect">
            <a:avLst/>
          </a:prstGeom>
          <a:solidFill>
            <a:srgbClr val="F8E08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
        <p:nvSpPr>
          <p:cNvPr id="6" name="Rectangle 5">
            <a:extLst>
              <a:ext uri="{FF2B5EF4-FFF2-40B4-BE49-F238E27FC236}">
                <a16:creationId xmlns:a16="http://schemas.microsoft.com/office/drawing/2014/main" id="{6E193D1B-12F5-754A-B7B1-A2F6EF4EFBB6}"/>
              </a:ext>
            </a:extLst>
          </p:cNvPr>
          <p:cNvSpPr/>
          <p:nvPr userDrawn="1"/>
        </p:nvSpPr>
        <p:spPr>
          <a:xfrm rot="10800000">
            <a:off x="9233644" y="0"/>
            <a:ext cx="2958356" cy="6861600"/>
          </a:xfrm>
          <a:prstGeom prst="rect">
            <a:avLst/>
          </a:prstGeom>
          <a:gradFill>
            <a:gsLst>
              <a:gs pos="25000">
                <a:srgbClr val="002060">
                  <a:alpha val="0"/>
                </a:srgbClr>
              </a:gs>
              <a:gs pos="0">
                <a:srgbClr val="041E42"/>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3929014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4 Layout Bottom Gradient -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B186D8-E67F-AE45-AB7B-479201C07BF2}"/>
              </a:ext>
            </a:extLst>
          </p:cNvPr>
          <p:cNvSpPr/>
          <p:nvPr userDrawn="1"/>
        </p:nvSpPr>
        <p:spPr>
          <a:xfrm rot="5400000">
            <a:off x="5613117" y="3360600"/>
            <a:ext cx="6861600" cy="1404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pic>
        <p:nvPicPr>
          <p:cNvPr id="6" name="Picture 5">
            <a:extLst>
              <a:ext uri="{FF2B5EF4-FFF2-40B4-BE49-F238E27FC236}">
                <a16:creationId xmlns:a16="http://schemas.microsoft.com/office/drawing/2014/main" id="{209015D4-4926-0F4A-A31A-4F0BEECF3B0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9229344" y="0"/>
            <a:ext cx="2962656" cy="6858000"/>
          </a:xfrm>
          <a:prstGeom prst="rect">
            <a:avLst/>
          </a:prstGeom>
        </p:spPr>
      </p:pic>
      <p:sp>
        <p:nvSpPr>
          <p:cNvPr id="7" name="Rectangle 6">
            <a:extLst>
              <a:ext uri="{FF2B5EF4-FFF2-40B4-BE49-F238E27FC236}">
                <a16:creationId xmlns:a16="http://schemas.microsoft.com/office/drawing/2014/main" id="{A710BC63-B53D-B94A-ACC4-5BDCC8809122}"/>
              </a:ext>
            </a:extLst>
          </p:cNvPr>
          <p:cNvSpPr/>
          <p:nvPr userDrawn="1"/>
        </p:nvSpPr>
        <p:spPr>
          <a:xfrm rot="10800000">
            <a:off x="9233644" y="0"/>
            <a:ext cx="2958356" cy="6861600"/>
          </a:xfrm>
          <a:prstGeom prst="rect">
            <a:avLst/>
          </a:prstGeom>
          <a:gradFill>
            <a:gsLst>
              <a:gs pos="25000">
                <a:srgbClr val="002060">
                  <a:alpha val="0"/>
                </a:srgbClr>
              </a:gs>
              <a:gs pos="0">
                <a:srgbClr val="041E42"/>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1077860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4 Layout Bottom Gradient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4AD133-C9F9-0942-9DA2-75737EFDB27F}"/>
              </a:ext>
            </a:extLst>
          </p:cNvPr>
          <p:cNvSpPr/>
          <p:nvPr userDrawn="1"/>
        </p:nvSpPr>
        <p:spPr>
          <a:xfrm rot="5400000">
            <a:off x="5613117" y="3360600"/>
            <a:ext cx="6861600" cy="140400"/>
          </a:xfrm>
          <a:prstGeom prst="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pic>
        <p:nvPicPr>
          <p:cNvPr id="4" name="Picture 3">
            <a:extLst>
              <a:ext uri="{FF2B5EF4-FFF2-40B4-BE49-F238E27FC236}">
                <a16:creationId xmlns:a16="http://schemas.microsoft.com/office/drawing/2014/main" id="{CAC41F10-AE7A-EF45-A488-01351DCD412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9229344" y="0"/>
            <a:ext cx="2962656" cy="6861600"/>
          </a:xfrm>
          <a:prstGeom prst="rect">
            <a:avLst/>
          </a:prstGeom>
        </p:spPr>
      </p:pic>
      <p:sp>
        <p:nvSpPr>
          <p:cNvPr id="6" name="Rectangle 5">
            <a:extLst>
              <a:ext uri="{FF2B5EF4-FFF2-40B4-BE49-F238E27FC236}">
                <a16:creationId xmlns:a16="http://schemas.microsoft.com/office/drawing/2014/main" id="{135B3CBB-D9C3-314D-82C9-8938E9796DE8}"/>
              </a:ext>
            </a:extLst>
          </p:cNvPr>
          <p:cNvSpPr/>
          <p:nvPr userDrawn="1"/>
        </p:nvSpPr>
        <p:spPr>
          <a:xfrm rot="10800000">
            <a:off x="9233644" y="0"/>
            <a:ext cx="2958356" cy="6861600"/>
          </a:xfrm>
          <a:prstGeom prst="rect">
            <a:avLst/>
          </a:prstGeom>
          <a:gradFill>
            <a:gsLst>
              <a:gs pos="25000">
                <a:srgbClr val="002060">
                  <a:alpha val="0"/>
                </a:srgbClr>
              </a:gs>
              <a:gs pos="0">
                <a:srgbClr val="041E42"/>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319119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 Layout Left Gradient - Maro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53383C-5779-744F-9C31-9A1788E9FC5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18800" cy="6866566"/>
          </a:xfrm>
          <a:prstGeom prst="rect">
            <a:avLst/>
          </a:prstGeom>
        </p:spPr>
      </p:pic>
      <p:sp>
        <p:nvSpPr>
          <p:cNvPr id="9" name="Rectangle 8">
            <a:extLst>
              <a:ext uri="{FF2B5EF4-FFF2-40B4-BE49-F238E27FC236}">
                <a16:creationId xmlns:a16="http://schemas.microsoft.com/office/drawing/2014/main" id="{BA13A411-3E85-FB47-ACA9-5066E6E3534A}"/>
              </a:ext>
            </a:extLst>
          </p:cNvPr>
          <p:cNvSpPr/>
          <p:nvPr userDrawn="1"/>
        </p:nvSpPr>
        <p:spPr>
          <a:xfrm rot="5400000">
            <a:off x="5613117" y="3360600"/>
            <a:ext cx="6861600" cy="140400"/>
          </a:xfrm>
          <a:prstGeom prst="rect">
            <a:avLst/>
          </a:prstGeom>
          <a:solidFill>
            <a:srgbClr val="8626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
        <p:nvSpPr>
          <p:cNvPr id="10" name="Rectangle 9">
            <a:extLst>
              <a:ext uri="{FF2B5EF4-FFF2-40B4-BE49-F238E27FC236}">
                <a16:creationId xmlns:a16="http://schemas.microsoft.com/office/drawing/2014/main" id="{08F1E63F-E85B-D34D-83C7-28B650724EDA}"/>
              </a:ext>
            </a:extLst>
          </p:cNvPr>
          <p:cNvSpPr/>
          <p:nvPr userDrawn="1"/>
        </p:nvSpPr>
        <p:spPr>
          <a:xfrm rot="16200000">
            <a:off x="1054260" y="-1054260"/>
            <a:ext cx="6865200" cy="8973719"/>
          </a:xfrm>
          <a:prstGeom prst="rect">
            <a:avLst/>
          </a:prstGeom>
          <a:gradFill>
            <a:gsLst>
              <a:gs pos="25000">
                <a:srgbClr val="041E42">
                  <a:alpha val="0"/>
                </a:srgbClr>
              </a:gs>
              <a:gs pos="0">
                <a:srgbClr val="041E42"/>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pic>
        <p:nvPicPr>
          <p:cNvPr id="11" name="Picture 10">
            <a:extLst>
              <a:ext uri="{FF2B5EF4-FFF2-40B4-BE49-F238E27FC236}">
                <a16:creationId xmlns:a16="http://schemas.microsoft.com/office/drawing/2014/main" id="{1F7A9447-38B3-A84E-BABF-263312F1DBF0}"/>
              </a:ext>
            </a:extLst>
          </p:cNvPr>
          <p:cNvPicPr>
            <a:picLocks noChangeAspect="1"/>
          </p:cNvPicPr>
          <p:nvPr userDrawn="1"/>
        </p:nvPicPr>
        <p:blipFill>
          <a:blip r:embed="rId3">
            <a:alphaModFix amt="75000"/>
          </a:blip>
          <a:stretch>
            <a:fillRect/>
          </a:stretch>
        </p:blipFill>
        <p:spPr>
          <a:xfrm rot="16200000">
            <a:off x="-1455006" y="3246120"/>
            <a:ext cx="3601328" cy="365760"/>
          </a:xfrm>
          <a:prstGeom prst="rect">
            <a:avLst/>
          </a:prstGeom>
        </p:spPr>
      </p:pic>
    </p:spTree>
    <p:extLst>
      <p:ext uri="{BB962C8B-B14F-4D97-AF65-F5344CB8AC3E}">
        <p14:creationId xmlns:p14="http://schemas.microsoft.com/office/powerpoint/2010/main" val="1352373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 Layout Left Gradient - Re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780A43-EA04-1646-ADFC-95B600B94E8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14117" cy="6858000"/>
          </a:xfrm>
          <a:prstGeom prst="rect">
            <a:avLst/>
          </a:prstGeom>
        </p:spPr>
      </p:pic>
      <p:sp>
        <p:nvSpPr>
          <p:cNvPr id="3" name="Rectangle 2">
            <a:extLst>
              <a:ext uri="{FF2B5EF4-FFF2-40B4-BE49-F238E27FC236}">
                <a16:creationId xmlns:a16="http://schemas.microsoft.com/office/drawing/2014/main" id="{B2F90360-2B79-D34F-9B66-8E098CAC0576}"/>
              </a:ext>
            </a:extLst>
          </p:cNvPr>
          <p:cNvSpPr/>
          <p:nvPr userDrawn="1"/>
        </p:nvSpPr>
        <p:spPr>
          <a:xfrm rot="5400000">
            <a:off x="5613117" y="3360600"/>
            <a:ext cx="6861600" cy="140400"/>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
        <p:nvSpPr>
          <p:cNvPr id="6" name="Rectangle 5">
            <a:extLst>
              <a:ext uri="{FF2B5EF4-FFF2-40B4-BE49-F238E27FC236}">
                <a16:creationId xmlns:a16="http://schemas.microsoft.com/office/drawing/2014/main" id="{846BF029-B5E6-A74F-B61B-DEE98CF932AE}"/>
              </a:ext>
            </a:extLst>
          </p:cNvPr>
          <p:cNvSpPr/>
          <p:nvPr userDrawn="1"/>
        </p:nvSpPr>
        <p:spPr>
          <a:xfrm rot="16200000">
            <a:off x="1054260" y="-1054260"/>
            <a:ext cx="6865200" cy="8973719"/>
          </a:xfrm>
          <a:prstGeom prst="rect">
            <a:avLst/>
          </a:prstGeom>
          <a:gradFill>
            <a:gsLst>
              <a:gs pos="25000">
                <a:srgbClr val="041E42">
                  <a:alpha val="0"/>
                </a:srgbClr>
              </a:gs>
              <a:gs pos="0">
                <a:srgbClr val="041E42"/>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pic>
        <p:nvPicPr>
          <p:cNvPr id="7" name="Picture 6">
            <a:extLst>
              <a:ext uri="{FF2B5EF4-FFF2-40B4-BE49-F238E27FC236}">
                <a16:creationId xmlns:a16="http://schemas.microsoft.com/office/drawing/2014/main" id="{30C232F2-5F34-5F45-829B-34C51B68D836}"/>
              </a:ext>
            </a:extLst>
          </p:cNvPr>
          <p:cNvPicPr>
            <a:picLocks noChangeAspect="1"/>
          </p:cNvPicPr>
          <p:nvPr userDrawn="1"/>
        </p:nvPicPr>
        <p:blipFill>
          <a:blip r:embed="rId3">
            <a:alphaModFix amt="75000"/>
          </a:blip>
          <a:stretch>
            <a:fillRect/>
          </a:stretch>
        </p:blipFill>
        <p:spPr>
          <a:xfrm rot="16200000">
            <a:off x="-1455006" y="3246120"/>
            <a:ext cx="3601328" cy="365760"/>
          </a:xfrm>
          <a:prstGeom prst="rect">
            <a:avLst/>
          </a:prstGeom>
        </p:spPr>
      </p:pic>
    </p:spTree>
    <p:extLst>
      <p:ext uri="{BB962C8B-B14F-4D97-AF65-F5344CB8AC3E}">
        <p14:creationId xmlns:p14="http://schemas.microsoft.com/office/powerpoint/2010/main" val="4228605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 Layout Left Gradient - Yello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4F360D-A69D-CB4F-9112-4439BB939AD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9118800" cy="6866567"/>
          </a:xfrm>
          <a:prstGeom prst="rect">
            <a:avLst/>
          </a:prstGeom>
        </p:spPr>
      </p:pic>
      <p:sp>
        <p:nvSpPr>
          <p:cNvPr id="6" name="Rectangle 5">
            <a:extLst>
              <a:ext uri="{FF2B5EF4-FFF2-40B4-BE49-F238E27FC236}">
                <a16:creationId xmlns:a16="http://schemas.microsoft.com/office/drawing/2014/main" id="{6B5A4335-3F16-6E4F-979D-34610983A6ED}"/>
              </a:ext>
            </a:extLst>
          </p:cNvPr>
          <p:cNvSpPr/>
          <p:nvPr userDrawn="1"/>
        </p:nvSpPr>
        <p:spPr>
          <a:xfrm rot="5400000">
            <a:off x="5613117" y="3360600"/>
            <a:ext cx="6861600" cy="140400"/>
          </a:xfrm>
          <a:prstGeom prst="rect">
            <a:avLst/>
          </a:prstGeom>
          <a:solidFill>
            <a:srgbClr val="F8E08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
        <p:nvSpPr>
          <p:cNvPr id="7" name="Rectangle 6">
            <a:extLst>
              <a:ext uri="{FF2B5EF4-FFF2-40B4-BE49-F238E27FC236}">
                <a16:creationId xmlns:a16="http://schemas.microsoft.com/office/drawing/2014/main" id="{23CD6BE2-8026-894A-96F9-B6D101F4314E}"/>
              </a:ext>
            </a:extLst>
          </p:cNvPr>
          <p:cNvSpPr/>
          <p:nvPr userDrawn="1"/>
        </p:nvSpPr>
        <p:spPr>
          <a:xfrm rot="16200000">
            <a:off x="1054260" y="-1054260"/>
            <a:ext cx="6865200" cy="8973719"/>
          </a:xfrm>
          <a:prstGeom prst="rect">
            <a:avLst/>
          </a:prstGeom>
          <a:gradFill>
            <a:gsLst>
              <a:gs pos="25000">
                <a:srgbClr val="041E42">
                  <a:alpha val="0"/>
                </a:srgbClr>
              </a:gs>
              <a:gs pos="0">
                <a:srgbClr val="041E42"/>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pic>
        <p:nvPicPr>
          <p:cNvPr id="8" name="Picture 7">
            <a:extLst>
              <a:ext uri="{FF2B5EF4-FFF2-40B4-BE49-F238E27FC236}">
                <a16:creationId xmlns:a16="http://schemas.microsoft.com/office/drawing/2014/main" id="{D965D1F1-E9C9-EC4C-96E4-CF3979695EE8}"/>
              </a:ext>
            </a:extLst>
          </p:cNvPr>
          <p:cNvPicPr>
            <a:picLocks noChangeAspect="1"/>
          </p:cNvPicPr>
          <p:nvPr userDrawn="1"/>
        </p:nvPicPr>
        <p:blipFill>
          <a:blip r:embed="rId3">
            <a:alphaModFix amt="75000"/>
          </a:blip>
          <a:stretch>
            <a:fillRect/>
          </a:stretch>
        </p:blipFill>
        <p:spPr>
          <a:xfrm rot="16200000">
            <a:off x="-1455006" y="3246120"/>
            <a:ext cx="3601328" cy="365760"/>
          </a:xfrm>
          <a:prstGeom prst="rect">
            <a:avLst/>
          </a:prstGeom>
        </p:spPr>
      </p:pic>
    </p:spTree>
    <p:extLst>
      <p:ext uri="{BB962C8B-B14F-4D97-AF65-F5344CB8AC3E}">
        <p14:creationId xmlns:p14="http://schemas.microsoft.com/office/powerpoint/2010/main" val="4205580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 Layout Left Gradient -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7B4E3-F86C-7C41-90DE-A1B9687B665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9118800" cy="6866566"/>
          </a:xfrm>
          <a:prstGeom prst="rect">
            <a:avLst/>
          </a:prstGeom>
        </p:spPr>
      </p:pic>
      <p:sp>
        <p:nvSpPr>
          <p:cNvPr id="5" name="Rectangle 4">
            <a:extLst>
              <a:ext uri="{FF2B5EF4-FFF2-40B4-BE49-F238E27FC236}">
                <a16:creationId xmlns:a16="http://schemas.microsoft.com/office/drawing/2014/main" id="{5AF64B27-701C-5848-94FD-980764258453}"/>
              </a:ext>
            </a:extLst>
          </p:cNvPr>
          <p:cNvSpPr/>
          <p:nvPr userDrawn="1"/>
        </p:nvSpPr>
        <p:spPr>
          <a:xfrm rot="5400000">
            <a:off x="5613117" y="3360600"/>
            <a:ext cx="6861600" cy="1404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
        <p:nvSpPr>
          <p:cNvPr id="6" name="Rectangle 5">
            <a:extLst>
              <a:ext uri="{FF2B5EF4-FFF2-40B4-BE49-F238E27FC236}">
                <a16:creationId xmlns:a16="http://schemas.microsoft.com/office/drawing/2014/main" id="{F5FF6AC5-F7D9-664C-95FF-335F31E5D2D5}"/>
              </a:ext>
            </a:extLst>
          </p:cNvPr>
          <p:cNvSpPr/>
          <p:nvPr userDrawn="1"/>
        </p:nvSpPr>
        <p:spPr>
          <a:xfrm rot="16200000">
            <a:off x="1054260" y="-1054260"/>
            <a:ext cx="6865200" cy="8973719"/>
          </a:xfrm>
          <a:prstGeom prst="rect">
            <a:avLst/>
          </a:prstGeom>
          <a:gradFill>
            <a:gsLst>
              <a:gs pos="25000">
                <a:srgbClr val="041E42">
                  <a:alpha val="0"/>
                </a:srgbClr>
              </a:gs>
              <a:gs pos="0">
                <a:srgbClr val="041E42"/>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pic>
        <p:nvPicPr>
          <p:cNvPr id="7" name="Picture 6">
            <a:extLst>
              <a:ext uri="{FF2B5EF4-FFF2-40B4-BE49-F238E27FC236}">
                <a16:creationId xmlns:a16="http://schemas.microsoft.com/office/drawing/2014/main" id="{6FC09392-FF8E-D645-8A75-10C8F9EDD3AC}"/>
              </a:ext>
            </a:extLst>
          </p:cNvPr>
          <p:cNvPicPr>
            <a:picLocks noChangeAspect="1"/>
          </p:cNvPicPr>
          <p:nvPr userDrawn="1"/>
        </p:nvPicPr>
        <p:blipFill>
          <a:blip r:embed="rId3">
            <a:alphaModFix amt="75000"/>
          </a:blip>
          <a:stretch>
            <a:fillRect/>
          </a:stretch>
        </p:blipFill>
        <p:spPr>
          <a:xfrm rot="16200000">
            <a:off x="-1455006" y="3246120"/>
            <a:ext cx="3601328" cy="365760"/>
          </a:xfrm>
          <a:prstGeom prst="rect">
            <a:avLst/>
          </a:prstGeom>
        </p:spPr>
      </p:pic>
    </p:spTree>
    <p:extLst>
      <p:ext uri="{BB962C8B-B14F-4D97-AF65-F5344CB8AC3E}">
        <p14:creationId xmlns:p14="http://schemas.microsoft.com/office/powerpoint/2010/main" val="96186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913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hasCustomPrompt="1"/>
          </p:nvPr>
        </p:nvSpPr>
        <p:spPr/>
        <p:txBody>
          <a:bodyPr/>
          <a:lstStyle/>
          <a:p>
            <a:pPr lvl="0"/>
            <a:r>
              <a:rPr lang="en-US" dirty="0"/>
              <a:t> e</a:t>
            </a:r>
          </a:p>
        </p:txBody>
      </p:sp>
      <p:sp>
        <p:nvSpPr>
          <p:cNvPr id="4" name="Date Placeholder 3">
            <a:extLst>
              <a:ext uri="{FF2B5EF4-FFF2-40B4-BE49-F238E27FC236}">
                <a16:creationId xmlns:a16="http://schemas.microsoft.com/office/drawing/2014/main" id="{C8A97DFE-1898-0FDF-9F62-E7D7084F681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C2B080C-5444-35EB-E42C-8DD5D79F59F2}"/>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1E34F077-53E9-81F6-AEED-4246E5AF1834}"/>
              </a:ext>
            </a:extLst>
          </p:cNvPr>
          <p:cNvSpPr>
            <a:spLocks noGrp="1"/>
          </p:cNvSpPr>
          <p:nvPr>
            <p:ph type="sldNum" sz="quarter" idx="12"/>
          </p:nvPr>
        </p:nvSpPr>
        <p:spPr/>
        <p:txBody>
          <a:bodyPr/>
          <a:lstStyle>
            <a:lvl1pPr>
              <a:defRPr/>
            </a:lvl1pPr>
          </a:lstStyle>
          <a:p>
            <a:fld id="{9F0B1254-D2B2-406A-AACC-84565F23C569}" type="slidenum">
              <a:rPr lang="en-US" altLang="en-US"/>
              <a:pPr/>
              <a:t>‹#›</a:t>
            </a:fld>
            <a:endParaRPr lang="en-US" altLang="en-US" dirty="0"/>
          </a:p>
        </p:txBody>
      </p:sp>
    </p:spTree>
    <p:extLst>
      <p:ext uri="{BB962C8B-B14F-4D97-AF65-F5344CB8AC3E}">
        <p14:creationId xmlns:p14="http://schemas.microsoft.com/office/powerpoint/2010/main" val="234716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C89823-5483-F54F-8787-A8F0A4C774D1}"/>
              </a:ext>
            </a:extLst>
          </p:cNvPr>
          <p:cNvSpPr/>
          <p:nvPr userDrawn="1"/>
        </p:nvSpPr>
        <p:spPr>
          <a:xfrm rot="5400000">
            <a:off x="5613117" y="3360600"/>
            <a:ext cx="6861600" cy="140400"/>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3726540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o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9" name="Text Placeholder 5">
            <a:extLst>
              <a:ext uri="{FF2B5EF4-FFF2-40B4-BE49-F238E27FC236}">
                <a16:creationId xmlns:a16="http://schemas.microsoft.com/office/drawing/2014/main" id="{1542E2FD-95B9-4097-A050-23445A4F14AF}"/>
              </a:ext>
            </a:extLst>
          </p:cNvPr>
          <p:cNvSpPr>
            <a:spLocks noGrp="1"/>
          </p:cNvSpPr>
          <p:nvPr>
            <p:ph type="body" sz="quarter" idx="21" hasCustomPrompt="1"/>
          </p:nvPr>
        </p:nvSpPr>
        <p:spPr>
          <a:xfrm>
            <a:off x="743575" y="1579015"/>
            <a:ext cx="5200024" cy="492443"/>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4" name="Text Placeholder 3"/>
          <p:cNvSpPr>
            <a:spLocks noGrp="1"/>
          </p:cNvSpPr>
          <p:nvPr>
            <p:ph type="body" sz="quarter" idx="15" hasCustomPrompt="1"/>
          </p:nvPr>
        </p:nvSpPr>
        <p:spPr>
          <a:xfrm>
            <a:off x="743576" y="2202774"/>
            <a:ext cx="5200024" cy="3562595"/>
          </a:xfrm>
        </p:spPr>
        <p:txBody>
          <a:bodyPr>
            <a:normAutofit/>
          </a:bodyPr>
          <a:lstStyle>
            <a:lvl1pPr marL="0" indent="0">
              <a:buClr>
                <a:srgbClr val="004A78"/>
              </a:buClr>
              <a:buFont typeface="Arial" charset="0"/>
              <a:buNone/>
              <a:defRPr sz="1800">
                <a:solidFill>
                  <a:srgbClr val="000000"/>
                </a:solidFill>
              </a:defRPr>
            </a:lvl1pPr>
            <a:lvl2pPr marL="457200" indent="0">
              <a:buClr>
                <a:srgbClr val="004A78"/>
              </a:buClr>
              <a:buFont typeface="Arial" charset="0"/>
              <a:buNone/>
              <a:defRPr sz="1800">
                <a:solidFill>
                  <a:srgbClr val="000000"/>
                </a:solidFill>
              </a:defRPr>
            </a:lvl2pPr>
            <a:lvl3pPr marL="1143000" indent="-228600">
              <a:buClr>
                <a:srgbClr val="004A78"/>
              </a:buClr>
              <a:buFont typeface="Arial" charset="0"/>
              <a:buChar char="•"/>
              <a:defRPr sz="1800">
                <a:solidFill>
                  <a:srgbClr val="000000"/>
                </a:solidFill>
              </a:defRPr>
            </a:lvl3pPr>
            <a:lvl4pPr marL="1600200" indent="-228600">
              <a:buClr>
                <a:srgbClr val="004A78"/>
              </a:buClr>
              <a:buFont typeface="Arial" charset="0"/>
              <a:buChar char="•"/>
              <a:defRPr sz="1800">
                <a:solidFill>
                  <a:srgbClr val="000000"/>
                </a:solidFill>
              </a:defRPr>
            </a:lvl4pPr>
            <a:lvl5pPr marL="2057400" indent="-228600">
              <a:buClr>
                <a:srgbClr val="004A78"/>
              </a:buClr>
              <a:buFont typeface="Arial" charset="0"/>
              <a:buChar cha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vel </a:t>
            </a:r>
            <a:r>
              <a:rPr lang="en-US" dirty="0" err="1"/>
              <a:t>fringilla</a:t>
            </a:r>
            <a:r>
              <a:rPr lang="en-US" dirty="0"/>
              <a:t> </a:t>
            </a:r>
            <a:r>
              <a:rPr lang="en-US" dirty="0" err="1"/>
              <a:t>est</a:t>
            </a:r>
            <a:r>
              <a:rPr lang="en-US" dirty="0"/>
              <a:t> </a:t>
            </a:r>
            <a:r>
              <a:rPr lang="en-US" dirty="0" err="1"/>
              <a:t>ullamcorper</a:t>
            </a:r>
            <a:r>
              <a:rPr lang="en-US" dirty="0"/>
              <a:t>.</a:t>
            </a:r>
          </a:p>
        </p:txBody>
      </p:sp>
      <p:sp>
        <p:nvSpPr>
          <p:cNvPr id="11" name="Text Placeholder 5">
            <a:extLst>
              <a:ext uri="{FF2B5EF4-FFF2-40B4-BE49-F238E27FC236}">
                <a16:creationId xmlns:a16="http://schemas.microsoft.com/office/drawing/2014/main" id="{0AC24C91-37E1-4B91-8D52-7CF491B0013E}"/>
              </a:ext>
            </a:extLst>
          </p:cNvPr>
          <p:cNvSpPr>
            <a:spLocks noGrp="1"/>
          </p:cNvSpPr>
          <p:nvPr>
            <p:ph type="body" sz="quarter" idx="22" hasCustomPrompt="1"/>
          </p:nvPr>
        </p:nvSpPr>
        <p:spPr>
          <a:xfrm>
            <a:off x="6122680" y="1579014"/>
            <a:ext cx="5200024" cy="492443"/>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14" name="Text Placeholder 3"/>
          <p:cNvSpPr>
            <a:spLocks noGrp="1"/>
          </p:cNvSpPr>
          <p:nvPr>
            <p:ph type="body" sz="quarter" idx="18" hasCustomPrompt="1"/>
          </p:nvPr>
        </p:nvSpPr>
        <p:spPr>
          <a:xfrm>
            <a:off x="6122680" y="2202774"/>
            <a:ext cx="5200024" cy="3562595"/>
          </a:xfrm>
        </p:spPr>
        <p:txBody>
          <a:bodyPr>
            <a:normAutofit/>
          </a:bodyPr>
          <a:lstStyle>
            <a:lvl1pPr>
              <a:buClr>
                <a:srgbClr val="004A78"/>
              </a:buClr>
              <a:defRPr sz="1800">
                <a:solidFill>
                  <a:srgbClr val="000000"/>
                </a:solidFill>
              </a:defRPr>
            </a:lvl1pPr>
            <a:lvl2pPr marL="685800" indent="-228600">
              <a:buClr>
                <a:srgbClr val="004A78"/>
              </a:buClr>
              <a:buFontTx/>
              <a:buChar char="‒"/>
              <a:defRPr sz="1800">
                <a:solidFill>
                  <a:srgbClr val="000000"/>
                </a:solidFill>
              </a:defRPr>
            </a:lvl2pPr>
            <a:lvl3pPr>
              <a:buClr>
                <a:srgbClr val="004A78"/>
              </a:buClr>
              <a:defRPr sz="1800">
                <a:solidFill>
                  <a:srgbClr val="000000"/>
                </a:solidFill>
              </a:defRPr>
            </a:lvl3pPr>
            <a:lvl4pPr>
              <a:buClr>
                <a:srgbClr val="004A78"/>
              </a:buClr>
              <a:defRPr sz="1800">
                <a:solidFill>
                  <a:srgbClr val="000000"/>
                </a:solidFill>
              </a:defRPr>
            </a:lvl4pPr>
            <a:lvl5pPr>
              <a:buClr>
                <a:srgbClr val="004A78"/>
              </a:buCl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a:p>
            <a:pPr lvl="0"/>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p>
          <a:p>
            <a:pPr lvl="0"/>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13" name="Footer">
            <a:extLst>
              <a:ext uri="{FF2B5EF4-FFF2-40B4-BE49-F238E27FC236}">
                <a16:creationId xmlns:a16="http://schemas.microsoft.com/office/drawing/2014/main" id="{C32D58F0-8CFB-431E-8C5F-ADDA41A34DC5}"/>
              </a:ext>
            </a:extLst>
          </p:cNvPr>
          <p:cNvSpPr txBox="1"/>
          <p:nvPr userDrawn="1"/>
        </p:nvSpPr>
        <p:spPr>
          <a:xfrm>
            <a:off x="641184" y="6578211"/>
            <a:ext cx="8956009" cy="261610"/>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Keller, Gerald, Statistics for Management and Economics, 12th Edition. © 2023 Cengage. </a:t>
            </a:r>
          </a:p>
        </p:txBody>
      </p:sp>
    </p:spTree>
    <p:extLst>
      <p:ext uri="{BB962C8B-B14F-4D97-AF65-F5344CB8AC3E}">
        <p14:creationId xmlns:p14="http://schemas.microsoft.com/office/powerpoint/2010/main" val="2376119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743576" y="1289684"/>
            <a:ext cx="10711543" cy="3732692"/>
          </a:xfrm>
        </p:spPr>
        <p:txBody>
          <a:bodyPr>
            <a:noAutofit/>
          </a:bodyPr>
          <a:lstStyle>
            <a:lvl1pPr marL="0" indent="0" algn="l">
              <a:buFont typeface="Arial" panose="020B0604020202020204" pitchFamily="34" charset="0"/>
              <a:buNone/>
              <a:defRPr sz="24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7" name="Footer">
            <a:extLst>
              <a:ext uri="{FF2B5EF4-FFF2-40B4-BE49-F238E27FC236}">
                <a16:creationId xmlns:a16="http://schemas.microsoft.com/office/drawing/2014/main" id="{0570013D-3B1C-4AF8-AD98-AB90ACB2D259}"/>
              </a:ext>
            </a:extLst>
          </p:cNvPr>
          <p:cNvSpPr txBox="1"/>
          <p:nvPr userDrawn="1"/>
        </p:nvSpPr>
        <p:spPr>
          <a:xfrm>
            <a:off x="1060732" y="6447406"/>
            <a:ext cx="8956009" cy="261610"/>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Keller, Gerald, Statistics for Management and Economics, 12th Edition. © 2023 Cengage. </a:t>
            </a:r>
          </a:p>
        </p:txBody>
      </p:sp>
    </p:spTree>
    <p:extLst>
      <p:ext uri="{BB962C8B-B14F-4D97-AF65-F5344CB8AC3E}">
        <p14:creationId xmlns:p14="http://schemas.microsoft.com/office/powerpoint/2010/main" val="3640401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Text Placeholder 5"/>
          <p:cNvSpPr>
            <a:spLocks noGrp="1"/>
          </p:cNvSpPr>
          <p:nvPr>
            <p:ph type="body" sz="quarter" idx="15" hasCustomPrompt="1"/>
          </p:nvPr>
        </p:nvSpPr>
        <p:spPr>
          <a:xfrm>
            <a:off x="743576" y="1289684"/>
            <a:ext cx="10711543" cy="3732692"/>
          </a:xfrm>
        </p:spPr>
        <p:txBody>
          <a:bodyPr>
            <a:noAutofit/>
          </a:bodyPr>
          <a:lstStyle>
            <a:lvl1pPr marL="0" indent="0" algn="l">
              <a:buFont typeface="Arial" panose="020B0604020202020204" pitchFamily="34" charset="0"/>
              <a:buNone/>
              <a:defRPr sz="24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7" name="Footer">
            <a:extLst>
              <a:ext uri="{FF2B5EF4-FFF2-40B4-BE49-F238E27FC236}">
                <a16:creationId xmlns:a16="http://schemas.microsoft.com/office/drawing/2014/main" id="{0570013D-3B1C-4AF8-AD98-AB90ACB2D259}"/>
              </a:ext>
            </a:extLst>
          </p:cNvPr>
          <p:cNvSpPr txBox="1"/>
          <p:nvPr userDrawn="1"/>
        </p:nvSpPr>
        <p:spPr>
          <a:xfrm>
            <a:off x="824064" y="6447406"/>
            <a:ext cx="8956009" cy="261610"/>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Keller, Gerald, Statistics for Management and Economics, 12th Edition. © 2023 Cengage. All Rights Reserved</a:t>
            </a:r>
          </a:p>
        </p:txBody>
      </p:sp>
    </p:spTree>
    <p:extLst>
      <p:ext uri="{BB962C8B-B14F-4D97-AF65-F5344CB8AC3E}">
        <p14:creationId xmlns:p14="http://schemas.microsoft.com/office/powerpoint/2010/main" val="30955929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Imag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733117" y="1410347"/>
            <a:ext cx="10721999" cy="4169044"/>
          </a:xfrm>
        </p:spPr>
        <p:txBody>
          <a:bodyPr/>
          <a:lstStyle/>
          <a:p>
            <a:r>
              <a:rPr lang="en-US" dirty="0" err="1"/>
              <a:t>Clickicontoaddpicture</a:t>
            </a:r>
            <a:endParaRPr lang="en-US" dirty="0"/>
          </a:p>
        </p:txBody>
      </p:sp>
    </p:spTree>
    <p:extLst>
      <p:ext uri="{BB962C8B-B14F-4D97-AF65-F5344CB8AC3E}">
        <p14:creationId xmlns:p14="http://schemas.microsoft.com/office/powerpoint/2010/main" val="205849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743576" y="1289684"/>
            <a:ext cx="10711543" cy="3732692"/>
          </a:xfrm>
        </p:spPr>
        <p:txBody>
          <a:bodyPr>
            <a:noAutofit/>
          </a:bodyPr>
          <a:lstStyle>
            <a:lvl1pPr marL="0" indent="0" algn="l">
              <a:buFont typeface="Arial" panose="020B0604020202020204" pitchFamily="34" charset="0"/>
              <a:buNone/>
              <a:defRPr sz="24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7" name="Footer">
            <a:extLst>
              <a:ext uri="{FF2B5EF4-FFF2-40B4-BE49-F238E27FC236}">
                <a16:creationId xmlns:a16="http://schemas.microsoft.com/office/drawing/2014/main" id="{0570013D-3B1C-4AF8-AD98-AB90ACB2D259}"/>
              </a:ext>
            </a:extLst>
          </p:cNvPr>
          <p:cNvSpPr txBox="1"/>
          <p:nvPr userDrawn="1"/>
        </p:nvSpPr>
        <p:spPr>
          <a:xfrm>
            <a:off x="1103762" y="6316601"/>
            <a:ext cx="8956009" cy="261610"/>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Keller, Gerald, Statistics for Management and Economics, 12th Edition. © 2023 Cengage. All Rights Reserved</a:t>
            </a:r>
          </a:p>
        </p:txBody>
      </p:sp>
    </p:spTree>
    <p:extLst>
      <p:ext uri="{BB962C8B-B14F-4D97-AF65-F5344CB8AC3E}">
        <p14:creationId xmlns:p14="http://schemas.microsoft.com/office/powerpoint/2010/main" val="73813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Text Placeholder 5"/>
          <p:cNvSpPr>
            <a:spLocks noGrp="1"/>
          </p:cNvSpPr>
          <p:nvPr>
            <p:ph type="body" sz="quarter" idx="15" hasCustomPrompt="1"/>
          </p:nvPr>
        </p:nvSpPr>
        <p:spPr>
          <a:xfrm>
            <a:off x="743576" y="1289684"/>
            <a:ext cx="10711543" cy="3732692"/>
          </a:xfrm>
        </p:spPr>
        <p:txBody>
          <a:bodyPr>
            <a:noAutofit/>
          </a:bodyPr>
          <a:lstStyle>
            <a:lvl1pPr marL="0" indent="0" algn="l">
              <a:buFont typeface="Arial" panose="020B0604020202020204" pitchFamily="34" charset="0"/>
              <a:buNone/>
              <a:defRPr sz="24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7" name="Footer">
            <a:extLst>
              <a:ext uri="{FF2B5EF4-FFF2-40B4-BE49-F238E27FC236}">
                <a16:creationId xmlns:a16="http://schemas.microsoft.com/office/drawing/2014/main" id="{0570013D-3B1C-4AF8-AD98-AB90ACB2D259}"/>
              </a:ext>
            </a:extLst>
          </p:cNvPr>
          <p:cNvSpPr txBox="1"/>
          <p:nvPr userDrawn="1"/>
        </p:nvSpPr>
        <p:spPr>
          <a:xfrm>
            <a:off x="743576" y="6447406"/>
            <a:ext cx="8956009" cy="261610"/>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Keller, Gerald, Statistics for Management and Economics, 12th Edition. © 2023 Cengage. </a:t>
            </a:r>
          </a:p>
        </p:txBody>
      </p:sp>
    </p:spTree>
    <p:extLst>
      <p:ext uri="{BB962C8B-B14F-4D97-AF65-F5344CB8AC3E}">
        <p14:creationId xmlns:p14="http://schemas.microsoft.com/office/powerpoint/2010/main" val="1607699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457200" indent="-457200">
              <a:buClr>
                <a:srgbClr val="004A78"/>
              </a:buClr>
              <a:buFont typeface="+mj-lt"/>
              <a:buAutoNum type="arabicPeriod"/>
              <a:defRPr sz="2000">
                <a:solidFill>
                  <a:srgbClr val="000000"/>
                </a:solidFill>
              </a:defRPr>
            </a:lvl1pPr>
            <a:lvl2pPr marL="457200" marR="0" indent="0" algn="l" defTabSz="914400" rtl="0" eaLnBrk="1" fontAlgn="base" latinLnBrk="0" hangingPunct="1">
              <a:lnSpc>
                <a:spcPct val="90000"/>
              </a:lnSpc>
              <a:spcBef>
                <a:spcPts val="500"/>
              </a:spcBef>
              <a:spcAft>
                <a:spcPct val="0"/>
              </a:spcAft>
              <a:buClr>
                <a:srgbClr val="006298"/>
              </a:buClr>
              <a:buSzTx/>
              <a:buFont typeface="Arial" charset="0"/>
              <a:buNone/>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a:t>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743576" y="6447406"/>
            <a:ext cx="8956009" cy="261610"/>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Keller, Gerald, Statistics for Management and Economics, 12th Edition. © 2023 Cengage. All Rights Reserved</a:t>
            </a:r>
          </a:p>
        </p:txBody>
      </p:sp>
    </p:spTree>
    <p:extLst>
      <p:ext uri="{BB962C8B-B14F-4D97-AF65-F5344CB8AC3E}">
        <p14:creationId xmlns:p14="http://schemas.microsoft.com/office/powerpoint/2010/main" val="36345575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57200"/>
            <a:ext cx="10566400" cy="914400"/>
          </a:xfrm>
        </p:spPr>
        <p:txBody>
          <a:bodyPr/>
          <a:lstStyle/>
          <a:p>
            <a:r>
              <a:rPr lang="en-US"/>
              <a:t>Click to edit Master title style</a:t>
            </a:r>
            <a:endParaRPr lang="ar-SA"/>
          </a:p>
        </p:txBody>
      </p:sp>
      <p:sp>
        <p:nvSpPr>
          <p:cNvPr id="3" name="Text Placeholder 2"/>
          <p:cNvSpPr>
            <a:spLocks noGrp="1"/>
          </p:cNvSpPr>
          <p:nvPr>
            <p:ph type="body" sz="half" idx="1"/>
          </p:nvPr>
        </p:nvSpPr>
        <p:spPr>
          <a:xfrm>
            <a:off x="1117601" y="1905001"/>
            <a:ext cx="5027084" cy="418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6347884" y="1905001"/>
            <a:ext cx="5027083" cy="418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9">
            <a:extLst>
              <a:ext uri="{FF2B5EF4-FFF2-40B4-BE49-F238E27FC236}">
                <a16:creationId xmlns:a16="http://schemas.microsoft.com/office/drawing/2014/main" id="{F8A2DD0D-F3DD-CE76-B373-DF22C75AB36A}"/>
              </a:ext>
            </a:extLst>
          </p:cNvPr>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10">
            <a:extLst>
              <a:ext uri="{FF2B5EF4-FFF2-40B4-BE49-F238E27FC236}">
                <a16:creationId xmlns:a16="http://schemas.microsoft.com/office/drawing/2014/main" id="{33F77F32-5BA5-1A6B-AB10-235F9537E7FF}"/>
              </a:ext>
            </a:extLst>
          </p:cNvPr>
          <p:cNvSpPr>
            <a:spLocks noGrp="1" noChangeArrowheads="1"/>
          </p:cNvSpPr>
          <p:nvPr>
            <p:ph type="sldNum" sz="quarter" idx="11"/>
          </p:nvPr>
        </p:nvSpPr>
        <p:spPr>
          <a:ln/>
        </p:spPr>
        <p:txBody>
          <a:bodyPr/>
          <a:lstStyle>
            <a:lvl1pPr>
              <a:defRPr/>
            </a:lvl1pPr>
          </a:lstStyle>
          <a:p>
            <a:endParaRPr lang="en-US" altLang="en-US" dirty="0"/>
          </a:p>
        </p:txBody>
      </p:sp>
    </p:spTree>
    <p:extLst>
      <p:ext uri="{BB962C8B-B14F-4D97-AF65-F5344CB8AC3E}">
        <p14:creationId xmlns:p14="http://schemas.microsoft.com/office/powerpoint/2010/main" val="303969854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Yell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EBE2EE-8499-2342-A235-625AD31206FB}"/>
              </a:ext>
            </a:extLst>
          </p:cNvPr>
          <p:cNvSpPr/>
          <p:nvPr userDrawn="1"/>
        </p:nvSpPr>
        <p:spPr>
          <a:xfrm rot="5400000">
            <a:off x="5613117" y="3360600"/>
            <a:ext cx="6861600" cy="140400"/>
          </a:xfrm>
          <a:prstGeom prst="rect">
            <a:avLst/>
          </a:prstGeom>
          <a:solidFill>
            <a:srgbClr val="F8E08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63694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9AB23E-A2C0-454B-A76C-82C67AC86795}"/>
              </a:ext>
            </a:extLst>
          </p:cNvPr>
          <p:cNvSpPr/>
          <p:nvPr userDrawn="1"/>
        </p:nvSpPr>
        <p:spPr>
          <a:xfrm rot="5400000">
            <a:off x="5613117" y="3360600"/>
            <a:ext cx="6861600" cy="1404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130896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38B344-16CC-7945-8486-3411B3927DCA}"/>
              </a:ext>
            </a:extLst>
          </p:cNvPr>
          <p:cNvSpPr/>
          <p:nvPr userDrawn="1"/>
        </p:nvSpPr>
        <p:spPr>
          <a:xfrm rot="5400000">
            <a:off x="5613117" y="3360600"/>
            <a:ext cx="6861600" cy="140400"/>
          </a:xfrm>
          <a:prstGeom prst="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360653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733118" y="1619557"/>
            <a:ext cx="6477000" cy="4259263"/>
          </a:xfrm>
        </p:spPr>
        <p:txBody>
          <a:bodyPr/>
          <a:lstStyle/>
          <a:p>
            <a:r>
              <a:rPr lang="en-US" dirty="0" err="1"/>
              <a:t>Clickicontoaddpicture</a:t>
            </a:r>
            <a:endParaRPr lang="en-US" dirty="0"/>
          </a:p>
        </p:txBody>
      </p:sp>
      <p:sp>
        <p:nvSpPr>
          <p:cNvPr id="10" name="Text Placeholder 9"/>
          <p:cNvSpPr>
            <a:spLocks noGrp="1"/>
          </p:cNvSpPr>
          <p:nvPr>
            <p:ph type="body" sz="quarter" idx="11" hasCustomPrompt="1"/>
          </p:nvPr>
        </p:nvSpPr>
        <p:spPr>
          <a:xfrm>
            <a:off x="7478972" y="4070657"/>
            <a:ext cx="3976406" cy="1808163"/>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7" name="Footer">
            <a:extLst>
              <a:ext uri="{FF2B5EF4-FFF2-40B4-BE49-F238E27FC236}">
                <a16:creationId xmlns:a16="http://schemas.microsoft.com/office/drawing/2014/main" id="{A474DE8B-2827-4A7C-9B2C-FEC71A002342}"/>
              </a:ext>
            </a:extLst>
          </p:cNvPr>
          <p:cNvSpPr txBox="1"/>
          <p:nvPr userDrawn="1"/>
        </p:nvSpPr>
        <p:spPr>
          <a:xfrm>
            <a:off x="733118" y="6316601"/>
            <a:ext cx="8956009" cy="261610"/>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Keller, Gerald, Statistics for Management and Economics, 12th Edition. © 2023 Cengage. All Rights Reserved</a:t>
            </a:r>
          </a:p>
        </p:txBody>
      </p:sp>
    </p:spTree>
    <p:extLst>
      <p:ext uri="{BB962C8B-B14F-4D97-AF65-F5344CB8AC3E}">
        <p14:creationId xmlns:p14="http://schemas.microsoft.com/office/powerpoint/2010/main" val="302071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4 Layout - Dark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606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4 Layout - Maro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A184D1-C3AC-224F-874F-F72A63087F9D}"/>
              </a:ext>
            </a:extLst>
          </p:cNvPr>
          <p:cNvSpPr/>
          <p:nvPr userDrawn="1"/>
        </p:nvSpPr>
        <p:spPr>
          <a:xfrm rot="5400000">
            <a:off x="5613117" y="3360600"/>
            <a:ext cx="6861600" cy="140400"/>
          </a:xfrm>
          <a:prstGeom prst="rect">
            <a:avLst/>
          </a:prstGeom>
          <a:solidFill>
            <a:srgbClr val="8626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1453015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5.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2.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6.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8000">
              <a:schemeClr val="bg1"/>
            </a:gs>
            <a:gs pos="100000">
              <a:srgbClr val="7030A0"/>
            </a:gs>
            <a:gs pos="100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389D01-726B-AA4A-A305-AE9C544E73AA}"/>
              </a:ext>
            </a:extLst>
          </p:cNvPr>
          <p:cNvPicPr>
            <a:picLocks noChangeAspect="1"/>
          </p:cNvPicPr>
          <p:nvPr userDrawn="1"/>
        </p:nvPicPr>
        <p:blipFill>
          <a:blip r:embed="rId9">
            <a:alphaModFix amt="50000"/>
          </a:blip>
          <a:stretch>
            <a:fillRect/>
          </a:stretch>
        </p:blipFill>
        <p:spPr>
          <a:xfrm rot="16200000">
            <a:off x="-1455006" y="3246120"/>
            <a:ext cx="3601328" cy="365760"/>
          </a:xfrm>
          <a:prstGeom prst="rect">
            <a:avLst/>
          </a:prstGeom>
        </p:spPr>
      </p:pic>
      <p:sp>
        <p:nvSpPr>
          <p:cNvPr id="2" name="TextBox 1">
            <a:extLst>
              <a:ext uri="{FF2B5EF4-FFF2-40B4-BE49-F238E27FC236}">
                <a16:creationId xmlns:a16="http://schemas.microsoft.com/office/drawing/2014/main" id="{685DB7BF-DEA7-B50F-7F3E-5A08D848C1E1}"/>
              </a:ext>
            </a:extLst>
          </p:cNvPr>
          <p:cNvSpPr txBox="1"/>
          <p:nvPr userDrawn="1"/>
        </p:nvSpPr>
        <p:spPr>
          <a:xfrm flipH="1">
            <a:off x="11321684" y="6411557"/>
            <a:ext cx="780667" cy="276999"/>
          </a:xfrm>
          <a:prstGeom prst="rect">
            <a:avLst/>
          </a:prstGeom>
          <a:noFill/>
        </p:spPr>
        <p:txBody>
          <a:bodyPr wrap="square" rtlCol="0">
            <a:spAutoFit/>
          </a:bodyPr>
          <a:lstStyle/>
          <a:p>
            <a:pPr algn="l"/>
            <a:fld id="{35F281A8-1F0A-4D62-9667-71A734F6AFC5}" type="slidenum">
              <a:rPr lang="en-US" sz="1200" b="1" spc="100" smtClean="0">
                <a:solidFill>
                  <a:srgbClr val="041E42"/>
                </a:solidFill>
                <a:latin typeface="Times New Roman" panose="02020603050405020304" pitchFamily="18" charset="0"/>
                <a:cs typeface="Times New Roman" panose="02020603050405020304" pitchFamily="18" charset="0"/>
              </a:rPr>
              <a:t>‹#›</a:t>
            </a:fld>
            <a:endParaRPr lang="en-US" sz="1200" b="1" spc="100" dirty="0">
              <a:solidFill>
                <a:srgbClr val="041E4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0260459"/>
      </p:ext>
    </p:extLst>
  </p:cSld>
  <p:clrMap bg1="lt1" tx1="dk1" bg2="lt2" tx2="dk2" accent1="accent1" accent2="accent2" accent3="accent3" accent4="accent4" accent5="accent5" accent6="accent6" hlink="hlink" folHlink="folHlink"/>
  <p:sldLayoutIdLst>
    <p:sldLayoutId id="2147483652" r:id="rId1"/>
    <p:sldLayoutId id="2147483677" r:id="rId2"/>
    <p:sldLayoutId id="2147483657" r:id="rId3"/>
    <p:sldLayoutId id="2147483658" r:id="rId4"/>
    <p:sldLayoutId id="2147483659" r:id="rId5"/>
    <p:sldLayoutId id="2147483660" r:id="rId6"/>
    <p:sldLayoutId id="2147483715"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8000">
              <a:schemeClr val="bg1"/>
            </a:gs>
            <a:gs pos="100000">
              <a:srgbClr val="7030A0"/>
            </a:gs>
            <a:gs pos="100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5F684-6691-FA4B-8DA4-A59ABE138815}"/>
              </a:ext>
            </a:extLst>
          </p:cNvPr>
          <p:cNvSpPr/>
          <p:nvPr userDrawn="1"/>
        </p:nvSpPr>
        <p:spPr>
          <a:xfrm>
            <a:off x="9233645" y="0"/>
            <a:ext cx="2958354" cy="6861600"/>
          </a:xfrm>
          <a:prstGeom prst="rect">
            <a:avLst/>
          </a:prstGeom>
          <a:solidFill>
            <a:srgbClr val="BBBC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solidFill>
                <a:srgbClr val="041E42"/>
              </a:solidFill>
            </a:endParaRPr>
          </a:p>
        </p:txBody>
      </p:sp>
      <p:pic>
        <p:nvPicPr>
          <p:cNvPr id="9" name="Picture 8">
            <a:extLst>
              <a:ext uri="{FF2B5EF4-FFF2-40B4-BE49-F238E27FC236}">
                <a16:creationId xmlns:a16="http://schemas.microsoft.com/office/drawing/2014/main" id="{FE389D01-726B-AA4A-A305-AE9C544E73AA}"/>
              </a:ext>
            </a:extLst>
          </p:cNvPr>
          <p:cNvPicPr>
            <a:picLocks noChangeAspect="1"/>
          </p:cNvPicPr>
          <p:nvPr userDrawn="1"/>
        </p:nvPicPr>
        <p:blipFill>
          <a:blip r:embed="rId8">
            <a:alphaModFix amt="50000"/>
          </a:blip>
          <a:stretch>
            <a:fillRect/>
          </a:stretch>
        </p:blipFill>
        <p:spPr>
          <a:xfrm rot="16200000">
            <a:off x="-1455006" y="3246120"/>
            <a:ext cx="3601328" cy="365760"/>
          </a:xfrm>
          <a:prstGeom prst="rect">
            <a:avLst/>
          </a:prstGeom>
        </p:spPr>
      </p:pic>
      <p:sp>
        <p:nvSpPr>
          <p:cNvPr id="10" name="Rectangle 9">
            <a:extLst>
              <a:ext uri="{FF2B5EF4-FFF2-40B4-BE49-F238E27FC236}">
                <a16:creationId xmlns:a16="http://schemas.microsoft.com/office/drawing/2014/main" id="{9CBDD411-0BCE-7A45-A830-82887F3AE9BD}"/>
              </a:ext>
            </a:extLst>
          </p:cNvPr>
          <p:cNvSpPr/>
          <p:nvPr userDrawn="1"/>
        </p:nvSpPr>
        <p:spPr>
          <a:xfrm rot="5400000">
            <a:off x="5613117" y="3360600"/>
            <a:ext cx="6861600" cy="140400"/>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353564017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8000">
              <a:schemeClr val="bg1"/>
            </a:gs>
            <a:gs pos="100000">
              <a:srgbClr val="7030A0"/>
            </a:gs>
            <a:gs pos="100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1DBBDE4-9DDD-FB40-8E4B-FD240E8EF333}"/>
              </a:ext>
            </a:extLst>
          </p:cNvPr>
          <p:cNvSpPr/>
          <p:nvPr userDrawn="1"/>
        </p:nvSpPr>
        <p:spPr>
          <a:xfrm>
            <a:off x="-1" y="0"/>
            <a:ext cx="9114117" cy="6861600"/>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pic>
        <p:nvPicPr>
          <p:cNvPr id="10" name="Picture 9">
            <a:extLst>
              <a:ext uri="{FF2B5EF4-FFF2-40B4-BE49-F238E27FC236}">
                <a16:creationId xmlns:a16="http://schemas.microsoft.com/office/drawing/2014/main" id="{4085298F-E16C-F24E-8501-019D52900B8C}"/>
              </a:ext>
            </a:extLst>
          </p:cNvPr>
          <p:cNvPicPr>
            <a:picLocks noChangeAspect="1"/>
          </p:cNvPicPr>
          <p:nvPr userDrawn="1"/>
        </p:nvPicPr>
        <p:blipFill>
          <a:blip r:embed="rId7">
            <a:alphaModFix amt="50000"/>
          </a:blip>
          <a:stretch>
            <a:fillRect/>
          </a:stretch>
        </p:blipFill>
        <p:spPr>
          <a:xfrm rot="16200000">
            <a:off x="-1455006" y="3246120"/>
            <a:ext cx="3601328" cy="365760"/>
          </a:xfrm>
          <a:prstGeom prst="rect">
            <a:avLst/>
          </a:prstGeom>
        </p:spPr>
      </p:pic>
      <p:sp>
        <p:nvSpPr>
          <p:cNvPr id="11" name="Rectangle 10">
            <a:extLst>
              <a:ext uri="{FF2B5EF4-FFF2-40B4-BE49-F238E27FC236}">
                <a16:creationId xmlns:a16="http://schemas.microsoft.com/office/drawing/2014/main" id="{5F8A750A-F573-ED48-ACB3-CF72279D7FFA}"/>
              </a:ext>
            </a:extLst>
          </p:cNvPr>
          <p:cNvSpPr/>
          <p:nvPr userDrawn="1"/>
        </p:nvSpPr>
        <p:spPr>
          <a:xfrm rot="5400000">
            <a:off x="5613117" y="3360600"/>
            <a:ext cx="6861600" cy="140400"/>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3052968411"/>
      </p:ext>
    </p:extLst>
  </p:cSld>
  <p:clrMap bg1="lt1" tx1="dk1" bg2="lt2" tx2="dk2" accent1="accent1" accent2="accent2" accent3="accent3" accent4="accent4" accent5="accent5" accent6="accent6" hlink="hlink" folHlink="folHlink"/>
  <p:sldLayoutIdLst>
    <p:sldLayoutId id="2147483678" r:id="rId1"/>
    <p:sldLayoutId id="2147483655" r:id="rId2"/>
    <p:sldLayoutId id="2147483656" r:id="rId3"/>
    <p:sldLayoutId id="2147483674" r:id="rId4"/>
    <p:sldLayoutId id="2147483675"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8000">
              <a:schemeClr val="bg1"/>
            </a:gs>
            <a:gs pos="100000">
              <a:srgbClr val="7030A0"/>
            </a:gs>
            <a:gs pos="100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1DBBDE4-9DDD-FB40-8E4B-FD240E8EF333}"/>
              </a:ext>
            </a:extLst>
          </p:cNvPr>
          <p:cNvSpPr/>
          <p:nvPr userDrawn="1"/>
        </p:nvSpPr>
        <p:spPr>
          <a:xfrm>
            <a:off x="-1" y="0"/>
            <a:ext cx="9114117" cy="6861600"/>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pic>
        <p:nvPicPr>
          <p:cNvPr id="10" name="Picture 9">
            <a:extLst>
              <a:ext uri="{FF2B5EF4-FFF2-40B4-BE49-F238E27FC236}">
                <a16:creationId xmlns:a16="http://schemas.microsoft.com/office/drawing/2014/main" id="{4085298F-E16C-F24E-8501-019D52900B8C}"/>
              </a:ext>
            </a:extLst>
          </p:cNvPr>
          <p:cNvPicPr>
            <a:picLocks noChangeAspect="1"/>
          </p:cNvPicPr>
          <p:nvPr userDrawn="1"/>
        </p:nvPicPr>
        <p:blipFill>
          <a:blip r:embed="rId7">
            <a:alphaModFix amt="50000"/>
          </a:blip>
          <a:stretch>
            <a:fillRect/>
          </a:stretch>
        </p:blipFill>
        <p:spPr>
          <a:xfrm rot="16200000">
            <a:off x="-1455006" y="3246120"/>
            <a:ext cx="3601328" cy="365760"/>
          </a:xfrm>
          <a:prstGeom prst="rect">
            <a:avLst/>
          </a:prstGeom>
        </p:spPr>
      </p:pic>
      <p:sp>
        <p:nvSpPr>
          <p:cNvPr id="11" name="Rectangle 10">
            <a:extLst>
              <a:ext uri="{FF2B5EF4-FFF2-40B4-BE49-F238E27FC236}">
                <a16:creationId xmlns:a16="http://schemas.microsoft.com/office/drawing/2014/main" id="{5F8A750A-F573-ED48-ACB3-CF72279D7FFA}"/>
              </a:ext>
            </a:extLst>
          </p:cNvPr>
          <p:cNvSpPr/>
          <p:nvPr userDrawn="1"/>
        </p:nvSpPr>
        <p:spPr>
          <a:xfrm rot="5400000">
            <a:off x="5613117" y="3360600"/>
            <a:ext cx="6861600" cy="140400"/>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3680310712"/>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3" r:id="rId3"/>
    <p:sldLayoutId id="2147483684" r:id="rId4"/>
    <p:sldLayoutId id="2147483685"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8000">
              <a:schemeClr val="bg1"/>
            </a:gs>
            <a:gs pos="100000">
              <a:srgbClr val="7030A0"/>
            </a:gs>
            <a:gs pos="100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609F78-3647-504F-A6C1-D58E170DD27A}"/>
              </a:ext>
            </a:extLst>
          </p:cNvPr>
          <p:cNvSpPr/>
          <p:nvPr userDrawn="1"/>
        </p:nvSpPr>
        <p:spPr>
          <a:xfrm>
            <a:off x="9233646" y="0"/>
            <a:ext cx="2958354" cy="6861600"/>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solidFill>
                <a:srgbClr val="041E42"/>
              </a:solidFill>
            </a:endParaRPr>
          </a:p>
        </p:txBody>
      </p:sp>
      <p:sp>
        <p:nvSpPr>
          <p:cNvPr id="10" name="Rectangle 9">
            <a:extLst>
              <a:ext uri="{FF2B5EF4-FFF2-40B4-BE49-F238E27FC236}">
                <a16:creationId xmlns:a16="http://schemas.microsoft.com/office/drawing/2014/main" id="{648335BB-7538-3047-B08F-B41F68C7C346}"/>
              </a:ext>
            </a:extLst>
          </p:cNvPr>
          <p:cNvSpPr/>
          <p:nvPr userDrawn="1"/>
        </p:nvSpPr>
        <p:spPr>
          <a:xfrm rot="5400000">
            <a:off x="5613119" y="3360600"/>
            <a:ext cx="6861600" cy="140400"/>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Tree>
    <p:extLst>
      <p:ext uri="{BB962C8B-B14F-4D97-AF65-F5344CB8AC3E}">
        <p14:creationId xmlns:p14="http://schemas.microsoft.com/office/powerpoint/2010/main" val="3325626480"/>
      </p:ext>
    </p:extLst>
  </p:cSld>
  <p:clrMap bg1="lt1" tx1="dk1" bg2="lt2" tx2="dk2" accent1="accent1" accent2="accent2" accent3="accent3" accent4="accent4" accent5="accent5" accent6="accent6" hlink="hlink" folHlink="folHlink"/>
  <p:sldLayoutIdLst>
    <p:sldLayoutId id="2147483703" r:id="rId1"/>
    <p:sldLayoutId id="2147483702" r:id="rId2"/>
    <p:sldLayoutId id="2147483704" r:id="rId3"/>
    <p:sldLayoutId id="214748370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8000">
              <a:schemeClr val="bg1"/>
            </a:gs>
            <a:gs pos="100000">
              <a:srgbClr val="7030A0"/>
            </a:gs>
            <a:gs pos="100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1D456A-F0A9-3845-A982-A09AA07040D6}"/>
              </a:ext>
            </a:extLst>
          </p:cNvPr>
          <p:cNvPicPr>
            <a:picLocks noChangeAspect="1"/>
          </p:cNvPicPr>
          <p:nvPr userDrawn="1"/>
        </p:nvPicPr>
        <p:blipFill>
          <a:blip r:embed="rId12">
            <a:alphaModFix amt="25000"/>
          </a:blip>
          <a:stretch>
            <a:fillRect/>
          </a:stretch>
        </p:blipFill>
        <p:spPr>
          <a:xfrm>
            <a:off x="10936706" y="279463"/>
            <a:ext cx="941975" cy="597213"/>
          </a:xfrm>
          <a:prstGeom prst="rect">
            <a:avLst/>
          </a:prstGeom>
        </p:spPr>
      </p:pic>
      <p:sp>
        <p:nvSpPr>
          <p:cNvPr id="2" name="TextBox 1">
            <a:extLst>
              <a:ext uri="{FF2B5EF4-FFF2-40B4-BE49-F238E27FC236}">
                <a16:creationId xmlns:a16="http://schemas.microsoft.com/office/drawing/2014/main" id="{CFA3904B-2003-5F67-D15C-6A5FE728FD0E}"/>
              </a:ext>
            </a:extLst>
          </p:cNvPr>
          <p:cNvSpPr txBox="1"/>
          <p:nvPr userDrawn="1"/>
        </p:nvSpPr>
        <p:spPr>
          <a:xfrm flipH="1">
            <a:off x="11321684" y="6433073"/>
            <a:ext cx="780667" cy="276999"/>
          </a:xfrm>
          <a:prstGeom prst="rect">
            <a:avLst/>
          </a:prstGeom>
          <a:noFill/>
        </p:spPr>
        <p:txBody>
          <a:bodyPr wrap="square" rtlCol="0">
            <a:spAutoFit/>
          </a:bodyPr>
          <a:lstStyle/>
          <a:p>
            <a:pPr algn="l"/>
            <a:fld id="{35F281A8-1F0A-4D62-9667-71A734F6AFC5}" type="slidenum">
              <a:rPr lang="en-US" sz="1200" b="1" spc="100" smtClean="0">
                <a:solidFill>
                  <a:srgbClr val="041E42"/>
                </a:solidFill>
                <a:latin typeface="Times New Roman" panose="02020603050405020304" pitchFamily="18" charset="0"/>
                <a:cs typeface="Times New Roman" panose="02020603050405020304" pitchFamily="18" charset="0"/>
              </a:rPr>
              <a:t>‹#›</a:t>
            </a:fld>
            <a:endParaRPr lang="en-US" sz="1200" b="1" spc="100" dirty="0">
              <a:solidFill>
                <a:srgbClr val="041E4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614532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2" r:id="rId3"/>
    <p:sldLayoutId id="2147483713" r:id="rId4"/>
    <p:sldLayoutId id="2147483714" r:id="rId5"/>
    <p:sldLayoutId id="2147483718" r:id="rId6"/>
    <p:sldLayoutId id="2147483719" r:id="rId7"/>
    <p:sldLayoutId id="2147483720" r:id="rId8"/>
    <p:sldLayoutId id="2147483721" r:id="rId9"/>
    <p:sldLayoutId id="2147483722"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hyperlink" Target="Chapter4DataFiles/Xm03-01.xlsx" TargetMode="Externa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hyperlink" Target="Chapter4DataFiles/Xm04-08.xlsx"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hyperlink" Target="Chapter4DataFiles/Xm03-01.xlsx" TargetMode="External"/><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190.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hyperlink" Target="Chapter4DataFiles/Xm04-15.xlsx" TargetMode="External"/><Relationship Id="rId2" Type="http://schemas.openxmlformats.org/officeDocument/2006/relationships/notesSlide" Target="../notesSlides/notesSlide30.xml"/><Relationship Id="rId1" Type="http://schemas.openxmlformats.org/officeDocument/2006/relationships/slideLayout" Target="../slideLayouts/slideLayout28.xml"/><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image" Target="../media/image47.emf"/></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hyperlink" Target="Chapter4DataFiles/Spurious%20Correlation%201.xlsx" TargetMode="External"/><Relationship Id="rId2" Type="http://schemas.openxmlformats.org/officeDocument/2006/relationships/notesSlide" Target="../notesSlides/notesSlide35.xml"/><Relationship Id="rId1" Type="http://schemas.openxmlformats.org/officeDocument/2006/relationships/slideLayout" Target="../slideLayouts/slideLayout28.xml"/><Relationship Id="rId5" Type="http://schemas.openxmlformats.org/officeDocument/2006/relationships/hyperlink" Target="Chapter4DataFiles/Spurious%20Correlation%203.xlsx" TargetMode="External"/><Relationship Id="rId4" Type="http://schemas.openxmlformats.org/officeDocument/2006/relationships/hyperlink" Target="Chapter4DataFiles/Spurious%20Correlation%202.xlsx"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hyperlink" Target="Chapter4DataFiles/Xm04-15.xlsx" TargetMode="External"/><Relationship Id="rId2" Type="http://schemas.openxmlformats.org/officeDocument/2006/relationships/hyperlink" Target="Chapter4DataFiles/Xm03-01.xlsx" TargetMode="External"/><Relationship Id="rId1" Type="http://schemas.openxmlformats.org/officeDocument/2006/relationships/slideLayout" Target="../slideLayouts/slideLayout28.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2" Type="http://schemas.openxmlformats.org/officeDocument/2006/relationships/hyperlink" Target="Chapter4DataFiles/Xm03-01.xlsx" TargetMode="Externa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3.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hyperlink" Target="Chapter4DataFiles/Xm03-01.xlsx" TargetMode="External"/><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Chapter4DataFiles/Xm03-01.xlsx" TargetMode="Externa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DDCC6430-4856-F445-91A8-71FCA4361D95}"/>
              </a:ext>
            </a:extLst>
          </p:cNvPr>
          <p:cNvSpPr txBox="1"/>
          <p:nvPr/>
        </p:nvSpPr>
        <p:spPr>
          <a:xfrm>
            <a:off x="0" y="190983"/>
            <a:ext cx="6614059" cy="2554545"/>
          </a:xfrm>
          <a:prstGeom prst="rect">
            <a:avLst/>
          </a:prstGeom>
          <a:noFill/>
        </p:spPr>
        <p:txBody>
          <a:bodyPr wrap="square" rtlCol="0">
            <a:spAutoFit/>
          </a:bodyPr>
          <a:lstStyle/>
          <a:p>
            <a:pPr algn="ctr"/>
            <a:r>
              <a:rPr lang="en-US" sz="8000" b="1" spc="100" dirty="0">
                <a:latin typeface="Times New Roman" panose="02020603050405020304" pitchFamily="18" charset="0"/>
                <a:cs typeface="Times New Roman" panose="02020603050405020304" pitchFamily="18" charset="0"/>
              </a:rPr>
              <a:t>ECON 2110</a:t>
            </a:r>
          </a:p>
          <a:p>
            <a:pPr algn="ctr"/>
            <a:r>
              <a:rPr lang="en-US" sz="8000" b="1" spc="100" dirty="0">
                <a:latin typeface="Times New Roman" panose="02020603050405020304" pitchFamily="18" charset="0"/>
                <a:cs typeface="Times New Roman" panose="02020603050405020304" pitchFamily="18" charset="0"/>
              </a:rPr>
              <a:t>Fall 2025</a:t>
            </a:r>
          </a:p>
        </p:txBody>
      </p:sp>
      <p:sp>
        <p:nvSpPr>
          <p:cNvPr id="26" name="TextBox 25">
            <a:extLst>
              <a:ext uri="{FF2B5EF4-FFF2-40B4-BE49-F238E27FC236}">
                <a16:creationId xmlns:a16="http://schemas.microsoft.com/office/drawing/2014/main" id="{5D08DACB-51EE-2648-B2CA-348544108E52}"/>
              </a:ext>
            </a:extLst>
          </p:cNvPr>
          <p:cNvSpPr txBox="1"/>
          <p:nvPr/>
        </p:nvSpPr>
        <p:spPr>
          <a:xfrm>
            <a:off x="300551" y="3020426"/>
            <a:ext cx="6313508" cy="1685846"/>
          </a:xfrm>
          <a:prstGeom prst="rect">
            <a:avLst/>
          </a:prstGeom>
          <a:noFill/>
        </p:spPr>
        <p:txBody>
          <a:bodyPr wrap="square" lIns="90000" rtlCol="0">
            <a:spAutoFit/>
          </a:bodyPr>
          <a:lstStyle/>
          <a:p>
            <a:pPr algn="ctr">
              <a:lnSpc>
                <a:spcPct val="110000"/>
              </a:lnSpc>
            </a:pPr>
            <a:r>
              <a:rPr lang="fr-FR" sz="3600" b="1" spc="100" dirty="0" err="1">
                <a:solidFill>
                  <a:srgbClr val="FF0000"/>
                </a:solidFill>
                <a:latin typeface="Helvetica" pitchFamily="2" charset="0"/>
                <a:cs typeface="Times New Roman" panose="02020603050405020304" pitchFamily="18" charset="0"/>
              </a:rPr>
              <a:t>Chapter</a:t>
            </a:r>
            <a:r>
              <a:rPr lang="fr-FR" sz="3600" b="1" spc="100" dirty="0">
                <a:solidFill>
                  <a:srgbClr val="FF0000"/>
                </a:solidFill>
                <a:latin typeface="Helvetica" pitchFamily="2" charset="0"/>
                <a:cs typeface="Times New Roman" panose="02020603050405020304" pitchFamily="18" charset="0"/>
              </a:rPr>
              <a:t> 4: </a:t>
            </a:r>
            <a:r>
              <a:rPr lang="fr-FR" sz="3600" b="1" spc="100" dirty="0" err="1">
                <a:solidFill>
                  <a:srgbClr val="FF0000"/>
                </a:solidFill>
                <a:latin typeface="Helvetica" pitchFamily="2" charset="0"/>
                <a:cs typeface="Times New Roman" panose="02020603050405020304" pitchFamily="18" charset="0"/>
              </a:rPr>
              <a:t>Numerical</a:t>
            </a:r>
            <a:r>
              <a:rPr lang="fr-FR" sz="3600" b="1" spc="100" dirty="0">
                <a:solidFill>
                  <a:srgbClr val="FF0000"/>
                </a:solidFill>
                <a:latin typeface="Helvetica" pitchFamily="2" charset="0"/>
                <a:cs typeface="Times New Roman" panose="02020603050405020304" pitchFamily="18" charset="0"/>
              </a:rPr>
              <a:t> Descriptive Techniques </a:t>
            </a:r>
          </a:p>
          <a:p>
            <a:pPr>
              <a:lnSpc>
                <a:spcPct val="110000"/>
              </a:lnSpc>
            </a:pPr>
            <a:endParaRPr lang="en-US" sz="2400" spc="100" dirty="0">
              <a:latin typeface="Helvetica"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8126DAE9-75B5-DBEE-66CA-6CE40A54336B}"/>
              </a:ext>
            </a:extLst>
          </p:cNvPr>
          <p:cNvPicPr>
            <a:picLocks noChangeAspect="1"/>
          </p:cNvPicPr>
          <p:nvPr/>
        </p:nvPicPr>
        <p:blipFill>
          <a:blip r:embed="rId3"/>
          <a:stretch>
            <a:fillRect/>
          </a:stretch>
        </p:blipFill>
        <p:spPr>
          <a:xfrm>
            <a:off x="6337621" y="511264"/>
            <a:ext cx="5723199" cy="6155753"/>
          </a:xfrm>
          <a:prstGeom prst="rect">
            <a:avLst/>
          </a:prstGeom>
        </p:spPr>
      </p:pic>
    </p:spTree>
    <p:extLst>
      <p:ext uri="{BB962C8B-B14F-4D97-AF65-F5344CB8AC3E}">
        <p14:creationId xmlns:p14="http://schemas.microsoft.com/office/powerpoint/2010/main" val="2503371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of maths with numbers and numbers&#10;&#10;AI-generated content may be incorrect.">
            <a:extLst>
              <a:ext uri="{FF2B5EF4-FFF2-40B4-BE49-F238E27FC236}">
                <a16:creationId xmlns:a16="http://schemas.microsoft.com/office/drawing/2014/main" id="{E75F14DE-217E-3E96-6A3E-9C48105F48B7}"/>
              </a:ext>
            </a:extLst>
          </p:cNvPr>
          <p:cNvPicPr>
            <a:picLocks noChangeAspect="1"/>
          </p:cNvPicPr>
          <p:nvPr/>
        </p:nvPicPr>
        <p:blipFill>
          <a:blip r:embed="rId2"/>
          <a:stretch>
            <a:fillRect/>
          </a:stretch>
        </p:blipFill>
        <p:spPr>
          <a:xfrm>
            <a:off x="308626" y="270998"/>
            <a:ext cx="11412701" cy="6210825"/>
          </a:xfrm>
          <a:prstGeom prst="rect">
            <a:avLst/>
          </a:prstGeom>
        </p:spPr>
      </p:pic>
    </p:spTree>
    <p:extLst>
      <p:ext uri="{BB962C8B-B14F-4D97-AF65-F5344CB8AC3E}">
        <p14:creationId xmlns:p14="http://schemas.microsoft.com/office/powerpoint/2010/main" val="3532339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39F96-8EA9-4C94-980B-E9198B1023DF}"/>
              </a:ext>
            </a:extLst>
          </p:cNvPr>
          <p:cNvSpPr>
            <a:spLocks noGrp="1"/>
          </p:cNvSpPr>
          <p:nvPr>
            <p:ph type="title"/>
          </p:nvPr>
        </p:nvSpPr>
        <p:spPr/>
        <p:txBody>
          <a:bodyPr/>
          <a:lstStyle/>
          <a:p>
            <a:br>
              <a:rPr lang="en-US" sz="3600" b="1" spc="100" dirty="0">
                <a:latin typeface="Times New Roman" panose="02020603050405020304" pitchFamily="18" charset="0"/>
                <a:ea typeface="+mn-ea"/>
                <a:cs typeface="Times New Roman" panose="02020603050405020304" pitchFamily="18" charset="0"/>
              </a:rPr>
            </a:br>
            <a:r>
              <a:rPr lang="en-US" sz="3600" b="1" spc="100" dirty="0">
                <a:latin typeface="Times New Roman" panose="02020603050405020304" pitchFamily="18" charset="0"/>
                <a:ea typeface="+mn-ea"/>
                <a:cs typeface="Times New Roman" panose="02020603050405020304" pitchFamily="18" charset="0"/>
              </a:rPr>
              <a:t>                          Mode of Ages of ACBL Members</a:t>
            </a:r>
          </a:p>
        </p:txBody>
      </p:sp>
      <p:sp>
        <p:nvSpPr>
          <p:cNvPr id="3" name="Text Placeholder 2">
            <a:extLst>
              <a:ext uri="{FF2B5EF4-FFF2-40B4-BE49-F238E27FC236}">
                <a16:creationId xmlns:a16="http://schemas.microsoft.com/office/drawing/2014/main" id="{4791027E-C89A-432D-AB19-B7043654C23D}"/>
              </a:ext>
            </a:extLst>
          </p:cNvPr>
          <p:cNvSpPr>
            <a:spLocks noGrp="1"/>
          </p:cNvSpPr>
          <p:nvPr>
            <p:ph type="body" sz="quarter" idx="21"/>
          </p:nvPr>
        </p:nvSpPr>
        <p:spPr>
          <a:xfrm>
            <a:off x="743575" y="1556712"/>
            <a:ext cx="5200024" cy="346428"/>
          </a:xfrm>
        </p:spPr>
        <p:txBody>
          <a:bodyPr/>
          <a:lstStyle/>
          <a:p>
            <a:r>
              <a:rPr lang="en-US" dirty="0"/>
              <a:t>Question</a:t>
            </a:r>
          </a:p>
        </p:txBody>
      </p:sp>
      <p:sp>
        <p:nvSpPr>
          <p:cNvPr id="4" name="Text Placeholder 3">
            <a:extLst>
              <a:ext uri="{FF2B5EF4-FFF2-40B4-BE49-F238E27FC236}">
                <a16:creationId xmlns:a16="http://schemas.microsoft.com/office/drawing/2014/main" id="{70C3ED14-DFCF-435F-A193-12BA6B583136}"/>
              </a:ext>
            </a:extLst>
          </p:cNvPr>
          <p:cNvSpPr>
            <a:spLocks noGrp="1"/>
          </p:cNvSpPr>
          <p:nvPr>
            <p:ph type="body" sz="quarter" idx="15"/>
          </p:nvPr>
        </p:nvSpPr>
        <p:spPr>
          <a:xfrm>
            <a:off x="743577" y="1972319"/>
            <a:ext cx="4527234" cy="3580987"/>
          </a:xfrm>
        </p:spPr>
        <p:txBody>
          <a:bodyPr>
            <a:noAutofit/>
          </a:bodyPr>
          <a:lstStyle/>
          <a:p>
            <a:r>
              <a:rPr lang="en-US" sz="2400" dirty="0"/>
              <a:t>Find the mode of ages of the 200 ACBL members.</a:t>
            </a:r>
          </a:p>
          <a:p>
            <a:r>
              <a:rPr lang="en-US" sz="2400" dirty="0"/>
              <a:t>DATA: </a:t>
            </a:r>
            <a:r>
              <a:rPr lang="en-US" sz="2400" dirty="0">
                <a:hlinkClick r:id="rId2" action="ppaction://hlinkfile"/>
              </a:rPr>
              <a:t>Xm03-01</a:t>
            </a:r>
            <a:endParaRPr lang="en-US" sz="2400" b="1" dirty="0"/>
          </a:p>
          <a:p>
            <a:r>
              <a:rPr lang="en-US" sz="2400" b="1" dirty="0"/>
              <a:t>Solution:</a:t>
            </a:r>
          </a:p>
          <a:p>
            <a:r>
              <a:rPr lang="en-US" sz="2400" dirty="0"/>
              <a:t>The observation that occurs with the greatest frequency is 60, which occurs 8 times.</a:t>
            </a:r>
          </a:p>
        </p:txBody>
      </p:sp>
      <p:sp>
        <p:nvSpPr>
          <p:cNvPr id="5" name="Text Placeholder 4">
            <a:extLst>
              <a:ext uri="{FF2B5EF4-FFF2-40B4-BE49-F238E27FC236}">
                <a16:creationId xmlns:a16="http://schemas.microsoft.com/office/drawing/2014/main" id="{E146CFB3-11B2-4746-BCDB-7072E08A8799}"/>
              </a:ext>
            </a:extLst>
          </p:cNvPr>
          <p:cNvSpPr>
            <a:spLocks noGrp="1"/>
          </p:cNvSpPr>
          <p:nvPr>
            <p:ph type="body" sz="quarter" idx="22"/>
          </p:nvPr>
        </p:nvSpPr>
        <p:spPr>
          <a:xfrm>
            <a:off x="5553307" y="1425520"/>
            <a:ext cx="5769397" cy="346429"/>
          </a:xfrm>
        </p:spPr>
        <p:txBody>
          <a:bodyPr/>
          <a:lstStyle/>
          <a:p>
            <a:r>
              <a:rPr lang="en-US" dirty="0"/>
              <a:t>EXCEL Function</a:t>
            </a:r>
          </a:p>
          <a:p>
            <a:endParaRPr lang="en-US" dirty="0"/>
          </a:p>
        </p:txBody>
      </p:sp>
      <p:sp>
        <p:nvSpPr>
          <p:cNvPr id="6" name="Text Placeholder 5">
            <a:extLst>
              <a:ext uri="{FF2B5EF4-FFF2-40B4-BE49-F238E27FC236}">
                <a16:creationId xmlns:a16="http://schemas.microsoft.com/office/drawing/2014/main" id="{F9EEBDCC-AC9F-46A4-A820-FB8C578FE51C}"/>
              </a:ext>
            </a:extLst>
          </p:cNvPr>
          <p:cNvSpPr>
            <a:spLocks noGrp="1"/>
          </p:cNvSpPr>
          <p:nvPr>
            <p:ph type="body" sz="quarter" idx="18"/>
          </p:nvPr>
        </p:nvSpPr>
        <p:spPr>
          <a:xfrm>
            <a:off x="5553307" y="1987187"/>
            <a:ext cx="5977053" cy="4175719"/>
          </a:xfrm>
        </p:spPr>
        <p:txBody>
          <a:bodyPr>
            <a:normAutofit fontScale="92500" lnSpcReduction="10000"/>
          </a:bodyPr>
          <a:lstStyle/>
          <a:p>
            <a:r>
              <a:rPr lang="en-US" dirty="0"/>
              <a:t>If we want to compute the mode and no other statistics, we can use the MODE.SNGL function.</a:t>
            </a:r>
          </a:p>
          <a:p>
            <a:r>
              <a:rPr lang="en-US" b="1" dirty="0"/>
              <a:t>Instructions</a:t>
            </a:r>
            <a:r>
              <a:rPr lang="en-US" dirty="0"/>
              <a:t>:</a:t>
            </a:r>
          </a:p>
          <a:p>
            <a:r>
              <a:rPr lang="en-US" dirty="0"/>
              <a:t>Type or import the data into one or more columns. (Open </a:t>
            </a:r>
            <a:r>
              <a:rPr lang="en-US" sz="2600" dirty="0">
                <a:hlinkClick r:id="rId2" action="ppaction://hlinkfile"/>
              </a:rPr>
              <a:t>Xm03-01</a:t>
            </a:r>
            <a:endParaRPr lang="en-US" sz="2600" b="1" dirty="0"/>
          </a:p>
          <a:p>
            <a:r>
              <a:rPr lang="en-US" dirty="0"/>
              <a:t>Type into any empty cell:</a:t>
            </a:r>
          </a:p>
          <a:p>
            <a:pPr>
              <a:tabLst>
                <a:tab pos="460375" algn="l"/>
              </a:tabLst>
            </a:pPr>
            <a:r>
              <a:rPr lang="en-US" dirty="0"/>
              <a:t>	=</a:t>
            </a:r>
            <a:r>
              <a:rPr lang="en-US" b="1" dirty="0"/>
              <a:t> MODE.SNGL</a:t>
            </a:r>
            <a:r>
              <a:rPr lang="en-US" dirty="0"/>
              <a:t>([Input Range])</a:t>
            </a:r>
          </a:p>
          <a:p>
            <a:r>
              <a:rPr lang="en-US" dirty="0"/>
              <a:t>We would type into any empty cell:</a:t>
            </a:r>
          </a:p>
          <a:p>
            <a:pPr>
              <a:tabLst>
                <a:tab pos="460375" algn="l"/>
              </a:tabLst>
            </a:pPr>
            <a:r>
              <a:rPr lang="en-US" dirty="0"/>
              <a:t>	= </a:t>
            </a:r>
            <a:r>
              <a:rPr lang="en-US" b="1" dirty="0"/>
              <a:t>MODE.SNGL</a:t>
            </a:r>
            <a:r>
              <a:rPr lang="en-US" dirty="0"/>
              <a:t>(A1:A201)</a:t>
            </a:r>
          </a:p>
          <a:p>
            <a:r>
              <a:rPr lang="en-US" dirty="0"/>
              <a:t>The active cell would store the mode as 60.</a:t>
            </a:r>
          </a:p>
          <a:p>
            <a:r>
              <a:rPr lang="en-US" dirty="0"/>
              <a:t>Note that if there is more than one mode, Excel prints only the smallest one, without indicating that there are other modes.</a:t>
            </a:r>
          </a:p>
          <a:p>
            <a:r>
              <a:rPr lang="en-US" dirty="0"/>
              <a:t>For multiple modes, use the Excel function MODE.MULT.</a:t>
            </a:r>
          </a:p>
          <a:p>
            <a:endParaRPr lang="en-US" dirty="0"/>
          </a:p>
        </p:txBody>
      </p:sp>
    </p:spTree>
    <p:extLst>
      <p:ext uri="{BB962C8B-B14F-4D97-AF65-F5344CB8AC3E}">
        <p14:creationId xmlns:p14="http://schemas.microsoft.com/office/powerpoint/2010/main" val="187091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C00B-FAE2-4A97-99BE-DD48F2BF31BC}"/>
              </a:ext>
            </a:extLst>
          </p:cNvPr>
          <p:cNvSpPr>
            <a:spLocks noGrp="1"/>
          </p:cNvSpPr>
          <p:nvPr>
            <p:ph type="title"/>
          </p:nvPr>
        </p:nvSpPr>
        <p:spPr/>
        <p:txBody>
          <a:bodyPr/>
          <a:lstStyle/>
          <a:p>
            <a:br>
              <a:rPr lang="en-US" sz="3600" b="1" spc="100" dirty="0">
                <a:latin typeface="Times New Roman" panose="02020603050405020304" pitchFamily="18" charset="0"/>
                <a:ea typeface="+mn-ea"/>
                <a:cs typeface="Times New Roman" panose="02020603050405020304" pitchFamily="18" charset="0"/>
              </a:rPr>
            </a:br>
            <a:r>
              <a:rPr lang="en-US" sz="3600" b="1" spc="100" dirty="0">
                <a:latin typeface="Times New Roman" panose="02020603050405020304" pitchFamily="18" charset="0"/>
                <a:ea typeface="+mn-ea"/>
                <a:cs typeface="Times New Roman" panose="02020603050405020304" pitchFamily="18" charset="0"/>
              </a:rPr>
              <a:t>                  Mean, Median, Mode: Which Is Best?</a:t>
            </a:r>
          </a:p>
        </p:txBody>
      </p:sp>
      <p:sp>
        <p:nvSpPr>
          <p:cNvPr id="3" name="Text Placeholder 2">
            <a:extLst>
              <a:ext uri="{FF2B5EF4-FFF2-40B4-BE49-F238E27FC236}">
                <a16:creationId xmlns:a16="http://schemas.microsoft.com/office/drawing/2014/main" id="{B50A5019-1493-4122-B7B3-8C10A6EADBB3}"/>
              </a:ext>
            </a:extLst>
          </p:cNvPr>
          <p:cNvSpPr>
            <a:spLocks noGrp="1"/>
          </p:cNvSpPr>
          <p:nvPr>
            <p:ph type="body" sz="quarter" idx="15"/>
          </p:nvPr>
        </p:nvSpPr>
        <p:spPr>
          <a:xfrm>
            <a:off x="743576" y="1687033"/>
            <a:ext cx="10711543" cy="3335342"/>
          </a:xfrm>
        </p:spPr>
        <p:txBody>
          <a:bodyPr/>
          <a:lstStyle/>
          <a:p>
            <a:r>
              <a:rPr lang="en-US" dirty="0"/>
              <a:t>With three measures from which to choose, which one should we use?</a:t>
            </a:r>
          </a:p>
          <a:p>
            <a:pPr marL="914400" indent="-342900">
              <a:buFont typeface="Arial" panose="020B0604020202020204" pitchFamily="34" charset="0"/>
              <a:buChar char="•"/>
            </a:pPr>
            <a:r>
              <a:rPr lang="en-US" dirty="0"/>
              <a:t>The mean is generally our first selection. </a:t>
            </a:r>
          </a:p>
          <a:p>
            <a:pPr marL="914400" indent="-342900">
              <a:buFont typeface="Arial" panose="020B0604020202020204" pitchFamily="34" charset="0"/>
              <a:buChar char="•"/>
            </a:pPr>
            <a:r>
              <a:rPr lang="en-US" dirty="0"/>
              <a:t>However, one advantage the median holds is that it not as sensitive to skewed distributions or to extreme values as is the mean. </a:t>
            </a:r>
          </a:p>
          <a:p>
            <a:pPr marL="914400" indent="-342900">
              <a:buFont typeface="Arial" panose="020B0604020202020204" pitchFamily="34" charset="0"/>
              <a:buChar char="•"/>
            </a:pPr>
            <a:r>
              <a:rPr lang="en-US" dirty="0"/>
              <a:t>The mode is seldom the best measure of central location. </a:t>
            </a:r>
          </a:p>
          <a:p>
            <a:endParaRPr lang="en-US" dirty="0"/>
          </a:p>
        </p:txBody>
      </p:sp>
    </p:spTree>
    <p:extLst>
      <p:ext uri="{BB962C8B-B14F-4D97-AF65-F5344CB8AC3E}">
        <p14:creationId xmlns:p14="http://schemas.microsoft.com/office/powerpoint/2010/main" val="4066982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text&#10;&#10;AI-generated content may be incorrect.">
            <a:extLst>
              <a:ext uri="{FF2B5EF4-FFF2-40B4-BE49-F238E27FC236}">
                <a16:creationId xmlns:a16="http://schemas.microsoft.com/office/drawing/2014/main" id="{2CE1CCDF-08BE-F320-7ADD-F7847D7D685F}"/>
              </a:ext>
            </a:extLst>
          </p:cNvPr>
          <p:cNvPicPr>
            <a:picLocks noChangeAspect="1"/>
          </p:cNvPicPr>
          <p:nvPr/>
        </p:nvPicPr>
        <p:blipFill>
          <a:blip r:embed="rId2"/>
          <a:stretch>
            <a:fillRect/>
          </a:stretch>
        </p:blipFill>
        <p:spPr>
          <a:xfrm>
            <a:off x="373686" y="236536"/>
            <a:ext cx="10691711" cy="6268436"/>
          </a:xfrm>
          <a:prstGeom prst="rect">
            <a:avLst/>
          </a:prstGeom>
        </p:spPr>
      </p:pic>
    </p:spTree>
    <p:extLst>
      <p:ext uri="{BB962C8B-B14F-4D97-AF65-F5344CB8AC3E}">
        <p14:creationId xmlns:p14="http://schemas.microsoft.com/office/powerpoint/2010/main" val="1854036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rectangular box with black text&#10;&#10;AI-generated content may be incorrect.">
            <a:extLst>
              <a:ext uri="{FF2B5EF4-FFF2-40B4-BE49-F238E27FC236}">
                <a16:creationId xmlns:a16="http://schemas.microsoft.com/office/drawing/2014/main" id="{1157C46E-C83D-0388-F7CF-B266846A2DC1}"/>
              </a:ext>
            </a:extLst>
          </p:cNvPr>
          <p:cNvPicPr>
            <a:picLocks noChangeAspect="1"/>
          </p:cNvPicPr>
          <p:nvPr/>
        </p:nvPicPr>
        <p:blipFill>
          <a:blip r:embed="rId2"/>
          <a:stretch>
            <a:fillRect/>
          </a:stretch>
        </p:blipFill>
        <p:spPr>
          <a:xfrm>
            <a:off x="998144" y="383784"/>
            <a:ext cx="10148276" cy="6090432"/>
          </a:xfrm>
          <a:prstGeom prst="rect">
            <a:avLst/>
          </a:prstGeom>
        </p:spPr>
      </p:pic>
    </p:spTree>
    <p:extLst>
      <p:ext uri="{BB962C8B-B14F-4D97-AF65-F5344CB8AC3E}">
        <p14:creationId xmlns:p14="http://schemas.microsoft.com/office/powerpoint/2010/main" val="3288707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showing the rate of return&#10;&#10;AI-generated content may be incorrect.">
            <a:extLst>
              <a:ext uri="{FF2B5EF4-FFF2-40B4-BE49-F238E27FC236}">
                <a16:creationId xmlns:a16="http://schemas.microsoft.com/office/drawing/2014/main" id="{62C6662B-8315-A3F0-1803-DF24F13C24E7}"/>
              </a:ext>
            </a:extLst>
          </p:cNvPr>
          <p:cNvPicPr>
            <a:picLocks noChangeAspect="1"/>
          </p:cNvPicPr>
          <p:nvPr/>
        </p:nvPicPr>
        <p:blipFill>
          <a:blip r:embed="rId2"/>
          <a:stretch>
            <a:fillRect/>
          </a:stretch>
        </p:blipFill>
        <p:spPr>
          <a:xfrm>
            <a:off x="1187668" y="276650"/>
            <a:ext cx="9553638" cy="6193597"/>
          </a:xfrm>
          <a:prstGeom prst="rect">
            <a:avLst/>
          </a:prstGeom>
        </p:spPr>
      </p:pic>
    </p:spTree>
    <p:extLst>
      <p:ext uri="{BB962C8B-B14F-4D97-AF65-F5344CB8AC3E}">
        <p14:creationId xmlns:p14="http://schemas.microsoft.com/office/powerpoint/2010/main" val="1501633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F2A4DD0-1658-C749-A9E6-2C3A2A216B2F}"/>
              </a:ext>
            </a:extLst>
          </p:cNvPr>
          <p:cNvSpPr txBox="1"/>
          <p:nvPr/>
        </p:nvSpPr>
        <p:spPr>
          <a:xfrm>
            <a:off x="613458" y="1106689"/>
            <a:ext cx="11030673" cy="3046988"/>
          </a:xfrm>
          <a:prstGeom prst="rect">
            <a:avLst/>
          </a:prstGeom>
          <a:noFill/>
        </p:spPr>
        <p:txBody>
          <a:bodyPr wrap="square" lIns="90000" rtlCol="0">
            <a:spAutoFit/>
          </a:bodyPr>
          <a:lstStyle/>
          <a:p>
            <a:r>
              <a:rPr lang="en-US" sz="2400" dirty="0"/>
              <a:t>For ordinal and nominal data, the calculation of the mean is not valid. </a:t>
            </a:r>
          </a:p>
          <a:p>
            <a:endParaRPr lang="en-US" sz="2400" dirty="0"/>
          </a:p>
          <a:p>
            <a:r>
              <a:rPr lang="en-US" sz="2400" dirty="0"/>
              <a:t>Median is appropriate for ordinal data.</a:t>
            </a:r>
          </a:p>
          <a:p>
            <a:endParaRPr lang="en-US" sz="2400" dirty="0"/>
          </a:p>
          <a:p>
            <a:r>
              <a:rPr lang="en-US" sz="2400" dirty="0"/>
              <a:t>For nominal data, a mode calculation is useful for determining the highest frequency but not the “central location”.</a:t>
            </a:r>
          </a:p>
          <a:p>
            <a:endParaRPr lang="en-US" sz="2400" dirty="0"/>
          </a:p>
          <a:p>
            <a:r>
              <a:rPr lang="en-US" sz="2400" dirty="0"/>
              <a:t>Summary of the measures discussed in this section and when to use them:</a:t>
            </a:r>
          </a:p>
        </p:txBody>
      </p:sp>
      <p:sp>
        <p:nvSpPr>
          <p:cNvPr id="28" name="TextBox 27">
            <a:extLst>
              <a:ext uri="{FF2B5EF4-FFF2-40B4-BE49-F238E27FC236}">
                <a16:creationId xmlns:a16="http://schemas.microsoft.com/office/drawing/2014/main" id="{FAAB201E-0F40-A641-BA9D-9B59564C1CB1}"/>
              </a:ext>
            </a:extLst>
          </p:cNvPr>
          <p:cNvSpPr txBox="1"/>
          <p:nvPr/>
        </p:nvSpPr>
        <p:spPr>
          <a:xfrm>
            <a:off x="0" y="204655"/>
            <a:ext cx="11851095" cy="584775"/>
          </a:xfrm>
          <a:prstGeom prst="rect">
            <a:avLst/>
          </a:prstGeom>
          <a:noFill/>
        </p:spPr>
        <p:txBody>
          <a:bodyPr wrap="square" rtlCol="0">
            <a:spAutoFit/>
          </a:bodyPr>
          <a:lstStyle/>
          <a:p>
            <a:pPr algn="ctr"/>
            <a:r>
              <a:rPr lang="en-US" sz="3200" b="1" dirty="0"/>
              <a:t>Measures of Central Location for Ordinal and Nominal Data</a:t>
            </a:r>
          </a:p>
        </p:txBody>
      </p:sp>
      <p:graphicFrame>
        <p:nvGraphicFramePr>
          <p:cNvPr id="4" name="Table Placeholder 5">
            <a:extLst>
              <a:ext uri="{FF2B5EF4-FFF2-40B4-BE49-F238E27FC236}">
                <a16:creationId xmlns:a16="http://schemas.microsoft.com/office/drawing/2014/main" id="{C492781B-0B4D-4FA2-890F-B874CA525834}"/>
              </a:ext>
            </a:extLst>
          </p:cNvPr>
          <p:cNvGraphicFramePr>
            <a:graphicFrameLocks/>
          </p:cNvGraphicFramePr>
          <p:nvPr>
            <p:extLst>
              <p:ext uri="{D42A27DB-BD31-4B8C-83A1-F6EECF244321}">
                <p14:modId xmlns:p14="http://schemas.microsoft.com/office/powerpoint/2010/main" val="2605165826"/>
              </p:ext>
            </p:extLst>
          </p:nvPr>
        </p:nvGraphicFramePr>
        <p:xfrm>
          <a:off x="2055887" y="4484204"/>
          <a:ext cx="7872761" cy="1844040"/>
        </p:xfrm>
        <a:graphic>
          <a:graphicData uri="http://schemas.openxmlformats.org/drawingml/2006/table">
            <a:tbl>
              <a:tblPr firstRow="1" bandRow="1">
                <a:tableStyleId>{5C22544A-7EE6-4342-B048-85BDC9FD1C3A}</a:tableStyleId>
              </a:tblPr>
              <a:tblGrid>
                <a:gridCol w="2059259">
                  <a:extLst>
                    <a:ext uri="{9D8B030D-6E8A-4147-A177-3AD203B41FA5}">
                      <a16:colId xmlns:a16="http://schemas.microsoft.com/office/drawing/2014/main" val="2590098522"/>
                    </a:ext>
                  </a:extLst>
                </a:gridCol>
                <a:gridCol w="2988527">
                  <a:extLst>
                    <a:ext uri="{9D8B030D-6E8A-4147-A177-3AD203B41FA5}">
                      <a16:colId xmlns:a16="http://schemas.microsoft.com/office/drawing/2014/main" val="2872895415"/>
                    </a:ext>
                  </a:extLst>
                </a:gridCol>
                <a:gridCol w="2824975">
                  <a:extLst>
                    <a:ext uri="{9D8B030D-6E8A-4147-A177-3AD203B41FA5}">
                      <a16:colId xmlns:a16="http://schemas.microsoft.com/office/drawing/2014/main" val="3786594041"/>
                    </a:ext>
                  </a:extLst>
                </a:gridCol>
              </a:tblGrid>
              <a:tr h="370840">
                <a:tc>
                  <a:txBody>
                    <a:bodyPr/>
                    <a:lstStyle/>
                    <a:p>
                      <a:r>
                        <a:rPr lang="en-US" dirty="0"/>
                        <a:t>Measure</a:t>
                      </a:r>
                    </a:p>
                  </a:txBody>
                  <a:tcPr/>
                </a:tc>
                <a:tc>
                  <a:txBody>
                    <a:bodyPr/>
                    <a:lstStyle/>
                    <a:p>
                      <a:r>
                        <a:rPr lang="en-US" dirty="0"/>
                        <a:t>Type of Data</a:t>
                      </a:r>
                    </a:p>
                  </a:txBody>
                  <a:tcPr/>
                </a:tc>
                <a:tc>
                  <a:txBody>
                    <a:bodyPr/>
                    <a:lstStyle/>
                    <a:p>
                      <a:r>
                        <a:rPr lang="en-US" dirty="0"/>
                        <a:t>Descriptive Measurement</a:t>
                      </a:r>
                    </a:p>
                  </a:txBody>
                  <a:tcPr/>
                </a:tc>
                <a:extLst>
                  <a:ext uri="{0D108BD9-81ED-4DB2-BD59-A6C34878D82A}">
                    <a16:rowId xmlns:a16="http://schemas.microsoft.com/office/drawing/2014/main" val="939774132"/>
                  </a:ext>
                </a:extLst>
              </a:tr>
              <a:tr h="370840">
                <a:tc>
                  <a:txBody>
                    <a:bodyPr/>
                    <a:lstStyle/>
                    <a:p>
                      <a:r>
                        <a:rPr lang="en-US" dirty="0"/>
                        <a:t>Mean</a:t>
                      </a:r>
                    </a:p>
                  </a:txBody>
                  <a:tcPr/>
                </a:tc>
                <a:tc>
                  <a:txBody>
                    <a:bodyPr/>
                    <a:lstStyle/>
                    <a:p>
                      <a:r>
                        <a:rPr lang="en-US" dirty="0"/>
                        <a:t>Interval</a:t>
                      </a:r>
                    </a:p>
                  </a:txBody>
                  <a:tcPr/>
                </a:tc>
                <a:tc>
                  <a:txBody>
                    <a:bodyPr/>
                    <a:lstStyle/>
                    <a:p>
                      <a:r>
                        <a:rPr lang="en-US" dirty="0"/>
                        <a:t>Central location</a:t>
                      </a:r>
                    </a:p>
                  </a:txBody>
                  <a:tcPr/>
                </a:tc>
                <a:extLst>
                  <a:ext uri="{0D108BD9-81ED-4DB2-BD59-A6C34878D82A}">
                    <a16:rowId xmlns:a16="http://schemas.microsoft.com/office/drawing/2014/main" val="2098263755"/>
                  </a:ext>
                </a:extLst>
              </a:tr>
              <a:tr h="370840">
                <a:tc>
                  <a:txBody>
                    <a:bodyPr/>
                    <a:lstStyle/>
                    <a:p>
                      <a:r>
                        <a:rPr lang="en-US" dirty="0"/>
                        <a:t>Median</a:t>
                      </a:r>
                    </a:p>
                  </a:txBody>
                  <a:tcPr/>
                </a:tc>
                <a:tc>
                  <a:txBody>
                    <a:bodyPr/>
                    <a:lstStyle/>
                    <a:p>
                      <a:r>
                        <a:rPr lang="en-US" dirty="0"/>
                        <a:t>Ordinal or interval</a:t>
                      </a:r>
                    </a:p>
                  </a:txBody>
                  <a:tcPr/>
                </a:tc>
                <a:tc>
                  <a:txBody>
                    <a:bodyPr/>
                    <a:lstStyle/>
                    <a:p>
                      <a:r>
                        <a:rPr lang="en-US" dirty="0"/>
                        <a:t>Central location</a:t>
                      </a:r>
                    </a:p>
                  </a:txBody>
                  <a:tcPr/>
                </a:tc>
                <a:extLst>
                  <a:ext uri="{0D108BD9-81ED-4DB2-BD59-A6C34878D82A}">
                    <a16:rowId xmlns:a16="http://schemas.microsoft.com/office/drawing/2014/main" val="211027552"/>
                  </a:ext>
                </a:extLst>
              </a:tr>
              <a:tr h="185420">
                <a:tc>
                  <a:txBody>
                    <a:bodyPr/>
                    <a:lstStyle/>
                    <a:p>
                      <a:r>
                        <a:rPr lang="en-US" dirty="0"/>
                        <a:t>Mode</a:t>
                      </a:r>
                    </a:p>
                  </a:txBody>
                  <a:tcPr/>
                </a:tc>
                <a:tc>
                  <a:txBody>
                    <a:bodyPr/>
                    <a:lstStyle/>
                    <a:p>
                      <a:r>
                        <a:rPr lang="en-US" dirty="0"/>
                        <a:t>Nominal, ordinal, or interval</a:t>
                      </a:r>
                    </a:p>
                  </a:txBody>
                  <a:tcPr/>
                </a:tc>
                <a:tc>
                  <a:txBody>
                    <a:bodyPr/>
                    <a:lstStyle/>
                    <a:p>
                      <a:endParaRPr lang="en-US" dirty="0"/>
                    </a:p>
                  </a:txBody>
                  <a:tcPr/>
                </a:tc>
                <a:extLst>
                  <a:ext uri="{0D108BD9-81ED-4DB2-BD59-A6C34878D82A}">
                    <a16:rowId xmlns:a16="http://schemas.microsoft.com/office/drawing/2014/main" val="963315534"/>
                  </a:ext>
                </a:extLst>
              </a:tr>
              <a:tr h="185420">
                <a:tc>
                  <a:txBody>
                    <a:bodyPr/>
                    <a:lstStyle/>
                    <a:p>
                      <a:r>
                        <a:rPr lang="en-US" dirty="0"/>
                        <a:t>Geometric Mean</a:t>
                      </a:r>
                    </a:p>
                  </a:txBody>
                  <a:tcPr/>
                </a:tc>
                <a:tc>
                  <a:txBody>
                    <a:bodyPr/>
                    <a:lstStyle/>
                    <a:p>
                      <a:r>
                        <a:rPr lang="en-US" dirty="0"/>
                        <a:t>Interval, growth rates</a:t>
                      </a:r>
                    </a:p>
                  </a:txBody>
                  <a:tcPr/>
                </a:tc>
                <a:tc>
                  <a:txBody>
                    <a:bodyPr/>
                    <a:lstStyle/>
                    <a:p>
                      <a:endParaRPr lang="en-US" dirty="0"/>
                    </a:p>
                  </a:txBody>
                  <a:tcPr/>
                </a:tc>
                <a:extLst>
                  <a:ext uri="{0D108BD9-81ED-4DB2-BD59-A6C34878D82A}">
                    <a16:rowId xmlns:a16="http://schemas.microsoft.com/office/drawing/2014/main" val="907273846"/>
                  </a:ext>
                </a:extLst>
              </a:tr>
            </a:tbl>
          </a:graphicData>
        </a:graphic>
      </p:graphicFrame>
    </p:spTree>
    <p:extLst>
      <p:ext uri="{BB962C8B-B14F-4D97-AF65-F5344CB8AC3E}">
        <p14:creationId xmlns:p14="http://schemas.microsoft.com/office/powerpoint/2010/main" val="456724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170453" y="276704"/>
            <a:ext cx="11851095" cy="646331"/>
          </a:xfrm>
          <a:prstGeom prst="rect">
            <a:avLst/>
          </a:prstGeom>
          <a:noFill/>
        </p:spPr>
        <p:txBody>
          <a:bodyPr wrap="square" rtlCol="0">
            <a:spAutoFit/>
          </a:bodyPr>
          <a:lstStyle/>
          <a:p>
            <a:pPr algn="ctr"/>
            <a:r>
              <a:rPr lang="en-US" sz="3600" b="1" dirty="0"/>
              <a:t>Measures of Variability</a:t>
            </a:r>
          </a:p>
        </p:txBody>
      </p:sp>
      <p:sp>
        <p:nvSpPr>
          <p:cNvPr id="4" name="Text Placeholder 2">
            <a:extLst>
              <a:ext uri="{FF2B5EF4-FFF2-40B4-BE49-F238E27FC236}">
                <a16:creationId xmlns:a16="http://schemas.microsoft.com/office/drawing/2014/main" id="{A4FCEA7D-6025-4218-9526-19A249A063FF}"/>
              </a:ext>
            </a:extLst>
          </p:cNvPr>
          <p:cNvSpPr txBox="1">
            <a:spLocks/>
          </p:cNvSpPr>
          <p:nvPr/>
        </p:nvSpPr>
        <p:spPr>
          <a:xfrm>
            <a:off x="1215737" y="1652016"/>
            <a:ext cx="10711543" cy="348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p:sp>
        <p:nvSpPr>
          <p:cNvPr id="6" name="TextBox 5">
            <a:extLst>
              <a:ext uri="{FF2B5EF4-FFF2-40B4-BE49-F238E27FC236}">
                <a16:creationId xmlns:a16="http://schemas.microsoft.com/office/drawing/2014/main" id="{7BE6C0CE-4BAD-22F7-4C6C-C365837DE0EC}"/>
              </a:ext>
            </a:extLst>
          </p:cNvPr>
          <p:cNvSpPr txBox="1"/>
          <p:nvPr/>
        </p:nvSpPr>
        <p:spPr>
          <a:xfrm>
            <a:off x="563301" y="1101550"/>
            <a:ext cx="11065397" cy="5016758"/>
          </a:xfrm>
          <a:prstGeom prst="rect">
            <a:avLst/>
          </a:prstGeom>
          <a:noFill/>
        </p:spPr>
        <p:txBody>
          <a:bodyPr wrap="square" rtlCol="0">
            <a:spAutoFit/>
          </a:bodyPr>
          <a:lstStyle/>
          <a:p>
            <a:r>
              <a:rPr lang="en-US" sz="2000" dirty="0"/>
              <a:t>Besides the measures of central location, there are other characteristics of data that are of interest to us, such as the spread or variability of the data.</a:t>
            </a:r>
          </a:p>
          <a:p>
            <a:r>
              <a:rPr lang="en-US" sz="2000" dirty="0"/>
              <a:t> </a:t>
            </a:r>
          </a:p>
          <a:p>
            <a:r>
              <a:rPr lang="en-US" sz="2000" dirty="0"/>
              <a:t>In this section, we introduce </a:t>
            </a:r>
            <a:r>
              <a:rPr lang="en-US" sz="2000" b="1" dirty="0"/>
              <a:t>four measures of variability </a:t>
            </a:r>
            <a:r>
              <a:rPr lang="en-US" sz="2000" dirty="0"/>
              <a:t>for interval data.</a:t>
            </a:r>
          </a:p>
          <a:p>
            <a:r>
              <a:rPr lang="en-US" sz="2000" dirty="0"/>
              <a:t>We begin with the simplest:</a:t>
            </a:r>
          </a:p>
          <a:p>
            <a:pPr>
              <a:spcBef>
                <a:spcPts val="2400"/>
              </a:spcBef>
            </a:pPr>
            <a:r>
              <a:rPr lang="en-US" sz="2000" b="1" dirty="0"/>
              <a:t>	Range </a:t>
            </a:r>
            <a:r>
              <a:rPr lang="en-US" sz="2000" dirty="0"/>
              <a:t>= Largest observation – Smallest observation</a:t>
            </a:r>
          </a:p>
          <a:p>
            <a:pPr>
              <a:spcBef>
                <a:spcPts val="2400"/>
              </a:spcBef>
            </a:pPr>
            <a:r>
              <a:rPr lang="en-US" sz="2000" dirty="0"/>
              <a:t>The range is a very simple measure, but because it only considers the two extreme values in the data, we need to consider other statistics that incorporate all the values.</a:t>
            </a:r>
          </a:p>
          <a:p>
            <a:pPr>
              <a:spcBef>
                <a:spcPts val="2400"/>
              </a:spcBef>
            </a:pPr>
            <a:r>
              <a:rPr lang="en-US" sz="2000" u="sng" dirty="0"/>
              <a:t>Example:</a:t>
            </a:r>
          </a:p>
          <a:p>
            <a:pPr>
              <a:spcBef>
                <a:spcPts val="2400"/>
              </a:spcBef>
            </a:pPr>
            <a:r>
              <a:rPr lang="en-US" sz="2000" dirty="0"/>
              <a:t>Set 1:	4	4	4	4	4	50</a:t>
            </a:r>
          </a:p>
          <a:p>
            <a:pPr>
              <a:spcBef>
                <a:spcPts val="2400"/>
              </a:spcBef>
            </a:pPr>
            <a:r>
              <a:rPr lang="en-US" sz="2000" dirty="0"/>
              <a:t>Set 2:	4	8	15	24	39	50</a:t>
            </a:r>
          </a:p>
        </p:txBody>
      </p:sp>
    </p:spTree>
    <p:extLst>
      <p:ext uri="{BB962C8B-B14F-4D97-AF65-F5344CB8AC3E}">
        <p14:creationId xmlns:p14="http://schemas.microsoft.com/office/powerpoint/2010/main" val="3937367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0" y="298449"/>
            <a:ext cx="11851095" cy="646331"/>
          </a:xfrm>
          <a:prstGeom prst="rect">
            <a:avLst/>
          </a:prstGeom>
          <a:noFill/>
        </p:spPr>
        <p:txBody>
          <a:bodyPr wrap="square" rtlCol="0">
            <a:spAutoFit/>
          </a:bodyPr>
          <a:lstStyle/>
          <a:p>
            <a:pPr algn="ctr"/>
            <a:r>
              <a:rPr lang="en-US" sz="3600" b="1" dirty="0"/>
              <a:t>Variance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ED2B4E8-C5A1-7832-BF6E-156B2744CB7D}"/>
                  </a:ext>
                </a:extLst>
              </p:cNvPr>
              <p:cNvSpPr txBox="1"/>
              <p:nvPr/>
            </p:nvSpPr>
            <p:spPr>
              <a:xfrm>
                <a:off x="587248" y="1118175"/>
                <a:ext cx="10779091" cy="4252318"/>
              </a:xfrm>
              <a:prstGeom prst="rect">
                <a:avLst/>
              </a:prstGeom>
              <a:noFill/>
            </p:spPr>
            <p:txBody>
              <a:bodyPr wrap="square" rtlCol="0">
                <a:spAutoFit/>
              </a:bodyPr>
              <a:lstStyle/>
              <a:p>
                <a:pPr>
                  <a:lnSpc>
                    <a:spcPct val="100000"/>
                  </a:lnSpc>
                  <a:spcAft>
                    <a:spcPts val="1200"/>
                  </a:spcAft>
                </a:pPr>
                <a:r>
                  <a:rPr lang="en-US" sz="2400" dirty="0"/>
                  <a:t>The </a:t>
                </a:r>
                <a:r>
                  <a:rPr lang="en-US" sz="2400" b="1" dirty="0"/>
                  <a:t>variance</a:t>
                </a:r>
                <a:r>
                  <a:rPr lang="en-US" sz="2400" dirty="0"/>
                  <a:t> and its related measure, the </a:t>
                </a:r>
                <a:r>
                  <a:rPr lang="en-US" sz="2400" b="1" dirty="0"/>
                  <a:t>standard deviation</a:t>
                </a:r>
                <a:r>
                  <a:rPr lang="en-US" sz="2400" dirty="0"/>
                  <a:t>, are arguably the most important measures of variability. They are used to measure variability, but, as you will discover, they play a vital role in almost all statistical inference procedures.</a:t>
                </a:r>
              </a:p>
              <a:p>
                <a:pPr marL="914400" indent="-914400">
                  <a:lnSpc>
                    <a:spcPct val="100000"/>
                  </a:lnSpc>
                </a:pPr>
                <a:r>
                  <a:rPr lang="en-US" sz="2400" b="1" dirty="0">
                    <a:ea typeface="Cambria Math" panose="02040503050406030204" pitchFamily="18" charset="0"/>
                  </a:rPr>
                  <a:t>	Population variance</a:t>
                </a:r>
                <a:r>
                  <a:rPr lang="en-US" sz="2400" dirty="0">
                    <a:ea typeface="Cambria Math" panose="02040503050406030204" pitchFamily="18" charset="0"/>
                  </a:rPr>
                  <a:t>:	</a:t>
                </a:r>
                <a14:m>
                  <m:oMath xmlns:m="http://schemas.openxmlformats.org/officeDocument/2006/math">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𝜎</m:t>
                        </m:r>
                      </m:e>
                      <m:sup>
                        <m:r>
                          <a:rPr lang="en-US" sz="2400" i="1">
                            <a:latin typeface="Cambria Math" panose="02040503050406030204" pitchFamily="18" charset="0"/>
                            <a:ea typeface="Cambria Math" panose="02040503050406030204" pitchFamily="18" charset="0"/>
                          </a:rPr>
                          <m:t>2</m:t>
                        </m:r>
                      </m:sup>
                    </m:sSup>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nary>
                          <m:naryPr>
                            <m:chr m:val="∑"/>
                            <m:ctrlPr>
                              <a:rPr lang="en-US" sz="2400" i="1">
                                <a:latin typeface="Cambria Math" panose="02040503050406030204" pitchFamily="18" charset="0"/>
                                <a:ea typeface="Cambria Math" panose="02040503050406030204" pitchFamily="18" charset="0"/>
                              </a:rPr>
                            </m:ctrlPr>
                          </m:naryPr>
                          <m:sub>
                            <m:r>
                              <m:rPr>
                                <m:brk m:alnAt="23"/>
                              </m:rPr>
                              <a:rPr lang="en-US" sz="2400" i="1">
                                <a:latin typeface="Cambria Math" panose="02040503050406030204" pitchFamily="18" charset="0"/>
                                <a:ea typeface="Cambria Math" panose="02040503050406030204" pitchFamily="18" charset="0"/>
                              </a:rPr>
                              <m:t>𝑖</m:t>
                            </m:r>
                            <m:r>
                              <a:rPr lang="en-US" sz="2400" i="1">
                                <a:latin typeface="Cambria Math" panose="02040503050406030204" pitchFamily="18" charset="0"/>
                                <a:ea typeface="Cambria Math" panose="02040503050406030204" pitchFamily="18" charset="0"/>
                              </a:rPr>
                              <m:t>=1</m:t>
                            </m:r>
                          </m:sub>
                          <m:sup>
                            <m:r>
                              <a:rPr lang="en-US" sz="2400" i="1">
                                <a:latin typeface="Cambria Math" panose="02040503050406030204" pitchFamily="18" charset="0"/>
                                <a:ea typeface="Cambria Math" panose="02040503050406030204" pitchFamily="18" charset="0"/>
                              </a:rPr>
                              <m:t>𝑁</m:t>
                            </m:r>
                          </m:sup>
                          <m:e>
                            <m:sSup>
                              <m:sSupPr>
                                <m:ctrlPr>
                                  <a:rPr lang="en-US" sz="2400" i="1">
                                    <a:latin typeface="Cambria Math" panose="02040503050406030204" pitchFamily="18" charset="0"/>
                                    <a:ea typeface="Cambria Math" panose="02040503050406030204" pitchFamily="18" charset="0"/>
                                  </a:rPr>
                                </m:ctrlPr>
                              </m:sSupPr>
                              <m:e>
                                <m:d>
                                  <m:dPr>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𝑥</m:t>
                                        </m:r>
                                      </m:e>
                                      <m:sub>
                                        <m:r>
                                          <a:rPr lang="en-US" sz="2400" i="1">
                                            <a:latin typeface="Cambria Math" panose="02040503050406030204" pitchFamily="18" charset="0"/>
                                            <a:ea typeface="Cambria Math" panose="02040503050406030204" pitchFamily="18" charset="0"/>
                                          </a:rPr>
                                          <m:t>𝑖</m:t>
                                        </m:r>
                                      </m:sub>
                                    </m:sSub>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𝜇</m:t>
                                    </m:r>
                                  </m:e>
                                </m:d>
                              </m:e>
                              <m:sup>
                                <m:r>
                                  <a:rPr lang="en-US" sz="2400" i="1">
                                    <a:latin typeface="Cambria Math" panose="02040503050406030204" pitchFamily="18" charset="0"/>
                                    <a:ea typeface="Cambria Math" panose="02040503050406030204" pitchFamily="18" charset="0"/>
                                  </a:rPr>
                                  <m:t>2</m:t>
                                </m:r>
                              </m:sup>
                            </m:sSup>
                          </m:e>
                        </m:nary>
                      </m:num>
                      <m:den>
                        <m:r>
                          <a:rPr lang="en-US" sz="2400" i="1">
                            <a:latin typeface="Cambria Math" panose="02040503050406030204" pitchFamily="18" charset="0"/>
                            <a:ea typeface="Cambria Math" panose="02040503050406030204" pitchFamily="18" charset="0"/>
                          </a:rPr>
                          <m:t>𝑁</m:t>
                        </m:r>
                      </m:den>
                    </m:f>
                  </m:oMath>
                </a14:m>
                <a:endParaRPr lang="en-US" sz="2400" dirty="0"/>
              </a:p>
              <a:p>
                <a:pPr marL="914400" indent="-914400">
                  <a:lnSpc>
                    <a:spcPct val="100000"/>
                  </a:lnSpc>
                  <a:spcBef>
                    <a:spcPts val="1800"/>
                  </a:spcBef>
                </a:pPr>
                <a:r>
                  <a:rPr lang="en-US" sz="2400" b="1" dirty="0">
                    <a:ea typeface="Cambria Math" panose="02040503050406030204" pitchFamily="18" charset="0"/>
                  </a:rPr>
                  <a:t>	Sample variance</a:t>
                </a:r>
                <a:r>
                  <a:rPr lang="en-US" sz="2400" dirty="0">
                    <a:ea typeface="Cambria Math" panose="02040503050406030204" pitchFamily="18" charset="0"/>
                  </a:rPr>
                  <a:t>:	</a:t>
                </a:r>
                <a14:m>
                  <m:oMath xmlns:m="http://schemas.openxmlformats.org/officeDocument/2006/math">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𝑠</m:t>
                        </m:r>
                      </m:e>
                      <m:sup>
                        <m:r>
                          <a:rPr lang="en-US" sz="2400" i="1">
                            <a:latin typeface="Cambria Math" panose="02040503050406030204" pitchFamily="18" charset="0"/>
                            <a:ea typeface="Cambria Math" panose="02040503050406030204" pitchFamily="18" charset="0"/>
                          </a:rPr>
                          <m:t>2</m:t>
                        </m:r>
                      </m:sup>
                    </m:sSup>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nary>
                          <m:naryPr>
                            <m:chr m:val="∑"/>
                            <m:ctrlPr>
                              <a:rPr lang="en-US" sz="2400" i="1">
                                <a:latin typeface="Cambria Math" panose="02040503050406030204" pitchFamily="18" charset="0"/>
                                <a:ea typeface="Cambria Math" panose="02040503050406030204" pitchFamily="18" charset="0"/>
                              </a:rPr>
                            </m:ctrlPr>
                          </m:naryPr>
                          <m:sub>
                            <m:r>
                              <m:rPr>
                                <m:brk m:alnAt="23"/>
                              </m:rPr>
                              <a:rPr lang="en-US" sz="2400" i="1">
                                <a:latin typeface="Cambria Math" panose="02040503050406030204" pitchFamily="18" charset="0"/>
                                <a:ea typeface="Cambria Math" panose="02040503050406030204" pitchFamily="18" charset="0"/>
                              </a:rPr>
                              <m:t>𝑖</m:t>
                            </m:r>
                            <m:r>
                              <a:rPr lang="en-US" sz="2400" i="1">
                                <a:latin typeface="Cambria Math" panose="02040503050406030204" pitchFamily="18" charset="0"/>
                                <a:ea typeface="Cambria Math" panose="02040503050406030204" pitchFamily="18" charset="0"/>
                              </a:rPr>
                              <m:t>=1</m:t>
                            </m:r>
                          </m:sub>
                          <m:sup>
                            <m:r>
                              <a:rPr lang="en-US" sz="2400" i="1">
                                <a:latin typeface="Cambria Math" panose="02040503050406030204" pitchFamily="18" charset="0"/>
                                <a:ea typeface="Cambria Math" panose="02040503050406030204" pitchFamily="18" charset="0"/>
                              </a:rPr>
                              <m:t>𝑛</m:t>
                            </m:r>
                          </m:sup>
                          <m:e>
                            <m:sSup>
                              <m:sSupPr>
                                <m:ctrlPr>
                                  <a:rPr lang="en-US" sz="2400" i="1">
                                    <a:latin typeface="Cambria Math" panose="02040503050406030204" pitchFamily="18" charset="0"/>
                                    <a:ea typeface="Cambria Math" panose="02040503050406030204" pitchFamily="18" charset="0"/>
                                  </a:rPr>
                                </m:ctrlPr>
                              </m:sSupPr>
                              <m:e>
                                <m:d>
                                  <m:dPr>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𝑥</m:t>
                                        </m:r>
                                      </m:e>
                                      <m:sub>
                                        <m:r>
                                          <a:rPr lang="en-US" sz="2400" i="1">
                                            <a:latin typeface="Cambria Math" panose="02040503050406030204" pitchFamily="18" charset="0"/>
                                            <a:ea typeface="Cambria Math" panose="02040503050406030204" pitchFamily="18" charset="0"/>
                                          </a:rPr>
                                          <m:t>𝑖</m:t>
                                        </m:r>
                                      </m:sub>
                                    </m:sSub>
                                    <m:r>
                                      <a:rPr lang="en-US" sz="2400" i="1">
                                        <a:latin typeface="Cambria Math" panose="02040503050406030204" pitchFamily="18" charset="0"/>
                                        <a:ea typeface="Cambria Math" panose="02040503050406030204" pitchFamily="18" charset="0"/>
                                      </a:rPr>
                                      <m:t>−</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𝑥</m:t>
                                        </m:r>
                                      </m:e>
                                    </m:acc>
                                  </m:e>
                                </m:d>
                              </m:e>
                              <m:sup>
                                <m:r>
                                  <a:rPr lang="en-US" sz="2400" i="1">
                                    <a:latin typeface="Cambria Math" panose="02040503050406030204" pitchFamily="18" charset="0"/>
                                    <a:ea typeface="Cambria Math" panose="02040503050406030204" pitchFamily="18" charset="0"/>
                                  </a:rPr>
                                  <m:t>2</m:t>
                                </m:r>
                              </m:sup>
                            </m:sSup>
                          </m:e>
                        </m:nary>
                      </m:num>
                      <m:den>
                        <m:r>
                          <a:rPr lang="en-US" sz="2400" i="1">
                            <a:latin typeface="Cambria Math" panose="02040503050406030204" pitchFamily="18" charset="0"/>
                            <a:ea typeface="Cambria Math" panose="02040503050406030204" pitchFamily="18" charset="0"/>
                          </a:rPr>
                          <m:t>𝑛</m:t>
                        </m:r>
                        <m:r>
                          <a:rPr lang="en-US" sz="2400" i="1">
                            <a:latin typeface="Cambria Math" panose="02040503050406030204" pitchFamily="18" charset="0"/>
                            <a:ea typeface="Cambria Math" panose="02040503050406030204" pitchFamily="18" charset="0"/>
                          </a:rPr>
                          <m:t>−1</m:t>
                        </m:r>
                      </m:den>
                    </m:f>
                  </m:oMath>
                </a14:m>
                <a:endParaRPr lang="en-US" sz="2400" dirty="0">
                  <a:ea typeface="Cambria Math" panose="02040503050406030204" pitchFamily="18" charset="0"/>
                </a:endParaRPr>
              </a:p>
              <a:p>
                <a:pPr>
                  <a:lnSpc>
                    <a:spcPct val="100000"/>
                  </a:lnSpc>
                  <a:spcBef>
                    <a:spcPts val="1800"/>
                  </a:spcBef>
                </a:pPr>
                <a:r>
                  <a:rPr lang="en-US" sz="2400" dirty="0"/>
                  <a:t>The population variance is represented by </a:t>
                </a:r>
                <a:r>
                  <a:rPr lang="el-GR" sz="2400" dirty="0">
                    <a:latin typeface="Calibri" panose="020F0502020204030204" pitchFamily="34" charset="0"/>
                    <a:cs typeface="Calibri" panose="020F0502020204030204" pitchFamily="34" charset="0"/>
                  </a:rPr>
                  <a:t>σ</a:t>
                </a:r>
                <a:r>
                  <a:rPr lang="en-US" sz="2400" baseline="30000" dirty="0">
                    <a:latin typeface="Calibri" panose="020F0502020204030204" pitchFamily="34" charset="0"/>
                    <a:cs typeface="Calibri" panose="020F0502020204030204" pitchFamily="34" charset="0"/>
                  </a:rPr>
                  <a:t>2</a:t>
                </a:r>
                <a:r>
                  <a:rPr lang="en-US" sz="2400" dirty="0"/>
                  <a:t> (Greek letter sigma squared).</a:t>
                </a:r>
              </a:p>
              <a:p>
                <a:pPr>
                  <a:lnSpc>
                    <a:spcPct val="100000"/>
                  </a:lnSpc>
                  <a:spcBef>
                    <a:spcPts val="1800"/>
                  </a:spcBef>
                </a:pPr>
                <a:r>
                  <a:rPr lang="en-US" sz="2400" i="1" dirty="0"/>
                  <a:t>Why n-1?</a:t>
                </a:r>
              </a:p>
              <a:p>
                <a:endParaRPr lang="fr-FR" dirty="0"/>
              </a:p>
            </p:txBody>
          </p:sp>
        </mc:Choice>
        <mc:Fallback xmlns="">
          <p:sp>
            <p:nvSpPr>
              <p:cNvPr id="7" name="TextBox 6">
                <a:extLst>
                  <a:ext uri="{FF2B5EF4-FFF2-40B4-BE49-F238E27FC236}">
                    <a16:creationId xmlns:a16="http://schemas.microsoft.com/office/drawing/2014/main" id="{4ED2B4E8-C5A1-7832-BF6E-156B2744CB7D}"/>
                  </a:ext>
                </a:extLst>
              </p:cNvPr>
              <p:cNvSpPr txBox="1">
                <a:spLocks noRot="1" noChangeAspect="1" noMove="1" noResize="1" noEditPoints="1" noAdjustHandles="1" noChangeArrowheads="1" noChangeShapeType="1" noTextEdit="1"/>
              </p:cNvSpPr>
              <p:nvPr/>
            </p:nvSpPr>
            <p:spPr>
              <a:xfrm>
                <a:off x="587248" y="1118175"/>
                <a:ext cx="10779091" cy="4252318"/>
              </a:xfrm>
              <a:prstGeom prst="rect">
                <a:avLst/>
              </a:prstGeom>
              <a:blipFill>
                <a:blip r:embed="rId3"/>
                <a:stretch>
                  <a:fillRect l="-848" t="-1146" r="-57"/>
                </a:stretch>
              </a:blipFill>
            </p:spPr>
            <p:txBody>
              <a:bodyPr/>
              <a:lstStyle/>
              <a:p>
                <a:r>
                  <a:rPr lang="en-US">
                    <a:noFill/>
                  </a:rPr>
                  <a:t> </a:t>
                </a:r>
              </a:p>
            </p:txBody>
          </p:sp>
        </mc:Fallback>
      </mc:AlternateContent>
    </p:spTree>
    <p:extLst>
      <p:ext uri="{BB962C8B-B14F-4D97-AF65-F5344CB8AC3E}">
        <p14:creationId xmlns:p14="http://schemas.microsoft.com/office/powerpoint/2010/main" val="2655344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550601" y="293790"/>
            <a:ext cx="10711544" cy="646331"/>
          </a:xfrm>
          <a:prstGeom prst="rect">
            <a:avLst/>
          </a:prstGeom>
          <a:noFill/>
        </p:spPr>
        <p:txBody>
          <a:bodyPr wrap="square" rtlCol="0">
            <a:spAutoFit/>
          </a:bodyPr>
          <a:lstStyle/>
          <a:p>
            <a:pPr algn="ctr"/>
            <a:r>
              <a:rPr lang="en-US" sz="3600" b="1" dirty="0"/>
              <a:t>Summer Jobs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4D6FBBC-91FF-7308-ECD4-5780E918FDB0}"/>
                  </a:ext>
                </a:extLst>
              </p:cNvPr>
              <p:cNvSpPr txBox="1"/>
              <p:nvPr/>
            </p:nvSpPr>
            <p:spPr>
              <a:xfrm>
                <a:off x="306500" y="1713767"/>
                <a:ext cx="11580700" cy="4909293"/>
              </a:xfrm>
              <a:prstGeom prst="rect">
                <a:avLst/>
              </a:prstGeom>
              <a:noFill/>
            </p:spPr>
            <p:txBody>
              <a:bodyPr wrap="square" rtlCol="0">
                <a:spAutoFit/>
              </a:bodyPr>
              <a:lstStyle/>
              <a:p>
                <a:pPr>
                  <a:spcBef>
                    <a:spcPts val="600"/>
                  </a:spcBef>
                  <a:spcAft>
                    <a:spcPts val="1200"/>
                  </a:spcAft>
                </a:pPr>
                <a:r>
                  <a:rPr lang="en-US" sz="2400" dirty="0">
                    <a:ea typeface="Cambria Math" panose="02040503050406030204" pitchFamily="18" charset="0"/>
                  </a:rPr>
                  <a:t>The following are the number of summer jobs a sample of six students applied for:</a:t>
                </a:r>
              </a:p>
              <a:p>
                <a:pPr algn="ctr">
                  <a:spcBef>
                    <a:spcPts val="600"/>
                  </a:spcBef>
                  <a:spcAft>
                    <a:spcPts val="1200"/>
                  </a:spcAft>
                </a:pPr>
                <a:r>
                  <a:rPr lang="en-US" sz="2400" dirty="0">
                    <a:ea typeface="Cambria Math" panose="02040503050406030204" pitchFamily="18" charset="0"/>
                  </a:rPr>
                  <a:t>17 15 23 7 9 13</a:t>
                </a:r>
              </a:p>
              <a:p>
                <a:pPr>
                  <a:spcBef>
                    <a:spcPts val="600"/>
                  </a:spcBef>
                  <a:spcAft>
                    <a:spcPts val="1200"/>
                  </a:spcAft>
                </a:pPr>
                <a:r>
                  <a:rPr lang="en-US" sz="2400" dirty="0">
                    <a:ea typeface="Cambria Math" panose="02040503050406030204" pitchFamily="18" charset="0"/>
                  </a:rPr>
                  <a:t>Find the mean and variance of these data. </a:t>
                </a:r>
              </a:p>
              <a:p>
                <a:pPr>
                  <a:spcBef>
                    <a:spcPts val="600"/>
                  </a:spcBef>
                  <a:spcAft>
                    <a:spcPts val="1200"/>
                  </a:spcAft>
                </a:pPr>
                <a:r>
                  <a:rPr lang="en-US" sz="2400" dirty="0">
                    <a:ea typeface="Cambria Math" panose="02040503050406030204" pitchFamily="18" charset="0"/>
                  </a:rPr>
                  <a:t>The mean of the six observations is: </a:t>
                </a:r>
                <a14:m>
                  <m:oMath xmlns:m="http://schemas.openxmlformats.org/officeDocument/2006/math">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𝑥</m:t>
                        </m:r>
                      </m:e>
                    </m:acc>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nary>
                          <m:naryPr>
                            <m:chr m:val="∑"/>
                            <m:ctrlPr>
                              <a:rPr lang="en-US" sz="2400" i="1">
                                <a:latin typeface="Cambria Math" panose="02040503050406030204" pitchFamily="18" charset="0"/>
                                <a:ea typeface="Cambria Math" panose="02040503050406030204" pitchFamily="18" charset="0"/>
                              </a:rPr>
                            </m:ctrlPr>
                          </m:naryPr>
                          <m:sub>
                            <m:r>
                              <m:rPr>
                                <m:brk m:alnAt="23"/>
                              </m:rPr>
                              <a:rPr lang="en-US" sz="2400" i="1">
                                <a:latin typeface="Cambria Math" panose="02040503050406030204" pitchFamily="18" charset="0"/>
                                <a:ea typeface="Cambria Math" panose="02040503050406030204" pitchFamily="18" charset="0"/>
                              </a:rPr>
                              <m:t>𝑖</m:t>
                            </m:r>
                            <m:r>
                              <a:rPr lang="en-US" sz="2400" i="1">
                                <a:latin typeface="Cambria Math" panose="02040503050406030204" pitchFamily="18" charset="0"/>
                                <a:ea typeface="Cambria Math" panose="02040503050406030204" pitchFamily="18" charset="0"/>
                              </a:rPr>
                              <m:t>=1</m:t>
                            </m:r>
                          </m:sub>
                          <m:sup>
                            <m:r>
                              <a:rPr lang="en-US" sz="2400" i="1">
                                <a:latin typeface="Cambria Math" panose="02040503050406030204" pitchFamily="18" charset="0"/>
                                <a:ea typeface="Cambria Math" panose="02040503050406030204" pitchFamily="18" charset="0"/>
                              </a:rPr>
                              <m:t>6</m:t>
                            </m:r>
                          </m:sup>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𝑥</m:t>
                                </m:r>
                              </m:e>
                              <m:sub>
                                <m:r>
                                  <a:rPr lang="en-US" sz="2400" i="1">
                                    <a:latin typeface="Cambria Math" panose="02040503050406030204" pitchFamily="18" charset="0"/>
                                    <a:ea typeface="Cambria Math" panose="02040503050406030204" pitchFamily="18" charset="0"/>
                                  </a:rPr>
                                  <m:t>𝑖</m:t>
                                </m:r>
                              </m:sub>
                            </m:sSub>
                          </m:e>
                        </m:nary>
                      </m:num>
                      <m:den>
                        <m:r>
                          <m:rPr>
                            <m:nor/>
                          </m:rPr>
                          <a:rPr lang="en-US" sz="2400" dirty="0">
                            <a:latin typeface="Cambria Math" panose="02040503050406030204" pitchFamily="18" charset="0"/>
                            <a:ea typeface="Cambria Math" panose="02040503050406030204" pitchFamily="18" charset="0"/>
                          </a:rPr>
                          <m:t>6</m:t>
                        </m:r>
                      </m:den>
                    </m:f>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m:rPr>
                            <m:nor/>
                          </m:rPr>
                          <a:rPr lang="en-US" sz="2400" dirty="0">
                            <a:latin typeface="Cambria Math" panose="02040503050406030204" pitchFamily="18" charset="0"/>
                            <a:ea typeface="Cambria Math" panose="02040503050406030204" pitchFamily="18" charset="0"/>
                          </a:rPr>
                          <m:t>17+15+23+7+9+13</m:t>
                        </m:r>
                      </m:num>
                      <m:den>
                        <m:r>
                          <m:rPr>
                            <m:nor/>
                          </m:rPr>
                          <a:rPr lang="en-US" sz="2400" dirty="0">
                            <a:latin typeface="Cambria Math" panose="02040503050406030204" pitchFamily="18" charset="0"/>
                            <a:ea typeface="Cambria Math" panose="02040503050406030204" pitchFamily="18" charset="0"/>
                          </a:rPr>
                          <m:t>6</m:t>
                        </m:r>
                      </m:den>
                    </m:f>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m:rPr>
                            <m:nor/>
                          </m:rPr>
                          <a:rPr lang="en-US" sz="2400">
                            <a:latin typeface="Cambria Math" panose="02040503050406030204" pitchFamily="18" charset="0"/>
                            <a:ea typeface="Cambria Math" panose="02040503050406030204" pitchFamily="18" charset="0"/>
                          </a:rPr>
                          <m:t>84</m:t>
                        </m:r>
                      </m:num>
                      <m:den>
                        <m:r>
                          <m:rPr>
                            <m:nor/>
                          </m:rPr>
                          <a:rPr lang="en-US" sz="2400" dirty="0">
                            <a:latin typeface="Cambria Math" panose="02040503050406030204" pitchFamily="18" charset="0"/>
                            <a:ea typeface="Cambria Math" panose="02040503050406030204" pitchFamily="18" charset="0"/>
                          </a:rPr>
                          <m:t>6</m:t>
                        </m:r>
                      </m:den>
                    </m:f>
                    <m:r>
                      <a:rPr lang="en-US" sz="2400" i="1">
                        <a:latin typeface="Cambria Math" panose="02040503050406030204" pitchFamily="18" charset="0"/>
                        <a:ea typeface="Cambria Math" panose="02040503050406030204" pitchFamily="18" charset="0"/>
                      </a:rPr>
                      <m:t>=14 </m:t>
                    </m:r>
                    <m:r>
                      <m:rPr>
                        <m:sty m:val="p"/>
                      </m:rPr>
                      <a:rPr lang="en-US" sz="2400">
                        <a:latin typeface="Cambria Math" panose="02040503050406030204" pitchFamily="18" charset="0"/>
                        <a:ea typeface="Cambria Math" panose="02040503050406030204" pitchFamily="18" charset="0"/>
                      </a:rPr>
                      <m:t>jobs</m:t>
                    </m:r>
                  </m:oMath>
                </a14:m>
                <a:endParaRPr lang="en-US" sz="2400" dirty="0">
                  <a:ea typeface="Cambria Math" panose="02040503050406030204" pitchFamily="18" charset="0"/>
                </a:endParaRPr>
              </a:p>
              <a:p>
                <a:pPr marL="2854325" indent="-2854325">
                  <a:spcBef>
                    <a:spcPts val="600"/>
                  </a:spcBef>
                  <a:spcAft>
                    <a:spcPts val="1200"/>
                  </a:spcAft>
                  <a:buNone/>
                </a:pPr>
                <a:r>
                  <a:rPr lang="en-US" sz="2400" dirty="0"/>
                  <a:t>The sample variance is: 	</a:t>
                </a:r>
                <a14:m>
                  <m:oMath xmlns:m="http://schemas.openxmlformats.org/officeDocument/2006/math">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𝑠</m:t>
                        </m:r>
                      </m:e>
                      <m:sup>
                        <m:r>
                          <a:rPr lang="en-US" sz="2400" i="1">
                            <a:latin typeface="Cambria Math" panose="02040503050406030204" pitchFamily="18" charset="0"/>
                            <a:ea typeface="Cambria Math" panose="02040503050406030204" pitchFamily="18" charset="0"/>
                          </a:rPr>
                          <m:t>2</m:t>
                        </m:r>
                      </m:sup>
                    </m:sSup>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nary>
                          <m:naryPr>
                            <m:chr m:val="∑"/>
                            <m:ctrlPr>
                              <a:rPr lang="en-US" sz="2400" i="1">
                                <a:latin typeface="Cambria Math" panose="02040503050406030204" pitchFamily="18" charset="0"/>
                                <a:ea typeface="Cambria Math" panose="02040503050406030204" pitchFamily="18" charset="0"/>
                              </a:rPr>
                            </m:ctrlPr>
                          </m:naryPr>
                          <m:sub>
                            <m:r>
                              <m:rPr>
                                <m:brk m:alnAt="23"/>
                              </m:rPr>
                              <a:rPr lang="en-US" sz="2400" i="1">
                                <a:latin typeface="Cambria Math" panose="02040503050406030204" pitchFamily="18" charset="0"/>
                                <a:ea typeface="Cambria Math" panose="02040503050406030204" pitchFamily="18" charset="0"/>
                              </a:rPr>
                              <m:t>𝑖</m:t>
                            </m:r>
                            <m:r>
                              <a:rPr lang="en-US" sz="2400" i="1">
                                <a:latin typeface="Cambria Math" panose="02040503050406030204" pitchFamily="18" charset="0"/>
                                <a:ea typeface="Cambria Math" panose="02040503050406030204" pitchFamily="18" charset="0"/>
                              </a:rPr>
                              <m:t>=1</m:t>
                            </m:r>
                          </m:sub>
                          <m:sup>
                            <m:r>
                              <a:rPr lang="en-US" sz="2400" i="1">
                                <a:latin typeface="Cambria Math" panose="02040503050406030204" pitchFamily="18" charset="0"/>
                                <a:ea typeface="Cambria Math" panose="02040503050406030204" pitchFamily="18" charset="0"/>
                              </a:rPr>
                              <m:t>6</m:t>
                            </m:r>
                          </m:sup>
                          <m:e>
                            <m:sSup>
                              <m:sSupPr>
                                <m:ctrlPr>
                                  <a:rPr lang="en-US" sz="2400" i="1">
                                    <a:latin typeface="Cambria Math" panose="02040503050406030204" pitchFamily="18" charset="0"/>
                                    <a:ea typeface="Cambria Math" panose="02040503050406030204" pitchFamily="18" charset="0"/>
                                  </a:rPr>
                                </m:ctrlPr>
                              </m:sSupPr>
                              <m:e>
                                <m:d>
                                  <m:dPr>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𝑥</m:t>
                                        </m:r>
                                      </m:e>
                                      <m:sub>
                                        <m:r>
                                          <a:rPr lang="en-US" sz="2400" i="1">
                                            <a:latin typeface="Cambria Math" panose="02040503050406030204" pitchFamily="18" charset="0"/>
                                            <a:ea typeface="Cambria Math" panose="02040503050406030204" pitchFamily="18" charset="0"/>
                                          </a:rPr>
                                          <m:t>𝑖</m:t>
                                        </m:r>
                                      </m:sub>
                                    </m:sSub>
                                    <m:r>
                                      <a:rPr lang="en-US" sz="2400" i="1">
                                        <a:latin typeface="Cambria Math" panose="02040503050406030204" pitchFamily="18" charset="0"/>
                                        <a:ea typeface="Cambria Math" panose="02040503050406030204" pitchFamily="18" charset="0"/>
                                      </a:rPr>
                                      <m:t>−</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𝑥</m:t>
                                        </m:r>
                                      </m:e>
                                    </m:acc>
                                  </m:e>
                                </m:d>
                              </m:e>
                              <m:sup>
                                <m:r>
                                  <a:rPr lang="en-US" sz="2400" i="1">
                                    <a:latin typeface="Cambria Math" panose="02040503050406030204" pitchFamily="18" charset="0"/>
                                    <a:ea typeface="Cambria Math" panose="02040503050406030204" pitchFamily="18" charset="0"/>
                                  </a:rPr>
                                  <m:t>2</m:t>
                                </m:r>
                              </m:sup>
                            </m:sSup>
                          </m:e>
                        </m:nary>
                      </m:num>
                      <m:den>
                        <m:r>
                          <a:rPr lang="en-US" sz="2400" i="1">
                            <a:latin typeface="Cambria Math" panose="02040503050406030204" pitchFamily="18" charset="0"/>
                            <a:ea typeface="Cambria Math" panose="02040503050406030204" pitchFamily="18" charset="0"/>
                          </a:rPr>
                          <m:t>6−1</m:t>
                        </m:r>
                      </m:den>
                    </m:f>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(17−14)</m:t>
                            </m:r>
                          </m:e>
                          <m:sup>
                            <m:r>
                              <a:rPr lang="en-US" sz="2400" i="1">
                                <a:latin typeface="Cambria Math" panose="02040503050406030204" pitchFamily="18" charset="0"/>
                                <a:ea typeface="Cambria Math" panose="02040503050406030204" pitchFamily="18" charset="0"/>
                              </a:rPr>
                              <m:t>2</m:t>
                            </m:r>
                          </m:sup>
                        </m:sSup>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(15−14)</m:t>
                            </m:r>
                          </m:e>
                          <m:sup>
                            <m:r>
                              <a:rPr lang="en-US" sz="2400" i="1">
                                <a:latin typeface="Cambria Math" panose="02040503050406030204" pitchFamily="18" charset="0"/>
                                <a:ea typeface="Cambria Math" panose="02040503050406030204" pitchFamily="18" charset="0"/>
                              </a:rPr>
                              <m:t>2</m:t>
                            </m:r>
                          </m:sup>
                        </m:sSup>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(23−14)</m:t>
                            </m:r>
                          </m:e>
                          <m:sup>
                            <m:r>
                              <a:rPr lang="en-US" sz="2400" i="1">
                                <a:latin typeface="Cambria Math" panose="02040503050406030204" pitchFamily="18" charset="0"/>
                                <a:ea typeface="Cambria Math" panose="02040503050406030204" pitchFamily="18" charset="0"/>
                              </a:rPr>
                              <m:t>2</m:t>
                            </m:r>
                          </m:sup>
                        </m:sSup>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(7−14)</m:t>
                            </m:r>
                          </m:e>
                          <m:sup>
                            <m:r>
                              <a:rPr lang="en-US" sz="2400" i="1">
                                <a:latin typeface="Cambria Math" panose="02040503050406030204" pitchFamily="18" charset="0"/>
                                <a:ea typeface="Cambria Math" panose="02040503050406030204" pitchFamily="18" charset="0"/>
                              </a:rPr>
                              <m:t>2</m:t>
                            </m:r>
                          </m:sup>
                        </m:sSup>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(9−14)</m:t>
                            </m:r>
                          </m:e>
                          <m:sup>
                            <m:r>
                              <a:rPr lang="en-US" sz="2400" i="1">
                                <a:latin typeface="Cambria Math" panose="02040503050406030204" pitchFamily="18" charset="0"/>
                                <a:ea typeface="Cambria Math" panose="02040503050406030204" pitchFamily="18" charset="0"/>
                              </a:rPr>
                              <m:t>2</m:t>
                            </m:r>
                          </m:sup>
                        </m:sSup>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(13−14)</m:t>
                            </m:r>
                          </m:e>
                          <m:sup>
                            <m:r>
                              <a:rPr lang="en-US" sz="2400" i="1">
                                <a:latin typeface="Cambria Math" panose="02040503050406030204" pitchFamily="18" charset="0"/>
                                <a:ea typeface="Cambria Math" panose="02040503050406030204" pitchFamily="18" charset="0"/>
                              </a:rPr>
                              <m:t>2</m:t>
                            </m:r>
                          </m:sup>
                        </m:sSup>
                      </m:num>
                      <m:den>
                        <m:r>
                          <a:rPr lang="en-US" sz="2400" i="1">
                            <a:latin typeface="Cambria Math" panose="02040503050406030204" pitchFamily="18" charset="0"/>
                            <a:ea typeface="Cambria Math" panose="02040503050406030204" pitchFamily="18" charset="0"/>
                          </a:rPr>
                          <m:t>5</m:t>
                        </m:r>
                      </m:den>
                    </m:f>
                  </m:oMath>
                </a14:m>
                <a:endParaRPr lang="en-US" sz="2400" dirty="0"/>
              </a:p>
              <a:p>
                <a:pPr marL="2854325" indent="0">
                  <a:spcBef>
                    <a:spcPts val="600"/>
                  </a:spcBef>
                  <a:spcAft>
                    <a:spcPts val="1200"/>
                  </a:spcAft>
                  <a:buNone/>
                </a:pPr>
                <a14:m>
                  <m:oMathPara xmlns:m="http://schemas.openxmlformats.org/officeDocument/2006/math">
                    <m:oMathParaPr>
                      <m:jc m:val="left"/>
                    </m:oMathParaPr>
                    <m:oMath xmlns:m="http://schemas.openxmlformats.org/officeDocument/2006/math">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𝑠</m:t>
                          </m:r>
                        </m:e>
                        <m:sup>
                          <m:r>
                            <a:rPr lang="en-US" sz="2400" i="1">
                              <a:latin typeface="Cambria Math" panose="02040503050406030204" pitchFamily="18" charset="0"/>
                              <a:ea typeface="Cambria Math" panose="02040503050406030204" pitchFamily="18" charset="0"/>
                            </a:rPr>
                            <m:t>2</m:t>
                          </m:r>
                        </m:sup>
                      </m:sSup>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9+1+81+49+25+1</m:t>
                          </m:r>
                        </m:num>
                        <m:den>
                          <m:r>
                            <a:rPr lang="en-US" sz="2400" i="1">
                              <a:latin typeface="Cambria Math" panose="02040503050406030204" pitchFamily="18" charset="0"/>
                              <a:ea typeface="Cambria Math" panose="02040503050406030204" pitchFamily="18" charset="0"/>
                            </a:rPr>
                            <m:t>5</m:t>
                          </m:r>
                        </m:den>
                      </m:f>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166</m:t>
                          </m:r>
                        </m:num>
                        <m:den>
                          <m:r>
                            <a:rPr lang="en-US" sz="2400" i="1">
                              <a:latin typeface="Cambria Math" panose="02040503050406030204" pitchFamily="18" charset="0"/>
                              <a:ea typeface="Cambria Math" panose="02040503050406030204" pitchFamily="18" charset="0"/>
                            </a:rPr>
                            <m:t>5</m:t>
                          </m:r>
                        </m:den>
                      </m:f>
                      <m:r>
                        <a:rPr lang="en-US" sz="2400" i="1">
                          <a:latin typeface="Cambria Math" panose="02040503050406030204" pitchFamily="18" charset="0"/>
                          <a:ea typeface="Cambria Math" panose="02040503050406030204" pitchFamily="18" charset="0"/>
                        </a:rPr>
                        <m:t>=33.2 </m:t>
                      </m:r>
                      <m:sSup>
                        <m:sSupPr>
                          <m:ctrlPr>
                            <a:rPr lang="en-US" sz="2400" b="1" i="1">
                              <a:latin typeface="Cambria Math" panose="02040503050406030204" pitchFamily="18" charset="0"/>
                              <a:ea typeface="Cambria Math" panose="02040503050406030204" pitchFamily="18" charset="0"/>
                            </a:rPr>
                          </m:ctrlPr>
                        </m:sSupPr>
                        <m:e>
                          <m:r>
                            <a:rPr lang="en-US" sz="2400" b="1" i="1">
                              <a:latin typeface="Cambria Math" panose="02040503050406030204" pitchFamily="18" charset="0"/>
                              <a:ea typeface="Cambria Math" panose="02040503050406030204" pitchFamily="18" charset="0"/>
                            </a:rPr>
                            <m:t>𝒋𝒐𝒃𝒔</m:t>
                          </m:r>
                        </m:e>
                        <m:sup>
                          <m:r>
                            <a:rPr lang="en-US" sz="2400" b="1" i="1">
                              <a:latin typeface="Cambria Math" panose="02040503050406030204" pitchFamily="18" charset="0"/>
                              <a:ea typeface="Cambria Math" panose="02040503050406030204" pitchFamily="18" charset="0"/>
                            </a:rPr>
                            <m:t>𝟐</m:t>
                          </m:r>
                        </m:sup>
                      </m:sSup>
                    </m:oMath>
                  </m:oMathPara>
                </a14:m>
                <a:endParaRPr lang="en-US" sz="2400" b="1" dirty="0"/>
              </a:p>
            </p:txBody>
          </p:sp>
        </mc:Choice>
        <mc:Fallback xmlns="">
          <p:sp>
            <p:nvSpPr>
              <p:cNvPr id="6" name="TextBox 5">
                <a:extLst>
                  <a:ext uri="{FF2B5EF4-FFF2-40B4-BE49-F238E27FC236}">
                    <a16:creationId xmlns:a16="http://schemas.microsoft.com/office/drawing/2014/main" id="{A4D6FBBC-91FF-7308-ECD4-5780E918FDB0}"/>
                  </a:ext>
                </a:extLst>
              </p:cNvPr>
              <p:cNvSpPr txBox="1">
                <a:spLocks noRot="1" noChangeAspect="1" noMove="1" noResize="1" noEditPoints="1" noAdjustHandles="1" noChangeArrowheads="1" noChangeShapeType="1" noTextEdit="1"/>
              </p:cNvSpPr>
              <p:nvPr/>
            </p:nvSpPr>
            <p:spPr>
              <a:xfrm>
                <a:off x="306500" y="1713767"/>
                <a:ext cx="11580700" cy="4909293"/>
              </a:xfrm>
              <a:prstGeom prst="rect">
                <a:avLst/>
              </a:prstGeom>
              <a:blipFill>
                <a:blip r:embed="rId3"/>
                <a:stretch>
                  <a:fillRect l="-789" t="-994"/>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CEAC5291-421D-8A0B-9B02-613AEE840E98}"/>
              </a:ext>
            </a:extLst>
          </p:cNvPr>
          <p:cNvSpPr txBox="1">
            <a:spLocks/>
          </p:cNvSpPr>
          <p:nvPr/>
        </p:nvSpPr>
        <p:spPr>
          <a:xfrm>
            <a:off x="550601" y="1124165"/>
            <a:ext cx="3794681" cy="348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Sample Variance</a:t>
            </a:r>
          </a:p>
        </p:txBody>
      </p:sp>
    </p:spTree>
    <p:extLst>
      <p:ext uri="{BB962C8B-B14F-4D97-AF65-F5344CB8AC3E}">
        <p14:creationId xmlns:p14="http://schemas.microsoft.com/office/powerpoint/2010/main" val="698088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F2A4DD0-1658-C749-A9E6-2C3A2A216B2F}"/>
              </a:ext>
            </a:extLst>
          </p:cNvPr>
          <p:cNvSpPr txBox="1"/>
          <p:nvPr/>
        </p:nvSpPr>
        <p:spPr>
          <a:xfrm>
            <a:off x="1172900" y="1425955"/>
            <a:ext cx="9313766" cy="4770537"/>
          </a:xfrm>
          <a:prstGeom prst="rect">
            <a:avLst/>
          </a:prstGeom>
          <a:noFill/>
        </p:spPr>
        <p:txBody>
          <a:bodyPr wrap="square" lIns="90000" rtlCol="0">
            <a:spAutoFit/>
          </a:bodyPr>
          <a:lstStyle/>
          <a:p>
            <a:r>
              <a:rPr lang="en-US" sz="2800" dirty="0"/>
              <a:t>A </a:t>
            </a:r>
            <a:r>
              <a:rPr lang="en-US" sz="2800" b="1" dirty="0"/>
              <a:t>parameter</a:t>
            </a:r>
            <a:r>
              <a:rPr lang="en-US" sz="2800" dirty="0"/>
              <a:t> is a descriptive measurement about a population, and a </a:t>
            </a:r>
            <a:r>
              <a:rPr lang="en-US" sz="2800" b="1" dirty="0"/>
              <a:t>statistic</a:t>
            </a:r>
            <a:r>
              <a:rPr lang="en-US" sz="2800" dirty="0"/>
              <a:t> is a descriptive measurement about a sample. </a:t>
            </a:r>
          </a:p>
          <a:p>
            <a:endParaRPr lang="en-US" sz="2800" dirty="0"/>
          </a:p>
          <a:p>
            <a:r>
              <a:rPr lang="en-US" sz="2800" dirty="0"/>
              <a:t>In this chapter, we introduce a dozen descriptive measurements. For each one, we describe how to calculate both the population parameter and the sample statistic. </a:t>
            </a:r>
          </a:p>
          <a:p>
            <a:endParaRPr lang="en-US" sz="2800" dirty="0"/>
          </a:p>
          <a:p>
            <a:r>
              <a:rPr lang="en-US" sz="2800" dirty="0"/>
              <a:t>In most realistic applications, the calculation of parameters are not practical, and they are provided here primarily to teach the concept and the notation. </a:t>
            </a:r>
          </a:p>
          <a:p>
            <a:endParaRPr lang="en-US" sz="2400" dirty="0"/>
          </a:p>
        </p:txBody>
      </p:sp>
      <p:sp>
        <p:nvSpPr>
          <p:cNvPr id="28" name="TextBox 27">
            <a:extLst>
              <a:ext uri="{FF2B5EF4-FFF2-40B4-BE49-F238E27FC236}">
                <a16:creationId xmlns:a16="http://schemas.microsoft.com/office/drawing/2014/main" id="{FAAB201E-0F40-A641-BA9D-9B59564C1CB1}"/>
              </a:ext>
            </a:extLst>
          </p:cNvPr>
          <p:cNvSpPr txBox="1"/>
          <p:nvPr/>
        </p:nvSpPr>
        <p:spPr>
          <a:xfrm>
            <a:off x="0" y="324916"/>
            <a:ext cx="11851095" cy="584775"/>
          </a:xfrm>
          <a:prstGeom prst="rect">
            <a:avLst/>
          </a:prstGeom>
          <a:noFill/>
        </p:spPr>
        <p:txBody>
          <a:bodyPr wrap="square" rtlCol="0">
            <a:spAutoFit/>
          </a:bodyPr>
          <a:lstStyle/>
          <a:p>
            <a:pPr algn="ctr"/>
            <a:r>
              <a:rPr lang="en-US" sz="3200" b="1" spc="100" dirty="0">
                <a:latin typeface="Times New Roman" panose="02020603050405020304" pitchFamily="18" charset="0"/>
                <a:cs typeface="Times New Roman" panose="02020603050405020304" pitchFamily="18" charset="0"/>
              </a:rPr>
              <a:t>Sample Statistic or Population Parameter</a:t>
            </a:r>
          </a:p>
        </p:txBody>
      </p:sp>
    </p:spTree>
    <p:extLst>
      <p:ext uri="{BB962C8B-B14F-4D97-AF65-F5344CB8AC3E}">
        <p14:creationId xmlns:p14="http://schemas.microsoft.com/office/powerpoint/2010/main" val="3716278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170452" y="372370"/>
            <a:ext cx="11851095" cy="646331"/>
          </a:xfrm>
          <a:prstGeom prst="rect">
            <a:avLst/>
          </a:prstGeom>
          <a:noFill/>
        </p:spPr>
        <p:txBody>
          <a:bodyPr wrap="square" rtlCol="0">
            <a:spAutoFit/>
          </a:bodyPr>
          <a:lstStyle/>
          <a:p>
            <a:pPr algn="ctr"/>
            <a:r>
              <a:rPr lang="en-US" sz="3600" b="1" dirty="0"/>
              <a:t>Shortcut calculation of the sample variance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8CB7B85-6458-BDCF-D338-5618D7B0F0B4}"/>
                  </a:ext>
                </a:extLst>
              </p:cNvPr>
              <p:cNvSpPr txBox="1"/>
              <p:nvPr/>
            </p:nvSpPr>
            <p:spPr>
              <a:xfrm>
                <a:off x="527886" y="1315601"/>
                <a:ext cx="11493661" cy="4226798"/>
              </a:xfrm>
              <a:prstGeom prst="rect">
                <a:avLst/>
              </a:prstGeom>
              <a:noFill/>
            </p:spPr>
            <p:txBody>
              <a:bodyPr wrap="square">
                <a:spAutoFit/>
              </a:bodyPr>
              <a:lstStyle/>
              <a:p>
                <a:pPr lvl="0" defTabSz="914400" eaLnBrk="0" fontAlgn="base" hangingPunct="0">
                  <a:spcBef>
                    <a:spcPct val="30000"/>
                  </a:spcBef>
                  <a:spcAft>
                    <a:spcPct val="0"/>
                  </a:spcAft>
                  <a:tabLst>
                    <a:tab pos="460375" algn="l"/>
                  </a:tabLst>
                  <a:defRPr/>
                </a:pPr>
                <a:r>
                  <a:rPr lang="en-US" b="1" dirty="0"/>
                  <a:t>Shortcut calculation of the sample variance:</a:t>
                </a:r>
              </a:p>
              <a:p>
                <a:pPr algn="ctr">
                  <a:spcBef>
                    <a:spcPts val="600"/>
                  </a:spcBef>
                  <a:spcAft>
                    <a:spcPts val="1200"/>
                  </a:spcAft>
                </a:pPr>
                <a14:m>
                  <m:oMath xmlns:m="http://schemas.openxmlformats.org/officeDocument/2006/math">
                    <m:sSup>
                      <m:sSupPr>
                        <m:ctrlPr>
                          <a:rPr lang="en-US" b="1" i="1">
                            <a:latin typeface="Cambria Math" panose="02040503050406030204" pitchFamily="18" charset="0"/>
                          </a:rPr>
                        </m:ctrlPr>
                      </m:sSupPr>
                      <m:e>
                        <m:r>
                          <a:rPr lang="en-US" b="1" i="1">
                            <a:latin typeface="Cambria Math" panose="02040503050406030204" pitchFamily="18" charset="0"/>
                          </a:rPr>
                          <m:t>𝒔</m:t>
                        </m:r>
                      </m:e>
                      <m:sup>
                        <m:r>
                          <a:rPr lang="en-US" b="1" i="1">
                            <a:latin typeface="Cambria Math" panose="02040503050406030204" pitchFamily="18" charset="0"/>
                          </a:rPr>
                          <m:t>𝟐</m:t>
                        </m:r>
                      </m:sup>
                    </m:sSup>
                    <m:r>
                      <a:rPr lang="en-US" b="1" i="1">
                        <a:latin typeface="Cambria Math" panose="02040503050406030204" pitchFamily="18" charset="0"/>
                      </a:rPr>
                      <m:t>=</m:t>
                    </m:r>
                    <m:f>
                      <m:fPr>
                        <m:ctrlPr>
                          <a:rPr lang="en-US" b="1" i="1">
                            <a:latin typeface="Cambria Math" panose="02040503050406030204" pitchFamily="18" charset="0"/>
                          </a:rPr>
                        </m:ctrlPr>
                      </m:fPr>
                      <m:num>
                        <m:r>
                          <a:rPr lang="en-US" b="1" i="1">
                            <a:latin typeface="Cambria Math" panose="02040503050406030204" pitchFamily="18" charset="0"/>
                          </a:rPr>
                          <m:t>𝟏</m:t>
                        </m:r>
                      </m:num>
                      <m:den>
                        <m:r>
                          <a:rPr lang="en-US" b="1" i="1">
                            <a:latin typeface="Cambria Math" panose="02040503050406030204" pitchFamily="18" charset="0"/>
                          </a:rPr>
                          <m:t>𝒏</m:t>
                        </m:r>
                        <m:r>
                          <a:rPr lang="en-US" b="1" i="1">
                            <a:latin typeface="Cambria Math" panose="02040503050406030204" pitchFamily="18" charset="0"/>
                          </a:rPr>
                          <m:t>−</m:t>
                        </m:r>
                        <m:r>
                          <a:rPr lang="en-US" b="1" i="1">
                            <a:latin typeface="Cambria Math" panose="02040503050406030204" pitchFamily="18" charset="0"/>
                          </a:rPr>
                          <m:t>𝟏</m:t>
                        </m:r>
                      </m:den>
                    </m:f>
                    <m:d>
                      <m:dPr>
                        <m:begChr m:val="["/>
                        <m:endChr m:val="]"/>
                        <m:ctrlPr>
                          <a:rPr lang="en-US" b="1" i="1">
                            <a:latin typeface="Cambria Math" panose="02040503050406030204" pitchFamily="18" charset="0"/>
                          </a:rPr>
                        </m:ctrlPr>
                      </m:dPr>
                      <m:e>
                        <m:nary>
                          <m:naryPr>
                            <m:chr m:val="∑"/>
                            <m:subHide m:val="on"/>
                            <m:supHide m:val="on"/>
                            <m:ctrlPr>
                              <a:rPr lang="en-US" b="1" i="1">
                                <a:latin typeface="Cambria Math" panose="02040503050406030204" pitchFamily="18" charset="0"/>
                              </a:rPr>
                            </m:ctrlPr>
                          </m:naryPr>
                          <m:sub/>
                          <m:sup/>
                          <m:e>
                            <m:sSubSup>
                              <m:sSubSupPr>
                                <m:ctrlPr>
                                  <a:rPr lang="en-US" b="1" i="1">
                                    <a:latin typeface="Cambria Math" panose="02040503050406030204" pitchFamily="18" charset="0"/>
                                  </a:rPr>
                                </m:ctrlPr>
                              </m:sSubSupPr>
                              <m:e>
                                <m:r>
                                  <a:rPr lang="en-US" b="1" i="1">
                                    <a:latin typeface="Cambria Math" panose="02040503050406030204" pitchFamily="18" charset="0"/>
                                  </a:rPr>
                                  <m:t>𝒙</m:t>
                                </m:r>
                              </m:e>
                              <m:sub>
                                <m:r>
                                  <a:rPr lang="en-US" b="1" i="1">
                                    <a:latin typeface="Cambria Math" panose="02040503050406030204" pitchFamily="18" charset="0"/>
                                  </a:rPr>
                                  <m:t>𝒊</m:t>
                                </m:r>
                              </m:sub>
                              <m:sup>
                                <m:r>
                                  <a:rPr lang="en-US" b="1" i="1">
                                    <a:latin typeface="Cambria Math" panose="02040503050406030204" pitchFamily="18" charset="0"/>
                                  </a:rPr>
                                  <m:t>𝟐</m:t>
                                </m:r>
                              </m:sup>
                            </m:sSubSup>
                            <m:r>
                              <a:rPr lang="en-US" b="1" i="1">
                                <a:latin typeface="Cambria Math" panose="02040503050406030204" pitchFamily="18" charset="0"/>
                              </a:rPr>
                              <m:t>−</m:t>
                            </m:r>
                            <m:f>
                              <m:fPr>
                                <m:ctrlPr>
                                  <a:rPr lang="en-US" b="1" i="1">
                                    <a:latin typeface="Cambria Math" panose="02040503050406030204" pitchFamily="18" charset="0"/>
                                  </a:rPr>
                                </m:ctrlPr>
                              </m:fPr>
                              <m:num>
                                <m:sSup>
                                  <m:sSupPr>
                                    <m:ctrlPr>
                                      <a:rPr lang="en-US" b="1" i="1">
                                        <a:latin typeface="Cambria Math" panose="02040503050406030204" pitchFamily="18" charset="0"/>
                                      </a:rPr>
                                    </m:ctrlPr>
                                  </m:sSupPr>
                                  <m:e>
                                    <m:d>
                                      <m:dPr>
                                        <m:ctrlPr>
                                          <a:rPr lang="en-US" b="1" i="1">
                                            <a:latin typeface="Cambria Math" panose="02040503050406030204" pitchFamily="18" charset="0"/>
                                          </a:rPr>
                                        </m:ctrlPr>
                                      </m:dPr>
                                      <m:e>
                                        <m:nary>
                                          <m:naryPr>
                                            <m:chr m:val="∑"/>
                                            <m:subHide m:val="on"/>
                                            <m:supHide m:val="on"/>
                                            <m:ctrlPr>
                                              <a:rPr lang="en-US" b="1" i="1">
                                                <a:latin typeface="Cambria Math" panose="02040503050406030204" pitchFamily="18" charset="0"/>
                                              </a:rPr>
                                            </m:ctrlPr>
                                          </m:naryPr>
                                          <m:sub/>
                                          <m:sup/>
                                          <m:e>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𝒊</m:t>
                                                </m:r>
                                              </m:sub>
                                            </m:sSub>
                                          </m:e>
                                        </m:nary>
                                      </m:e>
                                    </m:d>
                                  </m:e>
                                  <m:sup>
                                    <m:r>
                                      <a:rPr lang="en-US" b="1" i="1">
                                        <a:latin typeface="Cambria Math" panose="02040503050406030204" pitchFamily="18" charset="0"/>
                                      </a:rPr>
                                      <m:t>𝟐</m:t>
                                    </m:r>
                                  </m:sup>
                                </m:sSup>
                              </m:num>
                              <m:den>
                                <m:r>
                                  <a:rPr lang="en-US" b="1" i="1">
                                    <a:latin typeface="Cambria Math" panose="02040503050406030204" pitchFamily="18" charset="0"/>
                                  </a:rPr>
                                  <m:t>𝒏</m:t>
                                </m:r>
                              </m:den>
                            </m:f>
                          </m:e>
                        </m:nary>
                      </m:e>
                    </m:d>
                  </m:oMath>
                </a14:m>
                <a:r>
                  <a:rPr lang="en-US" b="1" dirty="0"/>
                  <a:t>        Data  </a:t>
                </a:r>
                <a:r>
                  <a:rPr lang="en-US" dirty="0">
                    <a:ea typeface="Cambria Math" panose="02040503050406030204" pitchFamily="18" charset="0"/>
                  </a:rPr>
                  <a:t>17 15 23 7 9 13</a:t>
                </a:r>
              </a:p>
              <a:p>
                <a:pPr>
                  <a:spcBef>
                    <a:spcPts val="600"/>
                  </a:spcBef>
                  <a:spcAft>
                    <a:spcPts val="1200"/>
                  </a:spcAft>
                </a:pPr>
                <a:r>
                  <a:rPr lang="en-US" dirty="0">
                    <a:ea typeface="Cambria Math" panose="02040503050406030204" pitchFamily="18" charset="0"/>
                  </a:rPr>
                  <a:t>Find the mean and variance of these data. </a:t>
                </a:r>
              </a:p>
              <a:p>
                <a:pPr lvl="0" defTabSz="914400" eaLnBrk="0" fontAlgn="base" hangingPunct="0">
                  <a:spcBef>
                    <a:spcPct val="30000"/>
                  </a:spcBef>
                  <a:spcAft>
                    <a:spcPct val="0"/>
                  </a:spcAft>
                  <a:tabLst>
                    <a:tab pos="460375" algn="l"/>
                  </a:tabLst>
                  <a:defRPr/>
                </a:pPr>
                <a:r>
                  <a:rPr lang="en-US" dirty="0"/>
                  <a:t>Where:</a:t>
                </a:r>
              </a:p>
              <a:p>
                <a:pPr lvl="0" defTabSz="914400" eaLnBrk="0" fontAlgn="base" hangingPunct="0">
                  <a:spcBef>
                    <a:spcPct val="30000"/>
                  </a:spcBef>
                  <a:spcAft>
                    <a:spcPct val="0"/>
                  </a:spcAft>
                  <a:tabLst>
                    <a:tab pos="460375" algn="l"/>
                  </a:tabLst>
                  <a:defRPr/>
                </a:pPr>
                <a14:m>
                  <m:oMath xmlns:m="http://schemas.openxmlformats.org/officeDocument/2006/math">
                    <m:nary>
                      <m:naryPr>
                        <m:chr m:val="∑"/>
                        <m:subHide m:val="on"/>
                        <m:supHide m:val="on"/>
                        <m:ctrlPr>
                          <a:rPr lang="en-US" i="1">
                            <a:latin typeface="Cambria Math" panose="02040503050406030204" pitchFamily="18" charset="0"/>
                          </a:rPr>
                        </m:ctrlPr>
                      </m:naryPr>
                      <m:sub/>
                      <m:sup/>
                      <m:e>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𝑖</m:t>
                            </m:r>
                          </m:sub>
                          <m:sup>
                            <m:r>
                              <a:rPr lang="en-US" i="1">
                                <a:latin typeface="Cambria Math" panose="02040503050406030204" pitchFamily="18" charset="0"/>
                              </a:rPr>
                              <m:t>2</m:t>
                            </m:r>
                          </m:sup>
                        </m:sSub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17</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15</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23</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7</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9</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13</m:t>
                            </m:r>
                          </m:e>
                          <m:sup>
                            <m:r>
                              <a:rPr lang="en-US" i="1">
                                <a:latin typeface="Cambria Math" panose="02040503050406030204" pitchFamily="18" charset="0"/>
                              </a:rPr>
                              <m:t>2</m:t>
                            </m:r>
                          </m:sup>
                        </m:sSup>
                        <m:r>
                          <a:rPr lang="en-US" i="1">
                            <a:latin typeface="Cambria Math" panose="02040503050406030204" pitchFamily="18" charset="0"/>
                          </a:rPr>
                          <m:t>=1,342</m:t>
                        </m:r>
                      </m:e>
                    </m:nary>
                  </m:oMath>
                </a14:m>
                <a:r>
                  <a:rPr lang="en-US" dirty="0"/>
                  <a:t>  </a:t>
                </a:r>
                <a14:m>
                  <m:oMath xmlns:m="http://schemas.openxmlformats.org/officeDocument/2006/math">
                    <m:r>
                      <a:rPr lang="en-US" b="0" i="0" smtClean="0">
                        <a:latin typeface="Cambria Math" panose="02040503050406030204" pitchFamily="18" charset="0"/>
                      </a:rPr>
                      <m:t>                 </m:t>
                    </m:r>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nary>
                    <m:r>
                      <a:rPr lang="en-US" i="1">
                        <a:latin typeface="Cambria Math" panose="02040503050406030204" pitchFamily="18" charset="0"/>
                      </a:rPr>
                      <m:t>=</m:t>
                    </m:r>
                    <m:r>
                      <m:rPr>
                        <m:nor/>
                      </m:rPr>
                      <a:rPr lang="en-US" dirty="0">
                        <a:latin typeface="Cambria Math" panose="02040503050406030204" pitchFamily="18" charset="0"/>
                        <a:ea typeface="Cambria Math" panose="02040503050406030204" pitchFamily="18" charset="0"/>
                      </a:rPr>
                      <m:t>17+15+23+7+9+13=84</m:t>
                    </m:r>
                  </m:oMath>
                </a14:m>
                <a:endParaRPr lang="en-US" dirty="0"/>
              </a:p>
              <a:p>
                <a:pPr lvl="0" defTabSz="914400" eaLnBrk="0" fontAlgn="base" hangingPunct="0">
                  <a:spcBef>
                    <a:spcPct val="30000"/>
                  </a:spcBef>
                  <a:spcAft>
                    <a:spcPct val="0"/>
                  </a:spcAft>
                  <a:tabLst>
                    <a:tab pos="460375" algn="l"/>
                  </a:tabLst>
                  <a:defRPr/>
                </a:pPr>
                <a14:m>
                  <m:oMathPara xmlns:m="http://schemas.openxmlformats.org/officeDocument/2006/math">
                    <m:oMathParaPr>
                      <m:jc m:val="left"/>
                    </m:oMathParaPr>
                    <m:oMath xmlns:m="http://schemas.openxmlformats.org/officeDocument/2006/math">
                      <m:sSup>
                        <m:sSupPr>
                          <m:ctrlPr>
                            <a:rPr lang="en-US" i="1">
                              <a:latin typeface="Cambria Math" panose="02040503050406030204" pitchFamily="18" charset="0"/>
                            </a:rPr>
                          </m:ctrlPr>
                        </m:sSupPr>
                        <m:e>
                          <m:d>
                            <m:dPr>
                              <m:ctrlPr>
                                <a:rPr lang="en-US" i="1">
                                  <a:latin typeface="Cambria Math" panose="02040503050406030204" pitchFamily="18" charset="0"/>
                                </a:rPr>
                              </m:ctrlPr>
                            </m:dPr>
                            <m:e>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nary>
                            </m:e>
                          </m:d>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84</m:t>
                          </m:r>
                        </m:e>
                        <m:sup>
                          <m:r>
                            <a:rPr lang="en-US" i="1">
                              <a:latin typeface="Cambria Math" panose="02040503050406030204" pitchFamily="18" charset="0"/>
                            </a:rPr>
                            <m:t>2</m:t>
                          </m:r>
                        </m:sup>
                      </m:sSup>
                      <m:r>
                        <a:rPr lang="en-US" i="1">
                          <a:latin typeface="Cambria Math" panose="02040503050406030204" pitchFamily="18" charset="0"/>
                        </a:rPr>
                        <m:t>=7,056</m:t>
                      </m:r>
                    </m:oMath>
                  </m:oMathPara>
                </a14:m>
                <a:endParaRPr lang="en-US" dirty="0"/>
              </a:p>
              <a:p>
                <a:pPr lvl="0" defTabSz="914400" eaLnBrk="0" fontAlgn="base" hangingPunct="0">
                  <a:spcBef>
                    <a:spcPct val="30000"/>
                  </a:spcBef>
                  <a:spcAft>
                    <a:spcPct val="0"/>
                  </a:spcAft>
                  <a:tabLst>
                    <a:tab pos="460375" algn="l"/>
                  </a:tabLst>
                  <a:defRPr/>
                </a:pPr>
                <a:r>
                  <a:rPr lang="en-US" dirty="0"/>
                  <a:t>Thus:</a:t>
                </a:r>
              </a:p>
              <a:p>
                <a:pPr lvl="0" defTabSz="914400" eaLnBrk="0" fontAlgn="base" hangingPunct="0">
                  <a:spcBef>
                    <a:spcPct val="30000"/>
                  </a:spcBef>
                  <a:spcAft>
                    <a:spcPct val="0"/>
                  </a:spcAft>
                  <a:tabLst>
                    <a:tab pos="460375" algn="l"/>
                  </a:tabLst>
                  <a:defRPr/>
                </a:pPr>
                <a14:m>
                  <m:oMathPara xmlns:m="http://schemas.openxmlformats.org/officeDocument/2006/math">
                    <m:oMathParaPr>
                      <m:jc m:val="left"/>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𝑛</m:t>
                          </m:r>
                          <m:r>
                            <a:rPr lang="en-US" i="1">
                              <a:latin typeface="Cambria Math" panose="02040503050406030204" pitchFamily="18" charset="0"/>
                            </a:rPr>
                            <m:t>−1</m:t>
                          </m:r>
                        </m:den>
                      </m:f>
                      <m:d>
                        <m:dPr>
                          <m:begChr m:val="["/>
                          <m:endChr m:val="]"/>
                          <m:ctrlPr>
                            <a:rPr lang="en-US" i="1">
                              <a:latin typeface="Cambria Math" panose="02040503050406030204" pitchFamily="18" charset="0"/>
                            </a:rPr>
                          </m:ctrlPr>
                        </m:dPr>
                        <m:e>
                          <m:nary>
                            <m:naryPr>
                              <m:chr m:val="∑"/>
                              <m:subHide m:val="on"/>
                              <m:supHide m:val="on"/>
                              <m:ctrlPr>
                                <a:rPr lang="en-US" i="1">
                                  <a:latin typeface="Cambria Math" panose="02040503050406030204" pitchFamily="18" charset="0"/>
                                </a:rPr>
                              </m:ctrlPr>
                            </m:naryPr>
                            <m:sub/>
                            <m:sup/>
                            <m:e>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𝑖</m:t>
                                  </m:r>
                                </m:sub>
                                <m:sup>
                                  <m:r>
                                    <a:rPr lang="en-US" i="1">
                                      <a:latin typeface="Cambria Math" panose="02040503050406030204" pitchFamily="18" charset="0"/>
                                    </a:rPr>
                                    <m:t>2</m:t>
                                  </m:r>
                                </m:sup>
                              </m:sSubSup>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nary>
                                        </m:e>
                                      </m:d>
                                    </m:e>
                                    <m:sup>
                                      <m:r>
                                        <a:rPr lang="en-US" i="1">
                                          <a:latin typeface="Cambria Math" panose="02040503050406030204" pitchFamily="18" charset="0"/>
                                        </a:rPr>
                                        <m:t>2</m:t>
                                      </m:r>
                                    </m:sup>
                                  </m:sSup>
                                </m:num>
                                <m:den>
                                  <m:r>
                                    <a:rPr lang="en-US" i="1">
                                      <a:latin typeface="Cambria Math" panose="02040503050406030204" pitchFamily="18" charset="0"/>
                                    </a:rPr>
                                    <m:t>𝑛</m:t>
                                  </m:r>
                                </m:den>
                              </m:f>
                            </m:e>
                          </m:nary>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6−1</m:t>
                          </m:r>
                        </m:den>
                      </m:f>
                      <m:d>
                        <m:dPr>
                          <m:ctrlPr>
                            <a:rPr lang="en-US" i="1">
                              <a:latin typeface="Cambria Math" panose="02040503050406030204" pitchFamily="18" charset="0"/>
                            </a:rPr>
                          </m:ctrlPr>
                        </m:dPr>
                        <m:e>
                          <m:r>
                            <a:rPr lang="en-US" i="1">
                              <a:latin typeface="Cambria Math" panose="02040503050406030204" pitchFamily="18" charset="0"/>
                            </a:rPr>
                            <m:t>1,342−</m:t>
                          </m:r>
                          <m:f>
                            <m:fPr>
                              <m:ctrlPr>
                                <a:rPr lang="en-US" i="1">
                                  <a:latin typeface="Cambria Math" panose="02040503050406030204" pitchFamily="18" charset="0"/>
                                </a:rPr>
                              </m:ctrlPr>
                            </m:fPr>
                            <m:num>
                              <m:r>
                                <a:rPr lang="en-US" i="1">
                                  <a:latin typeface="Cambria Math" panose="02040503050406030204" pitchFamily="18" charset="0"/>
                                </a:rPr>
                                <m:t>7.056</m:t>
                              </m:r>
                            </m:num>
                            <m:den>
                              <m:r>
                                <a:rPr lang="en-US" i="1">
                                  <a:latin typeface="Cambria Math" panose="02040503050406030204" pitchFamily="18" charset="0"/>
                                </a:rPr>
                                <m:t>6</m:t>
                              </m:r>
                            </m:den>
                          </m:f>
                        </m:e>
                      </m:d>
                      <m:r>
                        <a:rPr lang="en-US" i="1">
                          <a:latin typeface="Cambria Math" panose="02040503050406030204" pitchFamily="18" charset="0"/>
                        </a:rPr>
                        <m:t>=33.2</m:t>
                      </m:r>
                      <m:r>
                        <a:rPr lang="en-US">
                          <a:latin typeface="Cambria Math" panose="02040503050406030204" pitchFamily="18" charset="0"/>
                        </a:rPr>
                        <m:t> </m:t>
                      </m:r>
                      <m:sSup>
                        <m:sSupPr>
                          <m:ctrlPr>
                            <a:rPr lang="en-US" i="1">
                              <a:latin typeface="Cambria Math" panose="02040503050406030204" pitchFamily="18" charset="0"/>
                            </a:rPr>
                          </m:ctrlPr>
                        </m:sSupPr>
                        <m:e>
                          <m:r>
                            <m:rPr>
                              <m:sty m:val="p"/>
                            </m:rPr>
                            <a:rPr lang="en-US">
                              <a:latin typeface="Cambria Math" panose="02040503050406030204" pitchFamily="18" charset="0"/>
                            </a:rPr>
                            <m:t>jobs</m:t>
                          </m:r>
                        </m:e>
                        <m:sup>
                          <m:r>
                            <a:rPr lang="en-US" i="1">
                              <a:latin typeface="Cambria Math" panose="02040503050406030204" pitchFamily="18" charset="0"/>
                            </a:rPr>
                            <m:t>2</m:t>
                          </m:r>
                        </m:sup>
                      </m:sSup>
                    </m:oMath>
                  </m:oMathPara>
                </a14:m>
                <a:endParaRPr lang="en-US" dirty="0"/>
              </a:p>
            </p:txBody>
          </p:sp>
        </mc:Choice>
        <mc:Fallback xmlns="">
          <p:sp>
            <p:nvSpPr>
              <p:cNvPr id="5" name="TextBox 4">
                <a:extLst>
                  <a:ext uri="{FF2B5EF4-FFF2-40B4-BE49-F238E27FC236}">
                    <a16:creationId xmlns:a16="http://schemas.microsoft.com/office/drawing/2014/main" id="{E8CB7B85-6458-BDCF-D338-5618D7B0F0B4}"/>
                  </a:ext>
                </a:extLst>
              </p:cNvPr>
              <p:cNvSpPr txBox="1">
                <a:spLocks noRot="1" noChangeAspect="1" noMove="1" noResize="1" noEditPoints="1" noAdjustHandles="1" noChangeArrowheads="1" noChangeShapeType="1" noTextEdit="1"/>
              </p:cNvSpPr>
              <p:nvPr/>
            </p:nvSpPr>
            <p:spPr>
              <a:xfrm>
                <a:off x="527886" y="1315601"/>
                <a:ext cx="11493661" cy="4226798"/>
              </a:xfrm>
              <a:prstGeom prst="rect">
                <a:avLst/>
              </a:prstGeom>
              <a:blipFill>
                <a:blip r:embed="rId3"/>
                <a:stretch>
                  <a:fillRect l="-2971" t="-866"/>
                </a:stretch>
              </a:blipFill>
            </p:spPr>
            <p:txBody>
              <a:bodyPr/>
              <a:lstStyle/>
              <a:p>
                <a:r>
                  <a:rPr lang="en-US">
                    <a:noFill/>
                  </a:rPr>
                  <a:t> </a:t>
                </a:r>
              </a:p>
            </p:txBody>
          </p:sp>
        </mc:Fallback>
      </mc:AlternateContent>
    </p:spTree>
    <p:extLst>
      <p:ext uri="{BB962C8B-B14F-4D97-AF65-F5344CB8AC3E}">
        <p14:creationId xmlns:p14="http://schemas.microsoft.com/office/powerpoint/2010/main" val="123136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32EA-CE5D-4035-A74A-175C26B5A6B8}"/>
              </a:ext>
            </a:extLst>
          </p:cNvPr>
          <p:cNvSpPr>
            <a:spLocks noGrp="1"/>
          </p:cNvSpPr>
          <p:nvPr>
            <p:ph type="title"/>
          </p:nvPr>
        </p:nvSpPr>
        <p:spPr/>
        <p:txBody>
          <a:bodyPr/>
          <a:lstStyle/>
          <a:p>
            <a:pPr algn="ctr"/>
            <a:r>
              <a:rPr lang="en-US" sz="3600" b="1" dirty="0">
                <a:latin typeface="+mn-lt"/>
                <a:ea typeface="+mn-ea"/>
                <a:cs typeface="+mn-cs"/>
              </a:rPr>
              <a:t>                                                                                                                             </a:t>
            </a:r>
            <a:br>
              <a:rPr lang="en-US" sz="3600" b="1" dirty="0">
                <a:latin typeface="+mn-lt"/>
                <a:ea typeface="+mn-ea"/>
                <a:cs typeface="+mn-cs"/>
              </a:rPr>
            </a:br>
            <a:r>
              <a:rPr lang="en-US" sz="3600" b="1" dirty="0">
                <a:latin typeface="+mn-lt"/>
                <a:ea typeface="+mn-ea"/>
                <a:cs typeface="+mn-cs"/>
              </a:rPr>
              <a:t>                                                                                                            Interpreting the Variance</a:t>
            </a:r>
          </a:p>
        </p:txBody>
      </p:sp>
      <p:sp>
        <p:nvSpPr>
          <p:cNvPr id="3" name="Text Placeholder 2">
            <a:extLst>
              <a:ext uri="{FF2B5EF4-FFF2-40B4-BE49-F238E27FC236}">
                <a16:creationId xmlns:a16="http://schemas.microsoft.com/office/drawing/2014/main" id="{DCF73D78-0463-4604-B7A1-2DE3414B8221}"/>
              </a:ext>
            </a:extLst>
          </p:cNvPr>
          <p:cNvSpPr>
            <a:spLocks noGrp="1"/>
          </p:cNvSpPr>
          <p:nvPr>
            <p:ph type="body" sz="quarter" idx="15"/>
          </p:nvPr>
        </p:nvSpPr>
        <p:spPr>
          <a:xfrm>
            <a:off x="740228" y="1240302"/>
            <a:ext cx="10711543" cy="4007005"/>
          </a:xfrm>
        </p:spPr>
        <p:txBody>
          <a:bodyPr/>
          <a:lstStyle/>
          <a:p>
            <a:pPr>
              <a:lnSpc>
                <a:spcPct val="100000"/>
              </a:lnSpc>
              <a:spcBef>
                <a:spcPts val="600"/>
              </a:spcBef>
            </a:pPr>
            <a:r>
              <a:rPr lang="en-US" dirty="0"/>
              <a:t>Because to calculate the variance we squared the deviations from the mean, the unit of the variance is the square of the unit of the original observations. </a:t>
            </a:r>
          </a:p>
          <a:p>
            <a:pPr>
              <a:lnSpc>
                <a:spcPct val="100000"/>
              </a:lnSpc>
              <a:spcBef>
                <a:spcPts val="600"/>
              </a:spcBef>
            </a:pPr>
            <a:endParaRPr lang="en-US" dirty="0"/>
          </a:p>
          <a:p>
            <a:pPr>
              <a:lnSpc>
                <a:spcPct val="100000"/>
              </a:lnSpc>
              <a:spcBef>
                <a:spcPts val="600"/>
              </a:spcBef>
            </a:pPr>
            <a:r>
              <a:rPr lang="en-US" dirty="0"/>
              <a:t>We resolve this complication by introducing the </a:t>
            </a:r>
            <a:r>
              <a:rPr lang="en-US" b="1" dirty="0"/>
              <a:t>standard deviation</a:t>
            </a:r>
            <a:r>
              <a:rPr lang="en-US" dirty="0"/>
              <a:t>, defined as the square root of the variance.</a:t>
            </a:r>
          </a:p>
          <a:p>
            <a:pPr>
              <a:lnSpc>
                <a:spcPct val="100000"/>
              </a:lnSpc>
              <a:spcBef>
                <a:spcPts val="600"/>
              </a:spcBef>
            </a:pPr>
            <a:endParaRPr lang="en-US" dirty="0"/>
          </a:p>
        </p:txBody>
      </p:sp>
      <p:pic>
        <p:nvPicPr>
          <p:cNvPr id="5" name="Picture 4">
            <a:extLst>
              <a:ext uri="{FF2B5EF4-FFF2-40B4-BE49-F238E27FC236}">
                <a16:creationId xmlns:a16="http://schemas.microsoft.com/office/drawing/2014/main" id="{61ABF3CD-26A8-B373-DAD1-44A1C469CF4C}"/>
              </a:ext>
            </a:extLst>
          </p:cNvPr>
          <p:cNvPicPr>
            <a:picLocks noChangeAspect="1"/>
          </p:cNvPicPr>
          <p:nvPr/>
        </p:nvPicPr>
        <p:blipFill>
          <a:blip r:embed="rId2"/>
          <a:stretch>
            <a:fillRect/>
          </a:stretch>
        </p:blipFill>
        <p:spPr>
          <a:xfrm>
            <a:off x="3995194" y="3347977"/>
            <a:ext cx="4201610" cy="2645719"/>
          </a:xfrm>
          <a:prstGeom prst="rect">
            <a:avLst/>
          </a:prstGeom>
        </p:spPr>
      </p:pic>
    </p:spTree>
    <p:extLst>
      <p:ext uri="{BB962C8B-B14F-4D97-AF65-F5344CB8AC3E}">
        <p14:creationId xmlns:p14="http://schemas.microsoft.com/office/powerpoint/2010/main" val="3313371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373558" y="179051"/>
            <a:ext cx="11851095" cy="646331"/>
          </a:xfrm>
          <a:prstGeom prst="rect">
            <a:avLst/>
          </a:prstGeom>
          <a:noFill/>
        </p:spPr>
        <p:txBody>
          <a:bodyPr wrap="square" rtlCol="0">
            <a:spAutoFit/>
          </a:bodyPr>
          <a:lstStyle/>
          <a:p>
            <a:pPr algn="ctr"/>
            <a:r>
              <a:rPr lang="en-US" sz="3600" b="1" dirty="0"/>
              <a:t>Standard Deviation</a:t>
            </a:r>
          </a:p>
        </p:txBody>
      </p:sp>
      <mc:AlternateContent xmlns:mc="http://schemas.openxmlformats.org/markup-compatibility/2006" xmlns:a14="http://schemas.microsoft.com/office/drawing/2010/main">
        <mc:Choice Requires="a14">
          <p:sp>
            <p:nvSpPr>
              <p:cNvPr id="4" name="Text Placeholder 2">
                <a:extLst>
                  <a:ext uri="{FF2B5EF4-FFF2-40B4-BE49-F238E27FC236}">
                    <a16:creationId xmlns:a16="http://schemas.microsoft.com/office/drawing/2014/main" id="{A4FCEA7D-6025-4218-9526-19A249A063FF}"/>
                  </a:ext>
                </a:extLst>
              </p:cNvPr>
              <p:cNvSpPr txBox="1">
                <a:spLocks/>
              </p:cNvSpPr>
              <p:nvPr/>
            </p:nvSpPr>
            <p:spPr>
              <a:xfrm>
                <a:off x="740228" y="1050132"/>
                <a:ext cx="10711543" cy="348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t>The </a:t>
                </a:r>
                <a:r>
                  <a:rPr lang="en-US" b="1" dirty="0"/>
                  <a:t>standard deviation</a:t>
                </a:r>
                <a:r>
                  <a:rPr lang="en-US" dirty="0"/>
                  <a:t>, is defined as the square root of the variance.</a:t>
                </a:r>
              </a:p>
              <a:p>
                <a:pPr marL="0" indent="0">
                  <a:buNone/>
                </a:pPr>
                <a:r>
                  <a:rPr lang="en-US" b="1" dirty="0">
                    <a:ea typeface="Cambria Math" panose="02040503050406030204" pitchFamily="18" charset="0"/>
                  </a:rPr>
                  <a:t>	Population standard deviation</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ea typeface="Cambria Math" panose="02040503050406030204" pitchFamily="18" charset="0"/>
                              </a:rPr>
                              <m:t>2</m:t>
                            </m:r>
                          </m:sup>
                        </m:sSup>
                      </m:e>
                    </m:rad>
                  </m:oMath>
                </a14:m>
                <a:endParaRPr lang="en-US" dirty="0"/>
              </a:p>
              <a:p>
                <a:pPr marL="0" indent="0">
                  <a:spcBef>
                    <a:spcPts val="1800"/>
                  </a:spcBef>
                  <a:buNone/>
                </a:pPr>
                <a:r>
                  <a:rPr lang="en-US" b="1" dirty="0">
                    <a:ea typeface="Cambria Math" panose="02040503050406030204" pitchFamily="18" charset="0"/>
                  </a:rPr>
                  <a:t>	Sample standard deviation</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𝑠</m:t>
                            </m:r>
                          </m:e>
                          <m:sup>
                            <m:r>
                              <a:rPr lang="en-US" i="1">
                                <a:latin typeface="Cambria Math" panose="02040503050406030204" pitchFamily="18" charset="0"/>
                                <a:ea typeface="Cambria Math" panose="02040503050406030204" pitchFamily="18" charset="0"/>
                              </a:rPr>
                              <m:t>2</m:t>
                            </m:r>
                          </m:sup>
                        </m:sSup>
                      </m:e>
                    </m:rad>
                  </m:oMath>
                </a14:m>
                <a:endParaRPr lang="en-US" dirty="0">
                  <a:ea typeface="Cambria Math" panose="02040503050406030204" pitchFamily="18" charset="0"/>
                </a:endParaRPr>
              </a:p>
              <a:p>
                <a:pPr>
                  <a:spcBef>
                    <a:spcPts val="1800"/>
                  </a:spcBef>
                </a:pPr>
                <a:r>
                  <a:rPr lang="en-US" dirty="0"/>
                  <a:t>The population standard deviation is represented by </a:t>
                </a:r>
                <a:r>
                  <a:rPr lang="el-GR" dirty="0">
                    <a:latin typeface="Calibri" panose="020F0502020204030204" pitchFamily="34" charset="0"/>
                    <a:cs typeface="Calibri" panose="020F0502020204030204" pitchFamily="34" charset="0"/>
                  </a:rPr>
                  <a:t>σ</a:t>
                </a:r>
                <a:r>
                  <a:rPr lang="en-US" dirty="0"/>
                  <a:t> (Greek letter sigma).</a:t>
                </a:r>
              </a:p>
              <a:p>
                <a:pPr>
                  <a:spcBef>
                    <a:spcPts val="1800"/>
                  </a:spcBef>
                </a:pPr>
                <a:r>
                  <a:rPr lang="en-US" dirty="0"/>
                  <a:t>In Example 4.1, the sample standard deviation is:</a:t>
                </a:r>
              </a:p>
              <a:p>
                <a:pPr>
                  <a:spcBef>
                    <a:spcPts val="1800"/>
                  </a:spcBef>
                </a:pP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𝑠</m:t>
                            </m:r>
                          </m:e>
                          <m:sup>
                            <m:r>
                              <a:rPr lang="en-US" i="1">
                                <a:latin typeface="Cambria Math" panose="02040503050406030204" pitchFamily="18" charset="0"/>
                                <a:ea typeface="Cambria Math" panose="02040503050406030204" pitchFamily="18" charset="0"/>
                              </a:rPr>
                              <m:t>2</m:t>
                            </m:r>
                          </m:sup>
                        </m:sSup>
                      </m:e>
                    </m:rad>
                    <m:r>
                      <a:rPr lang="en-US" i="1">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33.2</m:t>
                        </m:r>
                      </m:e>
                    </m:rad>
                    <m:r>
                      <a:rPr lang="en-US" i="1">
                        <a:latin typeface="Cambria Math" panose="02040503050406030204" pitchFamily="18" charset="0"/>
                        <a:ea typeface="Cambria Math" panose="02040503050406030204" pitchFamily="18" charset="0"/>
                      </a:rPr>
                      <m:t>=5.76 </m:t>
                    </m:r>
                    <m:r>
                      <m:rPr>
                        <m:sty m:val="p"/>
                      </m:rPr>
                      <a:rPr lang="en-US">
                        <a:latin typeface="Cambria Math" panose="02040503050406030204" pitchFamily="18" charset="0"/>
                        <a:ea typeface="Cambria Math" panose="02040503050406030204" pitchFamily="18" charset="0"/>
                      </a:rPr>
                      <m:t>jobs</m:t>
                    </m:r>
                  </m:oMath>
                </a14:m>
                <a:endParaRPr lang="en-US" dirty="0"/>
              </a:p>
              <a:p>
                <a:pPr>
                  <a:spcBef>
                    <a:spcPts val="1800"/>
                  </a:spcBef>
                </a:pPr>
                <a:r>
                  <a:rPr lang="en-US" dirty="0"/>
                  <a:t>Notice how the unit associated with the standard deviation is the unit of the original data set.</a:t>
                </a:r>
              </a:p>
            </p:txBody>
          </p:sp>
        </mc:Choice>
        <mc:Fallback xmlns="">
          <p:sp>
            <p:nvSpPr>
              <p:cNvPr id="4" name="Text Placeholder 2">
                <a:extLst>
                  <a:ext uri="{FF2B5EF4-FFF2-40B4-BE49-F238E27FC236}">
                    <a16:creationId xmlns:a16="http://schemas.microsoft.com/office/drawing/2014/main" id="{A4FCEA7D-6025-4218-9526-19A249A063FF}"/>
                  </a:ext>
                </a:extLst>
              </p:cNvPr>
              <p:cNvSpPr txBox="1">
                <a:spLocks noRot="1" noChangeAspect="1" noMove="1" noResize="1" noEditPoints="1" noAdjustHandles="1" noChangeArrowheads="1" noChangeShapeType="1" noTextEdit="1"/>
              </p:cNvSpPr>
              <p:nvPr/>
            </p:nvSpPr>
            <p:spPr>
              <a:xfrm>
                <a:off x="740228" y="1050132"/>
                <a:ext cx="10711543" cy="348047"/>
              </a:xfrm>
              <a:prstGeom prst="rect">
                <a:avLst/>
              </a:prstGeom>
              <a:blipFill>
                <a:blip r:embed="rId3"/>
                <a:stretch>
                  <a:fillRect l="-1024" t="-28070" b="-1424561"/>
                </a:stretch>
              </a:blipFill>
            </p:spPr>
            <p:txBody>
              <a:bodyPr/>
              <a:lstStyle/>
              <a:p>
                <a:r>
                  <a:rPr lang="en-US">
                    <a:noFill/>
                  </a:rPr>
                  <a:t> </a:t>
                </a:r>
              </a:p>
            </p:txBody>
          </p:sp>
        </mc:Fallback>
      </mc:AlternateContent>
    </p:spTree>
    <p:extLst>
      <p:ext uri="{BB962C8B-B14F-4D97-AF65-F5344CB8AC3E}">
        <p14:creationId xmlns:p14="http://schemas.microsoft.com/office/powerpoint/2010/main" val="3641346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2C5A-74E7-49AA-9C6F-66860CA7BC24}"/>
              </a:ext>
            </a:extLst>
          </p:cNvPr>
          <p:cNvSpPr>
            <a:spLocks noGrp="1"/>
          </p:cNvSpPr>
          <p:nvPr>
            <p:ph type="title"/>
          </p:nvPr>
        </p:nvSpPr>
        <p:spPr/>
        <p:txBody>
          <a:bodyPr/>
          <a:lstStyle/>
          <a:p>
            <a:pPr algn="ctr"/>
            <a:r>
              <a:rPr lang="en-US" sz="3200" b="1" dirty="0">
                <a:latin typeface="+mn-lt"/>
                <a:ea typeface="+mn-ea"/>
                <a:cs typeface="+mn-cs"/>
              </a:rPr>
              <a:t>                                                                                                                </a:t>
            </a:r>
            <a:br>
              <a:rPr lang="en-US" sz="3200" b="1" dirty="0">
                <a:latin typeface="+mn-lt"/>
                <a:ea typeface="+mn-ea"/>
                <a:cs typeface="+mn-cs"/>
              </a:rPr>
            </a:br>
            <a:r>
              <a:rPr lang="en-US" sz="3200" b="1" dirty="0">
                <a:latin typeface="+mn-lt"/>
                <a:ea typeface="+mn-ea"/>
                <a:cs typeface="+mn-cs"/>
              </a:rPr>
              <a:t>                                                                                                                            Comparing the Consistency of Two Types of Golf Clubs</a:t>
            </a:r>
          </a:p>
        </p:txBody>
      </p:sp>
      <p:pic>
        <p:nvPicPr>
          <p:cNvPr id="6" name="Picture Placeholder 5" descr="Graphical user interface, application, table, Excel&#10;&#10;Description automatically generated">
            <a:extLst>
              <a:ext uri="{FF2B5EF4-FFF2-40B4-BE49-F238E27FC236}">
                <a16:creationId xmlns:a16="http://schemas.microsoft.com/office/drawing/2014/main" id="{60BF1EC5-3D36-483D-A5AF-ED34B0CAF4A7}"/>
              </a:ext>
            </a:extLst>
          </p:cNvPr>
          <p:cNvPicPr>
            <a:picLocks noGrp="1" noChangeAspect="1"/>
          </p:cNvPicPr>
          <p:nvPr>
            <p:ph type="pic" sz="quarter" idx="10"/>
          </p:nvPr>
        </p:nvPicPr>
        <p:blipFill rotWithShape="1">
          <a:blip r:embed="rId2"/>
          <a:srcRect t="47" b="47"/>
          <a:stretch/>
        </p:blipFill>
        <p:spPr>
          <a:xfrm>
            <a:off x="5560741" y="1625597"/>
            <a:ext cx="5897834" cy="2847729"/>
          </a:xfrm>
        </p:spPr>
      </p:pic>
      <p:sp>
        <p:nvSpPr>
          <p:cNvPr id="4" name="Text Placeholder 3" descr="A screenshot of an excel output shows two tables, each with two columns and thirteen rows. The text above the first table reads, Current. The data from the table are as follows: Row 1: Mean, 150.55; Row 2: Standard Error, 0.67; Row 3: Median, 151; Row 4: Mode, 150; Row 5: Standard Deviation, 5.79; Row 6: Sample Variance, 33.55; Row 7: Kurtosis, 0.13; Row 8: Skewness, negative 0.43; Row 9: Range, 28; Row 10: Minimum, 134; Row 11: Maximum, 162; Row 12: Sum, 11291; Row 13: Count, 75. The text above the second table reads, Innovation. The data from the table are as follows: Row 1: Mean, 150.15; Row 2: Standard Error, 0.36; Row 3: Median, 150; Row 4: Mode, 149; Row 5: Standard Deviation, 3.09; Row 6: Sample Variance, 9.56; Row 7: Kurtosis, negative 0.89; Row 8: Skewness, 0.18; Row 9: Range, 12; Row 10: Minimum, 144; Row 11: Maximum, 156; Row 12: Sum, 11261; Row 13: Count, 75. &#10;">
            <a:extLst>
              <a:ext uri="{FF2B5EF4-FFF2-40B4-BE49-F238E27FC236}">
                <a16:creationId xmlns:a16="http://schemas.microsoft.com/office/drawing/2014/main" id="{2D3FA906-F7E4-412D-BE2F-BEBAB514AACE}"/>
              </a:ext>
            </a:extLst>
          </p:cNvPr>
          <p:cNvSpPr>
            <a:spLocks noGrp="1"/>
          </p:cNvSpPr>
          <p:nvPr>
            <p:ph type="body" sz="quarter" idx="11"/>
          </p:nvPr>
        </p:nvSpPr>
        <p:spPr>
          <a:xfrm>
            <a:off x="625141" y="1228492"/>
            <a:ext cx="11377806" cy="4401015"/>
          </a:xfrm>
        </p:spPr>
        <p:txBody>
          <a:bodyPr/>
          <a:lstStyle/>
          <a:p>
            <a:r>
              <a:rPr lang="en-US" sz="2200" dirty="0">
                <a:solidFill>
                  <a:schemeClr val="tx1"/>
                </a:solidFill>
              </a:rPr>
              <a:t>A golfer was asked to hit 150 shots using a 7 iron, 75 of which were hit with the current club and 75 with the new innovative 7 iron. The distances were measured and recorded in file   </a:t>
            </a:r>
            <a:r>
              <a:rPr lang="en-US" sz="2200" dirty="0">
                <a:solidFill>
                  <a:schemeClr val="tx1"/>
                </a:solidFill>
                <a:hlinkClick r:id="rId3" action="ppaction://hlinkfile"/>
              </a:rPr>
              <a:t>Xm04-08</a:t>
            </a:r>
            <a:r>
              <a:rPr lang="en-US" sz="2200" dirty="0">
                <a:solidFill>
                  <a:schemeClr val="tx1"/>
                </a:solidFill>
              </a:rPr>
              <a:t>.  Which 7 iron is more consistent?</a:t>
            </a:r>
          </a:p>
          <a:p>
            <a:pPr>
              <a:spcBef>
                <a:spcPts val="600"/>
              </a:spcBef>
            </a:pPr>
            <a:endParaRPr lang="en-US" sz="2200" b="1" dirty="0">
              <a:solidFill>
                <a:schemeClr val="tx1"/>
              </a:solidFill>
            </a:endParaRPr>
          </a:p>
          <a:p>
            <a:pPr>
              <a:spcBef>
                <a:spcPts val="600"/>
              </a:spcBef>
            </a:pPr>
            <a:r>
              <a:rPr lang="en-US" sz="2200" b="1" dirty="0">
                <a:solidFill>
                  <a:schemeClr val="tx1"/>
                </a:solidFill>
              </a:rPr>
              <a:t>Solution:</a:t>
            </a:r>
          </a:p>
          <a:p>
            <a:r>
              <a:rPr lang="en-US" sz="2200" dirty="0">
                <a:solidFill>
                  <a:schemeClr val="tx1"/>
                </a:solidFill>
              </a:rPr>
              <a:t>We use the standard deviations to gauge</a:t>
            </a:r>
          </a:p>
          <a:p>
            <a:r>
              <a:rPr lang="en-US" sz="2200" dirty="0">
                <a:solidFill>
                  <a:schemeClr val="tx1"/>
                </a:solidFill>
              </a:rPr>
              <a:t>consistency. We can use the Excel formula</a:t>
            </a:r>
          </a:p>
          <a:p>
            <a:r>
              <a:rPr lang="en-US" sz="2200" dirty="0">
                <a:solidFill>
                  <a:schemeClr val="tx1"/>
                </a:solidFill>
              </a:rPr>
              <a:t>STDEV.S or we can use the Descriptive</a:t>
            </a:r>
          </a:p>
          <a:p>
            <a:r>
              <a:rPr lang="en-US" sz="2200" dirty="0">
                <a:solidFill>
                  <a:schemeClr val="tx1"/>
                </a:solidFill>
              </a:rPr>
              <a:t>Statistics tool in the Data Analysis, as shown to the right.</a:t>
            </a:r>
          </a:p>
          <a:p>
            <a:pPr>
              <a:spcBef>
                <a:spcPts val="600"/>
              </a:spcBef>
            </a:pPr>
            <a:r>
              <a:rPr lang="en-US" sz="2200" b="1" dirty="0">
                <a:solidFill>
                  <a:schemeClr val="tx1"/>
                </a:solidFill>
              </a:rPr>
              <a:t>Interpret:</a:t>
            </a:r>
          </a:p>
          <a:p>
            <a:r>
              <a:rPr lang="en-US" sz="2200" dirty="0">
                <a:solidFill>
                  <a:schemeClr val="tx1"/>
                </a:solidFill>
              </a:rPr>
              <a:t>Based on this sample, the innovative club is more consistent (5.79 &gt; 3.09.) Because the mean distances are also very similar (150.55 vs. 150.15), it appears that the new club is indeed superior.</a:t>
            </a:r>
          </a:p>
        </p:txBody>
      </p:sp>
    </p:spTree>
    <p:extLst>
      <p:ext uri="{BB962C8B-B14F-4D97-AF65-F5344CB8AC3E}">
        <p14:creationId xmlns:p14="http://schemas.microsoft.com/office/powerpoint/2010/main" val="2503297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F2A4DD0-1658-C749-A9E6-2C3A2A216B2F}"/>
              </a:ext>
            </a:extLst>
          </p:cNvPr>
          <p:cNvSpPr txBox="1"/>
          <p:nvPr/>
        </p:nvSpPr>
        <p:spPr>
          <a:xfrm>
            <a:off x="1297714" y="2663400"/>
            <a:ext cx="9313766" cy="461665"/>
          </a:xfrm>
          <a:prstGeom prst="rect">
            <a:avLst/>
          </a:prstGeom>
          <a:noFill/>
        </p:spPr>
        <p:txBody>
          <a:bodyPr wrap="square" lIns="90000" rtlCol="0">
            <a:spAutoFit/>
          </a:bodyPr>
          <a:lstStyle/>
          <a:p>
            <a:pPr marL="342900" indent="-342900">
              <a:buFont typeface="Arial" panose="020B0604020202020204" pitchFamily="34" charset="0"/>
              <a:buChar char="•"/>
            </a:pPr>
            <a:endParaRPr lang="en-US" sz="2400" dirty="0"/>
          </a:p>
        </p:txBody>
      </p:sp>
      <p:sp>
        <p:nvSpPr>
          <p:cNvPr id="4" name="Text Placeholder 2">
            <a:extLst>
              <a:ext uri="{FF2B5EF4-FFF2-40B4-BE49-F238E27FC236}">
                <a16:creationId xmlns:a16="http://schemas.microsoft.com/office/drawing/2014/main" id="{282FA834-CBCE-4878-A1D8-5F2363276189}"/>
              </a:ext>
            </a:extLst>
          </p:cNvPr>
          <p:cNvSpPr txBox="1">
            <a:spLocks/>
          </p:cNvSpPr>
          <p:nvPr/>
        </p:nvSpPr>
        <p:spPr>
          <a:xfrm>
            <a:off x="1297714" y="1953728"/>
            <a:ext cx="10711543" cy="348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p:sp>
        <p:nvSpPr>
          <p:cNvPr id="2" name="TextBox 1">
            <a:extLst>
              <a:ext uri="{FF2B5EF4-FFF2-40B4-BE49-F238E27FC236}">
                <a16:creationId xmlns:a16="http://schemas.microsoft.com/office/drawing/2014/main" id="{EE8D2464-9DEA-56DF-8202-08D99FA3A567}"/>
              </a:ext>
            </a:extLst>
          </p:cNvPr>
          <p:cNvSpPr txBox="1"/>
          <p:nvPr/>
        </p:nvSpPr>
        <p:spPr>
          <a:xfrm>
            <a:off x="-373558" y="179051"/>
            <a:ext cx="11851095" cy="646331"/>
          </a:xfrm>
          <a:prstGeom prst="rect">
            <a:avLst/>
          </a:prstGeom>
          <a:noFill/>
        </p:spPr>
        <p:txBody>
          <a:bodyPr wrap="square" rtlCol="0">
            <a:spAutoFit/>
          </a:bodyPr>
          <a:lstStyle/>
          <a:p>
            <a:pPr algn="ctr"/>
            <a:r>
              <a:rPr lang="en-US" sz="3600" b="1" dirty="0"/>
              <a:t>The Empirical Rule</a:t>
            </a:r>
          </a:p>
        </p:txBody>
      </p:sp>
      <p:sp>
        <p:nvSpPr>
          <p:cNvPr id="5" name="Text Placeholder 4">
            <a:extLst>
              <a:ext uri="{FF2B5EF4-FFF2-40B4-BE49-F238E27FC236}">
                <a16:creationId xmlns:a16="http://schemas.microsoft.com/office/drawing/2014/main" id="{D80187A6-6F1D-421C-20B8-C7D21D08D326}"/>
              </a:ext>
            </a:extLst>
          </p:cNvPr>
          <p:cNvSpPr txBox="1">
            <a:spLocks/>
          </p:cNvSpPr>
          <p:nvPr/>
        </p:nvSpPr>
        <p:spPr>
          <a:xfrm>
            <a:off x="785659" y="1437436"/>
            <a:ext cx="10620682" cy="1456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Knowing the mean and standard deviation allows the statistics practitioner to extract useful bits of information from the data. </a:t>
            </a:r>
          </a:p>
          <a:p>
            <a:r>
              <a:rPr lang="en-US" dirty="0"/>
              <a:t>The information depends on the shape of the histogram. If the histogram is bell shaped, we can use the </a:t>
            </a:r>
            <a:r>
              <a:rPr lang="en-US" b="1" dirty="0"/>
              <a:t>Empirical Rule</a:t>
            </a:r>
            <a:r>
              <a:rPr lang="en-US" dirty="0"/>
              <a:t>:</a:t>
            </a:r>
          </a:p>
          <a:p>
            <a:pPr marL="457200" indent="-457200">
              <a:spcBef>
                <a:spcPts val="2400"/>
              </a:spcBef>
              <a:buFont typeface="+mj-lt"/>
              <a:buAutoNum type="arabicPeriod"/>
            </a:pPr>
            <a:r>
              <a:rPr lang="en-US" dirty="0"/>
              <a:t>Approximately 68% of all observations fall within one standard deviation of the mean.</a:t>
            </a:r>
          </a:p>
          <a:p>
            <a:pPr marL="457200" indent="-457200">
              <a:buFont typeface="+mj-lt"/>
              <a:buAutoNum type="arabicPeriod"/>
            </a:pPr>
            <a:r>
              <a:rPr lang="en-US" dirty="0"/>
              <a:t>Approximately 95% of all observations fall within two standard deviations of the mean.</a:t>
            </a:r>
          </a:p>
          <a:p>
            <a:pPr marL="457200" indent="-457200">
              <a:buFont typeface="+mj-lt"/>
              <a:buAutoNum type="arabicPeriod"/>
            </a:pPr>
            <a:r>
              <a:rPr lang="en-US" dirty="0"/>
              <a:t>Approximately 99.7% of all observations fall within three standard deviations of the mean.</a:t>
            </a:r>
          </a:p>
        </p:txBody>
      </p:sp>
    </p:spTree>
    <p:extLst>
      <p:ext uri="{BB962C8B-B14F-4D97-AF65-F5344CB8AC3E}">
        <p14:creationId xmlns:p14="http://schemas.microsoft.com/office/powerpoint/2010/main" val="3839126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C7979-4138-4420-BB8E-D2CD7CEFE7AA}"/>
              </a:ext>
            </a:extLst>
          </p:cNvPr>
          <p:cNvSpPr txBox="1"/>
          <p:nvPr/>
        </p:nvSpPr>
        <p:spPr>
          <a:xfrm>
            <a:off x="170453" y="116404"/>
            <a:ext cx="11851095" cy="1077218"/>
          </a:xfrm>
          <a:prstGeom prst="rect">
            <a:avLst/>
          </a:prstGeom>
          <a:noFill/>
        </p:spPr>
        <p:txBody>
          <a:bodyPr wrap="square" rtlCol="0">
            <a:spAutoFit/>
          </a:bodyPr>
          <a:lstStyle/>
          <a:p>
            <a:pPr algn="ctr"/>
            <a:r>
              <a:rPr lang="en-US" sz="3200" b="1" dirty="0"/>
              <a:t>Using the Empirical Rule to Interpret </a:t>
            </a:r>
          </a:p>
          <a:p>
            <a:pPr algn="ctr"/>
            <a:r>
              <a:rPr lang="en-US" sz="3200" b="1" dirty="0"/>
              <a:t>Standard Deviation</a:t>
            </a:r>
          </a:p>
        </p:txBody>
      </p:sp>
      <p:sp>
        <p:nvSpPr>
          <p:cNvPr id="4" name="TextBox 3">
            <a:extLst>
              <a:ext uri="{FF2B5EF4-FFF2-40B4-BE49-F238E27FC236}">
                <a16:creationId xmlns:a16="http://schemas.microsoft.com/office/drawing/2014/main" id="{103C755B-6AE0-44D5-8452-16E4E7BD382D}"/>
              </a:ext>
            </a:extLst>
          </p:cNvPr>
          <p:cNvSpPr txBox="1"/>
          <p:nvPr/>
        </p:nvSpPr>
        <p:spPr>
          <a:xfrm>
            <a:off x="645424" y="1330843"/>
            <a:ext cx="10901152" cy="4893647"/>
          </a:xfrm>
          <a:prstGeom prst="rect">
            <a:avLst/>
          </a:prstGeom>
          <a:noFill/>
        </p:spPr>
        <p:txBody>
          <a:bodyPr wrap="square" lIns="90000" rtlCol="0">
            <a:spAutoFit/>
          </a:bodyPr>
          <a:lstStyle/>
          <a:p>
            <a:r>
              <a:rPr lang="en-US" sz="2400" dirty="0"/>
              <a:t>After an analysis of the returns on an investment, a statistics practitioner discovered that the histogram is bell shaped and that the mean and standard deviation are 10% and 8% , respectively. </a:t>
            </a:r>
          </a:p>
          <a:p>
            <a:endParaRPr lang="en-US" sz="2400" dirty="0"/>
          </a:p>
          <a:p>
            <a:r>
              <a:rPr lang="en-US" sz="2400" dirty="0"/>
              <a:t>What can you say about the way the returns are distributed?</a:t>
            </a:r>
          </a:p>
          <a:p>
            <a:endParaRPr lang="en-US" sz="2400" dirty="0"/>
          </a:p>
          <a:p>
            <a:r>
              <a:rPr lang="en-US" sz="2400" b="1" dirty="0"/>
              <a:t>Solution:</a:t>
            </a:r>
          </a:p>
          <a:p>
            <a:r>
              <a:rPr lang="en-US" sz="2400" dirty="0"/>
              <a:t>Because the histogram is bell shaped, we can apply the Empirical Rule:</a:t>
            </a:r>
          </a:p>
          <a:p>
            <a:pPr marL="574675" indent="-347663">
              <a:buFont typeface="+mj-lt"/>
              <a:buAutoNum type="arabicPeriod"/>
            </a:pPr>
            <a:r>
              <a:rPr lang="en-US" sz="2400" dirty="0"/>
              <a:t>Approximately 68% of the returns lie between: (10 – 8)% = 2% and 10 + 8)% = 18%</a:t>
            </a:r>
          </a:p>
          <a:p>
            <a:pPr marL="574675" indent="-347663">
              <a:buFont typeface="+mj-lt"/>
              <a:buAutoNum type="arabicPeriod"/>
            </a:pPr>
            <a:r>
              <a:rPr lang="en-US" sz="2400" dirty="0"/>
              <a:t>Approximately 95% of the returns lie between: [10 – 2</a:t>
            </a:r>
            <a:r>
              <a:rPr lang="en-US" sz="2400" dirty="0">
                <a:latin typeface="Calibri" panose="020F0502020204030204" pitchFamily="34" charset="0"/>
                <a:cs typeface="Calibri" panose="020F0502020204030204" pitchFamily="34" charset="0"/>
              </a:rPr>
              <a:t>(</a:t>
            </a:r>
            <a:r>
              <a:rPr lang="en-US" sz="2400" dirty="0"/>
              <a:t>8)]% = –6% and [10 + 2</a:t>
            </a:r>
            <a:r>
              <a:rPr lang="en-US" sz="2400" dirty="0">
                <a:latin typeface="Calibri" panose="020F0502020204030204" pitchFamily="34" charset="0"/>
                <a:cs typeface="Calibri" panose="020F0502020204030204" pitchFamily="34" charset="0"/>
              </a:rPr>
              <a:t>(</a:t>
            </a:r>
            <a:r>
              <a:rPr lang="en-US" sz="2400" dirty="0"/>
              <a:t>8)]% = 26%</a:t>
            </a:r>
          </a:p>
          <a:p>
            <a:pPr marL="574675" indent="-347663">
              <a:buFont typeface="+mj-lt"/>
              <a:buAutoNum type="arabicPeriod"/>
            </a:pPr>
            <a:r>
              <a:rPr lang="en-US" sz="2400" dirty="0"/>
              <a:t>Approximately 99.7% of the returns lie between: (10 – 3</a:t>
            </a:r>
            <a:r>
              <a:rPr lang="en-US" sz="2400" dirty="0">
                <a:latin typeface="Calibri" panose="020F0502020204030204" pitchFamily="34" charset="0"/>
                <a:cs typeface="Calibri" panose="020F0502020204030204" pitchFamily="34" charset="0"/>
              </a:rPr>
              <a:t>(</a:t>
            </a:r>
            <a:r>
              <a:rPr lang="en-US" sz="2400" dirty="0"/>
              <a:t>8)]% = –14% and [10 + 3</a:t>
            </a:r>
            <a:r>
              <a:rPr lang="en-US" sz="2400" dirty="0">
                <a:latin typeface="Calibri" panose="020F0502020204030204" pitchFamily="34" charset="0"/>
                <a:cs typeface="Calibri" panose="020F0502020204030204" pitchFamily="34" charset="0"/>
              </a:rPr>
              <a:t>(</a:t>
            </a:r>
            <a:r>
              <a:rPr lang="en-US" sz="2400" dirty="0"/>
              <a:t>8)]% = 34%</a:t>
            </a:r>
          </a:p>
        </p:txBody>
      </p:sp>
    </p:spTree>
    <p:extLst>
      <p:ext uri="{BB962C8B-B14F-4D97-AF65-F5344CB8AC3E}">
        <p14:creationId xmlns:p14="http://schemas.microsoft.com/office/powerpoint/2010/main" val="3585938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normal distribution&#10;&#10;AI-generated content may be incorrect.">
            <a:extLst>
              <a:ext uri="{FF2B5EF4-FFF2-40B4-BE49-F238E27FC236}">
                <a16:creationId xmlns:a16="http://schemas.microsoft.com/office/drawing/2014/main" id="{A24DB986-47EB-CACB-49DB-F70230C46753}"/>
              </a:ext>
            </a:extLst>
          </p:cNvPr>
          <p:cNvPicPr>
            <a:picLocks noChangeAspect="1"/>
          </p:cNvPicPr>
          <p:nvPr/>
        </p:nvPicPr>
        <p:blipFill>
          <a:blip r:embed="rId2"/>
          <a:stretch>
            <a:fillRect/>
          </a:stretch>
        </p:blipFill>
        <p:spPr>
          <a:xfrm>
            <a:off x="1116939" y="214449"/>
            <a:ext cx="9855861" cy="6035563"/>
          </a:xfrm>
          <a:prstGeom prst="rect">
            <a:avLst/>
          </a:prstGeom>
        </p:spPr>
      </p:pic>
    </p:spTree>
    <p:extLst>
      <p:ext uri="{BB962C8B-B14F-4D97-AF65-F5344CB8AC3E}">
        <p14:creationId xmlns:p14="http://schemas.microsoft.com/office/powerpoint/2010/main" val="1335389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06324EEB-AB95-A465-1F8F-346C018BF25A}"/>
              </a:ext>
            </a:extLst>
          </p:cNvPr>
          <p:cNvPicPr>
            <a:picLocks noChangeAspect="1"/>
          </p:cNvPicPr>
          <p:nvPr/>
        </p:nvPicPr>
        <p:blipFill>
          <a:blip r:embed="rId2"/>
          <a:stretch>
            <a:fillRect/>
          </a:stretch>
        </p:blipFill>
        <p:spPr>
          <a:xfrm>
            <a:off x="166003" y="421155"/>
            <a:ext cx="11825369" cy="3433215"/>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85DB6321-0B02-4F96-6FC8-4083AEBD40CF}"/>
              </a:ext>
            </a:extLst>
          </p:cNvPr>
          <p:cNvPicPr>
            <a:picLocks noChangeAspect="1"/>
          </p:cNvPicPr>
          <p:nvPr/>
        </p:nvPicPr>
        <p:blipFill>
          <a:blip r:embed="rId3"/>
          <a:stretch>
            <a:fillRect/>
          </a:stretch>
        </p:blipFill>
        <p:spPr>
          <a:xfrm>
            <a:off x="1346723" y="2870521"/>
            <a:ext cx="9845893" cy="3566323"/>
          </a:xfrm>
          <a:prstGeom prst="rect">
            <a:avLst/>
          </a:prstGeom>
        </p:spPr>
      </p:pic>
    </p:spTree>
    <p:extLst>
      <p:ext uri="{BB962C8B-B14F-4D97-AF65-F5344CB8AC3E}">
        <p14:creationId xmlns:p14="http://schemas.microsoft.com/office/powerpoint/2010/main" val="1801324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0CDA-FCA6-49A8-93AB-E0E2DAB184BC}"/>
              </a:ext>
            </a:extLst>
          </p:cNvPr>
          <p:cNvSpPr>
            <a:spLocks noGrp="1"/>
          </p:cNvSpPr>
          <p:nvPr>
            <p:ph type="title"/>
          </p:nvPr>
        </p:nvSpPr>
        <p:spPr>
          <a:xfrm>
            <a:off x="946783" y="365125"/>
            <a:ext cx="10900317" cy="672105"/>
          </a:xfrm>
        </p:spPr>
        <p:txBody>
          <a:bodyPr/>
          <a:lstStyle/>
          <a:p>
            <a:pPr algn="ctr"/>
            <a:r>
              <a:rPr lang="en-US" sz="3200" b="1" dirty="0">
                <a:latin typeface="+mn-lt"/>
                <a:ea typeface="+mn-ea"/>
                <a:cs typeface="+mn-cs"/>
              </a:rPr>
              <a:t>Using </a:t>
            </a:r>
            <a:r>
              <a:rPr lang="en-US" sz="3200" b="1" dirty="0" err="1">
                <a:latin typeface="+mn-lt"/>
                <a:ea typeface="+mn-ea"/>
                <a:cs typeface="+mn-cs"/>
              </a:rPr>
              <a:t>Chebysheff’s</a:t>
            </a:r>
            <a:r>
              <a:rPr lang="en-US" sz="3200" b="1" dirty="0">
                <a:latin typeface="+mn-lt"/>
                <a:ea typeface="+mn-ea"/>
                <a:cs typeface="+mn-cs"/>
              </a:rPr>
              <a:t> Theorem to Interpret Standard Deviation</a:t>
            </a:r>
          </a:p>
        </p:txBody>
      </p:sp>
      <p:sp>
        <p:nvSpPr>
          <p:cNvPr id="3" name="Text Placeholder 2">
            <a:extLst>
              <a:ext uri="{FF2B5EF4-FFF2-40B4-BE49-F238E27FC236}">
                <a16:creationId xmlns:a16="http://schemas.microsoft.com/office/drawing/2014/main" id="{E76AEFE5-68EF-4E81-B361-C518F199A361}"/>
              </a:ext>
            </a:extLst>
          </p:cNvPr>
          <p:cNvSpPr>
            <a:spLocks noGrp="1"/>
          </p:cNvSpPr>
          <p:nvPr>
            <p:ph type="body" sz="quarter" idx="15"/>
          </p:nvPr>
        </p:nvSpPr>
        <p:spPr>
          <a:xfrm>
            <a:off x="342628" y="1178828"/>
            <a:ext cx="11504471" cy="3337933"/>
          </a:xfrm>
        </p:spPr>
        <p:txBody>
          <a:bodyPr/>
          <a:lstStyle/>
          <a:p>
            <a:r>
              <a:rPr lang="en-US" dirty="0"/>
              <a:t>The annual salaries of the employees of a chain of computer stores produced a positively skewed histogram. The mean and standard deviation are $28,000 and $3,000, respectively. </a:t>
            </a:r>
          </a:p>
          <a:p>
            <a:r>
              <a:rPr lang="en-US" dirty="0"/>
              <a:t>What can you say about the salaries at this chain?</a:t>
            </a:r>
          </a:p>
          <a:p>
            <a:r>
              <a:rPr lang="en-US" b="1" dirty="0"/>
              <a:t>Solution:</a:t>
            </a:r>
          </a:p>
          <a:p>
            <a:r>
              <a:rPr lang="en-US" dirty="0"/>
              <a:t>Because the histogram is not bell shaped, we must apply </a:t>
            </a:r>
            <a:r>
              <a:rPr lang="en-US" dirty="0" err="1"/>
              <a:t>Chebysheff’s</a:t>
            </a:r>
            <a:r>
              <a:rPr lang="en-US" dirty="0"/>
              <a:t> Theorem instead.</a:t>
            </a:r>
          </a:p>
          <a:p>
            <a:r>
              <a:rPr lang="en-US" dirty="0"/>
              <a:t>The intervals created by adding and subtracting two and three standard deviations to and from the mean are as follows:</a:t>
            </a:r>
          </a:p>
          <a:p>
            <a:pPr marL="574675" indent="-347663">
              <a:buFont typeface="+mj-lt"/>
              <a:buAutoNum type="arabicPeriod"/>
            </a:pPr>
            <a:r>
              <a:rPr lang="en-US" dirty="0"/>
              <a:t>At least 75% of the salaries lie between ($28k – 2 </a:t>
            </a:r>
            <a:r>
              <a:rPr lang="en-US" dirty="0">
                <a:latin typeface="Calibri" panose="020F0502020204030204" pitchFamily="34" charset="0"/>
                <a:cs typeface="Calibri" panose="020F0502020204030204" pitchFamily="34" charset="0"/>
              </a:rPr>
              <a:t>∙ </a:t>
            </a:r>
            <a:r>
              <a:rPr lang="en-US" dirty="0"/>
              <a:t>$3k) = $22k and ($28k + 2 </a:t>
            </a:r>
            <a:r>
              <a:rPr lang="en-US" dirty="0">
                <a:latin typeface="Calibri" panose="020F0502020204030204" pitchFamily="34" charset="0"/>
                <a:cs typeface="Calibri" panose="020F0502020204030204" pitchFamily="34" charset="0"/>
              </a:rPr>
              <a:t>∙ </a:t>
            </a:r>
            <a:r>
              <a:rPr lang="en-US" dirty="0"/>
              <a:t>$3k) = $34k</a:t>
            </a:r>
          </a:p>
          <a:p>
            <a:pPr marL="574675" indent="-347663">
              <a:buFont typeface="+mj-lt"/>
              <a:buAutoNum type="arabicPeriod"/>
            </a:pPr>
            <a:r>
              <a:rPr lang="en-US" dirty="0"/>
              <a:t>At least 88.9% of the salaries lie between ($28k – 3 </a:t>
            </a:r>
            <a:r>
              <a:rPr lang="en-US" dirty="0">
                <a:latin typeface="Calibri" panose="020F0502020204030204" pitchFamily="34" charset="0"/>
                <a:cs typeface="Calibri" panose="020F0502020204030204" pitchFamily="34" charset="0"/>
              </a:rPr>
              <a:t>∙ </a:t>
            </a:r>
            <a:r>
              <a:rPr lang="en-US" dirty="0"/>
              <a:t>$3k) = $19k and ($28k + 3 </a:t>
            </a:r>
            <a:r>
              <a:rPr lang="en-US" dirty="0">
                <a:latin typeface="Calibri" panose="020F0502020204030204" pitchFamily="34" charset="0"/>
                <a:cs typeface="Calibri" panose="020F0502020204030204" pitchFamily="34" charset="0"/>
              </a:rPr>
              <a:t>∙ </a:t>
            </a:r>
            <a:r>
              <a:rPr lang="en-US" dirty="0"/>
              <a:t>$3k) = $37k</a:t>
            </a:r>
          </a:p>
          <a:p>
            <a:endParaRPr lang="en-US" sz="2000" dirty="0"/>
          </a:p>
        </p:txBody>
      </p:sp>
    </p:spTree>
    <p:extLst>
      <p:ext uri="{BB962C8B-B14F-4D97-AF65-F5344CB8AC3E}">
        <p14:creationId xmlns:p14="http://schemas.microsoft.com/office/powerpoint/2010/main" val="2902066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person's face&#10;&#10;AI-generated content may be incorrect.">
            <a:extLst>
              <a:ext uri="{FF2B5EF4-FFF2-40B4-BE49-F238E27FC236}">
                <a16:creationId xmlns:a16="http://schemas.microsoft.com/office/drawing/2014/main" id="{AA05CC8E-1785-E90A-6370-223CE49A843A}"/>
              </a:ext>
            </a:extLst>
          </p:cNvPr>
          <p:cNvPicPr>
            <a:picLocks noChangeAspect="1"/>
          </p:cNvPicPr>
          <p:nvPr/>
        </p:nvPicPr>
        <p:blipFill>
          <a:blip r:embed="rId2"/>
          <a:stretch>
            <a:fillRect/>
          </a:stretch>
        </p:blipFill>
        <p:spPr>
          <a:xfrm>
            <a:off x="1232024" y="152866"/>
            <a:ext cx="10169039" cy="6181880"/>
          </a:xfrm>
          <a:prstGeom prst="rect">
            <a:avLst/>
          </a:prstGeom>
        </p:spPr>
      </p:pic>
    </p:spTree>
    <p:extLst>
      <p:ext uri="{BB962C8B-B14F-4D97-AF65-F5344CB8AC3E}">
        <p14:creationId xmlns:p14="http://schemas.microsoft.com/office/powerpoint/2010/main" val="1469444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D1E3-CCFA-FE4F-7040-4CA8D043E9FC}"/>
              </a:ext>
            </a:extLst>
          </p:cNvPr>
          <p:cNvSpPr>
            <a:spLocks noGrp="1"/>
          </p:cNvSpPr>
          <p:nvPr>
            <p:ph type="title"/>
          </p:nvPr>
        </p:nvSpPr>
        <p:spPr/>
        <p:txBody>
          <a:bodyPr/>
          <a:lstStyle/>
          <a:p>
            <a:endParaRPr lang="en-US" sz="800" dirty="0"/>
          </a:p>
        </p:txBody>
      </p:sp>
      <p:sp>
        <p:nvSpPr>
          <p:cNvPr id="3" name="Slide Number Placeholder 2">
            <a:extLst>
              <a:ext uri="{FF2B5EF4-FFF2-40B4-BE49-F238E27FC236}">
                <a16:creationId xmlns:a16="http://schemas.microsoft.com/office/drawing/2014/main" id="{AF802149-ACED-B9E8-F18B-5A806D62C5B6}"/>
              </a:ext>
            </a:extLst>
          </p:cNvPr>
          <p:cNvSpPr>
            <a:spLocks noGrp="1"/>
          </p:cNvSpPr>
          <p:nvPr>
            <p:ph type="sldNum" sz="quarter" idx="12"/>
          </p:nvPr>
        </p:nvSpPr>
        <p:spPr/>
        <p:txBody>
          <a:bodyPr/>
          <a:lstStyle/>
          <a:p>
            <a:endParaRPr lang="en-US" altLang="en-US" dirty="0"/>
          </a:p>
        </p:txBody>
      </p:sp>
      <p:pic>
        <p:nvPicPr>
          <p:cNvPr id="6" name="Picture 5" descr="A close-up of a text&#10;&#10;AI-generated content may be incorrect.">
            <a:extLst>
              <a:ext uri="{FF2B5EF4-FFF2-40B4-BE49-F238E27FC236}">
                <a16:creationId xmlns:a16="http://schemas.microsoft.com/office/drawing/2014/main" id="{0D8F63EC-652B-1B9E-3949-D98EFDCBB41A}"/>
              </a:ext>
            </a:extLst>
          </p:cNvPr>
          <p:cNvPicPr>
            <a:picLocks noChangeAspect="1"/>
          </p:cNvPicPr>
          <p:nvPr/>
        </p:nvPicPr>
        <p:blipFill>
          <a:blip r:embed="rId2"/>
          <a:stretch>
            <a:fillRect/>
          </a:stretch>
        </p:blipFill>
        <p:spPr>
          <a:xfrm>
            <a:off x="0" y="0"/>
            <a:ext cx="12083970" cy="6377651"/>
          </a:xfrm>
          <a:prstGeom prst="rect">
            <a:avLst/>
          </a:prstGeom>
        </p:spPr>
      </p:pic>
    </p:spTree>
    <p:extLst>
      <p:ext uri="{BB962C8B-B14F-4D97-AF65-F5344CB8AC3E}">
        <p14:creationId xmlns:p14="http://schemas.microsoft.com/office/powerpoint/2010/main" val="788088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text with black text and black text&#10;&#10;AI-generated content may be incorrect.">
            <a:extLst>
              <a:ext uri="{FF2B5EF4-FFF2-40B4-BE49-F238E27FC236}">
                <a16:creationId xmlns:a16="http://schemas.microsoft.com/office/drawing/2014/main" id="{4C9F8471-CDE7-A9F6-4B5F-FA0CBF095044}"/>
              </a:ext>
            </a:extLst>
          </p:cNvPr>
          <p:cNvPicPr>
            <a:picLocks noChangeAspect="1"/>
          </p:cNvPicPr>
          <p:nvPr/>
        </p:nvPicPr>
        <p:blipFill>
          <a:blip r:embed="rId2"/>
          <a:stretch>
            <a:fillRect/>
          </a:stretch>
        </p:blipFill>
        <p:spPr>
          <a:xfrm>
            <a:off x="620968" y="252709"/>
            <a:ext cx="10950064" cy="6252264"/>
          </a:xfrm>
          <a:prstGeom prst="rect">
            <a:avLst/>
          </a:prstGeom>
        </p:spPr>
      </p:pic>
    </p:spTree>
    <p:extLst>
      <p:ext uri="{BB962C8B-B14F-4D97-AF65-F5344CB8AC3E}">
        <p14:creationId xmlns:p14="http://schemas.microsoft.com/office/powerpoint/2010/main" val="651971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stribution curve&#10;&#10;AI-generated content may be incorrect.">
            <a:extLst>
              <a:ext uri="{FF2B5EF4-FFF2-40B4-BE49-F238E27FC236}">
                <a16:creationId xmlns:a16="http://schemas.microsoft.com/office/drawing/2014/main" id="{6076C831-AFD5-5F30-6BC9-F023FBDBED5E}"/>
              </a:ext>
            </a:extLst>
          </p:cNvPr>
          <p:cNvPicPr>
            <a:picLocks noChangeAspect="1"/>
          </p:cNvPicPr>
          <p:nvPr/>
        </p:nvPicPr>
        <p:blipFill>
          <a:blip r:embed="rId2"/>
          <a:stretch>
            <a:fillRect/>
          </a:stretch>
        </p:blipFill>
        <p:spPr>
          <a:xfrm>
            <a:off x="849305" y="328057"/>
            <a:ext cx="10574908" cy="6165339"/>
          </a:xfrm>
          <a:prstGeom prst="rect">
            <a:avLst/>
          </a:prstGeom>
        </p:spPr>
      </p:pic>
    </p:spTree>
    <p:extLst>
      <p:ext uri="{BB962C8B-B14F-4D97-AF65-F5344CB8AC3E}">
        <p14:creationId xmlns:p14="http://schemas.microsoft.com/office/powerpoint/2010/main" val="4026764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CD3C1-2627-5A97-43A7-312199FF9E6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EF08328-7442-1F7D-F6C2-1FA00E30093A}"/>
              </a:ext>
            </a:extLst>
          </p:cNvPr>
          <p:cNvPicPr>
            <a:picLocks noChangeAspect="1"/>
          </p:cNvPicPr>
          <p:nvPr/>
        </p:nvPicPr>
        <p:blipFill>
          <a:blip r:embed="rId2"/>
          <a:stretch>
            <a:fillRect/>
          </a:stretch>
        </p:blipFill>
        <p:spPr>
          <a:xfrm>
            <a:off x="1693822" y="949124"/>
            <a:ext cx="8827565" cy="5405376"/>
          </a:xfrm>
          <a:prstGeom prst="rect">
            <a:avLst/>
          </a:prstGeom>
        </p:spPr>
      </p:pic>
      <p:sp>
        <p:nvSpPr>
          <p:cNvPr id="5" name="TextBox 4">
            <a:extLst>
              <a:ext uri="{FF2B5EF4-FFF2-40B4-BE49-F238E27FC236}">
                <a16:creationId xmlns:a16="http://schemas.microsoft.com/office/drawing/2014/main" id="{2016B95E-673D-A36D-4A79-B4393E698F23}"/>
              </a:ext>
            </a:extLst>
          </p:cNvPr>
          <p:cNvSpPr txBox="1"/>
          <p:nvPr/>
        </p:nvSpPr>
        <p:spPr>
          <a:xfrm>
            <a:off x="4977114" y="211112"/>
            <a:ext cx="1557991" cy="584775"/>
          </a:xfrm>
          <a:prstGeom prst="rect">
            <a:avLst/>
          </a:prstGeom>
          <a:noFill/>
        </p:spPr>
        <p:txBody>
          <a:bodyPr wrap="none" rtlCol="0">
            <a:spAutoFit/>
          </a:bodyPr>
          <a:lstStyle/>
          <a:p>
            <a:r>
              <a:rPr lang="en-US" sz="3200" b="1" dirty="0"/>
              <a:t>Kurtosis</a:t>
            </a:r>
            <a:endParaRPr lang="en-US" dirty="0"/>
          </a:p>
        </p:txBody>
      </p:sp>
    </p:spTree>
    <p:extLst>
      <p:ext uri="{BB962C8B-B14F-4D97-AF65-F5344CB8AC3E}">
        <p14:creationId xmlns:p14="http://schemas.microsoft.com/office/powerpoint/2010/main" val="3808939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F2A4DD0-1658-C749-A9E6-2C3A2A216B2F}"/>
                  </a:ext>
                </a:extLst>
              </p:cNvPr>
              <p:cNvSpPr txBox="1"/>
              <p:nvPr/>
            </p:nvSpPr>
            <p:spPr>
              <a:xfrm>
                <a:off x="626243" y="1176170"/>
                <a:ext cx="11006313" cy="4905958"/>
              </a:xfrm>
              <a:prstGeom prst="rect">
                <a:avLst/>
              </a:prstGeom>
              <a:noFill/>
            </p:spPr>
            <p:txBody>
              <a:bodyPr wrap="square" lIns="90000" rtlCol="0">
                <a:spAutoFit/>
              </a:bodyPr>
              <a:lstStyle/>
              <a:p>
                <a:r>
                  <a:rPr lang="en-US" sz="2400" dirty="0"/>
                  <a:t>Because a standard deviation of 10 may be perceived as large when the mean value is 100, but only moderately large when the mean value is 500, it makes sense to introduce a measure of variability that measures the standard deviation as a proportion of the mean. </a:t>
                </a:r>
              </a:p>
              <a:p>
                <a:endParaRPr lang="en-US" sz="2400" dirty="0"/>
              </a:p>
              <a:p>
                <a:r>
                  <a:rPr lang="en-US" sz="2400" dirty="0"/>
                  <a:t>The </a:t>
                </a:r>
                <a:r>
                  <a:rPr lang="en-US" sz="2400" b="1" dirty="0"/>
                  <a:t>coefficient of variation </a:t>
                </a:r>
                <a:r>
                  <a:rPr lang="en-US" sz="2400" dirty="0"/>
                  <a:t>of a set of observations is the standard deviation of the observations divided by their mean:</a:t>
                </a:r>
              </a:p>
              <a:p>
                <a:endParaRPr lang="en-US" sz="2400" dirty="0"/>
              </a:p>
              <a:p>
                <a:pPr marL="914400" indent="-914400"/>
                <a:r>
                  <a:rPr lang="en-US" sz="2400" b="1" dirty="0">
                    <a:ea typeface="Cambria Math" panose="02040503050406030204" pitchFamily="18" charset="0"/>
                  </a:rPr>
                  <a:t>	Population coefficient of variation</a:t>
                </a:r>
                <a:r>
                  <a:rPr lang="en-US" sz="2400" dirty="0">
                    <a:ea typeface="Cambria Math" panose="02040503050406030204" pitchFamily="18" charset="0"/>
                  </a:rPr>
                  <a:t>:	</a:t>
                </a:r>
                <a14:m>
                  <m:oMath xmlns:m="http://schemas.openxmlformats.org/officeDocument/2006/math">
                    <m:r>
                      <m:rPr>
                        <m:sty m:val="p"/>
                      </m:rPr>
                      <a:rPr lang="en-US" sz="2400">
                        <a:latin typeface="Cambria Math" panose="02040503050406030204" pitchFamily="18" charset="0"/>
                        <a:ea typeface="Cambria Math" panose="02040503050406030204" pitchFamily="18" charset="0"/>
                      </a:rPr>
                      <m:t>CV</m:t>
                    </m:r>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𝜎</m:t>
                        </m:r>
                      </m:num>
                      <m:den>
                        <m:r>
                          <a:rPr lang="en-US" sz="2400" i="1">
                            <a:latin typeface="Cambria Math" panose="02040503050406030204" pitchFamily="18" charset="0"/>
                            <a:ea typeface="Cambria Math" panose="02040503050406030204" pitchFamily="18" charset="0"/>
                          </a:rPr>
                          <m:t>𝜇</m:t>
                        </m:r>
                      </m:den>
                    </m:f>
                  </m:oMath>
                </a14:m>
                <a:endParaRPr lang="en-US" sz="2400" dirty="0"/>
              </a:p>
              <a:p>
                <a:pPr marL="914400" indent="-914400">
                  <a:spcBef>
                    <a:spcPts val="1800"/>
                  </a:spcBef>
                </a:pPr>
                <a:r>
                  <a:rPr lang="en-US" sz="2400" b="1" dirty="0">
                    <a:ea typeface="Cambria Math" panose="02040503050406030204" pitchFamily="18" charset="0"/>
                  </a:rPr>
                  <a:t>	Sample coefficient of variation</a:t>
                </a:r>
                <a:r>
                  <a:rPr lang="en-US" sz="2400" dirty="0">
                    <a:ea typeface="Cambria Math" panose="02040503050406030204" pitchFamily="18" charset="0"/>
                  </a:rPr>
                  <a:t>:	</a:t>
                </a:r>
                <a14:m>
                  <m:oMath xmlns:m="http://schemas.openxmlformats.org/officeDocument/2006/math">
                    <m:r>
                      <m:rPr>
                        <m:sty m:val="p"/>
                      </m:rPr>
                      <a:rPr lang="en-US" sz="2400">
                        <a:latin typeface="Cambria Math" panose="02040503050406030204" pitchFamily="18" charset="0"/>
                        <a:ea typeface="Cambria Math" panose="02040503050406030204" pitchFamily="18" charset="0"/>
                      </a:rPr>
                      <m:t>cv</m:t>
                    </m:r>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𝑠</m:t>
                        </m:r>
                      </m:num>
                      <m:den>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𝑥</m:t>
                            </m:r>
                          </m:e>
                        </m:acc>
                      </m:den>
                    </m:f>
                  </m:oMath>
                </a14:m>
                <a:endParaRPr lang="en-US" sz="2400" dirty="0"/>
              </a:p>
              <a:p>
                <a:pPr marL="914400" indent="-914400">
                  <a:spcBef>
                    <a:spcPts val="1800"/>
                  </a:spcBef>
                </a:pPr>
                <a:r>
                  <a:rPr lang="en-US" sz="2400" i="1" dirty="0"/>
                  <a:t>A ratio of 0.5 indicate means the standard deviation is half as large as the mean.</a:t>
                </a:r>
              </a:p>
            </p:txBody>
          </p:sp>
        </mc:Choice>
        <mc:Fallback xmlns="">
          <p:sp>
            <p:nvSpPr>
              <p:cNvPr id="9" name="TextBox 8">
                <a:extLst>
                  <a:ext uri="{FF2B5EF4-FFF2-40B4-BE49-F238E27FC236}">
                    <a16:creationId xmlns:a16="http://schemas.microsoft.com/office/drawing/2014/main" id="{EF2A4DD0-1658-C749-A9E6-2C3A2A216B2F}"/>
                  </a:ext>
                </a:extLst>
              </p:cNvPr>
              <p:cNvSpPr txBox="1">
                <a:spLocks noRot="1" noChangeAspect="1" noMove="1" noResize="1" noEditPoints="1" noAdjustHandles="1" noChangeArrowheads="1" noChangeShapeType="1" noTextEdit="1"/>
              </p:cNvSpPr>
              <p:nvPr/>
            </p:nvSpPr>
            <p:spPr>
              <a:xfrm>
                <a:off x="626243" y="1176170"/>
                <a:ext cx="11006313" cy="4905958"/>
              </a:xfrm>
              <a:prstGeom prst="rect">
                <a:avLst/>
              </a:prstGeom>
              <a:blipFill>
                <a:blip r:embed="rId3"/>
                <a:stretch>
                  <a:fillRect l="-886" t="-994" r="-1385" b="-1863"/>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FAAB201E-0F40-A641-BA9D-9B59564C1CB1}"/>
              </a:ext>
            </a:extLst>
          </p:cNvPr>
          <p:cNvSpPr txBox="1"/>
          <p:nvPr/>
        </p:nvSpPr>
        <p:spPr>
          <a:xfrm>
            <a:off x="0" y="267175"/>
            <a:ext cx="11851095" cy="646331"/>
          </a:xfrm>
          <a:prstGeom prst="rect">
            <a:avLst/>
          </a:prstGeom>
          <a:noFill/>
        </p:spPr>
        <p:txBody>
          <a:bodyPr wrap="square" rtlCol="0">
            <a:spAutoFit/>
          </a:bodyPr>
          <a:lstStyle/>
          <a:p>
            <a:pPr algn="ctr"/>
            <a:r>
              <a:rPr lang="en-US" sz="3600" b="1" dirty="0"/>
              <a:t>Coefficient of Variation</a:t>
            </a:r>
          </a:p>
        </p:txBody>
      </p:sp>
    </p:spTree>
    <p:extLst>
      <p:ext uri="{BB962C8B-B14F-4D97-AF65-F5344CB8AC3E}">
        <p14:creationId xmlns:p14="http://schemas.microsoft.com/office/powerpoint/2010/main" val="1144604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381964" y="218016"/>
            <a:ext cx="11851095" cy="646331"/>
          </a:xfrm>
          <a:prstGeom prst="rect">
            <a:avLst/>
          </a:prstGeom>
          <a:noFill/>
        </p:spPr>
        <p:txBody>
          <a:bodyPr wrap="square" rtlCol="0">
            <a:spAutoFit/>
          </a:bodyPr>
          <a:lstStyle/>
          <a:p>
            <a:pPr algn="ctr"/>
            <a:r>
              <a:rPr lang="en-US" sz="3600" b="1" dirty="0"/>
              <a:t>    Measures of Relative Standing</a:t>
            </a:r>
          </a:p>
        </p:txBody>
      </p:sp>
      <p:sp>
        <p:nvSpPr>
          <p:cNvPr id="2" name="TextBox 1">
            <a:extLst>
              <a:ext uri="{FF2B5EF4-FFF2-40B4-BE49-F238E27FC236}">
                <a16:creationId xmlns:a16="http://schemas.microsoft.com/office/drawing/2014/main" id="{142712B9-3D21-4D0A-94E0-ED41EDEAF3D7}"/>
              </a:ext>
            </a:extLst>
          </p:cNvPr>
          <p:cNvSpPr txBox="1"/>
          <p:nvPr/>
        </p:nvSpPr>
        <p:spPr>
          <a:xfrm>
            <a:off x="454918" y="1290524"/>
            <a:ext cx="11014213" cy="5062924"/>
          </a:xfrm>
          <a:prstGeom prst="rect">
            <a:avLst/>
          </a:prstGeom>
          <a:noFill/>
        </p:spPr>
        <p:txBody>
          <a:bodyPr wrap="square" rtlCol="0">
            <a:spAutoFit/>
          </a:bodyPr>
          <a:lstStyle/>
          <a:p>
            <a:pPr>
              <a:spcAft>
                <a:spcPts val="600"/>
              </a:spcAft>
            </a:pPr>
            <a:r>
              <a:rPr lang="en-US" sz="2800" dirty="0"/>
              <a:t>Measures of relative standing are designed to provide information about the position of a particular value relative to the entire data set.</a:t>
            </a:r>
          </a:p>
          <a:p>
            <a:r>
              <a:rPr lang="en-US" sz="2800" b="1" dirty="0"/>
              <a:t>Percentile</a:t>
            </a:r>
          </a:p>
          <a:p>
            <a:pPr marL="230188"/>
            <a:r>
              <a:rPr lang="en-US" sz="2800" dirty="0"/>
              <a:t>The </a:t>
            </a:r>
            <a:r>
              <a:rPr lang="en-US" sz="2800" i="1" dirty="0" err="1"/>
              <a:t>P</a:t>
            </a:r>
            <a:r>
              <a:rPr lang="en-US" sz="2800" i="1" baseline="30000" dirty="0" err="1"/>
              <a:t>th</a:t>
            </a:r>
            <a:r>
              <a:rPr lang="en-US" sz="2800" dirty="0"/>
              <a:t> </a:t>
            </a:r>
            <a:r>
              <a:rPr lang="en-US" sz="2800" b="1" dirty="0"/>
              <a:t>percentile</a:t>
            </a:r>
            <a:r>
              <a:rPr lang="en-US" sz="2800" dirty="0"/>
              <a:t> is the value for which </a:t>
            </a:r>
            <a:r>
              <a:rPr lang="en-US" sz="2800" i="1" dirty="0"/>
              <a:t>P%</a:t>
            </a:r>
            <a:r>
              <a:rPr lang="en-US" sz="2800" dirty="0"/>
              <a:t> are less than that value and </a:t>
            </a:r>
            <a:r>
              <a:rPr lang="en-US" sz="2800" i="1" dirty="0"/>
              <a:t>(100-P)%</a:t>
            </a:r>
            <a:r>
              <a:rPr lang="en-US" sz="2800" dirty="0"/>
              <a:t> are greater than that value.</a:t>
            </a:r>
          </a:p>
          <a:p>
            <a:pPr>
              <a:spcBef>
                <a:spcPts val="1200"/>
              </a:spcBef>
            </a:pPr>
            <a:r>
              <a:rPr lang="en-US" sz="2800" dirty="0"/>
              <a:t>Suppose you scored in the 60</a:t>
            </a:r>
            <a:r>
              <a:rPr lang="en-US" sz="2800" baseline="30000" dirty="0"/>
              <a:t>th</a:t>
            </a:r>
            <a:r>
              <a:rPr lang="en-US" sz="2800" dirty="0"/>
              <a:t> percentile on the SAT, that means 60% of the other scores were below yours, while 40% were above yours.</a:t>
            </a:r>
          </a:p>
          <a:p>
            <a:pPr>
              <a:spcBef>
                <a:spcPts val="1200"/>
              </a:spcBef>
            </a:pPr>
            <a:r>
              <a:rPr lang="en-US" sz="2800" dirty="0"/>
              <a:t>Of special importance are the 25</a:t>
            </a:r>
            <a:r>
              <a:rPr lang="en-US" sz="2800" baseline="30000" dirty="0"/>
              <a:t>th</a:t>
            </a:r>
            <a:r>
              <a:rPr lang="en-US" sz="2800" dirty="0"/>
              <a:t>, 50</a:t>
            </a:r>
            <a:r>
              <a:rPr lang="en-US" sz="2800" baseline="30000" dirty="0"/>
              <a:t>th</a:t>
            </a:r>
            <a:r>
              <a:rPr lang="en-US" sz="2800" dirty="0"/>
              <a:t>, and 75</a:t>
            </a:r>
            <a:r>
              <a:rPr lang="en-US" sz="2800" baseline="30000" dirty="0"/>
              <a:t>th</a:t>
            </a:r>
            <a:r>
              <a:rPr lang="en-US" sz="2800" dirty="0"/>
              <a:t> percentiles, named first quartile (</a:t>
            </a:r>
            <a:r>
              <a:rPr lang="en-US" sz="2800" i="1" dirty="0"/>
              <a:t>Q</a:t>
            </a:r>
            <a:r>
              <a:rPr lang="en-US" sz="2800" i="1" baseline="-25000" dirty="0"/>
              <a:t>1</a:t>
            </a:r>
            <a:r>
              <a:rPr lang="en-US" sz="2800" dirty="0"/>
              <a:t>), second quartile (</a:t>
            </a:r>
            <a:r>
              <a:rPr lang="en-US" sz="2800" i="1" dirty="0"/>
              <a:t>Q</a:t>
            </a:r>
            <a:r>
              <a:rPr lang="en-US" sz="2800" i="1" baseline="-25000" dirty="0"/>
              <a:t>2</a:t>
            </a:r>
            <a:r>
              <a:rPr lang="en-US" sz="2800" dirty="0"/>
              <a:t> or the median), and third quartile (</a:t>
            </a:r>
            <a:r>
              <a:rPr lang="en-US" sz="2800" i="1" dirty="0"/>
              <a:t>Q</a:t>
            </a:r>
            <a:r>
              <a:rPr lang="en-US" sz="2800" i="1" baseline="-25000" dirty="0"/>
              <a:t>3</a:t>
            </a:r>
            <a:r>
              <a:rPr lang="en-US" sz="2800" dirty="0"/>
              <a:t>), respectively. We can also convert percentiles into quintiles and deciles.</a:t>
            </a:r>
          </a:p>
          <a:p>
            <a:endParaRPr lang="en-US" dirty="0"/>
          </a:p>
        </p:txBody>
      </p:sp>
    </p:spTree>
    <p:extLst>
      <p:ext uri="{BB962C8B-B14F-4D97-AF65-F5344CB8AC3E}">
        <p14:creationId xmlns:p14="http://schemas.microsoft.com/office/powerpoint/2010/main" val="920503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F2A4DD0-1658-C749-A9E6-2C3A2A216B2F}"/>
                  </a:ext>
                </a:extLst>
              </p:cNvPr>
              <p:cNvSpPr txBox="1"/>
              <p:nvPr/>
            </p:nvSpPr>
            <p:spPr>
              <a:xfrm>
                <a:off x="935274" y="1312363"/>
                <a:ext cx="10303744" cy="4554388"/>
              </a:xfrm>
              <a:prstGeom prst="rect">
                <a:avLst/>
              </a:prstGeom>
              <a:noFill/>
            </p:spPr>
            <p:txBody>
              <a:bodyPr wrap="square" lIns="90000" rtlCol="0">
                <a:spAutoFit/>
              </a:bodyPr>
              <a:lstStyle/>
              <a:p>
                <a:pPr>
                  <a:spcAft>
                    <a:spcPts val="1200"/>
                  </a:spcAft>
                </a:pPr>
                <a:r>
                  <a:rPr lang="en-US" sz="2800" dirty="0"/>
                  <a:t>The following formula allows us to approximate the location of any percentile:</a:t>
                </a:r>
              </a:p>
              <a:p>
                <a:pPr marL="914400"/>
                <a14:m>
                  <m:oMathPara xmlns:m="http://schemas.openxmlformats.org/officeDocument/2006/math">
                    <m:oMathParaPr>
                      <m:jc m:val="left"/>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𝐿</m:t>
                          </m:r>
                        </m:e>
                        <m:sub>
                          <m:r>
                            <a:rPr lang="en-US" sz="2800" i="1">
                              <a:latin typeface="Cambria Math" panose="02040503050406030204" pitchFamily="18" charset="0"/>
                            </a:rPr>
                            <m:t>𝑝</m:t>
                          </m:r>
                        </m:sub>
                      </m:sSub>
                      <m:r>
                        <a:rPr lang="en-US" sz="2800" i="1">
                          <a:latin typeface="Cambria Math" panose="02040503050406030204" pitchFamily="18" charset="0"/>
                        </a:rPr>
                        <m:t>=(</m:t>
                      </m:r>
                      <m:r>
                        <a:rPr lang="en-US" sz="2800" i="1">
                          <a:latin typeface="Cambria Math" panose="02040503050406030204" pitchFamily="18" charset="0"/>
                        </a:rPr>
                        <m:t>𝑛</m:t>
                      </m:r>
                      <m:r>
                        <a:rPr lang="en-US" sz="2800" i="1">
                          <a:latin typeface="Cambria Math" panose="02040503050406030204" pitchFamily="18" charset="0"/>
                        </a:rPr>
                        <m:t>+1)</m:t>
                      </m:r>
                      <m:f>
                        <m:fPr>
                          <m:ctrlPr>
                            <a:rPr lang="en-US" sz="2800" i="1">
                              <a:latin typeface="Cambria Math" panose="02040503050406030204" pitchFamily="18" charset="0"/>
                            </a:rPr>
                          </m:ctrlPr>
                        </m:fPr>
                        <m:num>
                          <m:r>
                            <a:rPr lang="en-US" sz="2800" i="1">
                              <a:latin typeface="Cambria Math" panose="02040503050406030204" pitchFamily="18" charset="0"/>
                            </a:rPr>
                            <m:t>𝑝</m:t>
                          </m:r>
                        </m:num>
                        <m:den>
                          <m:r>
                            <a:rPr lang="en-US" sz="2800" i="1">
                              <a:latin typeface="Cambria Math" panose="02040503050406030204" pitchFamily="18" charset="0"/>
                            </a:rPr>
                            <m:t>100</m:t>
                          </m:r>
                        </m:den>
                      </m:f>
                    </m:oMath>
                  </m:oMathPara>
                </a14:m>
                <a:endParaRPr lang="en-US" sz="2800" dirty="0"/>
              </a:p>
              <a:p>
                <a:pPr>
                  <a:spcBef>
                    <a:spcPts val="2400"/>
                  </a:spcBef>
                </a:pPr>
                <a:r>
                  <a:rPr lang="en-US" sz="2800" dirty="0"/>
                  <a:t>Where </a:t>
                </a:r>
                <a:r>
                  <a:rPr lang="en-US" sz="2800" i="1" dirty="0" err="1"/>
                  <a:t>L</a:t>
                </a:r>
                <a:r>
                  <a:rPr lang="en-US" sz="2800" i="1" baseline="-25000" dirty="0" err="1"/>
                  <a:t>p</a:t>
                </a:r>
                <a:r>
                  <a:rPr lang="en-US" sz="2800" dirty="0"/>
                  <a:t> is the location of the </a:t>
                </a:r>
                <a:r>
                  <a:rPr lang="en-US" sz="2800" i="1" dirty="0" err="1"/>
                  <a:t>P</a:t>
                </a:r>
                <a:r>
                  <a:rPr lang="en-US" sz="2800" i="1" baseline="30000" dirty="0" err="1"/>
                  <a:t>th</a:t>
                </a:r>
                <a:r>
                  <a:rPr lang="en-US" sz="2800" dirty="0"/>
                  <a:t> percentile.</a:t>
                </a:r>
              </a:p>
              <a:p>
                <a:pPr>
                  <a:spcBef>
                    <a:spcPts val="2400"/>
                  </a:spcBef>
                </a:pPr>
                <a:r>
                  <a:rPr lang="en-US" sz="2800" dirty="0"/>
                  <a:t>Once the location is known, the percentile is calculated by linearly interpolating the two data points preceding and following the location.</a:t>
                </a:r>
              </a:p>
              <a:p>
                <a:endParaRPr lang="en-US" sz="2400" dirty="0"/>
              </a:p>
            </p:txBody>
          </p:sp>
        </mc:Choice>
        <mc:Fallback xmlns="">
          <p:sp>
            <p:nvSpPr>
              <p:cNvPr id="9" name="TextBox 8">
                <a:extLst>
                  <a:ext uri="{FF2B5EF4-FFF2-40B4-BE49-F238E27FC236}">
                    <a16:creationId xmlns:a16="http://schemas.microsoft.com/office/drawing/2014/main" id="{EF2A4DD0-1658-C749-A9E6-2C3A2A216B2F}"/>
                  </a:ext>
                </a:extLst>
              </p:cNvPr>
              <p:cNvSpPr txBox="1">
                <a:spLocks noRot="1" noChangeAspect="1" noMove="1" noResize="1" noEditPoints="1" noAdjustHandles="1" noChangeArrowheads="1" noChangeShapeType="1" noTextEdit="1"/>
              </p:cNvSpPr>
              <p:nvPr/>
            </p:nvSpPr>
            <p:spPr>
              <a:xfrm>
                <a:off x="935274" y="1312363"/>
                <a:ext cx="10303744" cy="4554388"/>
              </a:xfrm>
              <a:prstGeom prst="rect">
                <a:avLst/>
              </a:prstGeom>
              <a:blipFill>
                <a:blip r:embed="rId3"/>
                <a:stretch>
                  <a:fillRect l="-1183" t="-1205"/>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FAAB201E-0F40-A641-BA9D-9B59564C1CB1}"/>
              </a:ext>
            </a:extLst>
          </p:cNvPr>
          <p:cNvSpPr txBox="1"/>
          <p:nvPr/>
        </p:nvSpPr>
        <p:spPr>
          <a:xfrm>
            <a:off x="231494" y="310614"/>
            <a:ext cx="11563109" cy="646331"/>
          </a:xfrm>
          <a:prstGeom prst="rect">
            <a:avLst/>
          </a:prstGeom>
          <a:noFill/>
        </p:spPr>
        <p:txBody>
          <a:bodyPr wrap="square" rtlCol="0">
            <a:spAutoFit/>
          </a:bodyPr>
          <a:lstStyle/>
          <a:p>
            <a:pPr algn="ctr"/>
            <a:r>
              <a:rPr lang="en-US" sz="3600" b="1" dirty="0"/>
              <a:t>Locating Percentiles</a:t>
            </a:r>
          </a:p>
        </p:txBody>
      </p:sp>
    </p:spTree>
    <p:extLst>
      <p:ext uri="{BB962C8B-B14F-4D97-AF65-F5344CB8AC3E}">
        <p14:creationId xmlns:p14="http://schemas.microsoft.com/office/powerpoint/2010/main" val="789127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B889F5-AB2F-46E7-8A7E-4C89F631EEF9}"/>
              </a:ext>
            </a:extLst>
          </p:cNvPr>
          <p:cNvSpPr txBox="1"/>
          <p:nvPr/>
        </p:nvSpPr>
        <p:spPr>
          <a:xfrm>
            <a:off x="0" y="218015"/>
            <a:ext cx="11851095" cy="646331"/>
          </a:xfrm>
          <a:prstGeom prst="rect">
            <a:avLst/>
          </a:prstGeom>
          <a:noFill/>
        </p:spPr>
        <p:txBody>
          <a:bodyPr wrap="square" rtlCol="0">
            <a:spAutoFit/>
          </a:bodyPr>
          <a:lstStyle/>
          <a:p>
            <a:pPr algn="ctr"/>
            <a:r>
              <a:rPr lang="en-US" sz="3600" b="1" dirty="0"/>
              <a:t>      Percentiles of Time Spent on Internet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159D2EB-1545-C95E-54D1-20E3A08E1336}"/>
                  </a:ext>
                </a:extLst>
              </p:cNvPr>
              <p:cNvSpPr txBox="1"/>
              <p:nvPr/>
            </p:nvSpPr>
            <p:spPr>
              <a:xfrm>
                <a:off x="285509" y="1239814"/>
                <a:ext cx="11620982" cy="5217967"/>
              </a:xfrm>
              <a:prstGeom prst="rect">
                <a:avLst/>
              </a:prstGeom>
              <a:noFill/>
            </p:spPr>
            <p:txBody>
              <a:bodyPr wrap="square">
                <a:spAutoFit/>
              </a:bodyPr>
              <a:lstStyle/>
              <a:p>
                <a:pPr>
                  <a:spcBef>
                    <a:spcPts val="0"/>
                  </a:spcBef>
                  <a:spcAft>
                    <a:spcPts val="300"/>
                  </a:spcAft>
                  <a:tabLst>
                    <a:tab pos="3598863" algn="l"/>
                  </a:tabLst>
                </a:pPr>
                <a:r>
                  <a:rPr lang="en-US" sz="2400" dirty="0"/>
                  <a:t>A sample of 10 adults was asked to report the number of hours they spent on the Internet the previous month. These were the results: </a:t>
                </a:r>
              </a:p>
              <a:p>
                <a:pPr algn="ctr">
                  <a:spcBef>
                    <a:spcPts val="0"/>
                  </a:spcBef>
                  <a:spcAft>
                    <a:spcPts val="300"/>
                  </a:spcAft>
                  <a:tabLst>
                    <a:tab pos="3598863" algn="l"/>
                  </a:tabLst>
                </a:pPr>
                <a:r>
                  <a:rPr lang="en-US" sz="2400" dirty="0"/>
                  <a:t>0  7  12  5  33  14  8  0  9  22</a:t>
                </a:r>
              </a:p>
              <a:p>
                <a:pPr>
                  <a:spcBef>
                    <a:spcPts val="600"/>
                  </a:spcBef>
                  <a:spcAft>
                    <a:spcPts val="300"/>
                  </a:spcAft>
                </a:pPr>
                <a:r>
                  <a:rPr lang="en-US" sz="2400" dirty="0"/>
                  <a:t>Calculate the </a:t>
                </a:r>
                <a:r>
                  <a:rPr lang="en-US" sz="2400" i="1" dirty="0"/>
                  <a:t>25</a:t>
                </a:r>
                <a:r>
                  <a:rPr lang="en-US" sz="2400" i="1" baseline="30000" dirty="0"/>
                  <a:t>th</a:t>
                </a:r>
                <a:r>
                  <a:rPr lang="en-US" sz="2400" dirty="0"/>
                  <a:t>, </a:t>
                </a:r>
                <a:r>
                  <a:rPr lang="en-US" sz="2400" i="1" dirty="0"/>
                  <a:t>50</a:t>
                </a:r>
                <a:r>
                  <a:rPr lang="en-US" sz="2400" i="1" baseline="30000" dirty="0"/>
                  <a:t>th</a:t>
                </a:r>
                <a:r>
                  <a:rPr lang="en-US" sz="2400" dirty="0"/>
                  <a:t>, and </a:t>
                </a:r>
                <a:r>
                  <a:rPr lang="en-US" sz="2400" i="1" dirty="0"/>
                  <a:t>75</a:t>
                </a:r>
                <a:r>
                  <a:rPr lang="en-US" sz="2400" i="1" baseline="30000" dirty="0"/>
                  <a:t>th</a:t>
                </a:r>
                <a:r>
                  <a:rPr lang="en-US" sz="2400" dirty="0"/>
                  <a:t> percentiles (</a:t>
                </a:r>
                <a:r>
                  <a:rPr lang="en-US" sz="2400" i="1" dirty="0"/>
                  <a:t>Q</a:t>
                </a:r>
                <a:r>
                  <a:rPr lang="en-US" sz="2400" i="1" baseline="-25000" dirty="0"/>
                  <a:t>1</a:t>
                </a:r>
                <a:r>
                  <a:rPr lang="en-US" sz="2400" dirty="0"/>
                  <a:t>, </a:t>
                </a:r>
                <a:r>
                  <a:rPr lang="en-US" sz="2400" i="1" dirty="0"/>
                  <a:t>Q</a:t>
                </a:r>
                <a:r>
                  <a:rPr lang="en-US" sz="2400" i="1" baseline="-25000" dirty="0"/>
                  <a:t>2</a:t>
                </a:r>
                <a:r>
                  <a:rPr lang="en-US" sz="2400" dirty="0"/>
                  <a:t>, and </a:t>
                </a:r>
                <a:r>
                  <a:rPr lang="en-US" sz="2400" i="1" dirty="0"/>
                  <a:t>Q</a:t>
                </a:r>
                <a:r>
                  <a:rPr lang="en-US" sz="2400" i="1" baseline="-25000" dirty="0"/>
                  <a:t>3</a:t>
                </a:r>
                <a:r>
                  <a:rPr lang="en-US" sz="2400" dirty="0"/>
                  <a:t>). </a:t>
                </a:r>
              </a:p>
              <a:p>
                <a:pPr>
                  <a:spcBef>
                    <a:spcPts val="0"/>
                  </a:spcBef>
                  <a:spcAft>
                    <a:spcPts val="300"/>
                  </a:spcAft>
                </a:pPr>
                <a:r>
                  <a:rPr lang="en-US" sz="2400" dirty="0"/>
                  <a:t>Let us first sort the data in ascending order:	</a:t>
                </a:r>
              </a:p>
              <a:p>
                <a:pPr algn="ctr">
                  <a:spcBef>
                    <a:spcPts val="0"/>
                  </a:spcBef>
                  <a:spcAft>
                    <a:spcPts val="300"/>
                  </a:spcAft>
                </a:pPr>
                <a:r>
                  <a:rPr lang="en-US" sz="2400" dirty="0"/>
                  <a:t>0  0  5  7  8  9  12  14  22  33</a:t>
                </a:r>
              </a:p>
              <a:p>
                <a:pPr>
                  <a:spcBef>
                    <a:spcPts val="1200"/>
                  </a:spcBef>
                  <a:spcAft>
                    <a:spcPts val="300"/>
                  </a:spcAft>
                </a:pPr>
                <a:r>
                  <a:rPr lang="en-US" sz="2400" dirty="0"/>
                  <a:t>The location of the</a:t>
                </a:r>
                <a:r>
                  <a:rPr lang="en-US" sz="2400" i="1" dirty="0"/>
                  <a:t> 25</a:t>
                </a:r>
                <a:r>
                  <a:rPr lang="en-US" sz="2400" i="1" baseline="30000" dirty="0"/>
                  <a:t>th</a:t>
                </a:r>
                <a:r>
                  <a:rPr lang="en-US" sz="2400" i="1" dirty="0"/>
                  <a:t> </a:t>
                </a:r>
                <a:r>
                  <a:rPr lang="en-US" sz="2400" dirty="0"/>
                  <a:t>percentile is: </a:t>
                </a:r>
                <a:endParaRPr lang="en-US" sz="2400" i="1" dirty="0">
                  <a:latin typeface="Cambria Math" panose="02040503050406030204" pitchFamily="18" charset="0"/>
                </a:endParaRPr>
              </a:p>
              <a:p>
                <a:pPr marL="460375">
                  <a:spcBef>
                    <a:spcPts val="0"/>
                  </a:spcBef>
                  <a:spcAft>
                    <a:spcPts val="300"/>
                  </a:spcAft>
                </a:pPr>
                <a14:m>
                  <m:oMathPara xmlns:m="http://schemas.openxmlformats.org/officeDocument/2006/math">
                    <m:oMathParaPr>
                      <m:jc m:val="left"/>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𝐿</m:t>
                          </m:r>
                        </m:e>
                        <m:sub>
                          <m:r>
                            <a:rPr lang="en-US" sz="2400" i="1">
                              <a:latin typeface="Cambria Math" panose="02040503050406030204" pitchFamily="18" charset="0"/>
                            </a:rPr>
                            <m:t>25</m:t>
                          </m:r>
                        </m:sub>
                      </m:sSub>
                      <m:r>
                        <a:rPr lang="en-US" sz="2400" i="1">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10+1</m:t>
                          </m:r>
                        </m:e>
                      </m:d>
                      <m:f>
                        <m:fPr>
                          <m:ctrlPr>
                            <a:rPr lang="en-US" sz="2400" i="1">
                              <a:latin typeface="Cambria Math" panose="02040503050406030204" pitchFamily="18" charset="0"/>
                            </a:rPr>
                          </m:ctrlPr>
                        </m:fPr>
                        <m:num>
                          <m:r>
                            <a:rPr lang="en-US" sz="2400" i="1">
                              <a:latin typeface="Cambria Math" panose="02040503050406030204" pitchFamily="18" charset="0"/>
                            </a:rPr>
                            <m:t>25</m:t>
                          </m:r>
                        </m:num>
                        <m:den>
                          <m:r>
                            <a:rPr lang="en-US" sz="2400" i="1">
                              <a:latin typeface="Cambria Math" panose="02040503050406030204" pitchFamily="18" charset="0"/>
                            </a:rPr>
                            <m:t>100</m:t>
                          </m:r>
                        </m:den>
                      </m:f>
                      <m:r>
                        <a:rPr lang="en-US" sz="2400" i="1">
                          <a:latin typeface="Cambria Math" panose="02040503050406030204" pitchFamily="18" charset="0"/>
                        </a:rPr>
                        <m:t>=11</m:t>
                      </m:r>
                      <m:d>
                        <m:dPr>
                          <m:ctrlPr>
                            <a:rPr lang="en-US" sz="2400" i="1">
                              <a:latin typeface="Cambria Math" panose="02040503050406030204" pitchFamily="18" charset="0"/>
                            </a:rPr>
                          </m:ctrlPr>
                        </m:dPr>
                        <m:e>
                          <m:r>
                            <a:rPr lang="en-US" sz="2400" i="1">
                              <a:latin typeface="Cambria Math" panose="02040503050406030204" pitchFamily="18" charset="0"/>
                            </a:rPr>
                            <m:t>.25</m:t>
                          </m:r>
                        </m:e>
                      </m:d>
                      <m:r>
                        <a:rPr lang="en-US" sz="2400" i="1">
                          <a:latin typeface="Cambria Math" panose="02040503050406030204" pitchFamily="18" charset="0"/>
                        </a:rPr>
                        <m:t>=2.75</m:t>
                      </m:r>
                    </m:oMath>
                  </m:oMathPara>
                </a14:m>
                <a:endParaRPr lang="en-US" sz="2400" dirty="0"/>
              </a:p>
              <a:p>
                <a:pPr>
                  <a:spcBef>
                    <a:spcPts val="600"/>
                  </a:spcBef>
                  <a:spcAft>
                    <a:spcPts val="300"/>
                  </a:spcAft>
                </a:pPr>
                <a:r>
                  <a:rPr lang="en-US" sz="2400" dirty="0"/>
                  <a:t>The </a:t>
                </a:r>
                <a:r>
                  <a:rPr lang="en-US" sz="2400" i="1" dirty="0"/>
                  <a:t>25</a:t>
                </a:r>
                <a:r>
                  <a:rPr lang="en-US" sz="2400" i="1" baseline="30000" dirty="0"/>
                  <a:t>th</a:t>
                </a:r>
                <a:r>
                  <a:rPr lang="en-US" sz="2400" i="1" dirty="0"/>
                  <a:t> </a:t>
                </a:r>
                <a:r>
                  <a:rPr lang="en-US" sz="2400" dirty="0"/>
                  <a:t>percentile is three-quarters of the distance between the 2</a:t>
                </a:r>
                <a:r>
                  <a:rPr lang="en-US" sz="2400" baseline="30000" dirty="0"/>
                  <a:t>nd</a:t>
                </a:r>
                <a:r>
                  <a:rPr lang="en-US" sz="2400" dirty="0"/>
                  <a:t> and 3</a:t>
                </a:r>
                <a:r>
                  <a:rPr lang="en-US" sz="2400" baseline="30000" dirty="0"/>
                  <a:t>rd</a:t>
                </a:r>
                <a:r>
                  <a:rPr lang="en-US" sz="2400" dirty="0"/>
                  <a:t> observations: </a:t>
                </a:r>
              </a:p>
              <a:p>
                <a:pPr algn="ctr">
                  <a:spcBef>
                    <a:spcPts val="0"/>
                  </a:spcBef>
                  <a:spcAft>
                    <a:spcPts val="300"/>
                  </a:spcAft>
                </a:pPr>
                <a:r>
                  <a:rPr lang="en-US" sz="2400" dirty="0"/>
                  <a:t>0  0  5  7  8  9  12  14  22  33</a:t>
                </a:r>
              </a:p>
              <a:p>
                <a:pPr>
                  <a:spcBef>
                    <a:spcPts val="600"/>
                  </a:spcBef>
                  <a:spcAft>
                    <a:spcPts val="300"/>
                  </a:spcAft>
                </a:pPr>
                <a:r>
                  <a:rPr lang="en-US" sz="2400" dirty="0"/>
                  <a:t>Thus, the </a:t>
                </a:r>
                <a:r>
                  <a:rPr lang="en-US" sz="2400" i="1" dirty="0"/>
                  <a:t>25</a:t>
                </a:r>
                <a:r>
                  <a:rPr lang="en-US" sz="2400" i="1" baseline="30000" dirty="0"/>
                  <a:t>th</a:t>
                </a:r>
                <a:r>
                  <a:rPr lang="en-US" sz="2400" dirty="0"/>
                  <a:t> percentile is: </a:t>
                </a:r>
                <a:r>
                  <a:rPr lang="en-US" sz="2400" dirty="0">
                    <a:solidFill>
                      <a:srgbClr val="FF0000"/>
                    </a:solidFill>
                  </a:rPr>
                  <a:t>0</a:t>
                </a:r>
                <a:r>
                  <a:rPr lang="en-US" sz="2400" dirty="0"/>
                  <a:t> + 0.75(</a:t>
                </a:r>
                <a:r>
                  <a:rPr lang="en-US" sz="2400" dirty="0">
                    <a:solidFill>
                      <a:srgbClr val="FF0000"/>
                    </a:solidFill>
                  </a:rPr>
                  <a:t>5</a:t>
                </a:r>
                <a:r>
                  <a:rPr lang="en-US" sz="2400" dirty="0"/>
                  <a:t> – </a:t>
                </a:r>
                <a:r>
                  <a:rPr lang="en-US" sz="2400" dirty="0">
                    <a:solidFill>
                      <a:srgbClr val="FF0000"/>
                    </a:solidFill>
                  </a:rPr>
                  <a:t>0</a:t>
                </a:r>
                <a:r>
                  <a:rPr lang="en-US" sz="2400" dirty="0"/>
                  <a:t>) = 3.75</a:t>
                </a:r>
              </a:p>
            </p:txBody>
          </p:sp>
        </mc:Choice>
        <mc:Fallback xmlns="">
          <p:sp>
            <p:nvSpPr>
              <p:cNvPr id="6" name="TextBox 5">
                <a:extLst>
                  <a:ext uri="{FF2B5EF4-FFF2-40B4-BE49-F238E27FC236}">
                    <a16:creationId xmlns:a16="http://schemas.microsoft.com/office/drawing/2014/main" id="{5159D2EB-1545-C95E-54D1-20E3A08E1336}"/>
                  </a:ext>
                </a:extLst>
              </p:cNvPr>
              <p:cNvSpPr txBox="1">
                <a:spLocks noRot="1" noChangeAspect="1" noMove="1" noResize="1" noEditPoints="1" noAdjustHandles="1" noChangeArrowheads="1" noChangeShapeType="1" noTextEdit="1"/>
              </p:cNvSpPr>
              <p:nvPr/>
            </p:nvSpPr>
            <p:spPr>
              <a:xfrm>
                <a:off x="285509" y="1239814"/>
                <a:ext cx="11620982" cy="5217967"/>
              </a:xfrm>
              <a:prstGeom prst="rect">
                <a:avLst/>
              </a:prstGeom>
              <a:blipFill>
                <a:blip r:embed="rId2"/>
                <a:stretch>
                  <a:fillRect l="-839" t="-935" b="-1636"/>
                </a:stretch>
              </a:blipFill>
            </p:spPr>
            <p:txBody>
              <a:bodyPr/>
              <a:lstStyle/>
              <a:p>
                <a:r>
                  <a:rPr lang="en-US">
                    <a:noFill/>
                  </a:rPr>
                  <a:t> </a:t>
                </a:r>
              </a:p>
            </p:txBody>
          </p:sp>
        </mc:Fallback>
      </mc:AlternateContent>
    </p:spTree>
    <p:extLst>
      <p:ext uri="{BB962C8B-B14F-4D97-AF65-F5344CB8AC3E}">
        <p14:creationId xmlns:p14="http://schemas.microsoft.com/office/powerpoint/2010/main" val="2825018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57869D4-5610-79AE-9B36-50F7071834FD}"/>
                  </a:ext>
                </a:extLst>
              </p:cNvPr>
              <p:cNvSpPr txBox="1"/>
              <p:nvPr/>
            </p:nvSpPr>
            <p:spPr>
              <a:xfrm>
                <a:off x="787078" y="1077187"/>
                <a:ext cx="11064017" cy="5411481"/>
              </a:xfrm>
              <a:prstGeom prst="rect">
                <a:avLst/>
              </a:prstGeom>
              <a:noFill/>
            </p:spPr>
            <p:txBody>
              <a:bodyPr wrap="square">
                <a:spAutoFit/>
              </a:bodyPr>
              <a:lstStyle/>
              <a:p>
                <a:pPr>
                  <a:spcBef>
                    <a:spcPts val="600"/>
                  </a:spcBef>
                  <a:spcAft>
                    <a:spcPts val="300"/>
                  </a:spcAft>
                </a:pPr>
                <a:r>
                  <a:rPr lang="en-US" sz="2400" b="1" dirty="0"/>
                  <a:t>The location of the</a:t>
                </a:r>
                <a:r>
                  <a:rPr lang="en-US" sz="2400" b="1" i="1" dirty="0"/>
                  <a:t> 50</a:t>
                </a:r>
                <a:r>
                  <a:rPr lang="en-US" sz="2400" b="1" i="1" baseline="30000" dirty="0"/>
                  <a:t>th</a:t>
                </a:r>
                <a:r>
                  <a:rPr lang="en-US" sz="2400" b="1" i="1" dirty="0"/>
                  <a:t> </a:t>
                </a:r>
                <a:r>
                  <a:rPr lang="en-US" sz="2400" b="1" dirty="0"/>
                  <a:t>percentile is: </a:t>
                </a:r>
                <a:endParaRPr lang="en-US" sz="2400" b="1" i="1" dirty="0">
                  <a:latin typeface="Cambria Math" panose="02040503050406030204" pitchFamily="18" charset="0"/>
                </a:endParaRPr>
              </a:p>
              <a:p>
                <a:pPr marL="460375">
                  <a:spcBef>
                    <a:spcPts val="0"/>
                  </a:spcBef>
                  <a:spcAft>
                    <a:spcPts val="300"/>
                  </a:spcAft>
                </a:pPr>
                <a14:m>
                  <m:oMathPara xmlns:m="http://schemas.openxmlformats.org/officeDocument/2006/math">
                    <m:oMathParaPr>
                      <m:jc m:val="left"/>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𝐿</m:t>
                          </m:r>
                        </m:e>
                        <m:sub>
                          <m:r>
                            <a:rPr lang="en-US" sz="2400" i="1">
                              <a:latin typeface="Cambria Math" panose="02040503050406030204" pitchFamily="18" charset="0"/>
                            </a:rPr>
                            <m:t>50</m:t>
                          </m:r>
                        </m:sub>
                      </m:sSub>
                      <m:r>
                        <a:rPr lang="en-US" sz="2400" i="1">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10+1</m:t>
                          </m:r>
                        </m:e>
                      </m:d>
                      <m:f>
                        <m:fPr>
                          <m:ctrlPr>
                            <a:rPr lang="en-US" sz="2400" i="1">
                              <a:latin typeface="Cambria Math" panose="02040503050406030204" pitchFamily="18" charset="0"/>
                            </a:rPr>
                          </m:ctrlPr>
                        </m:fPr>
                        <m:num>
                          <m:r>
                            <a:rPr lang="en-US" sz="2400" i="1">
                              <a:latin typeface="Cambria Math" panose="02040503050406030204" pitchFamily="18" charset="0"/>
                            </a:rPr>
                            <m:t>50</m:t>
                          </m:r>
                        </m:num>
                        <m:den>
                          <m:r>
                            <a:rPr lang="en-US" sz="2400" i="1">
                              <a:latin typeface="Cambria Math" panose="02040503050406030204" pitchFamily="18" charset="0"/>
                            </a:rPr>
                            <m:t>100</m:t>
                          </m:r>
                        </m:den>
                      </m:f>
                      <m:r>
                        <a:rPr lang="en-US" sz="2400" i="1">
                          <a:latin typeface="Cambria Math" panose="02040503050406030204" pitchFamily="18" charset="0"/>
                        </a:rPr>
                        <m:t>=11</m:t>
                      </m:r>
                      <m:d>
                        <m:dPr>
                          <m:ctrlPr>
                            <a:rPr lang="en-US" sz="2400" i="1">
                              <a:latin typeface="Cambria Math" panose="02040503050406030204" pitchFamily="18" charset="0"/>
                            </a:rPr>
                          </m:ctrlPr>
                        </m:dPr>
                        <m:e>
                          <m:r>
                            <a:rPr lang="en-US" sz="2400" i="1">
                              <a:latin typeface="Cambria Math" panose="02040503050406030204" pitchFamily="18" charset="0"/>
                            </a:rPr>
                            <m:t>.50</m:t>
                          </m:r>
                        </m:e>
                      </m:d>
                      <m:r>
                        <a:rPr lang="en-US" sz="2400" i="1">
                          <a:latin typeface="Cambria Math" panose="02040503050406030204" pitchFamily="18" charset="0"/>
                        </a:rPr>
                        <m:t>=5.5</m:t>
                      </m:r>
                    </m:oMath>
                  </m:oMathPara>
                </a14:m>
                <a:endParaRPr lang="en-US" sz="2400" dirty="0"/>
              </a:p>
              <a:p>
                <a:pPr>
                  <a:spcBef>
                    <a:spcPts val="600"/>
                  </a:spcBef>
                  <a:spcAft>
                    <a:spcPts val="300"/>
                  </a:spcAft>
                </a:pPr>
                <a:r>
                  <a:rPr lang="en-US" sz="2400" dirty="0"/>
                  <a:t>The </a:t>
                </a:r>
                <a:r>
                  <a:rPr lang="en-US" sz="2400" i="1" dirty="0"/>
                  <a:t>50</a:t>
                </a:r>
                <a:r>
                  <a:rPr lang="en-US" sz="2400" i="1" baseline="30000" dirty="0"/>
                  <a:t>th</a:t>
                </a:r>
                <a:r>
                  <a:rPr lang="en-US" sz="2400" i="1" dirty="0"/>
                  <a:t> </a:t>
                </a:r>
                <a:r>
                  <a:rPr lang="en-US" sz="2400" dirty="0"/>
                  <a:t>percentile is half-way between the 5th and 6</a:t>
                </a:r>
                <a:r>
                  <a:rPr lang="en-US" sz="2400" baseline="30000" dirty="0"/>
                  <a:t>th</a:t>
                </a:r>
                <a:r>
                  <a:rPr lang="en-US" sz="2400" dirty="0"/>
                  <a:t> observations: </a:t>
                </a:r>
              </a:p>
              <a:p>
                <a:pPr algn="ctr">
                  <a:spcBef>
                    <a:spcPts val="0"/>
                  </a:spcBef>
                  <a:spcAft>
                    <a:spcPts val="300"/>
                  </a:spcAft>
                </a:pPr>
                <a:r>
                  <a:rPr lang="en-US" sz="2400" dirty="0"/>
                  <a:t>0 0 5 7 8 9 12 14 22 33</a:t>
                </a:r>
              </a:p>
              <a:p>
                <a:pPr>
                  <a:spcBef>
                    <a:spcPts val="600"/>
                  </a:spcBef>
                  <a:spcAft>
                    <a:spcPts val="300"/>
                  </a:spcAft>
                </a:pPr>
                <a:r>
                  <a:rPr lang="en-US" sz="2400" dirty="0"/>
                  <a:t>Thus, the </a:t>
                </a:r>
                <a:r>
                  <a:rPr lang="en-US" sz="2400" i="1" dirty="0"/>
                  <a:t>50</a:t>
                </a:r>
                <a:r>
                  <a:rPr lang="en-US" sz="2400" i="1" baseline="30000" dirty="0"/>
                  <a:t>th</a:t>
                </a:r>
                <a:r>
                  <a:rPr lang="en-US" sz="2400" dirty="0"/>
                  <a:t> percentile is: </a:t>
                </a:r>
                <a:r>
                  <a:rPr lang="en-US" sz="2400" dirty="0">
                    <a:solidFill>
                      <a:srgbClr val="FF0000"/>
                    </a:solidFill>
                  </a:rPr>
                  <a:t>8</a:t>
                </a:r>
                <a:r>
                  <a:rPr lang="en-US" sz="2400" dirty="0"/>
                  <a:t> + 0.5(</a:t>
                </a:r>
                <a:r>
                  <a:rPr lang="en-US" sz="2400" dirty="0">
                    <a:solidFill>
                      <a:srgbClr val="FF0000"/>
                    </a:solidFill>
                  </a:rPr>
                  <a:t>9</a:t>
                </a:r>
                <a:r>
                  <a:rPr lang="en-US" sz="2400" dirty="0"/>
                  <a:t> – </a:t>
                </a:r>
                <a:r>
                  <a:rPr lang="en-US" sz="2400" dirty="0">
                    <a:solidFill>
                      <a:srgbClr val="FF0000"/>
                    </a:solidFill>
                  </a:rPr>
                  <a:t>8</a:t>
                </a:r>
                <a:r>
                  <a:rPr lang="en-US" sz="2400" dirty="0"/>
                  <a:t>) = 8.5</a:t>
                </a:r>
              </a:p>
              <a:p>
                <a:pPr>
                  <a:spcBef>
                    <a:spcPts val="2400"/>
                  </a:spcBef>
                  <a:spcAft>
                    <a:spcPts val="300"/>
                  </a:spcAft>
                </a:pPr>
                <a:r>
                  <a:rPr lang="en-US" sz="2400" b="1" dirty="0"/>
                  <a:t>The location of the</a:t>
                </a:r>
                <a:r>
                  <a:rPr lang="en-US" sz="2400" b="1" i="1" dirty="0"/>
                  <a:t> 75</a:t>
                </a:r>
                <a:r>
                  <a:rPr lang="en-US" sz="2400" b="1" i="1" baseline="30000" dirty="0"/>
                  <a:t>th</a:t>
                </a:r>
                <a:r>
                  <a:rPr lang="en-US" sz="2400" b="1" i="1" dirty="0"/>
                  <a:t> </a:t>
                </a:r>
                <a:r>
                  <a:rPr lang="en-US" sz="2400" b="1" dirty="0"/>
                  <a:t>percentile is: </a:t>
                </a:r>
                <a:endParaRPr lang="en-US" sz="2400" b="1" i="1" dirty="0">
                  <a:latin typeface="Cambria Math" panose="02040503050406030204" pitchFamily="18" charset="0"/>
                </a:endParaRPr>
              </a:p>
              <a:p>
                <a:pPr marL="460375">
                  <a:spcBef>
                    <a:spcPts val="0"/>
                  </a:spcBef>
                  <a:spcAft>
                    <a:spcPts val="300"/>
                  </a:spcAft>
                </a:pPr>
                <a14:m>
                  <m:oMathPara xmlns:m="http://schemas.openxmlformats.org/officeDocument/2006/math">
                    <m:oMathParaPr>
                      <m:jc m:val="left"/>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𝐿</m:t>
                          </m:r>
                        </m:e>
                        <m:sub>
                          <m:r>
                            <a:rPr lang="en-US" sz="2400" i="1">
                              <a:latin typeface="Cambria Math" panose="02040503050406030204" pitchFamily="18" charset="0"/>
                            </a:rPr>
                            <m:t>75</m:t>
                          </m:r>
                        </m:sub>
                      </m:sSub>
                      <m:r>
                        <a:rPr lang="en-US" sz="2400" i="1">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10+1</m:t>
                          </m:r>
                        </m:e>
                      </m:d>
                      <m:f>
                        <m:fPr>
                          <m:ctrlPr>
                            <a:rPr lang="en-US" sz="2400" i="1">
                              <a:latin typeface="Cambria Math" panose="02040503050406030204" pitchFamily="18" charset="0"/>
                            </a:rPr>
                          </m:ctrlPr>
                        </m:fPr>
                        <m:num>
                          <m:r>
                            <a:rPr lang="en-US" sz="2400" i="1">
                              <a:latin typeface="Cambria Math" panose="02040503050406030204" pitchFamily="18" charset="0"/>
                            </a:rPr>
                            <m:t>75</m:t>
                          </m:r>
                        </m:num>
                        <m:den>
                          <m:r>
                            <a:rPr lang="en-US" sz="2400" i="1">
                              <a:latin typeface="Cambria Math" panose="02040503050406030204" pitchFamily="18" charset="0"/>
                            </a:rPr>
                            <m:t>100</m:t>
                          </m:r>
                        </m:den>
                      </m:f>
                      <m:r>
                        <a:rPr lang="en-US" sz="2400" i="1">
                          <a:latin typeface="Cambria Math" panose="02040503050406030204" pitchFamily="18" charset="0"/>
                        </a:rPr>
                        <m:t>=11</m:t>
                      </m:r>
                      <m:d>
                        <m:dPr>
                          <m:ctrlPr>
                            <a:rPr lang="en-US" sz="2400" i="1">
                              <a:latin typeface="Cambria Math" panose="02040503050406030204" pitchFamily="18" charset="0"/>
                            </a:rPr>
                          </m:ctrlPr>
                        </m:dPr>
                        <m:e>
                          <m:r>
                            <a:rPr lang="en-US" sz="2400" i="1">
                              <a:latin typeface="Cambria Math" panose="02040503050406030204" pitchFamily="18" charset="0"/>
                            </a:rPr>
                            <m:t>.75</m:t>
                          </m:r>
                        </m:e>
                      </m:d>
                      <m:r>
                        <a:rPr lang="en-US" sz="2400" i="1">
                          <a:latin typeface="Cambria Math" panose="02040503050406030204" pitchFamily="18" charset="0"/>
                        </a:rPr>
                        <m:t>=8.25</m:t>
                      </m:r>
                    </m:oMath>
                  </m:oMathPara>
                </a14:m>
                <a:endParaRPr lang="en-US" sz="2400" dirty="0"/>
              </a:p>
              <a:p>
                <a:pPr>
                  <a:spcBef>
                    <a:spcPts val="600"/>
                  </a:spcBef>
                  <a:spcAft>
                    <a:spcPts val="300"/>
                  </a:spcAft>
                </a:pPr>
                <a:r>
                  <a:rPr lang="en-US" sz="2400" dirty="0"/>
                  <a:t>The </a:t>
                </a:r>
                <a:r>
                  <a:rPr lang="en-US" sz="2400" i="1" dirty="0"/>
                  <a:t>75</a:t>
                </a:r>
                <a:r>
                  <a:rPr lang="en-US" sz="2400" i="1" baseline="30000" dirty="0"/>
                  <a:t>th</a:t>
                </a:r>
                <a:r>
                  <a:rPr lang="en-US" sz="2400" i="1" dirty="0"/>
                  <a:t> </a:t>
                </a:r>
                <a:r>
                  <a:rPr lang="en-US" sz="2400" dirty="0"/>
                  <a:t>percentile is one-quarter of the distance between the 8th and 9</a:t>
                </a:r>
                <a:r>
                  <a:rPr lang="en-US" sz="2400" baseline="30000" dirty="0"/>
                  <a:t>th</a:t>
                </a:r>
                <a:r>
                  <a:rPr lang="en-US" sz="2400" dirty="0"/>
                  <a:t> observations: </a:t>
                </a:r>
              </a:p>
              <a:p>
                <a:pPr algn="ctr">
                  <a:spcBef>
                    <a:spcPts val="0"/>
                  </a:spcBef>
                  <a:spcAft>
                    <a:spcPts val="300"/>
                  </a:spcAft>
                </a:pPr>
                <a:r>
                  <a:rPr lang="en-US" sz="2400" dirty="0"/>
                  <a:t>0 0 5 7 8 9 12 14 22 33</a:t>
                </a:r>
              </a:p>
              <a:p>
                <a:pPr>
                  <a:spcBef>
                    <a:spcPts val="600"/>
                  </a:spcBef>
                  <a:spcAft>
                    <a:spcPts val="300"/>
                  </a:spcAft>
                </a:pPr>
                <a:r>
                  <a:rPr lang="en-US" sz="2400" dirty="0"/>
                  <a:t>Thus, the </a:t>
                </a:r>
                <a:r>
                  <a:rPr lang="en-US" sz="2400" i="1" dirty="0"/>
                  <a:t>50</a:t>
                </a:r>
                <a:r>
                  <a:rPr lang="en-US" sz="2400" i="1" baseline="30000" dirty="0"/>
                  <a:t>th</a:t>
                </a:r>
                <a:r>
                  <a:rPr lang="en-US" sz="2400" dirty="0"/>
                  <a:t> percentile is: </a:t>
                </a:r>
                <a:r>
                  <a:rPr lang="en-US" sz="2400" dirty="0">
                    <a:solidFill>
                      <a:srgbClr val="FF0000"/>
                    </a:solidFill>
                  </a:rPr>
                  <a:t>14</a:t>
                </a:r>
                <a:r>
                  <a:rPr lang="en-US" sz="2400" dirty="0"/>
                  <a:t> + 0.25(</a:t>
                </a:r>
                <a:r>
                  <a:rPr lang="en-US" sz="2400" dirty="0">
                    <a:solidFill>
                      <a:srgbClr val="FF0000"/>
                    </a:solidFill>
                  </a:rPr>
                  <a:t>22</a:t>
                </a:r>
                <a:r>
                  <a:rPr lang="en-US" sz="2400" dirty="0"/>
                  <a:t> – </a:t>
                </a:r>
                <a:r>
                  <a:rPr lang="en-US" sz="2400" dirty="0">
                    <a:solidFill>
                      <a:srgbClr val="FF0000"/>
                    </a:solidFill>
                  </a:rPr>
                  <a:t>14</a:t>
                </a:r>
                <a:r>
                  <a:rPr lang="en-US" sz="2400" dirty="0"/>
                  <a:t>) = 16</a:t>
                </a:r>
              </a:p>
            </p:txBody>
          </p:sp>
        </mc:Choice>
        <mc:Fallback xmlns="">
          <p:sp>
            <p:nvSpPr>
              <p:cNvPr id="6" name="TextBox 5">
                <a:extLst>
                  <a:ext uri="{FF2B5EF4-FFF2-40B4-BE49-F238E27FC236}">
                    <a16:creationId xmlns:a16="http://schemas.microsoft.com/office/drawing/2014/main" id="{E57869D4-5610-79AE-9B36-50F7071834FD}"/>
                  </a:ext>
                </a:extLst>
              </p:cNvPr>
              <p:cNvSpPr txBox="1">
                <a:spLocks noRot="1" noChangeAspect="1" noMove="1" noResize="1" noEditPoints="1" noAdjustHandles="1" noChangeArrowheads="1" noChangeShapeType="1" noTextEdit="1"/>
              </p:cNvSpPr>
              <p:nvPr/>
            </p:nvSpPr>
            <p:spPr>
              <a:xfrm>
                <a:off x="787078" y="1077187"/>
                <a:ext cx="11064017" cy="5411481"/>
              </a:xfrm>
              <a:prstGeom prst="rect">
                <a:avLst/>
              </a:prstGeom>
              <a:blipFill>
                <a:blip r:embed="rId3"/>
                <a:stretch>
                  <a:fillRect l="-826" t="-902" r="-1212" b="-169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99BA68F4-F490-4BBE-8A70-8FA622558E81}"/>
              </a:ext>
            </a:extLst>
          </p:cNvPr>
          <p:cNvSpPr txBox="1"/>
          <p:nvPr/>
        </p:nvSpPr>
        <p:spPr>
          <a:xfrm>
            <a:off x="393538" y="218015"/>
            <a:ext cx="11851095" cy="646331"/>
          </a:xfrm>
          <a:prstGeom prst="rect">
            <a:avLst/>
          </a:prstGeom>
          <a:noFill/>
        </p:spPr>
        <p:txBody>
          <a:bodyPr wrap="square" rtlCol="0">
            <a:spAutoFit/>
          </a:bodyPr>
          <a:lstStyle/>
          <a:p>
            <a:pPr algn="ctr"/>
            <a:r>
              <a:rPr lang="en-US" sz="3600" b="1" dirty="0"/>
              <a:t> Percentiles of Time Spent on Internet</a:t>
            </a:r>
          </a:p>
        </p:txBody>
      </p:sp>
    </p:spTree>
    <p:extLst>
      <p:ext uri="{BB962C8B-B14F-4D97-AF65-F5344CB8AC3E}">
        <p14:creationId xmlns:p14="http://schemas.microsoft.com/office/powerpoint/2010/main" val="3511479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E489-DF0C-40E1-9118-94E1DD7BCF55}"/>
              </a:ext>
            </a:extLst>
          </p:cNvPr>
          <p:cNvSpPr>
            <a:spLocks noGrp="1"/>
          </p:cNvSpPr>
          <p:nvPr>
            <p:ph type="title"/>
          </p:nvPr>
        </p:nvSpPr>
        <p:spPr>
          <a:xfrm>
            <a:off x="694163" y="365125"/>
            <a:ext cx="10803673" cy="672105"/>
          </a:xfrm>
        </p:spPr>
        <p:txBody>
          <a:bodyPr/>
          <a:lstStyle/>
          <a:p>
            <a:r>
              <a:rPr lang="en-US" sz="3600" b="1" dirty="0">
                <a:latin typeface="+mn-lt"/>
                <a:ea typeface="+mn-ea"/>
                <a:cs typeface="+mn-cs"/>
              </a:rPr>
              <a:t>Quartiles and Percentiles of the Ages of ACBL Members</a:t>
            </a:r>
          </a:p>
        </p:txBody>
      </p:sp>
      <p:sp>
        <p:nvSpPr>
          <p:cNvPr id="3" name="Text Placeholder 2">
            <a:extLst>
              <a:ext uri="{FF2B5EF4-FFF2-40B4-BE49-F238E27FC236}">
                <a16:creationId xmlns:a16="http://schemas.microsoft.com/office/drawing/2014/main" id="{AB90B6A7-E74E-400B-97A9-E80A33B0A247}"/>
              </a:ext>
            </a:extLst>
          </p:cNvPr>
          <p:cNvSpPr>
            <a:spLocks noGrp="1"/>
          </p:cNvSpPr>
          <p:nvPr>
            <p:ph type="body" sz="quarter" idx="21"/>
          </p:nvPr>
        </p:nvSpPr>
        <p:spPr>
          <a:xfrm>
            <a:off x="694163" y="1057895"/>
            <a:ext cx="5200024" cy="492443"/>
          </a:xfrm>
        </p:spPr>
        <p:txBody>
          <a:bodyPr/>
          <a:lstStyle/>
          <a:p>
            <a:r>
              <a:rPr lang="en-US" dirty="0"/>
              <a:t>Example 1</a:t>
            </a:r>
          </a:p>
        </p:txBody>
      </p:sp>
      <p:sp>
        <p:nvSpPr>
          <p:cNvPr id="4" name="Text Placeholder 3">
            <a:extLst>
              <a:ext uri="{FF2B5EF4-FFF2-40B4-BE49-F238E27FC236}">
                <a16:creationId xmlns:a16="http://schemas.microsoft.com/office/drawing/2014/main" id="{609468DA-51AD-4EED-A7A9-BBA2FD300E79}"/>
              </a:ext>
            </a:extLst>
          </p:cNvPr>
          <p:cNvSpPr>
            <a:spLocks noGrp="1"/>
          </p:cNvSpPr>
          <p:nvPr>
            <p:ph type="body" sz="quarter" idx="15"/>
          </p:nvPr>
        </p:nvSpPr>
        <p:spPr>
          <a:xfrm>
            <a:off x="569956" y="1714380"/>
            <a:ext cx="5200024" cy="3615665"/>
          </a:xfrm>
        </p:spPr>
        <p:txBody>
          <a:bodyPr>
            <a:noAutofit/>
          </a:bodyPr>
          <a:lstStyle/>
          <a:p>
            <a:r>
              <a:rPr lang="en-US" sz="2000" dirty="0"/>
              <a:t>Determine the quartiles for Example 3.1 with Excel.</a:t>
            </a:r>
          </a:p>
          <a:p>
            <a:r>
              <a:rPr lang="en-US" sz="2000" dirty="0"/>
              <a:t>DATA: </a:t>
            </a:r>
            <a:r>
              <a:rPr lang="en-US" sz="2000" dirty="0">
                <a:hlinkClick r:id="rId3" action="ppaction://hlinkfile"/>
              </a:rPr>
              <a:t>Xm03-01.</a:t>
            </a:r>
            <a:endParaRPr lang="en-US" sz="2000" dirty="0"/>
          </a:p>
          <a:p>
            <a:r>
              <a:rPr lang="en-US" sz="2000" dirty="0"/>
              <a:t>The simplest way to instruct Excel to produce quartiles is to use the QUARTILE function.</a:t>
            </a:r>
          </a:p>
          <a:p>
            <a:r>
              <a:rPr lang="en-US" sz="2000" dirty="0"/>
              <a:t>Type or import the data into one or more columns. (Open Xm03-01.) Type into any empty cell:</a:t>
            </a:r>
          </a:p>
          <a:p>
            <a:pPr marL="460375"/>
            <a:r>
              <a:rPr lang="en-US" sz="2000" dirty="0"/>
              <a:t>= QUARTILE ([Input Range], [Q])</a:t>
            </a:r>
          </a:p>
          <a:p>
            <a:r>
              <a:rPr lang="en-US" sz="2000" dirty="0"/>
              <a:t>where Q specifies the following: 0 = </a:t>
            </a:r>
            <a:r>
              <a:rPr lang="en-US" sz="2000" i="1" dirty="0"/>
              <a:t>min</a:t>
            </a:r>
            <a:r>
              <a:rPr lang="en-US" sz="2000" dirty="0"/>
              <a:t>, 1 = </a:t>
            </a:r>
            <a:r>
              <a:rPr lang="en-US" sz="2000" i="1" dirty="0"/>
              <a:t>Q</a:t>
            </a:r>
            <a:r>
              <a:rPr lang="en-US" sz="2000" i="1" baseline="-25000" dirty="0"/>
              <a:t>1</a:t>
            </a:r>
            <a:r>
              <a:rPr lang="en-US" sz="2000" dirty="0"/>
              <a:t>, 2 = </a:t>
            </a:r>
            <a:r>
              <a:rPr lang="en-US" sz="2000" i="1" dirty="0"/>
              <a:t>Q</a:t>
            </a:r>
            <a:r>
              <a:rPr lang="en-US" sz="2000" i="1" baseline="-25000" dirty="0"/>
              <a:t>2</a:t>
            </a:r>
            <a:r>
              <a:rPr lang="en-US" sz="2000" dirty="0"/>
              <a:t> or median, 3 = Q</a:t>
            </a:r>
            <a:r>
              <a:rPr lang="en-US" sz="2000" baseline="-25000" dirty="0"/>
              <a:t>3</a:t>
            </a:r>
            <a:r>
              <a:rPr lang="en-US" sz="2000" dirty="0"/>
              <a:t>, 4 = </a:t>
            </a:r>
            <a:r>
              <a:rPr lang="en-US" sz="2000" i="1" dirty="0"/>
              <a:t>max</a:t>
            </a:r>
            <a:r>
              <a:rPr lang="en-US" sz="2000" dirty="0"/>
              <a:t>.</a:t>
            </a:r>
          </a:p>
          <a:p>
            <a:r>
              <a:rPr lang="en-US" sz="2000" dirty="0"/>
              <a:t>Here are the outputs: </a:t>
            </a:r>
          </a:p>
          <a:p>
            <a:pPr marL="460375"/>
            <a:r>
              <a:rPr lang="en-US" sz="2000" i="1" dirty="0"/>
              <a:t>Q</a:t>
            </a:r>
            <a:r>
              <a:rPr lang="en-US" sz="2000" i="1" baseline="-25000" dirty="0"/>
              <a:t>1</a:t>
            </a:r>
            <a:r>
              <a:rPr lang="en-US" sz="2000" dirty="0"/>
              <a:t> = 36; </a:t>
            </a:r>
            <a:r>
              <a:rPr lang="en-US" sz="2000" i="1" dirty="0"/>
              <a:t>Q</a:t>
            </a:r>
            <a:r>
              <a:rPr lang="en-US" sz="2000" i="1" baseline="-25000" dirty="0"/>
              <a:t>2</a:t>
            </a:r>
            <a:r>
              <a:rPr lang="en-US" sz="2000" dirty="0"/>
              <a:t> = 54.5; </a:t>
            </a:r>
            <a:r>
              <a:rPr lang="en-US" sz="2000" i="1" dirty="0"/>
              <a:t>Q</a:t>
            </a:r>
            <a:r>
              <a:rPr lang="en-US" sz="2000" i="1" baseline="-25000" dirty="0"/>
              <a:t>3</a:t>
            </a:r>
            <a:r>
              <a:rPr lang="en-US" sz="2000" dirty="0"/>
              <a:t> = 69</a:t>
            </a:r>
          </a:p>
        </p:txBody>
      </p:sp>
      <p:sp>
        <p:nvSpPr>
          <p:cNvPr id="5" name="Text Placeholder 4">
            <a:extLst>
              <a:ext uri="{FF2B5EF4-FFF2-40B4-BE49-F238E27FC236}">
                <a16:creationId xmlns:a16="http://schemas.microsoft.com/office/drawing/2014/main" id="{EA1DE973-47E3-40FC-88CA-E860EFFCBCA4}"/>
              </a:ext>
            </a:extLst>
          </p:cNvPr>
          <p:cNvSpPr>
            <a:spLocks noGrp="1"/>
          </p:cNvSpPr>
          <p:nvPr>
            <p:ph type="body" sz="quarter" idx="22"/>
          </p:nvPr>
        </p:nvSpPr>
        <p:spPr>
          <a:xfrm>
            <a:off x="6122680" y="1037230"/>
            <a:ext cx="5200024" cy="492443"/>
          </a:xfrm>
        </p:spPr>
        <p:txBody>
          <a:bodyPr/>
          <a:lstStyle/>
          <a:p>
            <a:r>
              <a:rPr lang="en-US" dirty="0"/>
              <a:t>Example 2</a:t>
            </a:r>
          </a:p>
        </p:txBody>
      </p:sp>
      <p:sp>
        <p:nvSpPr>
          <p:cNvPr id="6" name="Text Placeholder 5">
            <a:extLst>
              <a:ext uri="{FF2B5EF4-FFF2-40B4-BE49-F238E27FC236}">
                <a16:creationId xmlns:a16="http://schemas.microsoft.com/office/drawing/2014/main" id="{839E7168-3D9C-41C9-8DB8-53BD3EBA7E47}"/>
              </a:ext>
            </a:extLst>
          </p:cNvPr>
          <p:cNvSpPr>
            <a:spLocks noGrp="1"/>
          </p:cNvSpPr>
          <p:nvPr>
            <p:ph type="body" sz="quarter" idx="18"/>
          </p:nvPr>
        </p:nvSpPr>
        <p:spPr>
          <a:xfrm>
            <a:off x="6122680" y="2014654"/>
            <a:ext cx="5200024" cy="3672468"/>
          </a:xfrm>
        </p:spPr>
        <p:txBody>
          <a:bodyPr>
            <a:normAutofit fontScale="92500" lnSpcReduction="20000"/>
          </a:bodyPr>
          <a:lstStyle/>
          <a:p>
            <a:r>
              <a:rPr lang="en-US" dirty="0"/>
              <a:t>Determine the 5</a:t>
            </a:r>
            <a:r>
              <a:rPr lang="en-US" baseline="30000" dirty="0"/>
              <a:t>th</a:t>
            </a:r>
            <a:r>
              <a:rPr lang="en-US" dirty="0"/>
              <a:t>, 10</a:t>
            </a:r>
            <a:r>
              <a:rPr lang="en-US" baseline="30000" dirty="0"/>
              <a:t>th</a:t>
            </a:r>
            <a:r>
              <a:rPr lang="en-US" dirty="0"/>
              <a:t>, 90</a:t>
            </a:r>
            <a:r>
              <a:rPr lang="en-US" baseline="30000" dirty="0"/>
              <a:t>th</a:t>
            </a:r>
            <a:r>
              <a:rPr lang="en-US" dirty="0"/>
              <a:t>, and 95</a:t>
            </a:r>
            <a:r>
              <a:rPr lang="en-US" baseline="30000" dirty="0"/>
              <a:t>th</a:t>
            </a:r>
            <a:r>
              <a:rPr lang="en-US" dirty="0"/>
              <a:t> percentiles </a:t>
            </a:r>
            <a:r>
              <a:rPr lang="en-US" sz="2000" dirty="0"/>
              <a:t>for Example 3.1 with Excel.</a:t>
            </a:r>
          </a:p>
          <a:p>
            <a:r>
              <a:rPr lang="en-US" sz="2000" dirty="0"/>
              <a:t>DATA: </a:t>
            </a:r>
            <a:r>
              <a:rPr lang="en-US" sz="2000" dirty="0">
                <a:hlinkClick r:id="rId3" action="ppaction://hlinkfile"/>
              </a:rPr>
              <a:t>Xm03-01.</a:t>
            </a:r>
            <a:endParaRPr lang="en-US" sz="2000" dirty="0"/>
          </a:p>
          <a:p>
            <a:r>
              <a:rPr lang="en-US" sz="2000" dirty="0"/>
              <a:t>Let us use the PERCENTILE function.</a:t>
            </a:r>
          </a:p>
          <a:p>
            <a:r>
              <a:rPr lang="en-US" sz="2000" dirty="0"/>
              <a:t>Type or import the data into one or more columns. (Open Xm03-01.) Type into any empty cell:</a:t>
            </a:r>
          </a:p>
          <a:p>
            <a:pPr marL="460375"/>
            <a:r>
              <a:rPr lang="en-US" sz="2000" dirty="0"/>
              <a:t>= PERCENTILE ([Input Range], [P])</a:t>
            </a:r>
          </a:p>
          <a:p>
            <a:r>
              <a:rPr lang="en-US" sz="2000" dirty="0"/>
              <a:t>where P is the percentile, a value between 0 and 1.</a:t>
            </a:r>
          </a:p>
          <a:p>
            <a:r>
              <a:rPr lang="en-US" sz="2000" dirty="0"/>
              <a:t>The outputs for the 5</a:t>
            </a:r>
            <a:r>
              <a:rPr lang="en-US" sz="2000" baseline="30000" dirty="0"/>
              <a:t>th</a:t>
            </a:r>
            <a:r>
              <a:rPr lang="en-US" sz="2000" dirty="0"/>
              <a:t>, 10</a:t>
            </a:r>
            <a:r>
              <a:rPr lang="en-US" sz="2000" baseline="30000" dirty="0"/>
              <a:t>th</a:t>
            </a:r>
            <a:r>
              <a:rPr lang="en-US" sz="2000" dirty="0"/>
              <a:t>, 90</a:t>
            </a:r>
            <a:r>
              <a:rPr lang="en-US" sz="2000" baseline="30000" dirty="0"/>
              <a:t>th</a:t>
            </a:r>
            <a:r>
              <a:rPr lang="en-US" sz="2000" dirty="0"/>
              <a:t>, and 95</a:t>
            </a:r>
            <a:r>
              <a:rPr lang="en-US" sz="2000" baseline="30000" dirty="0"/>
              <a:t>th</a:t>
            </a:r>
            <a:r>
              <a:rPr lang="en-US" sz="2000" dirty="0"/>
              <a:t> percentiles are, respectively: </a:t>
            </a:r>
          </a:p>
          <a:p>
            <a:pPr algn="ctr"/>
            <a:r>
              <a:rPr lang="en-US" sz="2000" dirty="0"/>
              <a:t>24, 27, 78.1, 83</a:t>
            </a:r>
          </a:p>
        </p:txBody>
      </p:sp>
    </p:spTree>
    <p:extLst>
      <p:ext uri="{BB962C8B-B14F-4D97-AF65-F5344CB8AC3E}">
        <p14:creationId xmlns:p14="http://schemas.microsoft.com/office/powerpoint/2010/main" val="360681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0" y="171717"/>
            <a:ext cx="11851095" cy="646331"/>
          </a:xfrm>
          <a:prstGeom prst="rect">
            <a:avLst/>
          </a:prstGeom>
          <a:noFill/>
        </p:spPr>
        <p:txBody>
          <a:bodyPr wrap="square" rtlCol="0">
            <a:spAutoFit/>
          </a:bodyPr>
          <a:lstStyle/>
          <a:p>
            <a:pPr algn="ctr"/>
            <a:r>
              <a:rPr lang="en-US" sz="3600" b="1" dirty="0"/>
              <a:t>Interquartile Range</a:t>
            </a:r>
          </a:p>
        </p:txBody>
      </p:sp>
      <p:sp>
        <p:nvSpPr>
          <p:cNvPr id="7" name="Text Placeholder 4">
            <a:extLst>
              <a:ext uri="{FF2B5EF4-FFF2-40B4-BE49-F238E27FC236}">
                <a16:creationId xmlns:a16="http://schemas.microsoft.com/office/drawing/2014/main" id="{9AED6FA4-B202-6940-3B98-0ED6C8A2EBAE}"/>
              </a:ext>
            </a:extLst>
          </p:cNvPr>
          <p:cNvSpPr txBox="1">
            <a:spLocks/>
          </p:cNvSpPr>
          <p:nvPr/>
        </p:nvSpPr>
        <p:spPr>
          <a:xfrm>
            <a:off x="556764" y="904005"/>
            <a:ext cx="11294331" cy="38379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The quartiles can be used to create another measure of variability, the </a:t>
            </a:r>
            <a:r>
              <a:rPr lang="en-US" sz="2000" b="1" dirty="0"/>
              <a:t>interquartile range</a:t>
            </a:r>
            <a:r>
              <a:rPr lang="en-US" sz="2000" dirty="0"/>
              <a:t>, which is defined as follows:</a:t>
            </a:r>
          </a:p>
          <a:p>
            <a:pPr marL="685800" indent="0">
              <a:buNone/>
            </a:pPr>
            <a:r>
              <a:rPr lang="en-US" sz="2000" i="1" dirty="0"/>
              <a:t>Interquartile Range = Q</a:t>
            </a:r>
            <a:r>
              <a:rPr lang="en-US" sz="2000" i="1" baseline="-25000" dirty="0"/>
              <a:t>3</a:t>
            </a:r>
            <a:r>
              <a:rPr lang="en-US" sz="2000" i="1" dirty="0"/>
              <a:t> – Q</a:t>
            </a:r>
            <a:r>
              <a:rPr lang="en-US" sz="2000" i="1" baseline="-25000" dirty="0"/>
              <a:t>1</a:t>
            </a:r>
          </a:p>
          <a:p>
            <a:pPr marL="685800" indent="0">
              <a:buNone/>
            </a:pPr>
            <a:endParaRPr lang="en-US" sz="2000" i="1" baseline="-25000" dirty="0"/>
          </a:p>
          <a:p>
            <a:pPr marL="0" indent="0">
              <a:spcBef>
                <a:spcPts val="1800"/>
              </a:spcBef>
              <a:buNone/>
            </a:pPr>
            <a:r>
              <a:rPr lang="en-US" sz="2000" dirty="0"/>
              <a:t>The interquartile range measures the spread of the middle 50% of the observations.</a:t>
            </a:r>
          </a:p>
          <a:p>
            <a:pPr marL="0" indent="0">
              <a:spcBef>
                <a:spcPts val="1800"/>
              </a:spcBef>
              <a:buNone/>
            </a:pPr>
            <a:endParaRPr lang="en-US" sz="2000" baseline="-25000" dirty="0"/>
          </a:p>
          <a:p>
            <a:pPr marL="0" indent="0">
              <a:spcBef>
                <a:spcPts val="600"/>
              </a:spcBef>
              <a:buNone/>
            </a:pPr>
            <a:endParaRPr lang="en-US" sz="2400" dirty="0"/>
          </a:p>
        </p:txBody>
      </p:sp>
      <p:pic>
        <p:nvPicPr>
          <p:cNvPr id="2" name="Picture 1">
            <a:extLst>
              <a:ext uri="{FF2B5EF4-FFF2-40B4-BE49-F238E27FC236}">
                <a16:creationId xmlns:a16="http://schemas.microsoft.com/office/drawing/2014/main" id="{ABCAE006-408A-6C72-11FB-D4C937E5985D}"/>
              </a:ext>
            </a:extLst>
          </p:cNvPr>
          <p:cNvPicPr>
            <a:picLocks noChangeAspect="1"/>
          </p:cNvPicPr>
          <p:nvPr/>
        </p:nvPicPr>
        <p:blipFill>
          <a:blip r:embed="rId3"/>
          <a:stretch>
            <a:fillRect/>
          </a:stretch>
        </p:blipFill>
        <p:spPr>
          <a:xfrm>
            <a:off x="160709" y="2893102"/>
            <a:ext cx="11181033" cy="3552668"/>
          </a:xfrm>
          <a:prstGeom prst="rect">
            <a:avLst/>
          </a:prstGeom>
        </p:spPr>
      </p:pic>
    </p:spTree>
    <p:extLst>
      <p:ext uri="{BB962C8B-B14F-4D97-AF65-F5344CB8AC3E}">
        <p14:creationId xmlns:p14="http://schemas.microsoft.com/office/powerpoint/2010/main" val="829130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F2A4DD0-1658-C749-A9E6-2C3A2A216B2F}"/>
                  </a:ext>
                </a:extLst>
              </p:cNvPr>
              <p:cNvSpPr txBox="1"/>
              <p:nvPr/>
            </p:nvSpPr>
            <p:spPr>
              <a:xfrm>
                <a:off x="587069" y="1699586"/>
                <a:ext cx="10906592" cy="5819991"/>
              </a:xfrm>
              <a:prstGeom prst="rect">
                <a:avLst/>
              </a:prstGeom>
              <a:noFill/>
            </p:spPr>
            <p:txBody>
              <a:bodyPr wrap="square" lIns="90000" rtlCol="0">
                <a:spAutoFit/>
              </a:bodyPr>
              <a:lstStyle/>
              <a:p>
                <a:r>
                  <a:rPr lang="en-US" sz="2800" dirty="0"/>
                  <a:t>The arithmetic mean, a.k.a. average, shortened to </a:t>
                </a:r>
                <a:r>
                  <a:rPr lang="en-US" sz="2800" b="1" dirty="0"/>
                  <a:t>mean</a:t>
                </a:r>
                <a:r>
                  <a:rPr lang="en-US" sz="2800" dirty="0"/>
                  <a:t>, is the most popular and useful measure of central location. </a:t>
                </a:r>
              </a:p>
              <a:p>
                <a:endParaRPr lang="en-US" sz="2800" dirty="0"/>
              </a:p>
              <a:p>
                <a:r>
                  <a:rPr lang="en-US" sz="2800" dirty="0"/>
                  <a:t>It is computed by adding up all the observations and dividing by the total number of observations:</a:t>
                </a:r>
              </a:p>
              <a:p>
                <a:pPr marL="914400" indent="-914400"/>
                <a:r>
                  <a:rPr lang="en-US" sz="2800" b="1" dirty="0">
                    <a:ea typeface="Cambria Math" panose="02040503050406030204" pitchFamily="18" charset="0"/>
                  </a:rPr>
                  <a:t>	Population mean</a:t>
                </a:r>
                <a:r>
                  <a:rPr lang="en-US" sz="2800" dirty="0">
                    <a:ea typeface="Cambria Math" panose="02040503050406030204" pitchFamily="18" charset="0"/>
                  </a:rPr>
                  <a:t>:	</a:t>
                </a:r>
                <a14:m>
                  <m:oMath xmlns:m="http://schemas.openxmlformats.org/officeDocument/2006/math">
                    <m:r>
                      <a:rPr lang="en-US" sz="2800" i="1">
                        <a:latin typeface="Cambria Math" panose="02040503050406030204" pitchFamily="18" charset="0"/>
                        <a:ea typeface="Cambria Math" panose="02040503050406030204" pitchFamily="18" charset="0"/>
                      </a:rPr>
                      <m:t>𝜇</m:t>
                    </m:r>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nary>
                          <m:naryPr>
                            <m:chr m:val="∑"/>
                            <m:ctrlPr>
                              <a:rPr lang="en-US" sz="2800" i="1">
                                <a:latin typeface="Cambria Math" panose="02040503050406030204" pitchFamily="18" charset="0"/>
                                <a:ea typeface="Cambria Math" panose="02040503050406030204" pitchFamily="18" charset="0"/>
                              </a:rPr>
                            </m:ctrlPr>
                          </m:naryPr>
                          <m:sub>
                            <m:r>
                              <m:rPr>
                                <m:brk m:alnAt="23"/>
                              </m:rPr>
                              <a:rPr lang="en-US" sz="2800" i="1">
                                <a:latin typeface="Cambria Math" panose="02040503050406030204" pitchFamily="18" charset="0"/>
                                <a:ea typeface="Cambria Math" panose="02040503050406030204" pitchFamily="18" charset="0"/>
                              </a:rPr>
                              <m:t>𝑖</m:t>
                            </m:r>
                            <m:r>
                              <a:rPr lang="en-US" sz="2800" i="1">
                                <a:latin typeface="Cambria Math" panose="02040503050406030204" pitchFamily="18" charset="0"/>
                                <a:ea typeface="Cambria Math" panose="02040503050406030204" pitchFamily="18" charset="0"/>
                              </a:rPr>
                              <m:t>=1</m:t>
                            </m:r>
                          </m:sub>
                          <m:sup>
                            <m:r>
                              <a:rPr lang="en-US" sz="2800" i="1">
                                <a:latin typeface="Cambria Math" panose="02040503050406030204" pitchFamily="18" charset="0"/>
                                <a:ea typeface="Cambria Math" panose="02040503050406030204" pitchFamily="18" charset="0"/>
                              </a:rPr>
                              <m:t>𝑁</m:t>
                            </m:r>
                          </m:sup>
                          <m:e>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𝑥</m:t>
                                </m:r>
                              </m:e>
                              <m:sub>
                                <m:r>
                                  <a:rPr lang="en-US" sz="2800" i="1">
                                    <a:latin typeface="Cambria Math" panose="02040503050406030204" pitchFamily="18" charset="0"/>
                                    <a:ea typeface="Cambria Math" panose="02040503050406030204" pitchFamily="18" charset="0"/>
                                  </a:rPr>
                                  <m:t>𝑖</m:t>
                                </m:r>
                              </m:sub>
                            </m:sSub>
                          </m:e>
                        </m:nary>
                      </m:num>
                      <m:den>
                        <m:r>
                          <a:rPr lang="en-US" sz="2800" i="1">
                            <a:latin typeface="Cambria Math" panose="02040503050406030204" pitchFamily="18" charset="0"/>
                            <a:ea typeface="Cambria Math" panose="02040503050406030204" pitchFamily="18" charset="0"/>
                          </a:rPr>
                          <m:t>𝑁</m:t>
                        </m:r>
                      </m:den>
                    </m:f>
                  </m:oMath>
                </a14:m>
                <a:endParaRPr lang="en-US" sz="2800" dirty="0"/>
              </a:p>
              <a:p>
                <a:pPr marL="914400" indent="-914400">
                  <a:spcBef>
                    <a:spcPts val="1800"/>
                  </a:spcBef>
                </a:pPr>
                <a:r>
                  <a:rPr lang="en-US" sz="2800" b="1" dirty="0">
                    <a:ea typeface="Cambria Math" panose="02040503050406030204" pitchFamily="18" charset="0"/>
                  </a:rPr>
                  <a:t>	Sample mean</a:t>
                </a:r>
                <a:r>
                  <a:rPr lang="en-US" sz="2800" dirty="0">
                    <a:ea typeface="Cambria Math" panose="02040503050406030204" pitchFamily="18" charset="0"/>
                  </a:rPr>
                  <a:t>:	</a:t>
                </a:r>
                <a14:m>
                  <m:oMath xmlns:m="http://schemas.openxmlformats.org/officeDocument/2006/math">
                    <m:acc>
                      <m:accPr>
                        <m:chr m:val="̅"/>
                        <m:ctrlPr>
                          <a:rPr lang="en-US" sz="2800" i="1">
                            <a:latin typeface="Cambria Math" panose="02040503050406030204" pitchFamily="18" charset="0"/>
                            <a:ea typeface="Cambria Math" panose="02040503050406030204" pitchFamily="18" charset="0"/>
                          </a:rPr>
                        </m:ctrlPr>
                      </m:accPr>
                      <m:e>
                        <m:r>
                          <a:rPr lang="en-US" sz="2800" i="1">
                            <a:latin typeface="Cambria Math" panose="02040503050406030204" pitchFamily="18" charset="0"/>
                            <a:ea typeface="Cambria Math" panose="02040503050406030204" pitchFamily="18" charset="0"/>
                          </a:rPr>
                          <m:t>𝑥</m:t>
                        </m:r>
                      </m:e>
                    </m:acc>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nary>
                          <m:naryPr>
                            <m:chr m:val="∑"/>
                            <m:ctrlPr>
                              <a:rPr lang="en-US" sz="2800" i="1">
                                <a:latin typeface="Cambria Math" panose="02040503050406030204" pitchFamily="18" charset="0"/>
                                <a:ea typeface="Cambria Math" panose="02040503050406030204" pitchFamily="18" charset="0"/>
                              </a:rPr>
                            </m:ctrlPr>
                          </m:naryPr>
                          <m:sub>
                            <m:r>
                              <m:rPr>
                                <m:brk m:alnAt="23"/>
                              </m:rPr>
                              <a:rPr lang="en-US" sz="2800" i="1">
                                <a:latin typeface="Cambria Math" panose="02040503050406030204" pitchFamily="18" charset="0"/>
                                <a:ea typeface="Cambria Math" panose="02040503050406030204" pitchFamily="18" charset="0"/>
                              </a:rPr>
                              <m:t>𝑖</m:t>
                            </m:r>
                            <m:r>
                              <a:rPr lang="en-US" sz="2800" i="1">
                                <a:latin typeface="Cambria Math" panose="02040503050406030204" pitchFamily="18" charset="0"/>
                                <a:ea typeface="Cambria Math" panose="02040503050406030204" pitchFamily="18" charset="0"/>
                              </a:rPr>
                              <m:t>=1</m:t>
                            </m:r>
                          </m:sub>
                          <m:sup>
                            <m:r>
                              <a:rPr lang="en-US" sz="2800" i="1">
                                <a:latin typeface="Cambria Math" panose="02040503050406030204" pitchFamily="18" charset="0"/>
                                <a:ea typeface="Cambria Math" panose="02040503050406030204" pitchFamily="18" charset="0"/>
                              </a:rPr>
                              <m:t>𝑛</m:t>
                            </m:r>
                          </m:sup>
                          <m:e>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𝑥</m:t>
                                </m:r>
                              </m:e>
                              <m:sub>
                                <m:r>
                                  <a:rPr lang="en-US" sz="2800" i="1">
                                    <a:latin typeface="Cambria Math" panose="02040503050406030204" pitchFamily="18" charset="0"/>
                                    <a:ea typeface="Cambria Math" panose="02040503050406030204" pitchFamily="18" charset="0"/>
                                  </a:rPr>
                                  <m:t>𝑖</m:t>
                                </m:r>
                              </m:sub>
                            </m:sSub>
                          </m:e>
                        </m:nary>
                      </m:num>
                      <m:den>
                        <m:r>
                          <a:rPr lang="en-US" sz="2800" i="1">
                            <a:latin typeface="Cambria Math" panose="02040503050406030204" pitchFamily="18" charset="0"/>
                            <a:ea typeface="Cambria Math" panose="02040503050406030204" pitchFamily="18" charset="0"/>
                          </a:rPr>
                          <m:t>𝑛</m:t>
                        </m:r>
                      </m:den>
                    </m:f>
                  </m:oMath>
                </a14:m>
                <a:endParaRPr lang="en-US" sz="2800" dirty="0"/>
              </a:p>
              <a:p>
                <a:pPr>
                  <a:spcBef>
                    <a:spcPts val="1800"/>
                  </a:spcBef>
                </a:pPr>
                <a:r>
                  <a:rPr lang="en-US" sz="2800" dirty="0"/>
                  <a:t>In the notation presented here, N is the population size, and n the sample size.</a:t>
                </a:r>
              </a:p>
              <a:p>
                <a:endParaRPr lang="en-US" sz="2800" dirty="0"/>
              </a:p>
              <a:p>
                <a:endParaRPr lang="en-US" sz="2800" dirty="0"/>
              </a:p>
            </p:txBody>
          </p:sp>
        </mc:Choice>
        <mc:Fallback xmlns="">
          <p:sp>
            <p:nvSpPr>
              <p:cNvPr id="9" name="TextBox 8">
                <a:extLst>
                  <a:ext uri="{FF2B5EF4-FFF2-40B4-BE49-F238E27FC236}">
                    <a16:creationId xmlns:a16="http://schemas.microsoft.com/office/drawing/2014/main" id="{EF2A4DD0-1658-C749-A9E6-2C3A2A216B2F}"/>
                  </a:ext>
                </a:extLst>
              </p:cNvPr>
              <p:cNvSpPr txBox="1">
                <a:spLocks noRot="1" noChangeAspect="1" noMove="1" noResize="1" noEditPoints="1" noAdjustHandles="1" noChangeArrowheads="1" noChangeShapeType="1" noTextEdit="1"/>
              </p:cNvSpPr>
              <p:nvPr/>
            </p:nvSpPr>
            <p:spPr>
              <a:xfrm>
                <a:off x="587069" y="1699586"/>
                <a:ext cx="10906592" cy="5819991"/>
              </a:xfrm>
              <a:prstGeom prst="rect">
                <a:avLst/>
              </a:prstGeom>
              <a:blipFill>
                <a:blip r:embed="rId3"/>
                <a:stretch>
                  <a:fillRect l="-1118" t="-1047" r="-1006"/>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FAAB201E-0F40-A641-BA9D-9B59564C1CB1}"/>
              </a:ext>
            </a:extLst>
          </p:cNvPr>
          <p:cNvSpPr txBox="1"/>
          <p:nvPr/>
        </p:nvSpPr>
        <p:spPr>
          <a:xfrm>
            <a:off x="0" y="359473"/>
            <a:ext cx="11851095" cy="646331"/>
          </a:xfrm>
          <a:prstGeom prst="rect">
            <a:avLst/>
          </a:prstGeom>
          <a:noFill/>
        </p:spPr>
        <p:txBody>
          <a:bodyPr wrap="square" rtlCol="0">
            <a:spAutoFit/>
          </a:bodyPr>
          <a:lstStyle/>
          <a:p>
            <a:pPr algn="ctr"/>
            <a:r>
              <a:rPr lang="en-US" sz="3600" b="1" spc="100" dirty="0">
                <a:latin typeface="Times New Roman" panose="02020603050405020304" pitchFamily="18" charset="0"/>
                <a:cs typeface="Times New Roman" panose="02020603050405020304" pitchFamily="18" charset="0"/>
              </a:rPr>
              <a:t>Arithmetic Mean</a:t>
            </a:r>
          </a:p>
        </p:txBody>
      </p:sp>
    </p:spTree>
    <p:extLst>
      <p:ext uri="{BB962C8B-B14F-4D97-AF65-F5344CB8AC3E}">
        <p14:creationId xmlns:p14="http://schemas.microsoft.com/office/powerpoint/2010/main" val="327687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F2A4DD0-1658-C749-A9E6-2C3A2A216B2F}"/>
              </a:ext>
            </a:extLst>
          </p:cNvPr>
          <p:cNvSpPr txBox="1"/>
          <p:nvPr/>
        </p:nvSpPr>
        <p:spPr>
          <a:xfrm>
            <a:off x="1396803" y="940378"/>
            <a:ext cx="8372230" cy="3046988"/>
          </a:xfrm>
          <a:prstGeom prst="rect">
            <a:avLst/>
          </a:prstGeom>
          <a:noFill/>
        </p:spPr>
        <p:txBody>
          <a:bodyPr wrap="square" lIns="90000" rtlCol="0">
            <a:spAutoFit/>
          </a:bodyPr>
          <a:lstStyle/>
          <a:p>
            <a:endParaRPr lang="en-US" sz="2400" dirty="0"/>
          </a:p>
          <a:p>
            <a:pPr marL="342900" indent="-342900">
              <a:buFontTx/>
              <a:buChar char="-"/>
            </a:pPr>
            <a:r>
              <a:rPr lang="en-US" sz="2400" dirty="0"/>
              <a:t>Establish a relationship between two interval variables</a:t>
            </a:r>
          </a:p>
          <a:p>
            <a:pPr marL="342900" indent="-342900">
              <a:buFontTx/>
              <a:buChar char="-"/>
            </a:pPr>
            <a:r>
              <a:rPr lang="en-US" sz="2400" dirty="0"/>
              <a:t>Direction and strength of the linear relationship</a:t>
            </a:r>
          </a:p>
          <a:p>
            <a:pPr marL="342900" indent="-342900">
              <a:buFontTx/>
              <a:buChar char="-"/>
            </a:pPr>
            <a:r>
              <a:rPr lang="en-US" sz="2400" dirty="0"/>
              <a:t>Three numerical measures:</a:t>
            </a:r>
          </a:p>
          <a:p>
            <a:pPr marL="914389" lvl="1" indent="-457200">
              <a:buFont typeface="+mj-lt"/>
              <a:buAutoNum type="arabicPeriod"/>
            </a:pPr>
            <a:r>
              <a:rPr lang="en-US" sz="2400" dirty="0"/>
              <a:t>Covariance</a:t>
            </a:r>
          </a:p>
          <a:p>
            <a:pPr marL="914389" lvl="1" indent="-457200">
              <a:buFont typeface="+mj-lt"/>
              <a:buAutoNum type="arabicPeriod"/>
            </a:pPr>
            <a:r>
              <a:rPr lang="en-US" sz="2400" dirty="0"/>
              <a:t>Coefficient of correlation</a:t>
            </a:r>
          </a:p>
          <a:p>
            <a:pPr marL="914389" lvl="1" indent="-457200">
              <a:buFont typeface="+mj-lt"/>
              <a:buAutoNum type="arabicPeriod"/>
            </a:pPr>
            <a:r>
              <a:rPr lang="en-US" sz="2400" dirty="0"/>
              <a:t>Coefficient of determination </a:t>
            </a:r>
          </a:p>
          <a:p>
            <a:pPr marL="342900" indent="-342900">
              <a:buFontTx/>
              <a:buChar char="-"/>
            </a:pPr>
            <a:r>
              <a:rPr lang="en-US" sz="2400" dirty="0"/>
              <a:t>The least squares line </a:t>
            </a:r>
          </a:p>
        </p:txBody>
      </p:sp>
      <p:sp>
        <p:nvSpPr>
          <p:cNvPr id="28" name="TextBox 27">
            <a:extLst>
              <a:ext uri="{FF2B5EF4-FFF2-40B4-BE49-F238E27FC236}">
                <a16:creationId xmlns:a16="http://schemas.microsoft.com/office/drawing/2014/main" id="{FAAB201E-0F40-A641-BA9D-9B59564C1CB1}"/>
              </a:ext>
            </a:extLst>
          </p:cNvPr>
          <p:cNvSpPr txBox="1"/>
          <p:nvPr/>
        </p:nvSpPr>
        <p:spPr>
          <a:xfrm>
            <a:off x="295174" y="188681"/>
            <a:ext cx="11851095" cy="646331"/>
          </a:xfrm>
          <a:prstGeom prst="rect">
            <a:avLst/>
          </a:prstGeom>
          <a:noFill/>
        </p:spPr>
        <p:txBody>
          <a:bodyPr wrap="square" rtlCol="0">
            <a:spAutoFit/>
          </a:bodyPr>
          <a:lstStyle/>
          <a:p>
            <a:pPr algn="ctr"/>
            <a:r>
              <a:rPr lang="en-US" sz="3600" b="1" dirty="0"/>
              <a:t>Measures of Linear Relationship</a:t>
            </a:r>
          </a:p>
        </p:txBody>
      </p:sp>
      <p:pic>
        <p:nvPicPr>
          <p:cNvPr id="5" name="Picture Placeholder 12" descr="Three scatterplots depict different levels of linearity. The first scatterplot shows several points plotted in close proximity from the bottom left portion of the graph to the top right portion. This is labeled (a) Strong linear relationship. The second scatterplot shows several points plotted with some distance between each other, from the bottom left portion of the graph to the top right. This is labeled (b) Medium-strength linear relationship. The third scatterplot shows several points plotted with great distance between each other and spread over the graph. This is labeled (c) Weak linear relationship.&#10;">
            <a:extLst>
              <a:ext uri="{FF2B5EF4-FFF2-40B4-BE49-F238E27FC236}">
                <a16:creationId xmlns:a16="http://schemas.microsoft.com/office/drawing/2014/main" id="{3A0D7E90-F5AA-4D33-B960-D690B4E820B8}"/>
              </a:ext>
            </a:extLst>
          </p:cNvPr>
          <p:cNvPicPr>
            <a:picLocks noChangeAspect="1"/>
          </p:cNvPicPr>
          <p:nvPr/>
        </p:nvPicPr>
        <p:blipFill rotWithShape="1">
          <a:blip r:embed="rId3"/>
          <a:srcRect l="121" r="121"/>
          <a:stretch/>
        </p:blipFill>
        <p:spPr>
          <a:xfrm>
            <a:off x="859735" y="3987366"/>
            <a:ext cx="10721975" cy="2540756"/>
          </a:xfrm>
          <a:prstGeom prst="rect">
            <a:avLst/>
          </a:prstGeom>
        </p:spPr>
      </p:pic>
    </p:spTree>
    <p:extLst>
      <p:ext uri="{BB962C8B-B14F-4D97-AF65-F5344CB8AC3E}">
        <p14:creationId xmlns:p14="http://schemas.microsoft.com/office/powerpoint/2010/main" val="703260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F2A4DD0-1658-C749-A9E6-2C3A2A216B2F}"/>
                  </a:ext>
                </a:extLst>
              </p:cNvPr>
              <p:cNvSpPr txBox="1"/>
              <p:nvPr/>
            </p:nvSpPr>
            <p:spPr>
              <a:xfrm>
                <a:off x="846500" y="1094409"/>
                <a:ext cx="11175048" cy="5647187"/>
              </a:xfrm>
              <a:prstGeom prst="rect">
                <a:avLst/>
              </a:prstGeom>
              <a:noFill/>
            </p:spPr>
            <p:txBody>
              <a:bodyPr wrap="square" lIns="90000" rtlCol="0">
                <a:spAutoFit/>
              </a:bodyPr>
              <a:lstStyle/>
              <a:p>
                <a:pPr marL="914400" indent="-914400"/>
                <a:r>
                  <a:rPr lang="en-US" sz="2800" b="1" dirty="0">
                    <a:ea typeface="Cambria Math" panose="02040503050406030204" pitchFamily="18" charset="0"/>
                  </a:rPr>
                  <a:t>Population covariance</a:t>
                </a:r>
                <a:r>
                  <a:rPr lang="en-US" sz="2800" dirty="0">
                    <a:ea typeface="Cambria Math" panose="02040503050406030204" pitchFamily="18" charset="0"/>
                  </a:rPr>
                  <a:t>:	</a:t>
                </a:r>
                <a14:m>
                  <m:oMath xmlns:m="http://schemas.openxmlformats.org/officeDocument/2006/math">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𝜎</m:t>
                        </m:r>
                      </m:e>
                      <m:sub>
                        <m:r>
                          <a:rPr lang="en-US" sz="2800" i="1">
                            <a:latin typeface="Cambria Math" panose="02040503050406030204" pitchFamily="18" charset="0"/>
                            <a:ea typeface="Cambria Math" panose="02040503050406030204" pitchFamily="18" charset="0"/>
                          </a:rPr>
                          <m:t>𝑥𝑦</m:t>
                        </m:r>
                      </m:sub>
                    </m:sSub>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nary>
                          <m:naryPr>
                            <m:chr m:val="∑"/>
                            <m:ctrlPr>
                              <a:rPr lang="en-US" sz="2800" i="1">
                                <a:latin typeface="Cambria Math" panose="02040503050406030204" pitchFamily="18" charset="0"/>
                                <a:ea typeface="Cambria Math" panose="02040503050406030204" pitchFamily="18" charset="0"/>
                              </a:rPr>
                            </m:ctrlPr>
                          </m:naryPr>
                          <m:sub>
                            <m:r>
                              <m:rPr>
                                <m:brk m:alnAt="23"/>
                              </m:rPr>
                              <a:rPr lang="en-US" sz="2800" i="1">
                                <a:latin typeface="Cambria Math" panose="02040503050406030204" pitchFamily="18" charset="0"/>
                                <a:ea typeface="Cambria Math" panose="02040503050406030204" pitchFamily="18" charset="0"/>
                              </a:rPr>
                              <m:t>𝑖</m:t>
                            </m:r>
                            <m:r>
                              <a:rPr lang="en-US" sz="2800" i="1">
                                <a:latin typeface="Cambria Math" panose="02040503050406030204" pitchFamily="18" charset="0"/>
                                <a:ea typeface="Cambria Math" panose="02040503050406030204" pitchFamily="18" charset="0"/>
                              </a:rPr>
                              <m:t>=1</m:t>
                            </m:r>
                          </m:sub>
                          <m:sup>
                            <m:r>
                              <a:rPr lang="en-US" sz="2800" i="1">
                                <a:latin typeface="Cambria Math" panose="02040503050406030204" pitchFamily="18" charset="0"/>
                                <a:ea typeface="Cambria Math" panose="02040503050406030204" pitchFamily="18" charset="0"/>
                              </a:rPr>
                              <m:t>𝑁</m:t>
                            </m:r>
                          </m:sup>
                          <m:e>
                            <m:d>
                              <m:dPr>
                                <m:ctrlPr>
                                  <a:rPr lang="en-US" sz="2800" i="1">
                                    <a:latin typeface="Cambria Math" panose="02040503050406030204" pitchFamily="18" charset="0"/>
                                    <a:ea typeface="Cambria Math" panose="02040503050406030204" pitchFamily="18" charset="0"/>
                                  </a:rPr>
                                </m:ctrlPr>
                              </m:dPr>
                              <m:e>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𝑥</m:t>
                                    </m:r>
                                  </m:e>
                                  <m:sub>
                                    <m:r>
                                      <a:rPr lang="en-US" sz="2800" i="1">
                                        <a:latin typeface="Cambria Math" panose="02040503050406030204" pitchFamily="18" charset="0"/>
                                        <a:ea typeface="Cambria Math" panose="02040503050406030204" pitchFamily="18" charset="0"/>
                                      </a:rPr>
                                      <m:t>𝑖</m:t>
                                    </m:r>
                                  </m:sub>
                                </m:sSub>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𝜇</m:t>
                                    </m:r>
                                  </m:e>
                                  <m:sub>
                                    <m:r>
                                      <a:rPr lang="en-US" sz="2800" i="1">
                                        <a:latin typeface="Cambria Math" panose="02040503050406030204" pitchFamily="18" charset="0"/>
                                        <a:ea typeface="Cambria Math" panose="02040503050406030204" pitchFamily="18" charset="0"/>
                                      </a:rPr>
                                      <m:t>𝑥</m:t>
                                    </m:r>
                                  </m:sub>
                                </m:sSub>
                              </m:e>
                            </m:d>
                            <m:d>
                              <m:dPr>
                                <m:ctrlPr>
                                  <a:rPr lang="en-US" sz="2800" i="1">
                                    <a:latin typeface="Cambria Math" panose="02040503050406030204" pitchFamily="18" charset="0"/>
                                    <a:ea typeface="Cambria Math" panose="02040503050406030204" pitchFamily="18" charset="0"/>
                                  </a:rPr>
                                </m:ctrlPr>
                              </m:dPr>
                              <m:e>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𝑦</m:t>
                                    </m:r>
                                  </m:e>
                                  <m:sub>
                                    <m:r>
                                      <a:rPr lang="en-US" sz="2800" i="1">
                                        <a:latin typeface="Cambria Math" panose="02040503050406030204" pitchFamily="18" charset="0"/>
                                        <a:ea typeface="Cambria Math" panose="02040503050406030204" pitchFamily="18" charset="0"/>
                                      </a:rPr>
                                      <m:t>𝑖</m:t>
                                    </m:r>
                                  </m:sub>
                                </m:sSub>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𝜇</m:t>
                                    </m:r>
                                  </m:e>
                                  <m:sub>
                                    <m:r>
                                      <a:rPr lang="en-US" sz="2800" i="1">
                                        <a:latin typeface="Cambria Math" panose="02040503050406030204" pitchFamily="18" charset="0"/>
                                        <a:ea typeface="Cambria Math" panose="02040503050406030204" pitchFamily="18" charset="0"/>
                                      </a:rPr>
                                      <m:t>𝑦</m:t>
                                    </m:r>
                                  </m:sub>
                                </m:sSub>
                              </m:e>
                            </m:d>
                          </m:e>
                        </m:nary>
                      </m:num>
                      <m:den>
                        <m:r>
                          <a:rPr lang="en-US" sz="2800" i="1">
                            <a:latin typeface="Cambria Math" panose="02040503050406030204" pitchFamily="18" charset="0"/>
                            <a:ea typeface="Cambria Math" panose="02040503050406030204" pitchFamily="18" charset="0"/>
                          </a:rPr>
                          <m:t>𝑁</m:t>
                        </m:r>
                      </m:den>
                    </m:f>
                  </m:oMath>
                </a14:m>
                <a:endParaRPr lang="en-US" sz="2800" dirty="0"/>
              </a:p>
              <a:p>
                <a:pPr marL="914400" indent="-914400">
                  <a:spcBef>
                    <a:spcPts val="1800"/>
                  </a:spcBef>
                </a:pPr>
                <a:r>
                  <a:rPr lang="en-US" sz="2800" b="1" dirty="0">
                    <a:ea typeface="Cambria Math" panose="02040503050406030204" pitchFamily="18" charset="0"/>
                  </a:rPr>
                  <a:t>	Sample covariance</a:t>
                </a:r>
                <a:r>
                  <a:rPr lang="en-US" sz="2800" dirty="0">
                    <a:ea typeface="Cambria Math" panose="02040503050406030204" pitchFamily="18" charset="0"/>
                  </a:rPr>
                  <a:t>:	</a:t>
                </a:r>
                <a14:m>
                  <m:oMath xmlns:m="http://schemas.openxmlformats.org/officeDocument/2006/math">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𝑠</m:t>
                        </m:r>
                      </m:e>
                      <m:sub>
                        <m:r>
                          <a:rPr lang="en-US" sz="2800" i="1">
                            <a:latin typeface="Cambria Math" panose="02040503050406030204" pitchFamily="18" charset="0"/>
                            <a:ea typeface="Cambria Math" panose="02040503050406030204" pitchFamily="18" charset="0"/>
                          </a:rPr>
                          <m:t>𝑥𝑦</m:t>
                        </m:r>
                      </m:sub>
                    </m:sSub>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nary>
                          <m:naryPr>
                            <m:chr m:val="∑"/>
                            <m:ctrlPr>
                              <a:rPr lang="en-US" sz="2800" i="1">
                                <a:latin typeface="Cambria Math" panose="02040503050406030204" pitchFamily="18" charset="0"/>
                                <a:ea typeface="Cambria Math" panose="02040503050406030204" pitchFamily="18" charset="0"/>
                              </a:rPr>
                            </m:ctrlPr>
                          </m:naryPr>
                          <m:sub>
                            <m:r>
                              <m:rPr>
                                <m:brk m:alnAt="23"/>
                              </m:rPr>
                              <a:rPr lang="en-US" sz="2800" i="1">
                                <a:latin typeface="Cambria Math" panose="02040503050406030204" pitchFamily="18" charset="0"/>
                                <a:ea typeface="Cambria Math" panose="02040503050406030204" pitchFamily="18" charset="0"/>
                              </a:rPr>
                              <m:t>𝑖</m:t>
                            </m:r>
                            <m:r>
                              <a:rPr lang="en-US" sz="2800" i="1">
                                <a:latin typeface="Cambria Math" panose="02040503050406030204" pitchFamily="18" charset="0"/>
                                <a:ea typeface="Cambria Math" panose="02040503050406030204" pitchFamily="18" charset="0"/>
                              </a:rPr>
                              <m:t>=1</m:t>
                            </m:r>
                          </m:sub>
                          <m:sup>
                            <m:r>
                              <a:rPr lang="en-US" sz="2800" i="1">
                                <a:latin typeface="Cambria Math" panose="02040503050406030204" pitchFamily="18" charset="0"/>
                                <a:ea typeface="Cambria Math" panose="02040503050406030204" pitchFamily="18" charset="0"/>
                              </a:rPr>
                              <m:t>𝑛</m:t>
                            </m:r>
                          </m:sup>
                          <m:e>
                            <m:d>
                              <m:dPr>
                                <m:ctrlPr>
                                  <a:rPr lang="en-US" sz="2800" i="1">
                                    <a:latin typeface="Cambria Math" panose="02040503050406030204" pitchFamily="18" charset="0"/>
                                    <a:ea typeface="Cambria Math" panose="02040503050406030204" pitchFamily="18" charset="0"/>
                                  </a:rPr>
                                </m:ctrlPr>
                              </m:dPr>
                              <m:e>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𝑥</m:t>
                                    </m:r>
                                  </m:e>
                                  <m:sub>
                                    <m:r>
                                      <a:rPr lang="en-US" sz="2800" i="1">
                                        <a:latin typeface="Cambria Math" panose="02040503050406030204" pitchFamily="18" charset="0"/>
                                        <a:ea typeface="Cambria Math" panose="02040503050406030204" pitchFamily="18" charset="0"/>
                                      </a:rPr>
                                      <m:t>𝑖</m:t>
                                    </m:r>
                                  </m:sub>
                                </m:sSub>
                                <m:r>
                                  <a:rPr lang="en-US" sz="2800" i="1">
                                    <a:latin typeface="Cambria Math" panose="02040503050406030204" pitchFamily="18" charset="0"/>
                                    <a:ea typeface="Cambria Math" panose="02040503050406030204" pitchFamily="18" charset="0"/>
                                  </a:rPr>
                                  <m:t>−</m:t>
                                </m:r>
                                <m:acc>
                                  <m:accPr>
                                    <m:chr m:val="̅"/>
                                    <m:ctrlPr>
                                      <a:rPr lang="en-US" sz="2800" i="1">
                                        <a:latin typeface="Cambria Math" panose="02040503050406030204" pitchFamily="18" charset="0"/>
                                        <a:ea typeface="Cambria Math" panose="02040503050406030204" pitchFamily="18" charset="0"/>
                                      </a:rPr>
                                    </m:ctrlPr>
                                  </m:accPr>
                                  <m:e>
                                    <m:r>
                                      <a:rPr lang="en-US" sz="2800" i="1">
                                        <a:latin typeface="Cambria Math" panose="02040503050406030204" pitchFamily="18" charset="0"/>
                                        <a:ea typeface="Cambria Math" panose="02040503050406030204" pitchFamily="18" charset="0"/>
                                      </a:rPr>
                                      <m:t>𝑥</m:t>
                                    </m:r>
                                  </m:e>
                                </m:acc>
                              </m:e>
                            </m:d>
                            <m:d>
                              <m:dPr>
                                <m:ctrlPr>
                                  <a:rPr lang="en-US" sz="2800" i="1">
                                    <a:latin typeface="Cambria Math" panose="02040503050406030204" pitchFamily="18" charset="0"/>
                                    <a:ea typeface="Cambria Math" panose="02040503050406030204" pitchFamily="18" charset="0"/>
                                  </a:rPr>
                                </m:ctrlPr>
                              </m:dPr>
                              <m:e>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𝑦</m:t>
                                    </m:r>
                                  </m:e>
                                  <m:sub>
                                    <m:r>
                                      <a:rPr lang="en-US" sz="2800" i="1">
                                        <a:latin typeface="Cambria Math" panose="02040503050406030204" pitchFamily="18" charset="0"/>
                                        <a:ea typeface="Cambria Math" panose="02040503050406030204" pitchFamily="18" charset="0"/>
                                      </a:rPr>
                                      <m:t>𝑖</m:t>
                                    </m:r>
                                  </m:sub>
                                </m:sSub>
                                <m:r>
                                  <a:rPr lang="en-US" sz="2800" i="1">
                                    <a:latin typeface="Cambria Math" panose="02040503050406030204" pitchFamily="18" charset="0"/>
                                    <a:ea typeface="Cambria Math" panose="02040503050406030204" pitchFamily="18" charset="0"/>
                                  </a:rPr>
                                  <m:t>−</m:t>
                                </m:r>
                                <m:acc>
                                  <m:accPr>
                                    <m:chr m:val="̅"/>
                                    <m:ctrlPr>
                                      <a:rPr lang="en-US" sz="2800" i="1">
                                        <a:latin typeface="Cambria Math" panose="02040503050406030204" pitchFamily="18" charset="0"/>
                                        <a:ea typeface="Cambria Math" panose="02040503050406030204" pitchFamily="18" charset="0"/>
                                      </a:rPr>
                                    </m:ctrlPr>
                                  </m:accPr>
                                  <m:e>
                                    <m:r>
                                      <a:rPr lang="en-US" sz="2800" i="1">
                                        <a:latin typeface="Cambria Math" panose="02040503050406030204" pitchFamily="18" charset="0"/>
                                        <a:ea typeface="Cambria Math" panose="02040503050406030204" pitchFamily="18" charset="0"/>
                                      </a:rPr>
                                      <m:t>𝑦</m:t>
                                    </m:r>
                                  </m:e>
                                </m:acc>
                              </m:e>
                            </m:d>
                          </m:e>
                        </m:nary>
                      </m:num>
                      <m:den>
                        <m:r>
                          <a:rPr lang="en-US" sz="2800" i="1">
                            <a:latin typeface="Cambria Math" panose="02040503050406030204" pitchFamily="18" charset="0"/>
                            <a:ea typeface="Cambria Math" panose="02040503050406030204" pitchFamily="18" charset="0"/>
                          </a:rPr>
                          <m:t>𝑛</m:t>
                        </m:r>
                        <m:r>
                          <a:rPr lang="en-US" sz="2800" i="1">
                            <a:latin typeface="Cambria Math" panose="02040503050406030204" pitchFamily="18" charset="0"/>
                            <a:ea typeface="Cambria Math" panose="02040503050406030204" pitchFamily="18" charset="0"/>
                          </a:rPr>
                          <m:t>−1</m:t>
                        </m:r>
                      </m:den>
                    </m:f>
                  </m:oMath>
                </a14:m>
                <a:endParaRPr lang="en-US" sz="2800" dirty="0">
                  <a:ea typeface="Cambria Math" panose="02040503050406030204" pitchFamily="18" charset="0"/>
                </a:endParaRPr>
              </a:p>
              <a:p>
                <a:pPr>
                  <a:lnSpc>
                    <a:spcPct val="100000"/>
                  </a:lnSpc>
                  <a:spcBef>
                    <a:spcPts val="1800"/>
                  </a:spcBef>
                </a:pPr>
                <a:r>
                  <a:rPr lang="en-US" sz="2800" dirty="0"/>
                  <a:t>The denominator in the calculation of the sample covariance is </a:t>
                </a:r>
                <a:r>
                  <a:rPr lang="en-US" sz="2800" i="1" dirty="0"/>
                  <a:t>n–1</a:t>
                </a:r>
                <a:endParaRPr lang="en-US" sz="2800" dirty="0"/>
              </a:p>
              <a:p>
                <a:pPr>
                  <a:lnSpc>
                    <a:spcPct val="100000"/>
                  </a:lnSpc>
                  <a:spcBef>
                    <a:spcPts val="1800"/>
                  </a:spcBef>
                </a:pPr>
                <a:endParaRPr lang="en-US" sz="2800" dirty="0"/>
              </a:p>
              <a:p>
                <a:pPr>
                  <a:lnSpc>
                    <a:spcPct val="100000"/>
                  </a:lnSpc>
                  <a:spcAft>
                    <a:spcPts val="1200"/>
                  </a:spcAft>
                </a:pPr>
                <a:r>
                  <a:rPr lang="en-US" sz="2800" dirty="0"/>
                  <a:t>There is also a shortcut for the calculation of the sample covariance:</a:t>
                </a:r>
              </a:p>
              <a:p>
                <a:pPr marL="914400">
                  <a:spcBef>
                    <a:spcPts val="1800"/>
                  </a:spcBef>
                </a:pPr>
                <a14:m>
                  <m:oMathPara xmlns:m="http://schemas.openxmlformats.org/officeDocument/2006/math">
                    <m:oMathParaPr>
                      <m:jc m:val="left"/>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𝑠</m:t>
                          </m:r>
                        </m:e>
                        <m:sub>
                          <m:r>
                            <a:rPr lang="en-US" sz="2800" i="1">
                              <a:latin typeface="Cambria Math" panose="02040503050406030204" pitchFamily="18" charset="0"/>
                            </a:rPr>
                            <m:t>𝑥𝑦</m:t>
                          </m:r>
                        </m:sub>
                      </m:sSub>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𝑛</m:t>
                          </m:r>
                          <m:r>
                            <a:rPr lang="en-US" sz="2800" i="1">
                              <a:latin typeface="Cambria Math" panose="02040503050406030204" pitchFamily="18" charset="0"/>
                            </a:rPr>
                            <m:t>−1</m:t>
                          </m:r>
                        </m:den>
                      </m:f>
                      <m:d>
                        <m:dPr>
                          <m:begChr m:val="["/>
                          <m:endChr m:val="]"/>
                          <m:ctrlPr>
                            <a:rPr lang="en-US" sz="2800" i="1">
                              <a:latin typeface="Cambria Math" panose="02040503050406030204" pitchFamily="18" charset="0"/>
                            </a:rPr>
                          </m:ctrlPr>
                        </m:dPr>
                        <m:e>
                          <m:nary>
                            <m:naryPr>
                              <m:chr m:val="∑"/>
                              <m:subHide m:val="on"/>
                              <m:supHide m:val="on"/>
                              <m:ctrlPr>
                                <a:rPr lang="en-US" sz="2800" i="1">
                                  <a:latin typeface="Cambria Math" panose="02040503050406030204" pitchFamily="18" charset="0"/>
                                </a:rPr>
                              </m:ctrlPr>
                            </m:naryPr>
                            <m:sub/>
                            <m:sup/>
                            <m:e>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𝑖</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𝑖</m:t>
                                  </m:r>
                                </m:sub>
                              </m:sSub>
                              <m:r>
                                <a:rPr lang="en-US" sz="2800" i="1">
                                  <a:latin typeface="Cambria Math" panose="02040503050406030204" pitchFamily="18" charset="0"/>
                                </a:rPr>
                                <m:t>−</m:t>
                              </m:r>
                              <m:f>
                                <m:fPr>
                                  <m:ctrlPr>
                                    <a:rPr lang="en-US" sz="2800" i="1">
                                      <a:latin typeface="Cambria Math" panose="02040503050406030204" pitchFamily="18" charset="0"/>
                                    </a:rPr>
                                  </m:ctrlPr>
                                </m:fPr>
                                <m:num>
                                  <m:nary>
                                    <m:naryPr>
                                      <m:chr m:val="∑"/>
                                      <m:subHide m:val="on"/>
                                      <m:supHide m:val="on"/>
                                      <m:ctrlPr>
                                        <a:rPr lang="en-US" sz="2800" i="1">
                                          <a:latin typeface="Cambria Math" panose="02040503050406030204" pitchFamily="18" charset="0"/>
                                        </a:rPr>
                                      </m:ctrlPr>
                                    </m:naryPr>
                                    <m:sub/>
                                    <m:sup/>
                                    <m:e>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𝑖</m:t>
                                          </m:r>
                                        </m:sub>
                                      </m:sSub>
                                    </m:e>
                                  </m:nary>
                                  <m:nary>
                                    <m:naryPr>
                                      <m:chr m:val="∑"/>
                                      <m:subHide m:val="on"/>
                                      <m:supHide m:val="on"/>
                                      <m:ctrlPr>
                                        <a:rPr lang="en-US" sz="2800" i="1">
                                          <a:latin typeface="Cambria Math" panose="02040503050406030204" pitchFamily="18" charset="0"/>
                                        </a:rPr>
                                      </m:ctrlPr>
                                    </m:naryPr>
                                    <m:sub/>
                                    <m:sup/>
                                    <m:e>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𝑖</m:t>
                                          </m:r>
                                        </m:sub>
                                      </m:sSub>
                                    </m:e>
                                  </m:nary>
                                </m:num>
                                <m:den>
                                  <m:r>
                                    <a:rPr lang="en-US" sz="2800" i="1">
                                      <a:latin typeface="Cambria Math" panose="02040503050406030204" pitchFamily="18" charset="0"/>
                                    </a:rPr>
                                    <m:t>𝑛</m:t>
                                  </m:r>
                                </m:den>
                              </m:f>
                            </m:e>
                          </m:nary>
                        </m:e>
                      </m:d>
                    </m:oMath>
                  </m:oMathPara>
                </a14:m>
                <a:endParaRPr lang="en-US" sz="2800" dirty="0"/>
              </a:p>
              <a:p>
                <a:endParaRPr lang="en-US" sz="2800" dirty="0"/>
              </a:p>
              <a:p>
                <a:endParaRPr lang="en-US" sz="2800" dirty="0"/>
              </a:p>
            </p:txBody>
          </p:sp>
        </mc:Choice>
        <mc:Fallback xmlns="">
          <p:sp>
            <p:nvSpPr>
              <p:cNvPr id="9" name="TextBox 8">
                <a:extLst>
                  <a:ext uri="{FF2B5EF4-FFF2-40B4-BE49-F238E27FC236}">
                    <a16:creationId xmlns:a16="http://schemas.microsoft.com/office/drawing/2014/main" id="{EF2A4DD0-1658-C749-A9E6-2C3A2A216B2F}"/>
                  </a:ext>
                </a:extLst>
              </p:cNvPr>
              <p:cNvSpPr txBox="1">
                <a:spLocks noRot="1" noChangeAspect="1" noMove="1" noResize="1" noEditPoints="1" noAdjustHandles="1" noChangeArrowheads="1" noChangeShapeType="1" noTextEdit="1"/>
              </p:cNvSpPr>
              <p:nvPr/>
            </p:nvSpPr>
            <p:spPr>
              <a:xfrm>
                <a:off x="846500" y="1094409"/>
                <a:ext cx="11175048" cy="5647187"/>
              </a:xfrm>
              <a:prstGeom prst="rect">
                <a:avLst/>
              </a:prstGeom>
              <a:blipFill>
                <a:blip r:embed="rId3"/>
                <a:stretch>
                  <a:fillRect l="-1146"/>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FAAB201E-0F40-A641-BA9D-9B59564C1CB1}"/>
              </a:ext>
            </a:extLst>
          </p:cNvPr>
          <p:cNvSpPr txBox="1"/>
          <p:nvPr/>
        </p:nvSpPr>
        <p:spPr>
          <a:xfrm>
            <a:off x="-130489" y="173083"/>
            <a:ext cx="11851095" cy="646331"/>
          </a:xfrm>
          <a:prstGeom prst="rect">
            <a:avLst/>
          </a:prstGeom>
          <a:noFill/>
        </p:spPr>
        <p:txBody>
          <a:bodyPr wrap="square" rtlCol="0">
            <a:spAutoFit/>
          </a:bodyPr>
          <a:lstStyle/>
          <a:p>
            <a:pPr algn="ctr"/>
            <a:r>
              <a:rPr lang="en-US" sz="3600" b="1" dirty="0"/>
              <a:t>Covariance</a:t>
            </a:r>
          </a:p>
        </p:txBody>
      </p:sp>
    </p:spTree>
    <p:extLst>
      <p:ext uri="{BB962C8B-B14F-4D97-AF65-F5344CB8AC3E}">
        <p14:creationId xmlns:p14="http://schemas.microsoft.com/office/powerpoint/2010/main" val="4189341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F2A4DD0-1658-C749-A9E6-2C3A2A216B2F}"/>
              </a:ext>
            </a:extLst>
          </p:cNvPr>
          <p:cNvSpPr txBox="1"/>
          <p:nvPr/>
        </p:nvSpPr>
        <p:spPr>
          <a:xfrm>
            <a:off x="714391" y="931258"/>
            <a:ext cx="10536202" cy="523220"/>
          </a:xfrm>
          <a:prstGeom prst="rect">
            <a:avLst/>
          </a:prstGeom>
          <a:noFill/>
        </p:spPr>
        <p:txBody>
          <a:bodyPr wrap="square" lIns="90000" rtlCol="0">
            <a:spAutoFit/>
          </a:bodyPr>
          <a:lstStyle/>
          <a:p>
            <a:r>
              <a:rPr lang="en-US" sz="2800" dirty="0"/>
              <a:t>Compute the variance for the following datasets:</a:t>
            </a:r>
          </a:p>
        </p:txBody>
      </p:sp>
      <p:sp>
        <p:nvSpPr>
          <p:cNvPr id="28" name="TextBox 27">
            <a:extLst>
              <a:ext uri="{FF2B5EF4-FFF2-40B4-BE49-F238E27FC236}">
                <a16:creationId xmlns:a16="http://schemas.microsoft.com/office/drawing/2014/main" id="{FAAB201E-0F40-A641-BA9D-9B59564C1CB1}"/>
              </a:ext>
            </a:extLst>
          </p:cNvPr>
          <p:cNvSpPr txBox="1"/>
          <p:nvPr/>
        </p:nvSpPr>
        <p:spPr>
          <a:xfrm>
            <a:off x="-198663" y="140529"/>
            <a:ext cx="11851095" cy="646331"/>
          </a:xfrm>
          <a:prstGeom prst="rect">
            <a:avLst/>
          </a:prstGeom>
          <a:noFill/>
        </p:spPr>
        <p:txBody>
          <a:bodyPr wrap="square" rtlCol="0">
            <a:spAutoFit/>
          </a:bodyPr>
          <a:lstStyle/>
          <a:p>
            <a:pPr algn="ctr"/>
            <a:r>
              <a:rPr lang="en-US" sz="3600" b="1" dirty="0"/>
              <a:t>Calculating the Covariance</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1F82317D-2D5C-4783-A251-94ECBA2FA6E5}"/>
                  </a:ext>
                </a:extLst>
              </p:cNvPr>
              <p:cNvGraphicFramePr>
                <a:graphicFrameLocks noGrp="1"/>
              </p:cNvGraphicFramePr>
              <p:nvPr>
                <p:extLst>
                  <p:ext uri="{D42A27DB-BD31-4B8C-83A1-F6EECF244321}">
                    <p14:modId xmlns:p14="http://schemas.microsoft.com/office/powerpoint/2010/main" val="2122254902"/>
                  </p:ext>
                </p:extLst>
              </p:nvPr>
            </p:nvGraphicFramePr>
            <p:xfrm>
              <a:off x="1770927" y="1944547"/>
              <a:ext cx="3141315" cy="4363251"/>
            </p:xfrm>
            <a:graphic>
              <a:graphicData uri="http://schemas.openxmlformats.org/drawingml/2006/table">
                <a:tbl>
                  <a:tblPr firstRow="1" bandRow="1">
                    <a:tableStyleId>{5C22544A-7EE6-4342-B048-85BDC9FD1C3A}</a:tableStyleId>
                  </a:tblPr>
                  <a:tblGrid>
                    <a:gridCol w="1185047">
                      <a:extLst>
                        <a:ext uri="{9D8B030D-6E8A-4147-A177-3AD203B41FA5}">
                          <a16:colId xmlns:a16="http://schemas.microsoft.com/office/drawing/2014/main" val="2747523654"/>
                        </a:ext>
                      </a:extLst>
                    </a:gridCol>
                    <a:gridCol w="855868">
                      <a:extLst>
                        <a:ext uri="{9D8B030D-6E8A-4147-A177-3AD203B41FA5}">
                          <a16:colId xmlns:a16="http://schemas.microsoft.com/office/drawing/2014/main" val="2683137851"/>
                        </a:ext>
                      </a:extLst>
                    </a:gridCol>
                    <a:gridCol w="1100400">
                      <a:extLst>
                        <a:ext uri="{9D8B030D-6E8A-4147-A177-3AD203B41FA5}">
                          <a16:colId xmlns:a16="http://schemas.microsoft.com/office/drawing/2014/main" val="962774118"/>
                        </a:ext>
                      </a:extLst>
                    </a:gridCol>
                  </a:tblGrid>
                  <a:tr h="284668">
                    <a:tc>
                      <a:txBody>
                        <a:bodyPr/>
                        <a:lstStyle/>
                        <a:p>
                          <a:r>
                            <a:rPr lang="en-US" sz="1800" dirty="0"/>
                            <a:t>Set 1</a:t>
                          </a:r>
                        </a:p>
                      </a:txBody>
                      <a:tcPr marL="45720" marR="45720" marT="0" marB="0"/>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1" i="1" smtClean="0">
                                        <a:latin typeface="Cambria Math" panose="02040503050406030204" pitchFamily="18" charset="0"/>
                                      </a:rPr>
                                      <m:t>𝒙</m:t>
                                    </m:r>
                                  </m:e>
                                  <m:sub>
                                    <m:r>
                                      <a:rPr lang="en-US" sz="1800" b="1" i="1" smtClean="0">
                                        <a:latin typeface="Cambria Math" panose="02040503050406030204" pitchFamily="18" charset="0"/>
                                      </a:rPr>
                                      <m:t>𝒊</m:t>
                                    </m:r>
                                  </m:sub>
                                </m:sSub>
                              </m:oMath>
                            </m:oMathPara>
                          </a14:m>
                          <a:endParaRPr lang="en-US" sz="1800" dirty="0"/>
                        </a:p>
                      </a:txBody>
                      <a:tcPr marL="45720" marR="45720" marT="0" marB="0"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1" i="1" smtClean="0">
                                        <a:latin typeface="Cambria Math" panose="02040503050406030204" pitchFamily="18" charset="0"/>
                                      </a:rPr>
                                      <m:t>𝒚</m:t>
                                    </m:r>
                                  </m:e>
                                  <m:sub>
                                    <m:r>
                                      <a:rPr lang="en-US" sz="1800" b="1" i="1" smtClean="0">
                                        <a:latin typeface="Cambria Math" panose="02040503050406030204" pitchFamily="18" charset="0"/>
                                      </a:rPr>
                                      <m:t>𝒊</m:t>
                                    </m:r>
                                  </m:sub>
                                </m:sSub>
                              </m:oMath>
                            </m:oMathPara>
                          </a14:m>
                          <a:endParaRPr lang="en-US" sz="1800" dirty="0"/>
                        </a:p>
                      </a:txBody>
                      <a:tcPr marL="45720" marR="45720" marT="0" marB="0" anchor="ctr"/>
                    </a:tc>
                    <a:extLst>
                      <a:ext uri="{0D108BD9-81ED-4DB2-BD59-A6C34878D82A}">
                        <a16:rowId xmlns:a16="http://schemas.microsoft.com/office/drawing/2014/main" val="866809147"/>
                      </a:ext>
                    </a:extLst>
                  </a:tr>
                  <a:tr h="275805">
                    <a:tc>
                      <a:txBody>
                        <a:bodyPr/>
                        <a:lstStyle/>
                        <a:p>
                          <a:endParaRPr lang="en-US" sz="1800" dirty="0"/>
                        </a:p>
                      </a:txBody>
                      <a:tcPr marL="45720" marR="45720" marT="0" marB="0">
                        <a:noFill/>
                      </a:tcPr>
                    </a:tc>
                    <a:tc>
                      <a:txBody>
                        <a:bodyPr/>
                        <a:lstStyle/>
                        <a:p>
                          <a:pPr algn="ctr"/>
                          <a:r>
                            <a:rPr lang="en-US" sz="1800" dirty="0"/>
                            <a:t>2</a:t>
                          </a:r>
                        </a:p>
                      </a:txBody>
                      <a:tcPr marL="45720" marR="45720" marT="0" marB="0" anchor="ctr"/>
                    </a:tc>
                    <a:tc>
                      <a:txBody>
                        <a:bodyPr/>
                        <a:lstStyle/>
                        <a:p>
                          <a:pPr algn="ctr"/>
                          <a:r>
                            <a:rPr lang="en-US" sz="1800" dirty="0"/>
                            <a:t>13</a:t>
                          </a:r>
                        </a:p>
                      </a:txBody>
                      <a:tcPr marL="45720" marR="45720" marT="0" marB="0" anchor="ctr"/>
                    </a:tc>
                    <a:extLst>
                      <a:ext uri="{0D108BD9-81ED-4DB2-BD59-A6C34878D82A}">
                        <a16:rowId xmlns:a16="http://schemas.microsoft.com/office/drawing/2014/main" val="1613912590"/>
                      </a:ext>
                    </a:extLst>
                  </a:tr>
                  <a:tr h="275805">
                    <a:tc>
                      <a:txBody>
                        <a:bodyPr/>
                        <a:lstStyle/>
                        <a:p>
                          <a:endParaRPr lang="en-US" sz="1800" dirty="0"/>
                        </a:p>
                      </a:txBody>
                      <a:tcPr marL="45720" marR="45720" marT="0" marB="0">
                        <a:noFill/>
                      </a:tcPr>
                    </a:tc>
                    <a:tc>
                      <a:txBody>
                        <a:bodyPr/>
                        <a:lstStyle/>
                        <a:p>
                          <a:pPr algn="ctr"/>
                          <a:r>
                            <a:rPr lang="en-US" sz="1800" dirty="0"/>
                            <a:t>6</a:t>
                          </a:r>
                        </a:p>
                      </a:txBody>
                      <a:tcPr marL="45720" marR="45720" marT="0" marB="0" anchor="ctr"/>
                    </a:tc>
                    <a:tc>
                      <a:txBody>
                        <a:bodyPr/>
                        <a:lstStyle/>
                        <a:p>
                          <a:pPr algn="ctr"/>
                          <a:r>
                            <a:rPr lang="en-US" sz="1800" dirty="0"/>
                            <a:t>20</a:t>
                          </a:r>
                        </a:p>
                      </a:txBody>
                      <a:tcPr marL="45720" marR="45720" marT="0" marB="0" anchor="ctr"/>
                    </a:tc>
                    <a:extLst>
                      <a:ext uri="{0D108BD9-81ED-4DB2-BD59-A6C34878D82A}">
                        <a16:rowId xmlns:a16="http://schemas.microsoft.com/office/drawing/2014/main" val="1843694630"/>
                      </a:ext>
                    </a:extLst>
                  </a:tr>
                  <a:tr h="275805">
                    <a:tc>
                      <a:txBody>
                        <a:bodyPr/>
                        <a:lstStyle/>
                        <a:p>
                          <a:endParaRPr lang="en-US" sz="1800" dirty="0"/>
                        </a:p>
                      </a:txBody>
                      <a:tcPr marL="45720" marR="45720" marT="0" marB="0">
                        <a:noFill/>
                      </a:tcPr>
                    </a:tc>
                    <a:tc>
                      <a:txBody>
                        <a:bodyPr/>
                        <a:lstStyle/>
                        <a:p>
                          <a:pPr algn="ctr"/>
                          <a:r>
                            <a:rPr lang="en-US" sz="1800" dirty="0"/>
                            <a:t>7</a:t>
                          </a:r>
                        </a:p>
                      </a:txBody>
                      <a:tcPr marL="45720" marR="45720" marT="0" marB="0" anchor="ctr"/>
                    </a:tc>
                    <a:tc>
                      <a:txBody>
                        <a:bodyPr/>
                        <a:lstStyle/>
                        <a:p>
                          <a:pPr algn="ctr"/>
                          <a:r>
                            <a:rPr lang="en-US" sz="1800" dirty="0"/>
                            <a:t>27</a:t>
                          </a:r>
                        </a:p>
                      </a:txBody>
                      <a:tcPr marL="45720" marR="45720" marT="0" marB="0" anchor="ctr"/>
                    </a:tc>
                    <a:extLst>
                      <a:ext uri="{0D108BD9-81ED-4DB2-BD59-A6C34878D82A}">
                        <a16:rowId xmlns:a16="http://schemas.microsoft.com/office/drawing/2014/main" val="3679716450"/>
                      </a:ext>
                    </a:extLst>
                  </a:tr>
                  <a:tr h="291033">
                    <a:tc>
                      <a:txBody>
                        <a:bodyPr/>
                        <a:lstStyle/>
                        <a:p>
                          <a:endParaRPr lang="en-US" sz="1800" dirty="0"/>
                        </a:p>
                      </a:txBody>
                      <a:tcPr marL="45720" marR="45720" marT="0" marB="0">
                        <a:no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𝒙</m:t>
                                    </m:r>
                                  </m:e>
                                </m:acc>
                                <m:r>
                                  <a:rPr lang="en-US" sz="1800" b="1" i="1" smtClean="0">
                                    <a:latin typeface="Cambria Math" panose="02040503050406030204" pitchFamily="18" charset="0"/>
                                  </a:rPr>
                                  <m:t>=</m:t>
                                </m:r>
                                <m:r>
                                  <a:rPr lang="en-US" sz="1800" b="1" i="1" smtClean="0">
                                    <a:latin typeface="Cambria Math" panose="02040503050406030204" pitchFamily="18" charset="0"/>
                                  </a:rPr>
                                  <m:t>𝟓</m:t>
                                </m:r>
                              </m:oMath>
                            </m:oMathPara>
                          </a14:m>
                          <a:endParaRPr lang="en-US" sz="1800" dirty="0"/>
                        </a:p>
                      </a:txBody>
                      <a:tcPr marL="45720" marR="45720" marT="0" marB="0" anchor="ct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𝒚</m:t>
                                    </m:r>
                                  </m:e>
                                </m:acc>
                                <m:r>
                                  <a:rPr lang="en-US" sz="1800" b="1" i="1" smtClean="0">
                                    <a:latin typeface="Cambria Math" panose="02040503050406030204" pitchFamily="18" charset="0"/>
                                  </a:rPr>
                                  <m:t>=</m:t>
                                </m:r>
                                <m:r>
                                  <a:rPr lang="en-US" sz="1800" b="1" i="1" smtClean="0">
                                    <a:latin typeface="Cambria Math" panose="02040503050406030204" pitchFamily="18" charset="0"/>
                                  </a:rPr>
                                  <m:t>𝟐𝟎</m:t>
                                </m:r>
                              </m:oMath>
                            </m:oMathPara>
                          </a14:m>
                          <a:endParaRPr lang="en-US" sz="1800" dirty="0"/>
                        </a:p>
                      </a:txBody>
                      <a:tcPr marL="45720" marR="45720" marT="0" marB="0" anchor="ctr"/>
                    </a:tc>
                    <a:extLst>
                      <a:ext uri="{0D108BD9-81ED-4DB2-BD59-A6C34878D82A}">
                        <a16:rowId xmlns:a16="http://schemas.microsoft.com/office/drawing/2014/main" val="3619186506"/>
                      </a:ext>
                    </a:extLst>
                  </a:tr>
                  <a:tr h="330967">
                    <a:tc>
                      <a:txBody>
                        <a:bodyPr/>
                        <a:lstStyle/>
                        <a:p>
                          <a:pPr marL="0" algn="l" defTabSz="914400" rtl="0" eaLnBrk="1" latinLnBrk="0" hangingPunct="1"/>
                          <a:r>
                            <a:rPr lang="en-US" sz="1800" b="1" kern="1200" dirty="0">
                              <a:solidFill>
                                <a:schemeClr val="lt1"/>
                              </a:solidFill>
                              <a:latin typeface="+mn-lt"/>
                              <a:ea typeface="+mn-ea"/>
                              <a:cs typeface="+mn-cs"/>
                            </a:rPr>
                            <a:t>Set 2</a:t>
                          </a:r>
                        </a:p>
                      </a:txBody>
                      <a:tcPr marL="45720" marR="45720" marT="0" marB="0">
                        <a:solidFill>
                          <a:srgbClr val="0098D4"/>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𝒙</m:t>
                                    </m:r>
                                  </m:e>
                                  <m:sub>
                                    <m:r>
                                      <a:rPr lang="en-US" sz="1800" b="1" i="1" smtClean="0">
                                        <a:solidFill>
                                          <a:schemeClr val="bg1"/>
                                        </a:solidFill>
                                        <a:latin typeface="Cambria Math" panose="02040503050406030204" pitchFamily="18" charset="0"/>
                                      </a:rPr>
                                      <m:t>𝒊</m:t>
                                    </m:r>
                                  </m:sub>
                                </m:sSub>
                              </m:oMath>
                            </m:oMathPara>
                          </a14:m>
                          <a:endParaRPr lang="en-US" sz="1800" dirty="0">
                            <a:solidFill>
                              <a:schemeClr val="bg1"/>
                            </a:solidFill>
                          </a:endParaRPr>
                        </a:p>
                      </a:txBody>
                      <a:tcPr marL="45720" marR="45720" marT="0" marB="0" anchor="ctr">
                        <a:solidFill>
                          <a:srgbClr val="0098D4"/>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𝒚</m:t>
                                    </m:r>
                                  </m:e>
                                  <m:sub>
                                    <m:r>
                                      <a:rPr lang="en-US" sz="1800" b="1" i="1" smtClean="0">
                                        <a:solidFill>
                                          <a:schemeClr val="bg1"/>
                                        </a:solidFill>
                                        <a:latin typeface="Cambria Math" panose="02040503050406030204" pitchFamily="18" charset="0"/>
                                      </a:rPr>
                                      <m:t>𝒊</m:t>
                                    </m:r>
                                  </m:sub>
                                </m:sSub>
                              </m:oMath>
                            </m:oMathPara>
                          </a14:m>
                          <a:endParaRPr lang="en-US" sz="1800" dirty="0">
                            <a:solidFill>
                              <a:schemeClr val="bg1"/>
                            </a:solidFill>
                          </a:endParaRPr>
                        </a:p>
                      </a:txBody>
                      <a:tcPr marL="45720" marR="45720" marT="0" marB="0" anchor="ctr">
                        <a:solidFill>
                          <a:srgbClr val="0098D4"/>
                        </a:solidFill>
                      </a:tcPr>
                    </a:tc>
                    <a:extLst>
                      <a:ext uri="{0D108BD9-81ED-4DB2-BD59-A6C34878D82A}">
                        <a16:rowId xmlns:a16="http://schemas.microsoft.com/office/drawing/2014/main" val="3314862892"/>
                      </a:ext>
                    </a:extLst>
                  </a:tr>
                  <a:tr h="338595">
                    <a:tc>
                      <a:txBody>
                        <a:bodyPr/>
                        <a:lstStyle/>
                        <a:p>
                          <a:endParaRPr lang="en-US" sz="1800" dirty="0"/>
                        </a:p>
                      </a:txBody>
                      <a:tcPr marL="45720" marR="45720" marT="0" marB="0">
                        <a:noFill/>
                      </a:tcPr>
                    </a:tc>
                    <a:tc>
                      <a:txBody>
                        <a:bodyPr/>
                        <a:lstStyle/>
                        <a:p>
                          <a:pPr algn="ctr"/>
                          <a:r>
                            <a:rPr lang="en-US" sz="1800" dirty="0"/>
                            <a:t>2</a:t>
                          </a:r>
                        </a:p>
                      </a:txBody>
                      <a:tcPr marL="45720" marR="45720" marT="0" marB="0" anchor="ctr"/>
                    </a:tc>
                    <a:tc>
                      <a:txBody>
                        <a:bodyPr/>
                        <a:lstStyle/>
                        <a:p>
                          <a:pPr algn="ctr"/>
                          <a:r>
                            <a:rPr lang="en-US" sz="1800" dirty="0"/>
                            <a:t>27</a:t>
                          </a:r>
                        </a:p>
                      </a:txBody>
                      <a:tcPr marL="45720" marR="45720" marT="0" marB="0" anchor="ctr"/>
                    </a:tc>
                    <a:extLst>
                      <a:ext uri="{0D108BD9-81ED-4DB2-BD59-A6C34878D82A}">
                        <a16:rowId xmlns:a16="http://schemas.microsoft.com/office/drawing/2014/main" val="1917236875"/>
                      </a:ext>
                    </a:extLst>
                  </a:tr>
                  <a:tr h="275805">
                    <a:tc>
                      <a:txBody>
                        <a:bodyPr/>
                        <a:lstStyle/>
                        <a:p>
                          <a:endParaRPr lang="en-US" sz="1800" dirty="0"/>
                        </a:p>
                      </a:txBody>
                      <a:tcPr marL="45720" marR="45720" marT="0" marB="0">
                        <a:noFill/>
                      </a:tcPr>
                    </a:tc>
                    <a:tc>
                      <a:txBody>
                        <a:bodyPr/>
                        <a:lstStyle/>
                        <a:p>
                          <a:pPr algn="ctr"/>
                          <a:r>
                            <a:rPr lang="en-US" sz="1800" dirty="0"/>
                            <a:t>6</a:t>
                          </a:r>
                        </a:p>
                      </a:txBody>
                      <a:tcPr marL="45720" marR="45720" marT="0" marB="0" anchor="ctr"/>
                    </a:tc>
                    <a:tc>
                      <a:txBody>
                        <a:bodyPr/>
                        <a:lstStyle/>
                        <a:p>
                          <a:pPr algn="ctr"/>
                          <a:r>
                            <a:rPr lang="en-US" sz="1800" dirty="0"/>
                            <a:t>20</a:t>
                          </a:r>
                        </a:p>
                      </a:txBody>
                      <a:tcPr marL="45720" marR="45720" marT="0" marB="0" anchor="ctr"/>
                    </a:tc>
                    <a:extLst>
                      <a:ext uri="{0D108BD9-81ED-4DB2-BD59-A6C34878D82A}">
                        <a16:rowId xmlns:a16="http://schemas.microsoft.com/office/drawing/2014/main" val="2646941198"/>
                      </a:ext>
                    </a:extLst>
                  </a:tr>
                  <a:tr h="275805">
                    <a:tc>
                      <a:txBody>
                        <a:bodyPr/>
                        <a:lstStyle/>
                        <a:p>
                          <a:endParaRPr lang="en-US" sz="1800" dirty="0"/>
                        </a:p>
                      </a:txBody>
                      <a:tcPr marL="45720" marR="45720" marT="0" marB="0">
                        <a:noFill/>
                      </a:tcPr>
                    </a:tc>
                    <a:tc>
                      <a:txBody>
                        <a:bodyPr/>
                        <a:lstStyle/>
                        <a:p>
                          <a:pPr algn="ctr"/>
                          <a:r>
                            <a:rPr lang="en-US" sz="1800" dirty="0"/>
                            <a:t>7</a:t>
                          </a:r>
                        </a:p>
                      </a:txBody>
                      <a:tcPr marL="45720" marR="45720" marT="0" marB="0" anchor="ctr"/>
                    </a:tc>
                    <a:tc>
                      <a:txBody>
                        <a:bodyPr/>
                        <a:lstStyle/>
                        <a:p>
                          <a:pPr algn="ctr"/>
                          <a:r>
                            <a:rPr lang="en-US" sz="1800" dirty="0"/>
                            <a:t>13</a:t>
                          </a:r>
                        </a:p>
                      </a:txBody>
                      <a:tcPr marL="45720" marR="45720" marT="0" marB="0" anchor="ctr"/>
                    </a:tc>
                    <a:extLst>
                      <a:ext uri="{0D108BD9-81ED-4DB2-BD59-A6C34878D82A}">
                        <a16:rowId xmlns:a16="http://schemas.microsoft.com/office/drawing/2014/main" val="3595151930"/>
                      </a:ext>
                    </a:extLst>
                  </a:tr>
                  <a:tr h="291033">
                    <a:tc>
                      <a:txBody>
                        <a:bodyPr/>
                        <a:lstStyle/>
                        <a:p>
                          <a:endParaRPr lang="en-US" sz="1800" dirty="0"/>
                        </a:p>
                      </a:txBody>
                      <a:tcPr marL="45720" marR="45720" marT="0" marB="0">
                        <a:no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𝒙</m:t>
                                    </m:r>
                                  </m:e>
                                </m:acc>
                                <m:r>
                                  <a:rPr lang="en-US" sz="1800" b="1" i="1" smtClean="0">
                                    <a:latin typeface="Cambria Math" panose="02040503050406030204" pitchFamily="18" charset="0"/>
                                  </a:rPr>
                                  <m:t>=</m:t>
                                </m:r>
                                <m:r>
                                  <a:rPr lang="en-US" sz="1800" b="1" i="1" smtClean="0">
                                    <a:latin typeface="Cambria Math" panose="02040503050406030204" pitchFamily="18" charset="0"/>
                                  </a:rPr>
                                  <m:t>𝟓</m:t>
                                </m:r>
                              </m:oMath>
                            </m:oMathPara>
                          </a14:m>
                          <a:endParaRPr lang="en-US" sz="1800" dirty="0"/>
                        </a:p>
                      </a:txBody>
                      <a:tcPr marL="45720" marR="45720" marT="0" marB="0" anchor="ct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𝒚</m:t>
                                    </m:r>
                                  </m:e>
                                </m:acc>
                                <m:r>
                                  <a:rPr lang="en-US" sz="1800" b="1" i="1" smtClean="0">
                                    <a:latin typeface="Cambria Math" panose="02040503050406030204" pitchFamily="18" charset="0"/>
                                  </a:rPr>
                                  <m:t>=</m:t>
                                </m:r>
                                <m:r>
                                  <a:rPr lang="en-US" sz="1800" b="1" i="1" smtClean="0">
                                    <a:latin typeface="Cambria Math" panose="02040503050406030204" pitchFamily="18" charset="0"/>
                                  </a:rPr>
                                  <m:t>𝟐𝟎</m:t>
                                </m:r>
                              </m:oMath>
                            </m:oMathPara>
                          </a14:m>
                          <a:endParaRPr lang="en-US" sz="1800" dirty="0"/>
                        </a:p>
                      </a:txBody>
                      <a:tcPr marL="45720" marR="45720" marT="0" marB="0" anchor="ctr"/>
                    </a:tc>
                    <a:extLst>
                      <a:ext uri="{0D108BD9-81ED-4DB2-BD59-A6C34878D82A}">
                        <a16:rowId xmlns:a16="http://schemas.microsoft.com/office/drawing/2014/main" val="3262898138"/>
                      </a:ext>
                    </a:extLst>
                  </a:tr>
                  <a:tr h="330967">
                    <a:tc>
                      <a:txBody>
                        <a:bodyPr/>
                        <a:lstStyle/>
                        <a:p>
                          <a:pPr marL="0" algn="l" defTabSz="914400" rtl="0" eaLnBrk="1" latinLnBrk="0" hangingPunct="1"/>
                          <a:r>
                            <a:rPr lang="en-US" sz="1800" b="1" kern="1200" dirty="0">
                              <a:solidFill>
                                <a:schemeClr val="lt1"/>
                              </a:solidFill>
                              <a:latin typeface="+mn-lt"/>
                              <a:ea typeface="+mn-ea"/>
                              <a:cs typeface="+mn-cs"/>
                            </a:rPr>
                            <a:t>Set 3</a:t>
                          </a:r>
                        </a:p>
                      </a:txBody>
                      <a:tcPr marL="45720" marR="45720" marT="0" marB="0">
                        <a:solidFill>
                          <a:srgbClr val="0098D4"/>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𝒙</m:t>
                                    </m:r>
                                  </m:e>
                                  <m:sub>
                                    <m:r>
                                      <a:rPr lang="en-US" sz="1800" b="1" i="1" smtClean="0">
                                        <a:solidFill>
                                          <a:schemeClr val="bg1"/>
                                        </a:solidFill>
                                        <a:latin typeface="Cambria Math" panose="02040503050406030204" pitchFamily="18" charset="0"/>
                                      </a:rPr>
                                      <m:t>𝒊</m:t>
                                    </m:r>
                                  </m:sub>
                                </m:sSub>
                              </m:oMath>
                            </m:oMathPara>
                          </a14:m>
                          <a:endParaRPr lang="en-US" sz="1800" dirty="0">
                            <a:solidFill>
                              <a:schemeClr val="bg1"/>
                            </a:solidFill>
                          </a:endParaRPr>
                        </a:p>
                      </a:txBody>
                      <a:tcPr marL="45720" marR="45720" marT="0" marB="0" anchor="ctr">
                        <a:solidFill>
                          <a:srgbClr val="0098D4"/>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𝒚</m:t>
                                    </m:r>
                                  </m:e>
                                  <m:sub>
                                    <m:r>
                                      <a:rPr lang="en-US" sz="1800" b="1" i="1" smtClean="0">
                                        <a:solidFill>
                                          <a:schemeClr val="bg1"/>
                                        </a:solidFill>
                                        <a:latin typeface="Cambria Math" panose="02040503050406030204" pitchFamily="18" charset="0"/>
                                      </a:rPr>
                                      <m:t>𝒊</m:t>
                                    </m:r>
                                  </m:sub>
                                </m:sSub>
                              </m:oMath>
                            </m:oMathPara>
                          </a14:m>
                          <a:endParaRPr lang="en-US" sz="1800" dirty="0">
                            <a:solidFill>
                              <a:schemeClr val="bg1"/>
                            </a:solidFill>
                          </a:endParaRPr>
                        </a:p>
                      </a:txBody>
                      <a:tcPr marL="45720" marR="45720" marT="0" marB="0" anchor="ctr">
                        <a:solidFill>
                          <a:srgbClr val="0098D4"/>
                        </a:solidFill>
                      </a:tcPr>
                    </a:tc>
                    <a:extLst>
                      <a:ext uri="{0D108BD9-81ED-4DB2-BD59-A6C34878D82A}">
                        <a16:rowId xmlns:a16="http://schemas.microsoft.com/office/drawing/2014/main" val="2637208903"/>
                      </a:ext>
                    </a:extLst>
                  </a:tr>
                  <a:tr h="275805">
                    <a:tc>
                      <a:txBody>
                        <a:bodyPr/>
                        <a:lstStyle/>
                        <a:p>
                          <a:endParaRPr lang="en-US" sz="1800" dirty="0"/>
                        </a:p>
                      </a:txBody>
                      <a:tcPr marL="45720" marR="45720" marT="0" marB="0">
                        <a:noFill/>
                      </a:tcPr>
                    </a:tc>
                    <a:tc>
                      <a:txBody>
                        <a:bodyPr/>
                        <a:lstStyle/>
                        <a:p>
                          <a:pPr algn="ctr"/>
                          <a:r>
                            <a:rPr lang="en-US" sz="1800" dirty="0"/>
                            <a:t>2</a:t>
                          </a:r>
                        </a:p>
                      </a:txBody>
                      <a:tcPr marL="45720" marR="45720" marT="0" marB="0" anchor="ctr"/>
                    </a:tc>
                    <a:tc>
                      <a:txBody>
                        <a:bodyPr/>
                        <a:lstStyle/>
                        <a:p>
                          <a:pPr algn="ctr"/>
                          <a:r>
                            <a:rPr lang="en-US" sz="1800" dirty="0"/>
                            <a:t>20</a:t>
                          </a:r>
                        </a:p>
                      </a:txBody>
                      <a:tcPr marL="45720" marR="45720" marT="0" marB="0" anchor="ctr"/>
                    </a:tc>
                    <a:extLst>
                      <a:ext uri="{0D108BD9-81ED-4DB2-BD59-A6C34878D82A}">
                        <a16:rowId xmlns:a16="http://schemas.microsoft.com/office/drawing/2014/main" val="374838680"/>
                      </a:ext>
                    </a:extLst>
                  </a:tr>
                  <a:tr h="275805">
                    <a:tc>
                      <a:txBody>
                        <a:bodyPr/>
                        <a:lstStyle/>
                        <a:p>
                          <a:endParaRPr lang="en-US" sz="1800" dirty="0"/>
                        </a:p>
                      </a:txBody>
                      <a:tcPr marL="45720" marR="45720" marT="0" marB="0">
                        <a:noFill/>
                      </a:tcPr>
                    </a:tc>
                    <a:tc>
                      <a:txBody>
                        <a:bodyPr/>
                        <a:lstStyle/>
                        <a:p>
                          <a:pPr algn="ctr"/>
                          <a:r>
                            <a:rPr lang="en-US" sz="1800" dirty="0"/>
                            <a:t>6</a:t>
                          </a:r>
                        </a:p>
                      </a:txBody>
                      <a:tcPr marL="45720" marR="45720" marT="0" marB="0" anchor="ctr"/>
                    </a:tc>
                    <a:tc>
                      <a:txBody>
                        <a:bodyPr/>
                        <a:lstStyle/>
                        <a:p>
                          <a:pPr algn="ctr"/>
                          <a:r>
                            <a:rPr lang="en-US" sz="1800" dirty="0"/>
                            <a:t>27</a:t>
                          </a:r>
                        </a:p>
                      </a:txBody>
                      <a:tcPr marL="45720" marR="45720" marT="0" marB="0" anchor="ctr"/>
                    </a:tc>
                    <a:extLst>
                      <a:ext uri="{0D108BD9-81ED-4DB2-BD59-A6C34878D82A}">
                        <a16:rowId xmlns:a16="http://schemas.microsoft.com/office/drawing/2014/main" val="3630472609"/>
                      </a:ext>
                    </a:extLst>
                  </a:tr>
                  <a:tr h="0">
                    <a:tc>
                      <a:txBody>
                        <a:bodyPr/>
                        <a:lstStyle/>
                        <a:p>
                          <a:endParaRPr lang="en-US" sz="1800" dirty="0"/>
                        </a:p>
                      </a:txBody>
                      <a:tcPr marL="45720" marR="45720" marT="0" marB="0">
                        <a:noFill/>
                      </a:tcPr>
                    </a:tc>
                    <a:tc>
                      <a:txBody>
                        <a:bodyPr/>
                        <a:lstStyle/>
                        <a:p>
                          <a:pPr algn="ctr"/>
                          <a:r>
                            <a:rPr lang="en-US" sz="1800" dirty="0"/>
                            <a:t>7</a:t>
                          </a:r>
                        </a:p>
                      </a:txBody>
                      <a:tcPr marL="45720" marR="45720" marT="0" marB="0" anchor="ctr"/>
                    </a:tc>
                    <a:tc>
                      <a:txBody>
                        <a:bodyPr/>
                        <a:lstStyle/>
                        <a:p>
                          <a:pPr algn="ctr"/>
                          <a:r>
                            <a:rPr lang="en-US" sz="1800" dirty="0"/>
                            <a:t>13</a:t>
                          </a:r>
                        </a:p>
                      </a:txBody>
                      <a:tcPr marL="45720" marR="45720" marT="0" marB="0" anchor="ctr"/>
                    </a:tc>
                    <a:extLst>
                      <a:ext uri="{0D108BD9-81ED-4DB2-BD59-A6C34878D82A}">
                        <a16:rowId xmlns:a16="http://schemas.microsoft.com/office/drawing/2014/main" val="224849335"/>
                      </a:ext>
                    </a:extLst>
                  </a:tr>
                  <a:tr h="291033">
                    <a:tc>
                      <a:txBody>
                        <a:bodyPr/>
                        <a:lstStyle/>
                        <a:p>
                          <a:endParaRPr lang="en-US" sz="1800" dirty="0"/>
                        </a:p>
                      </a:txBody>
                      <a:tcPr marL="45720" marR="45720" marT="0" marB="0">
                        <a:no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𝒙</m:t>
                                    </m:r>
                                  </m:e>
                                </m:acc>
                                <m:r>
                                  <a:rPr lang="en-US" sz="1800" b="1" i="1" smtClean="0">
                                    <a:latin typeface="Cambria Math" panose="02040503050406030204" pitchFamily="18" charset="0"/>
                                  </a:rPr>
                                  <m:t>=</m:t>
                                </m:r>
                                <m:r>
                                  <a:rPr lang="en-US" sz="1800" b="1" i="1" smtClean="0">
                                    <a:latin typeface="Cambria Math" panose="02040503050406030204" pitchFamily="18" charset="0"/>
                                  </a:rPr>
                                  <m:t>𝟓</m:t>
                                </m:r>
                              </m:oMath>
                            </m:oMathPara>
                          </a14:m>
                          <a:endParaRPr lang="en-US" sz="1800" dirty="0"/>
                        </a:p>
                      </a:txBody>
                      <a:tcPr marL="45720" marR="45720" marT="0" marB="0" anchor="ct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𝒚</m:t>
                                    </m:r>
                                  </m:e>
                                </m:acc>
                                <m:r>
                                  <a:rPr lang="en-US" sz="1800" b="1" i="1" smtClean="0">
                                    <a:latin typeface="Cambria Math" panose="02040503050406030204" pitchFamily="18" charset="0"/>
                                  </a:rPr>
                                  <m:t>=</m:t>
                                </m:r>
                                <m:r>
                                  <a:rPr lang="en-US" sz="1800" b="1" i="1" smtClean="0">
                                    <a:latin typeface="Cambria Math" panose="02040503050406030204" pitchFamily="18" charset="0"/>
                                  </a:rPr>
                                  <m:t>𝟐𝟎</m:t>
                                </m:r>
                              </m:oMath>
                            </m:oMathPara>
                          </a14:m>
                          <a:endParaRPr lang="en-US" sz="1800" dirty="0"/>
                        </a:p>
                      </a:txBody>
                      <a:tcPr marL="45720" marR="45720" marT="0" marB="0" anchor="ctr"/>
                    </a:tc>
                    <a:extLst>
                      <a:ext uri="{0D108BD9-81ED-4DB2-BD59-A6C34878D82A}">
                        <a16:rowId xmlns:a16="http://schemas.microsoft.com/office/drawing/2014/main" val="1478363131"/>
                      </a:ext>
                    </a:extLst>
                  </a:tr>
                </a:tbl>
              </a:graphicData>
            </a:graphic>
          </p:graphicFrame>
        </mc:Choice>
        <mc:Fallback xmlns="">
          <p:graphicFrame>
            <p:nvGraphicFramePr>
              <p:cNvPr id="3" name="Table 2">
                <a:extLst>
                  <a:ext uri="{FF2B5EF4-FFF2-40B4-BE49-F238E27FC236}">
                    <a16:creationId xmlns:a16="http://schemas.microsoft.com/office/drawing/2014/main" id="{1F82317D-2D5C-4783-A251-94ECBA2FA6E5}"/>
                  </a:ext>
                </a:extLst>
              </p:cNvPr>
              <p:cNvGraphicFramePr>
                <a:graphicFrameLocks noGrp="1"/>
              </p:cNvGraphicFramePr>
              <p:nvPr>
                <p:extLst>
                  <p:ext uri="{D42A27DB-BD31-4B8C-83A1-F6EECF244321}">
                    <p14:modId xmlns:p14="http://schemas.microsoft.com/office/powerpoint/2010/main" val="2122254902"/>
                  </p:ext>
                </p:extLst>
              </p:nvPr>
            </p:nvGraphicFramePr>
            <p:xfrm>
              <a:off x="1770927" y="1944547"/>
              <a:ext cx="3141315" cy="4363251"/>
            </p:xfrm>
            <a:graphic>
              <a:graphicData uri="http://schemas.openxmlformats.org/drawingml/2006/table">
                <a:tbl>
                  <a:tblPr firstRow="1" bandRow="1">
                    <a:tableStyleId>{5C22544A-7EE6-4342-B048-85BDC9FD1C3A}</a:tableStyleId>
                  </a:tblPr>
                  <a:tblGrid>
                    <a:gridCol w="1185047">
                      <a:extLst>
                        <a:ext uri="{9D8B030D-6E8A-4147-A177-3AD203B41FA5}">
                          <a16:colId xmlns:a16="http://schemas.microsoft.com/office/drawing/2014/main" val="2747523654"/>
                        </a:ext>
                      </a:extLst>
                    </a:gridCol>
                    <a:gridCol w="855868">
                      <a:extLst>
                        <a:ext uri="{9D8B030D-6E8A-4147-A177-3AD203B41FA5}">
                          <a16:colId xmlns:a16="http://schemas.microsoft.com/office/drawing/2014/main" val="2683137851"/>
                        </a:ext>
                      </a:extLst>
                    </a:gridCol>
                    <a:gridCol w="1100400">
                      <a:extLst>
                        <a:ext uri="{9D8B030D-6E8A-4147-A177-3AD203B41FA5}">
                          <a16:colId xmlns:a16="http://schemas.microsoft.com/office/drawing/2014/main" val="962774118"/>
                        </a:ext>
                      </a:extLst>
                    </a:gridCol>
                  </a:tblGrid>
                  <a:tr h="284668">
                    <a:tc>
                      <a:txBody>
                        <a:bodyPr/>
                        <a:lstStyle/>
                        <a:p>
                          <a:r>
                            <a:rPr lang="en-US" sz="1800" dirty="0"/>
                            <a:t>Set 1</a:t>
                          </a:r>
                        </a:p>
                      </a:txBody>
                      <a:tcPr marL="45720" marR="45720" marT="0" marB="0"/>
                    </a:tc>
                    <a:tc>
                      <a:txBody>
                        <a:bodyPr/>
                        <a:lstStyle/>
                        <a:p>
                          <a:endParaRPr lang="en-US"/>
                        </a:p>
                      </a:txBody>
                      <a:tcPr marL="45720" marR="45720" marT="0" marB="0" anchor="ctr">
                        <a:blipFill>
                          <a:blip r:embed="rId3"/>
                          <a:stretch>
                            <a:fillRect l="-140000" t="-25532" r="-132143" b="-1446809"/>
                          </a:stretch>
                        </a:blipFill>
                      </a:tcPr>
                    </a:tc>
                    <a:tc>
                      <a:txBody>
                        <a:bodyPr/>
                        <a:lstStyle/>
                        <a:p>
                          <a:endParaRPr lang="en-US"/>
                        </a:p>
                      </a:txBody>
                      <a:tcPr marL="45720" marR="45720" marT="0" marB="0" anchor="ctr">
                        <a:blipFill>
                          <a:blip r:embed="rId3"/>
                          <a:stretch>
                            <a:fillRect l="-185635" t="-25532" r="-2210" b="-1446809"/>
                          </a:stretch>
                        </a:blipFill>
                      </a:tcPr>
                    </a:tc>
                    <a:extLst>
                      <a:ext uri="{0D108BD9-81ED-4DB2-BD59-A6C34878D82A}">
                        <a16:rowId xmlns:a16="http://schemas.microsoft.com/office/drawing/2014/main" val="866809147"/>
                      </a:ext>
                    </a:extLst>
                  </a:tr>
                  <a:tr h="275805">
                    <a:tc>
                      <a:txBody>
                        <a:bodyPr/>
                        <a:lstStyle/>
                        <a:p>
                          <a:endParaRPr lang="en-US" sz="1800" dirty="0"/>
                        </a:p>
                      </a:txBody>
                      <a:tcPr marL="45720" marR="45720" marT="0" marB="0">
                        <a:noFill/>
                      </a:tcPr>
                    </a:tc>
                    <a:tc>
                      <a:txBody>
                        <a:bodyPr/>
                        <a:lstStyle/>
                        <a:p>
                          <a:pPr algn="ctr"/>
                          <a:r>
                            <a:rPr lang="en-US" sz="1800" dirty="0"/>
                            <a:t>2</a:t>
                          </a:r>
                        </a:p>
                      </a:txBody>
                      <a:tcPr marL="45720" marR="45720" marT="0" marB="0" anchor="ctr"/>
                    </a:tc>
                    <a:tc>
                      <a:txBody>
                        <a:bodyPr/>
                        <a:lstStyle/>
                        <a:p>
                          <a:pPr algn="ctr"/>
                          <a:r>
                            <a:rPr lang="en-US" sz="1800" dirty="0"/>
                            <a:t>13</a:t>
                          </a:r>
                        </a:p>
                      </a:txBody>
                      <a:tcPr marL="45720" marR="45720" marT="0" marB="0" anchor="ctr"/>
                    </a:tc>
                    <a:extLst>
                      <a:ext uri="{0D108BD9-81ED-4DB2-BD59-A6C34878D82A}">
                        <a16:rowId xmlns:a16="http://schemas.microsoft.com/office/drawing/2014/main" val="1613912590"/>
                      </a:ext>
                    </a:extLst>
                  </a:tr>
                  <a:tr h="275805">
                    <a:tc>
                      <a:txBody>
                        <a:bodyPr/>
                        <a:lstStyle/>
                        <a:p>
                          <a:endParaRPr lang="en-US" sz="1800" dirty="0"/>
                        </a:p>
                      </a:txBody>
                      <a:tcPr marL="45720" marR="45720" marT="0" marB="0">
                        <a:noFill/>
                      </a:tcPr>
                    </a:tc>
                    <a:tc>
                      <a:txBody>
                        <a:bodyPr/>
                        <a:lstStyle/>
                        <a:p>
                          <a:pPr algn="ctr"/>
                          <a:r>
                            <a:rPr lang="en-US" sz="1800" dirty="0"/>
                            <a:t>6</a:t>
                          </a:r>
                        </a:p>
                      </a:txBody>
                      <a:tcPr marL="45720" marR="45720" marT="0" marB="0" anchor="ctr"/>
                    </a:tc>
                    <a:tc>
                      <a:txBody>
                        <a:bodyPr/>
                        <a:lstStyle/>
                        <a:p>
                          <a:pPr algn="ctr"/>
                          <a:r>
                            <a:rPr lang="en-US" sz="1800" dirty="0"/>
                            <a:t>20</a:t>
                          </a:r>
                        </a:p>
                      </a:txBody>
                      <a:tcPr marL="45720" marR="45720" marT="0" marB="0" anchor="ctr"/>
                    </a:tc>
                    <a:extLst>
                      <a:ext uri="{0D108BD9-81ED-4DB2-BD59-A6C34878D82A}">
                        <a16:rowId xmlns:a16="http://schemas.microsoft.com/office/drawing/2014/main" val="1843694630"/>
                      </a:ext>
                    </a:extLst>
                  </a:tr>
                  <a:tr h="275805">
                    <a:tc>
                      <a:txBody>
                        <a:bodyPr/>
                        <a:lstStyle/>
                        <a:p>
                          <a:endParaRPr lang="en-US" sz="1800" dirty="0"/>
                        </a:p>
                      </a:txBody>
                      <a:tcPr marL="45720" marR="45720" marT="0" marB="0">
                        <a:noFill/>
                      </a:tcPr>
                    </a:tc>
                    <a:tc>
                      <a:txBody>
                        <a:bodyPr/>
                        <a:lstStyle/>
                        <a:p>
                          <a:pPr algn="ctr"/>
                          <a:r>
                            <a:rPr lang="en-US" sz="1800" dirty="0"/>
                            <a:t>7</a:t>
                          </a:r>
                        </a:p>
                      </a:txBody>
                      <a:tcPr marL="45720" marR="45720" marT="0" marB="0" anchor="ctr"/>
                    </a:tc>
                    <a:tc>
                      <a:txBody>
                        <a:bodyPr/>
                        <a:lstStyle/>
                        <a:p>
                          <a:pPr algn="ctr"/>
                          <a:r>
                            <a:rPr lang="en-US" sz="1800" dirty="0"/>
                            <a:t>27</a:t>
                          </a:r>
                        </a:p>
                      </a:txBody>
                      <a:tcPr marL="45720" marR="45720" marT="0" marB="0" anchor="ctr"/>
                    </a:tc>
                    <a:extLst>
                      <a:ext uri="{0D108BD9-81ED-4DB2-BD59-A6C34878D82A}">
                        <a16:rowId xmlns:a16="http://schemas.microsoft.com/office/drawing/2014/main" val="3679716450"/>
                      </a:ext>
                    </a:extLst>
                  </a:tr>
                  <a:tr h="291033">
                    <a:tc>
                      <a:txBody>
                        <a:bodyPr/>
                        <a:lstStyle/>
                        <a:p>
                          <a:endParaRPr lang="en-US" sz="1800" dirty="0"/>
                        </a:p>
                      </a:txBody>
                      <a:tcPr marL="45720" marR="45720" marT="0" marB="0">
                        <a:noFill/>
                      </a:tcPr>
                    </a:tc>
                    <a:tc>
                      <a:txBody>
                        <a:bodyPr/>
                        <a:lstStyle/>
                        <a:p>
                          <a:endParaRPr lang="en-US"/>
                        </a:p>
                      </a:txBody>
                      <a:tcPr marL="45720" marR="45720" marT="0" marB="0" anchor="ctr">
                        <a:blipFill>
                          <a:blip r:embed="rId3"/>
                          <a:stretch>
                            <a:fillRect l="-140000" t="-406250" r="-132143" b="-1033333"/>
                          </a:stretch>
                        </a:blipFill>
                      </a:tcPr>
                    </a:tc>
                    <a:tc>
                      <a:txBody>
                        <a:bodyPr/>
                        <a:lstStyle/>
                        <a:p>
                          <a:endParaRPr lang="en-US"/>
                        </a:p>
                      </a:txBody>
                      <a:tcPr marL="45720" marR="45720" marT="0" marB="0" anchor="ctr">
                        <a:blipFill>
                          <a:blip r:embed="rId3"/>
                          <a:stretch>
                            <a:fillRect l="-185635" t="-406250" r="-2210" b="-1033333"/>
                          </a:stretch>
                        </a:blipFill>
                      </a:tcPr>
                    </a:tc>
                    <a:extLst>
                      <a:ext uri="{0D108BD9-81ED-4DB2-BD59-A6C34878D82A}">
                        <a16:rowId xmlns:a16="http://schemas.microsoft.com/office/drawing/2014/main" val="3619186506"/>
                      </a:ext>
                    </a:extLst>
                  </a:tr>
                  <a:tr h="330967">
                    <a:tc>
                      <a:txBody>
                        <a:bodyPr/>
                        <a:lstStyle/>
                        <a:p>
                          <a:pPr marL="0" algn="l" defTabSz="914400" rtl="0" eaLnBrk="1" latinLnBrk="0" hangingPunct="1"/>
                          <a:r>
                            <a:rPr lang="en-US" sz="1800" b="1" kern="1200" dirty="0">
                              <a:solidFill>
                                <a:schemeClr val="lt1"/>
                              </a:solidFill>
                              <a:latin typeface="+mn-lt"/>
                              <a:ea typeface="+mn-ea"/>
                              <a:cs typeface="+mn-cs"/>
                            </a:rPr>
                            <a:t>Set 2</a:t>
                          </a:r>
                        </a:p>
                      </a:txBody>
                      <a:tcPr marL="45720" marR="45720" marT="0" marB="0">
                        <a:solidFill>
                          <a:srgbClr val="0098D4"/>
                        </a:solidFill>
                      </a:tcPr>
                    </a:tc>
                    <a:tc>
                      <a:txBody>
                        <a:bodyPr/>
                        <a:lstStyle/>
                        <a:p>
                          <a:endParaRPr lang="en-US"/>
                        </a:p>
                      </a:txBody>
                      <a:tcPr marL="45720" marR="45720" marT="0" marB="0" anchor="ctr">
                        <a:blipFill>
                          <a:blip r:embed="rId3"/>
                          <a:stretch>
                            <a:fillRect l="-140000" t="-450000" r="-132143" b="-818519"/>
                          </a:stretch>
                        </a:blipFill>
                      </a:tcPr>
                    </a:tc>
                    <a:tc>
                      <a:txBody>
                        <a:bodyPr/>
                        <a:lstStyle/>
                        <a:p>
                          <a:endParaRPr lang="en-US"/>
                        </a:p>
                      </a:txBody>
                      <a:tcPr marL="45720" marR="45720" marT="0" marB="0" anchor="ctr">
                        <a:blipFill>
                          <a:blip r:embed="rId3"/>
                          <a:stretch>
                            <a:fillRect l="-185635" t="-450000" r="-2210" b="-818519"/>
                          </a:stretch>
                        </a:blipFill>
                      </a:tcPr>
                    </a:tc>
                    <a:extLst>
                      <a:ext uri="{0D108BD9-81ED-4DB2-BD59-A6C34878D82A}">
                        <a16:rowId xmlns:a16="http://schemas.microsoft.com/office/drawing/2014/main" val="3314862892"/>
                      </a:ext>
                    </a:extLst>
                  </a:tr>
                  <a:tr h="338595">
                    <a:tc>
                      <a:txBody>
                        <a:bodyPr/>
                        <a:lstStyle/>
                        <a:p>
                          <a:endParaRPr lang="en-US" sz="1800" dirty="0"/>
                        </a:p>
                      </a:txBody>
                      <a:tcPr marL="45720" marR="45720" marT="0" marB="0">
                        <a:noFill/>
                      </a:tcPr>
                    </a:tc>
                    <a:tc>
                      <a:txBody>
                        <a:bodyPr/>
                        <a:lstStyle/>
                        <a:p>
                          <a:pPr algn="ctr"/>
                          <a:r>
                            <a:rPr lang="en-US" sz="1800" dirty="0"/>
                            <a:t>2</a:t>
                          </a:r>
                        </a:p>
                      </a:txBody>
                      <a:tcPr marL="45720" marR="45720" marT="0" marB="0" anchor="ctr"/>
                    </a:tc>
                    <a:tc>
                      <a:txBody>
                        <a:bodyPr/>
                        <a:lstStyle/>
                        <a:p>
                          <a:pPr algn="ctr"/>
                          <a:r>
                            <a:rPr lang="en-US" sz="1800" dirty="0"/>
                            <a:t>27</a:t>
                          </a:r>
                        </a:p>
                      </a:txBody>
                      <a:tcPr marL="45720" marR="45720" marT="0" marB="0" anchor="ctr"/>
                    </a:tc>
                    <a:extLst>
                      <a:ext uri="{0D108BD9-81ED-4DB2-BD59-A6C34878D82A}">
                        <a16:rowId xmlns:a16="http://schemas.microsoft.com/office/drawing/2014/main" val="1917236875"/>
                      </a:ext>
                    </a:extLst>
                  </a:tr>
                  <a:tr h="275805">
                    <a:tc>
                      <a:txBody>
                        <a:bodyPr/>
                        <a:lstStyle/>
                        <a:p>
                          <a:endParaRPr lang="en-US" sz="1800" dirty="0"/>
                        </a:p>
                      </a:txBody>
                      <a:tcPr marL="45720" marR="45720" marT="0" marB="0">
                        <a:noFill/>
                      </a:tcPr>
                    </a:tc>
                    <a:tc>
                      <a:txBody>
                        <a:bodyPr/>
                        <a:lstStyle/>
                        <a:p>
                          <a:pPr algn="ctr"/>
                          <a:r>
                            <a:rPr lang="en-US" sz="1800" dirty="0"/>
                            <a:t>6</a:t>
                          </a:r>
                        </a:p>
                      </a:txBody>
                      <a:tcPr marL="45720" marR="45720" marT="0" marB="0" anchor="ctr"/>
                    </a:tc>
                    <a:tc>
                      <a:txBody>
                        <a:bodyPr/>
                        <a:lstStyle/>
                        <a:p>
                          <a:pPr algn="ctr"/>
                          <a:r>
                            <a:rPr lang="en-US" sz="1800" dirty="0"/>
                            <a:t>20</a:t>
                          </a:r>
                        </a:p>
                      </a:txBody>
                      <a:tcPr marL="45720" marR="45720" marT="0" marB="0" anchor="ctr"/>
                    </a:tc>
                    <a:extLst>
                      <a:ext uri="{0D108BD9-81ED-4DB2-BD59-A6C34878D82A}">
                        <a16:rowId xmlns:a16="http://schemas.microsoft.com/office/drawing/2014/main" val="2646941198"/>
                      </a:ext>
                    </a:extLst>
                  </a:tr>
                  <a:tr h="275805">
                    <a:tc>
                      <a:txBody>
                        <a:bodyPr/>
                        <a:lstStyle/>
                        <a:p>
                          <a:endParaRPr lang="en-US" sz="1800" dirty="0"/>
                        </a:p>
                      </a:txBody>
                      <a:tcPr marL="45720" marR="45720" marT="0" marB="0">
                        <a:noFill/>
                      </a:tcPr>
                    </a:tc>
                    <a:tc>
                      <a:txBody>
                        <a:bodyPr/>
                        <a:lstStyle/>
                        <a:p>
                          <a:pPr algn="ctr"/>
                          <a:r>
                            <a:rPr lang="en-US" sz="1800" dirty="0"/>
                            <a:t>7</a:t>
                          </a:r>
                        </a:p>
                      </a:txBody>
                      <a:tcPr marL="45720" marR="45720" marT="0" marB="0" anchor="ctr"/>
                    </a:tc>
                    <a:tc>
                      <a:txBody>
                        <a:bodyPr/>
                        <a:lstStyle/>
                        <a:p>
                          <a:pPr algn="ctr"/>
                          <a:r>
                            <a:rPr lang="en-US" sz="1800" dirty="0"/>
                            <a:t>13</a:t>
                          </a:r>
                        </a:p>
                      </a:txBody>
                      <a:tcPr marL="45720" marR="45720" marT="0" marB="0" anchor="ctr"/>
                    </a:tc>
                    <a:extLst>
                      <a:ext uri="{0D108BD9-81ED-4DB2-BD59-A6C34878D82A}">
                        <a16:rowId xmlns:a16="http://schemas.microsoft.com/office/drawing/2014/main" val="3595151930"/>
                      </a:ext>
                    </a:extLst>
                  </a:tr>
                  <a:tr h="291033">
                    <a:tc>
                      <a:txBody>
                        <a:bodyPr/>
                        <a:lstStyle/>
                        <a:p>
                          <a:endParaRPr lang="en-US" sz="1800" dirty="0"/>
                        </a:p>
                      </a:txBody>
                      <a:tcPr marL="45720" marR="45720" marT="0" marB="0">
                        <a:noFill/>
                      </a:tcPr>
                    </a:tc>
                    <a:tc>
                      <a:txBody>
                        <a:bodyPr/>
                        <a:lstStyle/>
                        <a:p>
                          <a:endParaRPr lang="en-US"/>
                        </a:p>
                      </a:txBody>
                      <a:tcPr marL="45720" marR="45720" marT="0" marB="0" anchor="ctr">
                        <a:blipFill>
                          <a:blip r:embed="rId3"/>
                          <a:stretch>
                            <a:fillRect l="-140000" t="-922917" r="-132143" b="-516667"/>
                          </a:stretch>
                        </a:blipFill>
                      </a:tcPr>
                    </a:tc>
                    <a:tc>
                      <a:txBody>
                        <a:bodyPr/>
                        <a:lstStyle/>
                        <a:p>
                          <a:endParaRPr lang="en-US"/>
                        </a:p>
                      </a:txBody>
                      <a:tcPr marL="45720" marR="45720" marT="0" marB="0" anchor="ctr">
                        <a:blipFill>
                          <a:blip r:embed="rId3"/>
                          <a:stretch>
                            <a:fillRect l="-185635" t="-922917" r="-2210" b="-516667"/>
                          </a:stretch>
                        </a:blipFill>
                      </a:tcPr>
                    </a:tc>
                    <a:extLst>
                      <a:ext uri="{0D108BD9-81ED-4DB2-BD59-A6C34878D82A}">
                        <a16:rowId xmlns:a16="http://schemas.microsoft.com/office/drawing/2014/main" val="3262898138"/>
                      </a:ext>
                    </a:extLst>
                  </a:tr>
                  <a:tr h="330967">
                    <a:tc>
                      <a:txBody>
                        <a:bodyPr/>
                        <a:lstStyle/>
                        <a:p>
                          <a:pPr marL="0" algn="l" defTabSz="914400" rtl="0" eaLnBrk="1" latinLnBrk="0" hangingPunct="1"/>
                          <a:r>
                            <a:rPr lang="en-US" sz="1800" b="1" kern="1200" dirty="0">
                              <a:solidFill>
                                <a:schemeClr val="lt1"/>
                              </a:solidFill>
                              <a:latin typeface="+mn-lt"/>
                              <a:ea typeface="+mn-ea"/>
                              <a:cs typeface="+mn-cs"/>
                            </a:rPr>
                            <a:t>Set 3</a:t>
                          </a:r>
                        </a:p>
                      </a:txBody>
                      <a:tcPr marL="45720" marR="45720" marT="0" marB="0">
                        <a:solidFill>
                          <a:srgbClr val="0098D4"/>
                        </a:solidFill>
                      </a:tcPr>
                    </a:tc>
                    <a:tc>
                      <a:txBody>
                        <a:bodyPr/>
                        <a:lstStyle/>
                        <a:p>
                          <a:endParaRPr lang="en-US"/>
                        </a:p>
                      </a:txBody>
                      <a:tcPr marL="45720" marR="45720" marT="0" marB="0" anchor="ctr">
                        <a:blipFill>
                          <a:blip r:embed="rId3"/>
                          <a:stretch>
                            <a:fillRect l="-140000" t="-909259" r="-132143" b="-359259"/>
                          </a:stretch>
                        </a:blipFill>
                      </a:tcPr>
                    </a:tc>
                    <a:tc>
                      <a:txBody>
                        <a:bodyPr/>
                        <a:lstStyle/>
                        <a:p>
                          <a:endParaRPr lang="en-US"/>
                        </a:p>
                      </a:txBody>
                      <a:tcPr marL="45720" marR="45720" marT="0" marB="0" anchor="ctr">
                        <a:blipFill>
                          <a:blip r:embed="rId3"/>
                          <a:stretch>
                            <a:fillRect l="-185635" t="-909259" r="-2210" b="-359259"/>
                          </a:stretch>
                        </a:blipFill>
                      </a:tcPr>
                    </a:tc>
                    <a:extLst>
                      <a:ext uri="{0D108BD9-81ED-4DB2-BD59-A6C34878D82A}">
                        <a16:rowId xmlns:a16="http://schemas.microsoft.com/office/drawing/2014/main" val="2637208903"/>
                      </a:ext>
                    </a:extLst>
                  </a:tr>
                  <a:tr h="275805">
                    <a:tc>
                      <a:txBody>
                        <a:bodyPr/>
                        <a:lstStyle/>
                        <a:p>
                          <a:endParaRPr lang="en-US" sz="1800" dirty="0"/>
                        </a:p>
                      </a:txBody>
                      <a:tcPr marL="45720" marR="45720" marT="0" marB="0">
                        <a:noFill/>
                      </a:tcPr>
                    </a:tc>
                    <a:tc>
                      <a:txBody>
                        <a:bodyPr/>
                        <a:lstStyle/>
                        <a:p>
                          <a:pPr algn="ctr"/>
                          <a:r>
                            <a:rPr lang="en-US" sz="1800" dirty="0"/>
                            <a:t>2</a:t>
                          </a:r>
                        </a:p>
                      </a:txBody>
                      <a:tcPr marL="45720" marR="45720" marT="0" marB="0" anchor="ctr"/>
                    </a:tc>
                    <a:tc>
                      <a:txBody>
                        <a:bodyPr/>
                        <a:lstStyle/>
                        <a:p>
                          <a:pPr algn="ctr"/>
                          <a:r>
                            <a:rPr lang="en-US" sz="1800" dirty="0"/>
                            <a:t>20</a:t>
                          </a:r>
                        </a:p>
                      </a:txBody>
                      <a:tcPr marL="45720" marR="45720" marT="0" marB="0" anchor="ctr"/>
                    </a:tc>
                    <a:extLst>
                      <a:ext uri="{0D108BD9-81ED-4DB2-BD59-A6C34878D82A}">
                        <a16:rowId xmlns:a16="http://schemas.microsoft.com/office/drawing/2014/main" val="374838680"/>
                      </a:ext>
                    </a:extLst>
                  </a:tr>
                  <a:tr h="275805">
                    <a:tc>
                      <a:txBody>
                        <a:bodyPr/>
                        <a:lstStyle/>
                        <a:p>
                          <a:endParaRPr lang="en-US" sz="1800" dirty="0"/>
                        </a:p>
                      </a:txBody>
                      <a:tcPr marL="45720" marR="45720" marT="0" marB="0">
                        <a:noFill/>
                      </a:tcPr>
                    </a:tc>
                    <a:tc>
                      <a:txBody>
                        <a:bodyPr/>
                        <a:lstStyle/>
                        <a:p>
                          <a:pPr algn="ctr"/>
                          <a:r>
                            <a:rPr lang="en-US" sz="1800" dirty="0"/>
                            <a:t>6</a:t>
                          </a:r>
                        </a:p>
                      </a:txBody>
                      <a:tcPr marL="45720" marR="45720" marT="0" marB="0" anchor="ctr"/>
                    </a:tc>
                    <a:tc>
                      <a:txBody>
                        <a:bodyPr/>
                        <a:lstStyle/>
                        <a:p>
                          <a:pPr algn="ctr"/>
                          <a:r>
                            <a:rPr lang="en-US" sz="1800" dirty="0"/>
                            <a:t>27</a:t>
                          </a:r>
                        </a:p>
                      </a:txBody>
                      <a:tcPr marL="45720" marR="45720" marT="0" marB="0" anchor="ctr"/>
                    </a:tc>
                    <a:extLst>
                      <a:ext uri="{0D108BD9-81ED-4DB2-BD59-A6C34878D82A}">
                        <a16:rowId xmlns:a16="http://schemas.microsoft.com/office/drawing/2014/main" val="3630472609"/>
                      </a:ext>
                    </a:extLst>
                  </a:tr>
                  <a:tr h="274320">
                    <a:tc>
                      <a:txBody>
                        <a:bodyPr/>
                        <a:lstStyle/>
                        <a:p>
                          <a:endParaRPr lang="en-US" sz="1800" dirty="0"/>
                        </a:p>
                      </a:txBody>
                      <a:tcPr marL="45720" marR="45720" marT="0" marB="0">
                        <a:noFill/>
                      </a:tcPr>
                    </a:tc>
                    <a:tc>
                      <a:txBody>
                        <a:bodyPr/>
                        <a:lstStyle/>
                        <a:p>
                          <a:pPr algn="ctr"/>
                          <a:r>
                            <a:rPr lang="en-US" sz="1800" dirty="0"/>
                            <a:t>7</a:t>
                          </a:r>
                        </a:p>
                      </a:txBody>
                      <a:tcPr marL="45720" marR="45720" marT="0" marB="0" anchor="ctr"/>
                    </a:tc>
                    <a:tc>
                      <a:txBody>
                        <a:bodyPr/>
                        <a:lstStyle/>
                        <a:p>
                          <a:pPr algn="ctr"/>
                          <a:r>
                            <a:rPr lang="en-US" sz="1800" dirty="0"/>
                            <a:t>13</a:t>
                          </a:r>
                        </a:p>
                      </a:txBody>
                      <a:tcPr marL="45720" marR="45720" marT="0" marB="0" anchor="ctr"/>
                    </a:tc>
                    <a:extLst>
                      <a:ext uri="{0D108BD9-81ED-4DB2-BD59-A6C34878D82A}">
                        <a16:rowId xmlns:a16="http://schemas.microsoft.com/office/drawing/2014/main" val="224849335"/>
                      </a:ext>
                    </a:extLst>
                  </a:tr>
                  <a:tr h="291033">
                    <a:tc>
                      <a:txBody>
                        <a:bodyPr/>
                        <a:lstStyle/>
                        <a:p>
                          <a:endParaRPr lang="en-US" sz="1800" dirty="0"/>
                        </a:p>
                      </a:txBody>
                      <a:tcPr marL="45720" marR="45720" marT="0" marB="0">
                        <a:noFill/>
                      </a:tcPr>
                    </a:tc>
                    <a:tc>
                      <a:txBody>
                        <a:bodyPr/>
                        <a:lstStyle/>
                        <a:p>
                          <a:endParaRPr lang="en-US"/>
                        </a:p>
                      </a:txBody>
                      <a:tcPr marL="45720" marR="45720" marT="0" marB="0" anchor="ctr">
                        <a:blipFill>
                          <a:blip r:embed="rId3"/>
                          <a:stretch>
                            <a:fillRect l="-140000" t="-1418750" r="-132143" b="-20833"/>
                          </a:stretch>
                        </a:blipFill>
                      </a:tcPr>
                    </a:tc>
                    <a:tc>
                      <a:txBody>
                        <a:bodyPr/>
                        <a:lstStyle/>
                        <a:p>
                          <a:endParaRPr lang="en-US"/>
                        </a:p>
                      </a:txBody>
                      <a:tcPr marL="45720" marR="45720" marT="0" marB="0" anchor="ctr">
                        <a:blipFill>
                          <a:blip r:embed="rId3"/>
                          <a:stretch>
                            <a:fillRect l="-185635" t="-1418750" r="-2210" b="-20833"/>
                          </a:stretch>
                        </a:blipFill>
                      </a:tcPr>
                    </a:tc>
                    <a:extLst>
                      <a:ext uri="{0D108BD9-81ED-4DB2-BD59-A6C34878D82A}">
                        <a16:rowId xmlns:a16="http://schemas.microsoft.com/office/drawing/2014/main" val="1478363131"/>
                      </a:ext>
                    </a:extLst>
                  </a:tr>
                </a:tbl>
              </a:graphicData>
            </a:graphic>
          </p:graphicFrame>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62E9063-55D3-4856-8929-382124752A82}"/>
                  </a:ext>
                </a:extLst>
              </p:cNvPr>
              <p:cNvSpPr/>
              <p:nvPr/>
            </p:nvSpPr>
            <p:spPr>
              <a:xfrm>
                <a:off x="6096000" y="2606850"/>
                <a:ext cx="2932149" cy="633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𝒔</m:t>
                          </m:r>
                        </m:e>
                        <m:sub>
                          <m:r>
                            <a:rPr lang="en-US" b="1" i="1">
                              <a:latin typeface="Cambria Math" panose="02040503050406030204" pitchFamily="18" charset="0"/>
                              <a:ea typeface="Cambria Math" panose="02040503050406030204" pitchFamily="18" charset="0"/>
                            </a:rPr>
                            <m:t>𝒙𝒚</m:t>
                          </m:r>
                        </m:sub>
                      </m:sSub>
                      <m:r>
                        <a:rPr lang="en-US" b="1" i="1">
                          <a:latin typeface="Cambria Math" panose="02040503050406030204" pitchFamily="18" charset="0"/>
                          <a:ea typeface="Cambria Math" panose="02040503050406030204" pitchFamily="18" charset="0"/>
                        </a:rPr>
                        <m:t>=</m:t>
                      </m:r>
                      <m:f>
                        <m:fPr>
                          <m:ctrlPr>
                            <a:rPr lang="en-US" b="1" i="1">
                              <a:latin typeface="Cambria Math" panose="02040503050406030204" pitchFamily="18" charset="0"/>
                              <a:ea typeface="Cambria Math" panose="02040503050406030204" pitchFamily="18" charset="0"/>
                            </a:rPr>
                          </m:ctrlPr>
                        </m:fPr>
                        <m:num>
                          <m:nary>
                            <m:naryPr>
                              <m:chr m:val="∑"/>
                              <m:ctrlPr>
                                <a:rPr lang="en-US" b="1" i="1">
                                  <a:latin typeface="Cambria Math" panose="02040503050406030204" pitchFamily="18" charset="0"/>
                                  <a:ea typeface="Cambria Math" panose="02040503050406030204" pitchFamily="18" charset="0"/>
                                </a:rPr>
                              </m:ctrlPr>
                            </m:naryPr>
                            <m:sub>
                              <m:r>
                                <m:rPr>
                                  <m:brk m:alnAt="23"/>
                                </m:rPr>
                                <a:rPr lang="en-US" b="1" i="1">
                                  <a:latin typeface="Cambria Math" panose="02040503050406030204" pitchFamily="18" charset="0"/>
                                  <a:ea typeface="Cambria Math" panose="02040503050406030204" pitchFamily="18" charset="0"/>
                                </a:rPr>
                                <m:t>𝒊</m:t>
                              </m:r>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𝟏</m:t>
                              </m:r>
                            </m:sub>
                            <m:sup>
                              <m:r>
                                <a:rPr lang="en-US" b="1" i="1">
                                  <a:latin typeface="Cambria Math" panose="02040503050406030204" pitchFamily="18" charset="0"/>
                                  <a:ea typeface="Cambria Math" panose="02040503050406030204" pitchFamily="18" charset="0"/>
                                </a:rPr>
                                <m:t>𝒏</m:t>
                              </m:r>
                            </m:sup>
                            <m:e>
                              <m:d>
                                <m:dPr>
                                  <m:ctrlPr>
                                    <a:rPr lang="en-US" b="1" i="1">
                                      <a:latin typeface="Cambria Math" panose="02040503050406030204" pitchFamily="18" charset="0"/>
                                      <a:ea typeface="Cambria Math" panose="02040503050406030204" pitchFamily="18" charset="0"/>
                                    </a:rPr>
                                  </m:ctrlPr>
                                </m:dPr>
                                <m:e>
                                  <m:sSub>
                                    <m:sSubPr>
                                      <m:ctrlPr>
                                        <a:rPr lang="en-US"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𝒊</m:t>
                                      </m:r>
                                    </m:sub>
                                  </m:sSub>
                                  <m:r>
                                    <a:rPr lang="en-US" b="1" i="1">
                                      <a:latin typeface="Cambria Math" panose="02040503050406030204" pitchFamily="18" charset="0"/>
                                      <a:ea typeface="Cambria Math" panose="02040503050406030204" pitchFamily="18" charset="0"/>
                                    </a:rPr>
                                    <m:t>−</m:t>
                                  </m:r>
                                  <m:acc>
                                    <m:accPr>
                                      <m:chr m:val="̅"/>
                                      <m:ctrlPr>
                                        <a:rPr lang="en-US" b="1" i="1">
                                          <a:latin typeface="Cambria Math" panose="02040503050406030204" pitchFamily="18" charset="0"/>
                                          <a:ea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𝒙</m:t>
                                      </m:r>
                                    </m:e>
                                  </m:acc>
                                </m:e>
                              </m:d>
                              <m:d>
                                <m:dPr>
                                  <m:ctrlPr>
                                    <a:rPr lang="en-US" b="1" i="1">
                                      <a:latin typeface="Cambria Math" panose="02040503050406030204" pitchFamily="18" charset="0"/>
                                      <a:ea typeface="Cambria Math" panose="02040503050406030204" pitchFamily="18" charset="0"/>
                                    </a:rPr>
                                  </m:ctrlPr>
                                </m:dPr>
                                <m:e>
                                  <m:sSub>
                                    <m:sSubPr>
                                      <m:ctrlPr>
                                        <a:rPr lang="en-US"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𝒚</m:t>
                                      </m:r>
                                    </m:e>
                                    <m:sub>
                                      <m:r>
                                        <a:rPr lang="en-US" b="1" i="1">
                                          <a:latin typeface="Cambria Math" panose="02040503050406030204" pitchFamily="18" charset="0"/>
                                          <a:ea typeface="Cambria Math" panose="02040503050406030204" pitchFamily="18" charset="0"/>
                                        </a:rPr>
                                        <m:t>𝒊</m:t>
                                      </m:r>
                                    </m:sub>
                                  </m:sSub>
                                  <m:r>
                                    <a:rPr lang="en-US" b="1" i="1">
                                      <a:latin typeface="Cambria Math" panose="02040503050406030204" pitchFamily="18" charset="0"/>
                                      <a:ea typeface="Cambria Math" panose="02040503050406030204" pitchFamily="18" charset="0"/>
                                    </a:rPr>
                                    <m:t>−</m:t>
                                  </m:r>
                                  <m:acc>
                                    <m:accPr>
                                      <m:chr m:val="̅"/>
                                      <m:ctrlPr>
                                        <a:rPr lang="en-US" b="1" i="1">
                                          <a:latin typeface="Cambria Math" panose="02040503050406030204" pitchFamily="18" charset="0"/>
                                          <a:ea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𝒚</m:t>
                                      </m:r>
                                    </m:e>
                                  </m:acc>
                                </m:e>
                              </m:d>
                            </m:e>
                          </m:nary>
                        </m:num>
                        <m:den>
                          <m:r>
                            <a:rPr lang="en-US" b="1" i="1">
                              <a:latin typeface="Cambria Math" panose="02040503050406030204" pitchFamily="18" charset="0"/>
                              <a:ea typeface="Cambria Math" panose="02040503050406030204" pitchFamily="18" charset="0"/>
                            </a:rPr>
                            <m:t>𝒏</m:t>
                          </m:r>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𝟏</m:t>
                          </m:r>
                        </m:den>
                      </m:f>
                    </m:oMath>
                  </m:oMathPara>
                </a14:m>
                <a:endParaRPr lang="en-US" b="1" dirty="0"/>
              </a:p>
            </p:txBody>
          </p:sp>
        </mc:Choice>
        <mc:Fallback xmlns="">
          <p:sp>
            <p:nvSpPr>
              <p:cNvPr id="4" name="Rectangle 3">
                <a:extLst>
                  <a:ext uri="{FF2B5EF4-FFF2-40B4-BE49-F238E27FC236}">
                    <a16:creationId xmlns:a16="http://schemas.microsoft.com/office/drawing/2014/main" id="{C62E9063-55D3-4856-8929-382124752A82}"/>
                  </a:ext>
                </a:extLst>
              </p:cNvPr>
              <p:cNvSpPr>
                <a:spLocks noRot="1" noChangeAspect="1" noMove="1" noResize="1" noEditPoints="1" noAdjustHandles="1" noChangeArrowheads="1" noChangeShapeType="1" noTextEdit="1"/>
              </p:cNvSpPr>
              <p:nvPr/>
            </p:nvSpPr>
            <p:spPr>
              <a:xfrm>
                <a:off x="6096000" y="2606850"/>
                <a:ext cx="2932149" cy="633443"/>
              </a:xfrm>
              <a:prstGeom prst="rect">
                <a:avLst/>
              </a:prstGeom>
              <a:blipFill>
                <a:blip r:embed="rId4"/>
                <a:stretch>
                  <a:fillRect/>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4515C104-0942-4275-8955-B9F0CBC83C06}"/>
              </a:ext>
            </a:extLst>
          </p:cNvPr>
          <p:cNvSpPr/>
          <p:nvPr/>
        </p:nvSpPr>
        <p:spPr>
          <a:xfrm>
            <a:off x="6096000" y="3965625"/>
            <a:ext cx="4482518" cy="1631216"/>
          </a:xfrm>
          <a:prstGeom prst="rect">
            <a:avLst/>
          </a:prstGeom>
        </p:spPr>
        <p:txBody>
          <a:bodyPr wrap="square">
            <a:spAutoFit/>
          </a:bodyPr>
          <a:lstStyle/>
          <a:p>
            <a:pPr>
              <a:spcBef>
                <a:spcPts val="600"/>
              </a:spcBef>
            </a:pPr>
            <a:r>
              <a:rPr lang="en-US" dirty="0"/>
              <a:t>The </a:t>
            </a:r>
            <a:r>
              <a:rPr lang="en-US" i="1" dirty="0"/>
              <a:t>x</a:t>
            </a:r>
            <a:r>
              <a:rPr lang="en-US" i="1" baseline="-25000" dirty="0"/>
              <a:t>i</a:t>
            </a:r>
            <a:r>
              <a:rPr lang="en-US" dirty="0"/>
              <a:t> and </a:t>
            </a:r>
            <a:r>
              <a:rPr lang="en-US" i="1" dirty="0" err="1"/>
              <a:t>y</a:t>
            </a:r>
            <a:r>
              <a:rPr lang="en-US" i="1" baseline="-25000" dirty="0" err="1"/>
              <a:t>i</a:t>
            </a:r>
            <a:r>
              <a:rPr lang="en-US" i="1" baseline="-25000" dirty="0"/>
              <a:t> </a:t>
            </a:r>
            <a:r>
              <a:rPr lang="en-US" dirty="0"/>
              <a:t>values are the same across the three sets. </a:t>
            </a:r>
          </a:p>
          <a:p>
            <a:pPr>
              <a:spcBef>
                <a:spcPts val="600"/>
              </a:spcBef>
            </a:pPr>
            <a:endParaRPr lang="en-US" dirty="0"/>
          </a:p>
          <a:p>
            <a:pPr>
              <a:spcBef>
                <a:spcPts val="600"/>
              </a:spcBef>
            </a:pPr>
            <a:r>
              <a:rPr lang="en-US" dirty="0"/>
              <a:t>The only difference is the order of the </a:t>
            </a:r>
            <a:r>
              <a:rPr lang="en-US" i="1" dirty="0" err="1"/>
              <a:t>y</a:t>
            </a:r>
            <a:r>
              <a:rPr lang="en-US" i="1" baseline="-25000" dirty="0" err="1"/>
              <a:t>i</a:t>
            </a:r>
            <a:r>
              <a:rPr lang="en-US" dirty="0"/>
              <a:t> values.</a:t>
            </a:r>
          </a:p>
        </p:txBody>
      </p:sp>
    </p:spTree>
    <p:extLst>
      <p:ext uri="{BB962C8B-B14F-4D97-AF65-F5344CB8AC3E}">
        <p14:creationId xmlns:p14="http://schemas.microsoft.com/office/powerpoint/2010/main" val="781620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198663" y="140529"/>
            <a:ext cx="11851095" cy="646331"/>
          </a:xfrm>
          <a:prstGeom prst="rect">
            <a:avLst/>
          </a:prstGeom>
          <a:noFill/>
        </p:spPr>
        <p:txBody>
          <a:bodyPr wrap="square" rtlCol="0">
            <a:spAutoFit/>
          </a:bodyPr>
          <a:lstStyle/>
          <a:p>
            <a:pPr algn="ctr"/>
            <a:r>
              <a:rPr lang="en-US" sz="3600" b="1" dirty="0"/>
              <a:t>Calculating the Covariance</a:t>
            </a:r>
          </a:p>
        </p:txBody>
      </p:sp>
      <mc:AlternateContent xmlns:mc="http://schemas.openxmlformats.org/markup-compatibility/2006" xmlns:a14="http://schemas.microsoft.com/office/drawing/2010/main">
        <mc:Choice Requires="a14">
          <p:graphicFrame>
            <p:nvGraphicFramePr>
              <p:cNvPr id="6" name="Table 9">
                <a:extLst>
                  <a:ext uri="{FF2B5EF4-FFF2-40B4-BE49-F238E27FC236}">
                    <a16:creationId xmlns:a16="http://schemas.microsoft.com/office/drawing/2014/main" id="{B24A190E-9BC9-4E0F-A7C9-5D3B6F098662}"/>
                  </a:ext>
                </a:extLst>
              </p:cNvPr>
              <p:cNvGraphicFramePr>
                <a:graphicFrameLocks/>
              </p:cNvGraphicFramePr>
              <p:nvPr>
                <p:extLst>
                  <p:ext uri="{D42A27DB-BD31-4B8C-83A1-F6EECF244321}">
                    <p14:modId xmlns:p14="http://schemas.microsoft.com/office/powerpoint/2010/main" val="3753632421"/>
                  </p:ext>
                </p:extLst>
              </p:nvPr>
            </p:nvGraphicFramePr>
            <p:xfrm>
              <a:off x="567159" y="1400538"/>
              <a:ext cx="6404954" cy="4874924"/>
            </p:xfrm>
            <a:graphic>
              <a:graphicData uri="http://schemas.openxmlformats.org/drawingml/2006/table">
                <a:tbl>
                  <a:tblPr firstRow="1" bandRow="1">
                    <a:tableStyleId>{5C22544A-7EE6-4342-B048-85BDC9FD1C3A}</a:tableStyleId>
                  </a:tblPr>
                  <a:tblGrid>
                    <a:gridCol w="954424">
                      <a:extLst>
                        <a:ext uri="{9D8B030D-6E8A-4147-A177-3AD203B41FA5}">
                          <a16:colId xmlns:a16="http://schemas.microsoft.com/office/drawing/2014/main" val="1915269023"/>
                        </a:ext>
                      </a:extLst>
                    </a:gridCol>
                    <a:gridCol w="689306">
                      <a:extLst>
                        <a:ext uri="{9D8B030D-6E8A-4147-A177-3AD203B41FA5}">
                          <a16:colId xmlns:a16="http://schemas.microsoft.com/office/drawing/2014/main" val="895878470"/>
                        </a:ext>
                      </a:extLst>
                    </a:gridCol>
                    <a:gridCol w="886250">
                      <a:extLst>
                        <a:ext uri="{9D8B030D-6E8A-4147-A177-3AD203B41FA5}">
                          <a16:colId xmlns:a16="http://schemas.microsoft.com/office/drawing/2014/main" val="3278246678"/>
                        </a:ext>
                      </a:extLst>
                    </a:gridCol>
                    <a:gridCol w="878675">
                      <a:extLst>
                        <a:ext uri="{9D8B030D-6E8A-4147-A177-3AD203B41FA5}">
                          <a16:colId xmlns:a16="http://schemas.microsoft.com/office/drawing/2014/main" val="3508432231"/>
                        </a:ext>
                      </a:extLst>
                    </a:gridCol>
                    <a:gridCol w="908975">
                      <a:extLst>
                        <a:ext uri="{9D8B030D-6E8A-4147-A177-3AD203B41FA5}">
                          <a16:colId xmlns:a16="http://schemas.microsoft.com/office/drawing/2014/main" val="2240212543"/>
                        </a:ext>
                      </a:extLst>
                    </a:gridCol>
                    <a:gridCol w="2087324">
                      <a:extLst>
                        <a:ext uri="{9D8B030D-6E8A-4147-A177-3AD203B41FA5}">
                          <a16:colId xmlns:a16="http://schemas.microsoft.com/office/drawing/2014/main" val="897103780"/>
                        </a:ext>
                      </a:extLst>
                    </a:gridCol>
                  </a:tblGrid>
                  <a:tr h="351145">
                    <a:tc>
                      <a:txBody>
                        <a:bodyPr/>
                        <a:lstStyle/>
                        <a:p>
                          <a:r>
                            <a:rPr lang="en-US" sz="1800" dirty="0"/>
                            <a:t>Set 1</a:t>
                          </a:r>
                        </a:p>
                      </a:txBody>
                      <a:tcPr marL="45720" marR="45720" marT="0" marB="0"/>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1" i="1" smtClean="0">
                                        <a:latin typeface="Cambria Math" panose="02040503050406030204" pitchFamily="18" charset="0"/>
                                      </a:rPr>
                                      <m:t>𝒙</m:t>
                                    </m:r>
                                  </m:e>
                                  <m:sub>
                                    <m:r>
                                      <a:rPr lang="en-US" sz="1800" b="1" i="1" smtClean="0">
                                        <a:latin typeface="Cambria Math" panose="02040503050406030204" pitchFamily="18" charset="0"/>
                                      </a:rPr>
                                      <m:t>𝒊</m:t>
                                    </m:r>
                                  </m:sub>
                                </m:sSub>
                              </m:oMath>
                            </m:oMathPara>
                          </a14:m>
                          <a:endParaRPr lang="en-US" sz="1800" dirty="0"/>
                        </a:p>
                      </a:txBody>
                      <a:tcPr marL="45720" marR="45720" marT="0" marB="0"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1" i="1" smtClean="0">
                                        <a:latin typeface="Cambria Math" panose="02040503050406030204" pitchFamily="18" charset="0"/>
                                      </a:rPr>
                                      <m:t>𝒚</m:t>
                                    </m:r>
                                  </m:e>
                                  <m:sub>
                                    <m:r>
                                      <a:rPr lang="en-US" sz="1800" b="1" i="1" smtClean="0">
                                        <a:latin typeface="Cambria Math" panose="02040503050406030204" pitchFamily="18" charset="0"/>
                                      </a:rPr>
                                      <m:t>𝒊</m:t>
                                    </m:r>
                                  </m:sub>
                                </m:sSub>
                              </m:oMath>
                            </m:oMathPara>
                          </a14:m>
                          <a:endParaRPr lang="en-US" sz="1800" dirty="0"/>
                        </a:p>
                      </a:txBody>
                      <a:tcPr marL="45720" marR="45720" marT="0" marB="0"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1" i="1" smtClean="0">
                                        <a:latin typeface="Cambria Math" panose="02040503050406030204" pitchFamily="18" charset="0"/>
                                      </a:rPr>
                                      <m:t>(</m:t>
                                    </m:r>
                                    <m:r>
                                      <a:rPr lang="en-US" sz="1800" b="1" i="1" smtClean="0">
                                        <a:latin typeface="Cambria Math" panose="02040503050406030204" pitchFamily="18" charset="0"/>
                                      </a:rPr>
                                      <m:t>𝒙</m:t>
                                    </m:r>
                                  </m:e>
                                  <m:sub>
                                    <m:r>
                                      <a:rPr lang="en-US" sz="1800" b="1" i="1" smtClean="0">
                                        <a:latin typeface="Cambria Math" panose="02040503050406030204" pitchFamily="18" charset="0"/>
                                      </a:rPr>
                                      <m:t>𝒊</m:t>
                                    </m:r>
                                  </m:sub>
                                </m:sSub>
                                <m:r>
                                  <a:rPr lang="en-US" sz="1800" b="1" i="1" smtClean="0">
                                    <a:latin typeface="Cambria Math" panose="02040503050406030204" pitchFamily="18" charset="0"/>
                                  </a:rPr>
                                  <m:t>−</m:t>
                                </m:r>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𝒙</m:t>
                                    </m:r>
                                  </m:e>
                                </m:acc>
                                <m:r>
                                  <a:rPr lang="en-US" sz="1800" b="1" i="1" smtClean="0">
                                    <a:latin typeface="Cambria Math" panose="02040503050406030204" pitchFamily="18" charset="0"/>
                                  </a:rPr>
                                  <m:t>)</m:t>
                                </m:r>
                              </m:oMath>
                            </m:oMathPara>
                          </a14:m>
                          <a:endParaRPr lang="en-US" sz="1800" dirty="0"/>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1" i="1" smtClean="0">
                                        <a:latin typeface="Cambria Math" panose="02040503050406030204" pitchFamily="18" charset="0"/>
                                      </a:rPr>
                                      <m:t>(</m:t>
                                    </m:r>
                                    <m:r>
                                      <a:rPr lang="en-US" sz="1800" b="1" i="1" smtClean="0">
                                        <a:latin typeface="Cambria Math" panose="02040503050406030204" pitchFamily="18" charset="0"/>
                                      </a:rPr>
                                      <m:t>𝒚</m:t>
                                    </m:r>
                                  </m:e>
                                  <m:sub>
                                    <m:r>
                                      <a:rPr lang="en-US" sz="1800" b="1" i="1" smtClean="0">
                                        <a:latin typeface="Cambria Math" panose="02040503050406030204" pitchFamily="18" charset="0"/>
                                      </a:rPr>
                                      <m:t>𝒊</m:t>
                                    </m:r>
                                  </m:sub>
                                </m:sSub>
                                <m:r>
                                  <a:rPr lang="en-US" sz="1800" b="1" i="1" smtClean="0">
                                    <a:latin typeface="Cambria Math" panose="02040503050406030204" pitchFamily="18" charset="0"/>
                                  </a:rPr>
                                  <m:t>−</m:t>
                                </m:r>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𝒚</m:t>
                                    </m:r>
                                  </m:e>
                                </m:acc>
                                <m:r>
                                  <a:rPr lang="en-US" sz="1800" b="1" i="1" smtClean="0">
                                    <a:latin typeface="Cambria Math" panose="02040503050406030204" pitchFamily="18" charset="0"/>
                                  </a:rPr>
                                  <m:t>)</m:t>
                                </m:r>
                              </m:oMath>
                            </m:oMathPara>
                          </a14:m>
                          <a:endParaRPr lang="en-US" sz="1800" dirty="0"/>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800" i="1" smtClean="0">
                                      <a:latin typeface="Cambria Math" panose="02040503050406030204" pitchFamily="18" charset="0"/>
                                    </a:rPr>
                                  </m:ctrlPr>
                                </m:sSubPr>
                                <m:e>
                                  <m:r>
                                    <a:rPr lang="en-US" sz="1800" b="1" i="1" smtClean="0">
                                      <a:latin typeface="Cambria Math" panose="02040503050406030204" pitchFamily="18" charset="0"/>
                                    </a:rPr>
                                    <m:t>(</m:t>
                                  </m:r>
                                  <m:r>
                                    <a:rPr lang="en-US" sz="1800" b="1" i="1" smtClean="0">
                                      <a:latin typeface="Cambria Math" panose="02040503050406030204" pitchFamily="18" charset="0"/>
                                    </a:rPr>
                                    <m:t>𝒙</m:t>
                                  </m:r>
                                </m:e>
                                <m:sub>
                                  <m:r>
                                    <a:rPr lang="en-US" sz="1800" b="1" i="1" smtClean="0">
                                      <a:latin typeface="Cambria Math" panose="02040503050406030204" pitchFamily="18" charset="0"/>
                                    </a:rPr>
                                    <m:t>𝒊</m:t>
                                  </m:r>
                                </m:sub>
                              </m:sSub>
                              <m:r>
                                <a:rPr lang="en-US" sz="1800" b="1" i="1" smtClean="0">
                                  <a:latin typeface="Cambria Math" panose="02040503050406030204" pitchFamily="18" charset="0"/>
                                </a:rPr>
                                <m:t>−</m:t>
                              </m:r>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𝒙</m:t>
                                  </m:r>
                                </m:e>
                              </m:acc>
                              <m:r>
                                <a:rPr lang="en-US" sz="1800" b="1" i="1" smtClean="0">
                                  <a:latin typeface="Cambria Math" panose="02040503050406030204" pitchFamily="18" charset="0"/>
                                </a:rPr>
                                <m:t>)</m:t>
                              </m:r>
                            </m:oMath>
                          </a14:m>
                          <a:r>
                            <a:rPr lang="en-US" sz="1800" dirty="0"/>
                            <a:t> </a:t>
                          </a:r>
                          <a14:m>
                            <m:oMath xmlns:m="http://schemas.openxmlformats.org/officeDocument/2006/math">
                              <m:sSub>
                                <m:sSubPr>
                                  <m:ctrlPr>
                                    <a:rPr lang="en-US" sz="1800" i="1" smtClean="0">
                                      <a:latin typeface="Cambria Math" panose="02040503050406030204" pitchFamily="18" charset="0"/>
                                    </a:rPr>
                                  </m:ctrlPr>
                                </m:sSubPr>
                                <m:e>
                                  <m:r>
                                    <a:rPr lang="en-US" sz="1800" b="1" i="1" smtClean="0">
                                      <a:latin typeface="Cambria Math" panose="02040503050406030204" pitchFamily="18" charset="0"/>
                                    </a:rPr>
                                    <m:t>(</m:t>
                                  </m:r>
                                  <m:r>
                                    <a:rPr lang="en-US" sz="1800" b="1" i="1" smtClean="0">
                                      <a:latin typeface="Cambria Math" panose="02040503050406030204" pitchFamily="18" charset="0"/>
                                    </a:rPr>
                                    <m:t>𝒚</m:t>
                                  </m:r>
                                </m:e>
                                <m:sub>
                                  <m:r>
                                    <a:rPr lang="en-US" sz="1800" b="1" i="1" smtClean="0">
                                      <a:latin typeface="Cambria Math" panose="02040503050406030204" pitchFamily="18" charset="0"/>
                                    </a:rPr>
                                    <m:t>𝒊</m:t>
                                  </m:r>
                                </m:sub>
                              </m:sSub>
                              <m:r>
                                <a:rPr lang="en-US" sz="1800" b="1" i="1" smtClean="0">
                                  <a:latin typeface="Cambria Math" panose="02040503050406030204" pitchFamily="18" charset="0"/>
                                </a:rPr>
                                <m:t>−</m:t>
                              </m:r>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𝒚</m:t>
                                  </m:r>
                                </m:e>
                              </m:acc>
                              <m:r>
                                <a:rPr lang="en-US" sz="1800" b="1" i="1" smtClean="0">
                                  <a:latin typeface="Cambria Math" panose="02040503050406030204" pitchFamily="18" charset="0"/>
                                </a:rPr>
                                <m:t>)</m:t>
                              </m:r>
                            </m:oMath>
                          </a14:m>
                          <a:endParaRPr lang="en-US" sz="1800" dirty="0"/>
                        </a:p>
                      </a:txBody>
                      <a:tcPr marL="45720" marR="45720" marT="0" marB="0" anchor="ctr"/>
                    </a:tc>
                    <a:extLst>
                      <a:ext uri="{0D108BD9-81ED-4DB2-BD59-A6C34878D82A}">
                        <a16:rowId xmlns:a16="http://schemas.microsoft.com/office/drawing/2014/main" val="2730563505"/>
                      </a:ext>
                    </a:extLst>
                  </a:tr>
                  <a:tr h="292620">
                    <a:tc>
                      <a:txBody>
                        <a:bodyPr/>
                        <a:lstStyle/>
                        <a:p>
                          <a:endParaRPr lang="en-US" sz="1800" dirty="0"/>
                        </a:p>
                      </a:txBody>
                      <a:tcPr marL="45720" marR="45720" marT="0" marB="0">
                        <a:noFill/>
                      </a:tcPr>
                    </a:tc>
                    <a:tc>
                      <a:txBody>
                        <a:bodyPr/>
                        <a:lstStyle/>
                        <a:p>
                          <a:pPr algn="ctr"/>
                          <a:r>
                            <a:rPr lang="en-US" sz="1800" dirty="0"/>
                            <a:t>2</a:t>
                          </a:r>
                        </a:p>
                      </a:txBody>
                      <a:tcPr marL="45720" marR="45720" marT="0" marB="0" anchor="ctr"/>
                    </a:tc>
                    <a:tc>
                      <a:txBody>
                        <a:bodyPr/>
                        <a:lstStyle/>
                        <a:p>
                          <a:pPr algn="ctr"/>
                          <a:r>
                            <a:rPr lang="en-US" sz="1800" dirty="0"/>
                            <a:t>13</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─3</a:t>
                          </a:r>
                          <a:endParaRPr lang="en-US" sz="1800" dirty="0"/>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a:t>
                          </a:r>
                          <a:r>
                            <a:rPr lang="en-US" sz="1800" dirty="0"/>
                            <a:t>7</a:t>
                          </a:r>
                        </a:p>
                      </a:txBody>
                      <a:tcPr marL="45720" marR="45720" marT="0" marB="0" anchor="ctr"/>
                    </a:tc>
                    <a:tc>
                      <a:txBody>
                        <a:bodyPr/>
                        <a:lstStyle/>
                        <a:p>
                          <a:pPr algn="ctr"/>
                          <a:r>
                            <a:rPr lang="en-US" sz="1800" dirty="0"/>
                            <a:t>21</a:t>
                          </a:r>
                        </a:p>
                      </a:txBody>
                      <a:tcPr marL="45720" marR="45720" marT="0" marB="0" anchor="ctr"/>
                    </a:tc>
                    <a:extLst>
                      <a:ext uri="{0D108BD9-81ED-4DB2-BD59-A6C34878D82A}">
                        <a16:rowId xmlns:a16="http://schemas.microsoft.com/office/drawing/2014/main" val="3108423383"/>
                      </a:ext>
                    </a:extLst>
                  </a:tr>
                  <a:tr h="292620">
                    <a:tc>
                      <a:txBody>
                        <a:bodyPr/>
                        <a:lstStyle/>
                        <a:p>
                          <a:endParaRPr lang="en-US" sz="1800" dirty="0"/>
                        </a:p>
                      </a:txBody>
                      <a:tcPr marL="45720" marR="45720" marT="0" marB="0">
                        <a:noFill/>
                      </a:tcPr>
                    </a:tc>
                    <a:tc>
                      <a:txBody>
                        <a:bodyPr/>
                        <a:lstStyle/>
                        <a:p>
                          <a:pPr algn="ctr"/>
                          <a:r>
                            <a:rPr lang="en-US" sz="1800" dirty="0"/>
                            <a:t>6</a:t>
                          </a:r>
                        </a:p>
                      </a:txBody>
                      <a:tcPr marL="45720" marR="45720" marT="0" marB="0" anchor="ctr"/>
                    </a:tc>
                    <a:tc>
                      <a:txBody>
                        <a:bodyPr/>
                        <a:lstStyle/>
                        <a:p>
                          <a:pPr algn="ctr"/>
                          <a:r>
                            <a:rPr lang="en-US" sz="1800" dirty="0"/>
                            <a:t>20</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1</a:t>
                          </a:r>
                          <a:endParaRPr lang="en-US" sz="1800" dirty="0"/>
                        </a:p>
                      </a:txBody>
                      <a:tcPr marL="45720" marR="45720" marT="0" marB="0" anchor="ctr"/>
                    </a:tc>
                    <a:tc>
                      <a:txBody>
                        <a:bodyPr/>
                        <a:lstStyle/>
                        <a:p>
                          <a:pPr algn="ctr"/>
                          <a:r>
                            <a:rPr lang="en-US" sz="1800" dirty="0"/>
                            <a:t>0</a:t>
                          </a:r>
                        </a:p>
                      </a:txBody>
                      <a:tcPr marL="45720" marR="45720" marT="0" marB="0" anchor="ctr"/>
                    </a:tc>
                    <a:tc>
                      <a:txBody>
                        <a:bodyPr/>
                        <a:lstStyle/>
                        <a:p>
                          <a:pPr algn="ctr"/>
                          <a:r>
                            <a:rPr lang="en-US" sz="1800" dirty="0"/>
                            <a:t>0</a:t>
                          </a:r>
                        </a:p>
                      </a:txBody>
                      <a:tcPr marL="45720" marR="45720" marT="0" marB="0" anchor="ctr"/>
                    </a:tc>
                    <a:extLst>
                      <a:ext uri="{0D108BD9-81ED-4DB2-BD59-A6C34878D82A}">
                        <a16:rowId xmlns:a16="http://schemas.microsoft.com/office/drawing/2014/main" val="2056398771"/>
                      </a:ext>
                    </a:extLst>
                  </a:tr>
                  <a:tr h="292620">
                    <a:tc>
                      <a:txBody>
                        <a:bodyPr/>
                        <a:lstStyle/>
                        <a:p>
                          <a:endParaRPr lang="en-US" sz="1800" dirty="0"/>
                        </a:p>
                      </a:txBody>
                      <a:tcPr marL="45720" marR="45720" marT="0" marB="0">
                        <a:noFill/>
                      </a:tcPr>
                    </a:tc>
                    <a:tc>
                      <a:txBody>
                        <a:bodyPr/>
                        <a:lstStyle/>
                        <a:p>
                          <a:pPr algn="ctr"/>
                          <a:r>
                            <a:rPr lang="en-US" sz="1800" dirty="0"/>
                            <a:t>7</a:t>
                          </a:r>
                        </a:p>
                      </a:txBody>
                      <a:tcPr marL="45720" marR="45720" marT="0" marB="0" anchor="ctr"/>
                    </a:tc>
                    <a:tc>
                      <a:txBody>
                        <a:bodyPr/>
                        <a:lstStyle/>
                        <a:p>
                          <a:pPr algn="ctr"/>
                          <a:r>
                            <a:rPr lang="en-US" sz="1800" dirty="0"/>
                            <a:t>27</a:t>
                          </a:r>
                        </a:p>
                      </a:txBody>
                      <a:tcPr marL="45720" marR="45720" marT="0" marB="0" anchor="ctr"/>
                    </a:tc>
                    <a:tc>
                      <a:txBody>
                        <a:bodyPr/>
                        <a:lstStyle/>
                        <a:p>
                          <a:pPr algn="ctr"/>
                          <a:r>
                            <a:rPr lang="en-US" sz="1800" dirty="0"/>
                            <a:t>2</a:t>
                          </a:r>
                        </a:p>
                      </a:txBody>
                      <a:tcPr marL="45720" marR="45720" marT="0" marB="0" anchor="ctr"/>
                    </a:tc>
                    <a:tc>
                      <a:txBody>
                        <a:bodyPr/>
                        <a:lstStyle/>
                        <a:p>
                          <a:pPr algn="ctr"/>
                          <a:r>
                            <a:rPr lang="en-US" sz="1800" dirty="0"/>
                            <a:t>7</a:t>
                          </a:r>
                        </a:p>
                      </a:txBody>
                      <a:tcPr marL="45720" marR="45720" marT="0" marB="0" anchor="ctr"/>
                    </a:tc>
                    <a:tc>
                      <a:txBody>
                        <a:bodyPr/>
                        <a:lstStyle/>
                        <a:p>
                          <a:pPr algn="ctr"/>
                          <a:r>
                            <a:rPr lang="en-US" sz="1800" dirty="0"/>
                            <a:t>14</a:t>
                          </a:r>
                        </a:p>
                      </a:txBody>
                      <a:tcPr marL="45720" marR="45720" marT="0" marB="0" anchor="ctr"/>
                    </a:tc>
                    <a:extLst>
                      <a:ext uri="{0D108BD9-81ED-4DB2-BD59-A6C34878D82A}">
                        <a16:rowId xmlns:a16="http://schemas.microsoft.com/office/drawing/2014/main" val="3129154356"/>
                      </a:ext>
                    </a:extLst>
                  </a:tr>
                  <a:tr h="308776">
                    <a:tc>
                      <a:txBody>
                        <a:bodyPr/>
                        <a:lstStyle/>
                        <a:p>
                          <a:endParaRPr lang="en-US" sz="1800" dirty="0"/>
                        </a:p>
                      </a:txBody>
                      <a:tcPr marL="45720" marR="45720" marT="0" marB="0">
                        <a:no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𝒙</m:t>
                                    </m:r>
                                  </m:e>
                                </m:acc>
                                <m:r>
                                  <a:rPr lang="en-US" sz="1800" b="1" i="1" smtClean="0">
                                    <a:latin typeface="Cambria Math" panose="02040503050406030204" pitchFamily="18" charset="0"/>
                                  </a:rPr>
                                  <m:t>=</m:t>
                                </m:r>
                                <m:r>
                                  <a:rPr lang="en-US" sz="1800" b="1" i="1" smtClean="0">
                                    <a:latin typeface="Cambria Math" panose="02040503050406030204" pitchFamily="18" charset="0"/>
                                  </a:rPr>
                                  <m:t>𝟓</m:t>
                                </m:r>
                              </m:oMath>
                            </m:oMathPara>
                          </a14:m>
                          <a:endParaRPr lang="en-US" sz="1800" dirty="0"/>
                        </a:p>
                      </a:txBody>
                      <a:tcPr marL="45720" marR="45720" marT="0" marB="0" anchor="ct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𝒚</m:t>
                                    </m:r>
                                  </m:e>
                                </m:acc>
                                <m:r>
                                  <a:rPr lang="en-US" sz="1800" b="1" i="1" smtClean="0">
                                    <a:latin typeface="Cambria Math" panose="02040503050406030204" pitchFamily="18" charset="0"/>
                                  </a:rPr>
                                  <m:t>=</m:t>
                                </m:r>
                                <m:r>
                                  <a:rPr lang="en-US" sz="1800" b="1" i="1" smtClean="0">
                                    <a:latin typeface="Cambria Math" panose="02040503050406030204" pitchFamily="18" charset="0"/>
                                  </a:rPr>
                                  <m:t>𝟐𝟎</m:t>
                                </m:r>
                              </m:oMath>
                            </m:oMathPara>
                          </a14:m>
                          <a:endParaRPr lang="en-US" sz="1800" dirty="0"/>
                        </a:p>
                      </a:txBody>
                      <a:tcPr marL="45720" marR="45720" marT="0" marB="0" anchor="ctr"/>
                    </a:tc>
                    <a:tc>
                      <a:txBody>
                        <a:bodyPr/>
                        <a:lstStyle/>
                        <a:p>
                          <a:pPr algn="ctr"/>
                          <a:endParaRPr lang="en-US" sz="1800" dirty="0"/>
                        </a:p>
                      </a:txBody>
                      <a:tcPr marL="45720" marR="45720" marT="0" marB="0" anchor="ctr"/>
                    </a:tc>
                    <a:tc>
                      <a:txBody>
                        <a:bodyPr/>
                        <a:lstStyle/>
                        <a:p>
                          <a:pPr algn="ctr"/>
                          <a:endParaRPr lang="en-US" sz="1800" dirty="0"/>
                        </a:p>
                      </a:txBody>
                      <a:tcPr marL="45720" marR="45720" marT="0" marB="0"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𝑠</m:t>
                                    </m:r>
                                  </m:e>
                                  <m:sub>
                                    <m:r>
                                      <a:rPr lang="en-US" sz="1800" b="0" i="1" smtClean="0">
                                        <a:latin typeface="Cambria Math" panose="02040503050406030204" pitchFamily="18" charset="0"/>
                                      </a:rPr>
                                      <m:t>𝑥𝑦</m:t>
                                    </m:r>
                                  </m:sub>
                                </m:sSub>
                                <m:r>
                                  <a:rPr lang="en-US" sz="1800" b="0" i="1" smtClean="0">
                                    <a:latin typeface="Cambria Math" panose="02040503050406030204" pitchFamily="18" charset="0"/>
                                  </a:rPr>
                                  <m:t>=35/2=17.5</m:t>
                                </m:r>
                              </m:oMath>
                            </m:oMathPara>
                          </a14:m>
                          <a:endParaRPr lang="en-US" sz="1800" dirty="0"/>
                        </a:p>
                      </a:txBody>
                      <a:tcPr marL="45720" marR="45720" marT="0" marB="0" anchor="ctr"/>
                    </a:tc>
                    <a:extLst>
                      <a:ext uri="{0D108BD9-81ED-4DB2-BD59-A6C34878D82A}">
                        <a16:rowId xmlns:a16="http://schemas.microsoft.com/office/drawing/2014/main" val="883829462"/>
                      </a:ext>
                    </a:extLst>
                  </a:tr>
                  <a:tr h="351145">
                    <a:tc>
                      <a:txBody>
                        <a:bodyPr/>
                        <a:lstStyle/>
                        <a:p>
                          <a:pPr marL="0" algn="l" defTabSz="914400" rtl="0" eaLnBrk="1" latinLnBrk="0" hangingPunct="1"/>
                          <a:r>
                            <a:rPr lang="en-US" sz="1800" b="1" kern="1200" dirty="0">
                              <a:solidFill>
                                <a:schemeClr val="lt1"/>
                              </a:solidFill>
                              <a:latin typeface="+mn-lt"/>
                              <a:ea typeface="+mn-ea"/>
                              <a:cs typeface="+mn-cs"/>
                            </a:rPr>
                            <a:t>Set 2</a:t>
                          </a:r>
                        </a:p>
                      </a:txBody>
                      <a:tcPr marL="45720" marR="45720" marT="0" marB="0">
                        <a:solidFill>
                          <a:srgbClr val="0098D4"/>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𝒙</m:t>
                                    </m:r>
                                  </m:e>
                                  <m:sub>
                                    <m:r>
                                      <a:rPr lang="en-US" sz="1800" b="1" i="1" smtClean="0">
                                        <a:solidFill>
                                          <a:schemeClr val="bg1"/>
                                        </a:solidFill>
                                        <a:latin typeface="Cambria Math" panose="02040503050406030204" pitchFamily="18" charset="0"/>
                                      </a:rPr>
                                      <m:t>𝒊</m:t>
                                    </m:r>
                                  </m:sub>
                                </m:sSub>
                              </m:oMath>
                            </m:oMathPara>
                          </a14:m>
                          <a:endParaRPr lang="en-US" sz="1800" dirty="0">
                            <a:solidFill>
                              <a:schemeClr val="bg1"/>
                            </a:solidFill>
                          </a:endParaRPr>
                        </a:p>
                      </a:txBody>
                      <a:tcPr marL="45720" marR="45720" marT="0" marB="0" anchor="ctr">
                        <a:solidFill>
                          <a:srgbClr val="0098D4"/>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𝒚</m:t>
                                    </m:r>
                                  </m:e>
                                  <m:sub>
                                    <m:r>
                                      <a:rPr lang="en-US" sz="1800" b="1" i="1" smtClean="0">
                                        <a:solidFill>
                                          <a:schemeClr val="bg1"/>
                                        </a:solidFill>
                                        <a:latin typeface="Cambria Math" panose="02040503050406030204" pitchFamily="18" charset="0"/>
                                      </a:rPr>
                                      <m:t>𝒊</m:t>
                                    </m:r>
                                  </m:sub>
                                </m:sSub>
                              </m:oMath>
                            </m:oMathPara>
                          </a14:m>
                          <a:endParaRPr lang="en-US" sz="1800" dirty="0">
                            <a:solidFill>
                              <a:schemeClr val="bg1"/>
                            </a:solidFill>
                          </a:endParaRPr>
                        </a:p>
                      </a:txBody>
                      <a:tcPr marL="45720" marR="45720" marT="0" marB="0" anchor="ctr">
                        <a:solidFill>
                          <a:srgbClr val="0098D4"/>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m:t>
                                    </m:r>
                                    <m:r>
                                      <a:rPr lang="en-US" sz="1800" b="1" i="1" smtClean="0">
                                        <a:solidFill>
                                          <a:schemeClr val="bg1"/>
                                        </a:solidFill>
                                        <a:latin typeface="Cambria Math" panose="02040503050406030204" pitchFamily="18" charset="0"/>
                                      </a:rPr>
                                      <m:t>𝒙</m:t>
                                    </m:r>
                                  </m:e>
                                  <m:sub>
                                    <m:r>
                                      <a:rPr lang="en-US" sz="1800" b="1" i="1" smtClean="0">
                                        <a:solidFill>
                                          <a:schemeClr val="bg1"/>
                                        </a:solidFill>
                                        <a:latin typeface="Cambria Math" panose="02040503050406030204" pitchFamily="18" charset="0"/>
                                      </a:rPr>
                                      <m:t>𝒊</m:t>
                                    </m:r>
                                  </m:sub>
                                </m:sSub>
                                <m:r>
                                  <a:rPr lang="en-US" sz="1800" b="1" i="1" smtClean="0">
                                    <a:solidFill>
                                      <a:schemeClr val="bg1"/>
                                    </a:solidFill>
                                    <a:latin typeface="Cambria Math" panose="02040503050406030204" pitchFamily="18" charset="0"/>
                                  </a:rPr>
                                  <m:t>−</m:t>
                                </m:r>
                                <m:acc>
                                  <m:accPr>
                                    <m:chr m:val="̅"/>
                                    <m:ctrlPr>
                                      <a:rPr lang="en-US" sz="1800" b="1" i="1" smtClean="0">
                                        <a:solidFill>
                                          <a:schemeClr val="bg1"/>
                                        </a:solidFill>
                                        <a:latin typeface="Cambria Math" panose="02040503050406030204" pitchFamily="18" charset="0"/>
                                      </a:rPr>
                                    </m:ctrlPr>
                                  </m:accPr>
                                  <m:e>
                                    <m:r>
                                      <a:rPr lang="en-US" sz="1800" b="1" i="1" smtClean="0">
                                        <a:solidFill>
                                          <a:schemeClr val="bg1"/>
                                        </a:solidFill>
                                        <a:latin typeface="Cambria Math" panose="02040503050406030204" pitchFamily="18" charset="0"/>
                                      </a:rPr>
                                      <m:t>𝒙</m:t>
                                    </m:r>
                                  </m:e>
                                </m:acc>
                                <m:r>
                                  <a:rPr lang="en-US" sz="1800" b="1" i="1" smtClean="0">
                                    <a:solidFill>
                                      <a:schemeClr val="bg1"/>
                                    </a:solidFill>
                                    <a:latin typeface="Cambria Math" panose="02040503050406030204" pitchFamily="18" charset="0"/>
                                  </a:rPr>
                                  <m:t>)</m:t>
                                </m:r>
                              </m:oMath>
                            </m:oMathPara>
                          </a14:m>
                          <a:endParaRPr lang="en-US" sz="1800" dirty="0">
                            <a:solidFill>
                              <a:schemeClr val="bg1"/>
                            </a:solidFill>
                          </a:endParaRPr>
                        </a:p>
                      </a:txBody>
                      <a:tcPr marL="45720" marR="45720" marT="0" marB="0" anchor="ctr">
                        <a:solidFill>
                          <a:srgbClr val="0098D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m:t>
                                    </m:r>
                                    <m:r>
                                      <a:rPr lang="en-US" sz="1800" b="1" i="1" smtClean="0">
                                        <a:solidFill>
                                          <a:schemeClr val="bg1"/>
                                        </a:solidFill>
                                        <a:latin typeface="Cambria Math" panose="02040503050406030204" pitchFamily="18" charset="0"/>
                                      </a:rPr>
                                      <m:t>𝒚</m:t>
                                    </m:r>
                                  </m:e>
                                  <m:sub>
                                    <m:r>
                                      <a:rPr lang="en-US" sz="1800" b="1" i="1" smtClean="0">
                                        <a:solidFill>
                                          <a:schemeClr val="bg1"/>
                                        </a:solidFill>
                                        <a:latin typeface="Cambria Math" panose="02040503050406030204" pitchFamily="18" charset="0"/>
                                      </a:rPr>
                                      <m:t>𝒊</m:t>
                                    </m:r>
                                  </m:sub>
                                </m:sSub>
                                <m:r>
                                  <a:rPr lang="en-US" sz="1800" b="1" i="1" smtClean="0">
                                    <a:solidFill>
                                      <a:schemeClr val="bg1"/>
                                    </a:solidFill>
                                    <a:latin typeface="Cambria Math" panose="02040503050406030204" pitchFamily="18" charset="0"/>
                                  </a:rPr>
                                  <m:t>−</m:t>
                                </m:r>
                                <m:acc>
                                  <m:accPr>
                                    <m:chr m:val="̅"/>
                                    <m:ctrlPr>
                                      <a:rPr lang="en-US" sz="1800" b="1" i="1" smtClean="0">
                                        <a:solidFill>
                                          <a:schemeClr val="bg1"/>
                                        </a:solidFill>
                                        <a:latin typeface="Cambria Math" panose="02040503050406030204" pitchFamily="18" charset="0"/>
                                      </a:rPr>
                                    </m:ctrlPr>
                                  </m:accPr>
                                  <m:e>
                                    <m:r>
                                      <a:rPr lang="en-US" sz="1800" b="1" i="1" smtClean="0">
                                        <a:solidFill>
                                          <a:schemeClr val="bg1"/>
                                        </a:solidFill>
                                        <a:latin typeface="Cambria Math" panose="02040503050406030204" pitchFamily="18" charset="0"/>
                                      </a:rPr>
                                      <m:t>𝒚</m:t>
                                    </m:r>
                                  </m:e>
                                </m:acc>
                                <m:r>
                                  <a:rPr lang="en-US" sz="1800" b="1" i="1" smtClean="0">
                                    <a:solidFill>
                                      <a:schemeClr val="bg1"/>
                                    </a:solidFill>
                                    <a:latin typeface="Cambria Math" panose="02040503050406030204" pitchFamily="18" charset="0"/>
                                  </a:rPr>
                                  <m:t>)</m:t>
                                </m:r>
                              </m:oMath>
                            </m:oMathPara>
                          </a14:m>
                          <a:endParaRPr lang="en-US" sz="1800" dirty="0">
                            <a:solidFill>
                              <a:schemeClr val="bg1"/>
                            </a:solidFill>
                          </a:endParaRPr>
                        </a:p>
                      </a:txBody>
                      <a:tcPr marL="45720" marR="45720" marT="0" marB="0" anchor="ctr">
                        <a:solidFill>
                          <a:srgbClr val="0098D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m:t>
                                  </m:r>
                                  <m:r>
                                    <a:rPr lang="en-US" sz="1800" b="1" i="1" smtClean="0">
                                      <a:solidFill>
                                        <a:schemeClr val="bg1"/>
                                      </a:solidFill>
                                      <a:latin typeface="Cambria Math" panose="02040503050406030204" pitchFamily="18" charset="0"/>
                                    </a:rPr>
                                    <m:t>𝒙</m:t>
                                  </m:r>
                                </m:e>
                                <m:sub>
                                  <m:r>
                                    <a:rPr lang="en-US" sz="1800" b="1" i="1" smtClean="0">
                                      <a:solidFill>
                                        <a:schemeClr val="bg1"/>
                                      </a:solidFill>
                                      <a:latin typeface="Cambria Math" panose="02040503050406030204" pitchFamily="18" charset="0"/>
                                    </a:rPr>
                                    <m:t>𝒊</m:t>
                                  </m:r>
                                </m:sub>
                              </m:sSub>
                              <m:r>
                                <a:rPr lang="en-US" sz="1800" b="1" i="1" smtClean="0">
                                  <a:solidFill>
                                    <a:schemeClr val="bg1"/>
                                  </a:solidFill>
                                  <a:latin typeface="Cambria Math" panose="02040503050406030204" pitchFamily="18" charset="0"/>
                                </a:rPr>
                                <m:t>−</m:t>
                              </m:r>
                              <m:acc>
                                <m:accPr>
                                  <m:chr m:val="̅"/>
                                  <m:ctrlPr>
                                    <a:rPr lang="en-US" sz="1800" b="1" i="1" smtClean="0">
                                      <a:solidFill>
                                        <a:schemeClr val="bg1"/>
                                      </a:solidFill>
                                      <a:latin typeface="Cambria Math" panose="02040503050406030204" pitchFamily="18" charset="0"/>
                                    </a:rPr>
                                  </m:ctrlPr>
                                </m:accPr>
                                <m:e>
                                  <m:r>
                                    <a:rPr lang="en-US" sz="1800" b="1" i="1" smtClean="0">
                                      <a:solidFill>
                                        <a:schemeClr val="bg1"/>
                                      </a:solidFill>
                                      <a:latin typeface="Cambria Math" panose="02040503050406030204" pitchFamily="18" charset="0"/>
                                    </a:rPr>
                                    <m:t>𝒙</m:t>
                                  </m:r>
                                </m:e>
                              </m:acc>
                              <m:r>
                                <a:rPr lang="en-US" sz="1800" b="1" i="1" smtClean="0">
                                  <a:solidFill>
                                    <a:schemeClr val="bg1"/>
                                  </a:solidFill>
                                  <a:latin typeface="Cambria Math" panose="02040503050406030204" pitchFamily="18" charset="0"/>
                                </a:rPr>
                                <m:t>)</m:t>
                              </m:r>
                            </m:oMath>
                          </a14:m>
                          <a:r>
                            <a:rPr lang="en-US" sz="1800" dirty="0">
                              <a:solidFill>
                                <a:schemeClr val="bg1"/>
                              </a:solidFill>
                            </a:rPr>
                            <a:t> </a:t>
                          </a:r>
                          <a14:m>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m:t>
                                  </m:r>
                                  <m:r>
                                    <a:rPr lang="en-US" sz="1800" b="1" i="1" smtClean="0">
                                      <a:solidFill>
                                        <a:schemeClr val="bg1"/>
                                      </a:solidFill>
                                      <a:latin typeface="Cambria Math" panose="02040503050406030204" pitchFamily="18" charset="0"/>
                                    </a:rPr>
                                    <m:t>𝒚</m:t>
                                  </m:r>
                                </m:e>
                                <m:sub>
                                  <m:r>
                                    <a:rPr lang="en-US" sz="1800" b="1" i="1" smtClean="0">
                                      <a:solidFill>
                                        <a:schemeClr val="bg1"/>
                                      </a:solidFill>
                                      <a:latin typeface="Cambria Math" panose="02040503050406030204" pitchFamily="18" charset="0"/>
                                    </a:rPr>
                                    <m:t>𝒊</m:t>
                                  </m:r>
                                </m:sub>
                              </m:sSub>
                              <m:r>
                                <a:rPr lang="en-US" sz="1800" b="1" i="1" smtClean="0">
                                  <a:solidFill>
                                    <a:schemeClr val="bg1"/>
                                  </a:solidFill>
                                  <a:latin typeface="Cambria Math" panose="02040503050406030204" pitchFamily="18" charset="0"/>
                                </a:rPr>
                                <m:t>−</m:t>
                              </m:r>
                              <m:acc>
                                <m:accPr>
                                  <m:chr m:val="̅"/>
                                  <m:ctrlPr>
                                    <a:rPr lang="en-US" sz="1800" b="1" i="1" smtClean="0">
                                      <a:solidFill>
                                        <a:schemeClr val="bg1"/>
                                      </a:solidFill>
                                      <a:latin typeface="Cambria Math" panose="02040503050406030204" pitchFamily="18" charset="0"/>
                                    </a:rPr>
                                  </m:ctrlPr>
                                </m:accPr>
                                <m:e>
                                  <m:r>
                                    <a:rPr lang="en-US" sz="1800" b="1" i="1" smtClean="0">
                                      <a:solidFill>
                                        <a:schemeClr val="bg1"/>
                                      </a:solidFill>
                                      <a:latin typeface="Cambria Math" panose="02040503050406030204" pitchFamily="18" charset="0"/>
                                    </a:rPr>
                                    <m:t>𝒚</m:t>
                                  </m:r>
                                </m:e>
                              </m:acc>
                              <m:r>
                                <a:rPr lang="en-US" sz="1800" b="1" i="1" smtClean="0">
                                  <a:solidFill>
                                    <a:schemeClr val="bg1"/>
                                  </a:solidFill>
                                  <a:latin typeface="Cambria Math" panose="02040503050406030204" pitchFamily="18" charset="0"/>
                                </a:rPr>
                                <m:t>)</m:t>
                              </m:r>
                            </m:oMath>
                          </a14:m>
                          <a:endParaRPr lang="en-US" sz="1800" dirty="0">
                            <a:solidFill>
                              <a:schemeClr val="bg1"/>
                            </a:solidFill>
                          </a:endParaRPr>
                        </a:p>
                      </a:txBody>
                      <a:tcPr marL="45720" marR="45720" marT="0" marB="0" anchor="ctr">
                        <a:solidFill>
                          <a:srgbClr val="0098D4"/>
                        </a:solidFill>
                      </a:tcPr>
                    </a:tc>
                    <a:extLst>
                      <a:ext uri="{0D108BD9-81ED-4DB2-BD59-A6C34878D82A}">
                        <a16:rowId xmlns:a16="http://schemas.microsoft.com/office/drawing/2014/main" val="3512099456"/>
                      </a:ext>
                    </a:extLst>
                  </a:tr>
                  <a:tr h="292620">
                    <a:tc>
                      <a:txBody>
                        <a:bodyPr/>
                        <a:lstStyle/>
                        <a:p>
                          <a:endParaRPr lang="en-US" sz="1800" dirty="0"/>
                        </a:p>
                      </a:txBody>
                      <a:tcPr marL="45720" marR="45720" marT="0" marB="0">
                        <a:noFill/>
                      </a:tcPr>
                    </a:tc>
                    <a:tc>
                      <a:txBody>
                        <a:bodyPr/>
                        <a:lstStyle/>
                        <a:p>
                          <a:pPr algn="ctr"/>
                          <a:r>
                            <a:rPr lang="en-US" sz="1800" dirty="0"/>
                            <a:t>2</a:t>
                          </a:r>
                        </a:p>
                      </a:txBody>
                      <a:tcPr marL="45720" marR="45720" marT="0" marB="0" anchor="ctr"/>
                    </a:tc>
                    <a:tc>
                      <a:txBody>
                        <a:bodyPr/>
                        <a:lstStyle/>
                        <a:p>
                          <a:pPr algn="ctr"/>
                          <a:r>
                            <a:rPr lang="en-US" sz="1800" dirty="0"/>
                            <a:t>27</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a:t>
                          </a:r>
                          <a:r>
                            <a:rPr lang="en-US" sz="1800" dirty="0"/>
                            <a:t>3</a:t>
                          </a:r>
                        </a:p>
                      </a:txBody>
                      <a:tcPr marL="45720" marR="45720" marT="0" marB="0" anchor="ctr"/>
                    </a:tc>
                    <a:tc>
                      <a:txBody>
                        <a:bodyPr/>
                        <a:lstStyle/>
                        <a:p>
                          <a:pPr algn="ctr"/>
                          <a:r>
                            <a:rPr lang="en-US" sz="1800" dirty="0"/>
                            <a:t>7</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a:t>
                          </a:r>
                          <a:r>
                            <a:rPr lang="en-US" sz="1800" dirty="0"/>
                            <a:t>21</a:t>
                          </a:r>
                        </a:p>
                      </a:txBody>
                      <a:tcPr marL="45720" marR="45720" marT="0" marB="0" anchor="ctr"/>
                    </a:tc>
                    <a:extLst>
                      <a:ext uri="{0D108BD9-81ED-4DB2-BD59-A6C34878D82A}">
                        <a16:rowId xmlns:a16="http://schemas.microsoft.com/office/drawing/2014/main" val="4194980881"/>
                      </a:ext>
                    </a:extLst>
                  </a:tr>
                  <a:tr h="292620">
                    <a:tc>
                      <a:txBody>
                        <a:bodyPr/>
                        <a:lstStyle/>
                        <a:p>
                          <a:endParaRPr lang="en-US" sz="1800" dirty="0"/>
                        </a:p>
                      </a:txBody>
                      <a:tcPr marL="45720" marR="45720" marT="0" marB="0">
                        <a:noFill/>
                      </a:tcPr>
                    </a:tc>
                    <a:tc>
                      <a:txBody>
                        <a:bodyPr/>
                        <a:lstStyle/>
                        <a:p>
                          <a:pPr algn="ctr"/>
                          <a:r>
                            <a:rPr lang="en-US" sz="1800" dirty="0"/>
                            <a:t>6</a:t>
                          </a:r>
                        </a:p>
                      </a:txBody>
                      <a:tcPr marL="45720" marR="45720" marT="0" marB="0" anchor="ctr"/>
                    </a:tc>
                    <a:tc>
                      <a:txBody>
                        <a:bodyPr/>
                        <a:lstStyle/>
                        <a:p>
                          <a:pPr algn="ctr"/>
                          <a:r>
                            <a:rPr lang="en-US" sz="1800" dirty="0"/>
                            <a:t>20</a:t>
                          </a:r>
                        </a:p>
                      </a:txBody>
                      <a:tcPr marL="45720" marR="45720" marT="0" marB="0" anchor="ctr"/>
                    </a:tc>
                    <a:tc>
                      <a:txBody>
                        <a:bodyPr/>
                        <a:lstStyle/>
                        <a:p>
                          <a:pPr algn="ctr"/>
                          <a:r>
                            <a:rPr lang="en-US" sz="1800" dirty="0"/>
                            <a:t>1</a:t>
                          </a:r>
                        </a:p>
                      </a:txBody>
                      <a:tcPr marL="45720" marR="45720" marT="0" marB="0" anchor="ctr"/>
                    </a:tc>
                    <a:tc>
                      <a:txBody>
                        <a:bodyPr/>
                        <a:lstStyle/>
                        <a:p>
                          <a:pPr algn="ctr"/>
                          <a:r>
                            <a:rPr lang="en-US" sz="1800" dirty="0"/>
                            <a:t>0</a:t>
                          </a:r>
                        </a:p>
                      </a:txBody>
                      <a:tcPr marL="45720" marR="45720" marT="0" marB="0" anchor="ctr"/>
                    </a:tc>
                    <a:tc>
                      <a:txBody>
                        <a:bodyPr/>
                        <a:lstStyle/>
                        <a:p>
                          <a:pPr algn="ctr"/>
                          <a:r>
                            <a:rPr lang="en-US" sz="1800" dirty="0"/>
                            <a:t>0</a:t>
                          </a:r>
                        </a:p>
                      </a:txBody>
                      <a:tcPr marL="45720" marR="45720" marT="0" marB="0" anchor="ctr"/>
                    </a:tc>
                    <a:extLst>
                      <a:ext uri="{0D108BD9-81ED-4DB2-BD59-A6C34878D82A}">
                        <a16:rowId xmlns:a16="http://schemas.microsoft.com/office/drawing/2014/main" val="820115930"/>
                      </a:ext>
                    </a:extLst>
                  </a:tr>
                  <a:tr h="292620">
                    <a:tc>
                      <a:txBody>
                        <a:bodyPr/>
                        <a:lstStyle/>
                        <a:p>
                          <a:endParaRPr lang="en-US" sz="1800" dirty="0"/>
                        </a:p>
                      </a:txBody>
                      <a:tcPr marL="45720" marR="45720" marT="0" marB="0">
                        <a:noFill/>
                      </a:tcPr>
                    </a:tc>
                    <a:tc>
                      <a:txBody>
                        <a:bodyPr/>
                        <a:lstStyle/>
                        <a:p>
                          <a:pPr algn="ctr"/>
                          <a:r>
                            <a:rPr lang="en-US" sz="1800" dirty="0"/>
                            <a:t>7</a:t>
                          </a:r>
                        </a:p>
                      </a:txBody>
                      <a:tcPr marL="45720" marR="45720" marT="0" marB="0" anchor="ctr"/>
                    </a:tc>
                    <a:tc>
                      <a:txBody>
                        <a:bodyPr/>
                        <a:lstStyle/>
                        <a:p>
                          <a:pPr algn="ctr"/>
                          <a:r>
                            <a:rPr lang="en-US" sz="1800" dirty="0"/>
                            <a:t>13</a:t>
                          </a:r>
                        </a:p>
                      </a:txBody>
                      <a:tcPr marL="45720" marR="45720" marT="0" marB="0" anchor="ctr"/>
                    </a:tc>
                    <a:tc>
                      <a:txBody>
                        <a:bodyPr/>
                        <a:lstStyle/>
                        <a:p>
                          <a:pPr algn="ctr"/>
                          <a:r>
                            <a:rPr lang="en-US" sz="1800" dirty="0"/>
                            <a:t>2</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a:t>
                          </a:r>
                          <a:r>
                            <a:rPr lang="en-US" sz="1800" dirty="0"/>
                            <a:t>7</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a:t>
                          </a:r>
                          <a:r>
                            <a:rPr lang="en-US" sz="1800" dirty="0"/>
                            <a:t>14</a:t>
                          </a:r>
                        </a:p>
                      </a:txBody>
                      <a:tcPr marL="45720" marR="45720" marT="0" marB="0" anchor="ctr"/>
                    </a:tc>
                    <a:extLst>
                      <a:ext uri="{0D108BD9-81ED-4DB2-BD59-A6C34878D82A}">
                        <a16:rowId xmlns:a16="http://schemas.microsoft.com/office/drawing/2014/main" val="2042284222"/>
                      </a:ext>
                    </a:extLst>
                  </a:tr>
                  <a:tr h="308776">
                    <a:tc>
                      <a:txBody>
                        <a:bodyPr/>
                        <a:lstStyle/>
                        <a:p>
                          <a:endParaRPr lang="en-US" sz="1800" dirty="0"/>
                        </a:p>
                      </a:txBody>
                      <a:tcPr marL="45720" marR="45720" marT="0" marB="0">
                        <a:no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𝒙</m:t>
                                    </m:r>
                                  </m:e>
                                </m:acc>
                                <m:r>
                                  <a:rPr lang="en-US" sz="1800" b="1" i="1" smtClean="0">
                                    <a:latin typeface="Cambria Math" panose="02040503050406030204" pitchFamily="18" charset="0"/>
                                  </a:rPr>
                                  <m:t>=</m:t>
                                </m:r>
                                <m:r>
                                  <a:rPr lang="en-US" sz="1800" b="1" i="1" smtClean="0">
                                    <a:latin typeface="Cambria Math" panose="02040503050406030204" pitchFamily="18" charset="0"/>
                                  </a:rPr>
                                  <m:t>𝟓</m:t>
                                </m:r>
                              </m:oMath>
                            </m:oMathPara>
                          </a14:m>
                          <a:endParaRPr lang="en-US" sz="1800" dirty="0"/>
                        </a:p>
                      </a:txBody>
                      <a:tcPr marL="45720" marR="45720" marT="0" marB="0" anchor="ct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𝒚</m:t>
                                    </m:r>
                                  </m:e>
                                </m:acc>
                                <m:r>
                                  <a:rPr lang="en-US" sz="1800" b="1" i="1" smtClean="0">
                                    <a:latin typeface="Cambria Math" panose="02040503050406030204" pitchFamily="18" charset="0"/>
                                  </a:rPr>
                                  <m:t>=</m:t>
                                </m:r>
                                <m:r>
                                  <a:rPr lang="en-US" sz="1800" b="1" i="1" smtClean="0">
                                    <a:latin typeface="Cambria Math" panose="02040503050406030204" pitchFamily="18" charset="0"/>
                                  </a:rPr>
                                  <m:t>𝟐𝟎</m:t>
                                </m:r>
                              </m:oMath>
                            </m:oMathPara>
                          </a14:m>
                          <a:endParaRPr lang="en-US" sz="1800" dirty="0"/>
                        </a:p>
                      </a:txBody>
                      <a:tcPr marL="45720" marR="45720" marT="0" marB="0" anchor="ctr"/>
                    </a:tc>
                    <a:tc>
                      <a:txBody>
                        <a:bodyPr/>
                        <a:lstStyle/>
                        <a:p>
                          <a:pPr algn="ctr"/>
                          <a:endParaRPr lang="en-US" sz="1800" dirty="0"/>
                        </a:p>
                      </a:txBody>
                      <a:tcPr marL="45720" marR="45720" marT="0" marB="0" anchor="ctr"/>
                    </a:tc>
                    <a:tc>
                      <a:txBody>
                        <a:bodyPr/>
                        <a:lstStyle/>
                        <a:p>
                          <a:pPr algn="ctr"/>
                          <a:endParaRPr lang="en-US" sz="1800" dirty="0"/>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𝑠</m:t>
                                    </m:r>
                                  </m:e>
                                  <m:sub>
                                    <m:r>
                                      <a:rPr lang="en-US" sz="1800" b="0" i="1" smtClean="0">
                                        <a:latin typeface="Cambria Math" panose="02040503050406030204" pitchFamily="18" charset="0"/>
                                      </a:rPr>
                                      <m:t>𝑥𝑦</m:t>
                                    </m:r>
                                  </m:sub>
                                </m:sSub>
                                <m:r>
                                  <a:rPr lang="en-US" sz="1800" b="0" i="1" smtClean="0">
                                    <a:latin typeface="Cambria Math" panose="02040503050406030204" pitchFamily="18" charset="0"/>
                                  </a:rPr>
                                  <m:t>=−35/2=</m:t>
                                </m:r>
                                <m:r>
                                  <m:rPr>
                                    <m:nor/>
                                  </m:rPr>
                                  <a:rPr lang="en-US" sz="1800" dirty="0" smtClean="0">
                                    <a:latin typeface="Calibri" panose="020F0502020204030204" pitchFamily="34" charset="0"/>
                                    <a:cs typeface="Calibri" panose="020F0502020204030204" pitchFamily="34" charset="0"/>
                                  </a:rPr>
                                  <m:t>─</m:t>
                                </m:r>
                                <m:r>
                                  <a:rPr lang="en-US" sz="1800" b="0" i="1" smtClean="0">
                                    <a:latin typeface="Cambria Math" panose="02040503050406030204" pitchFamily="18" charset="0"/>
                                  </a:rPr>
                                  <m:t>17.5</m:t>
                                </m:r>
                              </m:oMath>
                            </m:oMathPara>
                          </a14:m>
                          <a:endParaRPr lang="en-US" sz="1800" dirty="0"/>
                        </a:p>
                      </a:txBody>
                      <a:tcPr marL="45720" marR="45720" marT="0" marB="0" anchor="ctr"/>
                    </a:tc>
                    <a:extLst>
                      <a:ext uri="{0D108BD9-81ED-4DB2-BD59-A6C34878D82A}">
                        <a16:rowId xmlns:a16="http://schemas.microsoft.com/office/drawing/2014/main" val="3361892959"/>
                      </a:ext>
                    </a:extLst>
                  </a:tr>
                  <a:tr h="351145">
                    <a:tc>
                      <a:txBody>
                        <a:bodyPr/>
                        <a:lstStyle/>
                        <a:p>
                          <a:pPr marL="0" algn="l" defTabSz="914400" rtl="0" eaLnBrk="1" latinLnBrk="0" hangingPunct="1"/>
                          <a:r>
                            <a:rPr lang="en-US" sz="1800" b="1" kern="1200" dirty="0">
                              <a:solidFill>
                                <a:schemeClr val="lt1"/>
                              </a:solidFill>
                              <a:latin typeface="+mn-lt"/>
                              <a:ea typeface="+mn-ea"/>
                              <a:cs typeface="+mn-cs"/>
                            </a:rPr>
                            <a:t>Set 3</a:t>
                          </a:r>
                        </a:p>
                      </a:txBody>
                      <a:tcPr marL="45720" marR="45720" marT="0" marB="0">
                        <a:solidFill>
                          <a:srgbClr val="0098D4"/>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𝒙</m:t>
                                    </m:r>
                                  </m:e>
                                  <m:sub>
                                    <m:r>
                                      <a:rPr lang="en-US" sz="1800" b="1" i="1" smtClean="0">
                                        <a:solidFill>
                                          <a:schemeClr val="bg1"/>
                                        </a:solidFill>
                                        <a:latin typeface="Cambria Math" panose="02040503050406030204" pitchFamily="18" charset="0"/>
                                      </a:rPr>
                                      <m:t>𝒊</m:t>
                                    </m:r>
                                  </m:sub>
                                </m:sSub>
                              </m:oMath>
                            </m:oMathPara>
                          </a14:m>
                          <a:endParaRPr lang="en-US" sz="1800" dirty="0">
                            <a:solidFill>
                              <a:schemeClr val="bg1"/>
                            </a:solidFill>
                          </a:endParaRPr>
                        </a:p>
                      </a:txBody>
                      <a:tcPr marL="45720" marR="45720" marT="0" marB="0" anchor="ctr">
                        <a:solidFill>
                          <a:srgbClr val="0098D4"/>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𝒚</m:t>
                                    </m:r>
                                  </m:e>
                                  <m:sub>
                                    <m:r>
                                      <a:rPr lang="en-US" sz="1800" b="1" i="1" smtClean="0">
                                        <a:solidFill>
                                          <a:schemeClr val="bg1"/>
                                        </a:solidFill>
                                        <a:latin typeface="Cambria Math" panose="02040503050406030204" pitchFamily="18" charset="0"/>
                                      </a:rPr>
                                      <m:t>𝒊</m:t>
                                    </m:r>
                                  </m:sub>
                                </m:sSub>
                              </m:oMath>
                            </m:oMathPara>
                          </a14:m>
                          <a:endParaRPr lang="en-US" sz="1800" dirty="0">
                            <a:solidFill>
                              <a:schemeClr val="bg1"/>
                            </a:solidFill>
                          </a:endParaRPr>
                        </a:p>
                      </a:txBody>
                      <a:tcPr marL="45720" marR="45720" marT="0" marB="0" anchor="ctr">
                        <a:solidFill>
                          <a:srgbClr val="0098D4"/>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m:t>
                                    </m:r>
                                    <m:r>
                                      <a:rPr lang="en-US" sz="1800" b="1" i="1" smtClean="0">
                                        <a:solidFill>
                                          <a:schemeClr val="bg1"/>
                                        </a:solidFill>
                                        <a:latin typeface="Cambria Math" panose="02040503050406030204" pitchFamily="18" charset="0"/>
                                      </a:rPr>
                                      <m:t>𝒙</m:t>
                                    </m:r>
                                  </m:e>
                                  <m:sub>
                                    <m:r>
                                      <a:rPr lang="en-US" sz="1800" b="1" i="1" smtClean="0">
                                        <a:solidFill>
                                          <a:schemeClr val="bg1"/>
                                        </a:solidFill>
                                        <a:latin typeface="Cambria Math" panose="02040503050406030204" pitchFamily="18" charset="0"/>
                                      </a:rPr>
                                      <m:t>𝒊</m:t>
                                    </m:r>
                                  </m:sub>
                                </m:sSub>
                                <m:r>
                                  <a:rPr lang="en-US" sz="1800" b="1" i="1" smtClean="0">
                                    <a:solidFill>
                                      <a:schemeClr val="bg1"/>
                                    </a:solidFill>
                                    <a:latin typeface="Cambria Math" panose="02040503050406030204" pitchFamily="18" charset="0"/>
                                  </a:rPr>
                                  <m:t>−</m:t>
                                </m:r>
                                <m:acc>
                                  <m:accPr>
                                    <m:chr m:val="̅"/>
                                    <m:ctrlPr>
                                      <a:rPr lang="en-US" sz="1800" b="1" i="1" smtClean="0">
                                        <a:solidFill>
                                          <a:schemeClr val="bg1"/>
                                        </a:solidFill>
                                        <a:latin typeface="Cambria Math" panose="02040503050406030204" pitchFamily="18" charset="0"/>
                                      </a:rPr>
                                    </m:ctrlPr>
                                  </m:accPr>
                                  <m:e>
                                    <m:r>
                                      <a:rPr lang="en-US" sz="1800" b="1" i="1" smtClean="0">
                                        <a:solidFill>
                                          <a:schemeClr val="bg1"/>
                                        </a:solidFill>
                                        <a:latin typeface="Cambria Math" panose="02040503050406030204" pitchFamily="18" charset="0"/>
                                      </a:rPr>
                                      <m:t>𝒙</m:t>
                                    </m:r>
                                  </m:e>
                                </m:acc>
                                <m:r>
                                  <a:rPr lang="en-US" sz="1800" b="1" i="1" smtClean="0">
                                    <a:solidFill>
                                      <a:schemeClr val="bg1"/>
                                    </a:solidFill>
                                    <a:latin typeface="Cambria Math" panose="02040503050406030204" pitchFamily="18" charset="0"/>
                                  </a:rPr>
                                  <m:t>)</m:t>
                                </m:r>
                              </m:oMath>
                            </m:oMathPara>
                          </a14:m>
                          <a:endParaRPr lang="en-US" sz="1800" dirty="0">
                            <a:solidFill>
                              <a:schemeClr val="bg1"/>
                            </a:solidFill>
                          </a:endParaRPr>
                        </a:p>
                      </a:txBody>
                      <a:tcPr marL="45720" marR="45720" marT="0" marB="0" anchor="ctr">
                        <a:solidFill>
                          <a:srgbClr val="0098D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m:t>
                                    </m:r>
                                    <m:r>
                                      <a:rPr lang="en-US" sz="1800" b="1" i="1" smtClean="0">
                                        <a:solidFill>
                                          <a:schemeClr val="bg1"/>
                                        </a:solidFill>
                                        <a:latin typeface="Cambria Math" panose="02040503050406030204" pitchFamily="18" charset="0"/>
                                      </a:rPr>
                                      <m:t>𝒚</m:t>
                                    </m:r>
                                  </m:e>
                                  <m:sub>
                                    <m:r>
                                      <a:rPr lang="en-US" sz="1800" b="1" i="1" smtClean="0">
                                        <a:solidFill>
                                          <a:schemeClr val="bg1"/>
                                        </a:solidFill>
                                        <a:latin typeface="Cambria Math" panose="02040503050406030204" pitchFamily="18" charset="0"/>
                                      </a:rPr>
                                      <m:t>𝒊</m:t>
                                    </m:r>
                                  </m:sub>
                                </m:sSub>
                                <m:r>
                                  <a:rPr lang="en-US" sz="1800" b="1" i="1" smtClean="0">
                                    <a:solidFill>
                                      <a:schemeClr val="bg1"/>
                                    </a:solidFill>
                                    <a:latin typeface="Cambria Math" panose="02040503050406030204" pitchFamily="18" charset="0"/>
                                  </a:rPr>
                                  <m:t>−</m:t>
                                </m:r>
                                <m:acc>
                                  <m:accPr>
                                    <m:chr m:val="̅"/>
                                    <m:ctrlPr>
                                      <a:rPr lang="en-US" sz="1800" b="1" i="1" smtClean="0">
                                        <a:solidFill>
                                          <a:schemeClr val="bg1"/>
                                        </a:solidFill>
                                        <a:latin typeface="Cambria Math" panose="02040503050406030204" pitchFamily="18" charset="0"/>
                                      </a:rPr>
                                    </m:ctrlPr>
                                  </m:accPr>
                                  <m:e>
                                    <m:r>
                                      <a:rPr lang="en-US" sz="1800" b="1" i="1" smtClean="0">
                                        <a:solidFill>
                                          <a:schemeClr val="bg1"/>
                                        </a:solidFill>
                                        <a:latin typeface="Cambria Math" panose="02040503050406030204" pitchFamily="18" charset="0"/>
                                      </a:rPr>
                                      <m:t>𝒚</m:t>
                                    </m:r>
                                  </m:e>
                                </m:acc>
                                <m:r>
                                  <a:rPr lang="en-US" sz="1800" b="1" i="1" smtClean="0">
                                    <a:solidFill>
                                      <a:schemeClr val="bg1"/>
                                    </a:solidFill>
                                    <a:latin typeface="Cambria Math" panose="02040503050406030204" pitchFamily="18" charset="0"/>
                                  </a:rPr>
                                  <m:t>)</m:t>
                                </m:r>
                              </m:oMath>
                            </m:oMathPara>
                          </a14:m>
                          <a:endParaRPr lang="en-US" sz="1800" dirty="0">
                            <a:solidFill>
                              <a:schemeClr val="bg1"/>
                            </a:solidFill>
                          </a:endParaRPr>
                        </a:p>
                      </a:txBody>
                      <a:tcPr marL="45720" marR="45720" marT="0" marB="0" anchor="ctr">
                        <a:solidFill>
                          <a:srgbClr val="0098D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m:t>
                                  </m:r>
                                  <m:r>
                                    <a:rPr lang="en-US" sz="1800" b="1" i="1" smtClean="0">
                                      <a:solidFill>
                                        <a:schemeClr val="bg1"/>
                                      </a:solidFill>
                                      <a:latin typeface="Cambria Math" panose="02040503050406030204" pitchFamily="18" charset="0"/>
                                    </a:rPr>
                                    <m:t>𝒙</m:t>
                                  </m:r>
                                </m:e>
                                <m:sub>
                                  <m:r>
                                    <a:rPr lang="en-US" sz="1800" b="1" i="1" smtClean="0">
                                      <a:solidFill>
                                        <a:schemeClr val="bg1"/>
                                      </a:solidFill>
                                      <a:latin typeface="Cambria Math" panose="02040503050406030204" pitchFamily="18" charset="0"/>
                                    </a:rPr>
                                    <m:t>𝒊</m:t>
                                  </m:r>
                                </m:sub>
                              </m:sSub>
                              <m:r>
                                <a:rPr lang="en-US" sz="1800" b="1" i="1" smtClean="0">
                                  <a:solidFill>
                                    <a:schemeClr val="bg1"/>
                                  </a:solidFill>
                                  <a:latin typeface="Cambria Math" panose="02040503050406030204" pitchFamily="18" charset="0"/>
                                </a:rPr>
                                <m:t>−</m:t>
                              </m:r>
                              <m:acc>
                                <m:accPr>
                                  <m:chr m:val="̅"/>
                                  <m:ctrlPr>
                                    <a:rPr lang="en-US" sz="1800" b="1" i="1" smtClean="0">
                                      <a:solidFill>
                                        <a:schemeClr val="bg1"/>
                                      </a:solidFill>
                                      <a:latin typeface="Cambria Math" panose="02040503050406030204" pitchFamily="18" charset="0"/>
                                    </a:rPr>
                                  </m:ctrlPr>
                                </m:accPr>
                                <m:e>
                                  <m:r>
                                    <a:rPr lang="en-US" sz="1800" b="1" i="1" smtClean="0">
                                      <a:solidFill>
                                        <a:schemeClr val="bg1"/>
                                      </a:solidFill>
                                      <a:latin typeface="Cambria Math" panose="02040503050406030204" pitchFamily="18" charset="0"/>
                                    </a:rPr>
                                    <m:t>𝒙</m:t>
                                  </m:r>
                                </m:e>
                              </m:acc>
                              <m:r>
                                <a:rPr lang="en-US" sz="1800" b="1" i="1" smtClean="0">
                                  <a:solidFill>
                                    <a:schemeClr val="bg1"/>
                                  </a:solidFill>
                                  <a:latin typeface="Cambria Math" panose="02040503050406030204" pitchFamily="18" charset="0"/>
                                </a:rPr>
                                <m:t>)</m:t>
                              </m:r>
                            </m:oMath>
                          </a14:m>
                          <a:r>
                            <a:rPr lang="en-US" sz="1800" dirty="0">
                              <a:solidFill>
                                <a:schemeClr val="bg1"/>
                              </a:solidFill>
                            </a:rPr>
                            <a:t> </a:t>
                          </a:r>
                          <a14:m>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m:t>
                                  </m:r>
                                  <m:r>
                                    <a:rPr lang="en-US" sz="1800" b="1" i="1" smtClean="0">
                                      <a:solidFill>
                                        <a:schemeClr val="bg1"/>
                                      </a:solidFill>
                                      <a:latin typeface="Cambria Math" panose="02040503050406030204" pitchFamily="18" charset="0"/>
                                    </a:rPr>
                                    <m:t>𝒚</m:t>
                                  </m:r>
                                </m:e>
                                <m:sub>
                                  <m:r>
                                    <a:rPr lang="en-US" sz="1800" b="1" i="1" smtClean="0">
                                      <a:solidFill>
                                        <a:schemeClr val="bg1"/>
                                      </a:solidFill>
                                      <a:latin typeface="Cambria Math" panose="02040503050406030204" pitchFamily="18" charset="0"/>
                                    </a:rPr>
                                    <m:t>𝒊</m:t>
                                  </m:r>
                                </m:sub>
                              </m:sSub>
                              <m:r>
                                <a:rPr lang="en-US" sz="1800" b="1" i="1" smtClean="0">
                                  <a:solidFill>
                                    <a:schemeClr val="bg1"/>
                                  </a:solidFill>
                                  <a:latin typeface="Cambria Math" panose="02040503050406030204" pitchFamily="18" charset="0"/>
                                </a:rPr>
                                <m:t>−</m:t>
                              </m:r>
                              <m:acc>
                                <m:accPr>
                                  <m:chr m:val="̅"/>
                                  <m:ctrlPr>
                                    <a:rPr lang="en-US" sz="1800" b="1" i="1" smtClean="0">
                                      <a:solidFill>
                                        <a:schemeClr val="bg1"/>
                                      </a:solidFill>
                                      <a:latin typeface="Cambria Math" panose="02040503050406030204" pitchFamily="18" charset="0"/>
                                    </a:rPr>
                                  </m:ctrlPr>
                                </m:accPr>
                                <m:e>
                                  <m:r>
                                    <a:rPr lang="en-US" sz="1800" b="1" i="1" smtClean="0">
                                      <a:solidFill>
                                        <a:schemeClr val="bg1"/>
                                      </a:solidFill>
                                      <a:latin typeface="Cambria Math" panose="02040503050406030204" pitchFamily="18" charset="0"/>
                                    </a:rPr>
                                    <m:t>𝒚</m:t>
                                  </m:r>
                                </m:e>
                              </m:acc>
                              <m:r>
                                <a:rPr lang="en-US" sz="1800" b="1" i="1" smtClean="0">
                                  <a:solidFill>
                                    <a:schemeClr val="bg1"/>
                                  </a:solidFill>
                                  <a:latin typeface="Cambria Math" panose="02040503050406030204" pitchFamily="18" charset="0"/>
                                </a:rPr>
                                <m:t>)</m:t>
                              </m:r>
                            </m:oMath>
                          </a14:m>
                          <a:endParaRPr lang="en-US" sz="1800" dirty="0">
                            <a:solidFill>
                              <a:schemeClr val="bg1"/>
                            </a:solidFill>
                          </a:endParaRPr>
                        </a:p>
                      </a:txBody>
                      <a:tcPr marL="45720" marR="45720" marT="0" marB="0" anchor="ctr">
                        <a:solidFill>
                          <a:srgbClr val="0098D4"/>
                        </a:solidFill>
                      </a:tcPr>
                    </a:tc>
                    <a:extLst>
                      <a:ext uri="{0D108BD9-81ED-4DB2-BD59-A6C34878D82A}">
                        <a16:rowId xmlns:a16="http://schemas.microsoft.com/office/drawing/2014/main" val="2552939324"/>
                      </a:ext>
                    </a:extLst>
                  </a:tr>
                  <a:tr h="292620">
                    <a:tc>
                      <a:txBody>
                        <a:bodyPr/>
                        <a:lstStyle/>
                        <a:p>
                          <a:endParaRPr lang="en-US" sz="1800" dirty="0"/>
                        </a:p>
                      </a:txBody>
                      <a:tcPr marL="45720" marR="45720" marT="0" marB="0">
                        <a:noFill/>
                      </a:tcPr>
                    </a:tc>
                    <a:tc>
                      <a:txBody>
                        <a:bodyPr/>
                        <a:lstStyle/>
                        <a:p>
                          <a:pPr algn="ctr"/>
                          <a:r>
                            <a:rPr lang="en-US" sz="1800" dirty="0"/>
                            <a:t>2</a:t>
                          </a:r>
                        </a:p>
                      </a:txBody>
                      <a:tcPr marL="45720" marR="45720" marT="0" marB="0" anchor="ctr"/>
                    </a:tc>
                    <a:tc>
                      <a:txBody>
                        <a:bodyPr/>
                        <a:lstStyle/>
                        <a:p>
                          <a:pPr algn="ctr"/>
                          <a:r>
                            <a:rPr lang="en-US" sz="1800" dirty="0"/>
                            <a:t>20</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a:t>
                          </a:r>
                          <a:r>
                            <a:rPr lang="en-US" sz="1800" dirty="0"/>
                            <a:t>3</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0</a:t>
                          </a:r>
                          <a:endParaRPr lang="en-US" sz="1800" dirty="0"/>
                        </a:p>
                      </a:txBody>
                      <a:tcPr marL="45720" marR="45720" marT="0" marB="0" anchor="ctr"/>
                    </a:tc>
                    <a:tc>
                      <a:txBody>
                        <a:bodyPr/>
                        <a:lstStyle/>
                        <a:p>
                          <a:pPr algn="ctr"/>
                          <a:r>
                            <a:rPr lang="en-US" sz="1800" dirty="0"/>
                            <a:t>0</a:t>
                          </a:r>
                        </a:p>
                      </a:txBody>
                      <a:tcPr marL="45720" marR="45720" marT="0" marB="0" anchor="ctr"/>
                    </a:tc>
                    <a:extLst>
                      <a:ext uri="{0D108BD9-81ED-4DB2-BD59-A6C34878D82A}">
                        <a16:rowId xmlns:a16="http://schemas.microsoft.com/office/drawing/2014/main" val="1880069821"/>
                      </a:ext>
                    </a:extLst>
                  </a:tr>
                  <a:tr h="292620">
                    <a:tc>
                      <a:txBody>
                        <a:bodyPr/>
                        <a:lstStyle/>
                        <a:p>
                          <a:endParaRPr lang="en-US" sz="1800" dirty="0"/>
                        </a:p>
                      </a:txBody>
                      <a:tcPr marL="45720" marR="45720" marT="0" marB="0">
                        <a:noFill/>
                      </a:tcPr>
                    </a:tc>
                    <a:tc>
                      <a:txBody>
                        <a:bodyPr/>
                        <a:lstStyle/>
                        <a:p>
                          <a:pPr algn="ctr"/>
                          <a:r>
                            <a:rPr lang="en-US" sz="1800" dirty="0"/>
                            <a:t>6</a:t>
                          </a:r>
                        </a:p>
                      </a:txBody>
                      <a:tcPr marL="45720" marR="45720" marT="0" marB="0" anchor="ctr"/>
                    </a:tc>
                    <a:tc>
                      <a:txBody>
                        <a:bodyPr/>
                        <a:lstStyle/>
                        <a:p>
                          <a:pPr algn="ctr"/>
                          <a:r>
                            <a:rPr lang="en-US" sz="1800" dirty="0"/>
                            <a:t>27</a:t>
                          </a:r>
                        </a:p>
                      </a:txBody>
                      <a:tcPr marL="45720" marR="45720" marT="0" marB="0" anchor="ctr"/>
                    </a:tc>
                    <a:tc>
                      <a:txBody>
                        <a:bodyPr/>
                        <a:lstStyle/>
                        <a:p>
                          <a:pPr algn="ctr"/>
                          <a:r>
                            <a:rPr lang="en-US" sz="1800" dirty="0"/>
                            <a:t>1</a:t>
                          </a:r>
                        </a:p>
                      </a:txBody>
                      <a:tcPr marL="45720" marR="45720" marT="0" marB="0" anchor="ctr"/>
                    </a:tc>
                    <a:tc>
                      <a:txBody>
                        <a:bodyPr/>
                        <a:lstStyle/>
                        <a:p>
                          <a:pPr algn="ctr"/>
                          <a:r>
                            <a:rPr lang="en-US" sz="1800" dirty="0"/>
                            <a:t>7</a:t>
                          </a:r>
                        </a:p>
                      </a:txBody>
                      <a:tcPr marL="45720" marR="45720" marT="0" marB="0" anchor="ctr"/>
                    </a:tc>
                    <a:tc>
                      <a:txBody>
                        <a:bodyPr/>
                        <a:lstStyle/>
                        <a:p>
                          <a:pPr algn="ctr"/>
                          <a:r>
                            <a:rPr lang="en-US" sz="1800" dirty="0"/>
                            <a:t>7</a:t>
                          </a:r>
                        </a:p>
                      </a:txBody>
                      <a:tcPr marL="45720" marR="45720" marT="0" marB="0" anchor="ctr"/>
                    </a:tc>
                    <a:extLst>
                      <a:ext uri="{0D108BD9-81ED-4DB2-BD59-A6C34878D82A}">
                        <a16:rowId xmlns:a16="http://schemas.microsoft.com/office/drawing/2014/main" val="4284812858"/>
                      </a:ext>
                    </a:extLst>
                  </a:tr>
                  <a:tr h="292620">
                    <a:tc>
                      <a:txBody>
                        <a:bodyPr/>
                        <a:lstStyle/>
                        <a:p>
                          <a:endParaRPr lang="en-US" sz="1800" dirty="0"/>
                        </a:p>
                      </a:txBody>
                      <a:tcPr marL="45720" marR="45720" marT="0" marB="0">
                        <a:noFill/>
                      </a:tcPr>
                    </a:tc>
                    <a:tc>
                      <a:txBody>
                        <a:bodyPr/>
                        <a:lstStyle/>
                        <a:p>
                          <a:pPr algn="ctr"/>
                          <a:r>
                            <a:rPr lang="en-US" sz="1800" dirty="0"/>
                            <a:t>7</a:t>
                          </a:r>
                        </a:p>
                      </a:txBody>
                      <a:tcPr marL="45720" marR="45720" marT="0" marB="0" anchor="ctr"/>
                    </a:tc>
                    <a:tc>
                      <a:txBody>
                        <a:bodyPr/>
                        <a:lstStyle/>
                        <a:p>
                          <a:pPr algn="ctr"/>
                          <a:r>
                            <a:rPr lang="en-US" sz="1800" dirty="0"/>
                            <a:t>13</a:t>
                          </a:r>
                        </a:p>
                      </a:txBody>
                      <a:tcPr marL="45720" marR="45720" marT="0" marB="0" anchor="ctr"/>
                    </a:tc>
                    <a:tc>
                      <a:txBody>
                        <a:bodyPr/>
                        <a:lstStyle/>
                        <a:p>
                          <a:pPr algn="ctr"/>
                          <a:r>
                            <a:rPr lang="en-US" sz="1800" dirty="0"/>
                            <a:t>2</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a:t>
                          </a:r>
                          <a:r>
                            <a:rPr lang="en-US" sz="1800" dirty="0"/>
                            <a:t>7</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a:t>
                          </a:r>
                          <a:r>
                            <a:rPr lang="en-US" sz="1800" dirty="0"/>
                            <a:t>14</a:t>
                          </a:r>
                        </a:p>
                      </a:txBody>
                      <a:tcPr marL="45720" marR="45720" marT="0" marB="0" anchor="ctr"/>
                    </a:tc>
                    <a:extLst>
                      <a:ext uri="{0D108BD9-81ED-4DB2-BD59-A6C34878D82A}">
                        <a16:rowId xmlns:a16="http://schemas.microsoft.com/office/drawing/2014/main" val="403358680"/>
                      </a:ext>
                    </a:extLst>
                  </a:tr>
                  <a:tr h="308776">
                    <a:tc>
                      <a:txBody>
                        <a:bodyPr/>
                        <a:lstStyle/>
                        <a:p>
                          <a:endParaRPr lang="en-US" sz="1800" dirty="0"/>
                        </a:p>
                      </a:txBody>
                      <a:tcPr marL="45720" marR="45720" marT="0" marB="0">
                        <a:no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𝒙</m:t>
                                    </m:r>
                                  </m:e>
                                </m:acc>
                                <m:r>
                                  <a:rPr lang="en-US" sz="1800" b="1" i="1" smtClean="0">
                                    <a:latin typeface="Cambria Math" panose="02040503050406030204" pitchFamily="18" charset="0"/>
                                  </a:rPr>
                                  <m:t>=</m:t>
                                </m:r>
                                <m:r>
                                  <a:rPr lang="en-US" sz="1800" b="1" i="1" smtClean="0">
                                    <a:latin typeface="Cambria Math" panose="02040503050406030204" pitchFamily="18" charset="0"/>
                                  </a:rPr>
                                  <m:t>𝟓</m:t>
                                </m:r>
                              </m:oMath>
                            </m:oMathPara>
                          </a14:m>
                          <a:endParaRPr lang="en-US" sz="1800" dirty="0"/>
                        </a:p>
                      </a:txBody>
                      <a:tcPr marL="45720" marR="45720" marT="0" marB="0" anchor="ct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𝒚</m:t>
                                    </m:r>
                                  </m:e>
                                </m:acc>
                                <m:r>
                                  <a:rPr lang="en-US" sz="1800" b="1" i="1" smtClean="0">
                                    <a:latin typeface="Cambria Math" panose="02040503050406030204" pitchFamily="18" charset="0"/>
                                  </a:rPr>
                                  <m:t>=</m:t>
                                </m:r>
                                <m:r>
                                  <a:rPr lang="en-US" sz="1800" b="1" i="1" smtClean="0">
                                    <a:latin typeface="Cambria Math" panose="02040503050406030204" pitchFamily="18" charset="0"/>
                                  </a:rPr>
                                  <m:t>𝟐𝟎</m:t>
                                </m:r>
                              </m:oMath>
                            </m:oMathPara>
                          </a14:m>
                          <a:endParaRPr lang="en-US" sz="1800" dirty="0"/>
                        </a:p>
                      </a:txBody>
                      <a:tcPr marL="45720" marR="45720" marT="0" marB="0" anchor="ctr"/>
                    </a:tc>
                    <a:tc>
                      <a:txBody>
                        <a:bodyPr/>
                        <a:lstStyle/>
                        <a:p>
                          <a:pPr algn="ctr"/>
                          <a:endParaRPr lang="en-US" sz="1800" dirty="0"/>
                        </a:p>
                      </a:txBody>
                      <a:tcPr marL="45720" marR="45720" marT="0" marB="0" anchor="ctr"/>
                    </a:tc>
                    <a:tc>
                      <a:txBody>
                        <a:bodyPr/>
                        <a:lstStyle/>
                        <a:p>
                          <a:pPr algn="ctr"/>
                          <a:endParaRPr lang="en-US" sz="1800" dirty="0"/>
                        </a:p>
                      </a:txBody>
                      <a:tcPr marL="45720" marR="45720" marT="0" marB="0"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𝑠</m:t>
                                    </m:r>
                                  </m:e>
                                  <m:sub>
                                    <m:r>
                                      <a:rPr lang="en-US" sz="1800" b="0" i="1" smtClean="0">
                                        <a:latin typeface="Cambria Math" panose="02040503050406030204" pitchFamily="18" charset="0"/>
                                      </a:rPr>
                                      <m:t>𝑥𝑦</m:t>
                                    </m:r>
                                  </m:sub>
                                </m:sSub>
                                <m:r>
                                  <a:rPr lang="en-US" sz="1800" b="0" i="1" smtClean="0">
                                    <a:latin typeface="Cambria Math" panose="02040503050406030204" pitchFamily="18" charset="0"/>
                                  </a:rPr>
                                  <m:t>=−7/2=</m:t>
                                </m:r>
                                <m:r>
                                  <m:rPr>
                                    <m:nor/>
                                  </m:rPr>
                                  <a:rPr lang="en-US" sz="1800" dirty="0" smtClean="0">
                                    <a:latin typeface="Calibri" panose="020F0502020204030204" pitchFamily="34" charset="0"/>
                                    <a:cs typeface="Calibri" panose="020F0502020204030204" pitchFamily="34" charset="0"/>
                                  </a:rPr>
                                  <m:t>─</m:t>
                                </m:r>
                                <m:r>
                                  <a:rPr lang="en-US" sz="1800" b="0" i="1" dirty="0" smtClean="0">
                                    <a:latin typeface="Cambria Math" panose="02040503050406030204" pitchFamily="18" charset="0"/>
                                    <a:cs typeface="Calibri" panose="020F0502020204030204" pitchFamily="34" charset="0"/>
                                  </a:rPr>
                                  <m:t>3</m:t>
                                </m:r>
                                <m:r>
                                  <a:rPr lang="en-US" sz="1800" b="0" i="1" smtClean="0">
                                    <a:latin typeface="Cambria Math" panose="02040503050406030204" pitchFamily="18" charset="0"/>
                                  </a:rPr>
                                  <m:t>.5</m:t>
                                </m:r>
                              </m:oMath>
                            </m:oMathPara>
                          </a14:m>
                          <a:endParaRPr lang="en-US" sz="1800" dirty="0"/>
                        </a:p>
                      </a:txBody>
                      <a:tcPr marL="45720" marR="45720" marT="0" marB="0" anchor="ctr"/>
                    </a:tc>
                    <a:extLst>
                      <a:ext uri="{0D108BD9-81ED-4DB2-BD59-A6C34878D82A}">
                        <a16:rowId xmlns:a16="http://schemas.microsoft.com/office/drawing/2014/main" val="2837004131"/>
                      </a:ext>
                    </a:extLst>
                  </a:tr>
                </a:tbl>
              </a:graphicData>
            </a:graphic>
          </p:graphicFrame>
        </mc:Choice>
        <mc:Fallback xmlns="">
          <p:graphicFrame>
            <p:nvGraphicFramePr>
              <p:cNvPr id="6" name="Table 9">
                <a:extLst>
                  <a:ext uri="{FF2B5EF4-FFF2-40B4-BE49-F238E27FC236}">
                    <a16:creationId xmlns:a16="http://schemas.microsoft.com/office/drawing/2014/main" id="{B24A190E-9BC9-4E0F-A7C9-5D3B6F098662}"/>
                  </a:ext>
                </a:extLst>
              </p:cNvPr>
              <p:cNvGraphicFramePr>
                <a:graphicFrameLocks/>
              </p:cNvGraphicFramePr>
              <p:nvPr>
                <p:extLst>
                  <p:ext uri="{D42A27DB-BD31-4B8C-83A1-F6EECF244321}">
                    <p14:modId xmlns:p14="http://schemas.microsoft.com/office/powerpoint/2010/main" val="3753632421"/>
                  </p:ext>
                </p:extLst>
              </p:nvPr>
            </p:nvGraphicFramePr>
            <p:xfrm>
              <a:off x="567159" y="1400538"/>
              <a:ext cx="6404954" cy="4874924"/>
            </p:xfrm>
            <a:graphic>
              <a:graphicData uri="http://schemas.openxmlformats.org/drawingml/2006/table">
                <a:tbl>
                  <a:tblPr firstRow="1" bandRow="1">
                    <a:tableStyleId>{5C22544A-7EE6-4342-B048-85BDC9FD1C3A}</a:tableStyleId>
                  </a:tblPr>
                  <a:tblGrid>
                    <a:gridCol w="954424">
                      <a:extLst>
                        <a:ext uri="{9D8B030D-6E8A-4147-A177-3AD203B41FA5}">
                          <a16:colId xmlns:a16="http://schemas.microsoft.com/office/drawing/2014/main" val="1915269023"/>
                        </a:ext>
                      </a:extLst>
                    </a:gridCol>
                    <a:gridCol w="689306">
                      <a:extLst>
                        <a:ext uri="{9D8B030D-6E8A-4147-A177-3AD203B41FA5}">
                          <a16:colId xmlns:a16="http://schemas.microsoft.com/office/drawing/2014/main" val="895878470"/>
                        </a:ext>
                      </a:extLst>
                    </a:gridCol>
                    <a:gridCol w="886250">
                      <a:extLst>
                        <a:ext uri="{9D8B030D-6E8A-4147-A177-3AD203B41FA5}">
                          <a16:colId xmlns:a16="http://schemas.microsoft.com/office/drawing/2014/main" val="3278246678"/>
                        </a:ext>
                      </a:extLst>
                    </a:gridCol>
                    <a:gridCol w="878675">
                      <a:extLst>
                        <a:ext uri="{9D8B030D-6E8A-4147-A177-3AD203B41FA5}">
                          <a16:colId xmlns:a16="http://schemas.microsoft.com/office/drawing/2014/main" val="3508432231"/>
                        </a:ext>
                      </a:extLst>
                    </a:gridCol>
                    <a:gridCol w="908975">
                      <a:extLst>
                        <a:ext uri="{9D8B030D-6E8A-4147-A177-3AD203B41FA5}">
                          <a16:colId xmlns:a16="http://schemas.microsoft.com/office/drawing/2014/main" val="2240212543"/>
                        </a:ext>
                      </a:extLst>
                    </a:gridCol>
                    <a:gridCol w="2087324">
                      <a:extLst>
                        <a:ext uri="{9D8B030D-6E8A-4147-A177-3AD203B41FA5}">
                          <a16:colId xmlns:a16="http://schemas.microsoft.com/office/drawing/2014/main" val="897103780"/>
                        </a:ext>
                      </a:extLst>
                    </a:gridCol>
                  </a:tblGrid>
                  <a:tr h="351145">
                    <a:tc>
                      <a:txBody>
                        <a:bodyPr/>
                        <a:lstStyle/>
                        <a:p>
                          <a:r>
                            <a:rPr lang="en-US" sz="1800" dirty="0"/>
                            <a:t>Set 1</a:t>
                          </a:r>
                        </a:p>
                      </a:txBody>
                      <a:tcPr marL="45720" marR="45720" marT="0" marB="0"/>
                    </a:tc>
                    <a:tc>
                      <a:txBody>
                        <a:bodyPr/>
                        <a:lstStyle/>
                        <a:p>
                          <a:endParaRPr lang="en-US"/>
                        </a:p>
                      </a:txBody>
                      <a:tcPr marL="45720" marR="45720" marT="0" marB="0" anchor="ctr">
                        <a:blipFill>
                          <a:blip r:embed="rId3"/>
                          <a:stretch>
                            <a:fillRect l="-140708" t="-20690" r="-694690" b="-1301724"/>
                          </a:stretch>
                        </a:blipFill>
                      </a:tcPr>
                    </a:tc>
                    <a:tc>
                      <a:txBody>
                        <a:bodyPr/>
                        <a:lstStyle/>
                        <a:p>
                          <a:endParaRPr lang="en-US"/>
                        </a:p>
                      </a:txBody>
                      <a:tcPr marL="45720" marR="45720" marT="0" marB="0" anchor="ctr">
                        <a:blipFill>
                          <a:blip r:embed="rId3"/>
                          <a:stretch>
                            <a:fillRect l="-187586" t="-20690" r="-441379" b="-1301724"/>
                          </a:stretch>
                        </a:blipFill>
                      </a:tcPr>
                    </a:tc>
                    <a:tc>
                      <a:txBody>
                        <a:bodyPr/>
                        <a:lstStyle/>
                        <a:p>
                          <a:endParaRPr lang="en-US"/>
                        </a:p>
                      </a:txBody>
                      <a:tcPr marL="45720" marR="45720" marT="0" marB="0" anchor="ctr">
                        <a:blipFill>
                          <a:blip r:embed="rId3"/>
                          <a:stretch>
                            <a:fillRect l="-289583" t="-20690" r="-344444" b="-1301724"/>
                          </a:stretch>
                        </a:blipFill>
                      </a:tcPr>
                    </a:tc>
                    <a:tc>
                      <a:txBody>
                        <a:bodyPr/>
                        <a:lstStyle/>
                        <a:p>
                          <a:endParaRPr lang="en-US"/>
                        </a:p>
                      </a:txBody>
                      <a:tcPr marL="45720" marR="45720" marT="0" marB="0" anchor="ctr">
                        <a:blipFill>
                          <a:blip r:embed="rId3"/>
                          <a:stretch>
                            <a:fillRect l="-376510" t="-20690" r="-232886" b="-1301724"/>
                          </a:stretch>
                        </a:blipFill>
                      </a:tcPr>
                    </a:tc>
                    <a:tc>
                      <a:txBody>
                        <a:bodyPr/>
                        <a:lstStyle/>
                        <a:p>
                          <a:endParaRPr lang="en-US"/>
                        </a:p>
                      </a:txBody>
                      <a:tcPr marL="45720" marR="45720" marT="0" marB="0" anchor="ctr">
                        <a:blipFill>
                          <a:blip r:embed="rId3"/>
                          <a:stretch>
                            <a:fillRect l="-206997" t="-20690" r="-1166" b="-1301724"/>
                          </a:stretch>
                        </a:blipFill>
                      </a:tcPr>
                    </a:tc>
                    <a:extLst>
                      <a:ext uri="{0D108BD9-81ED-4DB2-BD59-A6C34878D82A}">
                        <a16:rowId xmlns:a16="http://schemas.microsoft.com/office/drawing/2014/main" val="2730563505"/>
                      </a:ext>
                    </a:extLst>
                  </a:tr>
                  <a:tr h="292620">
                    <a:tc>
                      <a:txBody>
                        <a:bodyPr/>
                        <a:lstStyle/>
                        <a:p>
                          <a:endParaRPr lang="en-US" sz="1800" dirty="0"/>
                        </a:p>
                      </a:txBody>
                      <a:tcPr marL="45720" marR="45720" marT="0" marB="0">
                        <a:noFill/>
                      </a:tcPr>
                    </a:tc>
                    <a:tc>
                      <a:txBody>
                        <a:bodyPr/>
                        <a:lstStyle/>
                        <a:p>
                          <a:pPr algn="ctr"/>
                          <a:r>
                            <a:rPr lang="en-US" sz="1800" dirty="0"/>
                            <a:t>2</a:t>
                          </a:r>
                        </a:p>
                      </a:txBody>
                      <a:tcPr marL="45720" marR="45720" marT="0" marB="0" anchor="ctr"/>
                    </a:tc>
                    <a:tc>
                      <a:txBody>
                        <a:bodyPr/>
                        <a:lstStyle/>
                        <a:p>
                          <a:pPr algn="ctr"/>
                          <a:r>
                            <a:rPr lang="en-US" sz="1800" dirty="0"/>
                            <a:t>13</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─3</a:t>
                          </a:r>
                          <a:endParaRPr lang="en-US" sz="1800" dirty="0"/>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a:t>
                          </a:r>
                          <a:r>
                            <a:rPr lang="en-US" sz="1800" dirty="0"/>
                            <a:t>7</a:t>
                          </a:r>
                        </a:p>
                      </a:txBody>
                      <a:tcPr marL="45720" marR="45720" marT="0" marB="0" anchor="ctr"/>
                    </a:tc>
                    <a:tc>
                      <a:txBody>
                        <a:bodyPr/>
                        <a:lstStyle/>
                        <a:p>
                          <a:pPr algn="ctr"/>
                          <a:r>
                            <a:rPr lang="en-US" sz="1800" dirty="0"/>
                            <a:t>21</a:t>
                          </a:r>
                        </a:p>
                      </a:txBody>
                      <a:tcPr marL="45720" marR="45720" marT="0" marB="0" anchor="ctr"/>
                    </a:tc>
                    <a:extLst>
                      <a:ext uri="{0D108BD9-81ED-4DB2-BD59-A6C34878D82A}">
                        <a16:rowId xmlns:a16="http://schemas.microsoft.com/office/drawing/2014/main" val="3108423383"/>
                      </a:ext>
                    </a:extLst>
                  </a:tr>
                  <a:tr h="292620">
                    <a:tc>
                      <a:txBody>
                        <a:bodyPr/>
                        <a:lstStyle/>
                        <a:p>
                          <a:endParaRPr lang="en-US" sz="1800" dirty="0"/>
                        </a:p>
                      </a:txBody>
                      <a:tcPr marL="45720" marR="45720" marT="0" marB="0">
                        <a:noFill/>
                      </a:tcPr>
                    </a:tc>
                    <a:tc>
                      <a:txBody>
                        <a:bodyPr/>
                        <a:lstStyle/>
                        <a:p>
                          <a:pPr algn="ctr"/>
                          <a:r>
                            <a:rPr lang="en-US" sz="1800" dirty="0"/>
                            <a:t>6</a:t>
                          </a:r>
                        </a:p>
                      </a:txBody>
                      <a:tcPr marL="45720" marR="45720" marT="0" marB="0" anchor="ctr"/>
                    </a:tc>
                    <a:tc>
                      <a:txBody>
                        <a:bodyPr/>
                        <a:lstStyle/>
                        <a:p>
                          <a:pPr algn="ctr"/>
                          <a:r>
                            <a:rPr lang="en-US" sz="1800" dirty="0"/>
                            <a:t>20</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1</a:t>
                          </a:r>
                          <a:endParaRPr lang="en-US" sz="1800" dirty="0"/>
                        </a:p>
                      </a:txBody>
                      <a:tcPr marL="45720" marR="45720" marT="0" marB="0" anchor="ctr"/>
                    </a:tc>
                    <a:tc>
                      <a:txBody>
                        <a:bodyPr/>
                        <a:lstStyle/>
                        <a:p>
                          <a:pPr algn="ctr"/>
                          <a:r>
                            <a:rPr lang="en-US" sz="1800" dirty="0"/>
                            <a:t>0</a:t>
                          </a:r>
                        </a:p>
                      </a:txBody>
                      <a:tcPr marL="45720" marR="45720" marT="0" marB="0" anchor="ctr"/>
                    </a:tc>
                    <a:tc>
                      <a:txBody>
                        <a:bodyPr/>
                        <a:lstStyle/>
                        <a:p>
                          <a:pPr algn="ctr"/>
                          <a:r>
                            <a:rPr lang="en-US" sz="1800" dirty="0"/>
                            <a:t>0</a:t>
                          </a:r>
                        </a:p>
                      </a:txBody>
                      <a:tcPr marL="45720" marR="45720" marT="0" marB="0" anchor="ctr"/>
                    </a:tc>
                    <a:extLst>
                      <a:ext uri="{0D108BD9-81ED-4DB2-BD59-A6C34878D82A}">
                        <a16:rowId xmlns:a16="http://schemas.microsoft.com/office/drawing/2014/main" val="2056398771"/>
                      </a:ext>
                    </a:extLst>
                  </a:tr>
                  <a:tr h="292620">
                    <a:tc>
                      <a:txBody>
                        <a:bodyPr/>
                        <a:lstStyle/>
                        <a:p>
                          <a:endParaRPr lang="en-US" sz="1800" dirty="0"/>
                        </a:p>
                      </a:txBody>
                      <a:tcPr marL="45720" marR="45720" marT="0" marB="0">
                        <a:noFill/>
                      </a:tcPr>
                    </a:tc>
                    <a:tc>
                      <a:txBody>
                        <a:bodyPr/>
                        <a:lstStyle/>
                        <a:p>
                          <a:pPr algn="ctr"/>
                          <a:r>
                            <a:rPr lang="en-US" sz="1800" dirty="0"/>
                            <a:t>7</a:t>
                          </a:r>
                        </a:p>
                      </a:txBody>
                      <a:tcPr marL="45720" marR="45720" marT="0" marB="0" anchor="ctr"/>
                    </a:tc>
                    <a:tc>
                      <a:txBody>
                        <a:bodyPr/>
                        <a:lstStyle/>
                        <a:p>
                          <a:pPr algn="ctr"/>
                          <a:r>
                            <a:rPr lang="en-US" sz="1800" dirty="0"/>
                            <a:t>27</a:t>
                          </a:r>
                        </a:p>
                      </a:txBody>
                      <a:tcPr marL="45720" marR="45720" marT="0" marB="0" anchor="ctr"/>
                    </a:tc>
                    <a:tc>
                      <a:txBody>
                        <a:bodyPr/>
                        <a:lstStyle/>
                        <a:p>
                          <a:pPr algn="ctr"/>
                          <a:r>
                            <a:rPr lang="en-US" sz="1800" dirty="0"/>
                            <a:t>2</a:t>
                          </a:r>
                        </a:p>
                      </a:txBody>
                      <a:tcPr marL="45720" marR="45720" marT="0" marB="0" anchor="ctr"/>
                    </a:tc>
                    <a:tc>
                      <a:txBody>
                        <a:bodyPr/>
                        <a:lstStyle/>
                        <a:p>
                          <a:pPr algn="ctr"/>
                          <a:r>
                            <a:rPr lang="en-US" sz="1800" dirty="0"/>
                            <a:t>7</a:t>
                          </a:r>
                        </a:p>
                      </a:txBody>
                      <a:tcPr marL="45720" marR="45720" marT="0" marB="0" anchor="ctr"/>
                    </a:tc>
                    <a:tc>
                      <a:txBody>
                        <a:bodyPr/>
                        <a:lstStyle/>
                        <a:p>
                          <a:pPr algn="ctr"/>
                          <a:r>
                            <a:rPr lang="en-US" sz="1800" dirty="0"/>
                            <a:t>14</a:t>
                          </a:r>
                        </a:p>
                      </a:txBody>
                      <a:tcPr marL="45720" marR="45720" marT="0" marB="0" anchor="ctr"/>
                    </a:tc>
                    <a:extLst>
                      <a:ext uri="{0D108BD9-81ED-4DB2-BD59-A6C34878D82A}">
                        <a16:rowId xmlns:a16="http://schemas.microsoft.com/office/drawing/2014/main" val="3129154356"/>
                      </a:ext>
                    </a:extLst>
                  </a:tr>
                  <a:tr h="308776">
                    <a:tc>
                      <a:txBody>
                        <a:bodyPr/>
                        <a:lstStyle/>
                        <a:p>
                          <a:endParaRPr lang="en-US" sz="1800" dirty="0"/>
                        </a:p>
                      </a:txBody>
                      <a:tcPr marL="45720" marR="45720" marT="0" marB="0">
                        <a:noFill/>
                      </a:tcPr>
                    </a:tc>
                    <a:tc>
                      <a:txBody>
                        <a:bodyPr/>
                        <a:lstStyle/>
                        <a:p>
                          <a:endParaRPr lang="en-US"/>
                        </a:p>
                      </a:txBody>
                      <a:tcPr marL="45720" marR="45720" marT="0" marB="0" anchor="ctr">
                        <a:blipFill>
                          <a:blip r:embed="rId3"/>
                          <a:stretch>
                            <a:fillRect l="-140708" t="-419608" r="-694690" b="-1098039"/>
                          </a:stretch>
                        </a:blipFill>
                      </a:tcPr>
                    </a:tc>
                    <a:tc>
                      <a:txBody>
                        <a:bodyPr/>
                        <a:lstStyle/>
                        <a:p>
                          <a:endParaRPr lang="en-US"/>
                        </a:p>
                      </a:txBody>
                      <a:tcPr marL="45720" marR="45720" marT="0" marB="0" anchor="ctr">
                        <a:blipFill>
                          <a:blip r:embed="rId3"/>
                          <a:stretch>
                            <a:fillRect l="-187586" t="-419608" r="-441379" b="-1098039"/>
                          </a:stretch>
                        </a:blipFill>
                      </a:tcPr>
                    </a:tc>
                    <a:tc>
                      <a:txBody>
                        <a:bodyPr/>
                        <a:lstStyle/>
                        <a:p>
                          <a:pPr algn="ctr"/>
                          <a:endParaRPr lang="en-US" sz="1800" dirty="0"/>
                        </a:p>
                      </a:txBody>
                      <a:tcPr marL="45720" marR="45720" marT="0" marB="0" anchor="ctr"/>
                    </a:tc>
                    <a:tc>
                      <a:txBody>
                        <a:bodyPr/>
                        <a:lstStyle/>
                        <a:p>
                          <a:pPr algn="ctr"/>
                          <a:endParaRPr lang="en-US" sz="1800" dirty="0"/>
                        </a:p>
                      </a:txBody>
                      <a:tcPr marL="45720" marR="45720" marT="0" marB="0" anchor="ctr"/>
                    </a:tc>
                    <a:tc>
                      <a:txBody>
                        <a:bodyPr/>
                        <a:lstStyle/>
                        <a:p>
                          <a:endParaRPr lang="en-US"/>
                        </a:p>
                      </a:txBody>
                      <a:tcPr marL="45720" marR="45720" marT="0" marB="0" anchor="ctr">
                        <a:blipFill>
                          <a:blip r:embed="rId3"/>
                          <a:stretch>
                            <a:fillRect l="-206997" t="-419608" r="-1166" b="-1098039"/>
                          </a:stretch>
                        </a:blipFill>
                      </a:tcPr>
                    </a:tc>
                    <a:extLst>
                      <a:ext uri="{0D108BD9-81ED-4DB2-BD59-A6C34878D82A}">
                        <a16:rowId xmlns:a16="http://schemas.microsoft.com/office/drawing/2014/main" val="883829462"/>
                      </a:ext>
                    </a:extLst>
                  </a:tr>
                  <a:tr h="351145">
                    <a:tc>
                      <a:txBody>
                        <a:bodyPr/>
                        <a:lstStyle/>
                        <a:p>
                          <a:pPr marL="0" algn="l" defTabSz="914400" rtl="0" eaLnBrk="1" latinLnBrk="0" hangingPunct="1"/>
                          <a:r>
                            <a:rPr lang="en-US" sz="1800" b="1" kern="1200" dirty="0">
                              <a:solidFill>
                                <a:schemeClr val="lt1"/>
                              </a:solidFill>
                              <a:latin typeface="+mn-lt"/>
                              <a:ea typeface="+mn-ea"/>
                              <a:cs typeface="+mn-cs"/>
                            </a:rPr>
                            <a:t>Set 2</a:t>
                          </a:r>
                        </a:p>
                      </a:txBody>
                      <a:tcPr marL="45720" marR="45720" marT="0" marB="0">
                        <a:solidFill>
                          <a:srgbClr val="0098D4"/>
                        </a:solidFill>
                      </a:tcPr>
                    </a:tc>
                    <a:tc>
                      <a:txBody>
                        <a:bodyPr/>
                        <a:lstStyle/>
                        <a:p>
                          <a:endParaRPr lang="en-US"/>
                        </a:p>
                      </a:txBody>
                      <a:tcPr marL="45720" marR="45720" marT="0" marB="0" anchor="ctr">
                        <a:blipFill>
                          <a:blip r:embed="rId3"/>
                          <a:stretch>
                            <a:fillRect l="-140708" t="-464912" r="-694690" b="-882456"/>
                          </a:stretch>
                        </a:blipFill>
                      </a:tcPr>
                    </a:tc>
                    <a:tc>
                      <a:txBody>
                        <a:bodyPr/>
                        <a:lstStyle/>
                        <a:p>
                          <a:endParaRPr lang="en-US"/>
                        </a:p>
                      </a:txBody>
                      <a:tcPr marL="45720" marR="45720" marT="0" marB="0" anchor="ctr">
                        <a:blipFill>
                          <a:blip r:embed="rId3"/>
                          <a:stretch>
                            <a:fillRect l="-187586" t="-464912" r="-441379" b="-882456"/>
                          </a:stretch>
                        </a:blipFill>
                      </a:tcPr>
                    </a:tc>
                    <a:tc>
                      <a:txBody>
                        <a:bodyPr/>
                        <a:lstStyle/>
                        <a:p>
                          <a:endParaRPr lang="en-US"/>
                        </a:p>
                      </a:txBody>
                      <a:tcPr marL="45720" marR="45720" marT="0" marB="0" anchor="ctr">
                        <a:blipFill>
                          <a:blip r:embed="rId3"/>
                          <a:stretch>
                            <a:fillRect l="-289583" t="-464912" r="-344444" b="-882456"/>
                          </a:stretch>
                        </a:blipFill>
                      </a:tcPr>
                    </a:tc>
                    <a:tc>
                      <a:txBody>
                        <a:bodyPr/>
                        <a:lstStyle/>
                        <a:p>
                          <a:endParaRPr lang="en-US"/>
                        </a:p>
                      </a:txBody>
                      <a:tcPr marL="45720" marR="45720" marT="0" marB="0" anchor="ctr">
                        <a:blipFill>
                          <a:blip r:embed="rId3"/>
                          <a:stretch>
                            <a:fillRect l="-376510" t="-464912" r="-232886" b="-882456"/>
                          </a:stretch>
                        </a:blipFill>
                      </a:tcPr>
                    </a:tc>
                    <a:tc>
                      <a:txBody>
                        <a:bodyPr/>
                        <a:lstStyle/>
                        <a:p>
                          <a:endParaRPr lang="en-US"/>
                        </a:p>
                      </a:txBody>
                      <a:tcPr marL="45720" marR="45720" marT="0" marB="0" anchor="ctr">
                        <a:blipFill>
                          <a:blip r:embed="rId3"/>
                          <a:stretch>
                            <a:fillRect l="-206997" t="-464912" r="-1166" b="-882456"/>
                          </a:stretch>
                        </a:blipFill>
                      </a:tcPr>
                    </a:tc>
                    <a:extLst>
                      <a:ext uri="{0D108BD9-81ED-4DB2-BD59-A6C34878D82A}">
                        <a16:rowId xmlns:a16="http://schemas.microsoft.com/office/drawing/2014/main" val="3512099456"/>
                      </a:ext>
                    </a:extLst>
                  </a:tr>
                  <a:tr h="292620">
                    <a:tc>
                      <a:txBody>
                        <a:bodyPr/>
                        <a:lstStyle/>
                        <a:p>
                          <a:endParaRPr lang="en-US" sz="1800" dirty="0"/>
                        </a:p>
                      </a:txBody>
                      <a:tcPr marL="45720" marR="45720" marT="0" marB="0">
                        <a:noFill/>
                      </a:tcPr>
                    </a:tc>
                    <a:tc>
                      <a:txBody>
                        <a:bodyPr/>
                        <a:lstStyle/>
                        <a:p>
                          <a:pPr algn="ctr"/>
                          <a:r>
                            <a:rPr lang="en-US" sz="1800" dirty="0"/>
                            <a:t>2</a:t>
                          </a:r>
                        </a:p>
                      </a:txBody>
                      <a:tcPr marL="45720" marR="45720" marT="0" marB="0" anchor="ctr"/>
                    </a:tc>
                    <a:tc>
                      <a:txBody>
                        <a:bodyPr/>
                        <a:lstStyle/>
                        <a:p>
                          <a:pPr algn="ctr"/>
                          <a:r>
                            <a:rPr lang="en-US" sz="1800" dirty="0"/>
                            <a:t>27</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a:t>
                          </a:r>
                          <a:r>
                            <a:rPr lang="en-US" sz="1800" dirty="0"/>
                            <a:t>3</a:t>
                          </a:r>
                        </a:p>
                      </a:txBody>
                      <a:tcPr marL="45720" marR="45720" marT="0" marB="0" anchor="ctr"/>
                    </a:tc>
                    <a:tc>
                      <a:txBody>
                        <a:bodyPr/>
                        <a:lstStyle/>
                        <a:p>
                          <a:pPr algn="ctr"/>
                          <a:r>
                            <a:rPr lang="en-US" sz="1800" dirty="0"/>
                            <a:t>7</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a:t>
                          </a:r>
                          <a:r>
                            <a:rPr lang="en-US" sz="1800" dirty="0"/>
                            <a:t>21</a:t>
                          </a:r>
                        </a:p>
                      </a:txBody>
                      <a:tcPr marL="45720" marR="45720" marT="0" marB="0" anchor="ctr"/>
                    </a:tc>
                    <a:extLst>
                      <a:ext uri="{0D108BD9-81ED-4DB2-BD59-A6C34878D82A}">
                        <a16:rowId xmlns:a16="http://schemas.microsoft.com/office/drawing/2014/main" val="4194980881"/>
                      </a:ext>
                    </a:extLst>
                  </a:tr>
                  <a:tr h="292620">
                    <a:tc>
                      <a:txBody>
                        <a:bodyPr/>
                        <a:lstStyle/>
                        <a:p>
                          <a:endParaRPr lang="en-US" sz="1800" dirty="0"/>
                        </a:p>
                      </a:txBody>
                      <a:tcPr marL="45720" marR="45720" marT="0" marB="0">
                        <a:noFill/>
                      </a:tcPr>
                    </a:tc>
                    <a:tc>
                      <a:txBody>
                        <a:bodyPr/>
                        <a:lstStyle/>
                        <a:p>
                          <a:pPr algn="ctr"/>
                          <a:r>
                            <a:rPr lang="en-US" sz="1800" dirty="0"/>
                            <a:t>6</a:t>
                          </a:r>
                        </a:p>
                      </a:txBody>
                      <a:tcPr marL="45720" marR="45720" marT="0" marB="0" anchor="ctr"/>
                    </a:tc>
                    <a:tc>
                      <a:txBody>
                        <a:bodyPr/>
                        <a:lstStyle/>
                        <a:p>
                          <a:pPr algn="ctr"/>
                          <a:r>
                            <a:rPr lang="en-US" sz="1800" dirty="0"/>
                            <a:t>20</a:t>
                          </a:r>
                        </a:p>
                      </a:txBody>
                      <a:tcPr marL="45720" marR="45720" marT="0" marB="0" anchor="ctr"/>
                    </a:tc>
                    <a:tc>
                      <a:txBody>
                        <a:bodyPr/>
                        <a:lstStyle/>
                        <a:p>
                          <a:pPr algn="ctr"/>
                          <a:r>
                            <a:rPr lang="en-US" sz="1800" dirty="0"/>
                            <a:t>1</a:t>
                          </a:r>
                        </a:p>
                      </a:txBody>
                      <a:tcPr marL="45720" marR="45720" marT="0" marB="0" anchor="ctr"/>
                    </a:tc>
                    <a:tc>
                      <a:txBody>
                        <a:bodyPr/>
                        <a:lstStyle/>
                        <a:p>
                          <a:pPr algn="ctr"/>
                          <a:r>
                            <a:rPr lang="en-US" sz="1800" dirty="0"/>
                            <a:t>0</a:t>
                          </a:r>
                        </a:p>
                      </a:txBody>
                      <a:tcPr marL="45720" marR="45720" marT="0" marB="0" anchor="ctr"/>
                    </a:tc>
                    <a:tc>
                      <a:txBody>
                        <a:bodyPr/>
                        <a:lstStyle/>
                        <a:p>
                          <a:pPr algn="ctr"/>
                          <a:r>
                            <a:rPr lang="en-US" sz="1800" dirty="0"/>
                            <a:t>0</a:t>
                          </a:r>
                        </a:p>
                      </a:txBody>
                      <a:tcPr marL="45720" marR="45720" marT="0" marB="0" anchor="ctr"/>
                    </a:tc>
                    <a:extLst>
                      <a:ext uri="{0D108BD9-81ED-4DB2-BD59-A6C34878D82A}">
                        <a16:rowId xmlns:a16="http://schemas.microsoft.com/office/drawing/2014/main" val="820115930"/>
                      </a:ext>
                    </a:extLst>
                  </a:tr>
                  <a:tr h="292620">
                    <a:tc>
                      <a:txBody>
                        <a:bodyPr/>
                        <a:lstStyle/>
                        <a:p>
                          <a:endParaRPr lang="en-US" sz="1800" dirty="0"/>
                        </a:p>
                      </a:txBody>
                      <a:tcPr marL="45720" marR="45720" marT="0" marB="0">
                        <a:noFill/>
                      </a:tcPr>
                    </a:tc>
                    <a:tc>
                      <a:txBody>
                        <a:bodyPr/>
                        <a:lstStyle/>
                        <a:p>
                          <a:pPr algn="ctr"/>
                          <a:r>
                            <a:rPr lang="en-US" sz="1800" dirty="0"/>
                            <a:t>7</a:t>
                          </a:r>
                        </a:p>
                      </a:txBody>
                      <a:tcPr marL="45720" marR="45720" marT="0" marB="0" anchor="ctr"/>
                    </a:tc>
                    <a:tc>
                      <a:txBody>
                        <a:bodyPr/>
                        <a:lstStyle/>
                        <a:p>
                          <a:pPr algn="ctr"/>
                          <a:r>
                            <a:rPr lang="en-US" sz="1800" dirty="0"/>
                            <a:t>13</a:t>
                          </a:r>
                        </a:p>
                      </a:txBody>
                      <a:tcPr marL="45720" marR="45720" marT="0" marB="0" anchor="ctr"/>
                    </a:tc>
                    <a:tc>
                      <a:txBody>
                        <a:bodyPr/>
                        <a:lstStyle/>
                        <a:p>
                          <a:pPr algn="ctr"/>
                          <a:r>
                            <a:rPr lang="en-US" sz="1800" dirty="0"/>
                            <a:t>2</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a:t>
                          </a:r>
                          <a:r>
                            <a:rPr lang="en-US" sz="1800" dirty="0"/>
                            <a:t>7</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a:t>
                          </a:r>
                          <a:r>
                            <a:rPr lang="en-US" sz="1800" dirty="0"/>
                            <a:t>14</a:t>
                          </a:r>
                        </a:p>
                      </a:txBody>
                      <a:tcPr marL="45720" marR="45720" marT="0" marB="0" anchor="ctr"/>
                    </a:tc>
                    <a:extLst>
                      <a:ext uri="{0D108BD9-81ED-4DB2-BD59-A6C34878D82A}">
                        <a16:rowId xmlns:a16="http://schemas.microsoft.com/office/drawing/2014/main" val="2042284222"/>
                      </a:ext>
                    </a:extLst>
                  </a:tr>
                  <a:tr h="570357">
                    <a:tc>
                      <a:txBody>
                        <a:bodyPr/>
                        <a:lstStyle/>
                        <a:p>
                          <a:endParaRPr lang="en-US" sz="1800" dirty="0"/>
                        </a:p>
                      </a:txBody>
                      <a:tcPr marL="45720" marR="45720" marT="0" marB="0">
                        <a:noFill/>
                      </a:tcPr>
                    </a:tc>
                    <a:tc>
                      <a:txBody>
                        <a:bodyPr/>
                        <a:lstStyle/>
                        <a:p>
                          <a:endParaRPr lang="en-US"/>
                        </a:p>
                      </a:txBody>
                      <a:tcPr marL="45720" marR="45720" marT="0" marB="0" anchor="ctr">
                        <a:blipFill>
                          <a:blip r:embed="rId3"/>
                          <a:stretch>
                            <a:fillRect l="-140708" t="-502151" r="-694690" b="-284946"/>
                          </a:stretch>
                        </a:blipFill>
                      </a:tcPr>
                    </a:tc>
                    <a:tc>
                      <a:txBody>
                        <a:bodyPr/>
                        <a:lstStyle/>
                        <a:p>
                          <a:endParaRPr lang="en-US"/>
                        </a:p>
                      </a:txBody>
                      <a:tcPr marL="45720" marR="45720" marT="0" marB="0" anchor="ctr">
                        <a:blipFill>
                          <a:blip r:embed="rId3"/>
                          <a:stretch>
                            <a:fillRect l="-187586" t="-502151" r="-441379" b="-284946"/>
                          </a:stretch>
                        </a:blipFill>
                      </a:tcPr>
                    </a:tc>
                    <a:tc>
                      <a:txBody>
                        <a:bodyPr/>
                        <a:lstStyle/>
                        <a:p>
                          <a:pPr algn="ctr"/>
                          <a:endParaRPr lang="en-US" sz="1800" dirty="0"/>
                        </a:p>
                      </a:txBody>
                      <a:tcPr marL="45720" marR="45720" marT="0" marB="0" anchor="ctr"/>
                    </a:tc>
                    <a:tc>
                      <a:txBody>
                        <a:bodyPr/>
                        <a:lstStyle/>
                        <a:p>
                          <a:pPr algn="ctr"/>
                          <a:endParaRPr lang="en-US" sz="1800" dirty="0"/>
                        </a:p>
                      </a:txBody>
                      <a:tcPr marL="45720" marR="45720" marT="0" marB="0" anchor="ctr"/>
                    </a:tc>
                    <a:tc>
                      <a:txBody>
                        <a:bodyPr/>
                        <a:lstStyle/>
                        <a:p>
                          <a:endParaRPr lang="en-US"/>
                        </a:p>
                      </a:txBody>
                      <a:tcPr marL="45720" marR="45720" marT="0" marB="0" anchor="ctr">
                        <a:blipFill>
                          <a:blip r:embed="rId3"/>
                          <a:stretch>
                            <a:fillRect l="-206997" t="-502151" r="-1166" b="-284946"/>
                          </a:stretch>
                        </a:blipFill>
                      </a:tcPr>
                    </a:tc>
                    <a:extLst>
                      <a:ext uri="{0D108BD9-81ED-4DB2-BD59-A6C34878D82A}">
                        <a16:rowId xmlns:a16="http://schemas.microsoft.com/office/drawing/2014/main" val="3361892959"/>
                      </a:ext>
                    </a:extLst>
                  </a:tr>
                  <a:tr h="351145">
                    <a:tc>
                      <a:txBody>
                        <a:bodyPr/>
                        <a:lstStyle/>
                        <a:p>
                          <a:pPr marL="0" algn="l" defTabSz="914400" rtl="0" eaLnBrk="1" latinLnBrk="0" hangingPunct="1"/>
                          <a:r>
                            <a:rPr lang="en-US" sz="1800" b="1" kern="1200" dirty="0">
                              <a:solidFill>
                                <a:schemeClr val="lt1"/>
                              </a:solidFill>
                              <a:latin typeface="+mn-lt"/>
                              <a:ea typeface="+mn-ea"/>
                              <a:cs typeface="+mn-cs"/>
                            </a:rPr>
                            <a:t>Set 3</a:t>
                          </a:r>
                        </a:p>
                      </a:txBody>
                      <a:tcPr marL="45720" marR="45720" marT="0" marB="0">
                        <a:solidFill>
                          <a:srgbClr val="0098D4"/>
                        </a:solidFill>
                      </a:tcPr>
                    </a:tc>
                    <a:tc>
                      <a:txBody>
                        <a:bodyPr/>
                        <a:lstStyle/>
                        <a:p>
                          <a:endParaRPr lang="en-US"/>
                        </a:p>
                      </a:txBody>
                      <a:tcPr marL="45720" marR="45720" marT="0" marB="0" anchor="ctr">
                        <a:blipFill>
                          <a:blip r:embed="rId3"/>
                          <a:stretch>
                            <a:fillRect l="-140708" t="-965517" r="-694690" b="-356897"/>
                          </a:stretch>
                        </a:blipFill>
                      </a:tcPr>
                    </a:tc>
                    <a:tc>
                      <a:txBody>
                        <a:bodyPr/>
                        <a:lstStyle/>
                        <a:p>
                          <a:endParaRPr lang="en-US"/>
                        </a:p>
                      </a:txBody>
                      <a:tcPr marL="45720" marR="45720" marT="0" marB="0" anchor="ctr">
                        <a:blipFill>
                          <a:blip r:embed="rId3"/>
                          <a:stretch>
                            <a:fillRect l="-187586" t="-965517" r="-441379" b="-356897"/>
                          </a:stretch>
                        </a:blipFill>
                      </a:tcPr>
                    </a:tc>
                    <a:tc>
                      <a:txBody>
                        <a:bodyPr/>
                        <a:lstStyle/>
                        <a:p>
                          <a:endParaRPr lang="en-US"/>
                        </a:p>
                      </a:txBody>
                      <a:tcPr marL="45720" marR="45720" marT="0" marB="0" anchor="ctr">
                        <a:blipFill>
                          <a:blip r:embed="rId3"/>
                          <a:stretch>
                            <a:fillRect l="-289583" t="-965517" r="-344444" b="-356897"/>
                          </a:stretch>
                        </a:blipFill>
                      </a:tcPr>
                    </a:tc>
                    <a:tc>
                      <a:txBody>
                        <a:bodyPr/>
                        <a:lstStyle/>
                        <a:p>
                          <a:endParaRPr lang="en-US"/>
                        </a:p>
                      </a:txBody>
                      <a:tcPr marL="45720" marR="45720" marT="0" marB="0" anchor="ctr">
                        <a:blipFill>
                          <a:blip r:embed="rId3"/>
                          <a:stretch>
                            <a:fillRect l="-376510" t="-965517" r="-232886" b="-356897"/>
                          </a:stretch>
                        </a:blipFill>
                      </a:tcPr>
                    </a:tc>
                    <a:tc>
                      <a:txBody>
                        <a:bodyPr/>
                        <a:lstStyle/>
                        <a:p>
                          <a:endParaRPr lang="en-US"/>
                        </a:p>
                      </a:txBody>
                      <a:tcPr marL="45720" marR="45720" marT="0" marB="0" anchor="ctr">
                        <a:blipFill>
                          <a:blip r:embed="rId3"/>
                          <a:stretch>
                            <a:fillRect l="-206997" t="-965517" r="-1166" b="-356897"/>
                          </a:stretch>
                        </a:blipFill>
                      </a:tcPr>
                    </a:tc>
                    <a:extLst>
                      <a:ext uri="{0D108BD9-81ED-4DB2-BD59-A6C34878D82A}">
                        <a16:rowId xmlns:a16="http://schemas.microsoft.com/office/drawing/2014/main" val="2552939324"/>
                      </a:ext>
                    </a:extLst>
                  </a:tr>
                  <a:tr h="292620">
                    <a:tc>
                      <a:txBody>
                        <a:bodyPr/>
                        <a:lstStyle/>
                        <a:p>
                          <a:endParaRPr lang="en-US" sz="1800" dirty="0"/>
                        </a:p>
                      </a:txBody>
                      <a:tcPr marL="45720" marR="45720" marT="0" marB="0">
                        <a:noFill/>
                      </a:tcPr>
                    </a:tc>
                    <a:tc>
                      <a:txBody>
                        <a:bodyPr/>
                        <a:lstStyle/>
                        <a:p>
                          <a:pPr algn="ctr"/>
                          <a:r>
                            <a:rPr lang="en-US" sz="1800" dirty="0"/>
                            <a:t>2</a:t>
                          </a:r>
                        </a:p>
                      </a:txBody>
                      <a:tcPr marL="45720" marR="45720" marT="0" marB="0" anchor="ctr"/>
                    </a:tc>
                    <a:tc>
                      <a:txBody>
                        <a:bodyPr/>
                        <a:lstStyle/>
                        <a:p>
                          <a:pPr algn="ctr"/>
                          <a:r>
                            <a:rPr lang="en-US" sz="1800" dirty="0"/>
                            <a:t>20</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a:t>
                          </a:r>
                          <a:r>
                            <a:rPr lang="en-US" sz="1800" dirty="0"/>
                            <a:t>3</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0</a:t>
                          </a:r>
                          <a:endParaRPr lang="en-US" sz="1800" dirty="0"/>
                        </a:p>
                      </a:txBody>
                      <a:tcPr marL="45720" marR="45720" marT="0" marB="0" anchor="ctr"/>
                    </a:tc>
                    <a:tc>
                      <a:txBody>
                        <a:bodyPr/>
                        <a:lstStyle/>
                        <a:p>
                          <a:pPr algn="ctr"/>
                          <a:r>
                            <a:rPr lang="en-US" sz="1800" dirty="0"/>
                            <a:t>0</a:t>
                          </a:r>
                        </a:p>
                      </a:txBody>
                      <a:tcPr marL="45720" marR="45720" marT="0" marB="0" anchor="ctr"/>
                    </a:tc>
                    <a:extLst>
                      <a:ext uri="{0D108BD9-81ED-4DB2-BD59-A6C34878D82A}">
                        <a16:rowId xmlns:a16="http://schemas.microsoft.com/office/drawing/2014/main" val="1880069821"/>
                      </a:ext>
                    </a:extLst>
                  </a:tr>
                  <a:tr h="292620">
                    <a:tc>
                      <a:txBody>
                        <a:bodyPr/>
                        <a:lstStyle/>
                        <a:p>
                          <a:endParaRPr lang="en-US" sz="1800" dirty="0"/>
                        </a:p>
                      </a:txBody>
                      <a:tcPr marL="45720" marR="45720" marT="0" marB="0">
                        <a:noFill/>
                      </a:tcPr>
                    </a:tc>
                    <a:tc>
                      <a:txBody>
                        <a:bodyPr/>
                        <a:lstStyle/>
                        <a:p>
                          <a:pPr algn="ctr"/>
                          <a:r>
                            <a:rPr lang="en-US" sz="1800" dirty="0"/>
                            <a:t>6</a:t>
                          </a:r>
                        </a:p>
                      </a:txBody>
                      <a:tcPr marL="45720" marR="45720" marT="0" marB="0" anchor="ctr"/>
                    </a:tc>
                    <a:tc>
                      <a:txBody>
                        <a:bodyPr/>
                        <a:lstStyle/>
                        <a:p>
                          <a:pPr algn="ctr"/>
                          <a:r>
                            <a:rPr lang="en-US" sz="1800" dirty="0"/>
                            <a:t>27</a:t>
                          </a:r>
                        </a:p>
                      </a:txBody>
                      <a:tcPr marL="45720" marR="45720" marT="0" marB="0" anchor="ctr"/>
                    </a:tc>
                    <a:tc>
                      <a:txBody>
                        <a:bodyPr/>
                        <a:lstStyle/>
                        <a:p>
                          <a:pPr algn="ctr"/>
                          <a:r>
                            <a:rPr lang="en-US" sz="1800" dirty="0"/>
                            <a:t>1</a:t>
                          </a:r>
                        </a:p>
                      </a:txBody>
                      <a:tcPr marL="45720" marR="45720" marT="0" marB="0" anchor="ctr"/>
                    </a:tc>
                    <a:tc>
                      <a:txBody>
                        <a:bodyPr/>
                        <a:lstStyle/>
                        <a:p>
                          <a:pPr algn="ctr"/>
                          <a:r>
                            <a:rPr lang="en-US" sz="1800" dirty="0"/>
                            <a:t>7</a:t>
                          </a:r>
                        </a:p>
                      </a:txBody>
                      <a:tcPr marL="45720" marR="45720" marT="0" marB="0" anchor="ctr"/>
                    </a:tc>
                    <a:tc>
                      <a:txBody>
                        <a:bodyPr/>
                        <a:lstStyle/>
                        <a:p>
                          <a:pPr algn="ctr"/>
                          <a:r>
                            <a:rPr lang="en-US" sz="1800" dirty="0"/>
                            <a:t>7</a:t>
                          </a:r>
                        </a:p>
                      </a:txBody>
                      <a:tcPr marL="45720" marR="45720" marT="0" marB="0" anchor="ctr"/>
                    </a:tc>
                    <a:extLst>
                      <a:ext uri="{0D108BD9-81ED-4DB2-BD59-A6C34878D82A}">
                        <a16:rowId xmlns:a16="http://schemas.microsoft.com/office/drawing/2014/main" val="4284812858"/>
                      </a:ext>
                    </a:extLst>
                  </a:tr>
                  <a:tr h="292620">
                    <a:tc>
                      <a:txBody>
                        <a:bodyPr/>
                        <a:lstStyle/>
                        <a:p>
                          <a:endParaRPr lang="en-US" sz="1800" dirty="0"/>
                        </a:p>
                      </a:txBody>
                      <a:tcPr marL="45720" marR="45720" marT="0" marB="0">
                        <a:noFill/>
                      </a:tcPr>
                    </a:tc>
                    <a:tc>
                      <a:txBody>
                        <a:bodyPr/>
                        <a:lstStyle/>
                        <a:p>
                          <a:pPr algn="ctr"/>
                          <a:r>
                            <a:rPr lang="en-US" sz="1800" dirty="0"/>
                            <a:t>7</a:t>
                          </a:r>
                        </a:p>
                      </a:txBody>
                      <a:tcPr marL="45720" marR="45720" marT="0" marB="0" anchor="ctr"/>
                    </a:tc>
                    <a:tc>
                      <a:txBody>
                        <a:bodyPr/>
                        <a:lstStyle/>
                        <a:p>
                          <a:pPr algn="ctr"/>
                          <a:r>
                            <a:rPr lang="en-US" sz="1800" dirty="0"/>
                            <a:t>13</a:t>
                          </a:r>
                        </a:p>
                      </a:txBody>
                      <a:tcPr marL="45720" marR="45720" marT="0" marB="0" anchor="ctr"/>
                    </a:tc>
                    <a:tc>
                      <a:txBody>
                        <a:bodyPr/>
                        <a:lstStyle/>
                        <a:p>
                          <a:pPr algn="ctr"/>
                          <a:r>
                            <a:rPr lang="en-US" sz="1800" dirty="0"/>
                            <a:t>2</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a:t>
                          </a:r>
                          <a:r>
                            <a:rPr lang="en-US" sz="1800" dirty="0"/>
                            <a:t>7</a:t>
                          </a:r>
                        </a:p>
                      </a:txBody>
                      <a:tcPr marL="45720" marR="45720" marT="0" marB="0" anchor="ctr"/>
                    </a:tc>
                    <a:tc>
                      <a:txBody>
                        <a:bodyPr/>
                        <a:lstStyle/>
                        <a:p>
                          <a:pPr algn="ctr"/>
                          <a:r>
                            <a:rPr lang="en-US" sz="1800" dirty="0">
                              <a:latin typeface="Calibri" panose="020F0502020204030204" pitchFamily="34" charset="0"/>
                              <a:cs typeface="Calibri" panose="020F0502020204030204" pitchFamily="34" charset="0"/>
                            </a:rPr>
                            <a:t>─</a:t>
                          </a:r>
                          <a:r>
                            <a:rPr lang="en-US" sz="1800" dirty="0"/>
                            <a:t>14</a:t>
                          </a:r>
                        </a:p>
                      </a:txBody>
                      <a:tcPr marL="45720" marR="45720" marT="0" marB="0" anchor="ctr"/>
                    </a:tc>
                    <a:extLst>
                      <a:ext uri="{0D108BD9-81ED-4DB2-BD59-A6C34878D82A}">
                        <a16:rowId xmlns:a16="http://schemas.microsoft.com/office/drawing/2014/main" val="403358680"/>
                      </a:ext>
                    </a:extLst>
                  </a:tr>
                  <a:tr h="308776">
                    <a:tc>
                      <a:txBody>
                        <a:bodyPr/>
                        <a:lstStyle/>
                        <a:p>
                          <a:endParaRPr lang="en-US" sz="1800" dirty="0"/>
                        </a:p>
                      </a:txBody>
                      <a:tcPr marL="45720" marR="45720" marT="0" marB="0">
                        <a:noFill/>
                      </a:tcPr>
                    </a:tc>
                    <a:tc>
                      <a:txBody>
                        <a:bodyPr/>
                        <a:lstStyle/>
                        <a:p>
                          <a:endParaRPr lang="en-US"/>
                        </a:p>
                      </a:txBody>
                      <a:tcPr marL="45720" marR="45720" marT="0" marB="0" anchor="ctr">
                        <a:blipFill>
                          <a:blip r:embed="rId3"/>
                          <a:stretch>
                            <a:fillRect l="-140708" t="-1494118" r="-694690" b="-23529"/>
                          </a:stretch>
                        </a:blipFill>
                      </a:tcPr>
                    </a:tc>
                    <a:tc>
                      <a:txBody>
                        <a:bodyPr/>
                        <a:lstStyle/>
                        <a:p>
                          <a:endParaRPr lang="en-US"/>
                        </a:p>
                      </a:txBody>
                      <a:tcPr marL="45720" marR="45720" marT="0" marB="0" anchor="ctr">
                        <a:blipFill>
                          <a:blip r:embed="rId3"/>
                          <a:stretch>
                            <a:fillRect l="-187586" t="-1494118" r="-441379" b="-23529"/>
                          </a:stretch>
                        </a:blipFill>
                      </a:tcPr>
                    </a:tc>
                    <a:tc>
                      <a:txBody>
                        <a:bodyPr/>
                        <a:lstStyle/>
                        <a:p>
                          <a:pPr algn="ctr"/>
                          <a:endParaRPr lang="en-US" sz="1800" dirty="0"/>
                        </a:p>
                      </a:txBody>
                      <a:tcPr marL="45720" marR="45720" marT="0" marB="0" anchor="ctr"/>
                    </a:tc>
                    <a:tc>
                      <a:txBody>
                        <a:bodyPr/>
                        <a:lstStyle/>
                        <a:p>
                          <a:pPr algn="ctr"/>
                          <a:endParaRPr lang="en-US" sz="1800" dirty="0"/>
                        </a:p>
                      </a:txBody>
                      <a:tcPr marL="45720" marR="45720" marT="0" marB="0" anchor="ctr"/>
                    </a:tc>
                    <a:tc>
                      <a:txBody>
                        <a:bodyPr/>
                        <a:lstStyle/>
                        <a:p>
                          <a:endParaRPr lang="en-US"/>
                        </a:p>
                      </a:txBody>
                      <a:tcPr marL="45720" marR="45720" marT="0" marB="0" anchor="ctr">
                        <a:blipFill>
                          <a:blip r:embed="rId3"/>
                          <a:stretch>
                            <a:fillRect l="-206997" t="-1494118" r="-1166" b="-23529"/>
                          </a:stretch>
                        </a:blipFill>
                      </a:tcPr>
                    </a:tc>
                    <a:extLst>
                      <a:ext uri="{0D108BD9-81ED-4DB2-BD59-A6C34878D82A}">
                        <a16:rowId xmlns:a16="http://schemas.microsoft.com/office/drawing/2014/main" val="2837004131"/>
                      </a:ext>
                    </a:extLst>
                  </a:tr>
                </a:tbl>
              </a:graphicData>
            </a:graphic>
          </p:graphicFrame>
        </mc:Fallback>
      </mc:AlternateContent>
      <p:sp>
        <p:nvSpPr>
          <p:cNvPr id="5" name="TextBox 4">
            <a:extLst>
              <a:ext uri="{FF2B5EF4-FFF2-40B4-BE49-F238E27FC236}">
                <a16:creationId xmlns:a16="http://schemas.microsoft.com/office/drawing/2014/main" id="{52725B11-2B76-4B9D-AA21-337AC78ECE66}"/>
              </a:ext>
            </a:extLst>
          </p:cNvPr>
          <p:cNvSpPr txBox="1"/>
          <p:nvPr/>
        </p:nvSpPr>
        <p:spPr>
          <a:xfrm>
            <a:off x="7219040" y="1044941"/>
            <a:ext cx="4972960" cy="5324535"/>
          </a:xfrm>
          <a:prstGeom prst="rect">
            <a:avLst/>
          </a:prstGeom>
          <a:noFill/>
        </p:spPr>
        <p:txBody>
          <a:bodyPr wrap="square" rtlCol="0">
            <a:spAutoFit/>
          </a:bodyPr>
          <a:lstStyle/>
          <a:p>
            <a:r>
              <a:rPr lang="en-US" sz="2000" dirty="0"/>
              <a:t>Interpreting</a:t>
            </a:r>
            <a:r>
              <a:rPr lang="en-US" sz="2000" b="1" dirty="0"/>
              <a:t> sign </a:t>
            </a:r>
            <a:r>
              <a:rPr lang="en-US" sz="2000" dirty="0"/>
              <a:t>and </a:t>
            </a:r>
            <a:r>
              <a:rPr lang="en-US" sz="2000" b="1" dirty="0"/>
              <a:t>magnitude</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Set 1, as </a:t>
            </a:r>
            <a:r>
              <a:rPr lang="en-US" sz="2000" i="1" dirty="0"/>
              <a:t>x</a:t>
            </a:r>
            <a:r>
              <a:rPr lang="en-US" sz="2000" dirty="0"/>
              <a:t> increases so does </a:t>
            </a:r>
            <a:r>
              <a:rPr lang="en-US" sz="2000" i="1" dirty="0"/>
              <a:t>y. </a:t>
            </a:r>
            <a:r>
              <a:rPr lang="en-US" sz="2000" dirty="0"/>
              <a:t>As a result, the products of the deviations are also positive, and </a:t>
            </a:r>
            <a:r>
              <a:rPr lang="en-US" sz="2000" dirty="0" err="1"/>
              <a:t>s</a:t>
            </a:r>
            <a:r>
              <a:rPr lang="en-US" sz="2000" baseline="-25000" dirty="0" err="1"/>
              <a:t>xy</a:t>
            </a:r>
            <a:r>
              <a:rPr lang="en-US" sz="2000" dirty="0"/>
              <a:t> is large and positive.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Set 2, as </a:t>
            </a:r>
            <a:r>
              <a:rPr lang="en-US" sz="2000" i="1" dirty="0"/>
              <a:t>x</a:t>
            </a:r>
            <a:r>
              <a:rPr lang="en-US" sz="2000" dirty="0"/>
              <a:t> increases, </a:t>
            </a:r>
            <a:r>
              <a:rPr lang="en-US" sz="2000" i="1" dirty="0"/>
              <a:t>y </a:t>
            </a:r>
            <a:r>
              <a:rPr lang="en-US" sz="2000" dirty="0"/>
              <a:t>decreases</a:t>
            </a:r>
            <a:r>
              <a:rPr lang="en-US" sz="2000" i="1" dirty="0"/>
              <a:t>. </a:t>
            </a:r>
            <a:r>
              <a:rPr lang="en-US" sz="2000" dirty="0"/>
              <a:t>As a result, the products of the deviations are negative, and </a:t>
            </a:r>
            <a:r>
              <a:rPr lang="en-US" sz="2000" dirty="0" err="1"/>
              <a:t>s</a:t>
            </a:r>
            <a:r>
              <a:rPr lang="en-US" sz="2000" baseline="-25000" dirty="0" err="1"/>
              <a:t>xy</a:t>
            </a:r>
            <a:r>
              <a:rPr lang="en-US" sz="2000" dirty="0"/>
              <a:t> is large and negative.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Set 3, as </a:t>
            </a:r>
            <a:r>
              <a:rPr lang="en-US" sz="2000" i="1" dirty="0"/>
              <a:t>x</a:t>
            </a:r>
            <a:r>
              <a:rPr lang="en-US" sz="2000" dirty="0"/>
              <a:t> increases, </a:t>
            </a:r>
            <a:r>
              <a:rPr lang="en-US" sz="2000" i="1" dirty="0"/>
              <a:t>y </a:t>
            </a:r>
            <a:r>
              <a:rPr lang="en-US" sz="2000" dirty="0"/>
              <a:t>does not exhibit any particular direction</a:t>
            </a:r>
            <a:r>
              <a:rPr lang="en-US" sz="2000" i="1" dirty="0"/>
              <a:t>. </a:t>
            </a:r>
            <a:r>
              <a:rPr lang="en-US" sz="2000" dirty="0"/>
              <a:t>As a result, the contributions to the products of the deviations largely cancel each other, and </a:t>
            </a:r>
            <a:r>
              <a:rPr lang="en-US" sz="2000" dirty="0" err="1"/>
              <a:t>s</a:t>
            </a:r>
            <a:r>
              <a:rPr lang="en-US" sz="2000" baseline="-25000" dirty="0" err="1"/>
              <a:t>xy</a:t>
            </a:r>
            <a:r>
              <a:rPr lang="en-US" sz="2000" dirty="0"/>
              <a:t> is small.</a:t>
            </a:r>
          </a:p>
          <a:p>
            <a:endParaRPr lang="en-US" sz="2000" dirty="0"/>
          </a:p>
          <a:p>
            <a:r>
              <a:rPr lang="en-US" sz="2000" i="1" dirty="0"/>
              <a:t>Limitation: magnitude is hard to interpret!</a:t>
            </a:r>
          </a:p>
        </p:txBody>
      </p:sp>
    </p:spTree>
    <p:extLst>
      <p:ext uri="{BB962C8B-B14F-4D97-AF65-F5344CB8AC3E}">
        <p14:creationId xmlns:p14="http://schemas.microsoft.com/office/powerpoint/2010/main" val="992258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text on a black background&#10;&#10;AI-generated content may be incorrect.">
            <a:extLst>
              <a:ext uri="{FF2B5EF4-FFF2-40B4-BE49-F238E27FC236}">
                <a16:creationId xmlns:a16="http://schemas.microsoft.com/office/drawing/2014/main" id="{863B9358-6E7F-BF12-DD92-083DFFFAF818}"/>
              </a:ext>
            </a:extLst>
          </p:cNvPr>
          <p:cNvPicPr>
            <a:picLocks noChangeAspect="1"/>
          </p:cNvPicPr>
          <p:nvPr/>
        </p:nvPicPr>
        <p:blipFill>
          <a:blip r:embed="rId2"/>
          <a:stretch>
            <a:fillRect/>
          </a:stretch>
        </p:blipFill>
        <p:spPr>
          <a:xfrm>
            <a:off x="529991" y="247048"/>
            <a:ext cx="11172013" cy="6119028"/>
          </a:xfrm>
          <a:prstGeom prst="rect">
            <a:avLst/>
          </a:prstGeom>
        </p:spPr>
      </p:pic>
    </p:spTree>
    <p:extLst>
      <p:ext uri="{BB962C8B-B14F-4D97-AF65-F5344CB8AC3E}">
        <p14:creationId xmlns:p14="http://schemas.microsoft.com/office/powerpoint/2010/main" val="3678694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567160" y="139553"/>
            <a:ext cx="11851095" cy="923330"/>
          </a:xfrm>
          <a:prstGeom prst="rect">
            <a:avLst/>
          </a:prstGeom>
          <a:noFill/>
        </p:spPr>
        <p:txBody>
          <a:bodyPr wrap="square" rtlCol="0">
            <a:spAutoFit/>
          </a:bodyPr>
          <a:lstStyle/>
          <a:p>
            <a:pPr algn="ctr"/>
            <a:r>
              <a:rPr lang="en-US" sz="5400" spc="100" dirty="0">
                <a:solidFill>
                  <a:schemeClr val="bg1"/>
                </a:solidFill>
                <a:latin typeface="Times New Roman" panose="02020603050405020304" pitchFamily="18" charset="0"/>
                <a:cs typeface="Times New Roman" panose="02020603050405020304" pitchFamily="18" charset="0"/>
              </a:rPr>
              <a:t>4-4b </a:t>
            </a:r>
            <a:r>
              <a:rPr lang="en-US" sz="3600" b="1" dirty="0"/>
              <a:t>Coefficient of Correlation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AC4CF37-3C0F-5DE7-2A03-15DB1485095F}"/>
                  </a:ext>
                </a:extLst>
              </p:cNvPr>
              <p:cNvSpPr txBox="1"/>
              <p:nvPr/>
            </p:nvSpPr>
            <p:spPr>
              <a:xfrm>
                <a:off x="841447" y="1345532"/>
                <a:ext cx="10559615" cy="4997650"/>
              </a:xfrm>
              <a:prstGeom prst="rect">
                <a:avLst/>
              </a:prstGeom>
              <a:noFill/>
            </p:spPr>
            <p:txBody>
              <a:bodyPr wrap="square" rtlCol="0">
                <a:spAutoFit/>
              </a:bodyPr>
              <a:lstStyle/>
              <a:p>
                <a:pPr>
                  <a:spcAft>
                    <a:spcPts val="600"/>
                  </a:spcAft>
                </a:pPr>
                <a:r>
                  <a:rPr lang="en-US" sz="2400" dirty="0">
                    <a:ea typeface="Cambria Math" panose="02040503050406030204" pitchFamily="18" charset="0"/>
                  </a:rPr>
                  <a:t>Because the magnitude of the covariance is difficult to evaluate, we can “normalize” the covariance dividing it by the product of the standard deviations.</a:t>
                </a:r>
              </a:p>
              <a:p>
                <a:pPr>
                  <a:spcAft>
                    <a:spcPts val="600"/>
                  </a:spcAft>
                </a:pPr>
                <a:endParaRPr lang="en-US" sz="2400" dirty="0">
                  <a:ea typeface="Cambria Math" panose="02040503050406030204" pitchFamily="18" charset="0"/>
                </a:endParaRPr>
              </a:p>
              <a:p>
                <a:pPr marL="914400" indent="-914400"/>
                <a:r>
                  <a:rPr lang="en-US" sz="2400" b="1" dirty="0">
                    <a:ea typeface="Cambria Math" panose="02040503050406030204" pitchFamily="18" charset="0"/>
                  </a:rPr>
                  <a:t>	Population coefficient of correlation</a:t>
                </a:r>
                <a:r>
                  <a:rPr lang="en-US" sz="2400" dirty="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𝜌</m:t>
                    </m:r>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𝑥𝑦</m:t>
                            </m:r>
                          </m:sub>
                        </m:sSub>
                      </m:num>
                      <m:den>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𝑥</m:t>
                            </m:r>
                          </m:sub>
                        </m:s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𝑦</m:t>
                            </m:r>
                          </m:sub>
                        </m:sSub>
                      </m:den>
                    </m:f>
                  </m:oMath>
                </a14:m>
                <a:endParaRPr lang="en-US" sz="2400" dirty="0"/>
              </a:p>
              <a:p>
                <a:pPr marL="914400" indent="-914400">
                  <a:spcBef>
                    <a:spcPts val="1800"/>
                  </a:spcBef>
                </a:pPr>
                <a:r>
                  <a:rPr lang="en-US" sz="2400" b="1" dirty="0">
                    <a:ea typeface="Cambria Math" panose="02040503050406030204" pitchFamily="18" charset="0"/>
                  </a:rPr>
                  <a:t>	Sample coefficient of correlation</a:t>
                </a:r>
                <a:r>
                  <a:rPr lang="en-US" sz="2400" dirty="0">
                    <a:ea typeface="Cambria Math" panose="02040503050406030204" pitchFamily="18" charset="0"/>
                  </a:rPr>
                  <a:t>:	</a:t>
                </a:r>
                <a14:m>
                  <m:oMath xmlns:m="http://schemas.openxmlformats.org/officeDocument/2006/math">
                    <m:r>
                      <m:rPr>
                        <m:sty m:val="p"/>
                      </m:rPr>
                      <a:rPr lang="en-US" sz="2400">
                        <a:latin typeface="Cambria Math" panose="02040503050406030204" pitchFamily="18" charset="0"/>
                        <a:ea typeface="Cambria Math" panose="02040503050406030204" pitchFamily="18" charset="0"/>
                      </a:rPr>
                      <m:t>r</m:t>
                    </m:r>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𝑠</m:t>
                            </m:r>
                          </m:e>
                          <m:sub>
                            <m:r>
                              <a:rPr lang="en-US" sz="2400" i="1">
                                <a:latin typeface="Cambria Math" panose="02040503050406030204" pitchFamily="18" charset="0"/>
                                <a:ea typeface="Cambria Math" panose="02040503050406030204" pitchFamily="18" charset="0"/>
                              </a:rPr>
                              <m:t>𝑥𝑦</m:t>
                            </m:r>
                          </m:sub>
                        </m:sSub>
                      </m:num>
                      <m:den>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𝑠</m:t>
                            </m:r>
                          </m:e>
                          <m:sub>
                            <m:r>
                              <a:rPr lang="en-US" sz="2400" i="1">
                                <a:latin typeface="Cambria Math" panose="02040503050406030204" pitchFamily="18" charset="0"/>
                                <a:ea typeface="Cambria Math" panose="02040503050406030204" pitchFamily="18" charset="0"/>
                              </a:rPr>
                              <m:t>𝑥</m:t>
                            </m:r>
                          </m:sub>
                        </m:s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𝑠</m:t>
                            </m:r>
                          </m:e>
                          <m:sub>
                            <m:r>
                              <a:rPr lang="en-US" sz="2400" i="1">
                                <a:latin typeface="Cambria Math" panose="02040503050406030204" pitchFamily="18" charset="0"/>
                                <a:ea typeface="Cambria Math" panose="02040503050406030204" pitchFamily="18" charset="0"/>
                              </a:rPr>
                              <m:t>𝑦</m:t>
                            </m:r>
                          </m:sub>
                        </m:sSub>
                      </m:den>
                    </m:f>
                  </m:oMath>
                </a14:m>
                <a:endParaRPr lang="en-US" sz="2400" dirty="0"/>
              </a:p>
              <a:p>
                <a:pPr>
                  <a:spcBef>
                    <a:spcPts val="1800"/>
                  </a:spcBef>
                </a:pPr>
                <a:r>
                  <a:rPr lang="en-US" sz="2400" dirty="0"/>
                  <a:t>The coefficient of correlation is </a:t>
                </a:r>
                <a:r>
                  <a:rPr lang="en-US" sz="2400" b="1" dirty="0"/>
                  <a:t>always between </a:t>
                </a:r>
                <a:r>
                  <a:rPr lang="en-US" sz="2400" b="1" dirty="0">
                    <a:latin typeface="Calibri" panose="020F0502020204030204" pitchFamily="34" charset="0"/>
                    <a:cs typeface="Calibri" panose="020F0502020204030204" pitchFamily="34" charset="0"/>
                  </a:rPr>
                  <a:t>─</a:t>
                </a:r>
                <a:r>
                  <a:rPr lang="en-US" sz="2400" b="1" dirty="0"/>
                  <a:t>1 and +1</a:t>
                </a:r>
                <a:r>
                  <a:rPr lang="en-US" sz="2400" dirty="0"/>
                  <a:t>. The sign provides the direction of the association, and the magnitude measures the </a:t>
                </a:r>
                <a:r>
                  <a:rPr lang="en-US" sz="2400" i="1" dirty="0"/>
                  <a:t>strength of the linear relationship </a:t>
                </a:r>
                <a:r>
                  <a:rPr lang="en-US" sz="2400" dirty="0"/>
                  <a:t>between </a:t>
                </a:r>
                <a:r>
                  <a:rPr lang="en-US" sz="2400" i="1" dirty="0"/>
                  <a:t>x</a:t>
                </a:r>
                <a:r>
                  <a:rPr lang="en-US" sz="2400" dirty="0"/>
                  <a:t> and </a:t>
                </a:r>
                <a:r>
                  <a:rPr lang="en-US" sz="2400" i="1" dirty="0"/>
                  <a:t>y</a:t>
                </a:r>
                <a:r>
                  <a:rPr lang="en-US" sz="2400" dirty="0"/>
                  <a:t>.</a:t>
                </a:r>
              </a:p>
              <a:p>
                <a:pPr>
                  <a:spcBef>
                    <a:spcPts val="1800"/>
                  </a:spcBef>
                </a:pPr>
                <a:r>
                  <a:rPr lang="en-US" sz="2400" i="1" dirty="0"/>
                  <a:t>How do you interpret a coefficient of correlation of -0.4?</a:t>
                </a:r>
              </a:p>
              <a:p>
                <a:endParaRPr lang="fr-FR" dirty="0"/>
              </a:p>
            </p:txBody>
          </p:sp>
        </mc:Choice>
        <mc:Fallback xmlns="">
          <p:sp>
            <p:nvSpPr>
              <p:cNvPr id="3" name="TextBox 2">
                <a:extLst>
                  <a:ext uri="{FF2B5EF4-FFF2-40B4-BE49-F238E27FC236}">
                    <a16:creationId xmlns:a16="http://schemas.microsoft.com/office/drawing/2014/main" id="{AAC4CF37-3C0F-5DE7-2A03-15DB1485095F}"/>
                  </a:ext>
                </a:extLst>
              </p:cNvPr>
              <p:cNvSpPr txBox="1">
                <a:spLocks noRot="1" noChangeAspect="1" noMove="1" noResize="1" noEditPoints="1" noAdjustHandles="1" noChangeArrowheads="1" noChangeShapeType="1" noTextEdit="1"/>
              </p:cNvSpPr>
              <p:nvPr/>
            </p:nvSpPr>
            <p:spPr>
              <a:xfrm>
                <a:off x="841447" y="1345532"/>
                <a:ext cx="10559615" cy="4997650"/>
              </a:xfrm>
              <a:prstGeom prst="rect">
                <a:avLst/>
              </a:prstGeom>
              <a:blipFill>
                <a:blip r:embed="rId3"/>
                <a:stretch>
                  <a:fillRect l="-866" t="-976" r="-635"/>
                </a:stretch>
              </a:blipFill>
            </p:spPr>
            <p:txBody>
              <a:bodyPr/>
              <a:lstStyle/>
              <a:p>
                <a:r>
                  <a:rPr lang="en-US">
                    <a:noFill/>
                  </a:rPr>
                  <a:t> </a:t>
                </a:r>
              </a:p>
            </p:txBody>
          </p:sp>
        </mc:Fallback>
      </mc:AlternateContent>
    </p:spTree>
    <p:extLst>
      <p:ext uri="{BB962C8B-B14F-4D97-AF65-F5344CB8AC3E}">
        <p14:creationId xmlns:p14="http://schemas.microsoft.com/office/powerpoint/2010/main" val="476992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0" y="206165"/>
            <a:ext cx="11851095" cy="646331"/>
          </a:xfrm>
          <a:prstGeom prst="rect">
            <a:avLst/>
          </a:prstGeom>
          <a:noFill/>
        </p:spPr>
        <p:txBody>
          <a:bodyPr wrap="square" rtlCol="0">
            <a:spAutoFit/>
          </a:bodyPr>
          <a:lstStyle/>
          <a:p>
            <a:pPr algn="ctr"/>
            <a:r>
              <a:rPr lang="en-US" sz="3600" b="1" dirty="0"/>
              <a:t>Calculating the Coefficient of Correlation</a:t>
            </a:r>
          </a:p>
        </p:txBody>
      </p:sp>
      <p:sp>
        <p:nvSpPr>
          <p:cNvPr id="5" name="TextBox 4">
            <a:extLst>
              <a:ext uri="{FF2B5EF4-FFF2-40B4-BE49-F238E27FC236}">
                <a16:creationId xmlns:a16="http://schemas.microsoft.com/office/drawing/2014/main" id="{13938019-E28E-A014-3E25-40DA0C12518F}"/>
              </a:ext>
            </a:extLst>
          </p:cNvPr>
          <p:cNvSpPr txBox="1"/>
          <p:nvPr/>
        </p:nvSpPr>
        <p:spPr>
          <a:xfrm>
            <a:off x="715836" y="982967"/>
            <a:ext cx="10310867" cy="461665"/>
          </a:xfrm>
          <a:prstGeom prst="rect">
            <a:avLst/>
          </a:prstGeom>
          <a:noFill/>
        </p:spPr>
        <p:txBody>
          <a:bodyPr wrap="square">
            <a:spAutoFit/>
          </a:bodyPr>
          <a:lstStyle/>
          <a:p>
            <a:r>
              <a:rPr lang="en-US" sz="2400" dirty="0"/>
              <a:t>Calculate the coefficient of correlation for the three sets shown previously.</a:t>
            </a:r>
          </a:p>
        </p:txBody>
      </p:sp>
      <mc:AlternateContent xmlns:mc="http://schemas.openxmlformats.org/markup-compatibility/2006" xmlns:a14="http://schemas.microsoft.com/office/drawing/2010/main">
        <mc:Choice Requires="a14">
          <p:graphicFrame>
            <p:nvGraphicFramePr>
              <p:cNvPr id="4" name="Table Placeholder 5">
                <a:extLst>
                  <a:ext uri="{FF2B5EF4-FFF2-40B4-BE49-F238E27FC236}">
                    <a16:creationId xmlns:a16="http://schemas.microsoft.com/office/drawing/2014/main" id="{9FC411A6-FD83-4AB6-B789-B1ECF1429F76}"/>
                  </a:ext>
                </a:extLst>
              </p:cNvPr>
              <p:cNvGraphicFramePr>
                <a:graphicFrameLocks/>
              </p:cNvGraphicFramePr>
              <p:nvPr>
                <p:extLst>
                  <p:ext uri="{D42A27DB-BD31-4B8C-83A1-F6EECF244321}">
                    <p14:modId xmlns:p14="http://schemas.microsoft.com/office/powerpoint/2010/main" val="2046740898"/>
                  </p:ext>
                </p:extLst>
              </p:nvPr>
            </p:nvGraphicFramePr>
            <p:xfrm>
              <a:off x="1392997" y="1600176"/>
              <a:ext cx="8213989" cy="2608390"/>
            </p:xfrm>
            <a:graphic>
              <a:graphicData uri="http://schemas.openxmlformats.org/drawingml/2006/table">
                <a:tbl>
                  <a:tblPr firstRow="1" bandRow="1">
                    <a:tableStyleId>{5C22544A-7EE6-4342-B048-85BDC9FD1C3A}</a:tableStyleId>
                  </a:tblPr>
                  <a:tblGrid>
                    <a:gridCol w="948356">
                      <a:extLst>
                        <a:ext uri="{9D8B030D-6E8A-4147-A177-3AD203B41FA5}">
                          <a16:colId xmlns:a16="http://schemas.microsoft.com/office/drawing/2014/main" val="584846605"/>
                        </a:ext>
                      </a:extLst>
                    </a:gridCol>
                    <a:gridCol w="933060">
                      <a:extLst>
                        <a:ext uri="{9D8B030D-6E8A-4147-A177-3AD203B41FA5}">
                          <a16:colId xmlns:a16="http://schemas.microsoft.com/office/drawing/2014/main" val="593041459"/>
                        </a:ext>
                      </a:extLst>
                    </a:gridCol>
                    <a:gridCol w="963652">
                      <a:extLst>
                        <a:ext uri="{9D8B030D-6E8A-4147-A177-3AD203B41FA5}">
                          <a16:colId xmlns:a16="http://schemas.microsoft.com/office/drawing/2014/main" val="1942859858"/>
                        </a:ext>
                      </a:extLst>
                    </a:gridCol>
                    <a:gridCol w="1001894">
                      <a:extLst>
                        <a:ext uri="{9D8B030D-6E8A-4147-A177-3AD203B41FA5}">
                          <a16:colId xmlns:a16="http://schemas.microsoft.com/office/drawing/2014/main" val="233254170"/>
                        </a:ext>
                      </a:extLst>
                    </a:gridCol>
                    <a:gridCol w="2179689">
                      <a:extLst>
                        <a:ext uri="{9D8B030D-6E8A-4147-A177-3AD203B41FA5}">
                          <a16:colId xmlns:a16="http://schemas.microsoft.com/office/drawing/2014/main" val="4039841610"/>
                        </a:ext>
                      </a:extLst>
                    </a:gridCol>
                    <a:gridCol w="2187338">
                      <a:extLst>
                        <a:ext uri="{9D8B030D-6E8A-4147-A177-3AD203B41FA5}">
                          <a16:colId xmlns:a16="http://schemas.microsoft.com/office/drawing/2014/main" val="1967983727"/>
                        </a:ext>
                      </a:extLst>
                    </a:gridCol>
                  </a:tblGrid>
                  <a:tr h="217796">
                    <a:tc>
                      <a:txBody>
                        <a:bodyPr/>
                        <a:lstStyle/>
                        <a:p>
                          <a:pPr algn="ct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𝒊</m:t>
                                    </m:r>
                                  </m:sub>
                                </m:sSub>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𝒚</m:t>
                                    </m:r>
                                  </m:e>
                                  <m:sub>
                                    <m:r>
                                      <a:rPr lang="en-US" sz="2000" b="1" i="1" smtClean="0">
                                        <a:latin typeface="Cambria Math" panose="02040503050406030204" pitchFamily="18" charset="0"/>
                                      </a:rPr>
                                      <m:t>𝒊</m:t>
                                    </m:r>
                                  </m:sub>
                                </m:sSub>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m:t>
                                    </m:r>
                                    <m:r>
                                      <a:rPr lang="en-US" sz="2000" b="1" i="1" smtClean="0">
                                        <a:latin typeface="Cambria Math" panose="02040503050406030204" pitchFamily="18" charset="0"/>
                                      </a:rPr>
                                      <m:t>𝒙</m:t>
                                    </m:r>
                                  </m:e>
                                  <m:sub>
                                    <m:r>
                                      <a:rPr lang="en-US" sz="2000" b="1" i="1" smtClean="0">
                                        <a:latin typeface="Cambria Math" panose="02040503050406030204" pitchFamily="18" charset="0"/>
                                      </a:rPr>
                                      <m:t>𝒊</m:t>
                                    </m:r>
                                  </m:sub>
                                </m:sSub>
                                <m:r>
                                  <a:rPr lang="en-US" sz="2000" b="1" i="1" smtClean="0">
                                    <a:latin typeface="Cambria Math" panose="02040503050406030204" pitchFamily="18" charset="0"/>
                                  </a:rPr>
                                  <m:t>−</m:t>
                                </m:r>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𝒙</m:t>
                                    </m:r>
                                  </m:e>
                                </m:acc>
                                <m:r>
                                  <a:rPr lang="en-US" sz="2000" b="1" i="1" smtClean="0">
                                    <a:latin typeface="Cambria Math" panose="02040503050406030204" pitchFamily="18" charset="0"/>
                                  </a:rPr>
                                  <m:t>)</m:t>
                                </m:r>
                              </m:oMath>
                            </m:oMathPara>
                          </a14:m>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m:t>
                                    </m:r>
                                    <m:r>
                                      <a:rPr lang="en-US" sz="2000" b="1" i="1" smtClean="0">
                                        <a:latin typeface="Cambria Math" panose="02040503050406030204" pitchFamily="18" charset="0"/>
                                      </a:rPr>
                                      <m:t>𝒚</m:t>
                                    </m:r>
                                  </m:e>
                                  <m:sub>
                                    <m:r>
                                      <a:rPr lang="en-US" sz="2000" b="1" i="1" smtClean="0">
                                        <a:latin typeface="Cambria Math" panose="02040503050406030204" pitchFamily="18" charset="0"/>
                                      </a:rPr>
                                      <m:t>𝒊</m:t>
                                    </m:r>
                                  </m:sub>
                                </m:sSub>
                                <m:r>
                                  <a:rPr lang="en-US" sz="2000" b="1" i="1" smtClean="0">
                                    <a:latin typeface="Cambria Math" panose="02040503050406030204" pitchFamily="18" charset="0"/>
                                  </a:rPr>
                                  <m:t>−</m:t>
                                </m:r>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𝒚</m:t>
                                    </m:r>
                                  </m:e>
                                </m:acc>
                                <m:r>
                                  <a:rPr lang="en-US" sz="2000" b="1" i="1" smtClean="0">
                                    <a:latin typeface="Cambria Math" panose="02040503050406030204" pitchFamily="18" charset="0"/>
                                  </a:rPr>
                                  <m:t>)</m:t>
                                </m:r>
                              </m:oMath>
                            </m:oMathPara>
                          </a14:m>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m:t>
                                        </m:r>
                                        <m:r>
                                          <a:rPr lang="en-US" sz="2000" b="1" i="1" smtClean="0">
                                            <a:latin typeface="Cambria Math" panose="02040503050406030204" pitchFamily="18" charset="0"/>
                                          </a:rPr>
                                          <m:t>𝒙</m:t>
                                        </m:r>
                                      </m:e>
                                      <m:sub>
                                        <m:r>
                                          <a:rPr lang="en-US" sz="2000" b="1" i="1" smtClean="0">
                                            <a:latin typeface="Cambria Math" panose="02040503050406030204" pitchFamily="18" charset="0"/>
                                          </a:rPr>
                                          <m:t>𝒊</m:t>
                                        </m:r>
                                      </m:sub>
                                    </m:sSub>
                                    <m:r>
                                      <a:rPr lang="en-US" sz="2000" b="1" i="1" smtClean="0">
                                        <a:latin typeface="Cambria Math" panose="02040503050406030204" pitchFamily="18" charset="0"/>
                                      </a:rPr>
                                      <m:t>−</m:t>
                                    </m:r>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𝒙</m:t>
                                        </m:r>
                                      </m:e>
                                    </m:acc>
                                    <m:r>
                                      <a:rPr lang="en-US" sz="2000" b="1" i="1" smtClean="0">
                                        <a:latin typeface="Cambria Math" panose="02040503050406030204" pitchFamily="18" charset="0"/>
                                      </a:rPr>
                                      <m:t>)</m:t>
                                    </m:r>
                                    <m:r>
                                      <m:rPr>
                                        <m:nor/>
                                      </m:rPr>
                                      <a:rPr lang="en-US" sz="2000" dirty="0"/>
                                      <m:t> </m:t>
                                    </m:r>
                                  </m:e>
                                  <m:sup>
                                    <m:r>
                                      <a:rPr lang="en-US" sz="2000" b="1" i="1" smtClean="0">
                                        <a:latin typeface="Cambria Math" panose="02040503050406030204" pitchFamily="18" charset="0"/>
                                      </a:rPr>
                                      <m:t>𝟐</m:t>
                                    </m:r>
                                  </m:sup>
                                </m:sSup>
                              </m:oMath>
                            </m:oMathPara>
                          </a14:m>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m:t>
                                        </m:r>
                                        <m:r>
                                          <a:rPr lang="en-US" sz="2000" b="1" i="1" smtClean="0">
                                            <a:latin typeface="Cambria Math" panose="02040503050406030204" pitchFamily="18" charset="0"/>
                                          </a:rPr>
                                          <m:t>𝒚</m:t>
                                        </m:r>
                                      </m:e>
                                      <m:sub>
                                        <m:r>
                                          <a:rPr lang="en-US" sz="2000" b="1" i="1" smtClean="0">
                                            <a:latin typeface="Cambria Math" panose="02040503050406030204" pitchFamily="18" charset="0"/>
                                          </a:rPr>
                                          <m:t>𝒊</m:t>
                                        </m:r>
                                      </m:sub>
                                    </m:sSub>
                                    <m:r>
                                      <a:rPr lang="en-US" sz="2000" b="1" i="1" smtClean="0">
                                        <a:latin typeface="Cambria Math" panose="02040503050406030204" pitchFamily="18" charset="0"/>
                                      </a:rPr>
                                      <m:t>−</m:t>
                                    </m:r>
                                    <m:r>
                                      <a:rPr lang="en-US" sz="2000" b="1" i="1" smtClean="0">
                                        <a:latin typeface="Cambria Math" panose="02040503050406030204" pitchFamily="18" charset="0"/>
                                      </a:rPr>
                                      <m:t>𝒚</m:t>
                                    </m:r>
                                    <m:r>
                                      <a:rPr lang="en-US" sz="2000" b="1" i="1" smtClean="0">
                                        <a:latin typeface="Cambria Math" panose="02040503050406030204" pitchFamily="18" charset="0"/>
                                      </a:rPr>
                                      <m:t>)</m:t>
                                    </m:r>
                                    <m:r>
                                      <m:rPr>
                                        <m:nor/>
                                      </m:rPr>
                                      <a:rPr lang="en-US" sz="2000" dirty="0"/>
                                      <m:t> </m:t>
                                    </m:r>
                                  </m:e>
                                  <m:sup>
                                    <m:r>
                                      <a:rPr lang="en-US" sz="2000" b="1" i="1" smtClean="0">
                                        <a:latin typeface="Cambria Math" panose="02040503050406030204" pitchFamily="18" charset="0"/>
                                      </a:rPr>
                                      <m:t>𝟐</m:t>
                                    </m:r>
                                  </m:sup>
                                </m:sSup>
                              </m:oMath>
                            </m:oMathPara>
                          </a14:m>
                          <a:endParaRPr lang="en-US" sz="2000" dirty="0"/>
                        </a:p>
                      </a:txBody>
                      <a:tcPr anchor="ctr"/>
                    </a:tc>
                    <a:extLst>
                      <a:ext uri="{0D108BD9-81ED-4DB2-BD59-A6C34878D82A}">
                        <a16:rowId xmlns:a16="http://schemas.microsoft.com/office/drawing/2014/main" val="1877971630"/>
                      </a:ext>
                    </a:extLst>
                  </a:tr>
                  <a:tr h="214265">
                    <a:tc>
                      <a:txBody>
                        <a:bodyPr/>
                        <a:lstStyle/>
                        <a:p>
                          <a:pPr algn="ctr"/>
                          <a:r>
                            <a:rPr lang="en-US" sz="2000" dirty="0"/>
                            <a:t>2</a:t>
                          </a:r>
                        </a:p>
                      </a:txBody>
                      <a:tcPr anchor="ctr"/>
                    </a:tc>
                    <a:tc>
                      <a:txBody>
                        <a:bodyPr/>
                        <a:lstStyle/>
                        <a:p>
                          <a:pPr algn="ctr"/>
                          <a:r>
                            <a:rPr lang="en-US" sz="2000" dirty="0"/>
                            <a:t>13</a:t>
                          </a:r>
                        </a:p>
                      </a:txBody>
                      <a:tcPr anchor="ctr"/>
                    </a:tc>
                    <a:tc>
                      <a:txBody>
                        <a:bodyPr/>
                        <a:lstStyle/>
                        <a:p>
                          <a:pPr algn="ctr"/>
                          <a:r>
                            <a:rPr lang="en-US" sz="2000" dirty="0">
                              <a:latin typeface="Calibri" panose="020F0502020204030204" pitchFamily="34" charset="0"/>
                              <a:cs typeface="Calibri" panose="020F0502020204030204" pitchFamily="34" charset="0"/>
                            </a:rPr>
                            <a:t>─</a:t>
                          </a:r>
                          <a:r>
                            <a:rPr lang="en-US" sz="2000" dirty="0"/>
                            <a:t>3</a:t>
                          </a:r>
                        </a:p>
                      </a:txBody>
                      <a:tcPr anchor="ctr"/>
                    </a:tc>
                    <a:tc>
                      <a:txBody>
                        <a:bodyPr/>
                        <a:lstStyle/>
                        <a:p>
                          <a:pPr algn="ctr"/>
                          <a:r>
                            <a:rPr lang="en-US" sz="2000" dirty="0">
                              <a:latin typeface="Calibri" panose="020F0502020204030204" pitchFamily="34" charset="0"/>
                              <a:cs typeface="Calibri" panose="020F0502020204030204" pitchFamily="34" charset="0"/>
                            </a:rPr>
                            <a:t>─</a:t>
                          </a:r>
                          <a:r>
                            <a:rPr lang="en-US" sz="2000" dirty="0"/>
                            <a:t>7</a:t>
                          </a:r>
                        </a:p>
                      </a:txBody>
                      <a:tcPr anchor="ctr"/>
                    </a:tc>
                    <a:tc>
                      <a:txBody>
                        <a:bodyPr/>
                        <a:lstStyle/>
                        <a:p>
                          <a:pPr algn="ctr"/>
                          <a:r>
                            <a:rPr lang="en-US" sz="2000" dirty="0"/>
                            <a:t>9</a:t>
                          </a:r>
                        </a:p>
                      </a:txBody>
                      <a:tcPr anchor="ctr"/>
                    </a:tc>
                    <a:tc>
                      <a:txBody>
                        <a:bodyPr/>
                        <a:lstStyle/>
                        <a:p>
                          <a:pPr algn="ctr"/>
                          <a:r>
                            <a:rPr lang="en-US" sz="2000" dirty="0"/>
                            <a:t>49</a:t>
                          </a:r>
                        </a:p>
                      </a:txBody>
                      <a:tcPr anchor="ctr"/>
                    </a:tc>
                    <a:extLst>
                      <a:ext uri="{0D108BD9-81ED-4DB2-BD59-A6C34878D82A}">
                        <a16:rowId xmlns:a16="http://schemas.microsoft.com/office/drawing/2014/main" val="302484669"/>
                      </a:ext>
                    </a:extLst>
                  </a:tr>
                  <a:tr h="214265">
                    <a:tc>
                      <a:txBody>
                        <a:bodyPr/>
                        <a:lstStyle/>
                        <a:p>
                          <a:pPr algn="ctr"/>
                          <a:r>
                            <a:rPr lang="en-US" sz="2000" dirty="0"/>
                            <a:t>6</a:t>
                          </a:r>
                        </a:p>
                      </a:txBody>
                      <a:tcPr anchor="ctr"/>
                    </a:tc>
                    <a:tc>
                      <a:txBody>
                        <a:bodyPr/>
                        <a:lstStyle/>
                        <a:p>
                          <a:pPr algn="ctr"/>
                          <a:r>
                            <a:rPr lang="en-US" sz="2000" dirty="0"/>
                            <a:t>20</a:t>
                          </a:r>
                        </a:p>
                      </a:txBody>
                      <a:tcPr anchor="ctr"/>
                    </a:tc>
                    <a:tc>
                      <a:txBody>
                        <a:bodyPr/>
                        <a:lstStyle/>
                        <a:p>
                          <a:pPr algn="ctr"/>
                          <a:r>
                            <a:rPr lang="en-US" sz="2000" dirty="0"/>
                            <a:t>1</a:t>
                          </a:r>
                        </a:p>
                      </a:txBody>
                      <a:tcPr anchor="ctr"/>
                    </a:tc>
                    <a:tc>
                      <a:txBody>
                        <a:bodyPr/>
                        <a:lstStyle/>
                        <a:p>
                          <a:pPr algn="ctr"/>
                          <a:r>
                            <a:rPr lang="en-US" sz="2000" dirty="0"/>
                            <a:t>0</a:t>
                          </a:r>
                        </a:p>
                      </a:txBody>
                      <a:tcPr anchor="ctr"/>
                    </a:tc>
                    <a:tc>
                      <a:txBody>
                        <a:bodyPr/>
                        <a:lstStyle/>
                        <a:p>
                          <a:pPr algn="ctr"/>
                          <a:r>
                            <a:rPr lang="en-US" sz="2000" dirty="0"/>
                            <a:t>1</a:t>
                          </a:r>
                        </a:p>
                      </a:txBody>
                      <a:tcPr anchor="ctr"/>
                    </a:tc>
                    <a:tc>
                      <a:txBody>
                        <a:bodyPr/>
                        <a:lstStyle/>
                        <a:p>
                          <a:pPr algn="ctr"/>
                          <a:r>
                            <a:rPr lang="en-US" sz="2000" dirty="0"/>
                            <a:t>0</a:t>
                          </a:r>
                        </a:p>
                      </a:txBody>
                      <a:tcPr anchor="ctr"/>
                    </a:tc>
                    <a:extLst>
                      <a:ext uri="{0D108BD9-81ED-4DB2-BD59-A6C34878D82A}">
                        <a16:rowId xmlns:a16="http://schemas.microsoft.com/office/drawing/2014/main" val="1610277183"/>
                      </a:ext>
                    </a:extLst>
                  </a:tr>
                  <a:tr h="214265">
                    <a:tc>
                      <a:txBody>
                        <a:bodyPr/>
                        <a:lstStyle/>
                        <a:p>
                          <a:pPr algn="ctr"/>
                          <a:r>
                            <a:rPr lang="en-US" sz="2000" dirty="0"/>
                            <a:t>7</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t>27</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t>2</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t>7</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t>4</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t>49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6484121"/>
                      </a:ext>
                    </a:extLst>
                  </a:tr>
                  <a:tr h="375573">
                    <a:tc>
                      <a:txBody>
                        <a:bodyPr/>
                        <a:lstStyle/>
                        <a:p>
                          <a:pPr algn="ctr"/>
                          <a14:m>
                            <m:oMathPara xmlns:m="http://schemas.openxmlformats.org/officeDocument/2006/math">
                              <m:oMathParaPr>
                                <m:jc m:val="centerGroup"/>
                              </m:oMathParaPr>
                              <m:oMath xmlns:m="http://schemas.openxmlformats.org/officeDocument/2006/math">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𝒙</m:t>
                                    </m:r>
                                  </m:e>
                                </m:acc>
                                <m:r>
                                  <a:rPr lang="en-US" sz="2000" b="1" i="1" smtClean="0">
                                    <a:latin typeface="Cambria Math" panose="02040503050406030204" pitchFamily="18" charset="0"/>
                                  </a:rPr>
                                  <m:t>=</m:t>
                                </m:r>
                                <m:r>
                                  <a:rPr lang="en-US" sz="2000" b="1" i="1" smtClean="0">
                                    <a:latin typeface="Cambria Math" panose="02040503050406030204" pitchFamily="18" charset="0"/>
                                  </a:rPr>
                                  <m:t>𝟓</m:t>
                                </m:r>
                              </m:oMath>
                            </m:oMathPara>
                          </a14:m>
                          <a:endParaRPr lang="en-US" sz="2000" dirty="0"/>
                        </a:p>
                      </a:txBody>
                      <a:tcPr anchor="ctr">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𝒚</m:t>
                                    </m:r>
                                  </m:e>
                                </m:acc>
                                <m:r>
                                  <a:rPr lang="en-US" sz="2000" b="1" i="1" smtClean="0">
                                    <a:latin typeface="Cambria Math" panose="02040503050406030204" pitchFamily="18" charset="0"/>
                                  </a:rPr>
                                  <m:t>=</m:t>
                                </m:r>
                                <m:r>
                                  <a:rPr lang="en-US" sz="2000" b="1" i="1" smtClean="0">
                                    <a:latin typeface="Cambria Math" panose="02040503050406030204" pitchFamily="18" charset="0"/>
                                  </a:rPr>
                                  <m:t>𝟐𝟎</m:t>
                                </m:r>
                              </m:oMath>
                            </m:oMathPara>
                          </a14:m>
                          <a:endParaRPr lang="en-US" sz="2000" dirty="0"/>
                        </a:p>
                      </a:txBody>
                      <a:tcPr anchor="ctr">
                        <a:lnT w="12700" cap="flat" cmpd="sng" algn="ctr">
                          <a:solidFill>
                            <a:schemeClr val="tx1"/>
                          </a:solidFill>
                          <a:prstDash val="solid"/>
                          <a:round/>
                          <a:headEnd type="none" w="med" len="med"/>
                          <a:tailEnd type="none" w="med" len="med"/>
                        </a:lnT>
                      </a:tcPr>
                    </a:tc>
                    <a:tc>
                      <a:txBody>
                        <a:bodyPr/>
                        <a:lstStyle/>
                        <a:p>
                          <a:pPr algn="ctr"/>
                          <a:endParaRPr lang="en-US" sz="2000" dirty="0"/>
                        </a:p>
                      </a:txBody>
                      <a:tcPr anchor="ctr">
                        <a:lnT w="12700" cap="flat" cmpd="sng" algn="ctr">
                          <a:solidFill>
                            <a:schemeClr val="tx1"/>
                          </a:solidFill>
                          <a:prstDash val="solid"/>
                          <a:round/>
                          <a:headEnd type="none" w="med" len="med"/>
                          <a:tailEnd type="none" w="med" len="med"/>
                        </a:lnT>
                      </a:tcPr>
                    </a:tc>
                    <a:tc>
                      <a:txBody>
                        <a:bodyPr/>
                        <a:lstStyle/>
                        <a:p>
                          <a:pPr algn="ctr"/>
                          <a:endParaRPr lang="en-US" sz="2000" dirty="0"/>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𝑥</m:t>
                                    </m:r>
                                  </m:sub>
                                </m:sSub>
                                <m:r>
                                  <a:rPr lang="en-US" sz="2000" b="0" i="1" smtClean="0">
                                    <a:latin typeface="Cambria Math" panose="02040503050406030204" pitchFamily="18" charset="0"/>
                                  </a:rPr>
                                  <m:t>=</m:t>
                                </m:r>
                                <m:rad>
                                  <m:radPr>
                                    <m:degHide m:val="on"/>
                                    <m:ctrlPr>
                                      <a:rPr lang="en-US" sz="2000" b="0" i="1" smtClean="0">
                                        <a:latin typeface="Cambria Math" panose="02040503050406030204" pitchFamily="18" charset="0"/>
                                      </a:rPr>
                                    </m:ctrlPr>
                                  </m:radPr>
                                  <m:deg/>
                                  <m:e>
                                    <m:f>
                                      <m:fPr>
                                        <m:type m:val="skw"/>
                                        <m:ctrlPr>
                                          <a:rPr lang="en-US" sz="2000" b="0" i="1" smtClean="0">
                                            <a:latin typeface="Cambria Math" panose="02040503050406030204" pitchFamily="18" charset="0"/>
                                          </a:rPr>
                                        </m:ctrlPr>
                                      </m:fPr>
                                      <m:num>
                                        <m:r>
                                          <a:rPr lang="en-US" sz="2000" b="0" i="1" smtClean="0">
                                            <a:latin typeface="Cambria Math" panose="02040503050406030204" pitchFamily="18" charset="0"/>
                                          </a:rPr>
                                          <m:t>14</m:t>
                                        </m:r>
                                      </m:num>
                                      <m:den>
                                        <m:r>
                                          <a:rPr lang="en-US" sz="2000" b="0" i="1" smtClean="0">
                                            <a:latin typeface="Cambria Math" panose="02040503050406030204" pitchFamily="18" charset="0"/>
                                          </a:rPr>
                                          <m:t>2</m:t>
                                        </m:r>
                                      </m:den>
                                    </m:f>
                                  </m:e>
                                </m:rad>
                                <m:r>
                                  <a:rPr lang="en-US" sz="2000" b="0" i="1" smtClean="0">
                                    <a:latin typeface="Cambria Math" panose="02040503050406030204" pitchFamily="18" charset="0"/>
                                  </a:rPr>
                                  <m:t>=2.65</m:t>
                                </m:r>
                              </m:oMath>
                            </m:oMathPara>
                          </a14:m>
                          <a:endParaRPr lang="en-US" sz="2000" dirty="0"/>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𝑦</m:t>
                                    </m:r>
                                  </m:sub>
                                </m:sSub>
                                <m:r>
                                  <a:rPr lang="en-US" sz="2000" b="0" i="1" smtClean="0">
                                    <a:latin typeface="Cambria Math" panose="02040503050406030204" pitchFamily="18" charset="0"/>
                                  </a:rPr>
                                  <m:t>=</m:t>
                                </m:r>
                                <m:rad>
                                  <m:radPr>
                                    <m:degHide m:val="on"/>
                                    <m:ctrlPr>
                                      <a:rPr lang="en-US" sz="2000" b="0" i="1" smtClean="0">
                                        <a:latin typeface="Cambria Math" panose="02040503050406030204" pitchFamily="18" charset="0"/>
                                      </a:rPr>
                                    </m:ctrlPr>
                                  </m:radPr>
                                  <m:deg/>
                                  <m:e>
                                    <m:f>
                                      <m:fPr>
                                        <m:type m:val="skw"/>
                                        <m:ctrlPr>
                                          <a:rPr lang="en-US" sz="2000" b="0" i="1" smtClean="0">
                                            <a:latin typeface="Cambria Math" panose="02040503050406030204" pitchFamily="18" charset="0"/>
                                          </a:rPr>
                                        </m:ctrlPr>
                                      </m:fPr>
                                      <m:num>
                                        <m:r>
                                          <a:rPr lang="en-US" sz="2000" b="0" i="1" smtClean="0">
                                            <a:latin typeface="Cambria Math" panose="02040503050406030204" pitchFamily="18" charset="0"/>
                                          </a:rPr>
                                          <m:t>98</m:t>
                                        </m:r>
                                      </m:num>
                                      <m:den>
                                        <m:r>
                                          <a:rPr lang="en-US" sz="2000" b="0" i="1" smtClean="0">
                                            <a:latin typeface="Cambria Math" panose="02040503050406030204" pitchFamily="18" charset="0"/>
                                          </a:rPr>
                                          <m:t>2</m:t>
                                        </m:r>
                                      </m:den>
                                    </m:f>
                                  </m:e>
                                </m:rad>
                                <m:r>
                                  <a:rPr lang="en-US" sz="2000" b="0" i="1" smtClean="0">
                                    <a:latin typeface="Cambria Math" panose="02040503050406030204" pitchFamily="18" charset="0"/>
                                  </a:rPr>
                                  <m:t>=7</m:t>
                                </m:r>
                              </m:oMath>
                            </m:oMathPara>
                          </a14:m>
                          <a:endParaRPr lang="en-US" sz="2000" dirty="0"/>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41822048"/>
                      </a:ext>
                    </a:extLst>
                  </a:tr>
                </a:tbl>
              </a:graphicData>
            </a:graphic>
          </p:graphicFrame>
        </mc:Choice>
        <mc:Fallback xmlns="">
          <p:graphicFrame>
            <p:nvGraphicFramePr>
              <p:cNvPr id="4" name="Table Placeholder 5">
                <a:extLst>
                  <a:ext uri="{FF2B5EF4-FFF2-40B4-BE49-F238E27FC236}">
                    <a16:creationId xmlns:a16="http://schemas.microsoft.com/office/drawing/2014/main" id="{9FC411A6-FD83-4AB6-B789-B1ECF1429F76}"/>
                  </a:ext>
                </a:extLst>
              </p:cNvPr>
              <p:cNvGraphicFramePr>
                <a:graphicFrameLocks/>
              </p:cNvGraphicFramePr>
              <p:nvPr>
                <p:extLst>
                  <p:ext uri="{D42A27DB-BD31-4B8C-83A1-F6EECF244321}">
                    <p14:modId xmlns:p14="http://schemas.microsoft.com/office/powerpoint/2010/main" val="2046740898"/>
                  </p:ext>
                </p:extLst>
              </p:nvPr>
            </p:nvGraphicFramePr>
            <p:xfrm>
              <a:off x="1392997" y="1600176"/>
              <a:ext cx="8213989" cy="2608390"/>
            </p:xfrm>
            <a:graphic>
              <a:graphicData uri="http://schemas.openxmlformats.org/drawingml/2006/table">
                <a:tbl>
                  <a:tblPr firstRow="1" bandRow="1">
                    <a:tableStyleId>{5C22544A-7EE6-4342-B048-85BDC9FD1C3A}</a:tableStyleId>
                  </a:tblPr>
                  <a:tblGrid>
                    <a:gridCol w="948356">
                      <a:extLst>
                        <a:ext uri="{9D8B030D-6E8A-4147-A177-3AD203B41FA5}">
                          <a16:colId xmlns:a16="http://schemas.microsoft.com/office/drawing/2014/main" val="584846605"/>
                        </a:ext>
                      </a:extLst>
                    </a:gridCol>
                    <a:gridCol w="933060">
                      <a:extLst>
                        <a:ext uri="{9D8B030D-6E8A-4147-A177-3AD203B41FA5}">
                          <a16:colId xmlns:a16="http://schemas.microsoft.com/office/drawing/2014/main" val="593041459"/>
                        </a:ext>
                      </a:extLst>
                    </a:gridCol>
                    <a:gridCol w="963652">
                      <a:extLst>
                        <a:ext uri="{9D8B030D-6E8A-4147-A177-3AD203B41FA5}">
                          <a16:colId xmlns:a16="http://schemas.microsoft.com/office/drawing/2014/main" val="1942859858"/>
                        </a:ext>
                      </a:extLst>
                    </a:gridCol>
                    <a:gridCol w="1001894">
                      <a:extLst>
                        <a:ext uri="{9D8B030D-6E8A-4147-A177-3AD203B41FA5}">
                          <a16:colId xmlns:a16="http://schemas.microsoft.com/office/drawing/2014/main" val="233254170"/>
                        </a:ext>
                      </a:extLst>
                    </a:gridCol>
                    <a:gridCol w="2179689">
                      <a:extLst>
                        <a:ext uri="{9D8B030D-6E8A-4147-A177-3AD203B41FA5}">
                          <a16:colId xmlns:a16="http://schemas.microsoft.com/office/drawing/2014/main" val="4039841610"/>
                        </a:ext>
                      </a:extLst>
                    </a:gridCol>
                    <a:gridCol w="2187338">
                      <a:extLst>
                        <a:ext uri="{9D8B030D-6E8A-4147-A177-3AD203B41FA5}">
                          <a16:colId xmlns:a16="http://schemas.microsoft.com/office/drawing/2014/main" val="1967983727"/>
                        </a:ext>
                      </a:extLst>
                    </a:gridCol>
                  </a:tblGrid>
                  <a:tr h="403162">
                    <a:tc>
                      <a:txBody>
                        <a:bodyPr/>
                        <a:lstStyle/>
                        <a:p>
                          <a:endParaRPr lang="en-US"/>
                        </a:p>
                      </a:txBody>
                      <a:tcPr anchor="ctr">
                        <a:blipFill>
                          <a:blip r:embed="rId3"/>
                          <a:stretch>
                            <a:fillRect l="-641" t="-1515" r="-767308" b="-553030"/>
                          </a:stretch>
                        </a:blipFill>
                      </a:tcPr>
                    </a:tc>
                    <a:tc>
                      <a:txBody>
                        <a:bodyPr/>
                        <a:lstStyle/>
                        <a:p>
                          <a:endParaRPr lang="en-US"/>
                        </a:p>
                      </a:txBody>
                      <a:tcPr anchor="ctr">
                        <a:blipFill>
                          <a:blip r:embed="rId3"/>
                          <a:stretch>
                            <a:fillRect l="-102614" t="-1515" r="-682353" b="-553030"/>
                          </a:stretch>
                        </a:blipFill>
                      </a:tcPr>
                    </a:tc>
                    <a:tc>
                      <a:txBody>
                        <a:bodyPr/>
                        <a:lstStyle/>
                        <a:p>
                          <a:endParaRPr lang="en-US"/>
                        </a:p>
                      </a:txBody>
                      <a:tcPr anchor="ctr">
                        <a:blipFill>
                          <a:blip r:embed="rId3"/>
                          <a:stretch>
                            <a:fillRect l="-196203" t="-1515" r="-560759" b="-553030"/>
                          </a:stretch>
                        </a:blipFill>
                      </a:tcPr>
                    </a:tc>
                    <a:tc>
                      <a:txBody>
                        <a:bodyPr/>
                        <a:lstStyle/>
                        <a:p>
                          <a:endParaRPr lang="en-US"/>
                        </a:p>
                      </a:txBody>
                      <a:tcPr anchor="ctr">
                        <a:blipFill>
                          <a:blip r:embed="rId3"/>
                          <a:stretch>
                            <a:fillRect l="-285366" t="-1515" r="-440244" b="-553030"/>
                          </a:stretch>
                        </a:blipFill>
                      </a:tcPr>
                    </a:tc>
                    <a:tc>
                      <a:txBody>
                        <a:bodyPr/>
                        <a:lstStyle/>
                        <a:p>
                          <a:endParaRPr lang="en-US"/>
                        </a:p>
                      </a:txBody>
                      <a:tcPr anchor="ctr">
                        <a:blipFill>
                          <a:blip r:embed="rId3"/>
                          <a:stretch>
                            <a:fillRect l="-176536" t="-1515" r="-101676" b="-553030"/>
                          </a:stretch>
                        </a:blipFill>
                      </a:tcPr>
                    </a:tc>
                    <a:tc>
                      <a:txBody>
                        <a:bodyPr/>
                        <a:lstStyle/>
                        <a:p>
                          <a:endParaRPr lang="en-US"/>
                        </a:p>
                      </a:txBody>
                      <a:tcPr anchor="ctr">
                        <a:blipFill>
                          <a:blip r:embed="rId3"/>
                          <a:stretch>
                            <a:fillRect l="-275766" t="-1515" r="-1393" b="-553030"/>
                          </a:stretch>
                        </a:blipFill>
                      </a:tcPr>
                    </a:tc>
                    <a:extLst>
                      <a:ext uri="{0D108BD9-81ED-4DB2-BD59-A6C34878D82A}">
                        <a16:rowId xmlns:a16="http://schemas.microsoft.com/office/drawing/2014/main" val="1877971630"/>
                      </a:ext>
                    </a:extLst>
                  </a:tr>
                  <a:tr h="396240">
                    <a:tc>
                      <a:txBody>
                        <a:bodyPr/>
                        <a:lstStyle/>
                        <a:p>
                          <a:pPr algn="ctr"/>
                          <a:r>
                            <a:rPr lang="en-US" sz="2000" dirty="0"/>
                            <a:t>2</a:t>
                          </a:r>
                        </a:p>
                      </a:txBody>
                      <a:tcPr anchor="ctr"/>
                    </a:tc>
                    <a:tc>
                      <a:txBody>
                        <a:bodyPr/>
                        <a:lstStyle/>
                        <a:p>
                          <a:pPr algn="ctr"/>
                          <a:r>
                            <a:rPr lang="en-US" sz="2000" dirty="0"/>
                            <a:t>13</a:t>
                          </a:r>
                        </a:p>
                      </a:txBody>
                      <a:tcPr anchor="ctr"/>
                    </a:tc>
                    <a:tc>
                      <a:txBody>
                        <a:bodyPr/>
                        <a:lstStyle/>
                        <a:p>
                          <a:pPr algn="ctr"/>
                          <a:r>
                            <a:rPr lang="en-US" sz="2000" dirty="0">
                              <a:latin typeface="Calibri" panose="020F0502020204030204" pitchFamily="34" charset="0"/>
                              <a:cs typeface="Calibri" panose="020F0502020204030204" pitchFamily="34" charset="0"/>
                            </a:rPr>
                            <a:t>─</a:t>
                          </a:r>
                          <a:r>
                            <a:rPr lang="en-US" sz="2000" dirty="0"/>
                            <a:t>3</a:t>
                          </a:r>
                        </a:p>
                      </a:txBody>
                      <a:tcPr anchor="ctr"/>
                    </a:tc>
                    <a:tc>
                      <a:txBody>
                        <a:bodyPr/>
                        <a:lstStyle/>
                        <a:p>
                          <a:pPr algn="ctr"/>
                          <a:r>
                            <a:rPr lang="en-US" sz="2000" dirty="0">
                              <a:latin typeface="Calibri" panose="020F0502020204030204" pitchFamily="34" charset="0"/>
                              <a:cs typeface="Calibri" panose="020F0502020204030204" pitchFamily="34" charset="0"/>
                            </a:rPr>
                            <a:t>─</a:t>
                          </a:r>
                          <a:r>
                            <a:rPr lang="en-US" sz="2000" dirty="0"/>
                            <a:t>7</a:t>
                          </a:r>
                        </a:p>
                      </a:txBody>
                      <a:tcPr anchor="ctr"/>
                    </a:tc>
                    <a:tc>
                      <a:txBody>
                        <a:bodyPr/>
                        <a:lstStyle/>
                        <a:p>
                          <a:pPr algn="ctr"/>
                          <a:r>
                            <a:rPr lang="en-US" sz="2000" dirty="0"/>
                            <a:t>9</a:t>
                          </a:r>
                        </a:p>
                      </a:txBody>
                      <a:tcPr anchor="ctr"/>
                    </a:tc>
                    <a:tc>
                      <a:txBody>
                        <a:bodyPr/>
                        <a:lstStyle/>
                        <a:p>
                          <a:pPr algn="ctr"/>
                          <a:r>
                            <a:rPr lang="en-US" sz="2000" dirty="0"/>
                            <a:t>49</a:t>
                          </a:r>
                        </a:p>
                      </a:txBody>
                      <a:tcPr anchor="ctr"/>
                    </a:tc>
                    <a:extLst>
                      <a:ext uri="{0D108BD9-81ED-4DB2-BD59-A6C34878D82A}">
                        <a16:rowId xmlns:a16="http://schemas.microsoft.com/office/drawing/2014/main" val="302484669"/>
                      </a:ext>
                    </a:extLst>
                  </a:tr>
                  <a:tr h="396240">
                    <a:tc>
                      <a:txBody>
                        <a:bodyPr/>
                        <a:lstStyle/>
                        <a:p>
                          <a:pPr algn="ctr"/>
                          <a:r>
                            <a:rPr lang="en-US" sz="2000" dirty="0"/>
                            <a:t>6</a:t>
                          </a:r>
                        </a:p>
                      </a:txBody>
                      <a:tcPr anchor="ctr"/>
                    </a:tc>
                    <a:tc>
                      <a:txBody>
                        <a:bodyPr/>
                        <a:lstStyle/>
                        <a:p>
                          <a:pPr algn="ctr"/>
                          <a:r>
                            <a:rPr lang="en-US" sz="2000" dirty="0"/>
                            <a:t>20</a:t>
                          </a:r>
                        </a:p>
                      </a:txBody>
                      <a:tcPr anchor="ctr"/>
                    </a:tc>
                    <a:tc>
                      <a:txBody>
                        <a:bodyPr/>
                        <a:lstStyle/>
                        <a:p>
                          <a:pPr algn="ctr"/>
                          <a:r>
                            <a:rPr lang="en-US" sz="2000" dirty="0"/>
                            <a:t>1</a:t>
                          </a:r>
                        </a:p>
                      </a:txBody>
                      <a:tcPr anchor="ctr"/>
                    </a:tc>
                    <a:tc>
                      <a:txBody>
                        <a:bodyPr/>
                        <a:lstStyle/>
                        <a:p>
                          <a:pPr algn="ctr"/>
                          <a:r>
                            <a:rPr lang="en-US" sz="2000" dirty="0"/>
                            <a:t>0</a:t>
                          </a:r>
                        </a:p>
                      </a:txBody>
                      <a:tcPr anchor="ctr"/>
                    </a:tc>
                    <a:tc>
                      <a:txBody>
                        <a:bodyPr/>
                        <a:lstStyle/>
                        <a:p>
                          <a:pPr algn="ctr"/>
                          <a:r>
                            <a:rPr lang="en-US" sz="2000" dirty="0"/>
                            <a:t>1</a:t>
                          </a:r>
                        </a:p>
                      </a:txBody>
                      <a:tcPr anchor="ctr"/>
                    </a:tc>
                    <a:tc>
                      <a:txBody>
                        <a:bodyPr/>
                        <a:lstStyle/>
                        <a:p>
                          <a:pPr algn="ctr"/>
                          <a:r>
                            <a:rPr lang="en-US" sz="2000" dirty="0"/>
                            <a:t>0</a:t>
                          </a:r>
                        </a:p>
                      </a:txBody>
                      <a:tcPr anchor="ctr"/>
                    </a:tc>
                    <a:extLst>
                      <a:ext uri="{0D108BD9-81ED-4DB2-BD59-A6C34878D82A}">
                        <a16:rowId xmlns:a16="http://schemas.microsoft.com/office/drawing/2014/main" val="1610277183"/>
                      </a:ext>
                    </a:extLst>
                  </a:tr>
                  <a:tr h="396240">
                    <a:tc>
                      <a:txBody>
                        <a:bodyPr/>
                        <a:lstStyle/>
                        <a:p>
                          <a:pPr algn="ctr"/>
                          <a:r>
                            <a:rPr lang="en-US" sz="2000" dirty="0"/>
                            <a:t>7</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t>27</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t>2</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t>7</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t>4</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t>49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6484121"/>
                      </a:ext>
                    </a:extLst>
                  </a:tr>
                  <a:tr h="1016508">
                    <a:tc>
                      <a:txBody>
                        <a:bodyPr/>
                        <a:lstStyle/>
                        <a:p>
                          <a:endParaRPr lang="en-US"/>
                        </a:p>
                      </a:txBody>
                      <a:tcPr anchor="ctr">
                        <a:lnT w="12700" cap="flat" cmpd="sng" algn="ctr">
                          <a:solidFill>
                            <a:schemeClr val="tx1"/>
                          </a:solidFill>
                          <a:prstDash val="solid"/>
                          <a:round/>
                          <a:headEnd type="none" w="med" len="med"/>
                          <a:tailEnd type="none" w="med" len="med"/>
                        </a:lnT>
                        <a:blipFill>
                          <a:blip r:embed="rId3"/>
                          <a:stretch>
                            <a:fillRect l="-641" t="-157485" r="-767308" b="-1198"/>
                          </a:stretch>
                        </a:blipFill>
                      </a:tcPr>
                    </a:tc>
                    <a:tc>
                      <a:txBody>
                        <a:bodyPr/>
                        <a:lstStyle/>
                        <a:p>
                          <a:endParaRPr lang="en-US"/>
                        </a:p>
                      </a:txBody>
                      <a:tcPr anchor="ctr">
                        <a:lnT w="12700" cap="flat" cmpd="sng" algn="ctr">
                          <a:solidFill>
                            <a:schemeClr val="tx1"/>
                          </a:solidFill>
                          <a:prstDash val="solid"/>
                          <a:round/>
                          <a:headEnd type="none" w="med" len="med"/>
                          <a:tailEnd type="none" w="med" len="med"/>
                        </a:lnT>
                        <a:blipFill>
                          <a:blip r:embed="rId3"/>
                          <a:stretch>
                            <a:fillRect l="-102614" t="-157485" r="-682353" b="-1198"/>
                          </a:stretch>
                        </a:blipFill>
                      </a:tcPr>
                    </a:tc>
                    <a:tc>
                      <a:txBody>
                        <a:bodyPr/>
                        <a:lstStyle/>
                        <a:p>
                          <a:pPr algn="ctr"/>
                          <a:endParaRPr lang="en-US" sz="2000" dirty="0"/>
                        </a:p>
                      </a:txBody>
                      <a:tcPr anchor="ctr">
                        <a:lnT w="12700" cap="flat" cmpd="sng" algn="ctr">
                          <a:solidFill>
                            <a:schemeClr val="tx1"/>
                          </a:solidFill>
                          <a:prstDash val="solid"/>
                          <a:round/>
                          <a:headEnd type="none" w="med" len="med"/>
                          <a:tailEnd type="none" w="med" len="med"/>
                        </a:lnT>
                      </a:tcPr>
                    </a:tc>
                    <a:tc>
                      <a:txBody>
                        <a:bodyPr/>
                        <a:lstStyle/>
                        <a:p>
                          <a:pPr algn="ctr"/>
                          <a:endParaRPr lang="en-US" sz="2000" dirty="0"/>
                        </a:p>
                      </a:txBody>
                      <a:tcPr anchor="ctr">
                        <a:lnT w="12700" cap="flat" cmpd="sng" algn="ctr">
                          <a:solidFill>
                            <a:schemeClr val="tx1"/>
                          </a:solidFill>
                          <a:prstDash val="solid"/>
                          <a:round/>
                          <a:headEnd type="none" w="med" len="med"/>
                          <a:tailEnd type="none" w="med" len="med"/>
                        </a:lnT>
                      </a:tcPr>
                    </a:tc>
                    <a:tc>
                      <a:txBody>
                        <a:bodyPr/>
                        <a:lstStyle/>
                        <a:p>
                          <a:endParaRPr lang="en-US"/>
                        </a:p>
                      </a:txBody>
                      <a:tcPr anchor="ctr">
                        <a:lnT w="12700" cap="flat" cmpd="sng" algn="ctr">
                          <a:solidFill>
                            <a:schemeClr val="tx1"/>
                          </a:solidFill>
                          <a:prstDash val="solid"/>
                          <a:round/>
                          <a:headEnd type="none" w="med" len="med"/>
                          <a:tailEnd type="none" w="med" len="med"/>
                        </a:lnT>
                        <a:blipFill>
                          <a:blip r:embed="rId3"/>
                          <a:stretch>
                            <a:fillRect l="-176536" t="-157485" r="-101676" b="-1198"/>
                          </a:stretch>
                        </a:blipFill>
                      </a:tcPr>
                    </a:tc>
                    <a:tc>
                      <a:txBody>
                        <a:bodyPr/>
                        <a:lstStyle/>
                        <a:p>
                          <a:endParaRPr lang="en-US"/>
                        </a:p>
                      </a:txBody>
                      <a:tcPr anchor="ctr">
                        <a:lnT w="12700" cap="flat" cmpd="sng" algn="ctr">
                          <a:solidFill>
                            <a:schemeClr val="tx1"/>
                          </a:solidFill>
                          <a:prstDash val="solid"/>
                          <a:round/>
                          <a:headEnd type="none" w="med" len="med"/>
                          <a:tailEnd type="none" w="med" len="med"/>
                        </a:lnT>
                        <a:blipFill>
                          <a:blip r:embed="rId3"/>
                          <a:stretch>
                            <a:fillRect l="-275766" t="-157485" r="-1393" b="-1198"/>
                          </a:stretch>
                        </a:blipFill>
                      </a:tcPr>
                    </a:tc>
                    <a:extLst>
                      <a:ext uri="{0D108BD9-81ED-4DB2-BD59-A6C34878D82A}">
                        <a16:rowId xmlns:a16="http://schemas.microsoft.com/office/drawing/2014/main" val="3141822048"/>
                      </a:ext>
                    </a:extLst>
                  </a:tr>
                </a:tbl>
              </a:graphicData>
            </a:graphic>
          </p:graphicFrame>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8BEF9BC8-9F77-413B-BFAD-CA5A3D899177}"/>
                  </a:ext>
                </a:extLst>
              </p:cNvPr>
              <p:cNvSpPr/>
              <p:nvPr/>
            </p:nvSpPr>
            <p:spPr>
              <a:xfrm>
                <a:off x="1017864" y="4208566"/>
                <a:ext cx="6096000" cy="2593018"/>
              </a:xfrm>
              <a:prstGeom prst="rect">
                <a:avLst/>
              </a:prstGeom>
            </p:spPr>
            <p:txBody>
              <a:bodyPr>
                <a:spAutoFit/>
              </a:bodyPr>
              <a:lstStyle/>
              <a:p>
                <a:pPr>
                  <a:spcAft>
                    <a:spcPts val="600"/>
                  </a:spcAft>
                </a:pPr>
                <a:r>
                  <a:rPr lang="en-US" sz="2000" dirty="0"/>
                  <a:t>The coefficients of correlation are:</a:t>
                </a:r>
              </a:p>
              <a:p>
                <a:pPr marL="914400">
                  <a:spcBef>
                    <a:spcPts val="600"/>
                  </a:spcBef>
                </a:pPr>
                <a:r>
                  <a:rPr lang="en-US" sz="2000" dirty="0"/>
                  <a:t>Set 1:	</a:t>
                </a:r>
                <a14:m>
                  <m:oMath xmlns:m="http://schemas.openxmlformats.org/officeDocument/2006/math">
                    <m:r>
                      <m:rPr>
                        <m:sty m:val="p"/>
                      </m:rPr>
                      <a:rPr lang="en-US" sz="2000">
                        <a:latin typeface="Cambria Math" panose="02040503050406030204" pitchFamily="18" charset="0"/>
                        <a:ea typeface="Cambria Math" panose="02040503050406030204" pitchFamily="18" charset="0"/>
                      </a:rPr>
                      <m:t>r</m:t>
                    </m:r>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𝑠</m:t>
                            </m:r>
                          </m:e>
                          <m:sub>
                            <m:r>
                              <a:rPr lang="en-US" sz="2000" i="1">
                                <a:latin typeface="Cambria Math" panose="02040503050406030204" pitchFamily="18" charset="0"/>
                                <a:ea typeface="Cambria Math" panose="02040503050406030204" pitchFamily="18" charset="0"/>
                              </a:rPr>
                              <m:t>𝑥𝑦</m:t>
                            </m:r>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𝑠</m:t>
                            </m:r>
                          </m:e>
                          <m:sub>
                            <m:r>
                              <a:rPr lang="en-US" sz="2000" i="1">
                                <a:latin typeface="Cambria Math" panose="02040503050406030204" pitchFamily="18" charset="0"/>
                                <a:ea typeface="Cambria Math" panose="02040503050406030204" pitchFamily="18" charset="0"/>
                              </a:rPr>
                              <m:t>𝑥</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𝑠</m:t>
                            </m:r>
                          </m:e>
                          <m:sub>
                            <m:r>
                              <a:rPr lang="en-US" sz="2000" i="1">
                                <a:latin typeface="Cambria Math" panose="02040503050406030204" pitchFamily="18" charset="0"/>
                                <a:ea typeface="Cambria Math" panose="02040503050406030204" pitchFamily="18" charset="0"/>
                              </a:rPr>
                              <m:t>𝑦</m:t>
                            </m:r>
                          </m:sub>
                        </m:sSub>
                      </m:den>
                    </m:f>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17.5</m:t>
                        </m:r>
                      </m:num>
                      <m:den>
                        <m:r>
                          <a:rPr lang="en-US" sz="2000" i="1">
                            <a:latin typeface="Cambria Math" panose="02040503050406030204" pitchFamily="18" charset="0"/>
                            <a:ea typeface="Cambria Math" panose="02040503050406030204" pitchFamily="18" charset="0"/>
                          </a:rPr>
                          <m:t>2.65∙7</m:t>
                        </m:r>
                      </m:den>
                    </m:f>
                    <m:r>
                      <a:rPr lang="en-US" sz="2000" i="1">
                        <a:latin typeface="Cambria Math" panose="02040503050406030204" pitchFamily="18" charset="0"/>
                        <a:ea typeface="Cambria Math" panose="02040503050406030204" pitchFamily="18" charset="0"/>
                      </a:rPr>
                      <m:t>=+0.943</m:t>
                    </m:r>
                  </m:oMath>
                </a14:m>
                <a:endParaRPr lang="en-US" sz="2000" dirty="0"/>
              </a:p>
              <a:p>
                <a:pPr marL="914400">
                  <a:spcBef>
                    <a:spcPts val="600"/>
                  </a:spcBef>
                </a:pPr>
                <a:r>
                  <a:rPr lang="en-US" sz="2000" dirty="0"/>
                  <a:t>Set 2:</a:t>
                </a:r>
                <a:r>
                  <a:rPr lang="en-US" sz="2000" dirty="0">
                    <a:ea typeface="Cambria Math" panose="02040503050406030204" pitchFamily="18" charset="0"/>
                  </a:rPr>
                  <a:t> 	</a:t>
                </a:r>
                <a14:m>
                  <m:oMath xmlns:m="http://schemas.openxmlformats.org/officeDocument/2006/math">
                    <m:r>
                      <m:rPr>
                        <m:sty m:val="p"/>
                      </m:rPr>
                      <a:rPr lang="en-US" sz="2000">
                        <a:latin typeface="Cambria Math" panose="02040503050406030204" pitchFamily="18" charset="0"/>
                        <a:ea typeface="Cambria Math" panose="02040503050406030204" pitchFamily="18" charset="0"/>
                      </a:rPr>
                      <m:t>r</m:t>
                    </m:r>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𝑠</m:t>
                            </m:r>
                          </m:e>
                          <m:sub>
                            <m:r>
                              <a:rPr lang="en-US" sz="2000" i="1">
                                <a:latin typeface="Cambria Math" panose="02040503050406030204" pitchFamily="18" charset="0"/>
                                <a:ea typeface="Cambria Math" panose="02040503050406030204" pitchFamily="18" charset="0"/>
                              </a:rPr>
                              <m:t>𝑥𝑦</m:t>
                            </m:r>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𝑠</m:t>
                            </m:r>
                          </m:e>
                          <m:sub>
                            <m:r>
                              <a:rPr lang="en-US" sz="2000" i="1">
                                <a:latin typeface="Cambria Math" panose="02040503050406030204" pitchFamily="18" charset="0"/>
                                <a:ea typeface="Cambria Math" panose="02040503050406030204" pitchFamily="18" charset="0"/>
                              </a:rPr>
                              <m:t>𝑥</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𝑠</m:t>
                            </m:r>
                          </m:e>
                          <m:sub>
                            <m:r>
                              <a:rPr lang="en-US" sz="2000" i="1">
                                <a:latin typeface="Cambria Math" panose="02040503050406030204" pitchFamily="18" charset="0"/>
                                <a:ea typeface="Cambria Math" panose="02040503050406030204" pitchFamily="18" charset="0"/>
                              </a:rPr>
                              <m:t>𝑦</m:t>
                            </m:r>
                          </m:sub>
                        </m:sSub>
                      </m:den>
                    </m:f>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−17.5</m:t>
                        </m:r>
                      </m:num>
                      <m:den>
                        <m:r>
                          <a:rPr lang="en-US" sz="2000" i="1">
                            <a:latin typeface="Cambria Math" panose="02040503050406030204" pitchFamily="18" charset="0"/>
                            <a:ea typeface="Cambria Math" panose="02040503050406030204" pitchFamily="18" charset="0"/>
                          </a:rPr>
                          <m:t>2.65∙7</m:t>
                        </m:r>
                      </m:den>
                    </m:f>
                    <m:r>
                      <a:rPr lang="en-US" sz="2000" i="1">
                        <a:latin typeface="Cambria Math" panose="02040503050406030204" pitchFamily="18" charset="0"/>
                        <a:ea typeface="Cambria Math" panose="02040503050406030204" pitchFamily="18" charset="0"/>
                      </a:rPr>
                      <m:t>=−0.943</m:t>
                    </m:r>
                  </m:oMath>
                </a14:m>
                <a:endParaRPr lang="en-US" sz="2000" dirty="0"/>
              </a:p>
              <a:p>
                <a:pPr marL="914400">
                  <a:spcBef>
                    <a:spcPts val="600"/>
                  </a:spcBef>
                </a:pPr>
                <a:r>
                  <a:rPr lang="en-US" sz="2000" dirty="0"/>
                  <a:t>Set 3:	</a:t>
                </a:r>
                <a14:m>
                  <m:oMath xmlns:m="http://schemas.openxmlformats.org/officeDocument/2006/math">
                    <m:r>
                      <m:rPr>
                        <m:sty m:val="p"/>
                      </m:rPr>
                      <a:rPr lang="en-US" sz="2000">
                        <a:latin typeface="Cambria Math" panose="02040503050406030204" pitchFamily="18" charset="0"/>
                        <a:ea typeface="Cambria Math" panose="02040503050406030204" pitchFamily="18" charset="0"/>
                      </a:rPr>
                      <m:t>r</m:t>
                    </m:r>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𝑠</m:t>
                            </m:r>
                          </m:e>
                          <m:sub>
                            <m:r>
                              <a:rPr lang="en-US" sz="2000" i="1">
                                <a:latin typeface="Cambria Math" panose="02040503050406030204" pitchFamily="18" charset="0"/>
                                <a:ea typeface="Cambria Math" panose="02040503050406030204" pitchFamily="18" charset="0"/>
                              </a:rPr>
                              <m:t>𝑥𝑦</m:t>
                            </m:r>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𝑠</m:t>
                            </m:r>
                          </m:e>
                          <m:sub>
                            <m:r>
                              <a:rPr lang="en-US" sz="2000" i="1">
                                <a:latin typeface="Cambria Math" panose="02040503050406030204" pitchFamily="18" charset="0"/>
                                <a:ea typeface="Cambria Math" panose="02040503050406030204" pitchFamily="18" charset="0"/>
                              </a:rPr>
                              <m:t>𝑥</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𝑠</m:t>
                            </m:r>
                          </m:e>
                          <m:sub>
                            <m:r>
                              <a:rPr lang="en-US" sz="2000" i="1">
                                <a:latin typeface="Cambria Math" panose="02040503050406030204" pitchFamily="18" charset="0"/>
                                <a:ea typeface="Cambria Math" panose="02040503050406030204" pitchFamily="18" charset="0"/>
                              </a:rPr>
                              <m:t>𝑦</m:t>
                            </m:r>
                          </m:sub>
                        </m:sSub>
                      </m:den>
                    </m:f>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−3.5</m:t>
                        </m:r>
                      </m:num>
                      <m:den>
                        <m:r>
                          <a:rPr lang="en-US" sz="2000" i="1">
                            <a:latin typeface="Cambria Math" panose="02040503050406030204" pitchFamily="18" charset="0"/>
                            <a:ea typeface="Cambria Math" panose="02040503050406030204" pitchFamily="18" charset="0"/>
                          </a:rPr>
                          <m:t>2.65∙7</m:t>
                        </m:r>
                      </m:den>
                    </m:f>
                    <m:r>
                      <a:rPr lang="en-US" sz="2000" i="1">
                        <a:latin typeface="Cambria Math" panose="02040503050406030204" pitchFamily="18" charset="0"/>
                        <a:ea typeface="Cambria Math" panose="02040503050406030204" pitchFamily="18" charset="0"/>
                      </a:rPr>
                      <m:t>=−0.189</m:t>
                    </m:r>
                  </m:oMath>
                </a14:m>
                <a:endParaRPr lang="en-US" sz="2000" dirty="0">
                  <a:ea typeface="Cambria Math" panose="02040503050406030204" pitchFamily="18" charset="0"/>
                </a:endParaRPr>
              </a:p>
              <a:p>
                <a:pPr marL="914400">
                  <a:spcBef>
                    <a:spcPts val="600"/>
                  </a:spcBef>
                </a:pPr>
                <a:endParaRPr lang="en-US" dirty="0"/>
              </a:p>
            </p:txBody>
          </p:sp>
        </mc:Choice>
        <mc:Fallback xmlns="">
          <p:sp>
            <p:nvSpPr>
              <p:cNvPr id="2" name="Rectangle 1">
                <a:extLst>
                  <a:ext uri="{FF2B5EF4-FFF2-40B4-BE49-F238E27FC236}">
                    <a16:creationId xmlns:a16="http://schemas.microsoft.com/office/drawing/2014/main" id="{8BEF9BC8-9F77-413B-BFAD-CA5A3D899177}"/>
                  </a:ext>
                </a:extLst>
              </p:cNvPr>
              <p:cNvSpPr>
                <a:spLocks noRot="1" noChangeAspect="1" noMove="1" noResize="1" noEditPoints="1" noAdjustHandles="1" noChangeArrowheads="1" noChangeShapeType="1" noTextEdit="1"/>
              </p:cNvSpPr>
              <p:nvPr/>
            </p:nvSpPr>
            <p:spPr>
              <a:xfrm>
                <a:off x="1017864" y="4208566"/>
                <a:ext cx="6096000" cy="2593018"/>
              </a:xfrm>
              <a:prstGeom prst="rect">
                <a:avLst/>
              </a:prstGeom>
              <a:blipFill>
                <a:blip r:embed="rId4"/>
                <a:stretch>
                  <a:fillRect l="-1100" t="-1174"/>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9E39CB9C-7467-406D-A7E3-444C8C843A53}"/>
              </a:ext>
            </a:extLst>
          </p:cNvPr>
          <p:cNvSpPr txBox="1"/>
          <p:nvPr/>
        </p:nvSpPr>
        <p:spPr>
          <a:xfrm>
            <a:off x="6140144" y="5135743"/>
            <a:ext cx="4030912" cy="646331"/>
          </a:xfrm>
          <a:prstGeom prst="rect">
            <a:avLst/>
          </a:prstGeom>
          <a:noFill/>
        </p:spPr>
        <p:txBody>
          <a:bodyPr wrap="none" rtlCol="0">
            <a:spAutoFit/>
          </a:bodyPr>
          <a:lstStyle/>
          <a:p>
            <a:r>
              <a:rPr lang="en-US" dirty="0"/>
              <a:t>It is now easier to see the strength of the</a:t>
            </a:r>
          </a:p>
          <a:p>
            <a:r>
              <a:rPr lang="en-US" dirty="0"/>
              <a:t> linear relationship between X and Y.</a:t>
            </a:r>
          </a:p>
        </p:txBody>
      </p:sp>
    </p:spTree>
    <p:extLst>
      <p:ext uri="{BB962C8B-B14F-4D97-AF65-F5344CB8AC3E}">
        <p14:creationId xmlns:p14="http://schemas.microsoft.com/office/powerpoint/2010/main" val="84084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170452" y="117117"/>
            <a:ext cx="11851095" cy="646331"/>
          </a:xfrm>
          <a:prstGeom prst="rect">
            <a:avLst/>
          </a:prstGeom>
          <a:noFill/>
        </p:spPr>
        <p:txBody>
          <a:bodyPr wrap="square" rtlCol="0">
            <a:spAutoFit/>
          </a:bodyPr>
          <a:lstStyle/>
          <a:p>
            <a:pPr algn="ctr"/>
            <a:r>
              <a:rPr lang="en-US" sz="3600" b="1" dirty="0"/>
              <a:t>Comparing Scatter Diagrams</a:t>
            </a:r>
          </a:p>
        </p:txBody>
      </p:sp>
      <p:pic>
        <p:nvPicPr>
          <p:cNvPr id="5" name="Picture Placeholder 12" descr="Three scatter diagrams.&#10;The first scatter diagram has x axis ranging from 0 to 25 in increments of 5, and y axis ranging from negative 5 to 25, in increments of 5. Twenty points are plotted between 0 and 20 along the horizontal axis, and negative 3 and 23 along the vertical axis. One point is below the x axis and 19 points are above the x axis.&#10;The second scatter diagram has x axis ranging from 0 to 25 in increments of 5, and y axis ranging from negative 20 to 15, in increments of 5. Twenty points are plotted between 0 and 20 along the horizontal axis, and negative 17 and 10 along the vertical axis. Four points are above the x axis, two points are on the x axis, and fourteen points are below the x axis.&#10;The third scatter diagram has x axis ranging from 0 to 25 in increments of 5, and y axis ranging from negative 2 to 12, in increments of 2. Twenty points are plotted between 0 and 20 along the horizontal axis, and negative 1 and 10 along the vertical axis. Eighteen points are above the x axis, one point is on the x axis, and one point is below the x axis.&#10;">
            <a:extLst>
              <a:ext uri="{FF2B5EF4-FFF2-40B4-BE49-F238E27FC236}">
                <a16:creationId xmlns:a16="http://schemas.microsoft.com/office/drawing/2014/main" id="{E65B011B-DF21-4595-B4D2-82B83C272005}"/>
              </a:ext>
            </a:extLst>
          </p:cNvPr>
          <p:cNvPicPr>
            <a:picLocks noChangeAspect="1"/>
          </p:cNvPicPr>
          <p:nvPr/>
        </p:nvPicPr>
        <p:blipFill rotWithShape="1">
          <a:blip r:embed="rId3"/>
          <a:srcRect l="15" r="15"/>
          <a:stretch/>
        </p:blipFill>
        <p:spPr>
          <a:xfrm>
            <a:off x="571357" y="1076446"/>
            <a:ext cx="5412754" cy="5347503"/>
          </a:xfrm>
          <a:prstGeom prst="rect">
            <a:avLst/>
          </a:prstGeom>
        </p:spPr>
      </p:pic>
      <mc:AlternateContent xmlns:mc="http://schemas.openxmlformats.org/markup-compatibility/2006">
        <mc:Choice xmlns:a14="http://schemas.microsoft.com/office/drawing/2010/main" Requires="a14">
          <p:sp>
            <p:nvSpPr>
              <p:cNvPr id="6" name="Text Placeholder 3">
                <a:extLst>
                  <a:ext uri="{FF2B5EF4-FFF2-40B4-BE49-F238E27FC236}">
                    <a16:creationId xmlns:a16="http://schemas.microsoft.com/office/drawing/2014/main" id="{4DDA4CF0-7FAC-4315-B54F-21FF1BB99503}"/>
                  </a:ext>
                </a:extLst>
              </p:cNvPr>
              <p:cNvSpPr txBox="1">
                <a:spLocks/>
              </p:cNvSpPr>
              <p:nvPr/>
            </p:nvSpPr>
            <p:spPr>
              <a:xfrm>
                <a:off x="6523927" y="1076445"/>
                <a:ext cx="4437298" cy="47919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latin typeface="Calibri" panose="020F0502020204030204" pitchFamily="34" charset="0"/>
                    <a:cs typeface="Calibri" panose="020F0502020204030204" pitchFamily="34" charset="0"/>
                  </a:rPr>
                  <a:t>Strong positive linear relationship:</a:t>
                </a:r>
              </a:p>
              <a:p>
                <a:pPr marL="460375"/>
                <a:r>
                  <a:rPr lang="el-GR" sz="2000" dirty="0">
                    <a:latin typeface="Calibri" panose="020F0502020204030204" pitchFamily="34" charset="0"/>
                    <a:cs typeface="Calibri" panose="020F0502020204030204" pitchFamily="34" charset="0"/>
                  </a:rPr>
                  <a:t>σ</a:t>
                </a:r>
                <a:r>
                  <a:rPr lang="en-US" sz="2000" baseline="-25000" dirty="0" err="1">
                    <a:latin typeface="Calibri" panose="020F0502020204030204" pitchFamily="34" charset="0"/>
                    <a:cs typeface="Calibri" panose="020F0502020204030204" pitchFamily="34" charset="0"/>
                  </a:rPr>
                  <a:t>xy</a:t>
                </a:r>
                <a:r>
                  <a:rPr lang="en-US" sz="2000" dirty="0">
                    <a:latin typeface="Calibri" panose="020F0502020204030204" pitchFamily="34" charset="0"/>
                    <a:cs typeface="Calibri" panose="020F0502020204030204" pitchFamily="34" charset="0"/>
                  </a:rPr>
                  <a:t> = 36.87</a:t>
                </a:r>
              </a:p>
              <a:p>
                <a:pPr marL="460375"/>
                <a14:m>
                  <m:oMath xmlns:m="http://schemas.openxmlformats.org/officeDocument/2006/math">
                    <m:r>
                      <a:rPr lang="en-US" sz="2000" i="1" smtClean="0">
                        <a:latin typeface="Cambria Math" panose="02040503050406030204" pitchFamily="18" charset="0"/>
                        <a:ea typeface="Cambria Math" panose="02040503050406030204" pitchFamily="18" charset="0"/>
                      </a:rPr>
                      <m:t>𝜌</m:t>
                    </m:r>
                    <m:r>
                      <a:rPr lang="en-US" sz="2000" i="1" smtClean="0">
                        <a:latin typeface="Cambria Math" panose="02040503050406030204" pitchFamily="18" charset="0"/>
                        <a:ea typeface="Cambria Math" panose="02040503050406030204" pitchFamily="18" charset="0"/>
                      </a:rPr>
                      <m:t> </m:t>
                    </m:r>
                  </m:oMath>
                </a14:m>
                <a:r>
                  <a:rPr lang="en-US" sz="2000" dirty="0">
                    <a:latin typeface="Calibri" panose="020F0502020204030204" pitchFamily="34" charset="0"/>
                    <a:cs typeface="Calibri" panose="020F0502020204030204" pitchFamily="34" charset="0"/>
                  </a:rPr>
                  <a:t>= 0.964</a:t>
                </a:r>
                <a:endParaRPr lang="en-US" sz="2000" dirty="0"/>
              </a:p>
              <a:p>
                <a:endParaRPr lang="en-US" sz="2000" dirty="0"/>
              </a:p>
              <a:p>
                <a:r>
                  <a:rPr lang="en-US" sz="2000" b="1" dirty="0">
                    <a:latin typeface="Calibri" panose="020F0502020204030204" pitchFamily="34" charset="0"/>
                    <a:cs typeface="Calibri" panose="020F0502020204030204" pitchFamily="34" charset="0"/>
                  </a:rPr>
                  <a:t>Strong negative linear relationship:</a:t>
                </a:r>
              </a:p>
              <a:p>
                <a:pPr marL="460375"/>
                <a:r>
                  <a:rPr lang="el-GR" sz="2000" dirty="0">
                    <a:latin typeface="Calibri" panose="020F0502020204030204" pitchFamily="34" charset="0"/>
                    <a:cs typeface="Calibri" panose="020F0502020204030204" pitchFamily="34" charset="0"/>
                  </a:rPr>
                  <a:t>σ</a:t>
                </a:r>
                <a:r>
                  <a:rPr lang="en-US" sz="2000" baseline="-25000" dirty="0" err="1">
                    <a:latin typeface="Calibri" panose="020F0502020204030204" pitchFamily="34" charset="0"/>
                    <a:cs typeface="Calibri" panose="020F0502020204030204" pitchFamily="34" charset="0"/>
                  </a:rPr>
                  <a:t>xy</a:t>
                </a:r>
                <a:r>
                  <a:rPr lang="en-US" sz="2000" dirty="0">
                    <a:latin typeface="Calibri" panose="020F0502020204030204" pitchFamily="34" charset="0"/>
                    <a:cs typeface="Calibri" panose="020F0502020204030204" pitchFamily="34" charset="0"/>
                  </a:rPr>
                  <a:t> = ─ 34.18</a:t>
                </a:r>
              </a:p>
              <a:p>
                <a:pPr marL="460375"/>
                <a14:m>
                  <m:oMath xmlns:m="http://schemas.openxmlformats.org/officeDocument/2006/math">
                    <m:r>
                      <a:rPr lang="en-US" sz="2000" i="1" smtClean="0">
                        <a:latin typeface="Cambria Math" panose="02040503050406030204" pitchFamily="18" charset="0"/>
                        <a:ea typeface="Cambria Math" panose="02040503050406030204" pitchFamily="18" charset="0"/>
                      </a:rPr>
                      <m:t>𝜌</m:t>
                    </m:r>
                    <m:r>
                      <a:rPr lang="en-US" sz="2000" i="1" smtClean="0">
                        <a:latin typeface="Cambria Math" panose="02040503050406030204" pitchFamily="18" charset="0"/>
                        <a:ea typeface="Cambria Math" panose="02040503050406030204" pitchFamily="18" charset="0"/>
                      </a:rPr>
                      <m:t> </m:t>
                    </m:r>
                  </m:oMath>
                </a14:m>
                <a:r>
                  <a:rPr lang="en-US" sz="2000" dirty="0">
                    <a:latin typeface="Calibri" panose="020F0502020204030204" pitchFamily="34" charset="0"/>
                    <a:cs typeface="Calibri" panose="020F0502020204030204" pitchFamily="34" charset="0"/>
                  </a:rPr>
                  <a:t> = ─0.879</a:t>
                </a:r>
              </a:p>
              <a:p>
                <a:pPr marL="0" indent="0">
                  <a:buNone/>
                </a:pPr>
                <a:endParaRPr lang="en-US" sz="2000"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No linear relationship:</a:t>
                </a:r>
              </a:p>
              <a:p>
                <a:pPr marL="460375"/>
                <a:r>
                  <a:rPr lang="el-GR" sz="2000" dirty="0">
                    <a:latin typeface="Calibri" panose="020F0502020204030204" pitchFamily="34" charset="0"/>
                    <a:cs typeface="Calibri" panose="020F0502020204030204" pitchFamily="34" charset="0"/>
                  </a:rPr>
                  <a:t>σ</a:t>
                </a:r>
                <a:r>
                  <a:rPr lang="en-US" sz="2000" baseline="-25000" dirty="0" err="1">
                    <a:latin typeface="Calibri" panose="020F0502020204030204" pitchFamily="34" charset="0"/>
                    <a:cs typeface="Calibri" panose="020F0502020204030204" pitchFamily="34" charset="0"/>
                  </a:rPr>
                  <a:t>xy</a:t>
                </a:r>
                <a:r>
                  <a:rPr lang="en-US" sz="2000" dirty="0">
                    <a:latin typeface="Calibri" panose="020F0502020204030204" pitchFamily="34" charset="0"/>
                    <a:cs typeface="Calibri" panose="020F0502020204030204" pitchFamily="34" charset="0"/>
                  </a:rPr>
                  <a:t> = 2.07</a:t>
                </a:r>
              </a:p>
              <a:p>
                <a:pPr marL="460375"/>
                <a14:m>
                  <m:oMath xmlns:m="http://schemas.openxmlformats.org/officeDocument/2006/math">
                    <m:r>
                      <a:rPr lang="en-US" sz="2000" i="1" smtClean="0">
                        <a:latin typeface="Cambria Math" panose="02040503050406030204" pitchFamily="18" charset="0"/>
                        <a:ea typeface="Cambria Math" panose="02040503050406030204" pitchFamily="18" charset="0"/>
                      </a:rPr>
                      <m:t>𝜌</m:t>
                    </m:r>
                    <m:r>
                      <a:rPr lang="en-US" sz="2000" i="1" smtClean="0">
                        <a:latin typeface="Cambria Math" panose="02040503050406030204" pitchFamily="18" charset="0"/>
                        <a:ea typeface="Cambria Math" panose="02040503050406030204" pitchFamily="18" charset="0"/>
                      </a:rPr>
                      <m:t> </m:t>
                    </m:r>
                  </m:oMath>
                </a14:m>
                <a:r>
                  <a:rPr lang="en-US" sz="2000" dirty="0">
                    <a:latin typeface="Calibri" panose="020F0502020204030204" pitchFamily="34" charset="0"/>
                    <a:cs typeface="Calibri" panose="020F0502020204030204" pitchFamily="34" charset="0"/>
                  </a:rPr>
                  <a:t>= 0.121</a:t>
                </a:r>
              </a:p>
            </p:txBody>
          </p:sp>
        </mc:Choice>
        <mc:Fallback>
          <p:sp>
            <p:nvSpPr>
              <p:cNvPr id="6" name="Text Placeholder 3">
                <a:extLst>
                  <a:ext uri="{FF2B5EF4-FFF2-40B4-BE49-F238E27FC236}">
                    <a16:creationId xmlns:a16="http://schemas.microsoft.com/office/drawing/2014/main" id="{4DDA4CF0-7FAC-4315-B54F-21FF1BB99503}"/>
                  </a:ext>
                </a:extLst>
              </p:cNvPr>
              <p:cNvSpPr txBox="1">
                <a:spLocks noRot="1" noChangeAspect="1" noMove="1" noResize="1" noEditPoints="1" noAdjustHandles="1" noChangeArrowheads="1" noChangeShapeType="1" noTextEdit="1"/>
              </p:cNvSpPr>
              <p:nvPr/>
            </p:nvSpPr>
            <p:spPr>
              <a:xfrm>
                <a:off x="6523927" y="1076445"/>
                <a:ext cx="4437298" cy="4791919"/>
              </a:xfrm>
              <a:prstGeom prst="rect">
                <a:avLst/>
              </a:prstGeom>
              <a:blipFill>
                <a:blip r:embed="rId4"/>
                <a:stretch>
                  <a:fillRect l="-1236" t="-1399"/>
                </a:stretch>
              </a:blipFill>
            </p:spPr>
            <p:txBody>
              <a:bodyPr/>
              <a:lstStyle/>
              <a:p>
                <a:r>
                  <a:rPr lang="en-US">
                    <a:noFill/>
                  </a:rPr>
                  <a:t> </a:t>
                </a:r>
              </a:p>
            </p:txBody>
          </p:sp>
        </mc:Fallback>
      </mc:AlternateContent>
    </p:spTree>
    <p:extLst>
      <p:ext uri="{BB962C8B-B14F-4D97-AF65-F5344CB8AC3E}">
        <p14:creationId xmlns:p14="http://schemas.microsoft.com/office/powerpoint/2010/main" val="1951427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170453" y="121150"/>
            <a:ext cx="11851095" cy="646331"/>
          </a:xfrm>
          <a:prstGeom prst="rect">
            <a:avLst/>
          </a:prstGeom>
          <a:noFill/>
        </p:spPr>
        <p:txBody>
          <a:bodyPr wrap="square" rtlCol="0">
            <a:spAutoFit/>
          </a:bodyPr>
          <a:lstStyle>
            <a:defPPr>
              <a:defRPr lang="en-US"/>
            </a:defPPr>
            <a:lvl1pPr algn="ctr">
              <a:defRPr sz="3600" b="1"/>
            </a:lvl1pPr>
          </a:lstStyle>
          <a:p>
            <a:r>
              <a:rPr lang="en-US" dirty="0"/>
              <a:t>Least Squares Method</a:t>
            </a:r>
          </a:p>
        </p:txBody>
      </p:sp>
      <p:sp>
        <p:nvSpPr>
          <p:cNvPr id="4" name="Text Placeholder 2">
            <a:extLst>
              <a:ext uri="{FF2B5EF4-FFF2-40B4-BE49-F238E27FC236}">
                <a16:creationId xmlns:a16="http://schemas.microsoft.com/office/drawing/2014/main" id="{A4FCEA7D-6025-4218-9526-19A249A063FF}"/>
              </a:ext>
            </a:extLst>
          </p:cNvPr>
          <p:cNvSpPr txBox="1">
            <a:spLocks/>
          </p:cNvSpPr>
          <p:nvPr/>
        </p:nvSpPr>
        <p:spPr>
          <a:xfrm>
            <a:off x="1215737" y="1652016"/>
            <a:ext cx="10711543" cy="348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BE6C0CE-4BAD-22F7-4C6C-C365837DE0EC}"/>
                  </a:ext>
                </a:extLst>
              </p:cNvPr>
              <p:cNvSpPr txBox="1"/>
              <p:nvPr/>
            </p:nvSpPr>
            <p:spPr>
              <a:xfrm>
                <a:off x="570199" y="781011"/>
                <a:ext cx="10711542" cy="5047536"/>
              </a:xfrm>
              <a:prstGeom prst="rect">
                <a:avLst/>
              </a:prstGeom>
              <a:noFill/>
            </p:spPr>
            <p:txBody>
              <a:bodyPr wrap="square" rtlCol="0">
                <a:spAutoFit/>
              </a:bodyPr>
              <a:lstStyle/>
              <a:p>
                <a:endParaRPr lang="en-US" sz="2400" dirty="0"/>
              </a:p>
              <a:p>
                <a:r>
                  <a:rPr lang="en-US" sz="2400" dirty="0"/>
                  <a:t>The strength and direction of a linear relationship can be better judged by drawing a straight line through the data. </a:t>
                </a:r>
              </a:p>
              <a:p>
                <a:endParaRPr lang="en-US" sz="2400" dirty="0"/>
              </a:p>
              <a:p>
                <a:r>
                  <a:rPr lang="en-US" sz="2400" dirty="0"/>
                  <a:t>The objective method of producing a straight line that fits the data is called the </a:t>
                </a:r>
                <a:r>
                  <a:rPr lang="en-US" sz="2400" b="1" dirty="0"/>
                  <a:t>least squares method</a:t>
                </a:r>
                <a:r>
                  <a:rPr lang="en-US" sz="2400" dirty="0"/>
                  <a:t>.</a:t>
                </a:r>
              </a:p>
              <a:p>
                <a:endParaRPr lang="en-US" sz="2400" dirty="0"/>
              </a:p>
              <a:p>
                <a:pPr>
                  <a:spcAft>
                    <a:spcPts val="1200"/>
                  </a:spcAft>
                </a:pPr>
                <a:r>
                  <a:rPr lang="en-US" sz="2400" dirty="0"/>
                  <a:t>The line produced by the least square method is represented by the equation:</a:t>
                </a:r>
              </a:p>
              <a:p>
                <a:pPr marL="914400"/>
                <a14:m>
                  <m:oMathPara xmlns:m="http://schemas.openxmlformats.org/officeDocument/2006/math">
                    <m:oMathParaPr>
                      <m:jc m:val="left"/>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0</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1</m:t>
                          </m:r>
                        </m:sub>
                      </m:sSub>
                      <m:r>
                        <a:rPr lang="en-US" sz="2400" i="1">
                          <a:latin typeface="Cambria Math" panose="02040503050406030204" pitchFamily="18" charset="0"/>
                        </a:rPr>
                        <m:t>𝑥</m:t>
                      </m:r>
                    </m:oMath>
                  </m:oMathPara>
                </a14:m>
                <a:endParaRPr lang="en-US" sz="2400" dirty="0"/>
              </a:p>
              <a:p>
                <a:r>
                  <a:rPr lang="en-US" sz="2400" dirty="0"/>
                  <a:t>Where:</a:t>
                </a:r>
              </a:p>
              <a:p>
                <a:pPr marL="914400" indent="-342900">
                  <a:buFont typeface="Arial" panose="020B0604020202020204" pitchFamily="34" charset="0"/>
                  <a:buChar char="•"/>
                </a:pP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oMath>
                </a14:m>
                <a:r>
                  <a:rPr lang="en-US" sz="2400" dirty="0"/>
                  <a:t> (“</a:t>
                </a:r>
                <a:r>
                  <a:rPr lang="en-US" sz="2400" i="1" dirty="0"/>
                  <a:t>y hat”</a:t>
                </a:r>
                <a:r>
                  <a:rPr lang="en-US" sz="2400" dirty="0"/>
                  <a:t>) is the value of </a:t>
                </a:r>
                <a:r>
                  <a:rPr lang="en-US" sz="2400" i="1" dirty="0"/>
                  <a:t>y</a:t>
                </a:r>
                <a:r>
                  <a:rPr lang="en-US" sz="2400" dirty="0"/>
                  <a:t> determined by the line.</a:t>
                </a:r>
              </a:p>
              <a:p>
                <a:pPr marL="914400" indent="-342900">
                  <a:buFont typeface="Arial" panose="020B0604020202020204" pitchFamily="34" charset="0"/>
                  <a:buChar char="•"/>
                </a:pPr>
                <a:r>
                  <a:rPr lang="en-US" sz="2400" i="1" dirty="0"/>
                  <a:t>b</a:t>
                </a:r>
                <a:r>
                  <a:rPr lang="en-US" sz="2400" i="1" baseline="-25000" dirty="0"/>
                  <a:t>0</a:t>
                </a:r>
                <a:r>
                  <a:rPr lang="en-US" sz="2400" dirty="0"/>
                  <a:t> (“b naught”) is the y-intercept</a:t>
                </a:r>
              </a:p>
              <a:p>
                <a:pPr marL="914400" indent="-342900">
                  <a:buFont typeface="Arial" panose="020B0604020202020204" pitchFamily="34" charset="0"/>
                  <a:buChar char="•"/>
                </a:pPr>
                <a:r>
                  <a:rPr lang="en-US" sz="2400" i="1" dirty="0"/>
                  <a:t>b</a:t>
                </a:r>
                <a:r>
                  <a:rPr lang="en-US" sz="2400" i="1" baseline="-25000" dirty="0"/>
                  <a:t>1</a:t>
                </a:r>
                <a:r>
                  <a:rPr lang="en-US" sz="2400" dirty="0"/>
                  <a:t> is the slope.</a:t>
                </a:r>
              </a:p>
            </p:txBody>
          </p:sp>
        </mc:Choice>
        <mc:Fallback xmlns="">
          <p:sp>
            <p:nvSpPr>
              <p:cNvPr id="6" name="TextBox 5">
                <a:extLst>
                  <a:ext uri="{FF2B5EF4-FFF2-40B4-BE49-F238E27FC236}">
                    <a16:creationId xmlns:a16="http://schemas.microsoft.com/office/drawing/2014/main" id="{7BE6C0CE-4BAD-22F7-4C6C-C365837DE0EC}"/>
                  </a:ext>
                </a:extLst>
              </p:cNvPr>
              <p:cNvSpPr txBox="1">
                <a:spLocks noRot="1" noChangeAspect="1" noMove="1" noResize="1" noEditPoints="1" noAdjustHandles="1" noChangeArrowheads="1" noChangeShapeType="1" noTextEdit="1"/>
              </p:cNvSpPr>
              <p:nvPr/>
            </p:nvSpPr>
            <p:spPr>
              <a:xfrm>
                <a:off x="570199" y="781011"/>
                <a:ext cx="10711542" cy="5047536"/>
              </a:xfrm>
              <a:prstGeom prst="rect">
                <a:avLst/>
              </a:prstGeom>
              <a:blipFill>
                <a:blip r:embed="rId3"/>
                <a:stretch>
                  <a:fillRect l="-911" r="-398" b="-181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DA70B92F-33DE-5F48-CBD4-09DD9663467D}"/>
              </a:ext>
            </a:extLst>
          </p:cNvPr>
          <p:cNvPicPr>
            <a:picLocks noChangeAspect="1"/>
          </p:cNvPicPr>
          <p:nvPr/>
        </p:nvPicPr>
        <p:blipFill>
          <a:blip r:embed="rId4"/>
          <a:stretch>
            <a:fillRect/>
          </a:stretch>
        </p:blipFill>
        <p:spPr>
          <a:xfrm>
            <a:off x="7820790" y="3942712"/>
            <a:ext cx="3931500" cy="2316681"/>
          </a:xfrm>
          <a:prstGeom prst="rect">
            <a:avLst/>
          </a:prstGeom>
        </p:spPr>
      </p:pic>
    </p:spTree>
    <p:extLst>
      <p:ext uri="{BB962C8B-B14F-4D97-AF65-F5344CB8AC3E}">
        <p14:creationId xmlns:p14="http://schemas.microsoft.com/office/powerpoint/2010/main" val="2265298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139939" y="248115"/>
            <a:ext cx="11851095" cy="646331"/>
          </a:xfrm>
          <a:prstGeom prst="rect">
            <a:avLst/>
          </a:prstGeom>
          <a:noFill/>
        </p:spPr>
        <p:txBody>
          <a:bodyPr wrap="square" rtlCol="0">
            <a:spAutoFit/>
          </a:bodyPr>
          <a:lstStyle>
            <a:defPPr>
              <a:defRPr lang="en-US"/>
            </a:defPPr>
            <a:lvl1pPr algn="ctr">
              <a:defRPr sz="3600" b="1"/>
            </a:lvl1pPr>
          </a:lstStyle>
          <a:p>
            <a:r>
              <a:rPr lang="en-US" dirty="0"/>
              <a:t>Derivation of Least Line Square Coefficients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ED2B4E8-C5A1-7832-BF6E-156B2744CB7D}"/>
                  </a:ext>
                </a:extLst>
              </p:cNvPr>
              <p:cNvSpPr txBox="1"/>
              <p:nvPr/>
            </p:nvSpPr>
            <p:spPr>
              <a:xfrm>
                <a:off x="807168" y="1450125"/>
                <a:ext cx="10123687" cy="3957750"/>
              </a:xfrm>
              <a:prstGeom prst="rect">
                <a:avLst/>
              </a:prstGeom>
              <a:noFill/>
            </p:spPr>
            <p:txBody>
              <a:bodyPr wrap="square" rtlCol="0">
                <a:spAutoFit/>
              </a:bodyPr>
              <a:lstStyle/>
              <a:p>
                <a:pPr>
                  <a:spcAft>
                    <a:spcPts val="1200"/>
                  </a:spcAft>
                </a:pPr>
                <a:r>
                  <a:rPr lang="en-US" sz="2400" dirty="0"/>
                  <a:t>The least line square coefficients </a:t>
                </a:r>
                <a:r>
                  <a:rPr lang="en-US" sz="2400" i="1" dirty="0"/>
                  <a:t>b</a:t>
                </a:r>
                <a:r>
                  <a:rPr lang="en-US" sz="2400" i="1" baseline="-25000" dirty="0"/>
                  <a:t>0</a:t>
                </a:r>
                <a:r>
                  <a:rPr lang="en-US" sz="2400" dirty="0"/>
                  <a:t> and </a:t>
                </a:r>
                <a:r>
                  <a:rPr lang="en-US" sz="2400" i="1" dirty="0"/>
                  <a:t>b</a:t>
                </a:r>
                <a:r>
                  <a:rPr lang="en-US" sz="2400" i="1" baseline="-25000" dirty="0"/>
                  <a:t>1</a:t>
                </a:r>
                <a:r>
                  <a:rPr lang="en-US" sz="2400" dirty="0"/>
                  <a:t> are derived so that they minimize the sum of the squared deviations:</a:t>
                </a:r>
              </a:p>
              <a:p>
                <a:pPr marL="914400"/>
                <a14:m>
                  <m:oMathPara xmlns:m="http://schemas.openxmlformats.org/officeDocument/2006/math">
                    <m:oMathParaPr>
                      <m:jc m:val="left"/>
                    </m:oMathParaPr>
                    <m:oMath xmlns:m="http://schemas.openxmlformats.org/officeDocument/2006/math">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𝑛</m:t>
                          </m:r>
                        </m:sup>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r>
                                    <a:rPr lang="en-US" sz="2400" i="1">
                                      <a:latin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d>
                            </m:e>
                            <m:sup>
                              <m:r>
                                <a:rPr lang="en-US" sz="2400" i="1">
                                  <a:latin typeface="Cambria Math" panose="02040503050406030204" pitchFamily="18" charset="0"/>
                                </a:rPr>
                                <m:t>2</m:t>
                              </m:r>
                            </m:sup>
                          </m:sSup>
                        </m:e>
                      </m:nary>
                    </m:oMath>
                  </m:oMathPara>
                </a14:m>
                <a:endParaRPr lang="en-US" sz="2400" dirty="0"/>
              </a:p>
              <a:p>
                <a:pPr>
                  <a:spcBef>
                    <a:spcPts val="1800"/>
                  </a:spcBef>
                </a:pPr>
                <a:r>
                  <a:rPr lang="en-US" sz="2400" dirty="0"/>
                  <a:t>With the least line square coefficients are calculated as:</a:t>
                </a:r>
              </a:p>
              <a:p>
                <a:pPr marL="914400"/>
                <a14:m>
                  <m:oMathPara xmlns:m="http://schemas.openxmlformats.org/officeDocument/2006/math">
                    <m:oMathParaPr>
                      <m:jc m:val="left"/>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1</m:t>
                          </m:r>
                        </m:sub>
                      </m:sSub>
                      <m:r>
                        <a:rPr lang="en-US" sz="2400" i="1">
                          <a:latin typeface="Cambria Math" panose="02040503050406030204" pitchFamily="18" charset="0"/>
                        </a:rPr>
                        <m:t>=</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𝑠</m:t>
                              </m:r>
                            </m:e>
                            <m:sub>
                              <m:r>
                                <a:rPr lang="en-US" sz="2400" i="1">
                                  <a:latin typeface="Cambria Math" panose="02040503050406030204" pitchFamily="18" charset="0"/>
                                </a:rPr>
                                <m:t>𝑥𝑦</m:t>
                              </m:r>
                            </m:sub>
                          </m:sSub>
                        </m:num>
                        <m:den>
                          <m:sSubSup>
                            <m:sSubSupPr>
                              <m:ctrlPr>
                                <a:rPr lang="en-US" sz="2400" i="1">
                                  <a:latin typeface="Cambria Math" panose="02040503050406030204" pitchFamily="18" charset="0"/>
                                </a:rPr>
                              </m:ctrlPr>
                            </m:sSubSupPr>
                            <m:e>
                              <m:r>
                                <a:rPr lang="en-US" sz="2400" i="1">
                                  <a:latin typeface="Cambria Math" panose="02040503050406030204" pitchFamily="18" charset="0"/>
                                </a:rPr>
                                <m:t>𝑠</m:t>
                              </m:r>
                            </m:e>
                            <m:sub>
                              <m:r>
                                <a:rPr lang="en-US" sz="2400" i="1">
                                  <a:latin typeface="Cambria Math" panose="02040503050406030204" pitchFamily="18" charset="0"/>
                                </a:rPr>
                                <m:t>𝑥</m:t>
                              </m:r>
                            </m:sub>
                            <m:sup>
                              <m:r>
                                <a:rPr lang="en-US" sz="2400" i="1">
                                  <a:latin typeface="Cambria Math" panose="02040503050406030204" pitchFamily="18" charset="0"/>
                                </a:rPr>
                                <m:t>2</m:t>
                              </m:r>
                            </m:sup>
                          </m:sSubSup>
                        </m:den>
                      </m:f>
                    </m:oMath>
                  </m:oMathPara>
                </a14:m>
                <a:endParaRPr lang="en-US" sz="2400" dirty="0"/>
              </a:p>
              <a:p>
                <a:pPr marL="914400"/>
                <a14:m>
                  <m:oMathPara xmlns:m="http://schemas.openxmlformats.org/officeDocument/2006/math">
                    <m:oMathParaPr>
                      <m:jc m:val="left"/>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0</m:t>
                          </m:r>
                        </m:sub>
                      </m:sSub>
                      <m:r>
                        <a:rPr lang="en-US" sz="2400" i="1">
                          <a:latin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1</m:t>
                          </m:r>
                        </m:sub>
                      </m:sSub>
                      <m:acc>
                        <m:accPr>
                          <m:chr m:val="̅"/>
                          <m:ctrlPr>
                            <a:rPr lang="en-US" sz="2400" i="1">
                              <a:latin typeface="Cambria Math" panose="02040503050406030204" pitchFamily="18" charset="0"/>
                            </a:rPr>
                          </m:ctrlPr>
                        </m:accPr>
                        <m:e>
                          <m:r>
                            <a:rPr lang="en-US" sz="2400" i="1">
                              <a:latin typeface="Cambria Math" panose="02040503050406030204" pitchFamily="18" charset="0"/>
                            </a:rPr>
                            <m:t>𝑥</m:t>
                          </m:r>
                        </m:e>
                      </m:acc>
                    </m:oMath>
                  </m:oMathPara>
                </a14:m>
                <a:endParaRPr lang="en-US" sz="2400" dirty="0"/>
              </a:p>
              <a:p>
                <a:endParaRPr lang="fr-FR" dirty="0"/>
              </a:p>
            </p:txBody>
          </p:sp>
        </mc:Choice>
        <mc:Fallback xmlns="">
          <p:sp>
            <p:nvSpPr>
              <p:cNvPr id="7" name="TextBox 6">
                <a:extLst>
                  <a:ext uri="{FF2B5EF4-FFF2-40B4-BE49-F238E27FC236}">
                    <a16:creationId xmlns:a16="http://schemas.microsoft.com/office/drawing/2014/main" id="{4ED2B4E8-C5A1-7832-BF6E-156B2744CB7D}"/>
                  </a:ext>
                </a:extLst>
              </p:cNvPr>
              <p:cNvSpPr txBox="1">
                <a:spLocks noRot="1" noChangeAspect="1" noMove="1" noResize="1" noEditPoints="1" noAdjustHandles="1" noChangeArrowheads="1" noChangeShapeType="1" noTextEdit="1"/>
              </p:cNvSpPr>
              <p:nvPr/>
            </p:nvSpPr>
            <p:spPr>
              <a:xfrm>
                <a:off x="807168" y="1450125"/>
                <a:ext cx="10123687" cy="3957750"/>
              </a:xfrm>
              <a:prstGeom prst="rect">
                <a:avLst/>
              </a:prstGeom>
              <a:blipFill>
                <a:blip r:embed="rId3"/>
                <a:stretch>
                  <a:fillRect l="-903" t="-1233" r="-1325"/>
                </a:stretch>
              </a:blipFill>
            </p:spPr>
            <p:txBody>
              <a:bodyPr/>
              <a:lstStyle/>
              <a:p>
                <a:r>
                  <a:rPr lang="en-US">
                    <a:noFill/>
                  </a:rPr>
                  <a:t> </a:t>
                </a:r>
              </a:p>
            </p:txBody>
          </p:sp>
        </mc:Fallback>
      </mc:AlternateContent>
    </p:spTree>
    <p:extLst>
      <p:ext uri="{BB962C8B-B14F-4D97-AF65-F5344CB8AC3E}">
        <p14:creationId xmlns:p14="http://schemas.microsoft.com/office/powerpoint/2010/main" val="4065097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C4D06F-0EEE-9EE2-0CCB-77F655EA286F}"/>
              </a:ext>
            </a:extLst>
          </p:cNvPr>
          <p:cNvSpPr>
            <a:spLocks noGrp="1"/>
          </p:cNvSpPr>
          <p:nvPr>
            <p:ph type="sldNum" sz="quarter" idx="11"/>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FE437EA-2F9C-4251-AFA3-8B78CB72EAA5}" type="slidenum">
              <a:rPr lang="en-US" altLang="en-US" sz="1600">
                <a:solidFill>
                  <a:schemeClr val="bg1"/>
                </a:solidFill>
                <a:latin typeface="Arial" panose="020B0604020202020204" pitchFamily="34" charset="0"/>
              </a:rPr>
              <a:pPr/>
              <a:t>5</a:t>
            </a:fld>
            <a:endParaRPr lang="en-US" altLang="en-US" sz="1600">
              <a:solidFill>
                <a:schemeClr val="bg1"/>
              </a:solidFill>
              <a:latin typeface="Arial" panose="020B0604020202020204" pitchFamily="34" charset="0"/>
            </a:endParaRPr>
          </a:p>
        </p:txBody>
      </p:sp>
      <p:sp>
        <p:nvSpPr>
          <p:cNvPr id="13315" name="AutoShape 2">
            <a:extLst>
              <a:ext uri="{FF2B5EF4-FFF2-40B4-BE49-F238E27FC236}">
                <a16:creationId xmlns:a16="http://schemas.microsoft.com/office/drawing/2014/main" id="{026C3EDD-261E-56D7-1E7D-8A314145696F}"/>
              </a:ext>
            </a:extLst>
          </p:cNvPr>
          <p:cNvSpPr>
            <a:spLocks noGrp="1" noChangeArrowheads="1"/>
          </p:cNvSpPr>
          <p:nvPr>
            <p:ph type="title"/>
          </p:nvPr>
        </p:nvSpPr>
        <p:spPr>
          <a:noFill/>
        </p:spPr>
        <p:txBody>
          <a:bodyPr lIns="92075" tIns="46038" rIns="92075" bIns="46038" anchor="ctr"/>
          <a:lstStyle/>
          <a:p>
            <a:pPr algn="ctr"/>
            <a:r>
              <a:rPr lang="en-US" altLang="en-US" sz="3600" b="1" spc="100" dirty="0">
                <a:latin typeface="Times New Roman" panose="02020603050405020304" pitchFamily="18" charset="0"/>
                <a:ea typeface="+mn-ea"/>
                <a:cs typeface="Times New Roman" panose="02020603050405020304" pitchFamily="18" charset="0"/>
              </a:rPr>
              <a:t>Weighted Mean</a:t>
            </a:r>
          </a:p>
        </p:txBody>
      </p:sp>
      <p:sp>
        <p:nvSpPr>
          <p:cNvPr id="13316" name="Rectangle 3">
            <a:extLst>
              <a:ext uri="{FF2B5EF4-FFF2-40B4-BE49-F238E27FC236}">
                <a16:creationId xmlns:a16="http://schemas.microsoft.com/office/drawing/2014/main" id="{51823FDB-4B4A-85A8-7C35-1FA04293DEC2}"/>
              </a:ext>
            </a:extLst>
          </p:cNvPr>
          <p:cNvSpPr>
            <a:spLocks noGrp="1" noChangeArrowheads="1"/>
          </p:cNvSpPr>
          <p:nvPr>
            <p:ph type="body" sz="half" idx="1"/>
          </p:nvPr>
        </p:nvSpPr>
        <p:spPr>
          <a:xfrm>
            <a:off x="1289779" y="1524000"/>
            <a:ext cx="9368228" cy="2143125"/>
          </a:xfrm>
          <a:noFill/>
        </p:spPr>
        <p:txBody>
          <a:bodyPr lIns="92075" tIns="46038" rIns="92075" bIns="46038"/>
          <a:lstStyle/>
          <a:p>
            <a:pPr eaLnBrk="1" hangingPunct="1"/>
            <a:r>
              <a:rPr lang="en-US" altLang="en-US" dirty="0"/>
              <a:t>The </a:t>
            </a:r>
            <a:r>
              <a:rPr lang="en-US" altLang="en-US" dirty="0">
                <a:solidFill>
                  <a:schemeClr val="accent1"/>
                </a:solidFill>
              </a:rPr>
              <a:t>weighted mean</a:t>
            </a:r>
            <a:r>
              <a:rPr lang="en-US" altLang="en-US" dirty="0">
                <a:solidFill>
                  <a:schemeClr val="tx2"/>
                </a:solidFill>
              </a:rPr>
              <a:t> </a:t>
            </a:r>
            <a:r>
              <a:rPr lang="en-US" altLang="en-US" dirty="0"/>
              <a:t>of a set of numbers </a:t>
            </a:r>
            <a:r>
              <a:rPr lang="en-US" altLang="en-US" i="1" dirty="0"/>
              <a:t>X</a:t>
            </a:r>
            <a:r>
              <a:rPr lang="en-US" altLang="en-US" baseline="-25000" dirty="0"/>
              <a:t>1</a:t>
            </a:r>
            <a:r>
              <a:rPr lang="en-US" altLang="en-US" dirty="0"/>
              <a:t>, </a:t>
            </a:r>
            <a:r>
              <a:rPr lang="en-US" altLang="en-US" i="1" dirty="0"/>
              <a:t>X</a:t>
            </a:r>
            <a:r>
              <a:rPr lang="en-US" altLang="en-US" baseline="-25000" dirty="0"/>
              <a:t>2</a:t>
            </a:r>
            <a:r>
              <a:rPr lang="en-US" altLang="en-US" dirty="0"/>
              <a:t>, ..., </a:t>
            </a:r>
            <a:r>
              <a:rPr lang="en-US" altLang="en-US" i="1" dirty="0" err="1"/>
              <a:t>X</a:t>
            </a:r>
            <a:r>
              <a:rPr lang="en-US" altLang="en-US" baseline="-25000" dirty="0" err="1"/>
              <a:t>n</a:t>
            </a:r>
            <a:r>
              <a:rPr lang="en-US" altLang="en-US" dirty="0"/>
              <a:t>, with corresponding weights </a:t>
            </a:r>
            <a:r>
              <a:rPr lang="en-US" altLang="en-US" i="1" dirty="0"/>
              <a:t>w</a:t>
            </a:r>
            <a:r>
              <a:rPr lang="en-US" altLang="en-US" baseline="-25000" dirty="0"/>
              <a:t>1</a:t>
            </a:r>
            <a:r>
              <a:rPr lang="en-US" altLang="en-US" dirty="0"/>
              <a:t>, </a:t>
            </a:r>
            <a:r>
              <a:rPr lang="en-US" altLang="en-US" i="1" dirty="0"/>
              <a:t>w</a:t>
            </a:r>
            <a:r>
              <a:rPr lang="en-US" altLang="en-US" baseline="-25000" dirty="0"/>
              <a:t>2</a:t>
            </a:r>
            <a:r>
              <a:rPr lang="en-US" altLang="en-US" dirty="0"/>
              <a:t>, ...,</a:t>
            </a:r>
            <a:r>
              <a:rPr lang="en-US" altLang="en-US" i="1" dirty="0" err="1"/>
              <a:t>w</a:t>
            </a:r>
            <a:r>
              <a:rPr lang="en-US" altLang="en-US" baseline="-25000" dirty="0" err="1"/>
              <a:t>n</a:t>
            </a:r>
            <a:r>
              <a:rPr lang="en-US" altLang="en-US" dirty="0"/>
              <a:t>, is computed from the following formula:</a:t>
            </a:r>
            <a:r>
              <a:rPr lang="en-US" altLang="en-US" dirty="0">
                <a:solidFill>
                  <a:schemeClr val="tx2"/>
                </a:solidFill>
              </a:rPr>
              <a:t> </a:t>
            </a:r>
          </a:p>
        </p:txBody>
      </p:sp>
      <p:sp>
        <p:nvSpPr>
          <p:cNvPr id="13317" name="Rectangle 7">
            <a:extLst>
              <a:ext uri="{FF2B5EF4-FFF2-40B4-BE49-F238E27FC236}">
                <a16:creationId xmlns:a16="http://schemas.microsoft.com/office/drawing/2014/main" id="{58D3E9B8-0CEA-80DB-5F14-9E4FDFC3A59D}"/>
              </a:ext>
            </a:extLst>
          </p:cNvPr>
          <p:cNvSpPr>
            <a:spLocks noChangeArrowheads="1"/>
          </p:cNvSpPr>
          <p:nvPr/>
        </p:nvSpPr>
        <p:spPr bwMode="auto">
          <a:xfrm>
            <a:off x="1524000" y="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endParaRPr lang="ar-SA" altLang="en-US" sz="1400" b="1" i="1">
              <a:solidFill>
                <a:schemeClr val="bg1"/>
              </a:solidFill>
              <a:latin typeface="Book Antiqua" panose="02040602050305030304" pitchFamily="18" charset="0"/>
            </a:endParaRPr>
          </a:p>
        </p:txBody>
      </p:sp>
      <p:pic>
        <p:nvPicPr>
          <p:cNvPr id="3" name="Picture 2" descr="A math equations on a green background&#10;&#10;AI-generated content may be incorrect.">
            <a:extLst>
              <a:ext uri="{FF2B5EF4-FFF2-40B4-BE49-F238E27FC236}">
                <a16:creationId xmlns:a16="http://schemas.microsoft.com/office/drawing/2014/main" id="{C3C38AE9-A7E4-BE8B-879B-5169B644885D}"/>
              </a:ext>
            </a:extLst>
          </p:cNvPr>
          <p:cNvPicPr>
            <a:picLocks noChangeAspect="1"/>
          </p:cNvPicPr>
          <p:nvPr/>
        </p:nvPicPr>
        <p:blipFill>
          <a:blip r:embed="rId3"/>
          <a:stretch>
            <a:fillRect/>
          </a:stretch>
        </p:blipFill>
        <p:spPr>
          <a:xfrm>
            <a:off x="1524000" y="2894049"/>
            <a:ext cx="8303926" cy="1850952"/>
          </a:xfrm>
          <a:prstGeom prst="rect">
            <a:avLst/>
          </a:prstGeom>
        </p:spPr>
      </p:pic>
    </p:spTree>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182030" y="473721"/>
            <a:ext cx="10711544" cy="646331"/>
          </a:xfrm>
          <a:prstGeom prst="rect">
            <a:avLst/>
          </a:prstGeom>
          <a:noFill/>
        </p:spPr>
        <p:txBody>
          <a:bodyPr wrap="square" rtlCol="0">
            <a:spAutoFit/>
          </a:bodyPr>
          <a:lstStyle/>
          <a:p>
            <a:pPr algn="ctr"/>
            <a:r>
              <a:rPr lang="en-US" sz="3200" spc="100" dirty="0">
                <a:solidFill>
                  <a:schemeClr val="bg1"/>
                </a:solidFill>
                <a:latin typeface="Times New Roman" panose="02020603050405020304" pitchFamily="18" charset="0"/>
                <a:cs typeface="Times New Roman" panose="02020603050405020304" pitchFamily="18" charset="0"/>
              </a:rPr>
              <a:t>Example </a:t>
            </a:r>
            <a:r>
              <a:rPr lang="en-US" sz="3600" spc="100" dirty="0">
                <a:solidFill>
                  <a:schemeClr val="bg1"/>
                </a:solidFill>
                <a:latin typeface="Times New Roman" panose="02020603050405020304" pitchFamily="18" charset="0"/>
                <a:cs typeface="Times New Roman" panose="02020603050405020304" pitchFamily="18" charset="0"/>
              </a:rPr>
              <a:t>4.15 – Fixed and Variable </a:t>
            </a:r>
            <a:r>
              <a:rPr lang="en-US" sz="3200" spc="100" dirty="0">
                <a:solidFill>
                  <a:schemeClr val="bg1"/>
                </a:solidFill>
                <a:latin typeface="Times New Roman" panose="02020603050405020304" pitchFamily="18" charset="0"/>
                <a:cs typeface="Times New Roman" panose="02020603050405020304" pitchFamily="18" charset="0"/>
              </a:rPr>
              <a:t>Costs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4D6FBBC-91FF-7308-ECD4-5780E918FDB0}"/>
                  </a:ext>
                </a:extLst>
              </p:cNvPr>
              <p:cNvSpPr txBox="1"/>
              <p:nvPr/>
            </p:nvSpPr>
            <p:spPr>
              <a:xfrm>
                <a:off x="658173" y="1139061"/>
                <a:ext cx="11199745" cy="5178341"/>
              </a:xfrm>
              <a:prstGeom prst="rect">
                <a:avLst/>
              </a:prstGeom>
              <a:noFill/>
            </p:spPr>
            <p:txBody>
              <a:bodyPr wrap="square" rtlCol="0">
                <a:spAutoFit/>
              </a:bodyPr>
              <a:lstStyle/>
              <a:p>
                <a:pPr>
                  <a:spcBef>
                    <a:spcPts val="600"/>
                  </a:spcBef>
                </a:pPr>
                <a:r>
                  <a:rPr lang="en-US" sz="2400" dirty="0"/>
                  <a:t>Fixed costs are costs that must be paid whether or not any units are produced. </a:t>
                </a:r>
              </a:p>
              <a:p>
                <a:pPr>
                  <a:spcBef>
                    <a:spcPts val="600"/>
                  </a:spcBef>
                </a:pPr>
                <a:r>
                  <a:rPr lang="en-US" sz="2400" dirty="0"/>
                  <a:t>These costs are "fixed" over a specified period of time or range of production. </a:t>
                </a:r>
              </a:p>
              <a:p>
                <a:pPr>
                  <a:spcBef>
                    <a:spcPts val="600"/>
                  </a:spcBef>
                </a:pPr>
                <a:r>
                  <a:rPr lang="en-US" sz="2400" dirty="0"/>
                  <a:t>Variable costs are costs that vary directly with the number of products produced. </a:t>
                </a:r>
              </a:p>
              <a:p>
                <a:pPr>
                  <a:spcBef>
                    <a:spcPts val="600"/>
                  </a:spcBef>
                </a:pPr>
                <a:r>
                  <a:rPr lang="en-US" sz="2400" dirty="0"/>
                  <a:t>There are some expenses that are mixed. </a:t>
                </a:r>
              </a:p>
              <a:p>
                <a:pPr>
                  <a:spcBef>
                    <a:spcPts val="600"/>
                  </a:spcBef>
                  <a:spcAft>
                    <a:spcPts val="600"/>
                  </a:spcAft>
                </a:pPr>
                <a:r>
                  <a:rPr lang="en-US" sz="2400" dirty="0"/>
                  <a:t>One method to break the mixed costs in its fixed and variable components is the least squares line, with the total cost expressed as:</a:t>
                </a:r>
              </a:p>
              <a:p>
                <a:pPr marL="914400" indent="0">
                  <a:buNone/>
                </a:pPr>
                <a14:m>
                  <m:oMathPara xmlns:m="http://schemas.openxmlformats.org/officeDocument/2006/math">
                    <m:oMathParaPr>
                      <m:jc m:val="left"/>
                    </m:oMathParaPr>
                    <m:oMath xmlns:m="http://schemas.openxmlformats.org/officeDocument/2006/math">
                      <m:r>
                        <a:rPr lang="en-US" sz="2400" i="1">
                          <a:latin typeface="Cambria Math" panose="02040503050406030204" pitchFamily="18" charset="0"/>
                        </a:rPr>
                        <m:t>𝑦</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0</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1</m:t>
                          </m:r>
                        </m:sub>
                      </m:sSub>
                      <m:r>
                        <a:rPr lang="en-US" sz="2400" i="1">
                          <a:latin typeface="Cambria Math" panose="02040503050406030204" pitchFamily="18" charset="0"/>
                        </a:rPr>
                        <m:t>𝑥</m:t>
                      </m:r>
                    </m:oMath>
                  </m:oMathPara>
                </a14:m>
                <a:endParaRPr lang="en-US" sz="2400" dirty="0"/>
              </a:p>
              <a:p>
                <a:pPr>
                  <a:spcBef>
                    <a:spcPts val="600"/>
                  </a:spcBef>
                  <a:spcAft>
                    <a:spcPts val="600"/>
                  </a:spcAft>
                </a:pPr>
                <a:r>
                  <a:rPr lang="en-US" sz="2400" dirty="0"/>
                  <a:t>Where:</a:t>
                </a:r>
              </a:p>
              <a:p>
                <a:pPr marL="914400">
                  <a:spcBef>
                    <a:spcPts val="0"/>
                  </a:spcBef>
                  <a:spcAft>
                    <a:spcPts val="300"/>
                  </a:spcAft>
                </a:pPr>
                <a:r>
                  <a:rPr lang="en-US" sz="2400" i="1" dirty="0"/>
                  <a:t>y</a:t>
                </a:r>
                <a:r>
                  <a:rPr lang="en-US" sz="2400" dirty="0"/>
                  <a:t> = total mixed cost</a:t>
                </a:r>
              </a:p>
              <a:p>
                <a:pPr marL="914400">
                  <a:spcBef>
                    <a:spcPts val="0"/>
                  </a:spcBef>
                  <a:spcAft>
                    <a:spcPts val="300"/>
                  </a:spcAft>
                </a:pPr>
                <a:r>
                  <a:rPr lang="en-US" sz="2400" i="1" dirty="0"/>
                  <a:t>b</a:t>
                </a:r>
                <a:r>
                  <a:rPr lang="en-US" sz="2400" i="1" baseline="-25000" dirty="0"/>
                  <a:t>0</a:t>
                </a:r>
                <a:r>
                  <a:rPr lang="en-US" sz="2400" dirty="0"/>
                  <a:t> = fixed cost</a:t>
                </a:r>
              </a:p>
              <a:p>
                <a:pPr marL="914400">
                  <a:spcBef>
                    <a:spcPts val="0"/>
                  </a:spcBef>
                  <a:spcAft>
                    <a:spcPts val="300"/>
                  </a:spcAft>
                </a:pPr>
                <a:r>
                  <a:rPr lang="en-US" sz="2400" i="1" dirty="0"/>
                  <a:t>b</a:t>
                </a:r>
                <a:r>
                  <a:rPr lang="en-US" sz="2400" i="1" baseline="-25000" dirty="0"/>
                  <a:t>1</a:t>
                </a:r>
                <a:r>
                  <a:rPr lang="en-US" sz="2400" dirty="0"/>
                  <a:t> = variable cost</a:t>
                </a:r>
              </a:p>
              <a:p>
                <a:pPr marL="914400">
                  <a:spcBef>
                    <a:spcPts val="0"/>
                  </a:spcBef>
                  <a:spcAft>
                    <a:spcPts val="300"/>
                  </a:spcAft>
                </a:pPr>
                <a:r>
                  <a:rPr lang="en-US" sz="2400" i="1" dirty="0"/>
                  <a:t>x</a:t>
                </a:r>
                <a:r>
                  <a:rPr lang="en-US" sz="2400" dirty="0"/>
                  <a:t> = number of units.</a:t>
                </a:r>
              </a:p>
            </p:txBody>
          </p:sp>
        </mc:Choice>
        <mc:Fallback xmlns="">
          <p:sp>
            <p:nvSpPr>
              <p:cNvPr id="6" name="TextBox 5">
                <a:extLst>
                  <a:ext uri="{FF2B5EF4-FFF2-40B4-BE49-F238E27FC236}">
                    <a16:creationId xmlns:a16="http://schemas.microsoft.com/office/drawing/2014/main" id="{A4D6FBBC-91FF-7308-ECD4-5780E918FDB0}"/>
                  </a:ext>
                </a:extLst>
              </p:cNvPr>
              <p:cNvSpPr txBox="1">
                <a:spLocks noRot="1" noChangeAspect="1" noMove="1" noResize="1" noEditPoints="1" noAdjustHandles="1" noChangeArrowheads="1" noChangeShapeType="1" noTextEdit="1"/>
              </p:cNvSpPr>
              <p:nvPr/>
            </p:nvSpPr>
            <p:spPr>
              <a:xfrm>
                <a:off x="658173" y="1139061"/>
                <a:ext cx="11199745" cy="5178341"/>
              </a:xfrm>
              <a:prstGeom prst="rect">
                <a:avLst/>
              </a:prstGeom>
              <a:blipFill>
                <a:blip r:embed="rId3"/>
                <a:stretch>
                  <a:fillRect l="-871" t="-942" b="-1767"/>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CEAC5291-421D-8A0B-9B02-613AEE840E98}"/>
              </a:ext>
            </a:extLst>
          </p:cNvPr>
          <p:cNvSpPr txBox="1">
            <a:spLocks/>
          </p:cNvSpPr>
          <p:nvPr/>
        </p:nvSpPr>
        <p:spPr>
          <a:xfrm>
            <a:off x="3814782" y="454712"/>
            <a:ext cx="4562434" cy="348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Application in Economics</a:t>
            </a:r>
          </a:p>
        </p:txBody>
      </p:sp>
    </p:spTree>
    <p:extLst>
      <p:ext uri="{BB962C8B-B14F-4D97-AF65-F5344CB8AC3E}">
        <p14:creationId xmlns:p14="http://schemas.microsoft.com/office/powerpoint/2010/main" val="3746436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182030" y="212767"/>
            <a:ext cx="10711544" cy="646331"/>
          </a:xfrm>
          <a:prstGeom prst="rect">
            <a:avLst/>
          </a:prstGeom>
          <a:noFill/>
        </p:spPr>
        <p:txBody>
          <a:bodyPr wrap="square" rtlCol="0">
            <a:spAutoFit/>
          </a:bodyPr>
          <a:lstStyle/>
          <a:p>
            <a:pPr algn="ctr"/>
            <a:r>
              <a:rPr lang="en-US" sz="3200" spc="100" dirty="0">
                <a:solidFill>
                  <a:schemeClr val="bg1"/>
                </a:solidFill>
                <a:latin typeface="Times New Roman" panose="02020603050405020304" pitchFamily="18" charset="0"/>
                <a:cs typeface="Times New Roman" panose="02020603050405020304" pitchFamily="18" charset="0"/>
              </a:rPr>
              <a:t>Example 4.15 – </a:t>
            </a:r>
            <a:r>
              <a:rPr lang="en-US" sz="3600" b="1" dirty="0"/>
              <a:t>Estimating Fixed and Variable Costs</a:t>
            </a:r>
          </a:p>
        </p:txBody>
      </p:sp>
      <p:sp>
        <p:nvSpPr>
          <p:cNvPr id="6" name="TextBox 5">
            <a:extLst>
              <a:ext uri="{FF2B5EF4-FFF2-40B4-BE49-F238E27FC236}">
                <a16:creationId xmlns:a16="http://schemas.microsoft.com/office/drawing/2014/main" id="{A4D6FBBC-91FF-7308-ECD4-5780E918FDB0}"/>
              </a:ext>
            </a:extLst>
          </p:cNvPr>
          <p:cNvSpPr txBox="1"/>
          <p:nvPr/>
        </p:nvSpPr>
        <p:spPr>
          <a:xfrm>
            <a:off x="310932" y="971657"/>
            <a:ext cx="11414222" cy="2092881"/>
          </a:xfrm>
          <a:prstGeom prst="rect">
            <a:avLst/>
          </a:prstGeom>
          <a:noFill/>
        </p:spPr>
        <p:txBody>
          <a:bodyPr wrap="square" rtlCol="0">
            <a:spAutoFit/>
          </a:bodyPr>
          <a:lstStyle/>
          <a:p>
            <a:pPr marL="285750" indent="-285750">
              <a:spcBef>
                <a:spcPts val="0"/>
              </a:spcBef>
              <a:buFont typeface="Arial" panose="020B0604020202020204" pitchFamily="34" charset="0"/>
              <a:buChar char="•"/>
            </a:pPr>
            <a:r>
              <a:rPr lang="en-US" sz="2400" dirty="0"/>
              <a:t>A tool and die maker is considering increasing the size of his business and needs to know more about the cost of electricity to operate his machines.</a:t>
            </a:r>
          </a:p>
          <a:p>
            <a:pPr marL="285750" indent="-285750">
              <a:spcBef>
                <a:spcPts val="600"/>
              </a:spcBef>
              <a:buFont typeface="Arial" panose="020B0604020202020204" pitchFamily="34" charset="0"/>
              <a:buChar char="•"/>
            </a:pPr>
            <a:r>
              <a:rPr lang="en-US" sz="2400" dirty="0"/>
              <a:t>The daily electricity costs and the number of tools made on that day are shown in the first two columns below.   DATA </a:t>
            </a:r>
            <a:r>
              <a:rPr lang="en-US" sz="2400" dirty="0">
                <a:hlinkClick r:id="rId3" action="ppaction://hlinkfile"/>
              </a:rPr>
              <a:t>Xm04-15</a:t>
            </a:r>
            <a:endParaRPr lang="en-US" sz="2400" dirty="0"/>
          </a:p>
          <a:p>
            <a:pPr marL="285750" indent="-285750">
              <a:spcBef>
                <a:spcPts val="600"/>
              </a:spcBef>
              <a:buFont typeface="Arial" panose="020B0604020202020204" pitchFamily="34" charset="0"/>
              <a:buChar char="•"/>
            </a:pPr>
            <a:r>
              <a:rPr lang="en-US" sz="2400" dirty="0"/>
              <a:t>Determine the fixed and variable electricity costs.</a:t>
            </a:r>
          </a:p>
        </p:txBody>
      </p:sp>
      <p:pic>
        <p:nvPicPr>
          <p:cNvPr id="4" name="Picture 3">
            <a:extLst>
              <a:ext uri="{FF2B5EF4-FFF2-40B4-BE49-F238E27FC236}">
                <a16:creationId xmlns:a16="http://schemas.microsoft.com/office/drawing/2014/main" id="{5020AD0E-69E0-45AA-8B8C-8974ED71A3F1}"/>
              </a:ext>
            </a:extLst>
          </p:cNvPr>
          <p:cNvPicPr>
            <a:picLocks noChangeAspect="1"/>
          </p:cNvPicPr>
          <p:nvPr/>
        </p:nvPicPr>
        <p:blipFill>
          <a:blip r:embed="rId4"/>
          <a:stretch>
            <a:fillRect/>
          </a:stretch>
        </p:blipFill>
        <p:spPr>
          <a:xfrm>
            <a:off x="1177526" y="3177098"/>
            <a:ext cx="4840517" cy="3185211"/>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FDBADAE-B122-4C40-921D-3C6F2219F696}"/>
                  </a:ext>
                </a:extLst>
              </p:cNvPr>
              <p:cNvSpPr/>
              <p:nvPr/>
            </p:nvSpPr>
            <p:spPr>
              <a:xfrm>
                <a:off x="7129564" y="3429000"/>
                <a:ext cx="3469603" cy="8286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𝑥𝑦</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𝑛</m:t>
                          </m:r>
                          <m:r>
                            <a:rPr lang="en-US" i="1">
                              <a:latin typeface="Cambria Math" panose="02040503050406030204" pitchFamily="18" charset="0"/>
                            </a:rPr>
                            <m:t>−1</m:t>
                          </m:r>
                        </m:den>
                      </m:f>
                      <m:d>
                        <m:dPr>
                          <m:begChr m:val="["/>
                          <m:endChr m:val="]"/>
                          <m:ctrlPr>
                            <a:rPr lang="en-US" i="1">
                              <a:latin typeface="Cambria Math" panose="02040503050406030204" pitchFamily="18" charset="0"/>
                            </a:rPr>
                          </m:ctrlPr>
                        </m:dPr>
                        <m:e>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f>
                                <m:fPr>
                                  <m:ctrlPr>
                                    <a:rPr lang="en-US" i="1">
                                      <a:latin typeface="Cambria Math" panose="02040503050406030204" pitchFamily="18" charset="0"/>
                                    </a:rPr>
                                  </m:ctrlPr>
                                </m:fPr>
                                <m:num>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nary>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e>
                                  </m:nary>
                                </m:num>
                                <m:den>
                                  <m:r>
                                    <a:rPr lang="en-US" i="1">
                                      <a:latin typeface="Cambria Math" panose="02040503050406030204" pitchFamily="18" charset="0"/>
                                    </a:rPr>
                                    <m:t>𝑛</m:t>
                                  </m:r>
                                </m:den>
                              </m:f>
                            </m:e>
                          </m:nary>
                        </m:e>
                      </m:d>
                    </m:oMath>
                  </m:oMathPara>
                </a14:m>
                <a:endParaRPr lang="en-US" dirty="0"/>
              </a:p>
            </p:txBody>
          </p:sp>
        </mc:Choice>
        <mc:Fallback xmlns="">
          <p:sp>
            <p:nvSpPr>
              <p:cNvPr id="7" name="Rectangle 6">
                <a:extLst>
                  <a:ext uri="{FF2B5EF4-FFF2-40B4-BE49-F238E27FC236}">
                    <a16:creationId xmlns:a16="http://schemas.microsoft.com/office/drawing/2014/main" id="{0FDBADAE-B122-4C40-921D-3C6F2219F696}"/>
                  </a:ext>
                </a:extLst>
              </p:cNvPr>
              <p:cNvSpPr>
                <a:spLocks noRot="1" noChangeAspect="1" noMove="1" noResize="1" noEditPoints="1" noAdjustHandles="1" noChangeArrowheads="1" noChangeShapeType="1" noTextEdit="1"/>
              </p:cNvSpPr>
              <p:nvPr/>
            </p:nvSpPr>
            <p:spPr>
              <a:xfrm>
                <a:off x="7129564" y="3429000"/>
                <a:ext cx="3469603" cy="8286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FF73CA3-C8CB-48F8-A9FE-A74EB59B2C9D}"/>
                  </a:ext>
                </a:extLst>
              </p:cNvPr>
              <p:cNvSpPr/>
              <p:nvPr/>
            </p:nvSpPr>
            <p:spPr>
              <a:xfrm>
                <a:off x="7250884" y="4344261"/>
                <a:ext cx="6096000" cy="1105624"/>
              </a:xfrm>
              <a:prstGeom prst="rect">
                <a:avLst/>
              </a:prstGeom>
            </p:spPr>
            <p:txBody>
              <a:bodyPr>
                <a:spAutoFit/>
              </a:bodyPr>
              <a:lstStyle/>
              <a:p>
                <a:pPr lvl="0" defTabSz="914400" eaLnBrk="0" fontAlgn="base" hangingPunct="0">
                  <a:spcBef>
                    <a:spcPct val="30000"/>
                  </a:spcBef>
                  <a:spcAft>
                    <a:spcPct val="0"/>
                  </a:spcAft>
                  <a:tabLst>
                    <a:tab pos="460375" algn="l"/>
                  </a:tabLst>
                  <a:defRPr/>
                </a:pPr>
                <a:endParaRPr lang="en-US" dirty="0"/>
              </a:p>
              <a:p>
                <a:pPr lvl="0" defTabSz="914400" eaLnBrk="0" fontAlgn="base" hangingPunct="0">
                  <a:spcBef>
                    <a:spcPct val="30000"/>
                  </a:spcBef>
                  <a:spcAft>
                    <a:spcPct val="0"/>
                  </a:spcAft>
                  <a:tabLst>
                    <a:tab pos="460375" algn="l"/>
                  </a:tabLst>
                  <a:defRPr/>
                </a:pPr>
                <a14:m>
                  <m:oMathPara xmlns:m="http://schemas.openxmlformats.org/officeDocument/2006/math">
                    <m:oMathParaPr>
                      <m:jc m:val="left"/>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𝑠</m:t>
                          </m:r>
                        </m:e>
                        <m:sub>
                          <m:r>
                            <a:rPr lang="en-US" b="0" i="1" smtClean="0">
                              <a:latin typeface="Cambria Math" panose="02040503050406030204" pitchFamily="18" charset="0"/>
                            </a:rPr>
                            <m:t>𝑥</m:t>
                          </m:r>
                        </m:sub>
                        <m:sup>
                          <m:r>
                            <a:rPr lang="en-US" b="0" i="1" smtClean="0">
                              <a:latin typeface="Cambria Math" panose="02040503050406030204" pitchFamily="18" charset="0"/>
                            </a:rPr>
                            <m:t>2</m:t>
                          </m:r>
                        </m:sup>
                      </m:sSub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𝑛</m:t>
                          </m:r>
                          <m:r>
                            <a:rPr lang="en-US" i="1">
                              <a:latin typeface="Cambria Math" panose="02040503050406030204" pitchFamily="18" charset="0"/>
                            </a:rPr>
                            <m:t>−1</m:t>
                          </m:r>
                        </m:den>
                      </m:f>
                      <m:d>
                        <m:dPr>
                          <m:begChr m:val="["/>
                          <m:endChr m:val="]"/>
                          <m:ctrlPr>
                            <a:rPr lang="en-US" i="1">
                              <a:latin typeface="Cambria Math" panose="02040503050406030204" pitchFamily="18" charset="0"/>
                            </a:rPr>
                          </m:ctrlPr>
                        </m:dPr>
                        <m:e>
                          <m:nary>
                            <m:naryPr>
                              <m:chr m:val="∑"/>
                              <m:subHide m:val="on"/>
                              <m:supHide m:val="on"/>
                              <m:ctrlPr>
                                <a:rPr lang="en-US" i="1">
                                  <a:latin typeface="Cambria Math" panose="02040503050406030204" pitchFamily="18" charset="0"/>
                                </a:rPr>
                              </m:ctrlPr>
                            </m:naryPr>
                            <m:sub/>
                            <m:sup/>
                            <m:e>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𝑖</m:t>
                                  </m:r>
                                </m:sub>
                                <m:sup>
                                  <m:r>
                                    <a:rPr lang="en-US" i="1">
                                      <a:latin typeface="Cambria Math" panose="02040503050406030204" pitchFamily="18" charset="0"/>
                                    </a:rPr>
                                    <m:t>2</m:t>
                                  </m:r>
                                </m:sup>
                              </m:sSubSup>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nary>
                                        </m:e>
                                      </m:d>
                                    </m:e>
                                    <m:sup>
                                      <m:r>
                                        <a:rPr lang="en-US" i="1">
                                          <a:latin typeface="Cambria Math" panose="02040503050406030204" pitchFamily="18" charset="0"/>
                                        </a:rPr>
                                        <m:t>2</m:t>
                                      </m:r>
                                    </m:sup>
                                  </m:sSup>
                                </m:num>
                                <m:den>
                                  <m:r>
                                    <a:rPr lang="en-US" i="1">
                                      <a:latin typeface="Cambria Math" panose="02040503050406030204" pitchFamily="18" charset="0"/>
                                    </a:rPr>
                                    <m:t>𝑛</m:t>
                                  </m:r>
                                </m:den>
                              </m:f>
                            </m:e>
                          </m:nary>
                        </m:e>
                      </m:d>
                    </m:oMath>
                  </m:oMathPara>
                </a14:m>
                <a:endParaRPr lang="en-US" dirty="0"/>
              </a:p>
            </p:txBody>
          </p:sp>
        </mc:Choice>
        <mc:Fallback xmlns="">
          <p:sp>
            <p:nvSpPr>
              <p:cNvPr id="8" name="Rectangle 7">
                <a:extLst>
                  <a:ext uri="{FF2B5EF4-FFF2-40B4-BE49-F238E27FC236}">
                    <a16:creationId xmlns:a16="http://schemas.microsoft.com/office/drawing/2014/main" id="{2FF73CA3-C8CB-48F8-A9FE-A74EB59B2C9D}"/>
                  </a:ext>
                </a:extLst>
              </p:cNvPr>
              <p:cNvSpPr>
                <a:spLocks noRot="1" noChangeAspect="1" noMove="1" noResize="1" noEditPoints="1" noAdjustHandles="1" noChangeArrowheads="1" noChangeShapeType="1" noTextEdit="1"/>
              </p:cNvSpPr>
              <p:nvPr/>
            </p:nvSpPr>
            <p:spPr>
              <a:xfrm>
                <a:off x="7250884" y="4344261"/>
                <a:ext cx="6096000" cy="1105624"/>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20006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0" y="177367"/>
            <a:ext cx="10711544" cy="646331"/>
          </a:xfrm>
          <a:prstGeom prst="rect">
            <a:avLst/>
          </a:prstGeom>
          <a:noFill/>
        </p:spPr>
        <p:txBody>
          <a:bodyPr wrap="square" rtlCol="0">
            <a:spAutoFit/>
          </a:bodyPr>
          <a:lstStyle/>
          <a:p>
            <a:pPr algn="ctr"/>
            <a:r>
              <a:rPr lang="en-US" sz="3200" spc="100" dirty="0">
                <a:solidFill>
                  <a:schemeClr val="bg1"/>
                </a:solidFill>
                <a:latin typeface="Times New Roman" panose="02020603050405020304" pitchFamily="18" charset="0"/>
                <a:cs typeface="Times New Roman" panose="02020603050405020304" pitchFamily="18" charset="0"/>
              </a:rPr>
              <a:t>Example 4.15 – </a:t>
            </a:r>
            <a:r>
              <a:rPr lang="en-US" sz="3600" b="1" dirty="0"/>
              <a:t>Estimating Fixed and Variable Costs</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B827E0D-A452-4649-BDE5-AB59CB0BD99F}"/>
                  </a:ext>
                </a:extLst>
              </p:cNvPr>
              <p:cNvSpPr/>
              <p:nvPr/>
            </p:nvSpPr>
            <p:spPr>
              <a:xfrm>
                <a:off x="268589" y="1100450"/>
                <a:ext cx="7765409" cy="2824106"/>
              </a:xfrm>
              <a:prstGeom prst="rect">
                <a:avLst/>
              </a:prstGeom>
            </p:spPr>
            <p:txBody>
              <a:bodyPr wrap="square">
                <a:spAutoFit/>
              </a:bodyPr>
              <a:lstStyle/>
              <a:p>
                <a:pPr>
                  <a:spcBef>
                    <a:spcPts val="600"/>
                  </a:spcBef>
                </a:pPr>
                <a:r>
                  <a:rPr lang="en-US" sz="2400" dirty="0"/>
                  <a:t>We can use those sums to calculate:</a:t>
                </a:r>
              </a:p>
              <a:p>
                <a:pPr>
                  <a:spcBef>
                    <a:spcPts val="600"/>
                  </a:spcBef>
                </a:pPr>
                <a:r>
                  <a:rPr lang="en-US" sz="2400" i="1" dirty="0" err="1"/>
                  <a:t>s</a:t>
                </a:r>
                <a:r>
                  <a:rPr lang="en-US" sz="2400" i="1" baseline="-25000" dirty="0" err="1"/>
                  <a:t>xy</a:t>
                </a:r>
                <a:r>
                  <a:rPr lang="en-US" sz="2400" dirty="0"/>
                  <a:t> = 36.06; </a:t>
                </a:r>
                <a:r>
                  <a:rPr lang="en-US" sz="2400" i="1" dirty="0"/>
                  <a:t>s</a:t>
                </a:r>
                <a:r>
                  <a:rPr lang="en-US" sz="2400" i="1" baseline="-25000" dirty="0"/>
                  <a:t>x</a:t>
                </a:r>
                <a:r>
                  <a:rPr lang="en-US" sz="2400" i="1" baseline="30000" dirty="0"/>
                  <a:t>2</a:t>
                </a:r>
                <a:r>
                  <a:rPr lang="en-US" sz="2400" dirty="0"/>
                  <a:t> = 16.06; </a:t>
                </a:r>
                <a:r>
                  <a:rPr lang="en-US" sz="2400" i="1" dirty="0"/>
                  <a:t>s</a:t>
                </a:r>
                <a:r>
                  <a:rPr lang="en-US" sz="2400" i="1" baseline="-25000" dirty="0"/>
                  <a:t>y</a:t>
                </a:r>
                <a:r>
                  <a:rPr lang="en-US" sz="2400" i="1" baseline="30000" dirty="0"/>
                  <a:t>2</a:t>
                </a:r>
                <a:r>
                  <a:rPr lang="en-US" sz="2400" dirty="0"/>
                  <a:t> = 106.7;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𝑥</m:t>
                        </m:r>
                      </m:e>
                    </m:acc>
                  </m:oMath>
                </a14:m>
                <a:r>
                  <a:rPr lang="en-US" sz="2400" dirty="0"/>
                  <a:t> = 6.5;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oMath>
                </a14:m>
                <a:r>
                  <a:rPr lang="en-US" sz="2400" dirty="0"/>
                  <a:t> = 24.19</a:t>
                </a:r>
              </a:p>
              <a:p>
                <a:pPr>
                  <a:spcBef>
                    <a:spcPts val="600"/>
                  </a:spcBef>
                </a:pPr>
                <a:endParaRPr lang="en-US" sz="2400" dirty="0"/>
              </a:p>
              <a:p>
                <a:pPr>
                  <a:spcBef>
                    <a:spcPts val="600"/>
                  </a:spcBef>
                </a:pPr>
                <a:r>
                  <a:rPr lang="en-US" sz="2400" dirty="0"/>
                  <a:t>Thus, the least line square coefficients are:</a:t>
                </a:r>
              </a:p>
              <a:p>
                <a:pPr marL="460375">
                  <a:spcBef>
                    <a:spcPts val="600"/>
                  </a:spcBef>
                </a:pP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1</m:t>
                        </m:r>
                      </m:sub>
                    </m:sSub>
                    <m:r>
                      <a:rPr lang="en-US" sz="2400" i="1">
                        <a:latin typeface="Cambria Math" panose="02040503050406030204" pitchFamily="18" charset="0"/>
                      </a:rPr>
                      <m:t>=</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𝑠</m:t>
                            </m:r>
                          </m:e>
                          <m:sub>
                            <m:r>
                              <a:rPr lang="en-US" sz="2400" i="1">
                                <a:latin typeface="Cambria Math" panose="02040503050406030204" pitchFamily="18" charset="0"/>
                              </a:rPr>
                              <m:t>𝑥𝑦</m:t>
                            </m:r>
                          </m:sub>
                        </m:sSub>
                      </m:num>
                      <m:den>
                        <m:sSubSup>
                          <m:sSubSupPr>
                            <m:ctrlPr>
                              <a:rPr lang="en-US" sz="2400" i="1">
                                <a:latin typeface="Cambria Math" panose="02040503050406030204" pitchFamily="18" charset="0"/>
                              </a:rPr>
                            </m:ctrlPr>
                          </m:sSubSupPr>
                          <m:e>
                            <m:r>
                              <a:rPr lang="en-US" sz="2400" i="1">
                                <a:latin typeface="Cambria Math" panose="02040503050406030204" pitchFamily="18" charset="0"/>
                              </a:rPr>
                              <m:t>𝑠</m:t>
                            </m:r>
                          </m:e>
                          <m:sub>
                            <m:r>
                              <a:rPr lang="en-US" sz="2400" i="1">
                                <a:latin typeface="Cambria Math" panose="02040503050406030204" pitchFamily="18" charset="0"/>
                              </a:rPr>
                              <m:t>𝑥</m:t>
                            </m:r>
                          </m:sub>
                          <m:sup>
                            <m:r>
                              <a:rPr lang="en-US" sz="2400" i="1">
                                <a:latin typeface="Cambria Math" panose="02040503050406030204" pitchFamily="18" charset="0"/>
                              </a:rPr>
                              <m:t>2</m:t>
                            </m:r>
                          </m:sup>
                        </m:sSubSup>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36.06</m:t>
                        </m:r>
                      </m:num>
                      <m:den>
                        <m:r>
                          <a:rPr lang="en-US" sz="2400" i="1">
                            <a:latin typeface="Cambria Math" panose="02040503050406030204" pitchFamily="18" charset="0"/>
                          </a:rPr>
                          <m:t>16.06</m:t>
                        </m:r>
                      </m:den>
                    </m:f>
                    <m:r>
                      <a:rPr lang="en-US" sz="2400" i="1">
                        <a:latin typeface="Cambria Math" panose="02040503050406030204" pitchFamily="18" charset="0"/>
                      </a:rPr>
                      <m:t>=$2.25 </m:t>
                    </m:r>
                    <m:r>
                      <m:rPr>
                        <m:sty m:val="p"/>
                      </m:rPr>
                      <a:rPr lang="en-US" sz="2400">
                        <a:latin typeface="Cambria Math" panose="02040503050406030204" pitchFamily="18" charset="0"/>
                      </a:rPr>
                      <m:t>per</m:t>
                    </m:r>
                    <m:r>
                      <a:rPr lang="en-US" sz="2400">
                        <a:latin typeface="Cambria Math" panose="02040503050406030204" pitchFamily="18" charset="0"/>
                      </a:rPr>
                      <m:t> </m:t>
                    </m:r>
                    <m:r>
                      <m:rPr>
                        <m:sty m:val="p"/>
                      </m:rPr>
                      <a:rPr lang="en-US" sz="2400">
                        <a:latin typeface="Cambria Math" panose="02040503050406030204" pitchFamily="18" charset="0"/>
                      </a:rPr>
                      <m:t>tool</m:t>
                    </m:r>
                    <m:r>
                      <a:rPr lang="en-US" sz="2400">
                        <a:latin typeface="Cambria Math" panose="02040503050406030204" pitchFamily="18" charset="0"/>
                      </a:rPr>
                      <m:t> </m:t>
                    </m:r>
                    <m:r>
                      <m:rPr>
                        <m:sty m:val="p"/>
                      </m:rPr>
                      <a:rPr lang="en-US" sz="2400">
                        <a:latin typeface="Cambria Math" panose="02040503050406030204" pitchFamily="18" charset="0"/>
                      </a:rPr>
                      <m:t>per</m:t>
                    </m:r>
                    <m:r>
                      <a:rPr lang="en-US" sz="2400">
                        <a:latin typeface="Cambria Math" panose="02040503050406030204" pitchFamily="18" charset="0"/>
                      </a:rPr>
                      <m:t> </m:t>
                    </m:r>
                    <m:r>
                      <m:rPr>
                        <m:sty m:val="p"/>
                      </m:rPr>
                      <a:rPr lang="en-US" sz="2400">
                        <a:latin typeface="Cambria Math" panose="02040503050406030204" pitchFamily="18" charset="0"/>
                      </a:rPr>
                      <m:t>day</m:t>
                    </m:r>
                  </m:oMath>
                </a14:m>
                <a:r>
                  <a:rPr lang="en-US" sz="2400" dirty="0"/>
                  <a:t> </a:t>
                </a:r>
              </a:p>
              <a:p>
                <a:pPr marL="460375">
                  <a:spcBef>
                    <a:spcPts val="600"/>
                  </a:spcBef>
                </a:pPr>
                <a14:m>
                  <m:oMathPara xmlns:m="http://schemas.openxmlformats.org/officeDocument/2006/math">
                    <m:oMathParaPr>
                      <m:jc m:val="left"/>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0</m:t>
                          </m:r>
                        </m:sub>
                      </m:sSub>
                      <m:r>
                        <a:rPr lang="en-US" sz="2400" i="1">
                          <a:latin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1</m:t>
                          </m:r>
                        </m:sub>
                      </m:sSub>
                      <m:acc>
                        <m:accPr>
                          <m:chr m:val="̅"/>
                          <m:ctrlPr>
                            <a:rPr lang="en-US" sz="2400" i="1">
                              <a:latin typeface="Cambria Math" panose="02040503050406030204" pitchFamily="18" charset="0"/>
                            </a:rPr>
                          </m:ctrlPr>
                        </m:accPr>
                        <m:e>
                          <m:r>
                            <a:rPr lang="en-US" sz="2400" i="1">
                              <a:latin typeface="Cambria Math" panose="02040503050406030204" pitchFamily="18" charset="0"/>
                            </a:rPr>
                            <m:t>𝑥</m:t>
                          </m:r>
                        </m:e>
                      </m:acc>
                      <m:r>
                        <a:rPr lang="en-US" sz="2400" i="1">
                          <a:latin typeface="Cambria Math" panose="02040503050406030204" pitchFamily="18" charset="0"/>
                        </a:rPr>
                        <m:t>=24.19−2.25</m:t>
                      </m:r>
                      <m:r>
                        <a:rPr lang="en-US" sz="2400" i="1">
                          <a:latin typeface="Cambria Math" panose="02040503050406030204" pitchFamily="18" charset="0"/>
                          <a:ea typeface="Cambria Math" panose="02040503050406030204" pitchFamily="18" charset="0"/>
                        </a:rPr>
                        <m:t>∙6.5=$9.57 </m:t>
                      </m:r>
                      <m:r>
                        <m:rPr>
                          <m:sty m:val="p"/>
                        </m:rPr>
                        <a:rPr lang="en-US" sz="2400">
                          <a:latin typeface="Cambria Math" panose="02040503050406030204" pitchFamily="18" charset="0"/>
                          <a:ea typeface="Cambria Math" panose="02040503050406030204" pitchFamily="18" charset="0"/>
                        </a:rPr>
                        <m:t>per</m:t>
                      </m:r>
                      <m:r>
                        <a:rPr lang="en-US" sz="2400">
                          <a:latin typeface="Cambria Math" panose="02040503050406030204" pitchFamily="18" charset="0"/>
                          <a:ea typeface="Cambria Math" panose="02040503050406030204" pitchFamily="18" charset="0"/>
                        </a:rPr>
                        <m:t> </m:t>
                      </m:r>
                      <m:r>
                        <m:rPr>
                          <m:sty m:val="p"/>
                        </m:rPr>
                        <a:rPr lang="en-US" sz="2400">
                          <a:latin typeface="Cambria Math" panose="02040503050406030204" pitchFamily="18" charset="0"/>
                          <a:ea typeface="Cambria Math" panose="02040503050406030204" pitchFamily="18" charset="0"/>
                        </a:rPr>
                        <m:t>day</m:t>
                      </m:r>
                    </m:oMath>
                  </m:oMathPara>
                </a14:m>
                <a:endParaRPr lang="en-US" sz="2400" dirty="0"/>
              </a:p>
            </p:txBody>
          </p:sp>
        </mc:Choice>
        <mc:Fallback xmlns="">
          <p:sp>
            <p:nvSpPr>
              <p:cNvPr id="5" name="Rectangle 4">
                <a:extLst>
                  <a:ext uri="{FF2B5EF4-FFF2-40B4-BE49-F238E27FC236}">
                    <a16:creationId xmlns:a16="http://schemas.microsoft.com/office/drawing/2014/main" id="{AB827E0D-A452-4649-BDE5-AB59CB0BD99F}"/>
                  </a:ext>
                </a:extLst>
              </p:cNvPr>
              <p:cNvSpPr>
                <a:spLocks noRot="1" noChangeAspect="1" noMove="1" noResize="1" noEditPoints="1" noAdjustHandles="1" noChangeArrowheads="1" noChangeShapeType="1" noTextEdit="1"/>
              </p:cNvSpPr>
              <p:nvPr/>
            </p:nvSpPr>
            <p:spPr>
              <a:xfrm>
                <a:off x="268589" y="1100450"/>
                <a:ext cx="7765409" cy="2824106"/>
              </a:xfrm>
              <a:prstGeom prst="rect">
                <a:avLst/>
              </a:prstGeom>
              <a:blipFill>
                <a:blip r:embed="rId3"/>
                <a:stretch>
                  <a:fillRect l="-1177" t="-1728" b="-2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7B2875B-2221-42BB-9D2F-825CB323757F}"/>
                  </a:ext>
                </a:extLst>
              </p:cNvPr>
              <p:cNvSpPr txBox="1"/>
              <p:nvPr/>
            </p:nvSpPr>
            <p:spPr>
              <a:xfrm>
                <a:off x="430634" y="4252900"/>
                <a:ext cx="11392624" cy="2400657"/>
              </a:xfrm>
              <a:prstGeom prst="rect">
                <a:avLst/>
              </a:prstGeom>
              <a:noFill/>
            </p:spPr>
            <p:txBody>
              <a:bodyPr wrap="square" rtlCol="0">
                <a:spAutoFit/>
              </a:bodyPr>
              <a:lstStyle/>
              <a:p>
                <a:r>
                  <a:rPr lang="en-US" sz="2400" b="1" dirty="0"/>
                  <a:t>Interpretation:</a:t>
                </a:r>
              </a:p>
              <a:p>
                <a:endParaRPr lang="en-US" sz="2400" dirty="0"/>
              </a:p>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1</m:t>
                        </m:r>
                      </m:sub>
                    </m:sSub>
                    <m:r>
                      <a:rPr lang="en-US" sz="2400" b="0" i="1" smtClean="0">
                        <a:latin typeface="Cambria Math" panose="02040503050406030204" pitchFamily="18" charset="0"/>
                      </a:rPr>
                      <m:t>: </m:t>
                    </m:r>
                  </m:oMath>
                </a14:m>
                <a:r>
                  <a:rPr lang="en-US" sz="2400" dirty="0"/>
                  <a:t>A one unit rise in the number of tools (x) is associated with a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dirty="0"/>
                  <a:t>2.25 increase in cost (y) </a:t>
                </a:r>
              </a:p>
              <a:p>
                <a:pPr marL="285750" indent="-285750">
                  <a:buFont typeface="Wingdings" panose="05000000000000000000" pitchFamily="2" charset="2"/>
                  <a:buChar char="à"/>
                </a:pPr>
                <a:r>
                  <a:rPr lang="en-US" sz="2400" b="1" dirty="0">
                    <a:sym typeface="Wingdings" panose="05000000000000000000" pitchFamily="2" charset="2"/>
                  </a:rPr>
                  <a:t>marginal rate of change</a:t>
                </a:r>
                <a:r>
                  <a:rPr lang="en-US" sz="2400" b="1" dirty="0"/>
                  <a:t> </a:t>
                </a:r>
                <a:r>
                  <a:rPr lang="en-US" sz="2400" dirty="0"/>
                  <a:t>or </a:t>
                </a:r>
                <a:r>
                  <a:rPr lang="en-US" sz="2400" b="1" dirty="0"/>
                  <a:t>marginal increase</a:t>
                </a:r>
              </a:p>
              <a:p>
                <a:endParaRPr lang="en-US" b="1" dirty="0"/>
              </a:p>
              <a:p>
                <a:endParaRPr lang="en-US" b="1" dirty="0"/>
              </a:p>
              <a:p>
                <a:endParaRPr lang="en-US" dirty="0"/>
              </a:p>
            </p:txBody>
          </p:sp>
        </mc:Choice>
        <mc:Fallback xmlns="">
          <p:sp>
            <p:nvSpPr>
              <p:cNvPr id="7" name="TextBox 6">
                <a:extLst>
                  <a:ext uri="{FF2B5EF4-FFF2-40B4-BE49-F238E27FC236}">
                    <a16:creationId xmlns:a16="http://schemas.microsoft.com/office/drawing/2014/main" id="{E7B2875B-2221-42BB-9D2F-825CB323757F}"/>
                  </a:ext>
                </a:extLst>
              </p:cNvPr>
              <p:cNvSpPr txBox="1">
                <a:spLocks noRot="1" noChangeAspect="1" noMove="1" noResize="1" noEditPoints="1" noAdjustHandles="1" noChangeArrowheads="1" noChangeShapeType="1" noTextEdit="1"/>
              </p:cNvSpPr>
              <p:nvPr/>
            </p:nvSpPr>
            <p:spPr>
              <a:xfrm>
                <a:off x="430634" y="4252900"/>
                <a:ext cx="11392624" cy="2400657"/>
              </a:xfrm>
              <a:prstGeom prst="rect">
                <a:avLst/>
              </a:prstGeom>
              <a:blipFill>
                <a:blip r:embed="rId4"/>
                <a:stretch>
                  <a:fillRect l="-856" t="-2036" r="-321"/>
                </a:stretch>
              </a:blipFill>
            </p:spPr>
            <p:txBody>
              <a:bodyPr/>
              <a:lstStyle/>
              <a:p>
                <a:r>
                  <a:rPr lang="en-US">
                    <a:noFill/>
                  </a:rPr>
                  <a:t> </a:t>
                </a:r>
              </a:p>
            </p:txBody>
          </p:sp>
        </mc:Fallback>
      </mc:AlternateContent>
      <p:pic>
        <p:nvPicPr>
          <p:cNvPr id="10" name="Picture Placeholder 6" descr="A scatterplot has Number of tools along the horizontal axis, ranging from 0 to 16, in increments of 2, and electrical costs along the vertical axis, ranging from 0 to 50, in increments of 10. Ten points are plotted between 2 and 15 along the horizontal axis, and 10 to 40, along the vertical axis. A line extends from (2, 12) and ends at (15, 45). Five points are below this line and five above it. The text at the top left portion reads, y = 2.2459x + 9.5878. All data are approximate.&#10;">
            <a:extLst>
              <a:ext uri="{FF2B5EF4-FFF2-40B4-BE49-F238E27FC236}">
                <a16:creationId xmlns:a16="http://schemas.microsoft.com/office/drawing/2014/main" id="{CDB28ED7-350E-4494-A1A0-E1233C4222C9}"/>
              </a:ext>
            </a:extLst>
          </p:cNvPr>
          <p:cNvPicPr>
            <a:picLocks noChangeAspect="1"/>
          </p:cNvPicPr>
          <p:nvPr/>
        </p:nvPicPr>
        <p:blipFill rotWithShape="1">
          <a:blip r:embed="rId5"/>
          <a:srcRect t="81" b="81"/>
          <a:stretch/>
        </p:blipFill>
        <p:spPr>
          <a:xfrm>
            <a:off x="7525061" y="1031414"/>
            <a:ext cx="4398349" cy="296217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A04811A-F718-4C82-BAEE-C252FD05F41C}"/>
                  </a:ext>
                </a:extLst>
              </p:cNvPr>
              <p:cNvSpPr txBox="1"/>
              <p:nvPr/>
            </p:nvSpPr>
            <p:spPr>
              <a:xfrm>
                <a:off x="368742" y="6107456"/>
                <a:ext cx="11305531" cy="461665"/>
              </a:xfrm>
              <a:prstGeom prst="rect">
                <a:avLst/>
              </a:prstGeom>
              <a:noFill/>
            </p:spPr>
            <p:txBody>
              <a:bodyPr wrap="none" rtlCol="0">
                <a:spAutoFit/>
              </a:bodyPr>
              <a:lstStyle/>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0</m:t>
                        </m:r>
                      </m:sub>
                    </m:sSub>
                  </m:oMath>
                </a14:m>
                <a:r>
                  <a:rPr lang="en-US" sz="2400" dirty="0"/>
                  <a:t>: When no tools are produced (i.e., x=0), the estimated fixed cost of electricity is </a:t>
                </a:r>
                <a14:m>
                  <m:oMath xmlns:m="http://schemas.openxmlformats.org/officeDocument/2006/math">
                    <m:r>
                      <a:rPr lang="en-US" sz="2400" i="1">
                        <a:latin typeface="Cambria Math" panose="02040503050406030204" pitchFamily="18" charset="0"/>
                        <a:ea typeface="Cambria Math" panose="02040503050406030204" pitchFamily="18" charset="0"/>
                      </a:rPr>
                      <m:t>$9.57 </m:t>
                    </m:r>
                  </m:oMath>
                </a14:m>
                <a:endParaRPr lang="en-US" sz="2400" dirty="0"/>
              </a:p>
            </p:txBody>
          </p:sp>
        </mc:Choice>
        <mc:Fallback xmlns="">
          <p:sp>
            <p:nvSpPr>
              <p:cNvPr id="9" name="TextBox 8">
                <a:extLst>
                  <a:ext uri="{FF2B5EF4-FFF2-40B4-BE49-F238E27FC236}">
                    <a16:creationId xmlns:a16="http://schemas.microsoft.com/office/drawing/2014/main" id="{8A04811A-F718-4C82-BAEE-C252FD05F41C}"/>
                  </a:ext>
                </a:extLst>
              </p:cNvPr>
              <p:cNvSpPr txBox="1">
                <a:spLocks noRot="1" noChangeAspect="1" noMove="1" noResize="1" noEditPoints="1" noAdjustHandles="1" noChangeArrowheads="1" noChangeShapeType="1" noTextEdit="1"/>
              </p:cNvSpPr>
              <p:nvPr/>
            </p:nvSpPr>
            <p:spPr>
              <a:xfrm>
                <a:off x="368742" y="6107456"/>
                <a:ext cx="11305531" cy="461665"/>
              </a:xfrm>
              <a:prstGeom prst="rect">
                <a:avLst/>
              </a:prstGeom>
              <a:blipFill>
                <a:blip r:embed="rId6"/>
                <a:stretch>
                  <a:fillRect l="-162"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219018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170452" y="281200"/>
            <a:ext cx="11851095" cy="1138773"/>
          </a:xfrm>
          <a:prstGeom prst="rect">
            <a:avLst/>
          </a:prstGeom>
          <a:noFill/>
        </p:spPr>
        <p:txBody>
          <a:bodyPr wrap="square" rtlCol="0">
            <a:spAutoFit/>
          </a:bodyPr>
          <a:lstStyle/>
          <a:p>
            <a:pPr algn="ctr"/>
            <a:r>
              <a:rPr lang="en-US" sz="3600" b="1" dirty="0"/>
              <a:t>Measuring the Strength of the Linear Relationship</a:t>
            </a:r>
          </a:p>
          <a:p>
            <a:pPr algn="ctr"/>
            <a:r>
              <a:rPr lang="en-US" sz="3200" spc="100" dirty="0">
                <a:solidFill>
                  <a:schemeClr val="bg1"/>
                </a:solidFill>
                <a:latin typeface="Times New Roman" panose="02020603050405020304" pitchFamily="18" charset="0"/>
                <a:cs typeface="Times New Roman" panose="02020603050405020304" pitchFamily="18" charset="0"/>
              </a:rPr>
              <a:t>– Coefficient of Correlation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8CB7B85-6458-BDCF-D338-5618D7B0F0B4}"/>
                  </a:ext>
                </a:extLst>
              </p:cNvPr>
              <p:cNvSpPr txBox="1"/>
              <p:nvPr/>
            </p:nvSpPr>
            <p:spPr>
              <a:xfrm>
                <a:off x="959998" y="1447399"/>
                <a:ext cx="10272002" cy="3605474"/>
              </a:xfrm>
              <a:prstGeom prst="rect">
                <a:avLst/>
              </a:prstGeom>
              <a:noFill/>
            </p:spPr>
            <p:txBody>
              <a:bodyPr wrap="square">
                <a:spAutoFit/>
              </a:bodyPr>
              <a:lstStyle/>
              <a:p>
                <a:r>
                  <a:rPr lang="en-US" sz="2400" dirty="0"/>
                  <a:t>To calculate the coefficient of correlation, in addition to the covariance, we also need the standard deviations of both variables.</a:t>
                </a:r>
              </a:p>
              <a:p>
                <a:pPr marL="914400"/>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𝑠</m:t>
                        </m:r>
                      </m:e>
                      <m:sub>
                        <m:r>
                          <a:rPr lang="en-US" sz="2400" i="1">
                            <a:latin typeface="Cambria Math" panose="02040503050406030204" pitchFamily="18" charset="0"/>
                          </a:rPr>
                          <m:t>𝑥</m:t>
                        </m:r>
                      </m:sub>
                    </m:sSub>
                    <m:r>
                      <a:rPr lang="en-US" sz="2400" i="1">
                        <a:latin typeface="Cambria Math" panose="02040503050406030204" pitchFamily="18" charset="0"/>
                      </a:rPr>
                      <m:t>=</m:t>
                    </m:r>
                    <m:rad>
                      <m:radPr>
                        <m:degHide m:val="on"/>
                        <m:ctrlPr>
                          <a:rPr lang="en-US" sz="2400" i="1">
                            <a:latin typeface="Cambria Math" panose="02040503050406030204" pitchFamily="18" charset="0"/>
                          </a:rPr>
                        </m:ctrlPr>
                      </m:radPr>
                      <m:deg/>
                      <m:e>
                        <m:sSubSup>
                          <m:sSubSupPr>
                            <m:ctrlPr>
                              <a:rPr lang="en-US" sz="2400" i="1">
                                <a:latin typeface="Cambria Math" panose="02040503050406030204" pitchFamily="18" charset="0"/>
                              </a:rPr>
                            </m:ctrlPr>
                          </m:sSubSupPr>
                          <m:e>
                            <m:r>
                              <a:rPr lang="en-US" sz="2400" i="1">
                                <a:latin typeface="Cambria Math" panose="02040503050406030204" pitchFamily="18" charset="0"/>
                              </a:rPr>
                              <m:t>𝑠</m:t>
                            </m:r>
                          </m:e>
                          <m:sub>
                            <m:r>
                              <a:rPr lang="en-US" sz="2400" i="1">
                                <a:latin typeface="Cambria Math" panose="02040503050406030204" pitchFamily="18" charset="0"/>
                              </a:rPr>
                              <m:t>𝑥</m:t>
                            </m:r>
                          </m:sub>
                          <m:sup>
                            <m:r>
                              <a:rPr lang="en-US" sz="2400" i="1">
                                <a:latin typeface="Cambria Math" panose="02040503050406030204" pitchFamily="18" charset="0"/>
                              </a:rPr>
                              <m:t>2</m:t>
                            </m:r>
                          </m:sup>
                        </m:sSubSup>
                      </m:e>
                    </m:rad>
                    <m:r>
                      <a:rPr lang="en-US" sz="2400" i="1">
                        <a:latin typeface="Cambria Math" panose="02040503050406030204" pitchFamily="18" charset="0"/>
                      </a:rPr>
                      <m:t>=</m:t>
                    </m:r>
                    <m:rad>
                      <m:radPr>
                        <m:degHide m:val="on"/>
                        <m:ctrlPr>
                          <a:rPr lang="en-US" sz="2400" i="1">
                            <a:latin typeface="Cambria Math" panose="02040503050406030204" pitchFamily="18" charset="0"/>
                          </a:rPr>
                        </m:ctrlPr>
                      </m:radPr>
                      <m:deg/>
                      <m:e>
                        <m:r>
                          <a:rPr lang="en-US" sz="2400" i="1">
                            <a:latin typeface="Cambria Math" panose="02040503050406030204" pitchFamily="18" charset="0"/>
                          </a:rPr>
                          <m:t>16.06</m:t>
                        </m:r>
                      </m:e>
                    </m:rad>
                    <m:r>
                      <a:rPr lang="en-US" sz="2400" i="1">
                        <a:latin typeface="Cambria Math" panose="02040503050406030204" pitchFamily="18" charset="0"/>
                      </a:rPr>
                      <m:t>=4.01</m:t>
                    </m:r>
                  </m:oMath>
                </a14:m>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𝑠</m:t>
                        </m:r>
                      </m:e>
                      <m:sub>
                        <m:r>
                          <a:rPr lang="en-US" sz="2400" i="1">
                            <a:latin typeface="Cambria Math" panose="02040503050406030204" pitchFamily="18" charset="0"/>
                          </a:rPr>
                          <m:t>𝑦</m:t>
                        </m:r>
                      </m:sub>
                    </m:sSub>
                    <m:r>
                      <a:rPr lang="en-US" sz="2400" i="1">
                        <a:latin typeface="Cambria Math" panose="02040503050406030204" pitchFamily="18" charset="0"/>
                      </a:rPr>
                      <m:t>=</m:t>
                    </m:r>
                    <m:rad>
                      <m:radPr>
                        <m:degHide m:val="on"/>
                        <m:ctrlPr>
                          <a:rPr lang="en-US" sz="2400" i="1">
                            <a:latin typeface="Cambria Math" panose="02040503050406030204" pitchFamily="18" charset="0"/>
                          </a:rPr>
                        </m:ctrlPr>
                      </m:radPr>
                      <m:deg/>
                      <m:e>
                        <m:sSubSup>
                          <m:sSubSupPr>
                            <m:ctrlPr>
                              <a:rPr lang="en-US" sz="2400" i="1">
                                <a:latin typeface="Cambria Math" panose="02040503050406030204" pitchFamily="18" charset="0"/>
                              </a:rPr>
                            </m:ctrlPr>
                          </m:sSubSupPr>
                          <m:e>
                            <m:r>
                              <a:rPr lang="en-US" sz="2400" i="1">
                                <a:latin typeface="Cambria Math" panose="02040503050406030204" pitchFamily="18" charset="0"/>
                              </a:rPr>
                              <m:t>𝑠</m:t>
                            </m:r>
                          </m:e>
                          <m:sub>
                            <m:r>
                              <a:rPr lang="en-US" sz="2400" i="1">
                                <a:latin typeface="Cambria Math" panose="02040503050406030204" pitchFamily="18" charset="0"/>
                              </a:rPr>
                              <m:t>𝑦</m:t>
                            </m:r>
                          </m:sub>
                          <m:sup>
                            <m:r>
                              <a:rPr lang="en-US" sz="2400" i="1">
                                <a:latin typeface="Cambria Math" panose="02040503050406030204" pitchFamily="18" charset="0"/>
                              </a:rPr>
                              <m:t>2</m:t>
                            </m:r>
                          </m:sup>
                        </m:sSubSup>
                      </m:e>
                    </m:rad>
                    <m:r>
                      <a:rPr lang="en-US" sz="2400" i="1">
                        <a:latin typeface="Cambria Math" panose="02040503050406030204" pitchFamily="18" charset="0"/>
                      </a:rPr>
                      <m:t>=</m:t>
                    </m:r>
                    <m:rad>
                      <m:radPr>
                        <m:degHide m:val="on"/>
                        <m:ctrlPr>
                          <a:rPr lang="en-US" sz="2400" i="1">
                            <a:latin typeface="Cambria Math" panose="02040503050406030204" pitchFamily="18" charset="0"/>
                          </a:rPr>
                        </m:ctrlPr>
                      </m:radPr>
                      <m:deg/>
                      <m:e>
                        <m:r>
                          <a:rPr lang="en-US" sz="2400" i="1">
                            <a:latin typeface="Cambria Math" panose="02040503050406030204" pitchFamily="18" charset="0"/>
                          </a:rPr>
                          <m:t>106.7</m:t>
                        </m:r>
                      </m:e>
                    </m:rad>
                    <m:r>
                      <a:rPr lang="en-US" sz="2400" i="1">
                        <a:latin typeface="Cambria Math" panose="02040503050406030204" pitchFamily="18" charset="0"/>
                      </a:rPr>
                      <m:t>=10.33</m:t>
                    </m:r>
                  </m:oMath>
                </a14:m>
                <a:endParaRPr lang="en-US" sz="2400" dirty="0"/>
              </a:p>
              <a:p>
                <a:endParaRPr lang="en-US" sz="2400" dirty="0"/>
              </a:p>
              <a:p>
                <a:r>
                  <a:rPr lang="en-US" sz="2400" dirty="0"/>
                  <a:t>The coefficient of correlation is:</a:t>
                </a:r>
              </a:p>
              <a:p>
                <a:pPr marL="914400"/>
                <a:r>
                  <a:rPr lang="en-US" sz="2400" dirty="0">
                    <a:ea typeface="Cambria Math" panose="02040503050406030204" pitchFamily="18" charset="0"/>
                  </a:rPr>
                  <a:t> </a:t>
                </a:r>
                <a14:m>
                  <m:oMath xmlns:m="http://schemas.openxmlformats.org/officeDocument/2006/math">
                    <m:r>
                      <m:rPr>
                        <m:sty m:val="p"/>
                      </m:rPr>
                      <a:rPr lang="en-US" sz="2400">
                        <a:latin typeface="Cambria Math" panose="02040503050406030204" pitchFamily="18" charset="0"/>
                        <a:ea typeface="Cambria Math" panose="02040503050406030204" pitchFamily="18" charset="0"/>
                      </a:rPr>
                      <m:t>r</m:t>
                    </m:r>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𝑠</m:t>
                            </m:r>
                          </m:e>
                          <m:sub>
                            <m:r>
                              <a:rPr lang="en-US" sz="2400" i="1">
                                <a:latin typeface="Cambria Math" panose="02040503050406030204" pitchFamily="18" charset="0"/>
                                <a:ea typeface="Cambria Math" panose="02040503050406030204" pitchFamily="18" charset="0"/>
                              </a:rPr>
                              <m:t>𝑥𝑦</m:t>
                            </m:r>
                          </m:sub>
                        </m:sSub>
                      </m:num>
                      <m:den>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𝑠</m:t>
                            </m:r>
                          </m:e>
                          <m:sub>
                            <m:r>
                              <a:rPr lang="en-US" sz="2400" i="1">
                                <a:latin typeface="Cambria Math" panose="02040503050406030204" pitchFamily="18" charset="0"/>
                                <a:ea typeface="Cambria Math" panose="02040503050406030204" pitchFamily="18" charset="0"/>
                              </a:rPr>
                              <m:t>𝑥</m:t>
                            </m:r>
                          </m:sub>
                        </m:s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𝑠</m:t>
                            </m:r>
                          </m:e>
                          <m:sub>
                            <m:r>
                              <a:rPr lang="en-US" sz="2400" i="1">
                                <a:latin typeface="Cambria Math" panose="02040503050406030204" pitchFamily="18" charset="0"/>
                                <a:ea typeface="Cambria Math" panose="02040503050406030204" pitchFamily="18" charset="0"/>
                              </a:rPr>
                              <m:t>𝑦</m:t>
                            </m:r>
                          </m:sub>
                        </m:sSub>
                      </m:den>
                    </m:f>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36.06</m:t>
                        </m:r>
                      </m:num>
                      <m:den>
                        <m:r>
                          <a:rPr lang="en-US" sz="2400" i="1">
                            <a:latin typeface="Cambria Math" panose="02040503050406030204" pitchFamily="18" charset="0"/>
                            <a:ea typeface="Cambria Math" panose="02040503050406030204" pitchFamily="18" charset="0"/>
                          </a:rPr>
                          <m:t>4.01∙10.33</m:t>
                        </m:r>
                      </m:den>
                    </m:f>
                    <m:r>
                      <a:rPr lang="en-US" sz="2400" i="1">
                        <a:latin typeface="Cambria Math" panose="02040503050406030204" pitchFamily="18" charset="0"/>
                        <a:ea typeface="Cambria Math" panose="02040503050406030204" pitchFamily="18" charset="0"/>
                      </a:rPr>
                      <m:t>=0.871</m:t>
                    </m:r>
                  </m:oMath>
                </a14:m>
                <a:endParaRPr lang="en-US" sz="2400" dirty="0"/>
              </a:p>
              <a:p>
                <a:pPr>
                  <a:spcBef>
                    <a:spcPts val="2400"/>
                  </a:spcBef>
                </a:pPr>
                <a:r>
                  <a:rPr lang="en-US" sz="2400" b="1" dirty="0"/>
                  <a:t>Interpret</a:t>
                </a:r>
                <a:r>
                  <a:rPr lang="en-US" sz="2400" dirty="0"/>
                  <a:t>: The coefficient tells us the relationship is strong and positive. </a:t>
                </a:r>
              </a:p>
            </p:txBody>
          </p:sp>
        </mc:Choice>
        <mc:Fallback xmlns="">
          <p:sp>
            <p:nvSpPr>
              <p:cNvPr id="5" name="TextBox 4">
                <a:extLst>
                  <a:ext uri="{FF2B5EF4-FFF2-40B4-BE49-F238E27FC236}">
                    <a16:creationId xmlns:a16="http://schemas.microsoft.com/office/drawing/2014/main" id="{E8CB7B85-6458-BDCF-D338-5618D7B0F0B4}"/>
                  </a:ext>
                </a:extLst>
              </p:cNvPr>
              <p:cNvSpPr txBox="1">
                <a:spLocks noRot="1" noChangeAspect="1" noMove="1" noResize="1" noEditPoints="1" noAdjustHandles="1" noChangeArrowheads="1" noChangeShapeType="1" noTextEdit="1"/>
              </p:cNvSpPr>
              <p:nvPr/>
            </p:nvSpPr>
            <p:spPr>
              <a:xfrm>
                <a:off x="959998" y="1447399"/>
                <a:ext cx="10272002" cy="3605474"/>
              </a:xfrm>
              <a:prstGeom prst="rect">
                <a:avLst/>
              </a:prstGeom>
              <a:blipFill>
                <a:blip r:embed="rId3"/>
                <a:stretch>
                  <a:fillRect l="-890" t="-1351" b="-2872"/>
                </a:stretch>
              </a:blipFill>
            </p:spPr>
            <p:txBody>
              <a:bodyPr/>
              <a:lstStyle/>
              <a:p>
                <a:r>
                  <a:rPr lang="en-US">
                    <a:noFill/>
                  </a:rPr>
                  <a:t> </a:t>
                </a:r>
              </a:p>
            </p:txBody>
          </p:sp>
        </mc:Fallback>
      </mc:AlternateContent>
    </p:spTree>
    <p:extLst>
      <p:ext uri="{BB962C8B-B14F-4D97-AF65-F5344CB8AC3E}">
        <p14:creationId xmlns:p14="http://schemas.microsoft.com/office/powerpoint/2010/main" val="2794251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64439" y="260362"/>
            <a:ext cx="11851095" cy="646331"/>
          </a:xfrm>
          <a:prstGeom prst="rect">
            <a:avLst/>
          </a:prstGeom>
          <a:noFill/>
        </p:spPr>
        <p:txBody>
          <a:bodyPr wrap="square" rtlCol="0">
            <a:spAutoFit/>
          </a:bodyPr>
          <a:lstStyle>
            <a:defPPr>
              <a:defRPr lang="en-US"/>
            </a:defPPr>
            <a:lvl1pPr algn="ctr">
              <a:defRPr sz="3600" b="1"/>
            </a:lvl1pPr>
          </a:lstStyle>
          <a:p>
            <a:r>
              <a:rPr lang="en-US" dirty="0"/>
              <a:t>Coefficient of Determination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8CB7B85-6458-BDCF-D338-5618D7B0F0B4}"/>
                  </a:ext>
                </a:extLst>
              </p:cNvPr>
              <p:cNvSpPr txBox="1"/>
              <p:nvPr/>
            </p:nvSpPr>
            <p:spPr>
              <a:xfrm>
                <a:off x="623702" y="1022954"/>
                <a:ext cx="10580591" cy="5423023"/>
              </a:xfrm>
              <a:prstGeom prst="rect">
                <a:avLst/>
              </a:prstGeom>
              <a:noFill/>
            </p:spPr>
            <p:txBody>
              <a:bodyPr wrap="square">
                <a:spAutoFit/>
              </a:bodyPr>
              <a:lstStyle/>
              <a:p>
                <a:r>
                  <a:rPr lang="en-US" sz="2400" dirty="0"/>
                  <a:t>Except in the proximity to −1, 0, and +1, we cannot precisely interpret the meaning of the coefficient of correlation.</a:t>
                </a:r>
              </a:p>
              <a:p>
                <a:endParaRPr lang="en-US" sz="2400" dirty="0"/>
              </a:p>
              <a:p>
                <a:r>
                  <a:rPr lang="en-US" sz="2400" dirty="0"/>
                  <a:t>The </a:t>
                </a:r>
                <a:r>
                  <a:rPr lang="en-US" sz="2400" b="1" dirty="0"/>
                  <a:t>coefficient of determination</a:t>
                </a:r>
                <a:r>
                  <a:rPr lang="en-US" sz="2400" dirty="0"/>
                  <a:t>, which is calculated by squaring the coefficient of correlation, and denoted r</a:t>
                </a:r>
                <a:r>
                  <a:rPr lang="en-US" sz="2400" baseline="30000" dirty="0"/>
                  <a:t>2</a:t>
                </a:r>
                <a:r>
                  <a:rPr lang="en-US" sz="2400" dirty="0"/>
                  <a:t>, can be precisely interpreted as:</a:t>
                </a:r>
              </a:p>
              <a:p>
                <a:r>
                  <a:rPr lang="en-US" sz="2400" dirty="0"/>
                  <a:t>“The amount of variation in the dependent variable that is explained by the independent variable.”</a:t>
                </a:r>
              </a:p>
              <a:p>
                <a:pPr>
                  <a:spcBef>
                    <a:spcPts val="2400"/>
                  </a:spcBef>
                  <a:spcAft>
                    <a:spcPts val="600"/>
                  </a:spcAft>
                </a:pPr>
                <a:r>
                  <a:rPr lang="en-US" sz="2400" dirty="0"/>
                  <a:t>In Example 4.16, the coefficient of correlation was 0.871. Thus, the coefficient of determination is:</a:t>
                </a:r>
              </a:p>
              <a:p>
                <a:pPr marL="914400">
                  <a:spcBef>
                    <a:spcPts val="0"/>
                  </a:spcBef>
                </a:pPr>
                <a14:m>
                  <m:oMathPara xmlns:m="http://schemas.openxmlformats.org/officeDocument/2006/math">
                    <m:oMathParaPr>
                      <m:jc m:val="left"/>
                    </m:oMathParaPr>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𝑟</m:t>
                          </m:r>
                        </m:e>
                        <m:sup>
                          <m:r>
                            <a:rPr lang="en-US" sz="2400" i="1">
                              <a:latin typeface="Cambria Math" panose="02040503050406030204" pitchFamily="18" charset="0"/>
                            </a:rPr>
                            <m:t>2</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(0.871)</m:t>
                          </m:r>
                        </m:e>
                        <m:sup>
                          <m:r>
                            <a:rPr lang="en-US" sz="2400" i="1">
                              <a:latin typeface="Cambria Math" panose="02040503050406030204" pitchFamily="18" charset="0"/>
                            </a:rPr>
                            <m:t>2</m:t>
                          </m:r>
                        </m:sup>
                      </m:sSup>
                      <m:r>
                        <a:rPr lang="en-US" sz="2400" i="1">
                          <a:latin typeface="Cambria Math" panose="02040503050406030204" pitchFamily="18" charset="0"/>
                        </a:rPr>
                        <m:t>=0.759</m:t>
                      </m:r>
                    </m:oMath>
                  </m:oMathPara>
                </a14:m>
                <a:endParaRPr lang="en-US" sz="2400" dirty="0"/>
              </a:p>
              <a:p>
                <a:pPr>
                  <a:spcBef>
                    <a:spcPts val="1200"/>
                  </a:spcBef>
                </a:pPr>
                <a:r>
                  <a:rPr lang="en-US" sz="2400" dirty="0"/>
                  <a:t>About 76% of the variation in electrical costs is explained by the number of tools. The remaining 24% is unexplained.</a:t>
                </a:r>
                <a:endParaRPr lang="en-US" sz="2400" b="1" dirty="0"/>
              </a:p>
              <a:p>
                <a:pPr lvl="0" defTabSz="914400" eaLnBrk="0" fontAlgn="base" hangingPunct="0">
                  <a:spcBef>
                    <a:spcPct val="30000"/>
                  </a:spcBef>
                  <a:spcAft>
                    <a:spcPct val="0"/>
                  </a:spcAft>
                  <a:tabLst>
                    <a:tab pos="460375" algn="l"/>
                  </a:tabLst>
                  <a:defRPr/>
                </a:pPr>
                <a:endParaRPr lang="en-US" b="1" dirty="0"/>
              </a:p>
            </p:txBody>
          </p:sp>
        </mc:Choice>
        <mc:Fallback xmlns="">
          <p:sp>
            <p:nvSpPr>
              <p:cNvPr id="5" name="TextBox 4">
                <a:extLst>
                  <a:ext uri="{FF2B5EF4-FFF2-40B4-BE49-F238E27FC236}">
                    <a16:creationId xmlns:a16="http://schemas.microsoft.com/office/drawing/2014/main" id="{E8CB7B85-6458-BDCF-D338-5618D7B0F0B4}"/>
                  </a:ext>
                </a:extLst>
              </p:cNvPr>
              <p:cNvSpPr txBox="1">
                <a:spLocks noRot="1" noChangeAspect="1" noMove="1" noResize="1" noEditPoints="1" noAdjustHandles="1" noChangeArrowheads="1" noChangeShapeType="1" noTextEdit="1"/>
              </p:cNvSpPr>
              <p:nvPr/>
            </p:nvSpPr>
            <p:spPr>
              <a:xfrm>
                <a:off x="623702" y="1022954"/>
                <a:ext cx="10580591" cy="5423023"/>
              </a:xfrm>
              <a:prstGeom prst="rect">
                <a:avLst/>
              </a:prstGeom>
              <a:blipFill>
                <a:blip r:embed="rId3"/>
                <a:stretch>
                  <a:fillRect l="-864" t="-900"/>
                </a:stretch>
              </a:blipFill>
            </p:spPr>
            <p:txBody>
              <a:bodyPr/>
              <a:lstStyle/>
              <a:p>
                <a:r>
                  <a:rPr lang="en-US">
                    <a:noFill/>
                  </a:rPr>
                  <a:t> </a:t>
                </a:r>
              </a:p>
            </p:txBody>
          </p:sp>
        </mc:Fallback>
      </mc:AlternateContent>
    </p:spTree>
    <p:extLst>
      <p:ext uri="{BB962C8B-B14F-4D97-AF65-F5344CB8AC3E}">
        <p14:creationId xmlns:p14="http://schemas.microsoft.com/office/powerpoint/2010/main" val="3814992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AAB201E-0F40-A641-BA9D-9B59564C1CB1}"/>
              </a:ext>
            </a:extLst>
          </p:cNvPr>
          <p:cNvSpPr txBox="1"/>
          <p:nvPr/>
        </p:nvSpPr>
        <p:spPr>
          <a:xfrm>
            <a:off x="0" y="306373"/>
            <a:ext cx="11851095" cy="646331"/>
          </a:xfrm>
          <a:prstGeom prst="rect">
            <a:avLst/>
          </a:prstGeom>
          <a:noFill/>
        </p:spPr>
        <p:txBody>
          <a:bodyPr wrap="square" rtlCol="0">
            <a:spAutoFit/>
          </a:bodyPr>
          <a:lstStyle/>
          <a:p>
            <a:pPr algn="ctr"/>
            <a:r>
              <a:rPr lang="en-US" sz="3600" b="1" dirty="0"/>
              <a:t>Interpreting Correlation</a:t>
            </a:r>
          </a:p>
        </p:txBody>
      </p:sp>
      <p:sp>
        <p:nvSpPr>
          <p:cNvPr id="4" name="Text Placeholder 2">
            <a:extLst>
              <a:ext uri="{FF2B5EF4-FFF2-40B4-BE49-F238E27FC236}">
                <a16:creationId xmlns:a16="http://schemas.microsoft.com/office/drawing/2014/main" id="{A4FCEA7D-6025-4218-9526-19A249A063FF}"/>
              </a:ext>
            </a:extLst>
          </p:cNvPr>
          <p:cNvSpPr txBox="1">
            <a:spLocks/>
          </p:cNvSpPr>
          <p:nvPr/>
        </p:nvSpPr>
        <p:spPr>
          <a:xfrm>
            <a:off x="984243" y="1259283"/>
            <a:ext cx="10711543" cy="348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We learned that if two variables are linearly related, it does not mean that </a:t>
            </a:r>
            <a:r>
              <a:rPr lang="en-US" sz="2400" i="1" dirty="0"/>
              <a:t>X</a:t>
            </a:r>
            <a:r>
              <a:rPr lang="en-US" sz="2400" dirty="0"/>
              <a:t> causes </a:t>
            </a:r>
            <a:r>
              <a:rPr lang="en-US" sz="2400" i="1" dirty="0"/>
              <a:t>Y</a:t>
            </a:r>
            <a:r>
              <a:rPr lang="en-US" sz="2400" dirty="0"/>
              <a:t>. Remember:</a:t>
            </a:r>
          </a:p>
          <a:p>
            <a:pPr marL="0" indent="0">
              <a:buNone/>
            </a:pPr>
            <a:endParaRPr lang="en-US" sz="2400" dirty="0"/>
          </a:p>
          <a:p>
            <a:pPr marL="0" indent="0" algn="ctr">
              <a:buNone/>
            </a:pPr>
            <a:r>
              <a:rPr lang="en-US" sz="3600" b="1" dirty="0">
                <a:solidFill>
                  <a:srgbClr val="FF0000"/>
                </a:solidFill>
              </a:rPr>
              <a:t>Correlation is not causation</a:t>
            </a:r>
          </a:p>
          <a:p>
            <a:pPr marL="0" indent="0">
              <a:spcBef>
                <a:spcPts val="2400"/>
              </a:spcBef>
              <a:buNone/>
            </a:pPr>
            <a:endParaRPr lang="en-US" sz="2400" dirty="0"/>
          </a:p>
          <a:p>
            <a:pPr marL="0" indent="0">
              <a:spcBef>
                <a:spcPts val="2400"/>
              </a:spcBef>
              <a:buNone/>
            </a:pPr>
            <a:r>
              <a:rPr lang="en-US" sz="2400" dirty="0"/>
              <a:t>In the next section we show a few examples of </a:t>
            </a:r>
            <a:r>
              <a:rPr lang="en-US" sz="2400" b="1" dirty="0"/>
              <a:t>spurious correlation</a:t>
            </a:r>
            <a:r>
              <a:rPr lang="en-US" sz="2400" dirty="0"/>
              <a:t>, which happens when there is a large coefficient of correlation, but no reason to be a linear relationship between X and </a:t>
            </a:r>
            <a:r>
              <a:rPr lang="en-US" sz="2400" i="1" dirty="0"/>
              <a:t>Y</a:t>
            </a:r>
            <a:r>
              <a:rPr lang="en-US" sz="2400" dirty="0"/>
              <a:t> because another variable may cause both </a:t>
            </a:r>
            <a:r>
              <a:rPr lang="en-US" sz="2400" i="1" dirty="0"/>
              <a:t>X</a:t>
            </a:r>
            <a:r>
              <a:rPr lang="en-US" sz="2400" dirty="0"/>
              <a:t> and </a:t>
            </a:r>
            <a:r>
              <a:rPr lang="en-US" sz="2400" i="1" dirty="0"/>
              <a:t>Y,</a:t>
            </a:r>
            <a:r>
              <a:rPr lang="en-US" sz="2400" dirty="0"/>
              <a:t> or </a:t>
            </a:r>
            <a:r>
              <a:rPr lang="en-US" sz="2400" i="1" dirty="0"/>
              <a:t>Y</a:t>
            </a:r>
            <a:r>
              <a:rPr lang="en-US" sz="2400" dirty="0"/>
              <a:t> cause </a:t>
            </a:r>
            <a:r>
              <a:rPr lang="en-US" sz="2400" i="1" dirty="0"/>
              <a:t>X </a:t>
            </a:r>
            <a:r>
              <a:rPr lang="en-US" sz="2400" dirty="0"/>
              <a:t>instead.</a:t>
            </a:r>
          </a:p>
        </p:txBody>
      </p:sp>
    </p:spTree>
    <p:extLst>
      <p:ext uri="{BB962C8B-B14F-4D97-AF65-F5344CB8AC3E}">
        <p14:creationId xmlns:p14="http://schemas.microsoft.com/office/powerpoint/2010/main" val="8138279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F2A4DD0-1658-C749-A9E6-2C3A2A216B2F}"/>
              </a:ext>
            </a:extLst>
          </p:cNvPr>
          <p:cNvSpPr txBox="1"/>
          <p:nvPr/>
        </p:nvSpPr>
        <p:spPr>
          <a:xfrm>
            <a:off x="1297714" y="2663400"/>
            <a:ext cx="9313766" cy="461665"/>
          </a:xfrm>
          <a:prstGeom prst="rect">
            <a:avLst/>
          </a:prstGeom>
          <a:noFill/>
        </p:spPr>
        <p:txBody>
          <a:bodyPr wrap="square" lIns="90000" rtlCol="0">
            <a:spAutoFit/>
          </a:bodyPr>
          <a:lstStyle/>
          <a:p>
            <a:pPr marL="342900" indent="-342900">
              <a:buFont typeface="Arial" panose="020B0604020202020204" pitchFamily="34" charset="0"/>
              <a:buChar char="•"/>
            </a:pPr>
            <a:endParaRPr lang="en-US" sz="2400" dirty="0"/>
          </a:p>
        </p:txBody>
      </p:sp>
      <p:sp>
        <p:nvSpPr>
          <p:cNvPr id="4" name="Text Placeholder 2">
            <a:extLst>
              <a:ext uri="{FF2B5EF4-FFF2-40B4-BE49-F238E27FC236}">
                <a16:creationId xmlns:a16="http://schemas.microsoft.com/office/drawing/2014/main" id="{282FA834-CBCE-4878-A1D8-5F2363276189}"/>
              </a:ext>
            </a:extLst>
          </p:cNvPr>
          <p:cNvSpPr txBox="1">
            <a:spLocks/>
          </p:cNvSpPr>
          <p:nvPr/>
        </p:nvSpPr>
        <p:spPr>
          <a:xfrm>
            <a:off x="1297714" y="1953728"/>
            <a:ext cx="10711543" cy="348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p:sp>
        <p:nvSpPr>
          <p:cNvPr id="2" name="TextBox 1">
            <a:extLst>
              <a:ext uri="{FF2B5EF4-FFF2-40B4-BE49-F238E27FC236}">
                <a16:creationId xmlns:a16="http://schemas.microsoft.com/office/drawing/2014/main" id="{EE8D2464-9DEA-56DF-8202-08D99FA3A567}"/>
              </a:ext>
            </a:extLst>
          </p:cNvPr>
          <p:cNvSpPr txBox="1"/>
          <p:nvPr/>
        </p:nvSpPr>
        <p:spPr>
          <a:xfrm>
            <a:off x="158162" y="219778"/>
            <a:ext cx="11851095" cy="646331"/>
          </a:xfrm>
          <a:prstGeom prst="rect">
            <a:avLst/>
          </a:prstGeom>
          <a:noFill/>
        </p:spPr>
        <p:txBody>
          <a:bodyPr wrap="square" rtlCol="0">
            <a:spAutoFit/>
          </a:bodyPr>
          <a:lstStyle>
            <a:defPPr>
              <a:defRPr lang="en-US"/>
            </a:defPPr>
            <a:lvl1pPr algn="ctr">
              <a:defRPr sz="3600" b="1"/>
            </a:lvl1pPr>
          </a:lstStyle>
          <a:p>
            <a:r>
              <a:rPr lang="en-US" dirty="0"/>
              <a:t>Examples of Spurious Correlation</a:t>
            </a:r>
          </a:p>
        </p:txBody>
      </p:sp>
      <p:sp>
        <p:nvSpPr>
          <p:cNvPr id="5" name="Text Placeholder 4">
            <a:extLst>
              <a:ext uri="{FF2B5EF4-FFF2-40B4-BE49-F238E27FC236}">
                <a16:creationId xmlns:a16="http://schemas.microsoft.com/office/drawing/2014/main" id="{D80187A6-6F1D-421C-20B8-C7D21D08D326}"/>
              </a:ext>
            </a:extLst>
          </p:cNvPr>
          <p:cNvSpPr txBox="1">
            <a:spLocks/>
          </p:cNvSpPr>
          <p:nvPr/>
        </p:nvSpPr>
        <p:spPr>
          <a:xfrm>
            <a:off x="182743" y="1151310"/>
            <a:ext cx="6543340" cy="58513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900" b="1" dirty="0"/>
              <a:t>Example 1:</a:t>
            </a:r>
          </a:p>
          <a:p>
            <a:pPr marL="460375" indent="0">
              <a:spcBef>
                <a:spcPts val="600"/>
              </a:spcBef>
              <a:buNone/>
            </a:pPr>
            <a:r>
              <a:rPr lang="en-US" sz="1900" i="1" dirty="0"/>
              <a:t>X</a:t>
            </a:r>
            <a:r>
              <a:rPr lang="en-US" sz="1900" dirty="0"/>
              <a:t>: Millions of pounds of uranium stored annually in the US (years 1996–2008)</a:t>
            </a:r>
          </a:p>
          <a:p>
            <a:pPr marL="460375" indent="0">
              <a:spcBef>
                <a:spcPts val="600"/>
              </a:spcBef>
              <a:buNone/>
            </a:pPr>
            <a:r>
              <a:rPr lang="en-US" sz="1900" i="1" dirty="0"/>
              <a:t>Y</a:t>
            </a:r>
            <a:r>
              <a:rPr lang="en-US" sz="1900" dirty="0"/>
              <a:t>: Number of Mathematics doctorates awarded annually in the United States</a:t>
            </a:r>
          </a:p>
          <a:p>
            <a:pPr marL="0" indent="0">
              <a:spcBef>
                <a:spcPts val="600"/>
              </a:spcBef>
              <a:buNone/>
            </a:pPr>
            <a:r>
              <a:rPr lang="en-US" sz="1900" i="1" dirty="0"/>
              <a:t>	r</a:t>
            </a:r>
            <a:r>
              <a:rPr lang="en-US" sz="1900" dirty="0"/>
              <a:t> = 0.952      </a:t>
            </a:r>
            <a:r>
              <a:rPr lang="fr-FR" sz="1900" dirty="0" err="1">
                <a:hlinkClick r:id="rId3" action="ppaction://hlinkfile"/>
              </a:rPr>
              <a:t>Spurious</a:t>
            </a:r>
            <a:r>
              <a:rPr lang="fr-FR" sz="1900" dirty="0">
                <a:hlinkClick r:id="rId3" action="ppaction://hlinkfile"/>
              </a:rPr>
              <a:t> </a:t>
            </a:r>
            <a:r>
              <a:rPr lang="fr-FR" sz="1900" dirty="0" err="1">
                <a:hlinkClick r:id="rId3" action="ppaction://hlinkfile"/>
              </a:rPr>
              <a:t>Correlation</a:t>
            </a:r>
            <a:r>
              <a:rPr lang="fr-FR" sz="1900" dirty="0">
                <a:hlinkClick r:id="rId3" action="ppaction://hlinkfile"/>
              </a:rPr>
              <a:t> 1.xlsx</a:t>
            </a:r>
            <a:endParaRPr lang="en-US" sz="1900" dirty="0"/>
          </a:p>
          <a:p>
            <a:pPr marL="0" indent="0">
              <a:spcBef>
                <a:spcPts val="600"/>
              </a:spcBef>
              <a:buNone/>
            </a:pPr>
            <a:r>
              <a:rPr lang="en-US" sz="1900" b="1" dirty="0"/>
              <a:t>Example 2</a:t>
            </a:r>
          </a:p>
          <a:p>
            <a:pPr marL="460375" indent="0">
              <a:spcBef>
                <a:spcPts val="600"/>
              </a:spcBef>
              <a:buNone/>
            </a:pPr>
            <a:r>
              <a:rPr lang="en-US" sz="1900" i="1" dirty="0"/>
              <a:t>X</a:t>
            </a:r>
            <a:r>
              <a:rPr lang="en-US" sz="1900" dirty="0"/>
              <a:t>: Per capita consumption of margarines annually in the US (years 2000–2008)</a:t>
            </a:r>
          </a:p>
          <a:p>
            <a:pPr marL="231775" indent="0">
              <a:spcBef>
                <a:spcPts val="600"/>
              </a:spcBef>
              <a:buNone/>
            </a:pPr>
            <a:r>
              <a:rPr lang="en-US" sz="1900" i="1" dirty="0"/>
              <a:t>    Y</a:t>
            </a:r>
            <a:r>
              <a:rPr lang="en-US" sz="1900" dirty="0"/>
              <a:t>: Divorce rate in Maine (per 1,000)</a:t>
            </a:r>
          </a:p>
          <a:p>
            <a:pPr marL="0" indent="0">
              <a:spcBef>
                <a:spcPts val="600"/>
              </a:spcBef>
              <a:buNone/>
            </a:pPr>
            <a:r>
              <a:rPr lang="en-US" sz="1900" i="1" dirty="0"/>
              <a:t>	r</a:t>
            </a:r>
            <a:r>
              <a:rPr lang="en-US" sz="1900" dirty="0"/>
              <a:t> = 0.993      </a:t>
            </a:r>
            <a:r>
              <a:rPr lang="fr-FR" sz="1900" dirty="0" err="1">
                <a:hlinkClick r:id="rId4" action="ppaction://hlinkfile"/>
              </a:rPr>
              <a:t>Spurious</a:t>
            </a:r>
            <a:r>
              <a:rPr lang="fr-FR" sz="1900" dirty="0">
                <a:hlinkClick r:id="rId4" action="ppaction://hlinkfile"/>
              </a:rPr>
              <a:t> </a:t>
            </a:r>
            <a:r>
              <a:rPr lang="fr-FR" sz="1900" dirty="0" err="1">
                <a:hlinkClick r:id="rId4" action="ppaction://hlinkfile"/>
              </a:rPr>
              <a:t>Correlation</a:t>
            </a:r>
            <a:r>
              <a:rPr lang="fr-FR" sz="1900" dirty="0">
                <a:hlinkClick r:id="rId4" action="ppaction://hlinkfile"/>
              </a:rPr>
              <a:t> 2.xlsx</a:t>
            </a:r>
            <a:endParaRPr lang="en-US" sz="1900" dirty="0"/>
          </a:p>
          <a:p>
            <a:pPr marL="0" indent="0">
              <a:spcBef>
                <a:spcPts val="600"/>
              </a:spcBef>
              <a:buNone/>
            </a:pPr>
            <a:r>
              <a:rPr lang="en-US" sz="1900" b="1" dirty="0"/>
              <a:t>Example 3:</a:t>
            </a:r>
          </a:p>
          <a:p>
            <a:pPr marL="460375" indent="0">
              <a:spcBef>
                <a:spcPts val="600"/>
              </a:spcBef>
              <a:buNone/>
            </a:pPr>
            <a:r>
              <a:rPr lang="en-US" sz="1900" i="1" dirty="0"/>
              <a:t>X</a:t>
            </a:r>
            <a:r>
              <a:rPr lang="en-US" sz="1900" dirty="0"/>
              <a:t>: Total U.S. imports of crude oil annually (billions of barrels) (years 2000–2009)</a:t>
            </a:r>
          </a:p>
          <a:p>
            <a:pPr marL="231775" indent="0">
              <a:spcBef>
                <a:spcPts val="600"/>
              </a:spcBef>
              <a:buNone/>
            </a:pPr>
            <a:r>
              <a:rPr lang="en-US" sz="1900" i="1" dirty="0"/>
              <a:t>    Y</a:t>
            </a:r>
            <a:r>
              <a:rPr lang="en-US" sz="1900" dirty="0"/>
              <a:t>: Per capita consumption of chicken (pounds)</a:t>
            </a:r>
          </a:p>
          <a:p>
            <a:pPr marL="0" indent="0">
              <a:spcBef>
                <a:spcPts val="600"/>
              </a:spcBef>
              <a:buNone/>
            </a:pPr>
            <a:r>
              <a:rPr lang="en-US" sz="1900" i="1" dirty="0"/>
              <a:t>	r</a:t>
            </a:r>
            <a:r>
              <a:rPr lang="en-US" sz="1900" dirty="0"/>
              <a:t> = 0.900     </a:t>
            </a:r>
            <a:r>
              <a:rPr lang="fr-FR" sz="1900" dirty="0" err="1">
                <a:hlinkClick r:id="rId5" action="ppaction://hlinkfile"/>
              </a:rPr>
              <a:t>Spurious</a:t>
            </a:r>
            <a:r>
              <a:rPr lang="fr-FR" sz="1900" dirty="0">
                <a:hlinkClick r:id="rId5" action="ppaction://hlinkfile"/>
              </a:rPr>
              <a:t> </a:t>
            </a:r>
            <a:r>
              <a:rPr lang="fr-FR" sz="1900" dirty="0" err="1">
                <a:hlinkClick r:id="rId5" action="ppaction://hlinkfile"/>
              </a:rPr>
              <a:t>Correlation</a:t>
            </a:r>
            <a:r>
              <a:rPr lang="fr-FR" sz="1900" dirty="0">
                <a:hlinkClick r:id="rId5" action="ppaction://hlinkfile"/>
              </a:rPr>
              <a:t> 3.xlsx</a:t>
            </a:r>
            <a:endParaRPr lang="en-US" sz="1900" dirty="0"/>
          </a:p>
        </p:txBody>
      </p:sp>
      <p:sp>
        <p:nvSpPr>
          <p:cNvPr id="3" name="TextBox 2">
            <a:extLst>
              <a:ext uri="{FF2B5EF4-FFF2-40B4-BE49-F238E27FC236}">
                <a16:creationId xmlns:a16="http://schemas.microsoft.com/office/drawing/2014/main" id="{669CACDD-E185-447A-81DA-9CF2322A11B7}"/>
              </a:ext>
            </a:extLst>
          </p:cNvPr>
          <p:cNvSpPr txBox="1"/>
          <p:nvPr/>
        </p:nvSpPr>
        <p:spPr>
          <a:xfrm>
            <a:off x="6768558" y="852542"/>
            <a:ext cx="4957893" cy="5647700"/>
          </a:xfrm>
          <a:prstGeom prst="rect">
            <a:avLst/>
          </a:prstGeom>
          <a:noFill/>
        </p:spPr>
        <p:txBody>
          <a:bodyPr wrap="square" rtlCol="0">
            <a:spAutoFit/>
          </a:bodyPr>
          <a:lstStyle/>
          <a:p>
            <a:r>
              <a:rPr lang="en-US" sz="1900" b="1" dirty="0"/>
              <a:t>Explanation:</a:t>
            </a:r>
          </a:p>
          <a:p>
            <a:endParaRPr lang="en-US" sz="1900" b="1" dirty="0"/>
          </a:p>
          <a:p>
            <a:r>
              <a:rPr lang="en-US" sz="1900" dirty="0"/>
              <a:t>The coefficients of correlation in all three examples are large enough to infer that there is a linear relationship between each pair of variables. </a:t>
            </a:r>
          </a:p>
          <a:p>
            <a:r>
              <a:rPr lang="en-US" sz="1900" dirty="0"/>
              <a:t>However, common sense tells us that no such relationship may actually exist. </a:t>
            </a:r>
          </a:p>
          <a:p>
            <a:endParaRPr lang="en-US" sz="1900" dirty="0"/>
          </a:p>
          <a:p>
            <a:r>
              <a:rPr lang="en-US" sz="1900" dirty="0"/>
              <a:t>To avoid concluding that a relationship exists when there is spurious correlation, follow these steps:</a:t>
            </a:r>
          </a:p>
          <a:p>
            <a:endParaRPr lang="en-US" sz="1900" dirty="0"/>
          </a:p>
          <a:p>
            <a:pPr marL="342900" indent="-342900">
              <a:buFont typeface="+mj-lt"/>
              <a:buAutoNum type="arabicPeriod"/>
            </a:pPr>
            <a:r>
              <a:rPr lang="en-US" sz="1900" dirty="0"/>
              <a:t>Start with a theory of the relationship between the two variables, not with the coefficient of correlation.</a:t>
            </a:r>
          </a:p>
          <a:p>
            <a:pPr marL="342900" indent="-342900">
              <a:buFont typeface="+mj-lt"/>
              <a:buAutoNum type="arabicPeriod"/>
            </a:pPr>
            <a:r>
              <a:rPr lang="en-US" sz="1900" dirty="0"/>
              <a:t>If a relationship may justifiably exist, a large coefficient of correlation would confirm our belief</a:t>
            </a:r>
          </a:p>
        </p:txBody>
      </p:sp>
    </p:spTree>
    <p:extLst>
      <p:ext uri="{BB962C8B-B14F-4D97-AF65-F5344CB8AC3E}">
        <p14:creationId xmlns:p14="http://schemas.microsoft.com/office/powerpoint/2010/main" val="40551270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golfing&#10;&#10;AI-generated content may be incorrect.">
            <a:extLst>
              <a:ext uri="{FF2B5EF4-FFF2-40B4-BE49-F238E27FC236}">
                <a16:creationId xmlns:a16="http://schemas.microsoft.com/office/drawing/2014/main" id="{98CB1469-FA64-2A5B-5958-64F587E23056}"/>
              </a:ext>
            </a:extLst>
          </p:cNvPr>
          <p:cNvPicPr>
            <a:picLocks noChangeAspect="1"/>
          </p:cNvPicPr>
          <p:nvPr/>
        </p:nvPicPr>
        <p:blipFill>
          <a:blip r:embed="rId2"/>
          <a:stretch>
            <a:fillRect/>
          </a:stretch>
        </p:blipFill>
        <p:spPr>
          <a:xfrm>
            <a:off x="739791" y="158386"/>
            <a:ext cx="10418203" cy="6078239"/>
          </a:xfrm>
          <a:prstGeom prst="rect">
            <a:avLst/>
          </a:prstGeom>
        </p:spPr>
      </p:pic>
    </p:spTree>
    <p:extLst>
      <p:ext uri="{BB962C8B-B14F-4D97-AF65-F5344CB8AC3E}">
        <p14:creationId xmlns:p14="http://schemas.microsoft.com/office/powerpoint/2010/main" val="12822437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black math table&#10;&#10;AI-generated content may be incorrect.">
            <a:extLst>
              <a:ext uri="{FF2B5EF4-FFF2-40B4-BE49-F238E27FC236}">
                <a16:creationId xmlns:a16="http://schemas.microsoft.com/office/drawing/2014/main" id="{AB34D0E9-6B7C-04FE-E004-B4DBDC7B4A2B}"/>
              </a:ext>
            </a:extLst>
          </p:cNvPr>
          <p:cNvPicPr>
            <a:picLocks noChangeAspect="1"/>
          </p:cNvPicPr>
          <p:nvPr/>
        </p:nvPicPr>
        <p:blipFill>
          <a:blip r:embed="rId2"/>
          <a:stretch>
            <a:fillRect/>
          </a:stretch>
        </p:blipFill>
        <p:spPr>
          <a:xfrm>
            <a:off x="944469" y="207072"/>
            <a:ext cx="10456594" cy="6212362"/>
          </a:xfrm>
          <a:prstGeom prst="rect">
            <a:avLst/>
          </a:prstGeom>
        </p:spPr>
      </p:pic>
    </p:spTree>
    <p:extLst>
      <p:ext uri="{BB962C8B-B14F-4D97-AF65-F5344CB8AC3E}">
        <p14:creationId xmlns:p14="http://schemas.microsoft.com/office/powerpoint/2010/main" val="12557271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th equation with numbers and symbols&#10;&#10;AI-generated content may be incorrect.">
            <a:extLst>
              <a:ext uri="{FF2B5EF4-FFF2-40B4-BE49-F238E27FC236}">
                <a16:creationId xmlns:a16="http://schemas.microsoft.com/office/drawing/2014/main" id="{7239125F-7C5B-71BF-CA8E-B1BE4A6DF1ED}"/>
              </a:ext>
            </a:extLst>
          </p:cNvPr>
          <p:cNvPicPr>
            <a:picLocks noChangeAspect="1"/>
          </p:cNvPicPr>
          <p:nvPr/>
        </p:nvPicPr>
        <p:blipFill>
          <a:blip r:embed="rId2"/>
          <a:stretch>
            <a:fillRect/>
          </a:stretch>
        </p:blipFill>
        <p:spPr>
          <a:xfrm>
            <a:off x="1099596" y="474562"/>
            <a:ext cx="10278318" cy="6296627"/>
          </a:xfrm>
          <a:prstGeom prst="rect">
            <a:avLst/>
          </a:prstGeom>
        </p:spPr>
      </p:pic>
    </p:spTree>
    <p:extLst>
      <p:ext uri="{BB962C8B-B14F-4D97-AF65-F5344CB8AC3E}">
        <p14:creationId xmlns:p14="http://schemas.microsoft.com/office/powerpoint/2010/main" val="900548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C8824A1C-EDDA-A554-E77C-F8CDED185E04}"/>
              </a:ext>
            </a:extLst>
          </p:cNvPr>
          <p:cNvSpPr txBox="1">
            <a:spLocks noChangeArrowheads="1"/>
          </p:cNvSpPr>
          <p:nvPr/>
        </p:nvSpPr>
        <p:spPr>
          <a:xfrm>
            <a:off x="711200" y="457200"/>
            <a:ext cx="10566400" cy="914400"/>
          </a:xfrm>
          <a:noFill/>
        </p:spPr>
        <p:txBody>
          <a:bodyPr lIns="92075" tIns="46038" rIns="92075" bIns="46038"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spc="100" dirty="0">
                <a:latin typeface="Times New Roman" panose="02020603050405020304" pitchFamily="18" charset="0"/>
                <a:ea typeface="+mn-ea"/>
                <a:cs typeface="Times New Roman" panose="02020603050405020304" pitchFamily="18" charset="0"/>
              </a:rPr>
              <a:t>Weighted Mean EXAMPLE – Weighted Mean</a:t>
            </a:r>
          </a:p>
        </p:txBody>
      </p:sp>
      <p:sp>
        <p:nvSpPr>
          <p:cNvPr id="4" name="TextBox 3">
            <a:extLst>
              <a:ext uri="{FF2B5EF4-FFF2-40B4-BE49-F238E27FC236}">
                <a16:creationId xmlns:a16="http://schemas.microsoft.com/office/drawing/2014/main" id="{CC92157B-4BBF-7F05-BF41-B8645DA90F29}"/>
              </a:ext>
            </a:extLst>
          </p:cNvPr>
          <p:cNvSpPr txBox="1"/>
          <p:nvPr/>
        </p:nvSpPr>
        <p:spPr>
          <a:xfrm>
            <a:off x="1008087" y="1592306"/>
            <a:ext cx="10084633" cy="1569660"/>
          </a:xfrm>
          <a:prstGeom prst="rect">
            <a:avLst/>
          </a:prstGeom>
          <a:noFill/>
        </p:spPr>
        <p:txBody>
          <a:bodyPr wrap="square">
            <a:spAutoFit/>
          </a:bodyPr>
          <a:lstStyle/>
          <a:p>
            <a:pPr eaLnBrk="1" hangingPunct="1">
              <a:spcBef>
                <a:spcPct val="20000"/>
              </a:spcBef>
              <a:buClr>
                <a:schemeClr val="tx1"/>
              </a:buClr>
              <a:buSzPct val="75000"/>
              <a:buFont typeface="Wingdings" panose="05000000000000000000" pitchFamily="2" charset="2"/>
              <a:buNone/>
            </a:pPr>
            <a:r>
              <a:rPr lang="en-US" altLang="en-US" sz="2400" dirty="0">
                <a:latin typeface="Arial" panose="020B0604020202020204" pitchFamily="34" charset="0"/>
              </a:rPr>
              <a:t>The Carter Construction Company pays its hourly employees $16.50, $19.00, or $25.00 per hour. There are 26 hourly employees, 14 of which are paid at the $16.50 rate, 10 at the $19.00 rate, and 2 at the $25.00 rate. What is the mean hourly rate paid the 26 employees?</a:t>
            </a:r>
          </a:p>
        </p:txBody>
      </p:sp>
      <p:pic>
        <p:nvPicPr>
          <p:cNvPr id="5" name="Picture 15" descr="0310">
            <a:extLst>
              <a:ext uri="{FF2B5EF4-FFF2-40B4-BE49-F238E27FC236}">
                <a16:creationId xmlns:a16="http://schemas.microsoft.com/office/drawing/2014/main" id="{F33662B2-A1AA-6EB3-6B0A-599B56F69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682" y="3857468"/>
            <a:ext cx="7285220" cy="236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35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D52D-1FD5-4334-9C45-C9E7DF0F4076}"/>
              </a:ext>
            </a:extLst>
          </p:cNvPr>
          <p:cNvSpPr>
            <a:spLocks noGrp="1"/>
          </p:cNvSpPr>
          <p:nvPr>
            <p:ph type="title"/>
          </p:nvPr>
        </p:nvSpPr>
        <p:spPr/>
        <p:txBody>
          <a:bodyPr/>
          <a:lstStyle/>
          <a:p>
            <a:r>
              <a:rPr lang="en-US" sz="3600" b="1" dirty="0">
                <a:latin typeface="+mn-lt"/>
                <a:ea typeface="+mn-ea"/>
                <a:cs typeface="+mn-cs"/>
              </a:rPr>
              <a:t>                       </a:t>
            </a:r>
            <a:br>
              <a:rPr lang="en-US" sz="3600" b="1" dirty="0">
                <a:latin typeface="+mn-lt"/>
                <a:ea typeface="+mn-ea"/>
                <a:cs typeface="+mn-cs"/>
              </a:rPr>
            </a:br>
            <a:r>
              <a:rPr lang="en-US" sz="3600" b="1" dirty="0">
                <a:latin typeface="+mn-lt"/>
                <a:ea typeface="+mn-ea"/>
                <a:cs typeface="+mn-cs"/>
              </a:rPr>
              <a:t>                       General Guidelines for Exploring Data</a:t>
            </a:r>
          </a:p>
        </p:txBody>
      </p:sp>
      <p:sp>
        <p:nvSpPr>
          <p:cNvPr id="3" name="Text Placeholder 2">
            <a:extLst>
              <a:ext uri="{FF2B5EF4-FFF2-40B4-BE49-F238E27FC236}">
                <a16:creationId xmlns:a16="http://schemas.microsoft.com/office/drawing/2014/main" id="{23937EDA-0444-410C-B721-7779FDC72170}"/>
              </a:ext>
            </a:extLst>
          </p:cNvPr>
          <p:cNvSpPr>
            <a:spLocks noGrp="1"/>
          </p:cNvSpPr>
          <p:nvPr>
            <p:ph type="body" sz="quarter" idx="17"/>
          </p:nvPr>
        </p:nvSpPr>
        <p:spPr>
          <a:xfrm>
            <a:off x="616254" y="1404771"/>
            <a:ext cx="10711543" cy="3754243"/>
          </a:xfrm>
        </p:spPr>
        <p:txBody>
          <a:bodyPr>
            <a:noAutofit/>
          </a:bodyPr>
          <a:lstStyle/>
          <a:p>
            <a:pPr marL="0" indent="0">
              <a:buNone/>
            </a:pPr>
            <a:r>
              <a:rPr lang="en-US" sz="2800" dirty="0"/>
              <a:t>The first step in describing and summarizing data is to apply a graphical technique to learn the shape of the distribution. </a:t>
            </a:r>
          </a:p>
          <a:p>
            <a:pPr marL="0" indent="0">
              <a:buNone/>
            </a:pPr>
            <a:r>
              <a:rPr lang="en-US" sz="2800" dirty="0"/>
              <a:t>The shape of the distribution helps answering the following questions.</a:t>
            </a:r>
          </a:p>
          <a:p>
            <a:r>
              <a:rPr lang="en-US" sz="2800" dirty="0"/>
              <a:t>Where is the approximate center of the distribution?</a:t>
            </a:r>
          </a:p>
          <a:p>
            <a:r>
              <a:rPr lang="en-US" sz="2800" dirty="0"/>
              <a:t>Are the observations close to one another, or are they widely dispersed?</a:t>
            </a:r>
          </a:p>
          <a:p>
            <a:r>
              <a:rPr lang="en-US" sz="2800" dirty="0"/>
              <a:t>Is the distribution unimodal, bimodal, or multimodal? If there is more than one mode, where are the peaks, and where are the valleys?</a:t>
            </a:r>
          </a:p>
          <a:p>
            <a:r>
              <a:rPr lang="en-US" sz="2800" dirty="0"/>
              <a:t>Is the distribution symmetric or skewed? If symmetric, is it bell shaped?</a:t>
            </a:r>
          </a:p>
        </p:txBody>
      </p:sp>
    </p:spTree>
    <p:extLst>
      <p:ext uri="{BB962C8B-B14F-4D97-AF65-F5344CB8AC3E}">
        <p14:creationId xmlns:p14="http://schemas.microsoft.com/office/powerpoint/2010/main" val="8938769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21ED0275-B124-566F-F8B3-696057BCC682}"/>
              </a:ext>
            </a:extLst>
          </p:cNvPr>
          <p:cNvPicPr>
            <a:picLocks noChangeAspect="1"/>
          </p:cNvPicPr>
          <p:nvPr/>
        </p:nvPicPr>
        <p:blipFill>
          <a:blip r:embed="rId2"/>
          <a:stretch>
            <a:fillRect/>
          </a:stretch>
        </p:blipFill>
        <p:spPr>
          <a:xfrm>
            <a:off x="985201" y="371591"/>
            <a:ext cx="10207517" cy="6114818"/>
          </a:xfrm>
          <a:prstGeom prst="rect">
            <a:avLst/>
          </a:prstGeom>
        </p:spPr>
      </p:pic>
    </p:spTree>
    <p:extLst>
      <p:ext uri="{BB962C8B-B14F-4D97-AF65-F5344CB8AC3E}">
        <p14:creationId xmlns:p14="http://schemas.microsoft.com/office/powerpoint/2010/main" val="2250466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ABFCB19-565E-1100-5EDB-F616A0BDE429}"/>
                  </a:ext>
                </a:extLst>
              </p:cNvPr>
              <p:cNvSpPr txBox="1"/>
              <p:nvPr/>
            </p:nvSpPr>
            <p:spPr>
              <a:xfrm>
                <a:off x="383893" y="846165"/>
                <a:ext cx="11424213" cy="6260175"/>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Instructions for Descriptive Statistics:</a:t>
                </a:r>
              </a:p>
              <a:p>
                <a:pPr marL="228600" indent="-228600">
                  <a:buFont typeface="+mj-lt"/>
                  <a:buAutoNum type="arabicPeriod"/>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Import or type the data into one column. (Click File/Import/Excel spreadsheet (*</a:t>
                </a:r>
                <a:r>
                  <a:rPr kumimoji="0" lang="en-US" sz="1900" b="0" i="0" u="none" strike="noStrike" kern="1200" cap="none" spc="0" normalizeH="0" baseline="0" noProof="0" dirty="0" err="1">
                    <a:ln>
                      <a:noFill/>
                    </a:ln>
                    <a:solidFill>
                      <a:prstClr val="black"/>
                    </a:solidFill>
                    <a:effectLst/>
                    <a:uLnTx/>
                    <a:uFillTx/>
                    <a:latin typeface="Calibri" panose="020F0502020204030204"/>
                    <a:ea typeface="+mn-ea"/>
                    <a:cs typeface="+mn-cs"/>
                  </a:rPr>
                  <a:t>xls</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,*xlsx)/</a:t>
                </a:r>
                <a:r>
                  <a:rPr lang="en-US" sz="1900" dirty="0">
                    <a:hlinkClick r:id="rId2" action="ppaction://hlinkfile"/>
                  </a:rPr>
                  <a:t>Xm03-01</a:t>
                </a:r>
                <a:r>
                  <a:rPr lang="en-US" sz="1900" dirty="0"/>
                  <a:t> </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Check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Import first row as variable names</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Click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Statistics</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Summary, tables, and tests</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Summary and descriptive statistics</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Summary statistics</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In the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Variables</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(leave empty for all variables) select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Ages</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Under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Options</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select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Display additional statistics</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indent="-228600">
                  <a:buFont typeface="+mj-lt"/>
                  <a:buAutoNum type="arabicPeriod"/>
                  <a:defRPr/>
                </a:pPr>
                <a:r>
                  <a:rPr lang="en-US" sz="1900" dirty="0"/>
                  <a:t> STATA prints a variety of statistics. Mean = 53.765; variance = 390.5224; standard deviation = 19.76164; first quartile (25th percentile) = 36, second quartile (50th percentile, median) = 54.5; third quartile (75th percentile) = 69.</a:t>
                </a:r>
              </a:p>
              <a:p>
                <a:pPr marL="228600" marR="0" lvl="0" indent="-228600" algn="l" defTabSz="914377" rtl="0" eaLnBrk="1" fontAlgn="auto" latinLnBrk="0" hangingPunct="1">
                  <a:lnSpc>
                    <a:spcPct val="100000"/>
                  </a:lnSpc>
                  <a:spcBef>
                    <a:spcPts val="0"/>
                  </a:spcBef>
                  <a:spcAft>
                    <a:spcPts val="0"/>
                  </a:spcAft>
                  <a:buClrTx/>
                  <a:buSzTx/>
                  <a:buFont typeface="+mj-lt"/>
                  <a:buAutoNum type="arabicPeriod"/>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Instructions for Least Square Line:</a:t>
                </a:r>
              </a:p>
              <a:p>
                <a:pPr marL="228600" indent="-228600" defTabSz="914400" eaLnBrk="0" fontAlgn="base" hangingPunct="0">
                  <a:spcBef>
                    <a:spcPct val="30000"/>
                  </a:spcBef>
                  <a:spcAft>
                    <a:spcPct val="0"/>
                  </a:spcAft>
                  <a:buFont typeface="+mj-lt"/>
                  <a:buAutoNum type="arabicPeriod"/>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Import or type the data into one column. (Click File/Import/Excel spreadsheet  (*</a:t>
                </a:r>
                <a:r>
                  <a:rPr kumimoji="0" lang="en-US" sz="1900" b="0" i="0" u="none" strike="noStrike" kern="1200" cap="none" spc="0" normalizeH="0" baseline="0" noProof="0" dirty="0" err="1">
                    <a:ln>
                      <a:noFill/>
                    </a:ln>
                    <a:solidFill>
                      <a:prstClr val="black"/>
                    </a:solidFill>
                    <a:effectLst/>
                    <a:uLnTx/>
                    <a:uFillTx/>
                    <a:latin typeface="Calibri" panose="020F0502020204030204"/>
                    <a:ea typeface="+mn-ea"/>
                    <a:cs typeface="+mn-cs"/>
                  </a:rPr>
                  <a:t>xls</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,*xlsx)/</a:t>
                </a:r>
                <a:r>
                  <a:rPr lang="en-US" sz="1900" dirty="0">
                    <a:hlinkClick r:id="rId3" action="ppaction://hlinkfile"/>
                  </a:rPr>
                  <a:t>Xm04-15</a:t>
                </a:r>
                <a:r>
                  <a:rPr lang="en-US" sz="1900" dirty="0"/>
                  <a:t> </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Check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Import first row as variable names</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Click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Statistics</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Linear models and related</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Linear regression</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Select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Electrical costs </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as the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Dependent variable</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and in the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Independent variables</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box select </a:t>
                </a: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Number of tools.</a:t>
                </a:r>
              </a:p>
              <a:p>
                <a:pPr>
                  <a:spcBef>
                    <a:spcPts val="600"/>
                  </a:spcBef>
                </a:pPr>
                <a:r>
                  <a:rPr lang="en-US" sz="1900" dirty="0"/>
                  <a:t>The least squares line is: </a:t>
                </a:r>
                <a14:m>
                  <m:oMath xmlns:m="http://schemas.openxmlformats.org/officeDocument/2006/math">
                    <m:acc>
                      <m:accPr>
                        <m:chr m:val="̂"/>
                        <m:ctrlPr>
                          <a:rPr lang="en-US" sz="1900" i="1">
                            <a:latin typeface="Cambria Math" panose="02040503050406030204" pitchFamily="18" charset="0"/>
                          </a:rPr>
                        </m:ctrlPr>
                      </m:accPr>
                      <m:e>
                        <m:r>
                          <a:rPr lang="en-US" sz="1900" i="1">
                            <a:latin typeface="Cambria Math" panose="02040503050406030204" pitchFamily="18" charset="0"/>
                          </a:rPr>
                          <m:t>𝑦</m:t>
                        </m:r>
                      </m:e>
                    </m:acc>
                    <m:r>
                      <a:rPr lang="en-US" sz="1900" i="1">
                        <a:latin typeface="Cambria Math" panose="02040503050406030204" pitchFamily="18" charset="0"/>
                      </a:rPr>
                      <m:t>=</m:t>
                    </m:r>
                    <m:r>
                      <m:rPr>
                        <m:nor/>
                      </m:rPr>
                      <a:rPr lang="en-US" sz="1900" dirty="0"/>
                      <m:t>9.587765</m:t>
                    </m:r>
                    <m:r>
                      <a:rPr lang="en-US" sz="1900" i="1" dirty="0">
                        <a:latin typeface="Cambria Math" panose="02040503050406030204" pitchFamily="18" charset="0"/>
                      </a:rPr>
                      <m:t>+</m:t>
                    </m:r>
                    <m:r>
                      <m:rPr>
                        <m:nor/>
                      </m:rPr>
                      <a:rPr lang="en-US" sz="1900" dirty="0"/>
                      <m:t>2.245882</m:t>
                    </m:r>
                    <m:r>
                      <a:rPr lang="en-US" sz="1900" i="1" dirty="0">
                        <a:latin typeface="Cambria Math" panose="02040503050406030204" pitchFamily="18" charset="0"/>
                        <a:ea typeface="Cambria Math" panose="02040503050406030204" pitchFamily="18" charset="0"/>
                      </a:rPr>
                      <m:t>×</m:t>
                    </m:r>
                    <m:r>
                      <m:rPr>
                        <m:sty m:val="p"/>
                      </m:rPr>
                      <a:rPr lang="en-US" sz="1900" dirty="0">
                        <a:latin typeface="Cambria Math" panose="02040503050406030204" pitchFamily="18" charset="0"/>
                        <a:ea typeface="Cambria Math" panose="02040503050406030204" pitchFamily="18" charset="0"/>
                      </a:rPr>
                      <m:t>Number</m:t>
                    </m:r>
                    <m:r>
                      <a:rPr lang="en-US" sz="1900" dirty="0">
                        <a:latin typeface="Cambria Math" panose="02040503050406030204" pitchFamily="18" charset="0"/>
                        <a:ea typeface="Cambria Math" panose="02040503050406030204" pitchFamily="18" charset="0"/>
                      </a:rPr>
                      <m:t> </m:t>
                    </m:r>
                    <m:r>
                      <m:rPr>
                        <m:sty m:val="p"/>
                      </m:rPr>
                      <a:rPr lang="en-US" sz="1900" dirty="0">
                        <a:latin typeface="Cambria Math" panose="02040503050406030204" pitchFamily="18" charset="0"/>
                        <a:ea typeface="Cambria Math" panose="02040503050406030204" pitchFamily="18" charset="0"/>
                      </a:rPr>
                      <m:t>of</m:t>
                    </m:r>
                    <m:r>
                      <a:rPr lang="en-US" sz="1900" dirty="0">
                        <a:latin typeface="Cambria Math" panose="02040503050406030204" pitchFamily="18" charset="0"/>
                        <a:ea typeface="Cambria Math" panose="02040503050406030204" pitchFamily="18" charset="0"/>
                      </a:rPr>
                      <m:t> </m:t>
                    </m:r>
                    <m:r>
                      <m:rPr>
                        <m:sty m:val="p"/>
                      </m:rPr>
                      <a:rPr lang="en-US" sz="1900" dirty="0">
                        <a:latin typeface="Cambria Math" panose="02040503050406030204" pitchFamily="18" charset="0"/>
                        <a:ea typeface="Cambria Math" panose="02040503050406030204" pitchFamily="18" charset="0"/>
                      </a:rPr>
                      <m:t>Tools</m:t>
                    </m:r>
                  </m:oMath>
                </a14:m>
                <a:endParaRPr lang="en-US" sz="1900" dirty="0"/>
              </a:p>
              <a:p>
                <a:r>
                  <a:rPr lang="en-US" sz="1900" b="1" dirty="0"/>
                  <a:t>Covariance and Coefficient of Correlation</a:t>
                </a:r>
              </a:p>
              <a:p>
                <a:pPr>
                  <a:spcBef>
                    <a:spcPts val="600"/>
                  </a:spcBef>
                </a:pPr>
                <a:r>
                  <a:rPr lang="en-US" sz="1900" dirty="0"/>
                  <a:t>Coefficient of correlation = 0.8711, covariance = 36.0589</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 name="TextBox 2">
                <a:extLst>
                  <a:ext uri="{FF2B5EF4-FFF2-40B4-BE49-F238E27FC236}">
                    <a16:creationId xmlns:a16="http://schemas.microsoft.com/office/drawing/2014/main" id="{0ABFCB19-565E-1100-5EDB-F616A0BDE429}"/>
                  </a:ext>
                </a:extLst>
              </p:cNvPr>
              <p:cNvSpPr txBox="1">
                <a:spLocks noRot="1" noChangeAspect="1" noMove="1" noResize="1" noEditPoints="1" noAdjustHandles="1" noChangeArrowheads="1" noChangeShapeType="1" noTextEdit="1"/>
              </p:cNvSpPr>
              <p:nvPr/>
            </p:nvSpPr>
            <p:spPr>
              <a:xfrm>
                <a:off x="383893" y="846165"/>
                <a:ext cx="11424213" cy="6260175"/>
              </a:xfrm>
              <a:prstGeom prst="rect">
                <a:avLst/>
              </a:prstGeom>
              <a:blipFill>
                <a:blip r:embed="rId4"/>
                <a:stretch>
                  <a:fillRect l="-534" t="-48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D3EC8B53-A692-F2E3-46F6-2B08546495BA}"/>
              </a:ext>
            </a:extLst>
          </p:cNvPr>
          <p:cNvSpPr txBox="1"/>
          <p:nvPr/>
        </p:nvSpPr>
        <p:spPr>
          <a:xfrm>
            <a:off x="2873415" y="290425"/>
            <a:ext cx="6094070" cy="584775"/>
          </a:xfrm>
          <a:prstGeom prst="rect">
            <a:avLst/>
          </a:prstGeom>
          <a:noFill/>
        </p:spPr>
        <p:txBody>
          <a:bodyPr wrap="square">
            <a:spAutoFit/>
          </a:bodyPr>
          <a:lstStyle/>
          <a:p>
            <a:r>
              <a:rPr lang="en-US" sz="3200" b="1" dirty="0"/>
              <a:t> Stata Output and Instructions</a:t>
            </a:r>
          </a:p>
        </p:txBody>
      </p:sp>
    </p:spTree>
    <p:extLst>
      <p:ext uri="{BB962C8B-B14F-4D97-AF65-F5344CB8AC3E}">
        <p14:creationId xmlns:p14="http://schemas.microsoft.com/office/powerpoint/2010/main" val="4411882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11E2B9-C256-71A6-C9E3-F4F06F1F4CDB}"/>
              </a:ext>
            </a:extLst>
          </p:cNvPr>
          <p:cNvSpPr txBox="1"/>
          <p:nvPr/>
        </p:nvSpPr>
        <p:spPr>
          <a:xfrm>
            <a:off x="711841" y="957554"/>
            <a:ext cx="10747095" cy="4942892"/>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Instructions for Covariance and Coefficient of Correlation:</a:t>
            </a:r>
          </a:p>
          <a:p>
            <a:pPr marL="228600" indent="-228600">
              <a:buFont typeface="+mj-lt"/>
              <a:buAutoNum type="arabicPeriod"/>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Import or type the data into one column. (Click File/Import/Excel spreadsheet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xls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,*xlsx)/</a:t>
            </a:r>
            <a:r>
              <a:rPr lang="en-US" sz="2400" dirty="0">
                <a:hlinkClick r:id="rId2" action="ppaction://hlinkfile"/>
              </a:rPr>
              <a:t>Xm03-01</a:t>
            </a:r>
            <a:r>
              <a:rPr lang="en-US" sz="2400" dirty="0"/>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Check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Import first row as variable names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377"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Click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Statistics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Summary, tables, and tests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Summary and descriptive statistics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Correlations and Covariances.</a:t>
            </a:r>
          </a:p>
          <a:p>
            <a:pPr marL="228600" marR="0" lvl="0" indent="-228600" algn="l" defTabSz="914377"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Variables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(leave empty for all):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box select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Number of tools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Electrical costs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Click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377"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output the covariance, repeat steps 1–3 and click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Options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check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Display covariances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US" sz="2400" dirty="0"/>
          </a:p>
        </p:txBody>
      </p:sp>
      <p:sp>
        <p:nvSpPr>
          <p:cNvPr id="5" name="TextBox 4">
            <a:extLst>
              <a:ext uri="{FF2B5EF4-FFF2-40B4-BE49-F238E27FC236}">
                <a16:creationId xmlns:a16="http://schemas.microsoft.com/office/drawing/2014/main" id="{D0D5F4CF-A76D-CC6D-EE7C-F96931E35154}"/>
              </a:ext>
            </a:extLst>
          </p:cNvPr>
          <p:cNvSpPr txBox="1"/>
          <p:nvPr/>
        </p:nvSpPr>
        <p:spPr>
          <a:xfrm>
            <a:off x="2873415" y="290425"/>
            <a:ext cx="6094070" cy="584775"/>
          </a:xfrm>
          <a:prstGeom prst="rect">
            <a:avLst/>
          </a:prstGeom>
          <a:noFill/>
        </p:spPr>
        <p:txBody>
          <a:bodyPr wrap="square">
            <a:spAutoFit/>
          </a:bodyPr>
          <a:lstStyle/>
          <a:p>
            <a:r>
              <a:rPr lang="en-US" sz="3200" b="1" dirty="0"/>
              <a:t> Stata Output and Instructions</a:t>
            </a:r>
          </a:p>
        </p:txBody>
      </p:sp>
    </p:spTree>
    <p:extLst>
      <p:ext uri="{BB962C8B-B14F-4D97-AF65-F5344CB8AC3E}">
        <p14:creationId xmlns:p14="http://schemas.microsoft.com/office/powerpoint/2010/main" val="38023332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78910-C727-46C2-A12B-83F40C252AF7}"/>
              </a:ext>
            </a:extLst>
          </p:cNvPr>
          <p:cNvSpPr>
            <a:spLocks noGrp="1"/>
          </p:cNvSpPr>
          <p:nvPr>
            <p:ph type="title"/>
          </p:nvPr>
        </p:nvSpPr>
        <p:spPr/>
        <p:txBody>
          <a:bodyPr/>
          <a:lstStyle/>
          <a:p>
            <a:r>
              <a:rPr lang="en-US" dirty="0"/>
              <a:t>                   </a:t>
            </a:r>
            <a:br>
              <a:rPr lang="en-US" dirty="0"/>
            </a:br>
            <a:endParaRPr lang="en-US" sz="3600" b="1" dirty="0">
              <a:latin typeface="+mn-lt"/>
              <a:ea typeface="+mn-ea"/>
              <a:cs typeface="+mn-cs"/>
            </a:endParaRPr>
          </a:p>
        </p:txBody>
      </p:sp>
      <p:pic>
        <p:nvPicPr>
          <p:cNvPr id="5" name="Picture Placeholder 4" descr="A flowchart shows text in different shaped components with line connecting them. The data from the flow chart are as follows: A line from the component with text Describe a set of data points to another component with text Problem objective? A line from this component points to the component Describe relationship between two variables. A line from this component points to a component reading, Data type? from which three lines emerge and point to three components: Interval, Ordinal, and Nominal. From the component Interval, two components emerge: Graphical (scatter diagram), and Numerical (Covariance, Correlation, Determination, Least squares line). From the Ordinal component, emerges the Graphical component (Treat as nominal). From the Nominal component, a line points to the component Graphical (Bar chart of a cross classification table). A line from the component Describe a set of data points to the component Data Type? which points to three other components: Interval, Ordinal, and Nominal. Two lines from the Interval component points to two components: Graphical (Histogram, Line chart (Time series-data), and Numerical. A line from the numerical component points the component Descriptive measure?, which in turn points to three components: Central location, Variability, and Relative standing. Four components are below the component Central Location: Mean, Media, Mode, Geometric mean (Growth rates). Two components with text below the component Variability shows the following: Range Variance, Standard deviation, Coefficient of variation; and Interquartile range. A component with the text Percentiles, Quartiles is below the component Relative standing. Two lines from the Ordinal component points to the components Graphical (Treat as nominal) and Numerical. A line from the Numerical component points to the component Descriptive Measure? from which three lines point to three components which are: Central location (Median); Variability (Interquartile range), and Relative standing (Percentiles, Quartiles). Two lines from the Nominal component points to the components: Graphical (Bar chart, Pie chart), and Numerical (Mode).&#10;">
            <a:extLst>
              <a:ext uri="{FF2B5EF4-FFF2-40B4-BE49-F238E27FC236}">
                <a16:creationId xmlns:a16="http://schemas.microsoft.com/office/drawing/2014/main" id="{07397808-4F01-4E8E-BE10-F71657796875}"/>
              </a:ext>
            </a:extLst>
          </p:cNvPr>
          <p:cNvPicPr>
            <a:picLocks noGrp="1" noChangeAspect="1"/>
          </p:cNvPicPr>
          <p:nvPr>
            <p:ph type="pic" sz="quarter" idx="10"/>
          </p:nvPr>
        </p:nvPicPr>
        <p:blipFill rotWithShape="1">
          <a:blip r:embed="rId3"/>
          <a:srcRect t="22735" b="22735"/>
          <a:stretch/>
        </p:blipFill>
        <p:spPr/>
      </p:pic>
      <p:pic>
        <p:nvPicPr>
          <p:cNvPr id="3" name="Picture 2">
            <a:extLst>
              <a:ext uri="{FF2B5EF4-FFF2-40B4-BE49-F238E27FC236}">
                <a16:creationId xmlns:a16="http://schemas.microsoft.com/office/drawing/2014/main" id="{2833340B-FF47-783F-B8B0-F2DF601BDF2C}"/>
              </a:ext>
            </a:extLst>
          </p:cNvPr>
          <p:cNvPicPr>
            <a:picLocks noChangeAspect="1"/>
          </p:cNvPicPr>
          <p:nvPr/>
        </p:nvPicPr>
        <p:blipFill>
          <a:blip r:embed="rId4"/>
          <a:stretch>
            <a:fillRect/>
          </a:stretch>
        </p:blipFill>
        <p:spPr>
          <a:xfrm>
            <a:off x="266219" y="115747"/>
            <a:ext cx="11435786" cy="6528121"/>
          </a:xfrm>
          <a:prstGeom prst="rect">
            <a:avLst/>
          </a:prstGeom>
        </p:spPr>
      </p:pic>
    </p:spTree>
    <p:extLst>
      <p:ext uri="{BB962C8B-B14F-4D97-AF65-F5344CB8AC3E}">
        <p14:creationId xmlns:p14="http://schemas.microsoft.com/office/powerpoint/2010/main" val="2249149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39F96-8EA9-4C94-980B-E9198B1023DF}"/>
              </a:ext>
            </a:extLst>
          </p:cNvPr>
          <p:cNvSpPr>
            <a:spLocks noGrp="1"/>
          </p:cNvSpPr>
          <p:nvPr>
            <p:ph type="title"/>
          </p:nvPr>
        </p:nvSpPr>
        <p:spPr/>
        <p:txBody>
          <a:bodyPr/>
          <a:lstStyle/>
          <a:p>
            <a:r>
              <a:rPr lang="en-US" sz="3600" b="1" spc="100" dirty="0">
                <a:latin typeface="Times New Roman" panose="02020603050405020304" pitchFamily="18" charset="0"/>
                <a:ea typeface="+mn-ea"/>
                <a:cs typeface="Times New Roman" panose="02020603050405020304" pitchFamily="18" charset="0"/>
              </a:rPr>
              <a:t>                          </a:t>
            </a:r>
            <a:br>
              <a:rPr lang="en-US" sz="3600" b="1" spc="100" dirty="0">
                <a:latin typeface="Times New Roman" panose="02020603050405020304" pitchFamily="18" charset="0"/>
                <a:ea typeface="+mn-ea"/>
                <a:cs typeface="Times New Roman" panose="02020603050405020304" pitchFamily="18" charset="0"/>
              </a:rPr>
            </a:br>
            <a:r>
              <a:rPr lang="en-US" sz="3600" b="1" spc="100" dirty="0">
                <a:latin typeface="Times New Roman" panose="02020603050405020304" pitchFamily="18" charset="0"/>
                <a:ea typeface="+mn-ea"/>
                <a:cs typeface="Times New Roman" panose="02020603050405020304" pitchFamily="18" charset="0"/>
              </a:rPr>
              <a:t>                        Mean Age of ACBL Members</a:t>
            </a:r>
          </a:p>
        </p:txBody>
      </p:sp>
      <p:sp>
        <p:nvSpPr>
          <p:cNvPr id="3" name="Text Placeholder 2">
            <a:extLst>
              <a:ext uri="{FF2B5EF4-FFF2-40B4-BE49-F238E27FC236}">
                <a16:creationId xmlns:a16="http://schemas.microsoft.com/office/drawing/2014/main" id="{4791027E-C89A-432D-AB19-B7043654C23D}"/>
              </a:ext>
            </a:extLst>
          </p:cNvPr>
          <p:cNvSpPr>
            <a:spLocks noGrp="1"/>
          </p:cNvSpPr>
          <p:nvPr>
            <p:ph type="body" sz="quarter" idx="21"/>
          </p:nvPr>
        </p:nvSpPr>
        <p:spPr/>
        <p:txBody>
          <a:bodyPr/>
          <a:lstStyle/>
          <a:p>
            <a:r>
              <a:rPr lang="en-US" dirty="0"/>
              <a:t>Question</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70C3ED14-DFCF-435F-A193-12BA6B583136}"/>
                  </a:ext>
                </a:extLst>
              </p:cNvPr>
              <p:cNvSpPr>
                <a:spLocks noGrp="1"/>
              </p:cNvSpPr>
              <p:nvPr>
                <p:ph type="body" sz="quarter" idx="15"/>
              </p:nvPr>
            </p:nvSpPr>
            <p:spPr>
              <a:xfrm>
                <a:off x="743576" y="1972320"/>
                <a:ext cx="5200024" cy="3380264"/>
              </a:xfrm>
            </p:spPr>
            <p:txBody>
              <a:bodyPr>
                <a:normAutofit/>
              </a:bodyPr>
              <a:lstStyle/>
              <a:p>
                <a:r>
                  <a:rPr lang="en-US" dirty="0"/>
                  <a:t>Find the mean age of the 200 ACBL members</a:t>
                </a:r>
              </a:p>
              <a:p>
                <a:r>
                  <a:rPr lang="en-US" dirty="0"/>
                  <a:t>DATA: </a:t>
                </a:r>
                <a:r>
                  <a:rPr lang="en-US" sz="2400" dirty="0">
                    <a:hlinkClick r:id="rId3" action="ppaction://hlinkfile"/>
                  </a:rPr>
                  <a:t>Xm03-01</a:t>
                </a:r>
                <a:endParaRPr lang="en-US" sz="2400" b="1" dirty="0"/>
              </a:p>
              <a:p>
                <a:r>
                  <a:rPr lang="en-US" b="1" dirty="0"/>
                  <a:t>Solution:</a:t>
                </a:r>
              </a:p>
              <a:p>
                <a:pPr>
                  <a:spcAft>
                    <a:spcPts val="1800"/>
                  </a:spcAft>
                </a:pPr>
                <a:r>
                  <a:rPr lang="en-US" dirty="0"/>
                  <a:t>To calculate the mean, we add the observations and divide by the size of the sample.</a:t>
                </a:r>
              </a:p>
              <a:p>
                <a:pPr marL="230188" indent="-230188">
                  <a:spcBef>
                    <a:spcPts val="1800"/>
                  </a:spcBef>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𝑛</m:t>
                              </m:r>
                            </m:sup>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𝑖</m:t>
                                  </m:r>
                                </m:sub>
                              </m:sSub>
                            </m:e>
                          </m:nary>
                        </m:num>
                        <m:den>
                          <m:r>
                            <a:rPr lang="en-US" b="0" i="1" smtClean="0">
                              <a:latin typeface="Cambria Math" panose="02040503050406030204" pitchFamily="18" charset="0"/>
                              <a:ea typeface="Cambria Math" panose="02040503050406030204" pitchFamily="18" charset="0"/>
                            </a:rPr>
                            <m:t>𝑛</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73+53+66+⋯+17</m:t>
                          </m:r>
                        </m:num>
                        <m:den>
                          <m:r>
                            <a:rPr lang="en-US" b="0" i="1" smtClean="0">
                              <a:latin typeface="Cambria Math" panose="02040503050406030204" pitchFamily="18" charset="0"/>
                              <a:ea typeface="Cambria Math" panose="02040503050406030204" pitchFamily="18" charset="0"/>
                            </a:rPr>
                            <m:t>200</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10,753</m:t>
                          </m:r>
                        </m:num>
                        <m:den>
                          <m:r>
                            <a:rPr lang="en-US" b="0" i="1" smtClean="0">
                              <a:latin typeface="Cambria Math" panose="02040503050406030204" pitchFamily="18" charset="0"/>
                              <a:ea typeface="Cambria Math" panose="02040503050406030204" pitchFamily="18" charset="0"/>
                            </a:rPr>
                            <m:t>200</m:t>
                          </m:r>
                        </m:den>
                      </m:f>
                    </m:oMath>
                  </m:oMathPara>
                </a14:m>
                <a:endParaRPr lang="en-US" b="0" dirty="0">
                  <a:ea typeface="Cambria Math" panose="02040503050406030204" pitchFamily="18" charset="0"/>
                </a:endParaRPr>
              </a:p>
              <a:p>
                <a:pPr marL="460375" indent="-460375">
                  <a:spcBef>
                    <a:spcPts val="0"/>
                  </a:spcBef>
                </a:pPr>
                <a:endParaRPr lang="en-US" sz="1400" i="1" dirty="0">
                  <a:latin typeface="Cambria Math" panose="02040503050406030204" pitchFamily="18" charset="0"/>
                  <a:ea typeface="Cambria Math" panose="02040503050406030204" pitchFamily="18" charset="0"/>
                </a:endParaRPr>
              </a:p>
              <a:p>
                <a:pPr marL="230188" indent="-230188">
                  <a:spcBef>
                    <a:spcPts val="600"/>
                  </a:spcBef>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r>
                        <a:rPr lang="en-US" b="0" i="1" smtClean="0">
                          <a:latin typeface="Cambria Math" panose="02040503050406030204" pitchFamily="18" charset="0"/>
                          <a:ea typeface="Cambria Math" panose="02040503050406030204" pitchFamily="18" charset="0"/>
                        </a:rPr>
                        <m:t>=53.765</m:t>
                      </m:r>
                    </m:oMath>
                  </m:oMathPara>
                </a14:m>
                <a:endParaRPr lang="en-US" b="0" dirty="0">
                  <a:ea typeface="Cambria Math" panose="02040503050406030204" pitchFamily="18" charset="0"/>
                </a:endParaRPr>
              </a:p>
            </p:txBody>
          </p:sp>
        </mc:Choice>
        <mc:Fallback xmlns="">
          <p:sp>
            <p:nvSpPr>
              <p:cNvPr id="4" name="Text Placeholder 3">
                <a:extLst>
                  <a:ext uri="{FF2B5EF4-FFF2-40B4-BE49-F238E27FC236}">
                    <a16:creationId xmlns:a16="http://schemas.microsoft.com/office/drawing/2014/main" id="{70C3ED14-DFCF-435F-A193-12BA6B583136}"/>
                  </a:ext>
                </a:extLst>
              </p:cNvPr>
              <p:cNvSpPr>
                <a:spLocks noGrp="1" noRot="1" noChangeAspect="1" noMove="1" noResize="1" noEditPoints="1" noAdjustHandles="1" noChangeArrowheads="1" noChangeShapeType="1" noTextEdit="1"/>
              </p:cNvSpPr>
              <p:nvPr>
                <p:ph type="body" sz="quarter" idx="15"/>
              </p:nvPr>
            </p:nvSpPr>
            <p:spPr>
              <a:xfrm>
                <a:off x="743576" y="1972320"/>
                <a:ext cx="5200024" cy="3380264"/>
              </a:xfrm>
              <a:blipFill>
                <a:blip r:embed="rId4"/>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146CFB3-11B2-4746-BCDB-7072E08A8799}"/>
              </a:ext>
            </a:extLst>
          </p:cNvPr>
          <p:cNvSpPr>
            <a:spLocks noGrp="1"/>
          </p:cNvSpPr>
          <p:nvPr>
            <p:ph type="body" sz="quarter" idx="22"/>
          </p:nvPr>
        </p:nvSpPr>
        <p:spPr/>
        <p:txBody>
          <a:bodyPr/>
          <a:lstStyle/>
          <a:p>
            <a:r>
              <a:rPr lang="en-US" dirty="0"/>
              <a:t>EXCEL Function</a:t>
            </a:r>
          </a:p>
          <a:p>
            <a:endParaRPr lang="en-US" dirty="0"/>
          </a:p>
        </p:txBody>
      </p:sp>
      <p:sp>
        <p:nvSpPr>
          <p:cNvPr id="6" name="Text Placeholder 5">
            <a:extLst>
              <a:ext uri="{FF2B5EF4-FFF2-40B4-BE49-F238E27FC236}">
                <a16:creationId xmlns:a16="http://schemas.microsoft.com/office/drawing/2014/main" id="{F9EEBDCC-AC9F-46A4-A820-FB8C578FE51C}"/>
              </a:ext>
            </a:extLst>
          </p:cNvPr>
          <p:cNvSpPr>
            <a:spLocks noGrp="1"/>
          </p:cNvSpPr>
          <p:nvPr>
            <p:ph type="body" sz="quarter" idx="18"/>
          </p:nvPr>
        </p:nvSpPr>
        <p:spPr>
          <a:xfrm>
            <a:off x="6122680" y="1972319"/>
            <a:ext cx="5200024" cy="3774276"/>
          </a:xfrm>
        </p:spPr>
        <p:txBody>
          <a:bodyPr>
            <a:normAutofit/>
          </a:bodyPr>
          <a:lstStyle/>
          <a:p>
            <a:r>
              <a:rPr lang="en-US" dirty="0"/>
              <a:t>If we want to compute the mean and no other statistics, we can use the AVERAGE function.</a:t>
            </a:r>
          </a:p>
          <a:p>
            <a:r>
              <a:rPr lang="en-US" b="1" dirty="0"/>
              <a:t>Instructions</a:t>
            </a:r>
            <a:r>
              <a:rPr lang="en-US" dirty="0"/>
              <a:t>:</a:t>
            </a:r>
          </a:p>
          <a:p>
            <a:r>
              <a:rPr lang="en-US" dirty="0"/>
              <a:t>Type or import the data into one or more columns. (Open </a:t>
            </a:r>
            <a:r>
              <a:rPr lang="en-US" sz="2400" dirty="0">
                <a:hlinkClick r:id="rId3" action="ppaction://hlinkfile"/>
              </a:rPr>
              <a:t>Xm03-01</a:t>
            </a:r>
            <a:r>
              <a:rPr lang="en-US" sz="2400" dirty="0"/>
              <a:t>.) </a:t>
            </a:r>
            <a:r>
              <a:rPr lang="en-US" dirty="0"/>
              <a:t>Type into any empty cell:</a:t>
            </a:r>
          </a:p>
          <a:p>
            <a:pPr>
              <a:tabLst>
                <a:tab pos="460375" algn="l"/>
              </a:tabLst>
            </a:pPr>
            <a:r>
              <a:rPr lang="en-US" dirty="0"/>
              <a:t>	=</a:t>
            </a:r>
            <a:r>
              <a:rPr lang="en-US" b="1" dirty="0"/>
              <a:t> AVERAGE</a:t>
            </a:r>
            <a:r>
              <a:rPr lang="en-US" dirty="0"/>
              <a:t>([Input Range])</a:t>
            </a:r>
          </a:p>
          <a:p>
            <a:r>
              <a:rPr lang="en-US" dirty="0"/>
              <a:t>We would type into any empty cell:</a:t>
            </a:r>
          </a:p>
          <a:p>
            <a:pPr>
              <a:tabLst>
                <a:tab pos="460375" algn="l"/>
              </a:tabLst>
            </a:pPr>
            <a:r>
              <a:rPr lang="en-US" dirty="0"/>
              <a:t>	= </a:t>
            </a:r>
            <a:r>
              <a:rPr lang="en-US" b="1" dirty="0"/>
              <a:t>AVERAGE</a:t>
            </a:r>
            <a:r>
              <a:rPr lang="en-US" dirty="0"/>
              <a:t>(A2:A201)</a:t>
            </a:r>
          </a:p>
          <a:p>
            <a:r>
              <a:rPr lang="en-US" dirty="0"/>
              <a:t>The active cell would store the mean as 53.765.</a:t>
            </a:r>
          </a:p>
          <a:p>
            <a:endParaRPr lang="en-US" dirty="0"/>
          </a:p>
        </p:txBody>
      </p:sp>
    </p:spTree>
    <p:extLst>
      <p:ext uri="{BB962C8B-B14F-4D97-AF65-F5344CB8AC3E}">
        <p14:creationId xmlns:p14="http://schemas.microsoft.com/office/powerpoint/2010/main" val="1009304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FC001-7243-4EFD-A60C-00AA07E0C9A3}"/>
              </a:ext>
            </a:extLst>
          </p:cNvPr>
          <p:cNvSpPr>
            <a:spLocks noGrp="1"/>
          </p:cNvSpPr>
          <p:nvPr>
            <p:ph type="title"/>
          </p:nvPr>
        </p:nvSpPr>
        <p:spPr/>
        <p:txBody>
          <a:bodyPr/>
          <a:lstStyle/>
          <a:p>
            <a:r>
              <a:rPr lang="en-US" sz="3600" b="1" spc="100" dirty="0">
                <a:latin typeface="Times New Roman" panose="02020603050405020304" pitchFamily="18" charset="0"/>
                <a:ea typeface="+mn-ea"/>
                <a:cs typeface="Times New Roman" panose="02020603050405020304" pitchFamily="18" charset="0"/>
              </a:rPr>
              <a:t>                      </a:t>
            </a:r>
            <a:br>
              <a:rPr lang="en-US" sz="3600" b="1" spc="100" dirty="0">
                <a:latin typeface="Times New Roman" panose="02020603050405020304" pitchFamily="18" charset="0"/>
                <a:ea typeface="+mn-ea"/>
                <a:cs typeface="Times New Roman" panose="02020603050405020304" pitchFamily="18" charset="0"/>
              </a:rPr>
            </a:br>
            <a:r>
              <a:rPr lang="en-US" sz="3600" b="1" spc="100" dirty="0">
                <a:latin typeface="Times New Roman" panose="02020603050405020304" pitchFamily="18" charset="0"/>
                <a:ea typeface="+mn-ea"/>
                <a:cs typeface="Times New Roman" panose="02020603050405020304" pitchFamily="18" charset="0"/>
              </a:rPr>
              <a:t>                                    Median and Mode</a:t>
            </a:r>
          </a:p>
        </p:txBody>
      </p:sp>
      <p:sp>
        <p:nvSpPr>
          <p:cNvPr id="3" name="Text Placeholder 2">
            <a:extLst>
              <a:ext uri="{FF2B5EF4-FFF2-40B4-BE49-F238E27FC236}">
                <a16:creationId xmlns:a16="http://schemas.microsoft.com/office/drawing/2014/main" id="{32736495-D6DA-4D78-9F20-9F98BCABD1F6}"/>
              </a:ext>
            </a:extLst>
          </p:cNvPr>
          <p:cNvSpPr>
            <a:spLocks noGrp="1"/>
          </p:cNvSpPr>
          <p:nvPr>
            <p:ph type="body" sz="quarter" idx="15"/>
          </p:nvPr>
        </p:nvSpPr>
        <p:spPr>
          <a:xfrm>
            <a:off x="743576" y="1431851"/>
            <a:ext cx="10711543" cy="4040371"/>
          </a:xfrm>
        </p:spPr>
        <p:txBody>
          <a:bodyPr/>
          <a:lstStyle/>
          <a:p>
            <a:r>
              <a:rPr lang="en-US" dirty="0"/>
              <a:t>The </a:t>
            </a:r>
            <a:r>
              <a:rPr lang="en-US" b="1" dirty="0"/>
              <a:t>median</a:t>
            </a:r>
            <a:r>
              <a:rPr lang="en-US" dirty="0"/>
              <a:t> is calculated by placing all the observations in order (ascending or descending). </a:t>
            </a:r>
          </a:p>
          <a:p>
            <a:r>
              <a:rPr lang="en-US" dirty="0"/>
              <a:t>The observation that falls in the middle is the median. </a:t>
            </a:r>
          </a:p>
          <a:p>
            <a:r>
              <a:rPr lang="en-US" dirty="0"/>
              <a:t>The sample and population medians are computed in the same way. </a:t>
            </a:r>
          </a:p>
          <a:p>
            <a:r>
              <a:rPr lang="en-US" dirty="0"/>
              <a:t>When there is an even number of observations, the median is determined by averaging the two observations in the middle.</a:t>
            </a:r>
          </a:p>
          <a:p>
            <a:pPr>
              <a:spcBef>
                <a:spcPts val="2400"/>
              </a:spcBef>
            </a:pPr>
            <a:r>
              <a:rPr lang="en-US" dirty="0"/>
              <a:t>The </a:t>
            </a:r>
            <a:r>
              <a:rPr lang="en-US" b="1" dirty="0"/>
              <a:t>mode</a:t>
            </a:r>
            <a:r>
              <a:rPr lang="en-US" dirty="0"/>
              <a:t> is defined as the observation (or observations) that occurs with the greatest frequency. </a:t>
            </a:r>
          </a:p>
          <a:p>
            <a:r>
              <a:rPr lang="en-US" dirty="0"/>
              <a:t>Both the statistic and parameter are computed in the same way.</a:t>
            </a:r>
          </a:p>
        </p:txBody>
      </p:sp>
    </p:spTree>
    <p:extLst>
      <p:ext uri="{BB962C8B-B14F-4D97-AF65-F5344CB8AC3E}">
        <p14:creationId xmlns:p14="http://schemas.microsoft.com/office/powerpoint/2010/main" val="76426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39F96-8EA9-4C94-980B-E9198B1023DF}"/>
              </a:ext>
            </a:extLst>
          </p:cNvPr>
          <p:cNvSpPr>
            <a:spLocks noGrp="1"/>
          </p:cNvSpPr>
          <p:nvPr>
            <p:ph type="title"/>
          </p:nvPr>
        </p:nvSpPr>
        <p:spPr/>
        <p:txBody>
          <a:bodyPr/>
          <a:lstStyle/>
          <a:p>
            <a:br>
              <a:rPr lang="en-US" sz="3600" b="1" spc="100" dirty="0">
                <a:latin typeface="Times New Roman" panose="02020603050405020304" pitchFamily="18" charset="0"/>
                <a:ea typeface="+mn-ea"/>
                <a:cs typeface="Times New Roman" panose="02020603050405020304" pitchFamily="18" charset="0"/>
              </a:rPr>
            </a:br>
            <a:r>
              <a:rPr lang="en-US" sz="3600" b="1" spc="100" dirty="0">
                <a:latin typeface="Times New Roman" panose="02020603050405020304" pitchFamily="18" charset="0"/>
                <a:ea typeface="+mn-ea"/>
                <a:cs typeface="Times New Roman" panose="02020603050405020304" pitchFamily="18" charset="0"/>
              </a:rPr>
              <a:t>                         Median Age of ACBL Members</a:t>
            </a:r>
          </a:p>
        </p:txBody>
      </p:sp>
      <p:sp>
        <p:nvSpPr>
          <p:cNvPr id="3" name="Text Placeholder 2">
            <a:extLst>
              <a:ext uri="{FF2B5EF4-FFF2-40B4-BE49-F238E27FC236}">
                <a16:creationId xmlns:a16="http://schemas.microsoft.com/office/drawing/2014/main" id="{4791027E-C89A-432D-AB19-B7043654C23D}"/>
              </a:ext>
            </a:extLst>
          </p:cNvPr>
          <p:cNvSpPr>
            <a:spLocks noGrp="1"/>
          </p:cNvSpPr>
          <p:nvPr>
            <p:ph type="body" sz="quarter" idx="21"/>
          </p:nvPr>
        </p:nvSpPr>
        <p:spPr>
          <a:xfrm>
            <a:off x="743575" y="1337649"/>
            <a:ext cx="5200024" cy="492443"/>
          </a:xfrm>
        </p:spPr>
        <p:txBody>
          <a:bodyPr/>
          <a:lstStyle/>
          <a:p>
            <a:r>
              <a:rPr lang="en-US" dirty="0"/>
              <a:t>Question</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70C3ED14-DFCF-435F-A193-12BA6B583136}"/>
                  </a:ext>
                </a:extLst>
              </p:cNvPr>
              <p:cNvSpPr>
                <a:spLocks noGrp="1"/>
              </p:cNvSpPr>
              <p:nvPr>
                <p:ph type="body" sz="quarter" idx="15"/>
              </p:nvPr>
            </p:nvSpPr>
            <p:spPr>
              <a:xfrm>
                <a:off x="743576" y="1972319"/>
                <a:ext cx="5200024" cy="3580987"/>
              </a:xfrm>
            </p:spPr>
            <p:txBody>
              <a:bodyPr>
                <a:noAutofit/>
              </a:bodyPr>
              <a:lstStyle/>
              <a:p>
                <a:r>
                  <a:rPr lang="en-US" sz="2000" dirty="0"/>
                  <a:t>Find the median age of the 200 ACBL members</a:t>
                </a:r>
              </a:p>
              <a:p>
                <a:r>
                  <a:rPr lang="en-US" sz="2000" dirty="0"/>
                  <a:t>DATA: </a:t>
                </a:r>
                <a:r>
                  <a:rPr lang="en-US" sz="2000" dirty="0">
                    <a:hlinkClick r:id="rId2" action="ppaction://hlinkfile"/>
                  </a:rPr>
                  <a:t>Xm03-01</a:t>
                </a:r>
                <a:endParaRPr lang="en-US" sz="2000" b="1" dirty="0"/>
              </a:p>
              <a:p>
                <a:r>
                  <a:rPr lang="en-US" sz="2000" b="1" dirty="0"/>
                  <a:t>Solution:</a:t>
                </a:r>
              </a:p>
              <a:p>
                <a:pPr>
                  <a:spcAft>
                    <a:spcPts val="0"/>
                  </a:spcAft>
                </a:pPr>
                <a:r>
                  <a:rPr lang="en-US" sz="2000" dirty="0"/>
                  <a:t>Because there is an even number of observations, the median is the average of the two middle ones. </a:t>
                </a:r>
              </a:p>
              <a:p>
                <a:pPr>
                  <a:spcAft>
                    <a:spcPts val="1800"/>
                  </a:spcAft>
                </a:pPr>
                <a:r>
                  <a:rPr lang="en-US" sz="2000" dirty="0"/>
                  <a:t>When all the observations are placed in order, the 100</a:t>
                </a:r>
                <a:r>
                  <a:rPr lang="en-US" sz="2000" baseline="30000" dirty="0"/>
                  <a:t>th</a:t>
                </a:r>
                <a:r>
                  <a:rPr lang="en-US" sz="2000" dirty="0"/>
                  <a:t> and 101</a:t>
                </a:r>
                <a:r>
                  <a:rPr lang="en-US" sz="2000" baseline="30000" dirty="0"/>
                  <a:t>st</a:t>
                </a:r>
                <a:r>
                  <a:rPr lang="en-US" sz="2000" dirty="0"/>
                  <a:t> observations are 54 and 55, respectively.</a:t>
                </a:r>
              </a:p>
              <a:p>
                <a:pPr marL="460375" indent="-230188">
                  <a:spcBef>
                    <a:spcPts val="600"/>
                  </a:spcBef>
                </a:pPr>
                <a14:m>
                  <m:oMathPara xmlns:m="http://schemas.openxmlformats.org/officeDocument/2006/math">
                    <m:oMathParaPr>
                      <m:jc m:val="left"/>
                    </m:oMathParaPr>
                    <m:oMath xmlns:m="http://schemas.openxmlformats.org/officeDocument/2006/math">
                      <m:r>
                        <m:rPr>
                          <m:sty m:val="p"/>
                        </m:rPr>
                        <a:rPr lang="en-US" sz="2000" i="0" smtClean="0">
                          <a:latin typeface="Cambria Math" panose="02040503050406030204" pitchFamily="18" charset="0"/>
                          <a:ea typeface="Cambria Math" panose="02040503050406030204" pitchFamily="18" charset="0"/>
                        </a:rPr>
                        <m:t>M</m:t>
                      </m:r>
                      <m:r>
                        <m:rPr>
                          <m:sty m:val="p"/>
                        </m:rPr>
                        <a:rPr lang="en-US" sz="2000" b="0" i="0" smtClean="0">
                          <a:latin typeface="Cambria Math" panose="02040503050406030204" pitchFamily="18" charset="0"/>
                          <a:ea typeface="Cambria Math" panose="02040503050406030204" pitchFamily="18" charset="0"/>
                        </a:rPr>
                        <m:t>edian</m:t>
                      </m:r>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54+55</m:t>
                          </m:r>
                        </m:num>
                        <m:den>
                          <m:r>
                            <a:rPr lang="en-US" sz="2000" b="0" i="1" smtClean="0">
                              <a:latin typeface="Cambria Math" panose="02040503050406030204" pitchFamily="18" charset="0"/>
                              <a:ea typeface="Cambria Math" panose="02040503050406030204" pitchFamily="18" charset="0"/>
                            </a:rPr>
                            <m:t>2</m:t>
                          </m:r>
                        </m:den>
                      </m:f>
                      <m:r>
                        <a:rPr lang="en-US" sz="2000" b="0" i="1" smtClean="0">
                          <a:latin typeface="Cambria Math" panose="02040503050406030204" pitchFamily="18" charset="0"/>
                          <a:ea typeface="Cambria Math" panose="02040503050406030204" pitchFamily="18" charset="0"/>
                        </a:rPr>
                        <m:t>=54.5</m:t>
                      </m:r>
                    </m:oMath>
                  </m:oMathPara>
                </a14:m>
                <a:endParaRPr lang="en-US" sz="2000" dirty="0"/>
              </a:p>
              <a:p>
                <a:endParaRPr lang="en-US" dirty="0"/>
              </a:p>
            </p:txBody>
          </p:sp>
        </mc:Choice>
        <mc:Fallback xmlns="">
          <p:sp>
            <p:nvSpPr>
              <p:cNvPr id="4" name="Text Placeholder 3">
                <a:extLst>
                  <a:ext uri="{FF2B5EF4-FFF2-40B4-BE49-F238E27FC236}">
                    <a16:creationId xmlns:a16="http://schemas.microsoft.com/office/drawing/2014/main" id="{70C3ED14-DFCF-435F-A193-12BA6B583136}"/>
                  </a:ext>
                </a:extLst>
              </p:cNvPr>
              <p:cNvSpPr>
                <a:spLocks noGrp="1" noRot="1" noChangeAspect="1" noMove="1" noResize="1" noEditPoints="1" noAdjustHandles="1" noChangeArrowheads="1" noChangeShapeType="1" noTextEdit="1"/>
              </p:cNvSpPr>
              <p:nvPr>
                <p:ph type="body" sz="quarter" idx="15"/>
              </p:nvPr>
            </p:nvSpPr>
            <p:spPr>
              <a:xfrm>
                <a:off x="743576" y="1972319"/>
                <a:ext cx="5200024" cy="3580987"/>
              </a:xfrm>
              <a:blipFill>
                <a:blip r:embed="rId3"/>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146CFB3-11B2-4746-BCDB-7072E08A8799}"/>
              </a:ext>
            </a:extLst>
          </p:cNvPr>
          <p:cNvSpPr>
            <a:spLocks noGrp="1"/>
          </p:cNvSpPr>
          <p:nvPr>
            <p:ph type="body" sz="quarter" idx="22"/>
          </p:nvPr>
        </p:nvSpPr>
        <p:spPr>
          <a:xfrm>
            <a:off x="6122680" y="1367424"/>
            <a:ext cx="5200024" cy="492443"/>
          </a:xfrm>
        </p:spPr>
        <p:txBody>
          <a:bodyPr/>
          <a:lstStyle/>
          <a:p>
            <a:r>
              <a:rPr lang="en-US" dirty="0"/>
              <a:t>EXCEL Function</a:t>
            </a:r>
          </a:p>
          <a:p>
            <a:endParaRPr lang="en-US" dirty="0"/>
          </a:p>
        </p:txBody>
      </p:sp>
      <p:sp>
        <p:nvSpPr>
          <p:cNvPr id="6" name="Text Placeholder 5">
            <a:extLst>
              <a:ext uri="{FF2B5EF4-FFF2-40B4-BE49-F238E27FC236}">
                <a16:creationId xmlns:a16="http://schemas.microsoft.com/office/drawing/2014/main" id="{F9EEBDCC-AC9F-46A4-A820-FB8C578FE51C}"/>
              </a:ext>
            </a:extLst>
          </p:cNvPr>
          <p:cNvSpPr>
            <a:spLocks noGrp="1"/>
          </p:cNvSpPr>
          <p:nvPr>
            <p:ph type="body" sz="quarter" idx="18"/>
          </p:nvPr>
        </p:nvSpPr>
        <p:spPr>
          <a:xfrm>
            <a:off x="6122680" y="1972320"/>
            <a:ext cx="5200024" cy="3580986"/>
          </a:xfrm>
        </p:spPr>
        <p:txBody>
          <a:bodyPr>
            <a:normAutofit/>
          </a:bodyPr>
          <a:lstStyle/>
          <a:p>
            <a:r>
              <a:rPr lang="en-US" dirty="0"/>
              <a:t>If we want to compute the median and no other statistics, we can use the MEDIAN function.</a:t>
            </a:r>
          </a:p>
          <a:p>
            <a:r>
              <a:rPr lang="en-US" b="1" dirty="0"/>
              <a:t>Instructions</a:t>
            </a:r>
            <a:r>
              <a:rPr lang="en-US" dirty="0"/>
              <a:t>:</a:t>
            </a:r>
          </a:p>
          <a:p>
            <a:r>
              <a:rPr lang="en-US" dirty="0"/>
              <a:t>Type or import the data into one or more columns. (Open </a:t>
            </a:r>
            <a:r>
              <a:rPr lang="en-US" sz="2400" dirty="0">
                <a:hlinkClick r:id="rId2" action="ppaction://hlinkfile"/>
              </a:rPr>
              <a:t>Xm03-01</a:t>
            </a:r>
            <a:r>
              <a:rPr lang="en-US" dirty="0"/>
              <a:t>.) Type into any empty cell:</a:t>
            </a:r>
          </a:p>
          <a:p>
            <a:pPr>
              <a:tabLst>
                <a:tab pos="460375" algn="l"/>
              </a:tabLst>
            </a:pPr>
            <a:r>
              <a:rPr lang="en-US" dirty="0"/>
              <a:t>	=</a:t>
            </a:r>
            <a:r>
              <a:rPr lang="en-US" b="1" dirty="0"/>
              <a:t> MEDIAN</a:t>
            </a:r>
            <a:r>
              <a:rPr lang="en-US" dirty="0"/>
              <a:t>([Input Range])</a:t>
            </a:r>
          </a:p>
          <a:p>
            <a:r>
              <a:rPr lang="en-US" dirty="0"/>
              <a:t>In Example 4.4, we would type into any empty cell:</a:t>
            </a:r>
          </a:p>
          <a:p>
            <a:pPr>
              <a:tabLst>
                <a:tab pos="460375" algn="l"/>
              </a:tabLst>
            </a:pPr>
            <a:r>
              <a:rPr lang="en-US" dirty="0"/>
              <a:t>	= </a:t>
            </a:r>
            <a:r>
              <a:rPr lang="en-US" b="1" dirty="0"/>
              <a:t>MEDIAN</a:t>
            </a:r>
            <a:r>
              <a:rPr lang="en-US" dirty="0"/>
              <a:t>(A2:A201)</a:t>
            </a:r>
          </a:p>
          <a:p>
            <a:r>
              <a:rPr lang="en-US" dirty="0"/>
              <a:t>The active cell would store the median as 54.5.</a:t>
            </a:r>
          </a:p>
          <a:p>
            <a:endParaRPr lang="en-US" dirty="0"/>
          </a:p>
        </p:txBody>
      </p:sp>
    </p:spTree>
    <p:extLst>
      <p:ext uri="{BB962C8B-B14F-4D97-AF65-F5344CB8AC3E}">
        <p14:creationId xmlns:p14="http://schemas.microsoft.com/office/powerpoint/2010/main" val="2153720405"/>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8000" spc="100" dirty="0">
            <a:solidFill>
              <a:srgbClr val="041E42"/>
            </a:solidFill>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4 Layo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8000" spc="100" dirty="0">
            <a:solidFill>
              <a:srgbClr val="041E42"/>
            </a:solidFill>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4 Layout with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4 Layout Bottom Gradi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4 Layout Left Gradi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ultiple Column Lis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41E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35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6959</TotalTime>
  <Words>4987</Words>
  <Application>Microsoft Office PowerPoint</Application>
  <PresentationFormat>Widescreen</PresentationFormat>
  <Paragraphs>612</Paragraphs>
  <Slides>64</Slides>
  <Notes>36</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64</vt:i4>
      </vt:variant>
    </vt:vector>
  </HeadingPairs>
  <TitlesOfParts>
    <vt:vector size="80" baseType="lpstr">
      <vt:lpstr>Arial</vt:lpstr>
      <vt:lpstr>Arial</vt:lpstr>
      <vt:lpstr>Book Antiqua</vt:lpstr>
      <vt:lpstr>Calibri</vt:lpstr>
      <vt:lpstr>Calibri Light</vt:lpstr>
      <vt:lpstr>Cambria Math</vt:lpstr>
      <vt:lpstr>Helvetica</vt:lpstr>
      <vt:lpstr>Summer Font</vt:lpstr>
      <vt:lpstr>Times New Roman</vt:lpstr>
      <vt:lpstr>Wingdings</vt:lpstr>
      <vt:lpstr>Title Slide</vt:lpstr>
      <vt:lpstr>3/4 Layout</vt:lpstr>
      <vt:lpstr>3/4 Layout with Image</vt:lpstr>
      <vt:lpstr>3/4 Layout Bottom Gradient</vt:lpstr>
      <vt:lpstr>1/4 Layout Left Gradient</vt:lpstr>
      <vt:lpstr>Multiple Column Lists</vt:lpstr>
      <vt:lpstr>PowerPoint Presentation</vt:lpstr>
      <vt:lpstr>PowerPoint Presentation</vt:lpstr>
      <vt:lpstr>PowerPoint Presentation</vt:lpstr>
      <vt:lpstr>PowerPoint Presentation</vt:lpstr>
      <vt:lpstr>Weighted Mean</vt:lpstr>
      <vt:lpstr>PowerPoint Presentation</vt:lpstr>
      <vt:lpstr>                                                   Mean Age of ACBL Members</vt:lpstr>
      <vt:lpstr>                                                           Median and Mode</vt:lpstr>
      <vt:lpstr>                          Median Age of ACBL Members</vt:lpstr>
      <vt:lpstr>PowerPoint Presentation</vt:lpstr>
      <vt:lpstr>                           Mode of Ages of ACBL Members</vt:lpstr>
      <vt:lpstr>                   Mean, Median, Mode: Which Is Best?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Interpreting the Variance</vt:lpstr>
      <vt:lpstr>PowerPoint Presentation</vt:lpstr>
      <vt:lpstr>                                                                                                                                                                                                                                             Comparing the Consistency of Two Types of Golf Clubs</vt:lpstr>
      <vt:lpstr>PowerPoint Presentation</vt:lpstr>
      <vt:lpstr>PowerPoint Presentation</vt:lpstr>
      <vt:lpstr>PowerPoint Presentation</vt:lpstr>
      <vt:lpstr>PowerPoint Presentation</vt:lpstr>
      <vt:lpstr>Using Chebysheff’s Theorem to Interpret Standard Deviation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Quartiles and Percentiles of the Ages of ACBL Members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General Guidelines for Exploring Data</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Numerical Descriptive Techniques</dc:title>
  <dc:creator>DCM</dc:creator>
  <cp:lastModifiedBy>Dennis Charles McCornac</cp:lastModifiedBy>
  <cp:revision>257</cp:revision>
  <dcterms:created xsi:type="dcterms:W3CDTF">2021-02-17T07:29:59Z</dcterms:created>
  <dcterms:modified xsi:type="dcterms:W3CDTF">2025-09-09T10:43:04Z</dcterms:modified>
</cp:coreProperties>
</file>