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handoutMasterIdLst>
    <p:handoutMasterId r:id="rId54"/>
  </p:handoutMasterIdLst>
  <p:sldIdLst>
    <p:sldId id="579" r:id="rId5"/>
    <p:sldId id="479" r:id="rId6"/>
    <p:sldId id="481" r:id="rId7"/>
    <p:sldId id="482" r:id="rId8"/>
    <p:sldId id="483" r:id="rId9"/>
    <p:sldId id="484" r:id="rId10"/>
    <p:sldId id="485" r:id="rId11"/>
    <p:sldId id="486" r:id="rId12"/>
    <p:sldId id="487" r:id="rId13"/>
    <p:sldId id="511" r:id="rId14"/>
    <p:sldId id="488" r:id="rId15"/>
    <p:sldId id="489" r:id="rId16"/>
    <p:sldId id="490" r:id="rId17"/>
    <p:sldId id="491" r:id="rId18"/>
    <p:sldId id="492" r:id="rId19"/>
    <p:sldId id="512" r:id="rId20"/>
    <p:sldId id="493" r:id="rId21"/>
    <p:sldId id="494" r:id="rId22"/>
    <p:sldId id="495" r:id="rId23"/>
    <p:sldId id="513" r:id="rId24"/>
    <p:sldId id="496" r:id="rId25"/>
    <p:sldId id="497" r:id="rId26"/>
    <p:sldId id="498" r:id="rId27"/>
    <p:sldId id="499" r:id="rId28"/>
    <p:sldId id="518" r:id="rId29"/>
    <p:sldId id="522" r:id="rId30"/>
    <p:sldId id="523" r:id="rId31"/>
    <p:sldId id="500" r:id="rId32"/>
    <p:sldId id="501" r:id="rId33"/>
    <p:sldId id="502" r:id="rId34"/>
    <p:sldId id="504" r:id="rId35"/>
    <p:sldId id="506" r:id="rId36"/>
    <p:sldId id="507" r:id="rId37"/>
    <p:sldId id="508" r:id="rId38"/>
    <p:sldId id="551" r:id="rId39"/>
    <p:sldId id="452" r:id="rId40"/>
    <p:sldId id="524" r:id="rId41"/>
    <p:sldId id="527" r:id="rId42"/>
    <p:sldId id="528" r:id="rId43"/>
    <p:sldId id="529" r:id="rId44"/>
    <p:sldId id="312" r:id="rId45"/>
    <p:sldId id="583" r:id="rId46"/>
    <p:sldId id="539" r:id="rId47"/>
    <p:sldId id="540" r:id="rId48"/>
    <p:sldId id="519" r:id="rId49"/>
    <p:sldId id="578" r:id="rId50"/>
    <p:sldId id="536" r:id="rId51"/>
    <p:sldId id="581" r:id="rId5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00"/>
    <a:srgbClr val="B601FF"/>
    <a:srgbClr val="01FFD5"/>
    <a:srgbClr val="E9255F"/>
    <a:srgbClr val="FF6300"/>
    <a:srgbClr val="CDC800"/>
    <a:srgbClr val="006298"/>
    <a:srgbClr val="0098D4"/>
    <a:srgbClr val="00B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200" autoAdjust="0"/>
    <p:restoredTop sz="93588" autoAdjust="0"/>
  </p:normalViewPr>
  <p:slideViewPr>
    <p:cSldViewPr snapToGrid="0" snapToObjects="1">
      <p:cViewPr varScale="1">
        <p:scale>
          <a:sx n="60" d="100"/>
          <a:sy n="60" d="100"/>
        </p:scale>
        <p:origin x="102" y="162"/>
      </p:cViewPr>
      <p:guideLst/>
    </p:cSldViewPr>
  </p:slideViewPr>
  <p:outlineViewPr>
    <p:cViewPr>
      <p:scale>
        <a:sx n="33" d="100"/>
        <a:sy n="33" d="100"/>
      </p:scale>
      <p:origin x="0" y="-34992"/>
    </p:cViewPr>
    <p:sldLst>
      <p:sld r:id="rId1" collapse="1"/>
    </p:sldLst>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54" d="100"/>
          <a:sy n="54" d="100"/>
        </p:scale>
        <p:origin x="2405"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Sabitha\Desktop\Rough%20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IN" sz="1800" b="1"/>
              <a:t>Stacked</a:t>
            </a:r>
            <a:r>
              <a:rPr lang="en-IN" sz="1800" b="1" baseline="0"/>
              <a:t>  bar chart for the quality rating and meal price data</a:t>
            </a:r>
            <a:endParaRPr lang="en-IN" sz="1800" b="1"/>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IN"/>
        </a:p>
      </c:txPr>
    </c:title>
    <c:autoTitleDeleted val="0"/>
    <c:plotArea>
      <c:layout/>
      <c:barChart>
        <c:barDir val="col"/>
        <c:grouping val="percentStacked"/>
        <c:varyColors val="0"/>
        <c:ser>
          <c:idx val="0"/>
          <c:order val="0"/>
          <c:tx>
            <c:strRef>
              <c:f>Sheet3!$AA$100</c:f>
              <c:strCache>
                <c:ptCount val="1"/>
                <c:pt idx="0">
                  <c:v>Good</c:v>
                </c:pt>
              </c:strCache>
            </c:strRef>
          </c:tx>
          <c:spPr>
            <a:solidFill>
              <a:schemeClr val="dk1">
                <a:tint val="88500"/>
              </a:schemeClr>
            </a:solidFill>
            <a:ln>
              <a:noFill/>
            </a:ln>
            <a:effectLst/>
          </c:spPr>
          <c:invertIfNegative val="0"/>
          <c:cat>
            <c:strRef>
              <c:f>Sheet3!$AB$99:$AE$99</c:f>
              <c:strCache>
                <c:ptCount val="4"/>
                <c:pt idx="0">
                  <c:v>$10-19</c:v>
                </c:pt>
                <c:pt idx="1">
                  <c:v>$20-29</c:v>
                </c:pt>
                <c:pt idx="2">
                  <c:v>$30-39</c:v>
                </c:pt>
                <c:pt idx="3">
                  <c:v>$40-49</c:v>
                </c:pt>
              </c:strCache>
            </c:strRef>
          </c:cat>
          <c:val>
            <c:numRef>
              <c:f>Sheet3!$AB$100:$AE$100</c:f>
              <c:numCache>
                <c:formatCode>General</c:formatCode>
                <c:ptCount val="4"/>
                <c:pt idx="0">
                  <c:v>50</c:v>
                </c:pt>
                <c:pt idx="1">
                  <c:v>47.6</c:v>
                </c:pt>
                <c:pt idx="2">
                  <c:v>2.4</c:v>
                </c:pt>
                <c:pt idx="3">
                  <c:v>0</c:v>
                </c:pt>
              </c:numCache>
            </c:numRef>
          </c:val>
          <c:extLst>
            <c:ext xmlns:c16="http://schemas.microsoft.com/office/drawing/2014/chart" uri="{C3380CC4-5D6E-409C-BE32-E72D297353CC}">
              <c16:uniqueId val="{00000000-93CA-4EB0-8F18-A9D738DF9F1E}"/>
            </c:ext>
          </c:extLst>
        </c:ser>
        <c:ser>
          <c:idx val="1"/>
          <c:order val="1"/>
          <c:tx>
            <c:strRef>
              <c:f>Sheet3!$AA$101</c:f>
              <c:strCache>
                <c:ptCount val="1"/>
                <c:pt idx="0">
                  <c:v>Very Good</c:v>
                </c:pt>
              </c:strCache>
            </c:strRef>
          </c:tx>
          <c:spPr>
            <a:solidFill>
              <a:schemeClr val="dk1">
                <a:tint val="55000"/>
              </a:schemeClr>
            </a:solidFill>
            <a:ln>
              <a:noFill/>
            </a:ln>
            <a:effectLst/>
          </c:spPr>
          <c:invertIfNegative val="0"/>
          <c:cat>
            <c:strRef>
              <c:f>Sheet3!$AB$99:$AE$99</c:f>
              <c:strCache>
                <c:ptCount val="4"/>
                <c:pt idx="0">
                  <c:v>$10-19</c:v>
                </c:pt>
                <c:pt idx="1">
                  <c:v>$20-29</c:v>
                </c:pt>
                <c:pt idx="2">
                  <c:v>$30-39</c:v>
                </c:pt>
                <c:pt idx="3">
                  <c:v>$40-49</c:v>
                </c:pt>
              </c:strCache>
            </c:strRef>
          </c:cat>
          <c:val>
            <c:numRef>
              <c:f>Sheet3!$AB$101:$AE$101</c:f>
              <c:numCache>
                <c:formatCode>General</c:formatCode>
                <c:ptCount val="4"/>
                <c:pt idx="0">
                  <c:v>22.7</c:v>
                </c:pt>
                <c:pt idx="1">
                  <c:v>42.7</c:v>
                </c:pt>
                <c:pt idx="2">
                  <c:v>30.6</c:v>
                </c:pt>
                <c:pt idx="3">
                  <c:v>4</c:v>
                </c:pt>
              </c:numCache>
            </c:numRef>
          </c:val>
          <c:extLst>
            <c:ext xmlns:c16="http://schemas.microsoft.com/office/drawing/2014/chart" uri="{C3380CC4-5D6E-409C-BE32-E72D297353CC}">
              <c16:uniqueId val="{00000001-93CA-4EB0-8F18-A9D738DF9F1E}"/>
            </c:ext>
          </c:extLst>
        </c:ser>
        <c:ser>
          <c:idx val="2"/>
          <c:order val="2"/>
          <c:tx>
            <c:strRef>
              <c:f>Sheet3!$AA$102</c:f>
              <c:strCache>
                <c:ptCount val="1"/>
                <c:pt idx="0">
                  <c:v>Excellent</c:v>
                </c:pt>
              </c:strCache>
            </c:strRef>
          </c:tx>
          <c:spPr>
            <a:solidFill>
              <a:schemeClr val="dk1">
                <a:tint val="75000"/>
              </a:schemeClr>
            </a:solidFill>
            <a:ln>
              <a:noFill/>
            </a:ln>
            <a:effectLst/>
          </c:spPr>
          <c:invertIfNegative val="0"/>
          <c:cat>
            <c:strRef>
              <c:f>Sheet3!$AB$99:$AE$99</c:f>
              <c:strCache>
                <c:ptCount val="4"/>
                <c:pt idx="0">
                  <c:v>$10-19</c:v>
                </c:pt>
                <c:pt idx="1">
                  <c:v>$20-29</c:v>
                </c:pt>
                <c:pt idx="2">
                  <c:v>$30-39</c:v>
                </c:pt>
                <c:pt idx="3">
                  <c:v>$40-49</c:v>
                </c:pt>
              </c:strCache>
            </c:strRef>
          </c:cat>
          <c:val>
            <c:numRef>
              <c:f>Sheet3!$AB$102:$AE$102</c:f>
              <c:numCache>
                <c:formatCode>General</c:formatCode>
                <c:ptCount val="4"/>
                <c:pt idx="0">
                  <c:v>3</c:v>
                </c:pt>
                <c:pt idx="1">
                  <c:v>21.2</c:v>
                </c:pt>
                <c:pt idx="2">
                  <c:v>42.4</c:v>
                </c:pt>
                <c:pt idx="3">
                  <c:v>33.4</c:v>
                </c:pt>
              </c:numCache>
            </c:numRef>
          </c:val>
          <c:extLst>
            <c:ext xmlns:c16="http://schemas.microsoft.com/office/drawing/2014/chart" uri="{C3380CC4-5D6E-409C-BE32-E72D297353CC}">
              <c16:uniqueId val="{00000002-93CA-4EB0-8F18-A9D738DF9F1E}"/>
            </c:ext>
          </c:extLst>
        </c:ser>
        <c:dLbls>
          <c:showLegendKey val="0"/>
          <c:showVal val="0"/>
          <c:showCatName val="0"/>
          <c:showSerName val="0"/>
          <c:showPercent val="0"/>
          <c:showBubbleSize val="0"/>
        </c:dLbls>
        <c:gapWidth val="150"/>
        <c:overlap val="100"/>
        <c:axId val="346453632"/>
        <c:axId val="451272128"/>
      </c:barChart>
      <c:catAx>
        <c:axId val="3464536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IN" sz="1800" b="1"/>
                  <a:t>Meal</a:t>
                </a:r>
                <a:r>
                  <a:rPr lang="en-IN" sz="1800" b="1" baseline="0"/>
                  <a:t> Price ($)</a:t>
                </a:r>
                <a:endParaRPr lang="en-IN" sz="1800" b="1"/>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I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272128"/>
        <c:crosses val="autoZero"/>
        <c:auto val="1"/>
        <c:lblAlgn val="ctr"/>
        <c:lblOffset val="100"/>
        <c:noMultiLvlLbl val="0"/>
      </c:catAx>
      <c:valAx>
        <c:axId val="451272128"/>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IN" sz="1800" b="1"/>
                  <a:t>Percentage frequency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45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943100" y="229394"/>
            <a:ext cx="2971800" cy="458788"/>
          </a:xfrm>
          <a:prstGeom prst="rect">
            <a:avLst/>
          </a:prstGeom>
        </p:spPr>
        <p:txBody>
          <a:bodyPr vert="horz" lIns="91440" tIns="45720" rIns="91440" bIns="45720" rtlCol="0"/>
          <a:lstStyle>
            <a:lvl1pPr algn="l">
              <a:defRPr sz="1200"/>
            </a:lvl1pPr>
          </a:lstStyle>
          <a:p>
            <a:pPr algn="ctr"/>
            <a:r>
              <a:rPr lang="fr-FR" sz="1600" b="1" dirty="0" err="1"/>
              <a:t>Chapter</a:t>
            </a:r>
            <a:r>
              <a:rPr lang="fr-FR" sz="1600" b="1" dirty="0"/>
              <a:t> 3: </a:t>
            </a:r>
            <a:r>
              <a:rPr lang="fr-FR" sz="1600" b="1" dirty="0" err="1"/>
              <a:t>Graphical</a:t>
            </a:r>
            <a:r>
              <a:rPr lang="fr-FR" sz="1600" b="1" dirty="0"/>
              <a:t> Descriptive Techniques II</a:t>
            </a:r>
          </a:p>
          <a:p>
            <a:endParaRPr lang="en-US" dirty="0"/>
          </a:p>
        </p:txBody>
      </p:sp>
      <p:sp>
        <p:nvSpPr>
          <p:cNvPr id="5" name="Slide Number Placeholder 4"/>
          <p:cNvSpPr>
            <a:spLocks noGrp="1"/>
          </p:cNvSpPr>
          <p:nvPr>
            <p:ph type="sldNum" sz="quarter" idx="3"/>
          </p:nvPr>
        </p:nvSpPr>
        <p:spPr>
          <a:xfrm>
            <a:off x="655638" y="8226426"/>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9/1/2025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Times New Roman" panose="02020603050405020304" pitchFamily="18" charset="0"/>
              </a:rPr>
              <a:t>The histogram gives us a clear view of the way the ages are distributed. As expected about 40% of the sample are older than 60. About a sixth are in their teens and twenties. There appears to be a good supply of younger players. However, there is an unexpected gap of players in the 40 to 60 range, particularly in the 40 to 50 range.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a:p>
        </p:txBody>
      </p:sp>
    </p:spTree>
    <p:extLst>
      <p:ext uri="{BB962C8B-B14F-4D97-AF65-F5344CB8AC3E}">
        <p14:creationId xmlns:p14="http://schemas.microsoft.com/office/powerpoint/2010/main" val="175374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9EA0AE2-E03D-03F6-09EA-373CC86C1234}"/>
              </a:ext>
            </a:extLst>
          </p:cNvPr>
          <p:cNvSpPr>
            <a:spLocks noGrp="1" noRot="1" noChangeAspect="1" noChangeArrowheads="1" noTextEdit="1"/>
          </p:cNvSpPr>
          <p:nvPr>
            <p:ph type="sldImg"/>
          </p:nvPr>
        </p:nvSpPr>
        <p:spPr>
          <a:xfrm>
            <a:off x="393700" y="692150"/>
            <a:ext cx="6070600" cy="3416300"/>
          </a:xfrm>
          <a:ln/>
        </p:spPr>
      </p:sp>
      <p:sp>
        <p:nvSpPr>
          <p:cNvPr id="65539" name="Rectangle 3">
            <a:extLst>
              <a:ext uri="{FF2B5EF4-FFF2-40B4-BE49-F238E27FC236}">
                <a16:creationId xmlns:a16="http://schemas.microsoft.com/office/drawing/2014/main" id="{DC884145-BF29-9D4F-414E-BA0EE096985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D14FE38-0002-6343-96FC-54FCA899E23E}" type="slidenum">
              <a:rPr lang="en-US" smtClean="0"/>
              <a:t>41</a:t>
            </a:fld>
            <a:endParaRPr lang="en-US"/>
          </a:p>
        </p:txBody>
      </p:sp>
    </p:spTree>
    <p:extLst>
      <p:ext uri="{BB962C8B-B14F-4D97-AF65-F5344CB8AC3E}">
        <p14:creationId xmlns:p14="http://schemas.microsoft.com/office/powerpoint/2010/main" val="912820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45C17CC-221A-259F-515C-F8BD4166AD8D}"/>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40D49497-EFDF-79D0-739D-F08FED5BA1D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a:p>
        </p:txBody>
      </p:sp>
    </p:spTree>
    <p:extLst>
      <p:ext uri="{BB962C8B-B14F-4D97-AF65-F5344CB8AC3E}">
        <p14:creationId xmlns:p14="http://schemas.microsoft.com/office/powerpoint/2010/main" val="383013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Times New Roman" panose="02020603050405020304" pitchFamily="18" charset="0"/>
              </a:rPr>
              <a:t>Incomes of employees in large firms tend to be positively skewed because there is a large number of relatively low-paid workers and a small number of well-paid executives.</a:t>
            </a:r>
          </a:p>
          <a:p>
            <a:r>
              <a:rPr lang="en-US" b="0" i="0" dirty="0">
                <a:effectLst/>
                <a:latin typeface="Times New Roman" panose="02020603050405020304" pitchFamily="18" charset="0"/>
              </a:rPr>
              <a:t>The time taken by students to write exams is frequently negatively skewed because few students hand in their exams early; most prefer to reread their papers and hand them in near the end of the scheduled test period</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a:p>
        </p:txBody>
      </p:sp>
    </p:spTree>
    <p:extLst>
      <p:ext uri="{BB962C8B-B14F-4D97-AF65-F5344CB8AC3E}">
        <p14:creationId xmlns:p14="http://schemas.microsoft.com/office/powerpoint/2010/main" val="387834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0" i="0" dirty="0">
                <a:effectLst/>
                <a:latin typeface="Times New Roman" panose="02020603050405020304" pitchFamily="18" charset="0"/>
              </a:rPr>
              <a:t>Instructions:</a:t>
            </a:r>
          </a:p>
          <a:p>
            <a:pPr marL="228600" indent="-228600">
              <a:buFont typeface="+mj-lt"/>
              <a:buAutoNum type="arabicPeriod"/>
            </a:pPr>
            <a:r>
              <a:rPr lang="en-US" b="0" i="0" dirty="0">
                <a:effectLst/>
                <a:latin typeface="Times New Roman" panose="02020603050405020304" pitchFamily="18" charset="0"/>
              </a:rPr>
              <a:t>Type or import the data into one column. (Open Xm03-05.)</a:t>
            </a:r>
          </a:p>
          <a:p>
            <a:pPr marL="228600" indent="-228600">
              <a:buFont typeface="+mj-lt"/>
              <a:buAutoNum type="arabicPeriod"/>
            </a:pPr>
            <a:r>
              <a:rPr lang="en-US" b="0" i="0" dirty="0">
                <a:effectLst/>
                <a:latin typeface="Times New Roman" panose="02020603050405020304" pitchFamily="18" charset="0"/>
              </a:rPr>
              <a:t>Highlight the column of data. Click </a:t>
            </a:r>
            <a:r>
              <a:rPr lang="en-US" b="1" i="0" dirty="0">
                <a:effectLst/>
                <a:latin typeface="Times New Roman" panose="02020603050405020304" pitchFamily="18" charset="0"/>
              </a:rPr>
              <a:t>Insert</a:t>
            </a:r>
            <a:r>
              <a:rPr lang="en-US" b="0" i="0" dirty="0">
                <a:effectLst/>
                <a:latin typeface="Times New Roman" panose="02020603050405020304" pitchFamily="18" charset="0"/>
              </a:rPr>
              <a:t>, </a:t>
            </a:r>
            <a:r>
              <a:rPr lang="en-US" b="1" i="0" dirty="0">
                <a:effectLst/>
                <a:latin typeface="Times New Roman" panose="02020603050405020304" pitchFamily="18" charset="0"/>
              </a:rPr>
              <a:t>Line</a:t>
            </a:r>
            <a:r>
              <a:rPr lang="en-US" b="0" i="0" dirty="0">
                <a:effectLst/>
                <a:latin typeface="Times New Roman" panose="02020603050405020304" pitchFamily="18" charset="0"/>
              </a:rPr>
              <a:t>, and the first </a:t>
            </a:r>
            <a:r>
              <a:rPr lang="en-US" b="1" i="0" dirty="0">
                <a:effectLst/>
                <a:latin typeface="Times New Roman" panose="02020603050405020304" pitchFamily="18" charset="0"/>
              </a:rPr>
              <a:t>2-D Line</a:t>
            </a:r>
            <a:r>
              <a:rPr lang="en-US" b="0" i="0" dirty="0">
                <a:effectLst/>
                <a:latin typeface="Times New Roman" panose="02020603050405020304" pitchFamily="18" charset="0"/>
              </a:rPr>
              <a:t>. You can draw two or more line charts (for two or more variables) by highlighting all columns of data you wish to graph</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a:p>
        </p:txBody>
      </p:sp>
    </p:spTree>
    <p:extLst>
      <p:ext uri="{BB962C8B-B14F-4D97-AF65-F5344CB8AC3E}">
        <p14:creationId xmlns:p14="http://schemas.microsoft.com/office/powerpoint/2010/main" val="52525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a:p>
        </p:txBody>
      </p:sp>
    </p:spTree>
    <p:extLst>
      <p:ext uri="{BB962C8B-B14F-4D97-AF65-F5344CB8AC3E}">
        <p14:creationId xmlns:p14="http://schemas.microsoft.com/office/powerpoint/2010/main" val="68862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Instructions:</a:t>
            </a:r>
          </a:p>
          <a:p>
            <a:pPr marL="228600" indent="-228600">
              <a:buFont typeface="+mj-lt"/>
              <a:buAutoNum type="arabicPeriod"/>
            </a:pPr>
            <a:r>
              <a:rPr lang="en-US" b="0" i="0" dirty="0">
                <a:effectLst/>
                <a:latin typeface="Times New Roman" panose="02020603050405020304" pitchFamily="18" charset="0"/>
              </a:rPr>
              <a:t>Type or import the data into two adjacent columns. Store variable X in the first column and variable Y in the next column. (Open Xm03-07.)</a:t>
            </a:r>
          </a:p>
          <a:p>
            <a:pPr marL="228600" indent="-228600">
              <a:buFont typeface="+mj-lt"/>
              <a:buAutoNum type="arabicPeriod"/>
            </a:pPr>
            <a:r>
              <a:rPr lang="en-US" b="0" i="0" dirty="0">
                <a:effectLst/>
                <a:latin typeface="Times New Roman" panose="02020603050405020304" pitchFamily="18" charset="0"/>
              </a:rPr>
              <a:t>Click </a:t>
            </a:r>
            <a:r>
              <a:rPr lang="en-US" b="1" i="0" dirty="0">
                <a:effectLst/>
                <a:latin typeface="Times New Roman" panose="02020603050405020304" pitchFamily="18" charset="0"/>
              </a:rPr>
              <a:t>Insert</a:t>
            </a:r>
            <a:r>
              <a:rPr lang="en-US" b="0" i="0" dirty="0">
                <a:effectLst/>
                <a:latin typeface="Times New Roman" panose="02020603050405020304" pitchFamily="18" charset="0"/>
              </a:rPr>
              <a:t> and </a:t>
            </a:r>
            <a:r>
              <a:rPr lang="en-US" b="1" i="0" dirty="0">
                <a:effectLst/>
                <a:latin typeface="Times New Roman" panose="02020603050405020304" pitchFamily="18" charset="0"/>
              </a:rPr>
              <a:t>Scatter</a:t>
            </a:r>
            <a:endParaRPr lang="en-US" b="1"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a:p>
        </p:txBody>
      </p:sp>
    </p:spTree>
    <p:extLst>
      <p:ext uri="{BB962C8B-B14F-4D97-AF65-F5344CB8AC3E}">
        <p14:creationId xmlns:p14="http://schemas.microsoft.com/office/powerpoint/2010/main" val="236511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4F885A0-8E2C-405B-B26C-2E7F6F6B7AF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2A68B1BF-44F4-CEAC-CB36-0C14F60AEC1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F5E12EF-C242-14A3-470E-58FB55C36225}"/>
              </a:ext>
            </a:extLst>
          </p:cNvPr>
          <p:cNvSpPr>
            <a:spLocks noGrp="1" noRot="1" noChangeAspect="1" noChangeArrowheads="1" noTextEdit="1"/>
          </p:cNvSpPr>
          <p:nvPr>
            <p:ph type="sldImg"/>
          </p:nvPr>
        </p:nvSpPr>
        <p:spPr>
          <a:xfrm>
            <a:off x="393700" y="692150"/>
            <a:ext cx="6070600" cy="3416300"/>
          </a:xfrm>
          <a:ln/>
        </p:spPr>
      </p:sp>
      <p:sp>
        <p:nvSpPr>
          <p:cNvPr id="59395" name="Rectangle 3">
            <a:extLst>
              <a:ext uri="{FF2B5EF4-FFF2-40B4-BE49-F238E27FC236}">
                <a16:creationId xmlns:a16="http://schemas.microsoft.com/office/drawing/2014/main" id="{3889BCC9-0CB2-9E37-6EBC-852123DA6F8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82D63EA-F8DE-03D8-EFCE-7C9AF12979FB}"/>
              </a:ext>
            </a:extLst>
          </p:cNvPr>
          <p:cNvSpPr>
            <a:spLocks noGrp="1" noRot="1" noChangeAspect="1" noChangeArrowheads="1" noTextEdit="1"/>
          </p:cNvSpPr>
          <p:nvPr>
            <p:ph type="sldImg"/>
          </p:nvPr>
        </p:nvSpPr>
        <p:spPr>
          <a:xfrm>
            <a:off x="393700" y="692150"/>
            <a:ext cx="6070600" cy="3416300"/>
          </a:xfrm>
          <a:ln/>
        </p:spPr>
      </p:sp>
      <p:sp>
        <p:nvSpPr>
          <p:cNvPr id="63491" name="Rectangle 3">
            <a:extLst>
              <a:ext uri="{FF2B5EF4-FFF2-40B4-BE49-F238E27FC236}">
                <a16:creationId xmlns:a16="http://schemas.microsoft.com/office/drawing/2014/main" id="{931A1C37-7AFD-AB05-1850-B4955BB33C6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Footer">
            <a:extLst>
              <a:ext uri="{FF2B5EF4-FFF2-40B4-BE49-F238E27FC236}">
                <a16:creationId xmlns:a16="http://schemas.microsoft.com/office/drawing/2014/main" id="{0570013D-3B1C-4AF8-AD98-AB90ACB2D259}"/>
              </a:ext>
            </a:extLst>
          </p:cNvPr>
          <p:cNvSpPr txBox="1"/>
          <p:nvPr userDrawn="1"/>
        </p:nvSpPr>
        <p:spPr>
          <a:xfrm>
            <a:off x="210878" y="6578211"/>
            <a:ext cx="8956009" cy="261610"/>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a:t>
            </a:r>
          </a:p>
        </p:txBody>
      </p:sp>
    </p:spTree>
    <p:extLst>
      <p:ext uri="{BB962C8B-B14F-4D97-AF65-F5344CB8AC3E}">
        <p14:creationId xmlns:p14="http://schemas.microsoft.com/office/powerpoint/2010/main" val="103506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7" y="1410347"/>
            <a:ext cx="10721999" cy="4169044"/>
          </a:xfrm>
        </p:spPr>
        <p:txBody>
          <a:bodyPr/>
          <a:lstStyle/>
          <a:p>
            <a:r>
              <a:rPr lang="en-US" dirty="0"/>
              <a:t>Click icon to add picture</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4601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Two_Caption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1" hasCustomPrompt="1"/>
          </p:nvPr>
        </p:nvSpPr>
        <p:spPr>
          <a:xfrm>
            <a:off x="733118" y="1620838"/>
            <a:ext cx="10620682" cy="83707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6" name="Picture Placeholder 5"/>
          <p:cNvSpPr>
            <a:spLocks noGrp="1"/>
          </p:cNvSpPr>
          <p:nvPr>
            <p:ph type="pic" sz="quarter" idx="10"/>
          </p:nvPr>
        </p:nvSpPr>
        <p:spPr>
          <a:xfrm>
            <a:off x="733117" y="2538376"/>
            <a:ext cx="10620681" cy="1909267"/>
          </a:xfrm>
        </p:spPr>
        <p:txBody>
          <a:bodyPr/>
          <a:lstStyle/>
          <a:p>
            <a:r>
              <a:rPr lang="en-US" dirty="0"/>
              <a:t>Click icon to add picture</a:t>
            </a:r>
          </a:p>
        </p:txBody>
      </p:sp>
      <p:sp>
        <p:nvSpPr>
          <p:cNvPr id="8" name="Text Placeholder 9">
            <a:extLst>
              <a:ext uri="{FF2B5EF4-FFF2-40B4-BE49-F238E27FC236}">
                <a16:creationId xmlns:a16="http://schemas.microsoft.com/office/drawing/2014/main" id="{10FB200A-F692-41F0-90CC-375B18C05D31}"/>
              </a:ext>
            </a:extLst>
          </p:cNvPr>
          <p:cNvSpPr>
            <a:spLocks noGrp="1"/>
          </p:cNvSpPr>
          <p:nvPr>
            <p:ph type="body" sz="quarter" idx="12" hasCustomPrompt="1"/>
          </p:nvPr>
        </p:nvSpPr>
        <p:spPr>
          <a:xfrm>
            <a:off x="733116" y="4578244"/>
            <a:ext cx="10620682" cy="83707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576638" y="6492875"/>
            <a:ext cx="8956009" cy="261610"/>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a:t>
            </a:r>
          </a:p>
        </p:txBody>
      </p:sp>
    </p:spTree>
    <p:extLst>
      <p:ext uri="{BB962C8B-B14F-4D97-AF65-F5344CB8AC3E}">
        <p14:creationId xmlns:p14="http://schemas.microsoft.com/office/powerpoint/2010/main" val="79082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with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FE18D74-90FB-411F-A23D-20EDFF682D2E}"/>
              </a:ext>
            </a:extLst>
          </p:cNvPr>
          <p:cNvSpPr>
            <a:spLocks noGrp="1"/>
          </p:cNvSpPr>
          <p:nvPr>
            <p:ph type="body" sz="quarter" idx="15" hasCustomPrompt="1"/>
          </p:nvPr>
        </p:nvSpPr>
        <p:spPr>
          <a:xfrm>
            <a:off x="743574" y="1535854"/>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6" name="Picture Placeholder 5"/>
          <p:cNvSpPr>
            <a:spLocks noGrp="1"/>
          </p:cNvSpPr>
          <p:nvPr>
            <p:ph type="pic" sz="quarter" idx="10"/>
          </p:nvPr>
        </p:nvSpPr>
        <p:spPr>
          <a:xfrm>
            <a:off x="733117" y="1987827"/>
            <a:ext cx="10721999" cy="3890994"/>
          </a:xfrm>
        </p:spPr>
        <p:txBody>
          <a:bodyPr/>
          <a:lstStyle/>
          <a:p>
            <a:r>
              <a:rPr lang="en-US" dirty="0"/>
              <a:t>Click icon to add picture</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9021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with 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FE18D74-90FB-411F-A23D-20EDFF682D2E}"/>
              </a:ext>
            </a:extLst>
          </p:cNvPr>
          <p:cNvSpPr>
            <a:spLocks noGrp="1"/>
          </p:cNvSpPr>
          <p:nvPr>
            <p:ph type="body" sz="quarter" idx="15" hasCustomPrompt="1"/>
          </p:nvPr>
        </p:nvSpPr>
        <p:spPr>
          <a:xfrm>
            <a:off x="743574" y="1535854"/>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6" name="Picture Placeholder 5"/>
          <p:cNvSpPr>
            <a:spLocks noGrp="1"/>
          </p:cNvSpPr>
          <p:nvPr>
            <p:ph type="pic" sz="quarter" idx="10"/>
          </p:nvPr>
        </p:nvSpPr>
        <p:spPr>
          <a:xfrm>
            <a:off x="733118" y="1987827"/>
            <a:ext cx="6477000" cy="3890994"/>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01339" y="1987827"/>
            <a:ext cx="4054039" cy="389099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555123" y="6487406"/>
            <a:ext cx="8956009" cy="261610"/>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a:t>
            </a:r>
          </a:p>
        </p:txBody>
      </p:sp>
      <p:sp>
        <p:nvSpPr>
          <p:cNvPr id="2" name="TextBox 1">
            <a:extLst>
              <a:ext uri="{FF2B5EF4-FFF2-40B4-BE49-F238E27FC236}">
                <a16:creationId xmlns:a16="http://schemas.microsoft.com/office/drawing/2014/main" id="{BABE96F1-9BDD-92C6-B27E-1B52D4D7B67F}"/>
              </a:ext>
            </a:extLst>
          </p:cNvPr>
          <p:cNvSpPr txBox="1"/>
          <p:nvPr userDrawn="1"/>
        </p:nvSpPr>
        <p:spPr>
          <a:xfrm>
            <a:off x="11455117" y="6518184"/>
            <a:ext cx="548705" cy="230832"/>
          </a:xfrm>
          <a:prstGeom prst="rect">
            <a:avLst/>
          </a:prstGeom>
          <a:noFill/>
          <a:effectLst/>
        </p:spPr>
        <p:txBody>
          <a:bodyPr wrap="square" lIns="0" tIns="0" rIns="0" rtlCol="0" anchor="b">
            <a:spAutoFit/>
          </a:bodyPr>
          <a:lstStyle/>
          <a:p>
            <a:fld id="{FA0CBB05-508A-422B-81DA-251F7A7E6AC3}" type="slidenum">
              <a:rPr lang="en-US" sz="1200" smtClean="0">
                <a:latin typeface="Open Sans" panose="020B0606030504020204" pitchFamily="34" charset="0"/>
                <a:ea typeface="Open Sans" panose="020B0606030504020204" pitchFamily="34" charset="0"/>
                <a:cs typeface="Open Sans" panose="020B0606030504020204" pitchFamily="34" charset="0"/>
              </a:rPr>
              <a:t>‹#›</a:t>
            </a:fld>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8578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side-by-side Caption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Picture Placeholder 5"/>
          <p:cNvSpPr>
            <a:spLocks noGrp="1"/>
          </p:cNvSpPr>
          <p:nvPr>
            <p:ph type="pic" sz="quarter" idx="10"/>
          </p:nvPr>
        </p:nvSpPr>
        <p:spPr>
          <a:xfrm>
            <a:off x="733118" y="1987827"/>
            <a:ext cx="10725764" cy="1561285"/>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118" y="3735092"/>
            <a:ext cx="5303472" cy="1836549"/>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Text Placeholder 9">
            <a:extLst>
              <a:ext uri="{FF2B5EF4-FFF2-40B4-BE49-F238E27FC236}">
                <a16:creationId xmlns:a16="http://schemas.microsoft.com/office/drawing/2014/main" id="{ABACDB79-AB3E-4609-A9BA-27CEE73B6C86}"/>
              </a:ext>
            </a:extLst>
          </p:cNvPr>
          <p:cNvSpPr>
            <a:spLocks noGrp="1"/>
          </p:cNvSpPr>
          <p:nvPr>
            <p:ph type="body" sz="quarter" idx="12" hasCustomPrompt="1"/>
          </p:nvPr>
        </p:nvSpPr>
        <p:spPr>
          <a:xfrm>
            <a:off x="6155410" y="3735091"/>
            <a:ext cx="5303472" cy="1836549"/>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297642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Sections with Images and Bottom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FE18D74-90FB-411F-A23D-20EDFF682D2E}"/>
              </a:ext>
            </a:extLst>
          </p:cNvPr>
          <p:cNvSpPr>
            <a:spLocks noGrp="1"/>
          </p:cNvSpPr>
          <p:nvPr>
            <p:ph type="body" sz="quarter" idx="15" hasCustomPrompt="1"/>
          </p:nvPr>
        </p:nvSpPr>
        <p:spPr>
          <a:xfrm>
            <a:off x="743575" y="1427368"/>
            <a:ext cx="5242697"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6" name="Picture Placeholder 5"/>
          <p:cNvSpPr>
            <a:spLocks noGrp="1"/>
          </p:cNvSpPr>
          <p:nvPr>
            <p:ph type="pic" sz="quarter" idx="10"/>
          </p:nvPr>
        </p:nvSpPr>
        <p:spPr>
          <a:xfrm>
            <a:off x="733117" y="1879341"/>
            <a:ext cx="5253155" cy="2925134"/>
          </a:xfrm>
        </p:spPr>
        <p:txBody>
          <a:bodyPr/>
          <a:lstStyle/>
          <a:p>
            <a:r>
              <a:rPr lang="en-US" dirty="0"/>
              <a:t>Click icon to add picture</a:t>
            </a:r>
          </a:p>
        </p:txBody>
      </p:sp>
      <p:sp>
        <p:nvSpPr>
          <p:cNvPr id="11" name="Text Placeholder 5">
            <a:extLst>
              <a:ext uri="{FF2B5EF4-FFF2-40B4-BE49-F238E27FC236}">
                <a16:creationId xmlns:a16="http://schemas.microsoft.com/office/drawing/2014/main" id="{60F0504B-3865-4CC8-A076-812C6EF4B4E8}"/>
              </a:ext>
            </a:extLst>
          </p:cNvPr>
          <p:cNvSpPr>
            <a:spLocks noGrp="1"/>
          </p:cNvSpPr>
          <p:nvPr>
            <p:ph type="body" sz="quarter" idx="17" hasCustomPrompt="1"/>
          </p:nvPr>
        </p:nvSpPr>
        <p:spPr>
          <a:xfrm>
            <a:off x="6096001" y="1427368"/>
            <a:ext cx="5257800"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Picture Placeholder 5">
            <a:extLst>
              <a:ext uri="{FF2B5EF4-FFF2-40B4-BE49-F238E27FC236}">
                <a16:creationId xmlns:a16="http://schemas.microsoft.com/office/drawing/2014/main" id="{E17D136E-4F7D-46BF-AE52-D49824D479CD}"/>
              </a:ext>
            </a:extLst>
          </p:cNvPr>
          <p:cNvSpPr>
            <a:spLocks noGrp="1"/>
          </p:cNvSpPr>
          <p:nvPr>
            <p:ph type="pic" sz="quarter" idx="16"/>
          </p:nvPr>
        </p:nvSpPr>
        <p:spPr>
          <a:xfrm>
            <a:off x="6096001" y="1879341"/>
            <a:ext cx="5257799" cy="2925134"/>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119" y="4928460"/>
            <a:ext cx="10722260" cy="85240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544365" y="6492875"/>
            <a:ext cx="8956009" cy="261610"/>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a:t>
            </a:r>
          </a:p>
        </p:txBody>
      </p:sp>
    </p:spTree>
    <p:extLst>
      <p:ext uri="{BB962C8B-B14F-4D97-AF65-F5344CB8AC3E}">
        <p14:creationId xmlns:p14="http://schemas.microsoft.com/office/powerpoint/2010/main" val="3065349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with Two Images and Bottom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FE18D74-90FB-411F-A23D-20EDFF682D2E}"/>
              </a:ext>
            </a:extLst>
          </p:cNvPr>
          <p:cNvSpPr>
            <a:spLocks noGrp="1"/>
          </p:cNvSpPr>
          <p:nvPr>
            <p:ph type="body" sz="quarter" idx="15" hasCustomPrompt="1"/>
          </p:nvPr>
        </p:nvSpPr>
        <p:spPr>
          <a:xfrm>
            <a:off x="743575" y="1427368"/>
            <a:ext cx="10610225"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6" name="Picture Placeholder 5"/>
          <p:cNvSpPr>
            <a:spLocks noGrp="1"/>
          </p:cNvSpPr>
          <p:nvPr>
            <p:ph type="pic" sz="quarter" idx="10"/>
          </p:nvPr>
        </p:nvSpPr>
        <p:spPr>
          <a:xfrm>
            <a:off x="733117" y="1879341"/>
            <a:ext cx="5253155" cy="2925134"/>
          </a:xfrm>
        </p:spPr>
        <p:txBody>
          <a:bodyPr/>
          <a:lstStyle/>
          <a:p>
            <a:r>
              <a:rPr lang="en-US" dirty="0"/>
              <a:t>Click icon to add picture</a:t>
            </a:r>
          </a:p>
        </p:txBody>
      </p:sp>
      <p:sp>
        <p:nvSpPr>
          <p:cNvPr id="8" name="Picture Placeholder 5">
            <a:extLst>
              <a:ext uri="{FF2B5EF4-FFF2-40B4-BE49-F238E27FC236}">
                <a16:creationId xmlns:a16="http://schemas.microsoft.com/office/drawing/2014/main" id="{E17D136E-4F7D-46BF-AE52-D49824D479CD}"/>
              </a:ext>
            </a:extLst>
          </p:cNvPr>
          <p:cNvSpPr>
            <a:spLocks noGrp="1"/>
          </p:cNvSpPr>
          <p:nvPr>
            <p:ph type="pic" sz="quarter" idx="16"/>
          </p:nvPr>
        </p:nvSpPr>
        <p:spPr>
          <a:xfrm>
            <a:off x="6096001" y="1879341"/>
            <a:ext cx="5257799" cy="2925134"/>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119" y="4928460"/>
            <a:ext cx="10722260" cy="85240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733117" y="6498164"/>
            <a:ext cx="8956009" cy="261610"/>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t>
            </a:r>
          </a:p>
        </p:txBody>
      </p:sp>
    </p:spTree>
    <p:extLst>
      <p:ext uri="{BB962C8B-B14F-4D97-AF65-F5344CB8AC3E}">
        <p14:creationId xmlns:p14="http://schemas.microsoft.com/office/powerpoint/2010/main" val="3209072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s and Bottom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7" y="1567543"/>
            <a:ext cx="5253155" cy="3236932"/>
          </a:xfrm>
        </p:spPr>
        <p:txBody>
          <a:bodyPr/>
          <a:lstStyle/>
          <a:p>
            <a:r>
              <a:rPr lang="en-US" dirty="0"/>
              <a:t>Click icon to add picture</a:t>
            </a:r>
          </a:p>
        </p:txBody>
      </p:sp>
      <p:sp>
        <p:nvSpPr>
          <p:cNvPr id="8" name="Picture Placeholder 5">
            <a:extLst>
              <a:ext uri="{FF2B5EF4-FFF2-40B4-BE49-F238E27FC236}">
                <a16:creationId xmlns:a16="http://schemas.microsoft.com/office/drawing/2014/main" id="{E17D136E-4F7D-46BF-AE52-D49824D479CD}"/>
              </a:ext>
            </a:extLst>
          </p:cNvPr>
          <p:cNvSpPr>
            <a:spLocks noGrp="1"/>
          </p:cNvSpPr>
          <p:nvPr>
            <p:ph type="pic" sz="quarter" idx="16"/>
          </p:nvPr>
        </p:nvSpPr>
        <p:spPr>
          <a:xfrm>
            <a:off x="6096001" y="1567543"/>
            <a:ext cx="5257799" cy="3236932"/>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119" y="4928460"/>
            <a:ext cx="10722260" cy="85240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4930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Sections with Images and Two Caption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FE18D74-90FB-411F-A23D-20EDFF682D2E}"/>
              </a:ext>
            </a:extLst>
          </p:cNvPr>
          <p:cNvSpPr>
            <a:spLocks noGrp="1"/>
          </p:cNvSpPr>
          <p:nvPr>
            <p:ph type="body" sz="quarter" idx="15" hasCustomPrompt="1"/>
          </p:nvPr>
        </p:nvSpPr>
        <p:spPr>
          <a:xfrm>
            <a:off x="743575" y="1427368"/>
            <a:ext cx="5242697"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6" name="Picture Placeholder 5"/>
          <p:cNvSpPr>
            <a:spLocks noGrp="1"/>
          </p:cNvSpPr>
          <p:nvPr>
            <p:ph type="pic" sz="quarter" idx="10"/>
          </p:nvPr>
        </p:nvSpPr>
        <p:spPr>
          <a:xfrm>
            <a:off x="733117" y="1879341"/>
            <a:ext cx="5253155" cy="2925134"/>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119" y="4928460"/>
            <a:ext cx="5253153" cy="85240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sed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11" name="Text Placeholder 5">
            <a:extLst>
              <a:ext uri="{FF2B5EF4-FFF2-40B4-BE49-F238E27FC236}">
                <a16:creationId xmlns:a16="http://schemas.microsoft.com/office/drawing/2014/main" id="{60F0504B-3865-4CC8-A076-812C6EF4B4E8}"/>
              </a:ext>
            </a:extLst>
          </p:cNvPr>
          <p:cNvSpPr>
            <a:spLocks noGrp="1"/>
          </p:cNvSpPr>
          <p:nvPr>
            <p:ph type="body" sz="quarter" idx="17" hasCustomPrompt="1"/>
          </p:nvPr>
        </p:nvSpPr>
        <p:spPr>
          <a:xfrm>
            <a:off x="6096001" y="1427368"/>
            <a:ext cx="5257800"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Picture Placeholder 5">
            <a:extLst>
              <a:ext uri="{FF2B5EF4-FFF2-40B4-BE49-F238E27FC236}">
                <a16:creationId xmlns:a16="http://schemas.microsoft.com/office/drawing/2014/main" id="{E17D136E-4F7D-46BF-AE52-D49824D479CD}"/>
              </a:ext>
            </a:extLst>
          </p:cNvPr>
          <p:cNvSpPr>
            <a:spLocks noGrp="1"/>
          </p:cNvSpPr>
          <p:nvPr>
            <p:ph type="pic" sz="quarter" idx="16"/>
          </p:nvPr>
        </p:nvSpPr>
        <p:spPr>
          <a:xfrm>
            <a:off x="6096001" y="1879341"/>
            <a:ext cx="5257799" cy="2925134"/>
          </a:xfrm>
        </p:spPr>
        <p:txBody>
          <a:bodyPr/>
          <a:lstStyle/>
          <a:p>
            <a:r>
              <a:rPr lang="en-US" dirty="0"/>
              <a:t>Click icon to add picture</a:t>
            </a:r>
          </a:p>
        </p:txBody>
      </p:sp>
      <p:sp>
        <p:nvSpPr>
          <p:cNvPr id="12" name="Text Placeholder 9">
            <a:extLst>
              <a:ext uri="{FF2B5EF4-FFF2-40B4-BE49-F238E27FC236}">
                <a16:creationId xmlns:a16="http://schemas.microsoft.com/office/drawing/2014/main" id="{CC39118D-AF06-4D1E-A28A-244A65DAF08F}"/>
              </a:ext>
            </a:extLst>
          </p:cNvPr>
          <p:cNvSpPr>
            <a:spLocks noGrp="1"/>
          </p:cNvSpPr>
          <p:nvPr>
            <p:ph type="body" sz="quarter" idx="18" hasCustomPrompt="1"/>
          </p:nvPr>
        </p:nvSpPr>
        <p:spPr>
          <a:xfrm>
            <a:off x="6096000" y="4928459"/>
            <a:ext cx="5253153" cy="85240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sed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474DE8B-2827-4A7C-9B2C-FEC71A002342}"/>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53635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ut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5">
            <a:extLst>
              <a:ext uri="{FF2B5EF4-FFF2-40B4-BE49-F238E27FC236}">
                <a16:creationId xmlns:a16="http://schemas.microsoft.com/office/drawing/2014/main" id="{BAECA0C2-243F-4732-A24E-676F6BDF3C83}"/>
              </a:ext>
            </a:extLst>
          </p:cNvPr>
          <p:cNvSpPr>
            <a:spLocks noGrp="1"/>
          </p:cNvSpPr>
          <p:nvPr>
            <p:ph type="pic" sz="quarter" idx="10"/>
          </p:nvPr>
        </p:nvSpPr>
        <p:spPr>
          <a:xfrm>
            <a:off x="733116" y="1289685"/>
            <a:ext cx="4654296" cy="2880360"/>
          </a:xfrm>
        </p:spPr>
        <p:txBody>
          <a:bodyPr/>
          <a:lstStyle/>
          <a:p>
            <a:r>
              <a:rPr lang="en-US" dirty="0"/>
              <a:t>Click icon to add picture</a:t>
            </a:r>
          </a:p>
        </p:txBody>
      </p:sp>
      <p:sp>
        <p:nvSpPr>
          <p:cNvPr id="6" name="Text Placeholder 5"/>
          <p:cNvSpPr>
            <a:spLocks noGrp="1"/>
          </p:cNvSpPr>
          <p:nvPr>
            <p:ph type="body" sz="quarter" idx="15" hasCustomPrompt="1"/>
          </p:nvPr>
        </p:nvSpPr>
        <p:spPr>
          <a:xfrm>
            <a:off x="4289987" y="1962638"/>
            <a:ext cx="7168896" cy="3474720"/>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Footer">
            <a:extLst>
              <a:ext uri="{FF2B5EF4-FFF2-40B4-BE49-F238E27FC236}">
                <a16:creationId xmlns:a16="http://schemas.microsoft.com/office/drawing/2014/main" id="{0570013D-3B1C-4AF8-AD98-AB90ACB2D259}"/>
              </a:ext>
            </a:extLst>
          </p:cNvPr>
          <p:cNvSpPr txBox="1"/>
          <p:nvPr userDrawn="1"/>
        </p:nvSpPr>
        <p:spPr>
          <a:xfrm>
            <a:off x="733116" y="6469792"/>
            <a:ext cx="8956009" cy="261610"/>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a:t>
            </a:r>
          </a:p>
        </p:txBody>
      </p:sp>
    </p:spTree>
    <p:extLst>
      <p:ext uri="{BB962C8B-B14F-4D97-AF65-F5344CB8AC3E}">
        <p14:creationId xmlns:p14="http://schemas.microsoft.com/office/powerpoint/2010/main" val="1660681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Sections and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0" name="Picture Placeholder 5">
            <a:extLst>
              <a:ext uri="{FF2B5EF4-FFF2-40B4-BE49-F238E27FC236}">
                <a16:creationId xmlns:a16="http://schemas.microsoft.com/office/drawing/2014/main" id="{D2B6F3D7-1DC5-4912-9B59-FD5D92EDBB81}"/>
              </a:ext>
            </a:extLst>
          </p:cNvPr>
          <p:cNvSpPr>
            <a:spLocks noGrp="1"/>
          </p:cNvSpPr>
          <p:nvPr>
            <p:ph type="pic" sz="quarter" idx="10"/>
          </p:nvPr>
        </p:nvSpPr>
        <p:spPr>
          <a:xfrm>
            <a:off x="733117" y="1757166"/>
            <a:ext cx="10721999" cy="1514131"/>
          </a:xfrm>
        </p:spPr>
        <p:txBody>
          <a:bodyPr/>
          <a:lstStyle/>
          <a:p>
            <a:r>
              <a:rPr lang="en-US" dirty="0"/>
              <a:t>Click icon to add picture</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3" name="Picture Placeholder 5">
            <a:extLst>
              <a:ext uri="{FF2B5EF4-FFF2-40B4-BE49-F238E27FC236}">
                <a16:creationId xmlns:a16="http://schemas.microsoft.com/office/drawing/2014/main" id="{33EE713D-FD1D-4016-B0CA-2BE9370A4AF1}"/>
              </a:ext>
            </a:extLst>
          </p:cNvPr>
          <p:cNvSpPr>
            <a:spLocks noGrp="1"/>
          </p:cNvSpPr>
          <p:nvPr>
            <p:ph type="pic" sz="quarter" idx="18"/>
          </p:nvPr>
        </p:nvSpPr>
        <p:spPr>
          <a:xfrm>
            <a:off x="733117" y="3856204"/>
            <a:ext cx="10721999" cy="1514131"/>
          </a:xfrm>
        </p:spPr>
        <p:txBody>
          <a:bodyPr/>
          <a:lstStyle/>
          <a:p>
            <a:r>
              <a:rPr lang="en-US" dirty="0"/>
              <a:t>Click icon to add picture</a:t>
            </a:r>
          </a:p>
        </p:txBody>
      </p:sp>
      <p:sp>
        <p:nvSpPr>
          <p:cNvPr id="14" name="Footer">
            <a:extLst>
              <a:ext uri="{FF2B5EF4-FFF2-40B4-BE49-F238E27FC236}">
                <a16:creationId xmlns:a16="http://schemas.microsoft.com/office/drawing/2014/main" id="{1F7F3A0A-B6C1-4EEC-AB96-2823BAABF6D3}"/>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72795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Sections and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5" hasCustomPrompt="1"/>
          </p:nvPr>
        </p:nvSpPr>
        <p:spPr>
          <a:xfrm>
            <a:off x="743575" y="1290690"/>
            <a:ext cx="5146238"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0" name="Picture Placeholder 5">
            <a:extLst>
              <a:ext uri="{FF2B5EF4-FFF2-40B4-BE49-F238E27FC236}">
                <a16:creationId xmlns:a16="http://schemas.microsoft.com/office/drawing/2014/main" id="{D2B6F3D7-1DC5-4912-9B59-FD5D92EDBB81}"/>
              </a:ext>
            </a:extLst>
          </p:cNvPr>
          <p:cNvSpPr>
            <a:spLocks noGrp="1"/>
          </p:cNvSpPr>
          <p:nvPr>
            <p:ph type="pic" sz="quarter" idx="10"/>
          </p:nvPr>
        </p:nvSpPr>
        <p:spPr>
          <a:xfrm>
            <a:off x="733117" y="1757166"/>
            <a:ext cx="5146239" cy="3709063"/>
          </a:xfrm>
        </p:spPr>
        <p:txBody>
          <a:bodyPr/>
          <a:lstStyle/>
          <a:p>
            <a:r>
              <a:rPr lang="en-US" dirty="0"/>
              <a:t>Click icon to add picture</a:t>
            </a:r>
          </a:p>
        </p:txBody>
      </p:sp>
      <p:sp>
        <p:nvSpPr>
          <p:cNvPr id="9" name="Text Placeholder 5"/>
          <p:cNvSpPr>
            <a:spLocks noGrp="1"/>
          </p:cNvSpPr>
          <p:nvPr>
            <p:ph type="body" sz="quarter" idx="17" hasCustomPrompt="1"/>
          </p:nvPr>
        </p:nvSpPr>
        <p:spPr>
          <a:xfrm>
            <a:off x="5983940" y="1290690"/>
            <a:ext cx="5471175"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3" name="Picture Placeholder 5">
            <a:extLst>
              <a:ext uri="{FF2B5EF4-FFF2-40B4-BE49-F238E27FC236}">
                <a16:creationId xmlns:a16="http://schemas.microsoft.com/office/drawing/2014/main" id="{33EE713D-FD1D-4016-B0CA-2BE9370A4AF1}"/>
              </a:ext>
            </a:extLst>
          </p:cNvPr>
          <p:cNvSpPr>
            <a:spLocks noGrp="1"/>
          </p:cNvSpPr>
          <p:nvPr>
            <p:ph type="pic" sz="quarter" idx="18"/>
          </p:nvPr>
        </p:nvSpPr>
        <p:spPr>
          <a:xfrm>
            <a:off x="5983940" y="1757165"/>
            <a:ext cx="5471175" cy="3709064"/>
          </a:xfrm>
        </p:spPr>
        <p:txBody>
          <a:bodyPr/>
          <a:lstStyle/>
          <a:p>
            <a:r>
              <a:rPr lang="en-US" dirty="0"/>
              <a:t>Click icon to add picture</a:t>
            </a:r>
          </a:p>
        </p:txBody>
      </p:sp>
      <p:sp>
        <p:nvSpPr>
          <p:cNvPr id="14" name="Footer">
            <a:extLst>
              <a:ext uri="{FF2B5EF4-FFF2-40B4-BE49-F238E27FC236}">
                <a16:creationId xmlns:a16="http://schemas.microsoft.com/office/drawing/2014/main" id="{1F7F3A0A-B6C1-4EEC-AB96-2823BAABF6D3}"/>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094347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and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5" hasCustomPrompt="1"/>
          </p:nvPr>
        </p:nvSpPr>
        <p:spPr>
          <a:xfrm>
            <a:off x="743575" y="1290690"/>
            <a:ext cx="10711540"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0" name="Picture Placeholder 5">
            <a:extLst>
              <a:ext uri="{FF2B5EF4-FFF2-40B4-BE49-F238E27FC236}">
                <a16:creationId xmlns:a16="http://schemas.microsoft.com/office/drawing/2014/main" id="{D2B6F3D7-1DC5-4912-9B59-FD5D92EDBB81}"/>
              </a:ext>
            </a:extLst>
          </p:cNvPr>
          <p:cNvSpPr>
            <a:spLocks noGrp="1"/>
          </p:cNvSpPr>
          <p:nvPr>
            <p:ph type="pic" sz="quarter" idx="10"/>
          </p:nvPr>
        </p:nvSpPr>
        <p:spPr>
          <a:xfrm>
            <a:off x="733117" y="1757166"/>
            <a:ext cx="5146239" cy="3709063"/>
          </a:xfrm>
        </p:spPr>
        <p:txBody>
          <a:bodyPr/>
          <a:lstStyle/>
          <a:p>
            <a:r>
              <a:rPr lang="en-US" dirty="0"/>
              <a:t>Click icon to add picture</a:t>
            </a:r>
          </a:p>
        </p:txBody>
      </p:sp>
      <p:sp>
        <p:nvSpPr>
          <p:cNvPr id="13" name="Picture Placeholder 5">
            <a:extLst>
              <a:ext uri="{FF2B5EF4-FFF2-40B4-BE49-F238E27FC236}">
                <a16:creationId xmlns:a16="http://schemas.microsoft.com/office/drawing/2014/main" id="{33EE713D-FD1D-4016-B0CA-2BE9370A4AF1}"/>
              </a:ext>
            </a:extLst>
          </p:cNvPr>
          <p:cNvSpPr>
            <a:spLocks noGrp="1"/>
          </p:cNvSpPr>
          <p:nvPr>
            <p:ph type="pic" sz="quarter" idx="18"/>
          </p:nvPr>
        </p:nvSpPr>
        <p:spPr>
          <a:xfrm>
            <a:off x="5983940" y="1757165"/>
            <a:ext cx="5471175" cy="3709064"/>
          </a:xfrm>
        </p:spPr>
        <p:txBody>
          <a:bodyPr/>
          <a:lstStyle/>
          <a:p>
            <a:r>
              <a:rPr lang="en-US" dirty="0"/>
              <a:t>Click icon to add picture</a:t>
            </a:r>
          </a:p>
        </p:txBody>
      </p:sp>
      <p:sp>
        <p:nvSpPr>
          <p:cNvPr id="14" name="Footer">
            <a:extLst>
              <a:ext uri="{FF2B5EF4-FFF2-40B4-BE49-F238E27FC236}">
                <a16:creationId xmlns:a16="http://schemas.microsoft.com/office/drawing/2014/main" id="{1F7F3A0A-B6C1-4EEC-AB96-2823BAABF6D3}"/>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697009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Sections and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5" hasCustomPrompt="1"/>
          </p:nvPr>
        </p:nvSpPr>
        <p:spPr>
          <a:xfrm>
            <a:off x="743575" y="1290690"/>
            <a:ext cx="5146238"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0" name="Picture Placeholder 5">
            <a:extLst>
              <a:ext uri="{FF2B5EF4-FFF2-40B4-BE49-F238E27FC236}">
                <a16:creationId xmlns:a16="http://schemas.microsoft.com/office/drawing/2014/main" id="{D2B6F3D7-1DC5-4912-9B59-FD5D92EDBB81}"/>
              </a:ext>
            </a:extLst>
          </p:cNvPr>
          <p:cNvSpPr>
            <a:spLocks noGrp="1"/>
          </p:cNvSpPr>
          <p:nvPr>
            <p:ph type="pic" sz="quarter" idx="10"/>
          </p:nvPr>
        </p:nvSpPr>
        <p:spPr>
          <a:xfrm>
            <a:off x="733117" y="1757167"/>
            <a:ext cx="5146239" cy="1671834"/>
          </a:xfrm>
        </p:spPr>
        <p:txBody>
          <a:bodyPr/>
          <a:lstStyle/>
          <a:p>
            <a:r>
              <a:rPr lang="en-US" dirty="0"/>
              <a:t>Click icon to add picture</a:t>
            </a:r>
          </a:p>
        </p:txBody>
      </p:sp>
      <p:sp>
        <p:nvSpPr>
          <p:cNvPr id="8" name="Text Placeholder 5">
            <a:extLst>
              <a:ext uri="{FF2B5EF4-FFF2-40B4-BE49-F238E27FC236}">
                <a16:creationId xmlns:a16="http://schemas.microsoft.com/office/drawing/2014/main" id="{260FE8C2-07E1-4D09-A0DC-DF642DCDCD10}"/>
              </a:ext>
            </a:extLst>
          </p:cNvPr>
          <p:cNvSpPr>
            <a:spLocks noGrp="1"/>
          </p:cNvSpPr>
          <p:nvPr>
            <p:ph type="body" sz="quarter" idx="19" hasCustomPrompt="1"/>
          </p:nvPr>
        </p:nvSpPr>
        <p:spPr>
          <a:xfrm>
            <a:off x="733118" y="3547432"/>
            <a:ext cx="5146238"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Picture Placeholder 5">
            <a:extLst>
              <a:ext uri="{FF2B5EF4-FFF2-40B4-BE49-F238E27FC236}">
                <a16:creationId xmlns:a16="http://schemas.microsoft.com/office/drawing/2014/main" id="{8C746CF2-FE60-4CC1-B2EE-0CA47905BF15}"/>
              </a:ext>
            </a:extLst>
          </p:cNvPr>
          <p:cNvSpPr>
            <a:spLocks noGrp="1"/>
          </p:cNvSpPr>
          <p:nvPr>
            <p:ph type="pic" sz="quarter" idx="20"/>
          </p:nvPr>
        </p:nvSpPr>
        <p:spPr>
          <a:xfrm>
            <a:off x="722660" y="4013909"/>
            <a:ext cx="5146239" cy="1671834"/>
          </a:xfrm>
        </p:spPr>
        <p:txBody>
          <a:bodyPr/>
          <a:lstStyle/>
          <a:p>
            <a:r>
              <a:rPr lang="en-US" dirty="0"/>
              <a:t>Click icon to add picture</a:t>
            </a:r>
          </a:p>
        </p:txBody>
      </p:sp>
      <p:sp>
        <p:nvSpPr>
          <p:cNvPr id="9" name="Text Placeholder 5"/>
          <p:cNvSpPr>
            <a:spLocks noGrp="1"/>
          </p:cNvSpPr>
          <p:nvPr>
            <p:ph type="body" sz="quarter" idx="17" hasCustomPrompt="1"/>
          </p:nvPr>
        </p:nvSpPr>
        <p:spPr>
          <a:xfrm>
            <a:off x="5983940" y="1290690"/>
            <a:ext cx="5471175"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3" name="Picture Placeholder 5">
            <a:extLst>
              <a:ext uri="{FF2B5EF4-FFF2-40B4-BE49-F238E27FC236}">
                <a16:creationId xmlns:a16="http://schemas.microsoft.com/office/drawing/2014/main" id="{33EE713D-FD1D-4016-B0CA-2BE9370A4AF1}"/>
              </a:ext>
            </a:extLst>
          </p:cNvPr>
          <p:cNvSpPr>
            <a:spLocks noGrp="1"/>
          </p:cNvSpPr>
          <p:nvPr>
            <p:ph type="pic" sz="quarter" idx="18"/>
          </p:nvPr>
        </p:nvSpPr>
        <p:spPr>
          <a:xfrm>
            <a:off x="5983940" y="1757165"/>
            <a:ext cx="5471175" cy="3928578"/>
          </a:xfrm>
        </p:spPr>
        <p:txBody>
          <a:bodyPr/>
          <a:lstStyle/>
          <a:p>
            <a:r>
              <a:rPr lang="en-US" dirty="0"/>
              <a:t>Click icon to add picture</a:t>
            </a:r>
          </a:p>
        </p:txBody>
      </p:sp>
      <p:sp>
        <p:nvSpPr>
          <p:cNvPr id="14" name="Footer">
            <a:extLst>
              <a:ext uri="{FF2B5EF4-FFF2-40B4-BE49-F238E27FC236}">
                <a16:creationId xmlns:a16="http://schemas.microsoft.com/office/drawing/2014/main" id="{1F7F3A0A-B6C1-4EEC-AB96-2823BAABF6D3}"/>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3568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3" name="Picture Placeholder 5">
            <a:extLst>
              <a:ext uri="{FF2B5EF4-FFF2-40B4-BE49-F238E27FC236}">
                <a16:creationId xmlns:a16="http://schemas.microsoft.com/office/drawing/2014/main" id="{33EE713D-FD1D-4016-B0CA-2BE9370A4AF1}"/>
              </a:ext>
            </a:extLst>
          </p:cNvPr>
          <p:cNvSpPr>
            <a:spLocks noGrp="1"/>
          </p:cNvSpPr>
          <p:nvPr>
            <p:ph type="pic" sz="quarter" idx="18"/>
          </p:nvPr>
        </p:nvSpPr>
        <p:spPr>
          <a:xfrm>
            <a:off x="815242" y="1660454"/>
            <a:ext cx="5183174" cy="4025289"/>
          </a:xfrm>
        </p:spPr>
        <p:txBody>
          <a:bodyPr/>
          <a:lstStyle/>
          <a:p>
            <a:r>
              <a:rPr lang="en-US" dirty="0"/>
              <a:t>Click icon to add picture</a:t>
            </a:r>
          </a:p>
        </p:txBody>
      </p:sp>
      <p:sp>
        <p:nvSpPr>
          <p:cNvPr id="10" name="Picture Placeholder 5">
            <a:extLst>
              <a:ext uri="{FF2B5EF4-FFF2-40B4-BE49-F238E27FC236}">
                <a16:creationId xmlns:a16="http://schemas.microsoft.com/office/drawing/2014/main" id="{D2B6F3D7-1DC5-4912-9B59-FD5D92EDBB81}"/>
              </a:ext>
            </a:extLst>
          </p:cNvPr>
          <p:cNvSpPr>
            <a:spLocks noGrp="1"/>
          </p:cNvSpPr>
          <p:nvPr>
            <p:ph type="pic" sz="quarter" idx="10"/>
          </p:nvPr>
        </p:nvSpPr>
        <p:spPr>
          <a:xfrm>
            <a:off x="6096001" y="1660454"/>
            <a:ext cx="5254282" cy="1973899"/>
          </a:xfrm>
        </p:spPr>
        <p:txBody>
          <a:bodyPr/>
          <a:lstStyle/>
          <a:p>
            <a:r>
              <a:rPr lang="en-US" dirty="0"/>
              <a:t>Click icon to add picture</a:t>
            </a:r>
          </a:p>
        </p:txBody>
      </p:sp>
      <p:sp>
        <p:nvSpPr>
          <p:cNvPr id="11" name="Picture Placeholder 5">
            <a:extLst>
              <a:ext uri="{FF2B5EF4-FFF2-40B4-BE49-F238E27FC236}">
                <a16:creationId xmlns:a16="http://schemas.microsoft.com/office/drawing/2014/main" id="{8C746CF2-FE60-4CC1-B2EE-0CA47905BF15}"/>
              </a:ext>
            </a:extLst>
          </p:cNvPr>
          <p:cNvSpPr>
            <a:spLocks noGrp="1"/>
          </p:cNvSpPr>
          <p:nvPr>
            <p:ph type="pic" sz="quarter" idx="20"/>
          </p:nvPr>
        </p:nvSpPr>
        <p:spPr>
          <a:xfrm>
            <a:off x="6096002" y="3711844"/>
            <a:ext cx="5243824" cy="1973899"/>
          </a:xfrm>
        </p:spPr>
        <p:txBody>
          <a:bodyPr/>
          <a:lstStyle/>
          <a:p>
            <a:r>
              <a:rPr lang="en-US" dirty="0"/>
              <a:t>Click icon to add picture</a:t>
            </a:r>
          </a:p>
        </p:txBody>
      </p:sp>
      <p:sp>
        <p:nvSpPr>
          <p:cNvPr id="14" name="Footer">
            <a:extLst>
              <a:ext uri="{FF2B5EF4-FFF2-40B4-BE49-F238E27FC236}">
                <a16:creationId xmlns:a16="http://schemas.microsoft.com/office/drawing/2014/main" id="{1F7F3A0A-B6C1-4EEC-AB96-2823BAABF6D3}"/>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372049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Sections and Images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5" hasCustomPrompt="1"/>
          </p:nvPr>
        </p:nvSpPr>
        <p:spPr>
          <a:xfrm>
            <a:off x="743575" y="1290690"/>
            <a:ext cx="5260766"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0" name="Picture Placeholder 5">
            <a:extLst>
              <a:ext uri="{FF2B5EF4-FFF2-40B4-BE49-F238E27FC236}">
                <a16:creationId xmlns:a16="http://schemas.microsoft.com/office/drawing/2014/main" id="{D2B6F3D7-1DC5-4912-9B59-FD5D92EDBB81}"/>
              </a:ext>
            </a:extLst>
          </p:cNvPr>
          <p:cNvSpPr>
            <a:spLocks noGrp="1"/>
          </p:cNvSpPr>
          <p:nvPr>
            <p:ph type="pic" sz="quarter" idx="10"/>
          </p:nvPr>
        </p:nvSpPr>
        <p:spPr>
          <a:xfrm>
            <a:off x="733117" y="1757166"/>
            <a:ext cx="5265901" cy="1514131"/>
          </a:xfrm>
        </p:spPr>
        <p:txBody>
          <a:bodyPr/>
          <a:lstStyle/>
          <a:p>
            <a:r>
              <a:rPr lang="en-US" dirty="0"/>
              <a:t>Click icon to add picture</a:t>
            </a:r>
          </a:p>
        </p:txBody>
      </p:sp>
      <p:sp>
        <p:nvSpPr>
          <p:cNvPr id="11" name="Text Placeholder 9">
            <a:extLst>
              <a:ext uri="{FF2B5EF4-FFF2-40B4-BE49-F238E27FC236}">
                <a16:creationId xmlns:a16="http://schemas.microsoft.com/office/drawing/2014/main" id="{C7D9FB6E-264C-49D3-BF90-8D03C190DF69}"/>
              </a:ext>
            </a:extLst>
          </p:cNvPr>
          <p:cNvSpPr>
            <a:spLocks noGrp="1"/>
          </p:cNvSpPr>
          <p:nvPr>
            <p:ph type="body" sz="quarter" idx="11" hasCustomPrompt="1"/>
          </p:nvPr>
        </p:nvSpPr>
        <p:spPr>
          <a:xfrm>
            <a:off x="733117" y="3429000"/>
            <a:ext cx="5271224" cy="1980608"/>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9" name="Text Placeholder 5"/>
          <p:cNvSpPr>
            <a:spLocks noGrp="1"/>
          </p:cNvSpPr>
          <p:nvPr>
            <p:ph type="body" sz="quarter" idx="17" hasCustomPrompt="1"/>
          </p:nvPr>
        </p:nvSpPr>
        <p:spPr>
          <a:xfrm>
            <a:off x="6198116" y="1290690"/>
            <a:ext cx="5260767"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3" name="Picture Placeholder 5">
            <a:extLst>
              <a:ext uri="{FF2B5EF4-FFF2-40B4-BE49-F238E27FC236}">
                <a16:creationId xmlns:a16="http://schemas.microsoft.com/office/drawing/2014/main" id="{33EE713D-FD1D-4016-B0CA-2BE9370A4AF1}"/>
              </a:ext>
            </a:extLst>
          </p:cNvPr>
          <p:cNvSpPr>
            <a:spLocks noGrp="1"/>
          </p:cNvSpPr>
          <p:nvPr>
            <p:ph type="pic" sz="quarter" idx="18"/>
          </p:nvPr>
        </p:nvSpPr>
        <p:spPr>
          <a:xfrm>
            <a:off x="6187661" y="1757167"/>
            <a:ext cx="5265902" cy="3652441"/>
          </a:xfrm>
        </p:spPr>
        <p:txBody>
          <a:bodyPr/>
          <a:lstStyle/>
          <a:p>
            <a:r>
              <a:rPr lang="en-US" dirty="0"/>
              <a:t>Click icon to add picture</a:t>
            </a:r>
          </a:p>
        </p:txBody>
      </p:sp>
      <p:sp>
        <p:nvSpPr>
          <p:cNvPr id="14" name="Footer">
            <a:extLst>
              <a:ext uri="{FF2B5EF4-FFF2-40B4-BE49-F238E27FC236}">
                <a16:creationId xmlns:a16="http://schemas.microsoft.com/office/drawing/2014/main" id="{1F7F3A0A-B6C1-4EEC-AB96-2823BAABF6D3}"/>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605806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Footer">
            <a:extLst>
              <a:ext uri="{FF2B5EF4-FFF2-40B4-BE49-F238E27FC236}">
                <a16:creationId xmlns:a16="http://schemas.microsoft.com/office/drawing/2014/main" id="{CE4CA0EE-D5E1-440F-BC2D-69119081D20A}"/>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630426" y="6447406"/>
            <a:ext cx="8956009" cy="261610"/>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a:t>
            </a:r>
          </a:p>
        </p:txBody>
      </p:sp>
    </p:spTree>
    <p:extLst>
      <p:ext uri="{BB962C8B-B14F-4D97-AF65-F5344CB8AC3E}">
        <p14:creationId xmlns:p14="http://schemas.microsoft.com/office/powerpoint/2010/main" val="734264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5173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91AC91-2CBB-3F86-179D-209118A0424E}"/>
              </a:ext>
            </a:extLst>
          </p:cNvPr>
          <p:cNvSpPr>
            <a:spLocks noGrp="1"/>
          </p:cNvSpPr>
          <p:nvPr>
            <p:ph type="dt" sz="half" idx="10"/>
          </p:nvPr>
        </p:nvSpPr>
        <p:spPr/>
        <p:txBody>
          <a:bodyPr/>
          <a:lstStyle>
            <a:lvl1pPr>
              <a:defRPr/>
            </a:lvl1pPr>
          </a:lstStyle>
          <a:p>
            <a:pPr>
              <a:defRPr/>
            </a:pPr>
            <a:fld id="{FD5CC13D-CD96-40BC-B461-E9F2899C5FFA}" type="datetimeFigureOut">
              <a:rPr lang="en-US"/>
              <a:pPr>
                <a:defRPr/>
              </a:pPr>
              <a:t>9/1/2025</a:t>
            </a:fld>
            <a:endParaRPr lang="en-US"/>
          </a:p>
        </p:txBody>
      </p:sp>
      <p:sp>
        <p:nvSpPr>
          <p:cNvPr id="3" name="Footer Placeholder 4">
            <a:extLst>
              <a:ext uri="{FF2B5EF4-FFF2-40B4-BE49-F238E27FC236}">
                <a16:creationId xmlns:a16="http://schemas.microsoft.com/office/drawing/2014/main" id="{888222DE-4C88-189F-80F9-618C75B2DB3B}"/>
              </a:ext>
            </a:extLst>
          </p:cNvPr>
          <p:cNvSpPr>
            <a:spLocks noGrp="1"/>
          </p:cNvSpPr>
          <p:nvPr>
            <p:ph type="ftr" sz="quarter" idx="11"/>
          </p:nvPr>
        </p:nvSpPr>
        <p:spPr>
          <a:xfrm>
            <a:off x="2870792" y="6356351"/>
            <a:ext cx="8865146" cy="492716"/>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47698C1-A2B0-B86D-0D3B-1B2773CD3F2F}"/>
              </a:ext>
            </a:extLst>
          </p:cNvPr>
          <p:cNvSpPr>
            <a:spLocks noGrp="1"/>
          </p:cNvSpPr>
          <p:nvPr>
            <p:ph type="sldNum" sz="quarter" idx="12"/>
          </p:nvPr>
        </p:nvSpPr>
        <p:spPr/>
        <p:txBody>
          <a:bodyPr/>
          <a:lstStyle>
            <a:lvl1pPr>
              <a:defRPr/>
            </a:lvl1pPr>
          </a:lstStyle>
          <a:p>
            <a:fld id="{5EA76702-2CFB-4396-A28C-C546BA9ACA89}" type="slidenum">
              <a:rPr lang="en-US" altLang="en-US"/>
              <a:pPr/>
              <a:t>‹#›</a:t>
            </a:fld>
            <a:endParaRPr lang="en-US" altLang="en-US"/>
          </a:p>
        </p:txBody>
      </p:sp>
    </p:spTree>
    <p:extLst>
      <p:ext uri="{BB962C8B-B14F-4D97-AF65-F5344CB8AC3E}">
        <p14:creationId xmlns:p14="http://schemas.microsoft.com/office/powerpoint/2010/main" val="3920290480"/>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9D76B700-6743-49A6-AB3E-162BD3923336}"/>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58584-FD60-EAA9-8716-0851FE58F2B1}"/>
              </a:ext>
            </a:extLst>
          </p:cNvPr>
          <p:cNvSpPr>
            <a:spLocks noGrp="1"/>
          </p:cNvSpPr>
          <p:nvPr>
            <p:ph type="dt" sz="half" idx="10"/>
          </p:nvPr>
        </p:nvSpPr>
        <p:spPr/>
        <p:txBody>
          <a:bodyPr/>
          <a:lstStyle>
            <a:lvl1pPr>
              <a:defRPr/>
            </a:lvl1pPr>
          </a:lstStyle>
          <a:p>
            <a:pPr>
              <a:defRPr/>
            </a:pPr>
            <a:fld id="{B3F0D83B-E928-4991-94DB-87E88B899C1B}" type="datetimeFigureOut">
              <a:rPr lang="en-US"/>
              <a:pPr>
                <a:defRPr/>
              </a:pPr>
              <a:t>9/1/2025</a:t>
            </a:fld>
            <a:endParaRPr lang="en-US"/>
          </a:p>
        </p:txBody>
      </p:sp>
      <p:sp>
        <p:nvSpPr>
          <p:cNvPr id="5" name="Footer Placeholder 4">
            <a:extLst>
              <a:ext uri="{FF2B5EF4-FFF2-40B4-BE49-F238E27FC236}">
                <a16:creationId xmlns:a16="http://schemas.microsoft.com/office/drawing/2014/main" id="{F0F45A21-9D74-3FED-7EC2-5203881D02D2}"/>
              </a:ext>
            </a:extLst>
          </p:cNvPr>
          <p:cNvSpPr>
            <a:spLocks noGrp="1"/>
          </p:cNvSpPr>
          <p:nvPr>
            <p:ph type="ftr" sz="quarter" idx="11"/>
          </p:nvPr>
        </p:nvSpPr>
        <p:spPr>
          <a:xfrm>
            <a:off x="2870792" y="6356351"/>
            <a:ext cx="8865146" cy="492716"/>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08CBFD-7868-2BAC-0EC5-19AF41F1E086}"/>
              </a:ext>
            </a:extLst>
          </p:cNvPr>
          <p:cNvSpPr>
            <a:spLocks noGrp="1"/>
          </p:cNvSpPr>
          <p:nvPr>
            <p:ph type="sldNum" sz="quarter" idx="12"/>
          </p:nvPr>
        </p:nvSpPr>
        <p:spPr/>
        <p:txBody>
          <a:bodyPr/>
          <a:lstStyle>
            <a:lvl1pPr>
              <a:defRPr/>
            </a:lvl1pPr>
          </a:lstStyle>
          <a:p>
            <a:fld id="{CF46A844-6D61-4E5C-8762-4E9A6456A2CB}" type="slidenum">
              <a:rPr lang="en-US" altLang="en-US"/>
              <a:pPr/>
              <a:t>‹#›</a:t>
            </a:fld>
            <a:endParaRPr lang="en-US" altLang="en-US"/>
          </a:p>
        </p:txBody>
      </p:sp>
    </p:spTree>
    <p:extLst>
      <p:ext uri="{BB962C8B-B14F-4D97-AF65-F5344CB8AC3E}">
        <p14:creationId xmlns:p14="http://schemas.microsoft.com/office/powerpoint/2010/main" val="205912017"/>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4B4D70E-C61F-254D-86B6-1059D0D6C963}"/>
              </a:ext>
            </a:extLst>
          </p:cNvPr>
          <p:cNvSpPr>
            <a:spLocks noGrp="1"/>
          </p:cNvSpPr>
          <p:nvPr>
            <p:ph type="dt" sz="half" idx="10"/>
          </p:nvPr>
        </p:nvSpPr>
        <p:spPr/>
        <p:txBody>
          <a:bodyPr/>
          <a:lstStyle>
            <a:lvl1pPr>
              <a:defRPr/>
            </a:lvl1pPr>
          </a:lstStyle>
          <a:p>
            <a:pPr>
              <a:defRPr/>
            </a:pPr>
            <a:fld id="{69EE87BC-48F1-4AC7-BE5F-A4F6D612F765}" type="datetimeFigureOut">
              <a:rPr lang="en-US"/>
              <a:pPr>
                <a:defRPr/>
              </a:pPr>
              <a:t>9/1/2025</a:t>
            </a:fld>
            <a:endParaRPr lang="en-US"/>
          </a:p>
        </p:txBody>
      </p:sp>
      <p:sp>
        <p:nvSpPr>
          <p:cNvPr id="4" name="Footer Placeholder 4">
            <a:extLst>
              <a:ext uri="{FF2B5EF4-FFF2-40B4-BE49-F238E27FC236}">
                <a16:creationId xmlns:a16="http://schemas.microsoft.com/office/drawing/2014/main" id="{9984A60E-E237-A9FB-2333-1405A04BEF9F}"/>
              </a:ext>
            </a:extLst>
          </p:cNvPr>
          <p:cNvSpPr>
            <a:spLocks noGrp="1"/>
          </p:cNvSpPr>
          <p:nvPr>
            <p:ph type="ftr" sz="quarter" idx="11"/>
          </p:nvPr>
        </p:nvSpPr>
        <p:spPr>
          <a:xfrm>
            <a:off x="2870792" y="6356351"/>
            <a:ext cx="8865146" cy="492716"/>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B9AE1E2-CAC5-58FA-ADF9-E4EF9AAC9AEC}"/>
              </a:ext>
            </a:extLst>
          </p:cNvPr>
          <p:cNvSpPr>
            <a:spLocks noGrp="1"/>
          </p:cNvSpPr>
          <p:nvPr>
            <p:ph type="sldNum" sz="quarter" idx="12"/>
          </p:nvPr>
        </p:nvSpPr>
        <p:spPr/>
        <p:txBody>
          <a:bodyPr/>
          <a:lstStyle>
            <a:lvl1pPr>
              <a:defRPr/>
            </a:lvl1pPr>
          </a:lstStyle>
          <a:p>
            <a:fld id="{30E187E6-0B25-42F9-9B23-E682BA5A9CEF}" type="slidenum">
              <a:rPr lang="en-US" altLang="en-US"/>
              <a:pPr/>
              <a:t>‹#›</a:t>
            </a:fld>
            <a:endParaRPr lang="en-US" altLang="en-US"/>
          </a:p>
        </p:txBody>
      </p:sp>
    </p:spTree>
    <p:extLst>
      <p:ext uri="{BB962C8B-B14F-4D97-AF65-F5344CB8AC3E}">
        <p14:creationId xmlns:p14="http://schemas.microsoft.com/office/powerpoint/2010/main" val="2895749881"/>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61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71741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2164062"/>
            <a:ext cx="10711543" cy="3489977"/>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9D76B700-6743-49A6-AB3E-162BD3923336}"/>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8013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542E2FD-95B9-4097-A050-23445A4F14AF}"/>
              </a:ext>
            </a:extLst>
          </p:cNvPr>
          <p:cNvSpPr>
            <a:spLocks noGrp="1"/>
          </p:cNvSpPr>
          <p:nvPr>
            <p:ph type="body" sz="quarter" idx="21" hasCustomPrompt="1"/>
          </p:nvPr>
        </p:nvSpPr>
        <p:spPr>
          <a:xfrm>
            <a:off x="743575" y="1579015"/>
            <a:ext cx="5200024" cy="492443"/>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4" name="Text Placeholder 3"/>
          <p:cNvSpPr>
            <a:spLocks noGrp="1"/>
          </p:cNvSpPr>
          <p:nvPr>
            <p:ph type="body" sz="quarter" idx="15" hasCustomPrompt="1"/>
          </p:nvPr>
        </p:nvSpPr>
        <p:spPr>
          <a:xfrm>
            <a:off x="743576" y="2202774"/>
            <a:ext cx="5200024" cy="3562595"/>
          </a:xfrm>
        </p:spPr>
        <p:txBody>
          <a:bodyPr>
            <a:normAutofit/>
          </a:bodyPr>
          <a:lstStyle>
            <a:lvl1pPr marL="0" indent="0">
              <a:buClr>
                <a:srgbClr val="004A78"/>
              </a:buClr>
              <a:buFont typeface="Arial" charset="0"/>
              <a:buNone/>
              <a:defRPr sz="1800">
                <a:solidFill>
                  <a:srgbClr val="000000"/>
                </a:solidFill>
              </a:defRPr>
            </a:lvl1pPr>
            <a:lvl2pPr marL="457200" indent="0">
              <a:buClr>
                <a:srgbClr val="004A78"/>
              </a:buClr>
              <a:buFont typeface="Arial" charset="0"/>
              <a:buNone/>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vel </a:t>
            </a:r>
            <a:r>
              <a:rPr lang="en-US" dirty="0" err="1"/>
              <a:t>fringilla</a:t>
            </a:r>
            <a:r>
              <a:rPr lang="en-US" dirty="0"/>
              <a:t> </a:t>
            </a:r>
            <a:r>
              <a:rPr lang="en-US" dirty="0" err="1"/>
              <a:t>est</a:t>
            </a:r>
            <a:r>
              <a:rPr lang="en-US" dirty="0"/>
              <a:t> </a:t>
            </a:r>
            <a:r>
              <a:rPr lang="en-US" dirty="0" err="1"/>
              <a:t>ullamcorper</a:t>
            </a:r>
            <a:r>
              <a:rPr lang="en-US" dirty="0"/>
              <a:t>.</a:t>
            </a:r>
          </a:p>
        </p:txBody>
      </p:sp>
      <p:sp>
        <p:nvSpPr>
          <p:cNvPr id="11" name="Text Placeholder 5">
            <a:extLst>
              <a:ext uri="{FF2B5EF4-FFF2-40B4-BE49-F238E27FC236}">
                <a16:creationId xmlns:a16="http://schemas.microsoft.com/office/drawing/2014/main" id="{0AC24C91-37E1-4B91-8D52-7CF491B0013E}"/>
              </a:ext>
            </a:extLst>
          </p:cNvPr>
          <p:cNvSpPr>
            <a:spLocks noGrp="1"/>
          </p:cNvSpPr>
          <p:nvPr>
            <p:ph type="body" sz="quarter" idx="22" hasCustomPrompt="1"/>
          </p:nvPr>
        </p:nvSpPr>
        <p:spPr>
          <a:xfrm>
            <a:off x="6122680" y="1579014"/>
            <a:ext cx="5200024" cy="492443"/>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4" name="Text Placeholder 3"/>
          <p:cNvSpPr>
            <a:spLocks noGrp="1"/>
          </p:cNvSpPr>
          <p:nvPr>
            <p:ph type="body" sz="quarter" idx="18" hasCustomPrompt="1"/>
          </p:nvPr>
        </p:nvSpPr>
        <p:spPr>
          <a:xfrm>
            <a:off x="6122680" y="2202774"/>
            <a:ext cx="5200024" cy="3562595"/>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3" name="Footer">
            <a:extLst>
              <a:ext uri="{FF2B5EF4-FFF2-40B4-BE49-F238E27FC236}">
                <a16:creationId xmlns:a16="http://schemas.microsoft.com/office/drawing/2014/main" id="{C32D58F0-8CFB-431E-8C5F-ADDA41A34DC5}"/>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e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542E2FD-95B9-4097-A050-23445A4F14AF}"/>
              </a:ext>
            </a:extLst>
          </p:cNvPr>
          <p:cNvSpPr>
            <a:spLocks noGrp="1"/>
          </p:cNvSpPr>
          <p:nvPr>
            <p:ph type="body" sz="quarter" idx="21" hasCustomPrompt="1"/>
          </p:nvPr>
        </p:nvSpPr>
        <p:spPr>
          <a:xfrm>
            <a:off x="743574" y="1518055"/>
            <a:ext cx="10579129" cy="492443"/>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4" name="Text Placeholder 3"/>
          <p:cNvSpPr>
            <a:spLocks noGrp="1"/>
          </p:cNvSpPr>
          <p:nvPr>
            <p:ph type="body" sz="quarter" idx="15" hasCustomPrompt="1"/>
          </p:nvPr>
        </p:nvSpPr>
        <p:spPr>
          <a:xfrm>
            <a:off x="743576" y="2141814"/>
            <a:ext cx="5200024" cy="3562595"/>
          </a:xfrm>
        </p:spPr>
        <p:txBody>
          <a:bodyPr>
            <a:normAutofit/>
          </a:bodyPr>
          <a:lstStyle>
            <a:lvl1pPr marL="0" indent="0">
              <a:buClr>
                <a:srgbClr val="004A78"/>
              </a:buClr>
              <a:buFont typeface="Arial" charset="0"/>
              <a:buNone/>
              <a:defRPr sz="1800">
                <a:solidFill>
                  <a:srgbClr val="000000"/>
                </a:solidFill>
              </a:defRPr>
            </a:lvl1pPr>
            <a:lvl2pPr marL="457200" indent="0">
              <a:buClr>
                <a:srgbClr val="004A78"/>
              </a:buClr>
              <a:buFont typeface="Arial" charset="0"/>
              <a:buNone/>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vel </a:t>
            </a:r>
            <a:r>
              <a:rPr lang="en-US" dirty="0" err="1"/>
              <a:t>fringilla</a:t>
            </a:r>
            <a:r>
              <a:rPr lang="en-US" dirty="0"/>
              <a:t> </a:t>
            </a:r>
            <a:r>
              <a:rPr lang="en-US" dirty="0" err="1"/>
              <a:t>est</a:t>
            </a:r>
            <a:r>
              <a:rPr lang="en-US" dirty="0"/>
              <a:t> </a:t>
            </a:r>
            <a:r>
              <a:rPr lang="en-US" dirty="0" err="1"/>
              <a:t>ullamcorper</a:t>
            </a:r>
            <a:r>
              <a:rPr lang="en-US" dirty="0"/>
              <a:t>.</a:t>
            </a:r>
          </a:p>
        </p:txBody>
      </p:sp>
      <p:sp>
        <p:nvSpPr>
          <p:cNvPr id="14" name="Text Placeholder 3"/>
          <p:cNvSpPr>
            <a:spLocks noGrp="1"/>
          </p:cNvSpPr>
          <p:nvPr>
            <p:ph type="body" sz="quarter" idx="18" hasCustomPrompt="1"/>
          </p:nvPr>
        </p:nvSpPr>
        <p:spPr>
          <a:xfrm>
            <a:off x="6122680" y="2141814"/>
            <a:ext cx="5200024" cy="3562595"/>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3" name="Footer">
            <a:extLst>
              <a:ext uri="{FF2B5EF4-FFF2-40B4-BE49-F238E27FC236}">
                <a16:creationId xmlns:a16="http://schemas.microsoft.com/office/drawing/2014/main" id="{C32D58F0-8CFB-431E-8C5F-ADDA41A34DC5}"/>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7945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5" hasCustomPrompt="1"/>
          </p:nvPr>
        </p:nvSpPr>
        <p:spPr>
          <a:xfrm>
            <a:off x="743576" y="1596326"/>
            <a:ext cx="5200024" cy="3680847"/>
          </a:xfrm>
        </p:spPr>
        <p:txBody>
          <a:bodyPr>
            <a:normAutofit/>
          </a:bodyPr>
          <a:lstStyle>
            <a:lvl1pPr marL="0" indent="0">
              <a:buClr>
                <a:srgbClr val="004A78"/>
              </a:buClr>
              <a:buFont typeface="Arial" charset="0"/>
              <a:buNone/>
              <a:defRPr sz="1800">
                <a:solidFill>
                  <a:srgbClr val="000000"/>
                </a:solidFill>
              </a:defRPr>
            </a:lvl1pPr>
            <a:lvl2pPr marL="457200" indent="0">
              <a:buClr>
                <a:srgbClr val="004A78"/>
              </a:buClr>
              <a:buFont typeface="Arial" charset="0"/>
              <a:buNone/>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sed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vel </a:t>
            </a:r>
            <a:r>
              <a:rPr lang="en-US" dirty="0" err="1"/>
              <a:t>fringilla</a:t>
            </a:r>
            <a:r>
              <a:rPr lang="en-US" dirty="0"/>
              <a:t> </a:t>
            </a:r>
            <a:r>
              <a:rPr lang="en-US" dirty="0" err="1"/>
              <a:t>est</a:t>
            </a:r>
            <a:r>
              <a:rPr lang="en-US" dirty="0"/>
              <a:t> </a:t>
            </a:r>
            <a:r>
              <a:rPr lang="en-US" dirty="0" err="1"/>
              <a:t>ullamcorper</a:t>
            </a:r>
            <a:r>
              <a:rPr lang="en-US" dirty="0"/>
              <a:t>.</a:t>
            </a:r>
          </a:p>
        </p:txBody>
      </p:sp>
      <p:sp>
        <p:nvSpPr>
          <p:cNvPr id="14" name="Text Placeholder 3"/>
          <p:cNvSpPr>
            <a:spLocks noGrp="1"/>
          </p:cNvSpPr>
          <p:nvPr>
            <p:ph type="body" sz="quarter" idx="18" hasCustomPrompt="1"/>
          </p:nvPr>
        </p:nvSpPr>
        <p:spPr>
          <a:xfrm>
            <a:off x="6122680" y="1596326"/>
            <a:ext cx="5200024" cy="3680847"/>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3" name="Footer">
            <a:extLst>
              <a:ext uri="{FF2B5EF4-FFF2-40B4-BE49-F238E27FC236}">
                <a16:creationId xmlns:a16="http://schemas.microsoft.com/office/drawing/2014/main" id="{C32D58F0-8CFB-431E-8C5F-ADDA41A34DC5}"/>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82788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516101"/>
          </a:xfrm>
        </p:spPr>
        <p:txBody>
          <a:bodyPr>
            <a:normAutofit/>
          </a:bodyPr>
          <a:lstStyle>
            <a:lvl1pPr marL="0" indent="0">
              <a:buClr>
                <a:srgbClr val="004A78"/>
              </a:buClr>
              <a:buFont typeface="Arial" panose="020B0604020202020204" pitchFamily="34" charset="0"/>
              <a:buNone/>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516101"/>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516101"/>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Footer">
            <a:extLst>
              <a:ext uri="{FF2B5EF4-FFF2-40B4-BE49-F238E27FC236}">
                <a16:creationId xmlns:a16="http://schemas.microsoft.com/office/drawing/2014/main" id="{3EABB9F7-0E63-4C11-89F0-5D4EE5D0E201}"/>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marL="457200" indent="0">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95AC73A5-F85D-40B2-8EEE-19F048BABEE6}"/>
              </a:ext>
            </a:extLst>
          </p:cNvPr>
          <p:cNvSpPr txBox="1"/>
          <p:nvPr userDrawn="1"/>
        </p:nvSpPr>
        <p:spPr>
          <a:xfrm>
            <a:off x="3007866" y="6362767"/>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8000">
              <a:schemeClr val="bg1"/>
            </a:gs>
            <a:gs pos="9800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sp>
        <p:nvSpPr>
          <p:cNvPr id="2" name="TextBox 1">
            <a:extLst>
              <a:ext uri="{FF2B5EF4-FFF2-40B4-BE49-F238E27FC236}">
                <a16:creationId xmlns:a16="http://schemas.microsoft.com/office/drawing/2014/main" id="{FEDA9F99-C17C-247A-BBEF-608610109F5C}"/>
              </a:ext>
            </a:extLst>
          </p:cNvPr>
          <p:cNvSpPr txBox="1"/>
          <p:nvPr userDrawn="1"/>
        </p:nvSpPr>
        <p:spPr>
          <a:xfrm>
            <a:off x="11455117" y="6518184"/>
            <a:ext cx="548705" cy="230832"/>
          </a:xfrm>
          <a:prstGeom prst="rect">
            <a:avLst/>
          </a:prstGeom>
          <a:noFill/>
          <a:effectLst/>
        </p:spPr>
        <p:txBody>
          <a:bodyPr wrap="square" lIns="0" tIns="0" rIns="0" rtlCol="0" anchor="b">
            <a:spAutoFit/>
          </a:bodyPr>
          <a:lstStyle/>
          <a:p>
            <a:fld id="{FA0CBB05-508A-422B-81DA-251F7A7E6AC3}" type="slidenum">
              <a:rPr lang="en-US" sz="1200" smtClean="0">
                <a:latin typeface="Open Sans" panose="020B0606030504020204" pitchFamily="34" charset="0"/>
                <a:ea typeface="Open Sans" panose="020B0606030504020204" pitchFamily="34" charset="0"/>
                <a:cs typeface="Open Sans" panose="020B0606030504020204" pitchFamily="34" charset="0"/>
              </a:rPr>
              <a:t>‹#›</a:t>
            </a:fld>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cSld>
  <p:clrMap bg1="lt1" tx1="dk1" bg2="lt2" tx2="dk2" accent1="accent1" accent2="accent2" accent3="accent3" accent4="accent4" accent5="accent5" accent6="accent6" hlink="hlink" folHlink="folHlink"/>
  <p:sldLayoutIdLst>
    <p:sldLayoutId id="2147483714" r:id="rId1"/>
    <p:sldLayoutId id="2147483741" r:id="rId2"/>
    <p:sldLayoutId id="2147483718" r:id="rId3"/>
    <p:sldLayoutId id="2147483738" r:id="rId4"/>
    <p:sldLayoutId id="2147483715" r:id="rId5"/>
    <p:sldLayoutId id="2147483737" r:id="rId6"/>
    <p:sldLayoutId id="2147483736" r:id="rId7"/>
    <p:sldLayoutId id="2147483716" r:id="rId8"/>
    <p:sldLayoutId id="2147483719" r:id="rId9"/>
    <p:sldLayoutId id="2147483726" r:id="rId10"/>
    <p:sldLayoutId id="2147483720" r:id="rId11"/>
    <p:sldLayoutId id="2147483743" r:id="rId12"/>
    <p:sldLayoutId id="2147483735" r:id="rId13"/>
    <p:sldLayoutId id="2147483730" r:id="rId14"/>
    <p:sldLayoutId id="2147483733" r:id="rId15"/>
    <p:sldLayoutId id="2147483732" r:id="rId16"/>
    <p:sldLayoutId id="2147483740" r:id="rId17"/>
    <p:sldLayoutId id="2147483742" r:id="rId18"/>
    <p:sldLayoutId id="2147483739" r:id="rId19"/>
    <p:sldLayoutId id="2147483725" r:id="rId20"/>
    <p:sldLayoutId id="2147483728" r:id="rId21"/>
    <p:sldLayoutId id="2147483731" r:id="rId22"/>
    <p:sldLayoutId id="2147483729" r:id="rId23"/>
    <p:sldLayoutId id="2147483734" r:id="rId24"/>
    <p:sldLayoutId id="2147483727" r:id="rId25"/>
    <p:sldLayoutId id="2147483723" r:id="rId26"/>
    <p:sldLayoutId id="2147483724" r:id="rId27"/>
    <p:sldLayoutId id="2147483713" r:id="rId28"/>
    <p:sldLayoutId id="2147483744" r:id="rId29"/>
    <p:sldLayoutId id="2147483745" r:id="rId30"/>
    <p:sldLayoutId id="2147483746" r:id="rId31"/>
    <p:sldLayoutId id="2147483747" r:id="rId32"/>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hyperlink" Target="Chapter3DataFiles/Xm03-01.xlsx"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Chapter3DataFiles/Xm03-02.xlsx"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Chapter3DataFiles/Xm03-03+.xlsx"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Chapter3DataFiles/Xm03-03+.xlsx"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Chapter3DataFiles/Xm03-05.xlsx"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Chapter3DataFiles/Xm03-05.xlsx" TargetMode="External"/><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Chapter3DataFiles/Xm03-06.xlsx"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Chapter3DataFiles/Xm03-07.xlsx"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hyperlink" Target="Chapter3DataFiles/Xm03-01.xlsx"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Chapter3DataFiles/Xm03-07.xlsx" TargetMode="External"/><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hyperlink" Target="../2Chapter2Fall2025/Chapter2DataFiles/Restaurant.xlsx" TargetMode="Externa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hyperlink" Target="http://www.pmslweb.com/the-blog/wp-content/uploads/2012/03/31-probability-of-being-right-graph.png" TargetMode="External"/><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of a cartoon of two people at a desk&#10;&#10;AI-generated content may be incorrect.">
            <a:extLst>
              <a:ext uri="{FF2B5EF4-FFF2-40B4-BE49-F238E27FC236}">
                <a16:creationId xmlns:a16="http://schemas.microsoft.com/office/drawing/2014/main" id="{15B382E2-F847-605C-804D-571E645459C5}"/>
              </a:ext>
            </a:extLst>
          </p:cNvPr>
          <p:cNvPicPr>
            <a:picLocks noChangeAspect="1"/>
          </p:cNvPicPr>
          <p:nvPr/>
        </p:nvPicPr>
        <p:blipFill>
          <a:blip r:embed="rId2"/>
          <a:stretch>
            <a:fillRect/>
          </a:stretch>
        </p:blipFill>
        <p:spPr>
          <a:xfrm>
            <a:off x="451104" y="1609344"/>
            <a:ext cx="11338559" cy="5110151"/>
          </a:xfrm>
          <a:prstGeom prst="rect">
            <a:avLst/>
          </a:prstGeom>
        </p:spPr>
      </p:pic>
      <p:sp>
        <p:nvSpPr>
          <p:cNvPr id="5" name="TextBox 4">
            <a:extLst>
              <a:ext uri="{FF2B5EF4-FFF2-40B4-BE49-F238E27FC236}">
                <a16:creationId xmlns:a16="http://schemas.microsoft.com/office/drawing/2014/main" id="{173A319F-62BD-C411-DFFC-F379747FA215}"/>
              </a:ext>
            </a:extLst>
          </p:cNvPr>
          <p:cNvSpPr txBox="1"/>
          <p:nvPr/>
        </p:nvSpPr>
        <p:spPr>
          <a:xfrm>
            <a:off x="2182368" y="223849"/>
            <a:ext cx="8290560" cy="1200329"/>
          </a:xfrm>
          <a:prstGeom prst="rect">
            <a:avLst/>
          </a:prstGeom>
          <a:noFill/>
          <a:effectLst/>
        </p:spPr>
        <p:txBody>
          <a:bodyPr wrap="square">
            <a:spAutoFit/>
          </a:bodyPr>
          <a:lstStyle/>
          <a:p>
            <a:pPr algn="ctr"/>
            <a:r>
              <a:rPr lang="en-US" sz="3600" b="1" dirty="0">
                <a:solidFill>
                  <a:srgbClr val="002060"/>
                </a:solidFill>
                <a:latin typeface="Broadway" panose="04040905080B02020502" pitchFamily="82" charset="0"/>
              </a:rPr>
              <a:t>Chapter 3: Graphical Descriptive Techniques II</a:t>
            </a:r>
          </a:p>
        </p:txBody>
      </p:sp>
    </p:spTree>
    <p:extLst>
      <p:ext uri="{BB962C8B-B14F-4D97-AF65-F5344CB8AC3E}">
        <p14:creationId xmlns:p14="http://schemas.microsoft.com/office/powerpoint/2010/main" val="1192083787"/>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B572-38EE-486D-B1A6-5D585F224EAC}"/>
              </a:ext>
            </a:extLst>
          </p:cNvPr>
          <p:cNvSpPr>
            <a:spLocks noGrp="1"/>
          </p:cNvSpPr>
          <p:nvPr>
            <p:ph type="title"/>
          </p:nvPr>
        </p:nvSpPr>
        <p:spPr/>
        <p:txBody>
          <a:bodyPr/>
          <a:lstStyle/>
          <a:p>
            <a:r>
              <a:rPr lang="en-US" dirty="0"/>
              <a:t>Histograms - Stata</a:t>
            </a:r>
          </a:p>
        </p:txBody>
      </p:sp>
      <p:sp>
        <p:nvSpPr>
          <p:cNvPr id="3" name="Text Placeholder 2">
            <a:extLst>
              <a:ext uri="{FF2B5EF4-FFF2-40B4-BE49-F238E27FC236}">
                <a16:creationId xmlns:a16="http://schemas.microsoft.com/office/drawing/2014/main" id="{97BCE673-5643-4059-A1CB-860C27AC22DA}"/>
              </a:ext>
            </a:extLst>
          </p:cNvPr>
          <p:cNvSpPr>
            <a:spLocks noGrp="1"/>
          </p:cNvSpPr>
          <p:nvPr>
            <p:ph type="body" sz="quarter" idx="15"/>
          </p:nvPr>
        </p:nvSpPr>
        <p:spPr>
          <a:xfrm>
            <a:off x="642257" y="1255636"/>
            <a:ext cx="10711543" cy="348047"/>
          </a:xfrm>
        </p:spPr>
        <p:txBody>
          <a:bodyPr/>
          <a:lstStyle/>
          <a:p>
            <a:r>
              <a:rPr lang="en-US" dirty="0"/>
              <a:t>Example 3.1 – Stata Output and Instructions </a:t>
            </a:r>
          </a:p>
          <a:p>
            <a:endParaRPr lang="en-US" dirty="0"/>
          </a:p>
        </p:txBody>
      </p:sp>
      <p:pic>
        <p:nvPicPr>
          <p:cNvPr id="10" name="Picture Placeholder 9" descr="A histogram has ages along the horizontal axis, ranging from 0 to 100, in increments of 10, and Frequency along the vertical axis, ranging from 0 to 40, in increments of 10. The data from the graph are as follows: 0 to 10: 0; 10 to 20: 5; 20 to 30: 22; 30 to 40: 35; 40 to 50: 15; 50 to 60: 35; 60 to 70: 42; 70 to 80: 27; 80 to 90: 10; and 90 to 100: 8. All data are approximate.&#10;">
            <a:extLst>
              <a:ext uri="{FF2B5EF4-FFF2-40B4-BE49-F238E27FC236}">
                <a16:creationId xmlns:a16="http://schemas.microsoft.com/office/drawing/2014/main" id="{931BFA03-11AE-4C55-B301-4478713F2E70}"/>
              </a:ext>
            </a:extLst>
          </p:cNvPr>
          <p:cNvPicPr>
            <a:picLocks noGrp="1" noChangeAspect="1"/>
          </p:cNvPicPr>
          <p:nvPr>
            <p:ph type="pic" sz="quarter" idx="10"/>
          </p:nvPr>
        </p:nvPicPr>
        <p:blipFill rotWithShape="1">
          <a:blip r:embed="rId2"/>
          <a:srcRect l="35" r="35"/>
          <a:stretch/>
        </p:blipFill>
        <p:spPr>
          <a:xfrm>
            <a:off x="1323570" y="1987550"/>
            <a:ext cx="5102225" cy="3506788"/>
          </a:xfrm>
          <a:ln>
            <a:solidFill>
              <a:schemeClr val="tx1"/>
            </a:solidFill>
          </a:ln>
        </p:spPr>
      </p:pic>
      <p:sp>
        <p:nvSpPr>
          <p:cNvPr id="5" name="Text Placeholder 4">
            <a:extLst>
              <a:ext uri="{FF2B5EF4-FFF2-40B4-BE49-F238E27FC236}">
                <a16:creationId xmlns:a16="http://schemas.microsoft.com/office/drawing/2014/main" id="{6C60CF91-FF35-4D28-9917-983863BEC644}"/>
              </a:ext>
            </a:extLst>
          </p:cNvPr>
          <p:cNvSpPr>
            <a:spLocks noGrp="1"/>
          </p:cNvSpPr>
          <p:nvPr>
            <p:ph type="body" sz="quarter" idx="11"/>
          </p:nvPr>
        </p:nvSpPr>
        <p:spPr>
          <a:xfrm>
            <a:off x="6820082" y="1987550"/>
            <a:ext cx="4533718" cy="3255264"/>
          </a:xfrm>
        </p:spPr>
        <p:txBody>
          <a:bodyPr/>
          <a:lstStyle/>
          <a:p>
            <a:r>
              <a:rPr lang="en-US" dirty="0"/>
              <a:t>Instructions:</a:t>
            </a:r>
          </a:p>
          <a:p>
            <a:pPr marL="342900" indent="-342900">
              <a:spcBef>
                <a:spcPts val="600"/>
              </a:spcBef>
              <a:buFont typeface="+mj-lt"/>
              <a:buAutoNum type="arabicPeriod"/>
            </a:pPr>
            <a:r>
              <a:rPr lang="en-US" dirty="0"/>
              <a:t>Import or type the data into one column. (Click File/Import/Excel spreadsheet </a:t>
            </a:r>
            <a:r>
              <a:rPr lang="en-US" sz="2400" dirty="0">
                <a:hlinkClick r:id="rId3" action="ppaction://hlinkfile"/>
              </a:rPr>
              <a:t>Xm03-01.) </a:t>
            </a:r>
            <a:r>
              <a:rPr lang="en-US" dirty="0"/>
              <a:t>Check </a:t>
            </a:r>
            <a:r>
              <a:rPr lang="en-US" b="1" dirty="0"/>
              <a:t>Import first row as variable names</a:t>
            </a:r>
            <a:r>
              <a:rPr lang="en-US" dirty="0"/>
              <a:t>.</a:t>
            </a:r>
          </a:p>
          <a:p>
            <a:pPr marL="342900" indent="-342900">
              <a:buFont typeface="+mj-lt"/>
              <a:buAutoNum type="arabicPeriod"/>
            </a:pPr>
            <a:r>
              <a:rPr lang="en-US" dirty="0"/>
              <a:t>Click </a:t>
            </a:r>
            <a:r>
              <a:rPr lang="en-US" b="1" dirty="0"/>
              <a:t>Graphics</a:t>
            </a:r>
            <a:r>
              <a:rPr lang="en-US" dirty="0"/>
              <a:t>, and </a:t>
            </a:r>
            <a:r>
              <a:rPr lang="en-US" b="1" dirty="0"/>
              <a:t>Histogram</a:t>
            </a:r>
            <a:r>
              <a:rPr lang="en-US" dirty="0"/>
              <a:t>.</a:t>
            </a:r>
          </a:p>
          <a:p>
            <a:pPr marL="342900" indent="-342900">
              <a:buFont typeface="+mj-lt"/>
              <a:buAutoNum type="arabicPeriod"/>
            </a:pPr>
            <a:r>
              <a:rPr lang="en-US" dirty="0"/>
              <a:t>Select </a:t>
            </a:r>
            <a:r>
              <a:rPr lang="en-US" b="1" dirty="0"/>
              <a:t>Ages</a:t>
            </a:r>
            <a:r>
              <a:rPr lang="en-US" dirty="0"/>
              <a:t> in the </a:t>
            </a:r>
            <a:r>
              <a:rPr lang="en-US" b="1" dirty="0"/>
              <a:t>Variable:</a:t>
            </a:r>
            <a:r>
              <a:rPr lang="en-US" dirty="0"/>
              <a:t> box. Check </a:t>
            </a:r>
            <a:r>
              <a:rPr lang="en-US" b="1" dirty="0"/>
              <a:t>Width of bins </a:t>
            </a:r>
            <a:r>
              <a:rPr lang="en-US" dirty="0"/>
              <a:t>and type 10. Check </a:t>
            </a:r>
            <a:r>
              <a:rPr lang="en-US" b="1" dirty="0"/>
              <a:t>Lower limit of first bin </a:t>
            </a:r>
            <a:r>
              <a:rPr lang="en-US" dirty="0"/>
              <a:t>and type 10. Select </a:t>
            </a:r>
            <a:r>
              <a:rPr lang="en-US" b="1" dirty="0"/>
              <a:t>Frequency</a:t>
            </a:r>
            <a:r>
              <a:rPr lang="en-US" dirty="0"/>
              <a:t>.</a:t>
            </a:r>
          </a:p>
        </p:txBody>
      </p:sp>
    </p:spTree>
    <p:extLst>
      <p:ext uri="{BB962C8B-B14F-4D97-AF65-F5344CB8AC3E}">
        <p14:creationId xmlns:p14="http://schemas.microsoft.com/office/powerpoint/2010/main" val="121086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4996-7CA3-4024-929B-9D475847EF42}"/>
              </a:ext>
            </a:extLst>
          </p:cNvPr>
          <p:cNvSpPr>
            <a:spLocks noGrp="1"/>
          </p:cNvSpPr>
          <p:nvPr>
            <p:ph type="title"/>
          </p:nvPr>
        </p:nvSpPr>
        <p:spPr>
          <a:xfrm>
            <a:off x="785658" y="379120"/>
            <a:ext cx="10620684" cy="672105"/>
          </a:xfrm>
        </p:spPr>
        <p:txBody>
          <a:bodyPr/>
          <a:lstStyle/>
          <a:p>
            <a:r>
              <a:rPr lang="en-US" sz="3200" dirty="0"/>
              <a:t>Comparing Returns on Two Investments</a:t>
            </a:r>
          </a:p>
        </p:txBody>
      </p:sp>
      <p:sp>
        <p:nvSpPr>
          <p:cNvPr id="4" name="Text Placeholder 3">
            <a:extLst>
              <a:ext uri="{FF2B5EF4-FFF2-40B4-BE49-F238E27FC236}">
                <a16:creationId xmlns:a16="http://schemas.microsoft.com/office/drawing/2014/main" id="{6405FAB8-A5CC-417D-B33B-DE146CE4D888}"/>
              </a:ext>
            </a:extLst>
          </p:cNvPr>
          <p:cNvSpPr>
            <a:spLocks noGrp="1"/>
          </p:cNvSpPr>
          <p:nvPr>
            <p:ph type="body" sz="quarter" idx="11"/>
          </p:nvPr>
        </p:nvSpPr>
        <p:spPr>
          <a:xfrm>
            <a:off x="455325" y="1026004"/>
            <a:ext cx="10620682" cy="866330"/>
          </a:xfrm>
        </p:spPr>
        <p:txBody>
          <a:bodyPr/>
          <a:lstStyle/>
          <a:p>
            <a:r>
              <a:rPr lang="en-US" dirty="0"/>
              <a:t>The returns for the two types of investments are listed here. Draw histograms for each set of returns and report on your findings. Which investment would you choose and why?</a:t>
            </a:r>
          </a:p>
          <a:p>
            <a:pPr>
              <a:spcBef>
                <a:spcPts val="600"/>
              </a:spcBef>
            </a:pPr>
            <a:r>
              <a:rPr lang="en-US" sz="2400" dirty="0"/>
              <a:t>DATA: </a:t>
            </a:r>
            <a:r>
              <a:rPr lang="en-US" sz="2400" dirty="0">
                <a:hlinkClick r:id="rId2" action="ppaction://hlinkfile"/>
              </a:rPr>
              <a:t>Xm03-02</a:t>
            </a:r>
            <a:endParaRPr lang="en-US" sz="2400" dirty="0"/>
          </a:p>
        </p:txBody>
      </p:sp>
      <p:pic>
        <p:nvPicPr>
          <p:cNvPr id="7" name="Picture Placeholder 6" descr="Two Histograms of Returns on Investment A and Investment B respectively, have Returns along the horizontal axis, ranging from negative 30 to 75, in increments of 15, and Frequency along the vertical axis, ranging from 0 to 18, in increments of 2. The data from the histogram of Returns on Investment A are as follows: negative 30: 0; negative 15: 6; 0: 10; 15: 17; 30: 7; 45: 5; 60:2; 75: 2. The data from the histogram of Returns on Investment B are as follows: negative 30: 5; negative 15: 5; 0: 2; 15: 16; 30: 8; 45: 8; 60: 3; 75: 3. All data are approximate.&#10;">
            <a:extLst>
              <a:ext uri="{FF2B5EF4-FFF2-40B4-BE49-F238E27FC236}">
                <a16:creationId xmlns:a16="http://schemas.microsoft.com/office/drawing/2014/main" id="{67A23D76-AB66-495C-A9CB-2ABE6B730F3E}"/>
              </a:ext>
            </a:extLst>
          </p:cNvPr>
          <p:cNvPicPr>
            <a:picLocks noGrp="1" noChangeAspect="1"/>
          </p:cNvPicPr>
          <p:nvPr>
            <p:ph type="pic" sz="quarter" idx="10"/>
          </p:nvPr>
        </p:nvPicPr>
        <p:blipFill rotWithShape="1">
          <a:blip r:embed="rId3"/>
          <a:srcRect t="72" b="72"/>
          <a:stretch/>
        </p:blipFill>
        <p:spPr>
          <a:xfrm>
            <a:off x="1400537" y="2163885"/>
            <a:ext cx="9120850" cy="2648445"/>
          </a:xfrm>
        </p:spPr>
      </p:pic>
      <p:sp>
        <p:nvSpPr>
          <p:cNvPr id="5" name="Text Placeholder 4">
            <a:extLst>
              <a:ext uri="{FF2B5EF4-FFF2-40B4-BE49-F238E27FC236}">
                <a16:creationId xmlns:a16="http://schemas.microsoft.com/office/drawing/2014/main" id="{E450E194-4399-4266-8030-80CD208A5D8C}"/>
              </a:ext>
            </a:extLst>
          </p:cNvPr>
          <p:cNvSpPr>
            <a:spLocks noGrp="1"/>
          </p:cNvSpPr>
          <p:nvPr>
            <p:ph type="body" sz="quarter" idx="12"/>
          </p:nvPr>
        </p:nvSpPr>
        <p:spPr>
          <a:xfrm>
            <a:off x="733116" y="4815983"/>
            <a:ext cx="10620682" cy="1456796"/>
          </a:xfrm>
        </p:spPr>
        <p:txBody>
          <a:bodyPr/>
          <a:lstStyle/>
          <a:p>
            <a:r>
              <a:rPr lang="en-US" dirty="0"/>
              <a:t>Comparing the two histograms, we can extract the following information:</a:t>
            </a:r>
          </a:p>
          <a:p>
            <a:pPr marL="342900" indent="-342900">
              <a:buFont typeface="+mj-lt"/>
              <a:buAutoNum type="arabicPeriod"/>
            </a:pPr>
            <a:r>
              <a:rPr lang="en-US" dirty="0"/>
              <a:t>The center of the histogram of the returns of investment A is slightly lower than that for investment B.</a:t>
            </a:r>
          </a:p>
          <a:p>
            <a:pPr marL="342900" indent="-342900">
              <a:buFont typeface="+mj-lt"/>
              <a:buAutoNum type="arabicPeriod"/>
            </a:pPr>
            <a:r>
              <a:rPr lang="en-US" dirty="0"/>
              <a:t>The spread of returns for investment A is considerably less than that for investment B.</a:t>
            </a:r>
          </a:p>
          <a:p>
            <a:pPr marL="342900" indent="-342900">
              <a:buFont typeface="+mj-lt"/>
              <a:buAutoNum type="arabicPeriod"/>
            </a:pPr>
            <a:r>
              <a:rPr lang="en-US" dirty="0"/>
              <a:t>Both histograms are slightly positively skewed.</a:t>
            </a:r>
          </a:p>
          <a:p>
            <a:pPr>
              <a:spcBef>
                <a:spcPts val="600"/>
              </a:spcBef>
            </a:pPr>
            <a:r>
              <a:rPr lang="en-US" dirty="0"/>
              <a:t>These findings suggest that investment A is superior. </a:t>
            </a:r>
          </a:p>
        </p:txBody>
      </p:sp>
    </p:spTree>
    <p:extLst>
      <p:ext uri="{BB962C8B-B14F-4D97-AF65-F5344CB8AC3E}">
        <p14:creationId xmlns:p14="http://schemas.microsoft.com/office/powerpoint/2010/main" val="117486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0461-7CDC-401A-B36B-64BC3FCCB4A0}"/>
              </a:ext>
            </a:extLst>
          </p:cNvPr>
          <p:cNvSpPr>
            <a:spLocks noGrp="1"/>
          </p:cNvSpPr>
          <p:nvPr>
            <p:ph type="title"/>
          </p:nvPr>
        </p:nvSpPr>
        <p:spPr/>
        <p:txBody>
          <a:bodyPr/>
          <a:lstStyle/>
          <a:p>
            <a:r>
              <a:rPr lang="en-US" dirty="0"/>
              <a:t>Business Statistics Marks</a:t>
            </a:r>
          </a:p>
        </p:txBody>
      </p:sp>
      <p:sp>
        <p:nvSpPr>
          <p:cNvPr id="4" name="Text Placeholder 3">
            <a:extLst>
              <a:ext uri="{FF2B5EF4-FFF2-40B4-BE49-F238E27FC236}">
                <a16:creationId xmlns:a16="http://schemas.microsoft.com/office/drawing/2014/main" id="{B63FA9B9-9305-4510-95EF-54ED0C128D56}"/>
              </a:ext>
            </a:extLst>
          </p:cNvPr>
          <p:cNvSpPr>
            <a:spLocks noGrp="1"/>
          </p:cNvSpPr>
          <p:nvPr>
            <p:ph type="body" sz="quarter" idx="11"/>
          </p:nvPr>
        </p:nvSpPr>
        <p:spPr>
          <a:xfrm>
            <a:off x="489963" y="1565452"/>
            <a:ext cx="3989440" cy="3242749"/>
          </a:xfrm>
        </p:spPr>
        <p:txBody>
          <a:bodyPr/>
          <a:lstStyle/>
          <a:p>
            <a:pPr>
              <a:spcBef>
                <a:spcPts val="600"/>
              </a:spcBef>
            </a:pPr>
            <a:r>
              <a:rPr lang="en-US" dirty="0"/>
              <a:t>Concerned about a course’s alleged difficulty, a student asks the professor about last year’s marks. </a:t>
            </a:r>
          </a:p>
          <a:p>
            <a:pPr>
              <a:spcBef>
                <a:spcPts val="600"/>
              </a:spcBef>
            </a:pPr>
            <a:r>
              <a:rPr lang="en-US" dirty="0"/>
              <a:t>The professor obliges and provides a list of the final marks, which is composed of term work plus the final exam.</a:t>
            </a:r>
          </a:p>
          <a:p>
            <a:pPr>
              <a:spcBef>
                <a:spcPts val="600"/>
              </a:spcBef>
            </a:pPr>
            <a:r>
              <a:rPr lang="en-US" dirty="0"/>
              <a:t>Draw a histogram and describe the result, based on the marks included in file </a:t>
            </a:r>
            <a:r>
              <a:rPr lang="en-US" sz="2400" dirty="0">
                <a:hlinkClick r:id="rId2" action="ppaction://hlinkfile"/>
              </a:rPr>
              <a:t>Xm03-03+.</a:t>
            </a:r>
            <a:endParaRPr lang="en-US" sz="2400" dirty="0"/>
          </a:p>
        </p:txBody>
      </p:sp>
      <p:pic>
        <p:nvPicPr>
          <p:cNvPr id="7" name="Picture Placeholder 6" descr="A histogram has marks along the horizontal axis, ranging from 50 to 100, and frequency along the vertical axis, ranging from 0 to 30, in increments of 5. The data from the histogram are as follows: 50: 0; 60: 4; 70: 22; 80: 24; 90: 10; 100: 2. All data are approximate.&#10;">
            <a:extLst>
              <a:ext uri="{FF2B5EF4-FFF2-40B4-BE49-F238E27FC236}">
                <a16:creationId xmlns:a16="http://schemas.microsoft.com/office/drawing/2014/main" id="{921D7210-8C14-4648-88EC-E872EF37356E}"/>
              </a:ext>
            </a:extLst>
          </p:cNvPr>
          <p:cNvPicPr>
            <a:picLocks noGrp="1" noChangeAspect="1"/>
          </p:cNvPicPr>
          <p:nvPr>
            <p:ph type="pic" sz="quarter" idx="10"/>
          </p:nvPr>
        </p:nvPicPr>
        <p:blipFill rotWithShape="1">
          <a:blip r:embed="rId3"/>
          <a:srcRect l="30" r="30"/>
          <a:stretch/>
        </p:blipFill>
        <p:spPr>
          <a:xfrm>
            <a:off x="5244166" y="1037230"/>
            <a:ext cx="5161475" cy="3357661"/>
          </a:xfrm>
        </p:spPr>
      </p:pic>
      <p:sp>
        <p:nvSpPr>
          <p:cNvPr id="5" name="Text Placeholder 4">
            <a:extLst>
              <a:ext uri="{FF2B5EF4-FFF2-40B4-BE49-F238E27FC236}">
                <a16:creationId xmlns:a16="http://schemas.microsoft.com/office/drawing/2014/main" id="{D954F2E5-8B2E-47A1-A396-423E477A8F60}"/>
              </a:ext>
            </a:extLst>
          </p:cNvPr>
          <p:cNvSpPr>
            <a:spLocks noGrp="1"/>
          </p:cNvSpPr>
          <p:nvPr>
            <p:ph type="body" sz="quarter" idx="12"/>
          </p:nvPr>
        </p:nvSpPr>
        <p:spPr>
          <a:xfrm>
            <a:off x="4955617" y="4619264"/>
            <a:ext cx="6572768" cy="2932137"/>
          </a:xfrm>
        </p:spPr>
        <p:txBody>
          <a:bodyPr/>
          <a:lstStyle/>
          <a:p>
            <a:pPr>
              <a:spcBef>
                <a:spcPts val="600"/>
              </a:spcBef>
            </a:pPr>
            <a:r>
              <a:rPr lang="en-US" dirty="0"/>
              <a:t>The histogram is unimodal and approximately symmetric. </a:t>
            </a:r>
          </a:p>
          <a:p>
            <a:pPr>
              <a:spcBef>
                <a:spcPts val="600"/>
              </a:spcBef>
            </a:pPr>
            <a:r>
              <a:rPr lang="en-US" dirty="0"/>
              <a:t>There are no marks below 50, with the great majority of marks between 60 and 90. </a:t>
            </a:r>
          </a:p>
          <a:p>
            <a:pPr>
              <a:spcBef>
                <a:spcPts val="600"/>
              </a:spcBef>
            </a:pPr>
            <a:r>
              <a:rPr lang="en-US" dirty="0"/>
              <a:t>The modal class is 70 to 80, and the center of the distribution is approximately 75.</a:t>
            </a:r>
          </a:p>
        </p:txBody>
      </p:sp>
    </p:spTree>
    <p:extLst>
      <p:ext uri="{BB962C8B-B14F-4D97-AF65-F5344CB8AC3E}">
        <p14:creationId xmlns:p14="http://schemas.microsoft.com/office/powerpoint/2010/main" val="65512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0461-7CDC-401A-B36B-64BC3FCCB4A0}"/>
              </a:ext>
            </a:extLst>
          </p:cNvPr>
          <p:cNvSpPr>
            <a:spLocks noGrp="1"/>
          </p:cNvSpPr>
          <p:nvPr>
            <p:ph type="title"/>
          </p:nvPr>
        </p:nvSpPr>
        <p:spPr/>
        <p:txBody>
          <a:bodyPr/>
          <a:lstStyle/>
          <a:p>
            <a:r>
              <a:rPr lang="en-US" dirty="0"/>
              <a:t>Mathematical Statistics Marks</a:t>
            </a:r>
          </a:p>
        </p:txBody>
      </p:sp>
      <p:sp>
        <p:nvSpPr>
          <p:cNvPr id="4" name="Text Placeholder 3">
            <a:extLst>
              <a:ext uri="{FF2B5EF4-FFF2-40B4-BE49-F238E27FC236}">
                <a16:creationId xmlns:a16="http://schemas.microsoft.com/office/drawing/2014/main" id="{B63FA9B9-9305-4510-95EF-54ED0C128D56}"/>
              </a:ext>
            </a:extLst>
          </p:cNvPr>
          <p:cNvSpPr>
            <a:spLocks noGrp="1"/>
          </p:cNvSpPr>
          <p:nvPr>
            <p:ph type="body" sz="quarter" idx="11"/>
          </p:nvPr>
        </p:nvSpPr>
        <p:spPr>
          <a:xfrm>
            <a:off x="470885" y="1484429"/>
            <a:ext cx="3555462" cy="4488108"/>
          </a:xfrm>
        </p:spPr>
        <p:txBody>
          <a:bodyPr/>
          <a:lstStyle/>
          <a:p>
            <a:pPr>
              <a:spcBef>
                <a:spcPts val="600"/>
              </a:spcBef>
            </a:pPr>
            <a:r>
              <a:rPr lang="en-US" dirty="0"/>
              <a:t>Suppose the student in Example 3.3 obtained a list of last year’s marks in a mathematical statistics course (DATA: </a:t>
            </a:r>
            <a:r>
              <a:rPr lang="en-US" sz="1800" dirty="0">
                <a:hlinkClick r:id="rId2" action="ppaction://hlinkfile"/>
              </a:rPr>
              <a:t>Xm03-03+. </a:t>
            </a:r>
            <a:r>
              <a:rPr lang="en-US" dirty="0"/>
              <a:t> </a:t>
            </a:r>
          </a:p>
          <a:p>
            <a:pPr>
              <a:spcBef>
                <a:spcPts val="600"/>
              </a:spcBef>
            </a:pPr>
            <a:r>
              <a:rPr lang="en-US" dirty="0"/>
              <a:t>This course emphasizes derivations and proofs of theorems. </a:t>
            </a:r>
          </a:p>
          <a:p>
            <a:pPr>
              <a:spcBef>
                <a:spcPts val="600"/>
              </a:spcBef>
            </a:pPr>
            <a:r>
              <a:rPr lang="en-US" dirty="0"/>
              <a:t>Use the accompanying data to draw a histogram and compare it to the one produced in Example 3.3. </a:t>
            </a:r>
          </a:p>
          <a:p>
            <a:pPr>
              <a:spcBef>
                <a:spcPts val="600"/>
              </a:spcBef>
            </a:pPr>
            <a:r>
              <a:rPr lang="en-US" dirty="0"/>
              <a:t>What does this histogram tell you?</a:t>
            </a:r>
          </a:p>
        </p:txBody>
      </p:sp>
      <p:pic>
        <p:nvPicPr>
          <p:cNvPr id="8" name="Picture Placeholder 7" descr="A histogram has marks along the horizontal axis, ranging from 50 to 100, and frequency along the vertical axis, ranging from 0 to 30, in increments of 5. The data from the histogram are as follows: 50: 7; 60: 16; 70: 4; 80: 24; 90: 8; 100: 2. All data are approximate.&#10;">
            <a:extLst>
              <a:ext uri="{FF2B5EF4-FFF2-40B4-BE49-F238E27FC236}">
                <a16:creationId xmlns:a16="http://schemas.microsoft.com/office/drawing/2014/main" id="{70B03828-C284-4928-8F57-8B68A45DFDE2}"/>
              </a:ext>
            </a:extLst>
          </p:cNvPr>
          <p:cNvPicPr>
            <a:picLocks noGrp="1" noChangeAspect="1"/>
          </p:cNvPicPr>
          <p:nvPr>
            <p:ph type="pic" sz="quarter" idx="10"/>
          </p:nvPr>
        </p:nvPicPr>
        <p:blipFill rotWithShape="1">
          <a:blip r:embed="rId3"/>
          <a:srcRect t="116" b="116"/>
          <a:stretch/>
        </p:blipFill>
        <p:spPr>
          <a:xfrm>
            <a:off x="4215392" y="1588973"/>
            <a:ext cx="3292340" cy="3742154"/>
          </a:xfrm>
        </p:spPr>
      </p:pic>
      <p:sp>
        <p:nvSpPr>
          <p:cNvPr id="5" name="Text Placeholder 4">
            <a:extLst>
              <a:ext uri="{FF2B5EF4-FFF2-40B4-BE49-F238E27FC236}">
                <a16:creationId xmlns:a16="http://schemas.microsoft.com/office/drawing/2014/main" id="{D954F2E5-8B2E-47A1-A396-423E477A8F60}"/>
              </a:ext>
            </a:extLst>
          </p:cNvPr>
          <p:cNvSpPr>
            <a:spLocks noGrp="1"/>
          </p:cNvSpPr>
          <p:nvPr>
            <p:ph type="body" sz="quarter" idx="12"/>
          </p:nvPr>
        </p:nvSpPr>
        <p:spPr>
          <a:xfrm>
            <a:off x="7976609" y="1588973"/>
            <a:ext cx="3841088" cy="3511296"/>
          </a:xfrm>
        </p:spPr>
        <p:txBody>
          <a:bodyPr/>
          <a:lstStyle/>
          <a:p>
            <a:pPr>
              <a:spcBef>
                <a:spcPts val="600"/>
              </a:spcBef>
            </a:pPr>
            <a:r>
              <a:rPr lang="en-US" dirty="0"/>
              <a:t>The histogram is bimodal, suggesting that there are two groups of students. </a:t>
            </a:r>
          </a:p>
          <a:p>
            <a:pPr>
              <a:spcBef>
                <a:spcPts val="600"/>
              </a:spcBef>
            </a:pPr>
            <a:r>
              <a:rPr lang="en-US" dirty="0"/>
              <a:t>The larger modal class is composed of the marks in the 80s, and the smaller modal class includes marks in the 50s. There appear to be few marks in the 70s.</a:t>
            </a:r>
          </a:p>
          <a:p>
            <a:pPr>
              <a:spcBef>
                <a:spcPts val="600"/>
              </a:spcBef>
            </a:pPr>
            <a:r>
              <a:rPr lang="en-US" dirty="0"/>
              <a:t>The histograms in this example and in Example 3.3 suggest that the courses are quite different from one another and have a completely different distribution of marks.</a:t>
            </a:r>
          </a:p>
        </p:txBody>
      </p:sp>
    </p:spTree>
    <p:extLst>
      <p:ext uri="{BB962C8B-B14F-4D97-AF65-F5344CB8AC3E}">
        <p14:creationId xmlns:p14="http://schemas.microsoft.com/office/powerpoint/2010/main" val="230996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1A53-9B74-4870-BCB6-84EB7547FA93}"/>
              </a:ext>
            </a:extLst>
          </p:cNvPr>
          <p:cNvSpPr>
            <a:spLocks noGrp="1"/>
          </p:cNvSpPr>
          <p:nvPr>
            <p:ph type="title"/>
          </p:nvPr>
        </p:nvSpPr>
        <p:spPr/>
        <p:txBody>
          <a:bodyPr/>
          <a:lstStyle/>
          <a:p>
            <a:r>
              <a:rPr lang="en-US" dirty="0"/>
              <a:t>Describing Time Series Data</a:t>
            </a:r>
          </a:p>
        </p:txBody>
      </p:sp>
      <p:sp>
        <p:nvSpPr>
          <p:cNvPr id="3" name="Text Placeholder 2">
            <a:extLst>
              <a:ext uri="{FF2B5EF4-FFF2-40B4-BE49-F238E27FC236}">
                <a16:creationId xmlns:a16="http://schemas.microsoft.com/office/drawing/2014/main" id="{CC8059F0-D377-4598-926B-FC1E8B378983}"/>
              </a:ext>
            </a:extLst>
          </p:cNvPr>
          <p:cNvSpPr>
            <a:spLocks noGrp="1"/>
          </p:cNvSpPr>
          <p:nvPr>
            <p:ph type="body" sz="quarter" idx="15"/>
          </p:nvPr>
        </p:nvSpPr>
        <p:spPr>
          <a:xfrm>
            <a:off x="743576" y="1821484"/>
            <a:ext cx="10711543" cy="3200891"/>
          </a:xfrm>
        </p:spPr>
        <p:txBody>
          <a:bodyPr/>
          <a:lstStyle/>
          <a:p>
            <a:pPr>
              <a:spcBef>
                <a:spcPts val="2400"/>
              </a:spcBef>
            </a:pPr>
            <a:r>
              <a:rPr lang="en-US" dirty="0"/>
              <a:t>Observations measured at the same point in time are called </a:t>
            </a:r>
            <a:r>
              <a:rPr lang="en-US" b="1" dirty="0"/>
              <a:t>cross-sectional data</a:t>
            </a:r>
            <a:r>
              <a:rPr lang="en-US" dirty="0"/>
              <a:t>.</a:t>
            </a:r>
          </a:p>
          <a:p>
            <a:pPr>
              <a:spcBef>
                <a:spcPts val="2400"/>
              </a:spcBef>
            </a:pPr>
            <a:r>
              <a:rPr lang="en-US" dirty="0"/>
              <a:t>Observations measured at successive points in time are called </a:t>
            </a:r>
            <a:r>
              <a:rPr lang="en-US" b="1" dirty="0"/>
              <a:t>time-series data</a:t>
            </a:r>
            <a:r>
              <a:rPr lang="en-US" dirty="0"/>
              <a:t>.</a:t>
            </a:r>
          </a:p>
          <a:p>
            <a:pPr>
              <a:spcBef>
                <a:spcPts val="2400"/>
              </a:spcBef>
            </a:pPr>
            <a:r>
              <a:rPr lang="en-US" dirty="0"/>
              <a:t>Time-series data are graphed on a </a:t>
            </a:r>
            <a:r>
              <a:rPr lang="en-US" b="1" dirty="0"/>
              <a:t>line chart</a:t>
            </a:r>
            <a:r>
              <a:rPr lang="en-US" dirty="0"/>
              <a:t>, which plots the value of the variable on the vertical axis against the time periods on the horizontal axis.</a:t>
            </a:r>
          </a:p>
        </p:txBody>
      </p:sp>
    </p:spTree>
    <p:extLst>
      <p:ext uri="{BB962C8B-B14F-4D97-AF65-F5344CB8AC3E}">
        <p14:creationId xmlns:p14="http://schemas.microsoft.com/office/powerpoint/2010/main" val="282794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AD18-5DD9-4E24-A0BC-D75DA6A437DA}"/>
              </a:ext>
            </a:extLst>
          </p:cNvPr>
          <p:cNvSpPr>
            <a:spLocks noGrp="1"/>
          </p:cNvSpPr>
          <p:nvPr>
            <p:ph type="title"/>
          </p:nvPr>
        </p:nvSpPr>
        <p:spPr/>
        <p:txBody>
          <a:bodyPr/>
          <a:lstStyle/>
          <a:p>
            <a:r>
              <a:rPr lang="en-US" dirty="0"/>
              <a:t>Price of Gasoline</a:t>
            </a:r>
          </a:p>
        </p:txBody>
      </p:sp>
      <p:sp>
        <p:nvSpPr>
          <p:cNvPr id="3" name="Text Placeholder 2">
            <a:extLst>
              <a:ext uri="{FF2B5EF4-FFF2-40B4-BE49-F238E27FC236}">
                <a16:creationId xmlns:a16="http://schemas.microsoft.com/office/drawing/2014/main" id="{5DEBA9EF-8B5B-4D81-8C67-2844728042B8}"/>
              </a:ext>
            </a:extLst>
          </p:cNvPr>
          <p:cNvSpPr>
            <a:spLocks noGrp="1"/>
          </p:cNvSpPr>
          <p:nvPr>
            <p:ph type="body" sz="quarter" idx="11"/>
          </p:nvPr>
        </p:nvSpPr>
        <p:spPr>
          <a:xfrm>
            <a:off x="733118" y="1111771"/>
            <a:ext cx="10620682" cy="1272844"/>
          </a:xfrm>
        </p:spPr>
        <p:txBody>
          <a:bodyPr/>
          <a:lstStyle/>
          <a:p>
            <a:r>
              <a:rPr lang="en-US" dirty="0"/>
              <a:t>Data file </a:t>
            </a:r>
            <a:r>
              <a:rPr lang="en-US" sz="2400" dirty="0">
                <a:hlinkClick r:id="rId3" action="ppaction://hlinkfile"/>
              </a:rPr>
              <a:t>Xm03-05</a:t>
            </a:r>
            <a:r>
              <a:rPr lang="en-US" dirty="0"/>
              <a:t> contains the monthly average retail price of gasoline (regular unleaded in dollars per gallon) since 1991.</a:t>
            </a:r>
          </a:p>
          <a:p>
            <a:pPr>
              <a:spcBef>
                <a:spcPts val="600"/>
              </a:spcBef>
            </a:pPr>
            <a:r>
              <a:rPr lang="en-US" dirty="0"/>
              <a:t>Draw a line chart to visualize these figures and describe the results. We can use Excel or Stata </a:t>
            </a:r>
          </a:p>
          <a:p>
            <a:pPr>
              <a:spcBef>
                <a:spcPts val="600"/>
              </a:spcBef>
            </a:pPr>
            <a:r>
              <a:rPr lang="en-US" dirty="0"/>
              <a:t>*.</a:t>
            </a:r>
          </a:p>
        </p:txBody>
      </p:sp>
      <p:pic>
        <p:nvPicPr>
          <p:cNvPr id="7" name="Picture Placeholder 6" descr="A line graph has months along the horizontal axis, ranging from 1 to 351, in increments of 14, and average price of gasoline along the vertical axis, ranging from 0.000 to 4.500 in increments of .500. The line begins at about 1.200 in month 1, goes to 0.900 in the 99th month, then climbs to 1.700 at 113th month, 2.900 at 170th month, 4.100 at 205th month, 3.700 at 239th month, drops to about 1.500 at the 300th month, and after some peaks and troughs, ends at 2.200 beyond the 351st month. All data are approximate.&#10;">
            <a:extLst>
              <a:ext uri="{FF2B5EF4-FFF2-40B4-BE49-F238E27FC236}">
                <a16:creationId xmlns:a16="http://schemas.microsoft.com/office/drawing/2014/main" id="{C889765A-AF1E-40EE-B0C2-F3BC62D52945}"/>
              </a:ext>
            </a:extLst>
          </p:cNvPr>
          <p:cNvPicPr>
            <a:picLocks noGrp="1" noChangeAspect="1"/>
          </p:cNvPicPr>
          <p:nvPr>
            <p:ph type="pic" sz="quarter" idx="10"/>
          </p:nvPr>
        </p:nvPicPr>
        <p:blipFill rotWithShape="1">
          <a:blip r:embed="rId4"/>
          <a:srcRect l="3" r="3"/>
          <a:stretch/>
        </p:blipFill>
        <p:spPr>
          <a:xfrm>
            <a:off x="2048719" y="2473023"/>
            <a:ext cx="7211027" cy="2599582"/>
          </a:xfrm>
        </p:spPr>
      </p:pic>
      <p:sp>
        <p:nvSpPr>
          <p:cNvPr id="5" name="Text Placeholder 4">
            <a:extLst>
              <a:ext uri="{FF2B5EF4-FFF2-40B4-BE49-F238E27FC236}">
                <a16:creationId xmlns:a16="http://schemas.microsoft.com/office/drawing/2014/main" id="{C146D2F6-C02F-4CD7-BE79-7FA2542096BD}"/>
              </a:ext>
            </a:extLst>
          </p:cNvPr>
          <p:cNvSpPr>
            <a:spLocks noGrp="1"/>
          </p:cNvSpPr>
          <p:nvPr>
            <p:ph type="body" sz="quarter" idx="12"/>
          </p:nvPr>
        </p:nvSpPr>
        <p:spPr>
          <a:xfrm>
            <a:off x="519442" y="5223550"/>
            <a:ext cx="10620682" cy="837070"/>
          </a:xfrm>
        </p:spPr>
        <p:txBody>
          <a:bodyPr/>
          <a:lstStyle/>
          <a:p>
            <a:r>
              <a:rPr lang="en-US" dirty="0"/>
              <a:t>The price of gasoline rose from about $1.00 to over $4.00 in 2008 (around month 200) then dropped precipitously in March 2009 (at the end of the housing meltdown) before rising again and then falling to about $2.00.</a:t>
            </a:r>
          </a:p>
        </p:txBody>
      </p:sp>
    </p:spTree>
    <p:extLst>
      <p:ext uri="{BB962C8B-B14F-4D97-AF65-F5344CB8AC3E}">
        <p14:creationId xmlns:p14="http://schemas.microsoft.com/office/powerpoint/2010/main" val="82364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B572-38EE-486D-B1A6-5D585F224EAC}"/>
              </a:ext>
            </a:extLst>
          </p:cNvPr>
          <p:cNvSpPr>
            <a:spLocks noGrp="1"/>
          </p:cNvSpPr>
          <p:nvPr>
            <p:ph type="title"/>
          </p:nvPr>
        </p:nvSpPr>
        <p:spPr/>
        <p:txBody>
          <a:bodyPr/>
          <a:lstStyle/>
          <a:p>
            <a:r>
              <a:rPr lang="en-US" dirty="0"/>
              <a:t>Line Charts - Stata</a:t>
            </a:r>
          </a:p>
        </p:txBody>
      </p:sp>
      <p:sp>
        <p:nvSpPr>
          <p:cNvPr id="3" name="Text Placeholder 2">
            <a:extLst>
              <a:ext uri="{FF2B5EF4-FFF2-40B4-BE49-F238E27FC236}">
                <a16:creationId xmlns:a16="http://schemas.microsoft.com/office/drawing/2014/main" id="{97BCE673-5643-4059-A1CB-860C27AC22DA}"/>
              </a:ext>
            </a:extLst>
          </p:cNvPr>
          <p:cNvSpPr>
            <a:spLocks noGrp="1"/>
          </p:cNvSpPr>
          <p:nvPr>
            <p:ph type="body" sz="quarter" idx="15"/>
          </p:nvPr>
        </p:nvSpPr>
        <p:spPr/>
        <p:txBody>
          <a:bodyPr/>
          <a:lstStyle/>
          <a:p>
            <a:r>
              <a:rPr lang="en-US" dirty="0"/>
              <a:t>Example 3.5 – Stata Output and Instructions </a:t>
            </a:r>
          </a:p>
          <a:p>
            <a:endParaRPr lang="en-US" dirty="0"/>
          </a:p>
        </p:txBody>
      </p:sp>
      <p:pic>
        <p:nvPicPr>
          <p:cNvPr id="7" name="Picture Placeholder 6" descr="A line chart has time along the horizontal axis, ranging from 1960 to 1990 m1, in increments of 10, and Price of gasoline along the vertical axis, ranging from 0 to 4, in increments of 1. The line is at 1.2 in 1960m1, goes to 1.65 in 1970m1, reaches 4 in 1976m1, drops to 1.6 in 1978m1, goes back to 3.85 in 1980m1, drops to 1.6 in 1985m1, and reaches 2 in 1990m1. All data are approximate.&#10;">
            <a:extLst>
              <a:ext uri="{FF2B5EF4-FFF2-40B4-BE49-F238E27FC236}">
                <a16:creationId xmlns:a16="http://schemas.microsoft.com/office/drawing/2014/main" id="{7EF0D3C1-E040-4658-BC5A-DF201A51CFE6}"/>
              </a:ext>
            </a:extLst>
          </p:cNvPr>
          <p:cNvPicPr>
            <a:picLocks noGrp="1" noChangeAspect="1"/>
          </p:cNvPicPr>
          <p:nvPr>
            <p:ph type="pic" sz="quarter" idx="10"/>
          </p:nvPr>
        </p:nvPicPr>
        <p:blipFill rotWithShape="1">
          <a:blip r:embed="rId2"/>
          <a:srcRect t="52" b="52"/>
          <a:stretch/>
        </p:blipFill>
        <p:spPr>
          <a:xfrm>
            <a:off x="733425" y="1958289"/>
            <a:ext cx="4730750" cy="4095270"/>
          </a:xfrm>
          <a:ln>
            <a:solidFill>
              <a:schemeClr val="tx1"/>
            </a:solidFill>
          </a:ln>
        </p:spPr>
      </p:pic>
      <p:sp>
        <p:nvSpPr>
          <p:cNvPr id="5" name="Text Placeholder 4">
            <a:extLst>
              <a:ext uri="{FF2B5EF4-FFF2-40B4-BE49-F238E27FC236}">
                <a16:creationId xmlns:a16="http://schemas.microsoft.com/office/drawing/2014/main" id="{6C60CF91-FF35-4D28-9917-983863BEC644}"/>
              </a:ext>
            </a:extLst>
          </p:cNvPr>
          <p:cNvSpPr>
            <a:spLocks noGrp="1"/>
          </p:cNvSpPr>
          <p:nvPr>
            <p:ph type="body" sz="quarter" idx="11"/>
          </p:nvPr>
        </p:nvSpPr>
        <p:spPr>
          <a:xfrm>
            <a:off x="5588813" y="1900045"/>
            <a:ext cx="6035039" cy="4153513"/>
          </a:xfrm>
        </p:spPr>
        <p:txBody>
          <a:bodyPr/>
          <a:lstStyle/>
          <a:p>
            <a:r>
              <a:rPr lang="en-US" dirty="0"/>
              <a:t>Instructions:</a:t>
            </a:r>
          </a:p>
          <a:p>
            <a:pPr marL="342900" indent="-342900">
              <a:spcBef>
                <a:spcPts val="600"/>
              </a:spcBef>
              <a:buFont typeface="+mj-lt"/>
              <a:buAutoNum type="arabicPeriod"/>
            </a:pPr>
            <a:r>
              <a:rPr lang="en-US" dirty="0"/>
              <a:t>Import or type the data into one column. (Click File/Import/Excel spreadsheet (*</a:t>
            </a:r>
            <a:r>
              <a:rPr lang="en-US" dirty="0" err="1"/>
              <a:t>xls</a:t>
            </a:r>
            <a:r>
              <a:rPr lang="en-US" dirty="0"/>
              <a:t>, *xlsx)/</a:t>
            </a:r>
            <a:r>
              <a:rPr lang="en-US" dirty="0">
                <a:hlinkClick r:id="rId3" action="ppaction://hlinkfile"/>
              </a:rPr>
              <a:t>Xm03-05.) </a:t>
            </a:r>
            <a:r>
              <a:rPr lang="en-US" dirty="0"/>
              <a:t>Check </a:t>
            </a:r>
            <a:r>
              <a:rPr lang="en-US" b="1" dirty="0"/>
              <a:t>Import first row as variable names</a:t>
            </a:r>
            <a:r>
              <a:rPr lang="en-US" dirty="0"/>
              <a:t>. One column must be a time variable. In this data set the variable is Time.</a:t>
            </a:r>
          </a:p>
          <a:p>
            <a:pPr marL="342900" indent="-342900">
              <a:spcBef>
                <a:spcPts val="600"/>
              </a:spcBef>
              <a:buFont typeface="+mj-lt"/>
              <a:buAutoNum type="arabicPeriod"/>
            </a:pPr>
            <a:r>
              <a:rPr lang="en-US" dirty="0"/>
              <a:t>Click </a:t>
            </a:r>
            <a:r>
              <a:rPr lang="en-US" b="1" dirty="0"/>
              <a:t>Statistics</a:t>
            </a:r>
            <a:r>
              <a:rPr lang="en-US" dirty="0"/>
              <a:t>, </a:t>
            </a:r>
            <a:r>
              <a:rPr lang="en-US" b="1" dirty="0"/>
              <a:t>Time series</a:t>
            </a:r>
            <a:r>
              <a:rPr lang="en-US" dirty="0"/>
              <a:t>, </a:t>
            </a:r>
            <a:r>
              <a:rPr lang="en-US" b="1" dirty="0"/>
              <a:t>Setup and utilities</a:t>
            </a:r>
            <a:r>
              <a:rPr lang="en-US" dirty="0"/>
              <a:t>, and </a:t>
            </a:r>
            <a:r>
              <a:rPr lang="en-US" b="1" dirty="0"/>
              <a:t>Declare data set to be time-series data</a:t>
            </a:r>
            <a:r>
              <a:rPr lang="en-US" dirty="0"/>
              <a:t>. Select </a:t>
            </a:r>
            <a:r>
              <a:rPr lang="en-US" b="1" dirty="0"/>
              <a:t>Time</a:t>
            </a:r>
            <a:r>
              <a:rPr lang="en-US" dirty="0"/>
              <a:t> as </a:t>
            </a:r>
            <a:r>
              <a:rPr lang="en-US" b="1" dirty="0"/>
              <a:t>Time variable</a:t>
            </a:r>
            <a:r>
              <a:rPr lang="en-US" dirty="0"/>
              <a:t>. Check </a:t>
            </a:r>
            <a:r>
              <a:rPr lang="en-US" b="1" dirty="0"/>
              <a:t>Monthly</a:t>
            </a:r>
            <a:r>
              <a:rPr lang="en-US" dirty="0"/>
              <a:t>. Click </a:t>
            </a:r>
            <a:r>
              <a:rPr lang="en-US" b="1" dirty="0"/>
              <a:t>OK</a:t>
            </a:r>
            <a:r>
              <a:rPr lang="en-US" dirty="0"/>
              <a:t>.</a:t>
            </a:r>
          </a:p>
          <a:p>
            <a:pPr marL="342900" indent="-342900">
              <a:spcBef>
                <a:spcPts val="600"/>
              </a:spcBef>
              <a:buFont typeface="+mj-lt"/>
              <a:buAutoNum type="arabicPeriod"/>
            </a:pPr>
            <a:r>
              <a:rPr lang="en-US" dirty="0"/>
              <a:t>Click </a:t>
            </a:r>
            <a:r>
              <a:rPr lang="en-US" b="1" dirty="0"/>
              <a:t>Graphics</a:t>
            </a:r>
            <a:r>
              <a:rPr lang="en-US" dirty="0"/>
              <a:t>, </a:t>
            </a:r>
            <a:r>
              <a:rPr lang="en-US" b="1" dirty="0"/>
              <a:t>Time-series graphs</a:t>
            </a:r>
            <a:r>
              <a:rPr lang="en-US" dirty="0"/>
              <a:t>, and </a:t>
            </a:r>
            <a:r>
              <a:rPr lang="en-US" b="1" dirty="0"/>
              <a:t>Line plots</a:t>
            </a:r>
            <a:r>
              <a:rPr lang="en-US" dirty="0"/>
              <a:t>.</a:t>
            </a:r>
          </a:p>
          <a:p>
            <a:pPr marL="342900" indent="-342900">
              <a:spcBef>
                <a:spcPts val="600"/>
              </a:spcBef>
              <a:buFont typeface="+mj-lt"/>
              <a:buAutoNum type="arabicPeriod"/>
            </a:pPr>
            <a:r>
              <a:rPr lang="en-US" dirty="0"/>
              <a:t>Click </a:t>
            </a:r>
            <a:r>
              <a:rPr lang="en-US" b="1" dirty="0"/>
              <a:t>Create</a:t>
            </a:r>
            <a:r>
              <a:rPr lang="en-US" dirty="0"/>
              <a:t> and in the </a:t>
            </a:r>
            <a:r>
              <a:rPr lang="en-US" b="1" dirty="0"/>
              <a:t>Y variable </a:t>
            </a:r>
            <a:r>
              <a:rPr lang="en-US" dirty="0"/>
              <a:t>box select </a:t>
            </a:r>
            <a:r>
              <a:rPr lang="en-US" b="1" dirty="0"/>
              <a:t>Price of Gasoline</a:t>
            </a:r>
            <a:r>
              <a:rPr lang="en-US" dirty="0"/>
              <a:t>. Click Ti</a:t>
            </a:r>
            <a:r>
              <a:rPr lang="en-US" b="1" dirty="0"/>
              <a:t>me-series plot</a:t>
            </a:r>
            <a:r>
              <a:rPr lang="en-US" dirty="0"/>
              <a:t>. Click </a:t>
            </a:r>
            <a:r>
              <a:rPr lang="en-US" b="1" dirty="0"/>
              <a:t>Accept</a:t>
            </a:r>
            <a:r>
              <a:rPr lang="en-US" dirty="0"/>
              <a:t>. Click </a:t>
            </a:r>
            <a:r>
              <a:rPr lang="en-US" b="1" dirty="0"/>
              <a:t>OK</a:t>
            </a:r>
            <a:r>
              <a:rPr lang="en-US" dirty="0"/>
              <a:t>.</a:t>
            </a:r>
          </a:p>
        </p:txBody>
      </p:sp>
    </p:spTree>
    <p:extLst>
      <p:ext uri="{BB962C8B-B14F-4D97-AF65-F5344CB8AC3E}">
        <p14:creationId xmlns:p14="http://schemas.microsoft.com/office/powerpoint/2010/main" val="393647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AD18-5DD9-4E24-A0BC-D75DA6A437DA}"/>
              </a:ext>
            </a:extLst>
          </p:cNvPr>
          <p:cNvSpPr>
            <a:spLocks noGrp="1"/>
          </p:cNvSpPr>
          <p:nvPr>
            <p:ph type="title"/>
          </p:nvPr>
        </p:nvSpPr>
        <p:spPr>
          <a:xfrm>
            <a:off x="307238" y="365125"/>
            <a:ext cx="11360506" cy="672105"/>
          </a:xfrm>
        </p:spPr>
        <p:txBody>
          <a:bodyPr/>
          <a:lstStyle/>
          <a:p>
            <a:r>
              <a:rPr lang="en-US" dirty="0"/>
              <a:t>Price of Gasoline in Constant Dollars</a:t>
            </a:r>
          </a:p>
        </p:txBody>
      </p:sp>
      <p:sp>
        <p:nvSpPr>
          <p:cNvPr id="3" name="Text Placeholder 2">
            <a:extLst>
              <a:ext uri="{FF2B5EF4-FFF2-40B4-BE49-F238E27FC236}">
                <a16:creationId xmlns:a16="http://schemas.microsoft.com/office/drawing/2014/main" id="{5DEBA9EF-8B5B-4D81-8C67-2844728042B8}"/>
              </a:ext>
            </a:extLst>
          </p:cNvPr>
          <p:cNvSpPr>
            <a:spLocks noGrp="1"/>
          </p:cNvSpPr>
          <p:nvPr>
            <p:ph type="body" sz="quarter" idx="11"/>
          </p:nvPr>
        </p:nvSpPr>
        <p:spPr>
          <a:xfrm>
            <a:off x="621684" y="1200481"/>
            <a:ext cx="10620682" cy="1272844"/>
          </a:xfrm>
        </p:spPr>
        <p:txBody>
          <a:bodyPr/>
          <a:lstStyle/>
          <a:p>
            <a:r>
              <a:rPr lang="en-US" dirty="0"/>
              <a:t>Data file </a:t>
            </a:r>
            <a:r>
              <a:rPr lang="en-US" sz="2000" dirty="0">
                <a:hlinkClick r:id="rId3" action="ppaction://hlinkfile"/>
              </a:rPr>
              <a:t>Xm03-06</a:t>
            </a:r>
            <a:r>
              <a:rPr lang="en-US" dirty="0"/>
              <a:t> contains the inflation-adjusted monthly average retail price of gasoline (regular unleaded in dollars per gallon) since 1991.</a:t>
            </a:r>
          </a:p>
          <a:p>
            <a:pPr>
              <a:spcBef>
                <a:spcPts val="600"/>
              </a:spcBef>
            </a:pPr>
            <a:r>
              <a:rPr lang="en-US" dirty="0"/>
              <a:t>Draw a line chart to visualize these figures and describe how gas price has changed after adjusting for inflation.</a:t>
            </a:r>
          </a:p>
        </p:txBody>
      </p:sp>
      <p:pic>
        <p:nvPicPr>
          <p:cNvPr id="8" name="Picture Placeholder 7" descr="A line graph has month along the horizontal axis ranging from 1 to 351, in increments of 14, and adjusted price of gasoline along the vertical axis ranging from 0.000 to 2.000, in increments of .200. The line representing the price is of gasoline is at 0.870 in month 1, drops to 0.500 in the 99th month, increases to 1.820 in the 198th month, drops to 0.700 in the 211th month, reaches 1.500 in the 270th month, 1.050 in the 325th month, and 0.920 in the 351st month. All data are approximate.">
            <a:extLst>
              <a:ext uri="{FF2B5EF4-FFF2-40B4-BE49-F238E27FC236}">
                <a16:creationId xmlns:a16="http://schemas.microsoft.com/office/drawing/2014/main" id="{024D1798-FE9A-463E-83DB-B5DE6893E5B1}"/>
              </a:ext>
            </a:extLst>
          </p:cNvPr>
          <p:cNvPicPr>
            <a:picLocks noGrp="1" noChangeAspect="1"/>
          </p:cNvPicPr>
          <p:nvPr>
            <p:ph type="pic" sz="quarter" idx="10"/>
          </p:nvPr>
        </p:nvPicPr>
        <p:blipFill rotWithShape="1">
          <a:blip r:embed="rId4"/>
          <a:srcRect l="8" r="8"/>
          <a:stretch/>
        </p:blipFill>
        <p:spPr>
          <a:xfrm>
            <a:off x="2905246" y="2473325"/>
            <a:ext cx="6053559" cy="2790653"/>
          </a:xfrm>
        </p:spPr>
      </p:pic>
      <p:sp>
        <p:nvSpPr>
          <p:cNvPr id="5" name="Text Placeholder 4">
            <a:extLst>
              <a:ext uri="{FF2B5EF4-FFF2-40B4-BE49-F238E27FC236}">
                <a16:creationId xmlns:a16="http://schemas.microsoft.com/office/drawing/2014/main" id="{C146D2F6-C02F-4CD7-BE79-7FA2542096BD}"/>
              </a:ext>
            </a:extLst>
          </p:cNvPr>
          <p:cNvSpPr>
            <a:spLocks noGrp="1"/>
          </p:cNvSpPr>
          <p:nvPr>
            <p:ph type="body" sz="quarter" idx="12"/>
          </p:nvPr>
        </p:nvSpPr>
        <p:spPr>
          <a:xfrm>
            <a:off x="785659" y="5263978"/>
            <a:ext cx="10620682" cy="837070"/>
          </a:xfrm>
        </p:spPr>
        <p:txBody>
          <a:bodyPr/>
          <a:lstStyle/>
          <a:p>
            <a:r>
              <a:rPr lang="en-US" dirty="0"/>
              <a:t>Using constant 1982–1984 dollars, we can see that the average price of a gallon of gasoline hit its peak in the middle of 2008 (around month 200). From there, it dropped rapidly and then rose and fell. By 2020 the adjusted price was lower than in January 1991.</a:t>
            </a:r>
          </a:p>
        </p:txBody>
      </p:sp>
    </p:spTree>
    <p:extLst>
      <p:ext uri="{BB962C8B-B14F-4D97-AF65-F5344CB8AC3E}">
        <p14:creationId xmlns:p14="http://schemas.microsoft.com/office/powerpoint/2010/main" val="3076601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100C-F203-4D17-B59A-1D407F645B91}"/>
              </a:ext>
            </a:extLst>
          </p:cNvPr>
          <p:cNvSpPr>
            <a:spLocks noGrp="1"/>
          </p:cNvSpPr>
          <p:nvPr>
            <p:ph type="title"/>
          </p:nvPr>
        </p:nvSpPr>
        <p:spPr/>
        <p:txBody>
          <a:bodyPr/>
          <a:lstStyle/>
          <a:p>
            <a:r>
              <a:rPr lang="en-US" sz="3200" dirty="0"/>
              <a:t>Describing the Relationship between Two Interval Variables</a:t>
            </a:r>
          </a:p>
        </p:txBody>
      </p:sp>
      <p:sp>
        <p:nvSpPr>
          <p:cNvPr id="3" name="Text Placeholder 2">
            <a:extLst>
              <a:ext uri="{FF2B5EF4-FFF2-40B4-BE49-F238E27FC236}">
                <a16:creationId xmlns:a16="http://schemas.microsoft.com/office/drawing/2014/main" id="{42975A78-CAB2-4096-821E-EFD6E2F6A26D}"/>
              </a:ext>
            </a:extLst>
          </p:cNvPr>
          <p:cNvSpPr>
            <a:spLocks noGrp="1"/>
          </p:cNvSpPr>
          <p:nvPr>
            <p:ph type="body" sz="quarter" idx="15"/>
          </p:nvPr>
        </p:nvSpPr>
        <p:spPr>
          <a:xfrm>
            <a:off x="520309" y="1334195"/>
            <a:ext cx="10711543" cy="2728570"/>
          </a:xfrm>
        </p:spPr>
        <p:txBody>
          <a:bodyPr/>
          <a:lstStyle/>
          <a:p>
            <a:pPr>
              <a:spcBef>
                <a:spcPts val="2400"/>
              </a:spcBef>
            </a:pPr>
            <a:r>
              <a:rPr lang="en-US" dirty="0"/>
              <a:t>Moving from nominal data to interval data, we are frequently interested in how two interval variables are related.</a:t>
            </a:r>
          </a:p>
          <a:p>
            <a:pPr>
              <a:spcBef>
                <a:spcPts val="2400"/>
              </a:spcBef>
            </a:pPr>
            <a:r>
              <a:rPr lang="en-US" dirty="0"/>
              <a:t>To explore this relationship, we employ a </a:t>
            </a:r>
            <a:r>
              <a:rPr lang="en-US" b="1" dirty="0"/>
              <a:t>scatter diagram</a:t>
            </a:r>
            <a:r>
              <a:rPr lang="en-US" dirty="0"/>
              <a:t>, which plots two variables against one another.</a:t>
            </a:r>
          </a:p>
          <a:p>
            <a:pPr>
              <a:spcBef>
                <a:spcPts val="2400"/>
              </a:spcBef>
            </a:pPr>
            <a:r>
              <a:rPr lang="en-US" dirty="0"/>
              <a:t>The </a:t>
            </a:r>
            <a:r>
              <a:rPr lang="en-US" b="1" dirty="0"/>
              <a:t>independent</a:t>
            </a:r>
            <a:r>
              <a:rPr lang="en-US" dirty="0"/>
              <a:t> variable is labeled X and is usually placed on the horizontal axis, while the other, </a:t>
            </a:r>
            <a:r>
              <a:rPr lang="en-US" b="1" dirty="0"/>
              <a:t>dependent</a:t>
            </a:r>
            <a:r>
              <a:rPr lang="en-US" dirty="0"/>
              <a:t> variable, Y, is mapped to the vertical axis.</a:t>
            </a:r>
          </a:p>
        </p:txBody>
      </p:sp>
      <p:sp>
        <p:nvSpPr>
          <p:cNvPr id="5" name="TextBox 4">
            <a:extLst>
              <a:ext uri="{FF2B5EF4-FFF2-40B4-BE49-F238E27FC236}">
                <a16:creationId xmlns:a16="http://schemas.microsoft.com/office/drawing/2014/main" id="{7F8FF273-7C19-36F1-0B9C-8CBB9C7ED69E}"/>
              </a:ext>
            </a:extLst>
          </p:cNvPr>
          <p:cNvSpPr txBox="1"/>
          <p:nvPr/>
        </p:nvSpPr>
        <p:spPr>
          <a:xfrm>
            <a:off x="520309" y="4220833"/>
            <a:ext cx="11262719" cy="2185214"/>
          </a:xfrm>
          <a:prstGeom prst="rect">
            <a:avLst/>
          </a:prstGeom>
          <a:noFill/>
          <a:effectLst/>
        </p:spPr>
        <p:txBody>
          <a:bodyPr wrap="square">
            <a:spAutoFit/>
          </a:bodyPr>
          <a:lstStyle/>
          <a:p>
            <a:pPr>
              <a:spcBef>
                <a:spcPts val="2400"/>
              </a:spcBef>
            </a:pPr>
            <a:r>
              <a:rPr lang="en-US" sz="2400" dirty="0"/>
              <a:t>Observations measured at the same point in time are called </a:t>
            </a:r>
            <a:r>
              <a:rPr lang="en-US" sz="2400" b="1" dirty="0"/>
              <a:t>cross-sectional data</a:t>
            </a:r>
            <a:r>
              <a:rPr lang="en-US" sz="2400" dirty="0"/>
              <a:t>.</a:t>
            </a:r>
          </a:p>
          <a:p>
            <a:pPr>
              <a:spcBef>
                <a:spcPts val="2400"/>
              </a:spcBef>
            </a:pPr>
            <a:r>
              <a:rPr lang="en-US" sz="2400" dirty="0"/>
              <a:t>Observations measured at successive points in time are called </a:t>
            </a:r>
            <a:r>
              <a:rPr lang="en-US" sz="2400" b="1" dirty="0"/>
              <a:t>time-series data</a:t>
            </a:r>
            <a:r>
              <a:rPr lang="en-US" sz="2400" dirty="0"/>
              <a:t>.</a:t>
            </a:r>
          </a:p>
          <a:p>
            <a:pPr>
              <a:spcBef>
                <a:spcPts val="2400"/>
              </a:spcBef>
            </a:pPr>
            <a:r>
              <a:rPr lang="en-US" sz="2400" dirty="0"/>
              <a:t>Time-series data are graphed on a </a:t>
            </a:r>
            <a:r>
              <a:rPr lang="en-US" sz="2400" b="1" dirty="0"/>
              <a:t>line chart</a:t>
            </a:r>
            <a:r>
              <a:rPr lang="en-US" sz="2400" dirty="0"/>
              <a:t>, which plots the value of the variable on the vertical axis against the time periods on the horizontal axis.</a:t>
            </a:r>
          </a:p>
        </p:txBody>
      </p:sp>
    </p:spTree>
    <p:extLst>
      <p:ext uri="{BB962C8B-B14F-4D97-AF65-F5344CB8AC3E}">
        <p14:creationId xmlns:p14="http://schemas.microsoft.com/office/powerpoint/2010/main" val="2472451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AD18-5DD9-4E24-A0BC-D75DA6A437DA}"/>
              </a:ext>
            </a:extLst>
          </p:cNvPr>
          <p:cNvSpPr>
            <a:spLocks noGrp="1"/>
          </p:cNvSpPr>
          <p:nvPr>
            <p:ph type="title"/>
          </p:nvPr>
        </p:nvSpPr>
        <p:spPr>
          <a:xfrm>
            <a:off x="254812" y="364490"/>
            <a:ext cx="11682375" cy="672105"/>
          </a:xfrm>
        </p:spPr>
        <p:txBody>
          <a:bodyPr/>
          <a:lstStyle/>
          <a:p>
            <a:r>
              <a:rPr lang="en-US" sz="3200" dirty="0"/>
              <a:t>Relationship between Price and Size of House</a:t>
            </a:r>
          </a:p>
        </p:txBody>
      </p:sp>
      <p:sp>
        <p:nvSpPr>
          <p:cNvPr id="3" name="Text Placeholder 2">
            <a:extLst>
              <a:ext uri="{FF2B5EF4-FFF2-40B4-BE49-F238E27FC236}">
                <a16:creationId xmlns:a16="http://schemas.microsoft.com/office/drawing/2014/main" id="{5DEBA9EF-8B5B-4D81-8C67-2844728042B8}"/>
              </a:ext>
            </a:extLst>
          </p:cNvPr>
          <p:cNvSpPr>
            <a:spLocks noGrp="1"/>
          </p:cNvSpPr>
          <p:nvPr>
            <p:ph type="body" sz="quarter" idx="11"/>
          </p:nvPr>
        </p:nvSpPr>
        <p:spPr>
          <a:xfrm>
            <a:off x="501625" y="1111322"/>
            <a:ext cx="10620680" cy="950976"/>
          </a:xfrm>
        </p:spPr>
        <p:txBody>
          <a:bodyPr/>
          <a:lstStyle/>
          <a:p>
            <a:r>
              <a:rPr lang="en-US" dirty="0"/>
              <a:t>A real estate agent recorded the price and size for a sample of 12 recently sold houses to analyze the relationship between the selling price of a home ($1,000s) and its size (</a:t>
            </a:r>
            <a:r>
              <a:rPr lang="en-US" dirty="0" err="1"/>
              <a:t>sqft</a:t>
            </a:r>
            <a:r>
              <a:rPr lang="en-US" dirty="0"/>
              <a:t>). Data file: </a:t>
            </a:r>
            <a:r>
              <a:rPr lang="en-US" sz="2400" dirty="0">
                <a:hlinkClick r:id="rId3" action="ppaction://hlinkfile"/>
              </a:rPr>
              <a:t>Xm03-07</a:t>
            </a:r>
            <a:r>
              <a:rPr lang="en-US" sz="2400" dirty="0"/>
              <a:t>.</a:t>
            </a:r>
          </a:p>
          <a:p>
            <a:pPr>
              <a:spcBef>
                <a:spcPts val="600"/>
              </a:spcBef>
            </a:pPr>
            <a:r>
              <a:rPr lang="en-US" dirty="0"/>
              <a:t>Describe the relationship between size and price with a scatter diagram. </a:t>
            </a:r>
          </a:p>
        </p:txBody>
      </p:sp>
      <p:pic>
        <p:nvPicPr>
          <p:cNvPr id="7" name="Picture Placeholder 6" descr="A scatterplot has Size along the horizontal axis, ranging from 0 to 4,000 in increments of 500, and Price along the vertical axis, ranging from 0 to 400, in increments of 50. Twelve points are plotted between 1,500, and 3,500 along the horizontal axis, and between 199 to 375 along the vertical axis.&#10;">
            <a:extLst>
              <a:ext uri="{FF2B5EF4-FFF2-40B4-BE49-F238E27FC236}">
                <a16:creationId xmlns:a16="http://schemas.microsoft.com/office/drawing/2014/main" id="{BCCB2A40-2047-4BA7-91E0-8C3648BC9310}"/>
              </a:ext>
            </a:extLst>
          </p:cNvPr>
          <p:cNvPicPr>
            <a:picLocks noGrp="1" noChangeAspect="1"/>
          </p:cNvPicPr>
          <p:nvPr>
            <p:ph type="pic" sz="quarter" idx="10"/>
          </p:nvPr>
        </p:nvPicPr>
        <p:blipFill rotWithShape="1">
          <a:blip r:embed="rId4"/>
          <a:srcRect t="5" b="5"/>
          <a:stretch/>
        </p:blipFill>
        <p:spPr>
          <a:xfrm>
            <a:off x="3226003" y="2538504"/>
            <a:ext cx="5369357" cy="2585663"/>
          </a:xfrm>
        </p:spPr>
      </p:pic>
      <p:sp>
        <p:nvSpPr>
          <p:cNvPr id="5" name="Text Placeholder 4">
            <a:extLst>
              <a:ext uri="{FF2B5EF4-FFF2-40B4-BE49-F238E27FC236}">
                <a16:creationId xmlns:a16="http://schemas.microsoft.com/office/drawing/2014/main" id="{C146D2F6-C02F-4CD7-BE79-7FA2542096BD}"/>
              </a:ext>
            </a:extLst>
          </p:cNvPr>
          <p:cNvSpPr>
            <a:spLocks noGrp="1"/>
          </p:cNvSpPr>
          <p:nvPr>
            <p:ph type="body" sz="quarter" idx="12"/>
          </p:nvPr>
        </p:nvSpPr>
        <p:spPr>
          <a:xfrm>
            <a:off x="733118" y="5190134"/>
            <a:ext cx="10620681" cy="629108"/>
          </a:xfrm>
        </p:spPr>
        <p:txBody>
          <a:bodyPr/>
          <a:lstStyle/>
          <a:p>
            <a:r>
              <a:rPr lang="en-US" dirty="0"/>
              <a:t>The scatter diagram reveals that the greater the size of the house, the greater the price. However, there are other variables that determine price. Further analysis may reveal what these other variables are.</a:t>
            </a:r>
          </a:p>
        </p:txBody>
      </p:sp>
    </p:spTree>
    <p:extLst>
      <p:ext uri="{BB962C8B-B14F-4D97-AF65-F5344CB8AC3E}">
        <p14:creationId xmlns:p14="http://schemas.microsoft.com/office/powerpoint/2010/main" val="174071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2E07-01B5-489C-AC54-BA2C10A8E3B8}"/>
              </a:ext>
            </a:extLst>
          </p:cNvPr>
          <p:cNvSpPr>
            <a:spLocks noGrp="1"/>
          </p:cNvSpPr>
          <p:nvPr>
            <p:ph type="title"/>
          </p:nvPr>
        </p:nvSpPr>
        <p:spPr/>
        <p:txBody>
          <a:bodyPr/>
          <a:lstStyle/>
          <a:p>
            <a:r>
              <a:rPr lang="en-US" dirty="0"/>
              <a:t>The Histogram</a:t>
            </a:r>
          </a:p>
        </p:txBody>
      </p:sp>
      <p:sp>
        <p:nvSpPr>
          <p:cNvPr id="3" name="Text Placeholder 2">
            <a:extLst>
              <a:ext uri="{FF2B5EF4-FFF2-40B4-BE49-F238E27FC236}">
                <a16:creationId xmlns:a16="http://schemas.microsoft.com/office/drawing/2014/main" id="{8425D589-13AE-41D1-BC14-9FC723E794E2}"/>
              </a:ext>
            </a:extLst>
          </p:cNvPr>
          <p:cNvSpPr>
            <a:spLocks noGrp="1"/>
          </p:cNvSpPr>
          <p:nvPr>
            <p:ph type="body" sz="quarter" idx="15"/>
          </p:nvPr>
        </p:nvSpPr>
        <p:spPr>
          <a:xfrm>
            <a:off x="621793" y="1229858"/>
            <a:ext cx="10732008" cy="348047"/>
          </a:xfrm>
        </p:spPr>
        <p:txBody>
          <a:bodyPr/>
          <a:lstStyle/>
          <a:p>
            <a:r>
              <a:rPr lang="en-US" dirty="0"/>
              <a:t>Ages of Duplicate Bridge Players</a:t>
            </a:r>
          </a:p>
        </p:txBody>
      </p:sp>
      <p:pic>
        <p:nvPicPr>
          <p:cNvPr id="10" name="Picture Placeholder 9" descr="A table has 2 main columns and 9 rows. The column headers are as follows: Column 1, Class Limits. Column 2, Frequency. The row entries are as follows: Row 1. Class Limits, 10 to 20; Frequency, 6; Row 2. Class Limits, 20 to 30; Frequency, 27; Row 3. Class Limits, 30 to 40; Frequency, 30; Row 4. Class Limits, 40 to 50; Frequency, 16; Row 5. Class Limits, 50 to 60; Frequency, 40; Row 6. Class Limits, 60 to 70; Frequency, 36; Row 7. Class Limits, 70 to 80; Frequency, 27; Row 8. Class Limits, 80 to 90; Frequency, 12; Row 9. Class Limits, 90 to 100; Frequency, 6; Row 10. Class Limits, Total; Frequency, 200. &#10;">
            <a:extLst>
              <a:ext uri="{FF2B5EF4-FFF2-40B4-BE49-F238E27FC236}">
                <a16:creationId xmlns:a16="http://schemas.microsoft.com/office/drawing/2014/main" id="{991E8431-6A27-47B9-BEFC-41F5A15C5007}"/>
              </a:ext>
            </a:extLst>
          </p:cNvPr>
          <p:cNvPicPr>
            <a:picLocks noGrp="1" noChangeAspect="1"/>
          </p:cNvPicPr>
          <p:nvPr>
            <p:ph type="pic" sz="quarter" idx="10"/>
          </p:nvPr>
        </p:nvPicPr>
        <p:blipFill rotWithShape="1">
          <a:blip r:embed="rId3"/>
          <a:srcRect t="67" b="67"/>
          <a:stretch/>
        </p:blipFill>
        <p:spPr>
          <a:xfrm>
            <a:off x="4325332" y="1692341"/>
            <a:ext cx="2628158" cy="2755302"/>
          </a:xfrm>
        </p:spPr>
      </p:pic>
      <p:pic>
        <p:nvPicPr>
          <p:cNvPr id="12" name="Picture Placeholder 11" descr="A histogram shows the frequencies of different ages. The horizontal axis is labeled Ages (years) and ranges from 20 to 100 in increments of 10. The vertical axis is labeled frequency and ranges from 0 to 60 in increments of 10. The data from the graph are as follows: 20: 5; 30: 28; 40: 30; 50: 16; 60: 40; 70: 37; 80: 28; 90: 12; 100: 6. All data are approximate.&#10;">
            <a:extLst>
              <a:ext uri="{FF2B5EF4-FFF2-40B4-BE49-F238E27FC236}">
                <a16:creationId xmlns:a16="http://schemas.microsoft.com/office/drawing/2014/main" id="{79B3E8A3-C99F-4077-BF76-AC20AEEF73FC}"/>
              </a:ext>
            </a:extLst>
          </p:cNvPr>
          <p:cNvPicPr>
            <a:picLocks noGrp="1" noChangeAspect="1"/>
          </p:cNvPicPr>
          <p:nvPr>
            <p:ph type="pic" sz="quarter" idx="16"/>
          </p:nvPr>
        </p:nvPicPr>
        <p:blipFill rotWithShape="1">
          <a:blip r:embed="rId4"/>
          <a:srcRect t="8" b="8"/>
          <a:stretch/>
        </p:blipFill>
        <p:spPr>
          <a:xfrm>
            <a:off x="7060657" y="1682090"/>
            <a:ext cx="4394722" cy="2755302"/>
          </a:xfrm>
        </p:spPr>
      </p:pic>
      <p:sp>
        <p:nvSpPr>
          <p:cNvPr id="6" name="Text Placeholder 5">
            <a:extLst>
              <a:ext uri="{FF2B5EF4-FFF2-40B4-BE49-F238E27FC236}">
                <a16:creationId xmlns:a16="http://schemas.microsoft.com/office/drawing/2014/main" id="{CA812A74-0A3B-44B0-9469-67768ADE7EBF}"/>
              </a:ext>
            </a:extLst>
          </p:cNvPr>
          <p:cNvSpPr>
            <a:spLocks noGrp="1"/>
          </p:cNvSpPr>
          <p:nvPr>
            <p:ph type="body" sz="quarter" idx="11"/>
          </p:nvPr>
        </p:nvSpPr>
        <p:spPr>
          <a:xfrm>
            <a:off x="629107" y="1692339"/>
            <a:ext cx="10833587" cy="4379277"/>
          </a:xfrm>
        </p:spPr>
        <p:txBody>
          <a:bodyPr/>
          <a:lstStyle/>
          <a:p>
            <a:r>
              <a:rPr lang="en-US" dirty="0"/>
              <a:t>To learn more about the age </a:t>
            </a:r>
          </a:p>
          <a:p>
            <a:r>
              <a:rPr lang="en-US" dirty="0"/>
              <a:t>of its players, the American </a:t>
            </a:r>
          </a:p>
          <a:p>
            <a:r>
              <a:rPr lang="en-US" dirty="0"/>
              <a:t>Contract Bridge league (ACBL)</a:t>
            </a:r>
          </a:p>
          <a:p>
            <a:r>
              <a:rPr lang="en-US" dirty="0"/>
              <a:t>collects a random sample of the </a:t>
            </a:r>
          </a:p>
          <a:p>
            <a:r>
              <a:rPr lang="en-US" dirty="0"/>
              <a:t>age for 200 members.</a:t>
            </a:r>
          </a:p>
          <a:p>
            <a:pPr>
              <a:spcBef>
                <a:spcPts val="600"/>
              </a:spcBef>
            </a:pPr>
            <a:r>
              <a:rPr lang="en-US" sz="2000" dirty="0"/>
              <a:t>DATA: </a:t>
            </a:r>
            <a:r>
              <a:rPr lang="en-US" sz="2000" dirty="0">
                <a:hlinkClick r:id="rId5" action="ppaction://hlinkfile"/>
              </a:rPr>
              <a:t>Xm03-01</a:t>
            </a:r>
            <a:endParaRPr lang="en-US" sz="2000" dirty="0"/>
          </a:p>
          <a:p>
            <a:pPr>
              <a:spcBef>
                <a:spcPts val="1800"/>
              </a:spcBef>
            </a:pPr>
            <a:r>
              <a:rPr lang="en-US" b="1" dirty="0"/>
              <a:t>Solution:</a:t>
            </a:r>
          </a:p>
          <a:p>
            <a:pPr>
              <a:spcBef>
                <a:spcPts val="600"/>
              </a:spcBef>
            </a:pPr>
            <a:r>
              <a:rPr lang="en-US" dirty="0"/>
              <a:t>The ages of the 200 members are</a:t>
            </a:r>
          </a:p>
          <a:p>
            <a:pPr>
              <a:spcBef>
                <a:spcPts val="0"/>
              </a:spcBef>
            </a:pPr>
            <a:r>
              <a:rPr lang="en-US" dirty="0"/>
              <a:t>grouped into contiguous and non-</a:t>
            </a:r>
          </a:p>
          <a:p>
            <a:pPr>
              <a:spcBef>
                <a:spcPts val="0"/>
              </a:spcBef>
            </a:pPr>
            <a:r>
              <a:rPr lang="en-US" dirty="0"/>
              <a:t>-overlapping classes of 10 years each. Note that the first class includes age 10 but not age 20, the second class includes age 20 but not age 30, etc. so that every data point is included but never double-counted.</a:t>
            </a:r>
          </a:p>
          <a:p>
            <a:pPr>
              <a:spcBef>
                <a:spcPts val="600"/>
              </a:spcBef>
            </a:pPr>
            <a:r>
              <a:rPr lang="en-US" dirty="0"/>
              <a:t>Then, we can use the frequency of each class to build a histogram, which is a bar chart with the rectangles’ height representing the frequency of each class, drawn adjacent to each other to convey continuity. </a:t>
            </a:r>
          </a:p>
          <a:p>
            <a:pPr>
              <a:spcBef>
                <a:spcPts val="600"/>
              </a:spcBef>
            </a:pPr>
            <a:endParaRPr lang="en-US" dirty="0"/>
          </a:p>
        </p:txBody>
      </p:sp>
    </p:spTree>
    <p:extLst>
      <p:ext uri="{BB962C8B-B14F-4D97-AF65-F5344CB8AC3E}">
        <p14:creationId xmlns:p14="http://schemas.microsoft.com/office/powerpoint/2010/main" val="3285689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B572-38EE-486D-B1A6-5D585F224EAC}"/>
              </a:ext>
            </a:extLst>
          </p:cNvPr>
          <p:cNvSpPr>
            <a:spLocks noGrp="1"/>
          </p:cNvSpPr>
          <p:nvPr>
            <p:ph type="title"/>
          </p:nvPr>
        </p:nvSpPr>
        <p:spPr/>
        <p:txBody>
          <a:bodyPr/>
          <a:lstStyle/>
          <a:p>
            <a:r>
              <a:rPr lang="en-US" dirty="0"/>
              <a:t>Scatter Diagram - Stata</a:t>
            </a:r>
          </a:p>
        </p:txBody>
      </p:sp>
      <p:sp>
        <p:nvSpPr>
          <p:cNvPr id="3" name="Text Placeholder 2">
            <a:extLst>
              <a:ext uri="{FF2B5EF4-FFF2-40B4-BE49-F238E27FC236}">
                <a16:creationId xmlns:a16="http://schemas.microsoft.com/office/drawing/2014/main" id="{97BCE673-5643-4059-A1CB-860C27AC22DA}"/>
              </a:ext>
            </a:extLst>
          </p:cNvPr>
          <p:cNvSpPr>
            <a:spLocks noGrp="1"/>
          </p:cNvSpPr>
          <p:nvPr>
            <p:ph type="body" sz="quarter" idx="15"/>
          </p:nvPr>
        </p:nvSpPr>
        <p:spPr/>
        <p:txBody>
          <a:bodyPr/>
          <a:lstStyle/>
          <a:p>
            <a:r>
              <a:rPr lang="en-US" dirty="0"/>
              <a:t>Example 3.7 – Stata Output and Instructions </a:t>
            </a:r>
          </a:p>
          <a:p>
            <a:endParaRPr lang="en-US" dirty="0"/>
          </a:p>
        </p:txBody>
      </p:sp>
      <p:pic>
        <p:nvPicPr>
          <p:cNvPr id="7" name="Picture Placeholder 6" descr="A scatterplot has size along the horizontal axis ranging from 1500 to 3500, in increments of 500, and price along the vertical axis, ranging from 200 to 350, in increments of 50. There are twelve points plotted between 1499 and 3500 along the horizontal axis, and 190 and 360, along the vertical axis. &#10;">
            <a:extLst>
              <a:ext uri="{FF2B5EF4-FFF2-40B4-BE49-F238E27FC236}">
                <a16:creationId xmlns:a16="http://schemas.microsoft.com/office/drawing/2014/main" id="{B0D41961-D749-4E97-B8C5-EBAFE4F32267}"/>
              </a:ext>
            </a:extLst>
          </p:cNvPr>
          <p:cNvPicPr>
            <a:picLocks noGrp="1" noChangeAspect="1"/>
          </p:cNvPicPr>
          <p:nvPr>
            <p:ph type="pic" sz="quarter" idx="10"/>
          </p:nvPr>
        </p:nvPicPr>
        <p:blipFill rotWithShape="1">
          <a:blip r:embed="rId2"/>
          <a:srcRect t="18" b="18"/>
          <a:stretch/>
        </p:blipFill>
        <p:spPr>
          <a:xfrm>
            <a:off x="777315" y="1914525"/>
            <a:ext cx="5270500" cy="3603625"/>
          </a:xfrm>
          <a:ln>
            <a:solidFill>
              <a:schemeClr val="tx1"/>
            </a:solidFill>
          </a:ln>
        </p:spPr>
      </p:pic>
      <p:sp>
        <p:nvSpPr>
          <p:cNvPr id="5" name="Text Placeholder 4">
            <a:extLst>
              <a:ext uri="{FF2B5EF4-FFF2-40B4-BE49-F238E27FC236}">
                <a16:creationId xmlns:a16="http://schemas.microsoft.com/office/drawing/2014/main" id="{6C60CF91-FF35-4D28-9917-983863BEC644}"/>
              </a:ext>
            </a:extLst>
          </p:cNvPr>
          <p:cNvSpPr>
            <a:spLocks noGrp="1"/>
          </p:cNvSpPr>
          <p:nvPr>
            <p:ph type="body" sz="quarter" idx="11"/>
          </p:nvPr>
        </p:nvSpPr>
        <p:spPr>
          <a:xfrm>
            <a:off x="6184636" y="2450592"/>
            <a:ext cx="5270743" cy="3043123"/>
          </a:xfrm>
        </p:spPr>
        <p:txBody>
          <a:bodyPr/>
          <a:lstStyle/>
          <a:p>
            <a:r>
              <a:rPr lang="en-US" dirty="0"/>
              <a:t>Instructions:</a:t>
            </a:r>
          </a:p>
          <a:p>
            <a:pPr marL="342900" indent="-342900">
              <a:buFont typeface="+mj-lt"/>
              <a:buAutoNum type="arabicPeriod"/>
            </a:pPr>
            <a:r>
              <a:rPr lang="en-US" dirty="0"/>
              <a:t>Import or type the data into one column. (Click File/Import/Excel spreadsheet (*</a:t>
            </a:r>
            <a:r>
              <a:rPr lang="en-US" dirty="0" err="1"/>
              <a:t>xls</a:t>
            </a:r>
            <a:r>
              <a:rPr lang="en-US" dirty="0"/>
              <a:t>, *xlsx)/</a:t>
            </a:r>
            <a:r>
              <a:rPr lang="en-US" sz="2400" dirty="0">
                <a:hlinkClick r:id="rId3" action="ppaction://hlinkfile"/>
              </a:rPr>
              <a:t>Xm03-07</a:t>
            </a:r>
            <a:r>
              <a:rPr lang="en-US" dirty="0"/>
              <a:t>.) Check </a:t>
            </a:r>
            <a:r>
              <a:rPr lang="en-US" b="1" dirty="0"/>
              <a:t>Import first row as variable names</a:t>
            </a:r>
            <a:r>
              <a:rPr lang="en-US" dirty="0"/>
              <a:t>.</a:t>
            </a:r>
          </a:p>
          <a:p>
            <a:pPr marL="342900" indent="-342900">
              <a:buFont typeface="+mj-lt"/>
              <a:buAutoNum type="arabicPeriod"/>
            </a:pPr>
            <a:r>
              <a:rPr lang="en-US" dirty="0"/>
              <a:t>Click </a:t>
            </a:r>
            <a:r>
              <a:rPr lang="en-US" b="1" dirty="0"/>
              <a:t>Graphics</a:t>
            </a:r>
            <a:r>
              <a:rPr lang="en-US" dirty="0"/>
              <a:t> and </a:t>
            </a:r>
            <a:r>
              <a:rPr lang="en-US" b="1" dirty="0" err="1"/>
              <a:t>Twoway</a:t>
            </a:r>
            <a:r>
              <a:rPr lang="en-US" b="1" dirty="0"/>
              <a:t> graph (scatter, line, etc.)</a:t>
            </a:r>
            <a:r>
              <a:rPr lang="en-US" dirty="0"/>
              <a:t>.</a:t>
            </a:r>
          </a:p>
          <a:p>
            <a:pPr marL="342900" indent="-342900">
              <a:buFont typeface="+mj-lt"/>
              <a:buAutoNum type="arabicPeriod"/>
            </a:pPr>
            <a:r>
              <a:rPr lang="en-US" dirty="0"/>
              <a:t>Click </a:t>
            </a:r>
            <a:r>
              <a:rPr lang="en-US" b="1" dirty="0"/>
              <a:t>Create</a:t>
            </a:r>
            <a:r>
              <a:rPr lang="en-US" dirty="0"/>
              <a:t>. In the </a:t>
            </a:r>
            <a:r>
              <a:rPr lang="en-US" b="1" dirty="0"/>
              <a:t>Basic plots (type) </a:t>
            </a:r>
            <a:r>
              <a:rPr lang="en-US" dirty="0"/>
              <a:t>box, select </a:t>
            </a:r>
            <a:r>
              <a:rPr lang="en-US" b="1" dirty="0"/>
              <a:t>Scatter</a:t>
            </a:r>
            <a:r>
              <a:rPr lang="en-US" dirty="0"/>
              <a:t>. Select </a:t>
            </a:r>
            <a:r>
              <a:rPr lang="en-US" b="1" dirty="0"/>
              <a:t>Price</a:t>
            </a:r>
            <a:r>
              <a:rPr lang="en-US" dirty="0"/>
              <a:t> for the </a:t>
            </a:r>
            <a:r>
              <a:rPr lang="en-US" b="1" dirty="0"/>
              <a:t>Y variable:</a:t>
            </a:r>
            <a:r>
              <a:rPr lang="en-US" dirty="0"/>
              <a:t> and </a:t>
            </a:r>
            <a:r>
              <a:rPr lang="en-US" b="1" dirty="0"/>
              <a:t>Size</a:t>
            </a:r>
            <a:r>
              <a:rPr lang="en-US" dirty="0"/>
              <a:t> for the </a:t>
            </a:r>
            <a:r>
              <a:rPr lang="en-US" b="1" dirty="0"/>
              <a:t>X variable:</a:t>
            </a:r>
            <a:r>
              <a:rPr lang="en-US" dirty="0"/>
              <a:t> Click </a:t>
            </a:r>
            <a:r>
              <a:rPr lang="en-US" b="1" dirty="0"/>
              <a:t>Accept</a:t>
            </a:r>
            <a:r>
              <a:rPr lang="en-US" dirty="0"/>
              <a:t>. Click </a:t>
            </a:r>
            <a:r>
              <a:rPr lang="en-US" b="1" dirty="0"/>
              <a:t>OK</a:t>
            </a:r>
            <a:r>
              <a:rPr lang="en-US" dirty="0"/>
              <a:t>.</a:t>
            </a:r>
          </a:p>
        </p:txBody>
      </p:sp>
    </p:spTree>
    <p:extLst>
      <p:ext uri="{BB962C8B-B14F-4D97-AF65-F5344CB8AC3E}">
        <p14:creationId xmlns:p14="http://schemas.microsoft.com/office/powerpoint/2010/main" val="1020321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1CB6-0862-4529-A504-EB8145A3E678}"/>
              </a:ext>
            </a:extLst>
          </p:cNvPr>
          <p:cNvSpPr>
            <a:spLocks noGrp="1"/>
          </p:cNvSpPr>
          <p:nvPr>
            <p:ph type="title"/>
          </p:nvPr>
        </p:nvSpPr>
        <p:spPr/>
        <p:txBody>
          <a:bodyPr/>
          <a:lstStyle/>
          <a:p>
            <a:r>
              <a:rPr lang="en-US" dirty="0"/>
              <a:t>Patterns of Scatter Diagrams: Linearity</a:t>
            </a:r>
          </a:p>
        </p:txBody>
      </p:sp>
      <p:sp>
        <p:nvSpPr>
          <p:cNvPr id="3" name="Text Placeholder 2">
            <a:extLst>
              <a:ext uri="{FF2B5EF4-FFF2-40B4-BE49-F238E27FC236}">
                <a16:creationId xmlns:a16="http://schemas.microsoft.com/office/drawing/2014/main" id="{6EDB2CB5-0CCC-4512-8DC5-CF10F9529F1C}"/>
              </a:ext>
            </a:extLst>
          </p:cNvPr>
          <p:cNvSpPr>
            <a:spLocks noGrp="1"/>
          </p:cNvSpPr>
          <p:nvPr>
            <p:ph type="body" sz="quarter" idx="15"/>
          </p:nvPr>
        </p:nvSpPr>
        <p:spPr/>
        <p:txBody>
          <a:bodyPr/>
          <a:lstStyle/>
          <a:p>
            <a:r>
              <a:rPr lang="en-US" dirty="0"/>
              <a:t>Scatter Diagrams Depicting linearity</a:t>
            </a:r>
          </a:p>
        </p:txBody>
      </p:sp>
      <p:pic>
        <p:nvPicPr>
          <p:cNvPr id="13" name="Picture Placeholder 12" descr="Three scatterplots depict different levels of linearity. The first scatterplot shows several points plotted in close proximity from the bottom left portion of the graph to the top right portion. This is labeled (a) Strong linear relationship. The second scatterplot shows several points plotted with some distance between each other, from the bottom left portion of the graph to the top right. This is labeled (b) Medium-strength linear relationship. The third scatterplot shows several points plotted with great distance between each other and spread over the graph. This is labeled (c) Weak linear relationship.&#10;">
            <a:extLst>
              <a:ext uri="{FF2B5EF4-FFF2-40B4-BE49-F238E27FC236}">
                <a16:creationId xmlns:a16="http://schemas.microsoft.com/office/drawing/2014/main" id="{9D44BDA4-9372-43A1-9B77-38CBA5C6CD3A}"/>
              </a:ext>
            </a:extLst>
          </p:cNvPr>
          <p:cNvPicPr>
            <a:picLocks noGrp="1" noChangeAspect="1"/>
          </p:cNvPicPr>
          <p:nvPr>
            <p:ph type="pic" sz="quarter" idx="10"/>
          </p:nvPr>
        </p:nvPicPr>
        <p:blipFill rotWithShape="1">
          <a:blip r:embed="rId2"/>
          <a:srcRect l="121" r="121"/>
          <a:stretch/>
        </p:blipFill>
        <p:spPr>
          <a:xfrm>
            <a:off x="733425" y="1987550"/>
            <a:ext cx="10721975" cy="1901825"/>
          </a:xfrm>
        </p:spPr>
      </p:pic>
      <p:sp>
        <p:nvSpPr>
          <p:cNvPr id="5" name="Text Placeholder 4">
            <a:extLst>
              <a:ext uri="{FF2B5EF4-FFF2-40B4-BE49-F238E27FC236}">
                <a16:creationId xmlns:a16="http://schemas.microsoft.com/office/drawing/2014/main" id="{193770AE-92E1-4C5E-A427-63C9A864485D}"/>
              </a:ext>
            </a:extLst>
          </p:cNvPr>
          <p:cNvSpPr>
            <a:spLocks noGrp="1"/>
          </p:cNvSpPr>
          <p:nvPr>
            <p:ph type="body" sz="quarter" idx="11"/>
          </p:nvPr>
        </p:nvSpPr>
        <p:spPr>
          <a:xfrm>
            <a:off x="733119" y="3993023"/>
            <a:ext cx="10722260" cy="1901825"/>
          </a:xfrm>
        </p:spPr>
        <p:txBody>
          <a:bodyPr/>
          <a:lstStyle/>
          <a:p>
            <a:pPr>
              <a:spcBef>
                <a:spcPts val="600"/>
              </a:spcBef>
            </a:pPr>
            <a:r>
              <a:rPr lang="en-US" dirty="0"/>
              <a:t>To determine the strength of the linear relationship, we draw a straight line through the points in such a way that the line represents the relationship. </a:t>
            </a:r>
          </a:p>
          <a:p>
            <a:pPr>
              <a:spcBef>
                <a:spcPts val="600"/>
              </a:spcBef>
            </a:pPr>
            <a:r>
              <a:rPr lang="en-US" dirty="0"/>
              <a:t>If most of the points fall close to the line, we say that there is a linear relationship. If most of the points appear to be scattered randomly with only a semblance of a straight line, there is no, or at best, a weak linear relationship. The three scatter diagrams depicted here exhibit various levels of linearity.</a:t>
            </a:r>
          </a:p>
          <a:p>
            <a:pPr>
              <a:spcBef>
                <a:spcPts val="600"/>
              </a:spcBef>
            </a:pPr>
            <a:r>
              <a:rPr lang="en-US" dirty="0"/>
              <a:t>Note that there may well be other types of nonlinear relationships, such as quadratic or exponential.</a:t>
            </a:r>
          </a:p>
        </p:txBody>
      </p:sp>
    </p:spTree>
    <p:extLst>
      <p:ext uri="{BB962C8B-B14F-4D97-AF65-F5344CB8AC3E}">
        <p14:creationId xmlns:p14="http://schemas.microsoft.com/office/powerpoint/2010/main" val="2003494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1CB6-0862-4529-A504-EB8145A3E678}"/>
              </a:ext>
            </a:extLst>
          </p:cNvPr>
          <p:cNvSpPr>
            <a:spLocks noGrp="1"/>
          </p:cNvSpPr>
          <p:nvPr>
            <p:ph type="title"/>
          </p:nvPr>
        </p:nvSpPr>
        <p:spPr/>
        <p:txBody>
          <a:bodyPr/>
          <a:lstStyle/>
          <a:p>
            <a:r>
              <a:rPr lang="en-US" dirty="0"/>
              <a:t>Patterns of Scatter Diagrams: Direction</a:t>
            </a:r>
          </a:p>
        </p:txBody>
      </p:sp>
      <p:sp>
        <p:nvSpPr>
          <p:cNvPr id="3" name="Text Placeholder 2">
            <a:extLst>
              <a:ext uri="{FF2B5EF4-FFF2-40B4-BE49-F238E27FC236}">
                <a16:creationId xmlns:a16="http://schemas.microsoft.com/office/drawing/2014/main" id="{6EDB2CB5-0CCC-4512-8DC5-CF10F9529F1C}"/>
              </a:ext>
            </a:extLst>
          </p:cNvPr>
          <p:cNvSpPr>
            <a:spLocks noGrp="1"/>
          </p:cNvSpPr>
          <p:nvPr>
            <p:ph type="body" sz="quarter" idx="15"/>
          </p:nvPr>
        </p:nvSpPr>
        <p:spPr>
          <a:xfrm>
            <a:off x="699288" y="1424350"/>
            <a:ext cx="10755830" cy="348047"/>
          </a:xfrm>
        </p:spPr>
        <p:txBody>
          <a:bodyPr/>
          <a:lstStyle/>
          <a:p>
            <a:r>
              <a:rPr lang="en-US" dirty="0"/>
              <a:t>Scatter Diagrams Describing Direction</a:t>
            </a:r>
          </a:p>
        </p:txBody>
      </p:sp>
      <p:pic>
        <p:nvPicPr>
          <p:cNvPr id="16" name="Picture Placeholder 15" descr="Four scatterplots describe different linear relationships. The first scatterplot shows several points plotted from the bottom left portion of the graph to the top right portion of the graph. This is labeled (a) Positive linear relationship. The second scatterplot shows several points plotted from the top left portion of the graph to the bottom right portion of the graph. This is labeled (b) Negative linear relationship. The third scatterplot shows several points plotted from the top left portion of the graph to the top right portion of the graph. This is labeled (c) No relationship. The fourth scatterplot shows several point plotted in close proximity in the shape of a curve, from the top left portion of the graph to the bottom right portion of the graph, well below the x axis. This is labeled Nonlinear relationship.&#10;">
            <a:extLst>
              <a:ext uri="{FF2B5EF4-FFF2-40B4-BE49-F238E27FC236}">
                <a16:creationId xmlns:a16="http://schemas.microsoft.com/office/drawing/2014/main" id="{F8BDFD21-28C7-4DE8-B916-3CD25830514F}"/>
              </a:ext>
            </a:extLst>
          </p:cNvPr>
          <p:cNvPicPr>
            <a:picLocks noGrp="1" noChangeAspect="1"/>
          </p:cNvPicPr>
          <p:nvPr>
            <p:ph type="pic" sz="quarter" idx="10"/>
          </p:nvPr>
        </p:nvPicPr>
        <p:blipFill rotWithShape="1">
          <a:blip r:embed="rId2"/>
          <a:srcRect t="2" b="2"/>
          <a:stretch/>
        </p:blipFill>
        <p:spPr>
          <a:xfrm>
            <a:off x="699288" y="1968200"/>
            <a:ext cx="7050088" cy="3502025"/>
          </a:xfrm>
        </p:spPr>
      </p:pic>
      <p:sp>
        <p:nvSpPr>
          <p:cNvPr id="5" name="Text Placeholder 4">
            <a:extLst>
              <a:ext uri="{FF2B5EF4-FFF2-40B4-BE49-F238E27FC236}">
                <a16:creationId xmlns:a16="http://schemas.microsoft.com/office/drawing/2014/main" id="{193770AE-92E1-4C5E-A427-63C9A864485D}"/>
              </a:ext>
            </a:extLst>
          </p:cNvPr>
          <p:cNvSpPr>
            <a:spLocks noGrp="1"/>
          </p:cNvSpPr>
          <p:nvPr>
            <p:ph type="body" sz="quarter" idx="11"/>
          </p:nvPr>
        </p:nvSpPr>
        <p:spPr>
          <a:xfrm>
            <a:off x="7863840" y="1831327"/>
            <a:ext cx="3591538" cy="3837954"/>
          </a:xfrm>
        </p:spPr>
        <p:txBody>
          <a:bodyPr/>
          <a:lstStyle/>
          <a:p>
            <a:pPr>
              <a:spcBef>
                <a:spcPts val="600"/>
              </a:spcBef>
            </a:pPr>
            <a:r>
              <a:rPr lang="en-US" dirty="0"/>
              <a:t>If one variable increases when the other does, we say that there is a positive linear relationship. </a:t>
            </a:r>
          </a:p>
          <a:p>
            <a:pPr>
              <a:spcBef>
                <a:spcPts val="600"/>
              </a:spcBef>
            </a:pPr>
            <a:r>
              <a:rPr lang="en-US" dirty="0"/>
              <a:t>When the two variables tend to move in opposite directions, we say that there is a negative linear relationship. (The terms positive and negative will be explained in Chapter 4.) </a:t>
            </a:r>
          </a:p>
          <a:p>
            <a:pPr>
              <a:spcBef>
                <a:spcPts val="600"/>
              </a:spcBef>
            </a:pPr>
            <a:r>
              <a:rPr lang="en-US" dirty="0"/>
              <a:t>The four scatter diagrams depicted show positive and negative linear relationships, no relationship, and a nonlinear relationship.</a:t>
            </a:r>
          </a:p>
        </p:txBody>
      </p:sp>
    </p:spTree>
    <p:extLst>
      <p:ext uri="{BB962C8B-B14F-4D97-AF65-F5344CB8AC3E}">
        <p14:creationId xmlns:p14="http://schemas.microsoft.com/office/powerpoint/2010/main" val="2993773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E717-7FA5-4315-A9B4-C7F435A2EE32}"/>
              </a:ext>
            </a:extLst>
          </p:cNvPr>
          <p:cNvSpPr>
            <a:spLocks noGrp="1"/>
          </p:cNvSpPr>
          <p:nvPr>
            <p:ph type="title"/>
          </p:nvPr>
        </p:nvSpPr>
        <p:spPr/>
        <p:txBody>
          <a:bodyPr/>
          <a:lstStyle/>
          <a:p>
            <a:r>
              <a:rPr lang="en-US" dirty="0"/>
              <a:t>Interpreting a Strong Linear Relationship</a:t>
            </a:r>
          </a:p>
        </p:txBody>
      </p:sp>
      <p:sp>
        <p:nvSpPr>
          <p:cNvPr id="3" name="Text Placeholder 2">
            <a:extLst>
              <a:ext uri="{FF2B5EF4-FFF2-40B4-BE49-F238E27FC236}">
                <a16:creationId xmlns:a16="http://schemas.microsoft.com/office/drawing/2014/main" id="{2D7646E3-F4BD-4B55-93D9-0C21A48032B8}"/>
              </a:ext>
            </a:extLst>
          </p:cNvPr>
          <p:cNvSpPr>
            <a:spLocks noGrp="1"/>
          </p:cNvSpPr>
          <p:nvPr>
            <p:ph type="body" sz="quarter" idx="15"/>
          </p:nvPr>
        </p:nvSpPr>
        <p:spPr>
          <a:xfrm>
            <a:off x="740228" y="1454149"/>
            <a:ext cx="10711543" cy="3186261"/>
          </a:xfrm>
        </p:spPr>
        <p:txBody>
          <a:bodyPr/>
          <a:lstStyle/>
          <a:p>
            <a:r>
              <a:rPr lang="en-US" dirty="0"/>
              <a:t>The fact two variables are linearly related does not imply that one causes the other. </a:t>
            </a:r>
          </a:p>
          <a:p>
            <a:r>
              <a:rPr lang="en-US" dirty="0"/>
              <a:t>In fact, we can never conclude that one variable causes another variable, and express the fact more eloquently as:</a:t>
            </a:r>
          </a:p>
          <a:p>
            <a:pPr algn="ctr">
              <a:spcBef>
                <a:spcPts val="1800"/>
              </a:spcBef>
            </a:pPr>
            <a:r>
              <a:rPr lang="en-US" b="1" dirty="0"/>
              <a:t>Correlation is not causation</a:t>
            </a:r>
          </a:p>
        </p:txBody>
      </p:sp>
      <p:pic>
        <p:nvPicPr>
          <p:cNvPr id="4" name="Picture 3">
            <a:extLst>
              <a:ext uri="{FF2B5EF4-FFF2-40B4-BE49-F238E27FC236}">
                <a16:creationId xmlns:a16="http://schemas.microsoft.com/office/drawing/2014/main" id="{FAE18B85-847D-FCBF-D5F8-BC953B51DAB5}"/>
              </a:ext>
            </a:extLst>
          </p:cNvPr>
          <p:cNvPicPr>
            <a:picLocks noChangeAspect="1"/>
          </p:cNvPicPr>
          <p:nvPr/>
        </p:nvPicPr>
        <p:blipFill>
          <a:blip r:embed="rId2"/>
          <a:stretch>
            <a:fillRect/>
          </a:stretch>
        </p:blipFill>
        <p:spPr>
          <a:xfrm>
            <a:off x="511525" y="3807912"/>
            <a:ext cx="11168947" cy="2264275"/>
          </a:xfrm>
          <a:prstGeom prst="rect">
            <a:avLst/>
          </a:prstGeom>
        </p:spPr>
      </p:pic>
    </p:spTree>
    <p:extLst>
      <p:ext uri="{BB962C8B-B14F-4D97-AF65-F5344CB8AC3E}">
        <p14:creationId xmlns:p14="http://schemas.microsoft.com/office/powerpoint/2010/main" val="316998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FB89-35E2-45EA-81BA-A8880815F78B}"/>
              </a:ext>
            </a:extLst>
          </p:cNvPr>
          <p:cNvSpPr>
            <a:spLocks noGrp="1"/>
          </p:cNvSpPr>
          <p:nvPr>
            <p:ph type="title"/>
          </p:nvPr>
        </p:nvSpPr>
        <p:spPr/>
        <p:txBody>
          <a:bodyPr/>
          <a:lstStyle/>
          <a:p>
            <a:r>
              <a:rPr lang="en-US" dirty="0"/>
              <a:t>Graphical Excellence</a:t>
            </a:r>
          </a:p>
        </p:txBody>
      </p:sp>
      <p:sp>
        <p:nvSpPr>
          <p:cNvPr id="3" name="Text Placeholder 2">
            <a:extLst>
              <a:ext uri="{FF2B5EF4-FFF2-40B4-BE49-F238E27FC236}">
                <a16:creationId xmlns:a16="http://schemas.microsoft.com/office/drawing/2014/main" id="{BD3C8267-55C4-4D2F-966C-5CCF5DCA62E6}"/>
              </a:ext>
            </a:extLst>
          </p:cNvPr>
          <p:cNvSpPr>
            <a:spLocks noGrp="1"/>
          </p:cNvSpPr>
          <p:nvPr>
            <p:ph type="body" sz="quarter" idx="17"/>
          </p:nvPr>
        </p:nvSpPr>
        <p:spPr/>
        <p:txBody>
          <a:bodyPr>
            <a:normAutofit/>
          </a:bodyPr>
          <a:lstStyle/>
          <a:p>
            <a:pPr marL="0" indent="0">
              <a:buNone/>
            </a:pPr>
            <a:r>
              <a:rPr lang="en-US" sz="2400" dirty="0"/>
              <a:t>Graphical excellence is achieved when the following characteristics apply:</a:t>
            </a:r>
          </a:p>
          <a:p>
            <a:r>
              <a:rPr lang="en-US" sz="2400" dirty="0"/>
              <a:t>The graph presents large data sets concisely and coherently.</a:t>
            </a:r>
          </a:p>
          <a:p>
            <a:r>
              <a:rPr lang="en-US" sz="2400" dirty="0"/>
              <a:t>The ideas and concepts the statistics practitioner wants to deliver are clearly understood by the viewer.</a:t>
            </a:r>
          </a:p>
          <a:p>
            <a:r>
              <a:rPr lang="en-US" sz="2400" dirty="0"/>
              <a:t>The graph encourages the viewer to compare two or more variables.</a:t>
            </a:r>
          </a:p>
          <a:p>
            <a:r>
              <a:rPr lang="en-US" sz="2400" dirty="0"/>
              <a:t>The display induces the viewer to address the substance of the data and not the form of the graph.</a:t>
            </a:r>
          </a:p>
          <a:p>
            <a:r>
              <a:rPr lang="en-US" sz="2400" dirty="0"/>
              <a:t>There is no distortion of what the data reveal.</a:t>
            </a:r>
          </a:p>
        </p:txBody>
      </p:sp>
    </p:spTree>
    <p:extLst>
      <p:ext uri="{BB962C8B-B14F-4D97-AF65-F5344CB8AC3E}">
        <p14:creationId xmlns:p14="http://schemas.microsoft.com/office/powerpoint/2010/main" val="211506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4">
            <a:extLst>
              <a:ext uri="{FF2B5EF4-FFF2-40B4-BE49-F238E27FC236}">
                <a16:creationId xmlns:a16="http://schemas.microsoft.com/office/drawing/2014/main" id="{ED5605DF-F471-4B07-906B-E5CBB782D6B2}"/>
              </a:ext>
            </a:extLst>
          </p:cNvPr>
          <p:cNvSpPr>
            <a:spLocks noChangeArrowheads="1"/>
          </p:cNvSpPr>
          <p:nvPr/>
        </p:nvSpPr>
        <p:spPr bwMode="auto">
          <a:xfrm>
            <a:off x="2001838" y="2503489"/>
            <a:ext cx="777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defRPr/>
            </a:pPr>
            <a:r>
              <a:rPr lang="en-US" altLang="en-US" sz="2000">
                <a:solidFill>
                  <a:srgbClr val="000000"/>
                </a:solidFill>
                <a:effectLst>
                  <a:outerShdw blurRad="38100" dist="38100" dir="2700000" algn="tl">
                    <a:srgbClr val="000000">
                      <a:alpha val="43137"/>
                    </a:srgbClr>
                  </a:outerShdw>
                </a:effectLst>
                <a:latin typeface="Arial" panose="020B0604020202020204" pitchFamily="34" charset="0"/>
              </a:rPr>
              <a:t>   Here are some guidelines  . . .</a:t>
            </a:r>
          </a:p>
        </p:txBody>
      </p:sp>
      <p:sp>
        <p:nvSpPr>
          <p:cNvPr id="107524" name="Rectangle 5">
            <a:extLst>
              <a:ext uri="{FF2B5EF4-FFF2-40B4-BE49-F238E27FC236}">
                <a16:creationId xmlns:a16="http://schemas.microsoft.com/office/drawing/2014/main" id="{1A59B6EF-8182-8656-C449-8AF874ABAF34}"/>
              </a:ext>
            </a:extLst>
          </p:cNvPr>
          <p:cNvSpPr>
            <a:spLocks noChangeArrowheads="1"/>
          </p:cNvSpPr>
          <p:nvPr/>
        </p:nvSpPr>
        <p:spPr bwMode="auto">
          <a:xfrm>
            <a:off x="1944688" y="1730375"/>
            <a:ext cx="78295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defRPr/>
            </a:pPr>
            <a:r>
              <a:rPr lang="en-US" altLang="en-US" sz="2000">
                <a:solidFill>
                  <a:srgbClr val="000000"/>
                </a:solidFill>
                <a:effectLst>
                  <a:outerShdw blurRad="38100" dist="38100" dir="2700000" algn="tl">
                    <a:srgbClr val="000000">
                      <a:alpha val="43137"/>
                    </a:srgbClr>
                  </a:outerShdw>
                </a:effectLst>
                <a:latin typeface="Arial" panose="020B0604020202020204" pitchFamily="34" charset="0"/>
              </a:rPr>
              <a:t>   Creating effective graphical displays is as much art</a:t>
            </a:r>
          </a:p>
          <a:p>
            <a:pPr>
              <a:defRPr/>
            </a:pPr>
            <a:r>
              <a:rPr lang="en-US" altLang="en-US" sz="2000">
                <a:solidFill>
                  <a:srgbClr val="000000"/>
                </a:solidFill>
                <a:effectLst>
                  <a:outerShdw blurRad="38100" dist="38100" dir="2700000" algn="tl">
                    <a:srgbClr val="000000">
                      <a:alpha val="43137"/>
                    </a:srgbClr>
                  </a:outerShdw>
                </a:effectLst>
                <a:latin typeface="Arial" panose="020B0604020202020204" pitchFamily="34" charset="0"/>
              </a:rPr>
              <a:t>      as it is science.</a:t>
            </a:r>
          </a:p>
        </p:txBody>
      </p:sp>
      <p:sp>
        <p:nvSpPr>
          <p:cNvPr id="107525" name="Rectangle 7">
            <a:extLst>
              <a:ext uri="{FF2B5EF4-FFF2-40B4-BE49-F238E27FC236}">
                <a16:creationId xmlns:a16="http://schemas.microsoft.com/office/drawing/2014/main" id="{2A03901A-9B50-F743-6444-1A72CC4709B6}"/>
              </a:ext>
            </a:extLst>
          </p:cNvPr>
          <p:cNvSpPr>
            <a:spLocks noChangeArrowheads="1"/>
          </p:cNvSpPr>
          <p:nvPr/>
        </p:nvSpPr>
        <p:spPr bwMode="auto">
          <a:xfrm>
            <a:off x="2209800" y="3081338"/>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marL="342900" indent="-342900">
              <a:defRPr sz="2200">
                <a:solidFill>
                  <a:schemeClr val="tx1"/>
                </a:solidFill>
                <a:latin typeface="MS Reference Serif" charset="0"/>
                <a:cs typeface="Arial" panose="020B0604020202020204" pitchFamily="34" charset="0"/>
              </a:defRPr>
            </a:lvl1pPr>
            <a:lvl2pPr marL="914400" indent="-45720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lvl="1">
              <a:buFont typeface="Wingdings" panose="05000000000000000000" pitchFamily="2" charset="2"/>
              <a:buChar char="Ø"/>
              <a:defRPr/>
            </a:pPr>
            <a:r>
              <a:rPr lang="en-US" altLang="en-US" sz="2000">
                <a:solidFill>
                  <a:srgbClr val="000000"/>
                </a:solidFill>
                <a:effectLst>
                  <a:outerShdw blurRad="38100" dist="38100" dir="2700000" algn="tl">
                    <a:srgbClr val="000000">
                      <a:alpha val="43137"/>
                    </a:srgbClr>
                  </a:outerShdw>
                </a:effectLst>
                <a:latin typeface="Arial" panose="020B0604020202020204" pitchFamily="34" charset="0"/>
              </a:rPr>
              <a:t>Give the display a clear and concise title.</a:t>
            </a:r>
          </a:p>
        </p:txBody>
      </p:sp>
      <p:sp>
        <p:nvSpPr>
          <p:cNvPr id="9" name="Rectangle 8">
            <a:extLst>
              <a:ext uri="{FF2B5EF4-FFF2-40B4-BE49-F238E27FC236}">
                <a16:creationId xmlns:a16="http://schemas.microsoft.com/office/drawing/2014/main" id="{CFE40EA4-10DD-5091-4AE3-9DC3E32F5EBF}"/>
              </a:ext>
            </a:extLst>
          </p:cNvPr>
          <p:cNvSpPr>
            <a:spLocks noChangeArrowheads="1"/>
          </p:cNvSpPr>
          <p:nvPr/>
        </p:nvSpPr>
        <p:spPr bwMode="auto">
          <a:xfrm>
            <a:off x="2209800" y="5600701"/>
            <a:ext cx="7772400" cy="658813"/>
          </a:xfrm>
          <a:prstGeom prst="rect">
            <a:avLst/>
          </a:prstGeom>
          <a:noFill/>
          <a:ln w="12700">
            <a:noFill/>
            <a:miter lim="800000"/>
            <a:headEnd/>
            <a:tailEnd/>
          </a:ln>
          <a:effectLst/>
        </p:spPr>
        <p:txBody>
          <a:bodyPr wrap="none" anchor="ctr"/>
          <a:lstStyle/>
          <a:p>
            <a:pPr marL="914400" lvl="1" indent="-457200">
              <a:buFont typeface="Wingdings" pitchFamily="2" charset="2"/>
              <a:buChar char="Ø"/>
              <a:defRPr/>
            </a:pPr>
            <a:r>
              <a:rPr lang="en-US" sz="2400" dirty="0">
                <a:effectLst>
                  <a:outerShdw blurRad="38100" dist="38100" dir="2700000" algn="tl">
                    <a:srgbClr val="000000">
                      <a:alpha val="43137"/>
                    </a:srgbClr>
                  </a:outerShdw>
                </a:effectLst>
                <a:latin typeface="Book Antiqua" pitchFamily="18" charset="0"/>
              </a:rPr>
              <a:t>If multiple colors or lines are used, provide a</a:t>
            </a:r>
          </a:p>
          <a:p>
            <a:pPr lvl="1">
              <a:defRPr/>
            </a:pPr>
            <a:r>
              <a:rPr lang="en-US" sz="2400" dirty="0">
                <a:effectLst>
                  <a:outerShdw blurRad="38100" dist="38100" dir="2700000" algn="tl">
                    <a:srgbClr val="000000">
                      <a:alpha val="43137"/>
                    </a:srgbClr>
                  </a:outerShdw>
                </a:effectLst>
                <a:latin typeface="Book Antiqua" pitchFamily="18" charset="0"/>
              </a:rPr>
              <a:t>        legend.</a:t>
            </a:r>
          </a:p>
        </p:txBody>
      </p:sp>
      <p:sp>
        <p:nvSpPr>
          <p:cNvPr id="107527" name="Rectangle 9">
            <a:extLst>
              <a:ext uri="{FF2B5EF4-FFF2-40B4-BE49-F238E27FC236}">
                <a16:creationId xmlns:a16="http://schemas.microsoft.com/office/drawing/2014/main" id="{C98BC79E-3F6C-01DB-2EEC-1AB19E07B48F}"/>
              </a:ext>
            </a:extLst>
          </p:cNvPr>
          <p:cNvSpPr>
            <a:spLocks noChangeArrowheads="1"/>
          </p:cNvSpPr>
          <p:nvPr/>
        </p:nvSpPr>
        <p:spPr bwMode="auto">
          <a:xfrm>
            <a:off x="2209800" y="3630613"/>
            <a:ext cx="7772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marL="342900" indent="-342900">
              <a:defRPr sz="2200">
                <a:solidFill>
                  <a:schemeClr val="tx1"/>
                </a:solidFill>
                <a:latin typeface="MS Reference Serif" charset="0"/>
                <a:cs typeface="Arial" panose="020B0604020202020204" pitchFamily="34" charset="0"/>
              </a:defRPr>
            </a:lvl1pPr>
            <a:lvl2pPr marL="914400" indent="-45720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lvl="1">
              <a:buFont typeface="Wingdings" panose="05000000000000000000" pitchFamily="2" charset="2"/>
              <a:buChar char="Ø"/>
              <a:defRPr/>
            </a:pPr>
            <a:r>
              <a:rPr lang="en-US" altLang="en-US" sz="2000" dirty="0">
                <a:solidFill>
                  <a:srgbClr val="000000"/>
                </a:solidFill>
                <a:effectLst>
                  <a:outerShdw blurRad="38100" dist="38100" dir="2700000" algn="tl">
                    <a:srgbClr val="000000">
                      <a:alpha val="43137"/>
                    </a:srgbClr>
                  </a:outerShdw>
                </a:effectLst>
                <a:latin typeface="Arial" panose="020B0604020202020204" pitchFamily="34" charset="0"/>
              </a:rPr>
              <a:t>Keep the display simple.</a:t>
            </a:r>
          </a:p>
        </p:txBody>
      </p:sp>
      <p:sp>
        <p:nvSpPr>
          <p:cNvPr id="11" name="Rectangle 10">
            <a:extLst>
              <a:ext uri="{FF2B5EF4-FFF2-40B4-BE49-F238E27FC236}">
                <a16:creationId xmlns:a16="http://schemas.microsoft.com/office/drawing/2014/main" id="{A9D8083C-B07A-6B66-64CA-0B3813AB37DF}"/>
              </a:ext>
            </a:extLst>
          </p:cNvPr>
          <p:cNvSpPr>
            <a:spLocks noChangeArrowheads="1"/>
          </p:cNvSpPr>
          <p:nvPr/>
        </p:nvSpPr>
        <p:spPr bwMode="auto">
          <a:xfrm>
            <a:off x="2209800" y="4338639"/>
            <a:ext cx="7621588" cy="649287"/>
          </a:xfrm>
          <a:prstGeom prst="rect">
            <a:avLst/>
          </a:prstGeom>
          <a:noFill/>
          <a:ln w="12700">
            <a:noFill/>
            <a:miter lim="800000"/>
            <a:headEnd/>
            <a:tailEnd/>
          </a:ln>
          <a:effectLst/>
        </p:spPr>
        <p:txBody>
          <a:bodyPr wrap="none" anchor="ctr"/>
          <a:lstStyle/>
          <a:p>
            <a:pPr marL="914400" lvl="1" indent="-457200">
              <a:buFont typeface="Wingdings" pitchFamily="2" charset="2"/>
              <a:buChar char="Ø"/>
              <a:defRPr/>
            </a:pPr>
            <a:r>
              <a:rPr lang="en-US" sz="2000" dirty="0">
                <a:solidFill>
                  <a:srgbClr val="000000"/>
                </a:solidFill>
                <a:effectLst>
                  <a:outerShdw blurRad="38100" dist="38100" dir="2700000" algn="tl">
                    <a:srgbClr val="000000">
                      <a:alpha val="43137"/>
                    </a:srgbClr>
                  </a:outerShdw>
                </a:effectLst>
                <a:latin typeface="Arial" panose="020B0604020202020204" pitchFamily="34" charset="0"/>
              </a:rPr>
              <a:t>Clearly label each axis and provide the units of</a:t>
            </a:r>
          </a:p>
          <a:p>
            <a:pPr lvl="1">
              <a:defRPr/>
            </a:pPr>
            <a:r>
              <a:rPr lang="en-US" sz="2000" dirty="0">
                <a:solidFill>
                  <a:srgbClr val="000000"/>
                </a:solidFill>
                <a:effectLst>
                  <a:outerShdw blurRad="38100" dist="38100" dir="2700000" algn="tl">
                    <a:srgbClr val="000000">
                      <a:alpha val="43137"/>
                    </a:srgbClr>
                  </a:outerShdw>
                </a:effectLst>
                <a:latin typeface="Arial" panose="020B0604020202020204" pitchFamily="34" charset="0"/>
              </a:rPr>
              <a:t>        measure.</a:t>
            </a:r>
          </a:p>
        </p:txBody>
      </p:sp>
      <p:sp>
        <p:nvSpPr>
          <p:cNvPr id="107529" name="Rectangle 11">
            <a:extLst>
              <a:ext uri="{FF2B5EF4-FFF2-40B4-BE49-F238E27FC236}">
                <a16:creationId xmlns:a16="http://schemas.microsoft.com/office/drawing/2014/main" id="{D4B43C85-F43C-5B49-99DA-7F8C46EFE831}"/>
              </a:ext>
            </a:extLst>
          </p:cNvPr>
          <p:cNvSpPr>
            <a:spLocks noChangeArrowheads="1"/>
          </p:cNvSpPr>
          <p:nvPr/>
        </p:nvSpPr>
        <p:spPr bwMode="auto">
          <a:xfrm>
            <a:off x="2209800" y="4924426"/>
            <a:ext cx="77724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marL="342900" indent="-342900">
              <a:defRPr sz="2200">
                <a:solidFill>
                  <a:schemeClr val="tx1"/>
                </a:solidFill>
                <a:latin typeface="MS Reference Serif" charset="0"/>
                <a:cs typeface="Arial" panose="020B0604020202020204" pitchFamily="34" charset="0"/>
              </a:defRPr>
            </a:lvl1pPr>
            <a:lvl2pPr marL="914400" indent="-45720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lvl="1">
              <a:buFont typeface="Wingdings" panose="05000000000000000000" pitchFamily="2" charset="2"/>
              <a:buChar char="Ø"/>
              <a:defRPr/>
            </a:pPr>
            <a:r>
              <a:rPr lang="en-US" altLang="en-US" sz="2000">
                <a:solidFill>
                  <a:srgbClr val="000000"/>
                </a:solidFill>
                <a:effectLst>
                  <a:outerShdw blurRad="38100" dist="38100" dir="2700000" algn="tl">
                    <a:srgbClr val="000000">
                      <a:alpha val="43137"/>
                    </a:srgbClr>
                  </a:outerShdw>
                </a:effectLst>
                <a:latin typeface="Arial" panose="020B0604020202020204" pitchFamily="34" charset="0"/>
              </a:rPr>
              <a:t>If colors are used, make sure they are distinct.</a:t>
            </a:r>
          </a:p>
        </p:txBody>
      </p:sp>
      <p:sp>
        <p:nvSpPr>
          <p:cNvPr id="107530" name="Rectangle 12">
            <a:extLst>
              <a:ext uri="{FF2B5EF4-FFF2-40B4-BE49-F238E27FC236}">
                <a16:creationId xmlns:a16="http://schemas.microsoft.com/office/drawing/2014/main" id="{61213477-9AE7-410A-F596-BA41D8CD76C4}"/>
              </a:ext>
            </a:extLst>
          </p:cNvPr>
          <p:cNvSpPr>
            <a:spLocks noChangeArrowheads="1"/>
          </p:cNvSpPr>
          <p:nvPr/>
        </p:nvSpPr>
        <p:spPr bwMode="auto">
          <a:xfrm>
            <a:off x="1901826" y="401638"/>
            <a:ext cx="83089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defRPr/>
            </a:pPr>
            <a:r>
              <a:rPr lang="en-US" altLang="en-US" sz="2000" dirty="0">
                <a:solidFill>
                  <a:srgbClr val="000000"/>
                </a:solidFill>
                <a:effectLst>
                  <a:outerShdw blurRad="38100" dist="38100" dir="2700000" algn="tl">
                    <a:srgbClr val="000000">
                      <a:alpha val="43137"/>
                    </a:srgbClr>
                  </a:outerShdw>
                </a:effectLst>
                <a:latin typeface="Arial" panose="020B0604020202020204" pitchFamily="34" charset="0"/>
              </a:rPr>
              <a:t>  </a:t>
            </a:r>
            <a:r>
              <a:rPr lang="en-US" altLang="en-US" sz="2000" u="sng" dirty="0">
                <a:solidFill>
                  <a:srgbClr val="000000"/>
                </a:solidFill>
                <a:effectLst>
                  <a:outerShdw blurRad="38100" dist="38100" dir="2700000" algn="tl">
                    <a:srgbClr val="000000">
                      <a:alpha val="43137"/>
                    </a:srgbClr>
                  </a:outerShdw>
                </a:effectLst>
                <a:latin typeface="Arial" panose="020B0604020202020204" pitchFamily="34" charset="0"/>
              </a:rPr>
              <a:t>Data visualization </a:t>
            </a:r>
            <a:r>
              <a:rPr lang="en-US" altLang="en-US" sz="2000" dirty="0">
                <a:solidFill>
                  <a:srgbClr val="000000"/>
                </a:solidFill>
                <a:effectLst>
                  <a:outerShdw blurRad="38100" dist="38100" dir="2700000" algn="tl">
                    <a:srgbClr val="000000">
                      <a:alpha val="43137"/>
                    </a:srgbClr>
                  </a:outerShdw>
                </a:effectLst>
                <a:latin typeface="Arial" panose="020B0604020202020204" pitchFamily="34" charset="0"/>
              </a:rPr>
              <a:t>describes the use of graphical displays to</a:t>
            </a:r>
          </a:p>
          <a:p>
            <a:pPr>
              <a:defRPr/>
            </a:pPr>
            <a:r>
              <a:rPr lang="en-US" altLang="en-US" sz="2000" dirty="0">
                <a:solidFill>
                  <a:srgbClr val="000000"/>
                </a:solidFill>
                <a:effectLst>
                  <a:outerShdw blurRad="38100" dist="38100" dir="2700000" algn="tl">
                    <a:srgbClr val="000000">
                      <a:alpha val="43137"/>
                    </a:srgbClr>
                  </a:outerShdw>
                </a:effectLst>
                <a:latin typeface="Arial" panose="020B0604020202020204" pitchFamily="34" charset="0"/>
              </a:rPr>
              <a:t>      summarize and present information about a data set.</a:t>
            </a:r>
          </a:p>
          <a:p>
            <a:pPr>
              <a:defRPr/>
            </a:pPr>
            <a:endParaRPr lang="en-US" altLang="en-US" sz="2000" dirty="0">
              <a:solidFill>
                <a:srgbClr val="000000"/>
              </a:solidFill>
              <a:effectLst>
                <a:outerShdw blurRad="38100" dist="38100" dir="2700000" algn="tl">
                  <a:srgbClr val="000000">
                    <a:alpha val="43137"/>
                  </a:srgbClr>
                </a:outerShdw>
              </a:effectLst>
              <a:latin typeface="Arial" panose="020B0604020202020204" pitchFamily="34" charset="0"/>
            </a:endParaRPr>
          </a:p>
          <a:p>
            <a:pPr>
              <a:buFont typeface="Wingdings" panose="05000000000000000000" pitchFamily="2" charset="2"/>
              <a:buChar char="n"/>
              <a:defRPr/>
            </a:pPr>
            <a:r>
              <a:rPr lang="en-US" altLang="en-US" sz="2000" dirty="0">
                <a:solidFill>
                  <a:srgbClr val="000000"/>
                </a:solidFill>
                <a:effectLst>
                  <a:outerShdw blurRad="38100" dist="38100" dir="2700000" algn="tl">
                    <a:srgbClr val="000000">
                      <a:alpha val="43137"/>
                    </a:srgbClr>
                  </a:outerShdw>
                </a:effectLst>
                <a:latin typeface="Arial" panose="020B0604020202020204" pitchFamily="34" charset="0"/>
              </a:rPr>
              <a:t> The goal is to communicate as effectively and clearly as possible</a:t>
            </a:r>
          </a:p>
          <a:p>
            <a:pPr>
              <a:defRPr/>
            </a:pPr>
            <a:r>
              <a:rPr lang="en-US" altLang="en-US" sz="2000" dirty="0">
                <a:solidFill>
                  <a:srgbClr val="000000"/>
                </a:solidFill>
                <a:effectLst>
                  <a:outerShdw blurRad="38100" dist="38100" dir="2700000" algn="tl">
                    <a:srgbClr val="000000">
                      <a:alpha val="43137"/>
                    </a:srgbClr>
                  </a:outerShdw>
                </a:effectLst>
                <a:latin typeface="Arial" panose="020B0604020202020204" pitchFamily="34" charset="0"/>
              </a:rPr>
              <a:t>     the key information about the data</a:t>
            </a:r>
          </a:p>
        </p:txBody>
      </p:sp>
    </p:spTree>
    <p:extLst>
      <p:ext uri="{BB962C8B-B14F-4D97-AF65-F5344CB8AC3E}">
        <p14:creationId xmlns:p14="http://schemas.microsoft.com/office/powerpoint/2010/main" val="4073721376"/>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9">
            <a:extLst>
              <a:ext uri="{FF2B5EF4-FFF2-40B4-BE49-F238E27FC236}">
                <a16:creationId xmlns:a16="http://schemas.microsoft.com/office/drawing/2014/main" id="{413AFEEC-6215-9361-36D5-82DB2A572EAF}"/>
              </a:ext>
            </a:extLst>
          </p:cNvPr>
          <p:cNvSpPr>
            <a:spLocks noChangeArrowheads="1"/>
          </p:cNvSpPr>
          <p:nvPr/>
        </p:nvSpPr>
        <p:spPr bwMode="auto">
          <a:xfrm>
            <a:off x="2209800" y="52389"/>
            <a:ext cx="777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800" b="1">
                <a:solidFill>
                  <a:schemeClr val="bg1"/>
                </a:solidFill>
                <a:latin typeface="Arial" panose="020B0604020202020204" pitchFamily="34" charset="0"/>
              </a:rPr>
              <a:t>Data Dashboards</a:t>
            </a:r>
          </a:p>
        </p:txBody>
      </p:sp>
      <p:sp>
        <p:nvSpPr>
          <p:cNvPr id="96259" name="Rectangle 4">
            <a:extLst>
              <a:ext uri="{FF2B5EF4-FFF2-40B4-BE49-F238E27FC236}">
                <a16:creationId xmlns:a16="http://schemas.microsoft.com/office/drawing/2014/main" id="{5D3AA376-C2A6-E966-53CA-7B8AEF67F6BD}"/>
              </a:ext>
            </a:extLst>
          </p:cNvPr>
          <p:cNvSpPr>
            <a:spLocks noChangeArrowheads="1"/>
          </p:cNvSpPr>
          <p:nvPr/>
        </p:nvSpPr>
        <p:spPr bwMode="auto">
          <a:xfrm>
            <a:off x="1863725" y="1914525"/>
            <a:ext cx="7772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pPr>
            <a:r>
              <a:rPr lang="en-US" altLang="en-US" sz="2400" b="1">
                <a:solidFill>
                  <a:srgbClr val="000000"/>
                </a:solidFill>
                <a:latin typeface="Arial" panose="020B0604020202020204" pitchFamily="34" charset="0"/>
              </a:rPr>
              <a:t>   It organizes and presents </a:t>
            </a:r>
            <a:r>
              <a:rPr lang="en-US" altLang="en-US" sz="2400" b="1" u="sng">
                <a:solidFill>
                  <a:srgbClr val="000000"/>
                </a:solidFill>
                <a:latin typeface="Arial" panose="020B0604020202020204" pitchFamily="34" charset="0"/>
              </a:rPr>
              <a:t>key performance indicators</a:t>
            </a:r>
          </a:p>
          <a:p>
            <a:r>
              <a:rPr lang="en-US" altLang="en-US" sz="2400" b="1">
                <a:solidFill>
                  <a:srgbClr val="000000"/>
                </a:solidFill>
                <a:latin typeface="Arial" panose="020B0604020202020204" pitchFamily="34" charset="0"/>
              </a:rPr>
              <a:t>      (KPIs) used to monitor an organization or process.</a:t>
            </a:r>
          </a:p>
        </p:txBody>
      </p:sp>
      <p:sp>
        <p:nvSpPr>
          <p:cNvPr id="96260" name="Rectangle 5">
            <a:extLst>
              <a:ext uri="{FF2B5EF4-FFF2-40B4-BE49-F238E27FC236}">
                <a16:creationId xmlns:a16="http://schemas.microsoft.com/office/drawing/2014/main" id="{6A504E8F-E4CA-3531-70FA-05A4B80EE8EC}"/>
              </a:ext>
            </a:extLst>
          </p:cNvPr>
          <p:cNvSpPr>
            <a:spLocks noChangeArrowheads="1"/>
          </p:cNvSpPr>
          <p:nvPr/>
        </p:nvSpPr>
        <p:spPr bwMode="auto">
          <a:xfrm>
            <a:off x="1806575" y="881063"/>
            <a:ext cx="78295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pPr>
            <a:r>
              <a:rPr lang="en-US" altLang="en-US" sz="2400" b="1" dirty="0">
                <a:solidFill>
                  <a:srgbClr val="000000"/>
                </a:solidFill>
                <a:latin typeface="Arial" panose="020B0604020202020204" pitchFamily="34" charset="0"/>
              </a:rPr>
              <a:t>   A </a:t>
            </a:r>
            <a:r>
              <a:rPr lang="en-US" altLang="en-US" sz="2400" b="1" u="sng" dirty="0">
                <a:solidFill>
                  <a:srgbClr val="000000"/>
                </a:solidFill>
                <a:latin typeface="Arial" panose="020B0604020202020204" pitchFamily="34" charset="0"/>
              </a:rPr>
              <a:t>data dashboard</a:t>
            </a:r>
            <a:r>
              <a:rPr lang="en-US" altLang="en-US" sz="2400" b="1" dirty="0">
                <a:solidFill>
                  <a:srgbClr val="000000"/>
                </a:solidFill>
                <a:latin typeface="Arial" panose="020B0604020202020204" pitchFamily="34" charset="0"/>
              </a:rPr>
              <a:t> is a widely used data </a:t>
            </a:r>
          </a:p>
          <a:p>
            <a:r>
              <a:rPr lang="en-US" altLang="en-US" sz="2400" b="1" dirty="0">
                <a:solidFill>
                  <a:srgbClr val="000000"/>
                </a:solidFill>
                <a:latin typeface="Arial" panose="020B0604020202020204" pitchFamily="34" charset="0"/>
              </a:rPr>
              <a:t>      visualization tool.</a:t>
            </a:r>
          </a:p>
        </p:txBody>
      </p:sp>
      <p:sp>
        <p:nvSpPr>
          <p:cNvPr id="96261" name="Rectangle 7">
            <a:extLst>
              <a:ext uri="{FF2B5EF4-FFF2-40B4-BE49-F238E27FC236}">
                <a16:creationId xmlns:a16="http://schemas.microsoft.com/office/drawing/2014/main" id="{FAEF0611-C0B8-A8F9-D84B-2006D57C97AD}"/>
              </a:ext>
            </a:extLst>
          </p:cNvPr>
          <p:cNvSpPr>
            <a:spLocks noChangeArrowheads="1"/>
          </p:cNvSpPr>
          <p:nvPr/>
        </p:nvSpPr>
        <p:spPr bwMode="auto">
          <a:xfrm>
            <a:off x="1835150" y="2835276"/>
            <a:ext cx="77724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pPr>
            <a:r>
              <a:rPr lang="en-US" altLang="en-US" sz="2400" b="1">
                <a:solidFill>
                  <a:srgbClr val="000000"/>
                </a:solidFill>
                <a:latin typeface="Arial" panose="020B0604020202020204" pitchFamily="34" charset="0"/>
              </a:rPr>
              <a:t>   It provides timely, summary information that is easy</a:t>
            </a:r>
          </a:p>
          <a:p>
            <a:r>
              <a:rPr lang="en-US" altLang="en-US" sz="2400" b="1">
                <a:solidFill>
                  <a:srgbClr val="000000"/>
                </a:solidFill>
                <a:latin typeface="Arial" panose="020B0604020202020204" pitchFamily="34" charset="0"/>
              </a:rPr>
              <a:t>      to read, understand, and interpret.</a:t>
            </a:r>
          </a:p>
        </p:txBody>
      </p:sp>
      <p:sp>
        <p:nvSpPr>
          <p:cNvPr id="96262" name="Rectangle 10">
            <a:extLst>
              <a:ext uri="{FF2B5EF4-FFF2-40B4-BE49-F238E27FC236}">
                <a16:creationId xmlns:a16="http://schemas.microsoft.com/office/drawing/2014/main" id="{ACED5017-6270-8BF2-9BF7-11038AF74CDA}"/>
              </a:ext>
            </a:extLst>
          </p:cNvPr>
          <p:cNvSpPr>
            <a:spLocks noChangeArrowheads="1"/>
          </p:cNvSpPr>
          <p:nvPr/>
        </p:nvSpPr>
        <p:spPr bwMode="auto">
          <a:xfrm>
            <a:off x="2155825" y="3651251"/>
            <a:ext cx="7772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marL="457200" indent="-457200">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SzPct val="200000"/>
              <a:buFont typeface="Wingdings" panose="05000000000000000000" pitchFamily="2" charset="2"/>
              <a:buChar char="§"/>
            </a:pPr>
            <a:r>
              <a:rPr lang="en-US" altLang="en-US" sz="2400" b="1">
                <a:solidFill>
                  <a:srgbClr val="000000"/>
                </a:solidFill>
                <a:latin typeface="Arial" panose="020B0604020202020204" pitchFamily="34" charset="0"/>
              </a:rPr>
              <a:t>Some additional guidelines include . . .</a:t>
            </a:r>
          </a:p>
        </p:txBody>
      </p:sp>
      <p:sp>
        <p:nvSpPr>
          <p:cNvPr id="96263" name="Rectangle 11">
            <a:extLst>
              <a:ext uri="{FF2B5EF4-FFF2-40B4-BE49-F238E27FC236}">
                <a16:creationId xmlns:a16="http://schemas.microsoft.com/office/drawing/2014/main" id="{B91B8515-92C1-1153-13DB-675FA9D529E5}"/>
              </a:ext>
            </a:extLst>
          </p:cNvPr>
          <p:cNvSpPr>
            <a:spLocks noChangeArrowheads="1"/>
          </p:cNvSpPr>
          <p:nvPr/>
        </p:nvSpPr>
        <p:spPr bwMode="auto">
          <a:xfrm>
            <a:off x="2598738" y="4116388"/>
            <a:ext cx="77724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marL="457200" indent="-457200">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SzPct val="100000"/>
              <a:buFont typeface="Wingdings" panose="05000000000000000000" pitchFamily="2" charset="2"/>
              <a:buChar char="Ø"/>
            </a:pPr>
            <a:r>
              <a:rPr lang="en-US" altLang="en-US" sz="2400" b="1">
                <a:solidFill>
                  <a:srgbClr val="000000"/>
                </a:solidFill>
                <a:latin typeface="Arial" panose="020B0604020202020204" pitchFamily="34" charset="0"/>
              </a:rPr>
              <a:t>Minimize the need for screen scrolling.</a:t>
            </a:r>
          </a:p>
        </p:txBody>
      </p:sp>
      <p:sp>
        <p:nvSpPr>
          <p:cNvPr id="96264" name="Rectangle 12">
            <a:extLst>
              <a:ext uri="{FF2B5EF4-FFF2-40B4-BE49-F238E27FC236}">
                <a16:creationId xmlns:a16="http://schemas.microsoft.com/office/drawing/2014/main" id="{6EB0B775-719B-C788-0476-EE98462695CA}"/>
              </a:ext>
            </a:extLst>
          </p:cNvPr>
          <p:cNvSpPr>
            <a:spLocks noChangeArrowheads="1"/>
          </p:cNvSpPr>
          <p:nvPr/>
        </p:nvSpPr>
        <p:spPr bwMode="auto">
          <a:xfrm>
            <a:off x="2146300" y="4522788"/>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marL="342900" indent="-342900">
              <a:defRPr sz="2200">
                <a:solidFill>
                  <a:schemeClr val="tx1"/>
                </a:solidFill>
                <a:latin typeface="MS Reference Serif" charset="0"/>
                <a:cs typeface="Arial" panose="020B0604020202020204" pitchFamily="34" charset="0"/>
              </a:defRPr>
            </a:lvl1pPr>
            <a:lvl2pPr marL="800100" indent="-34290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lvl="1">
              <a:buFont typeface="Wingdings" panose="05000000000000000000" pitchFamily="2" charset="2"/>
              <a:buChar char="Ø"/>
            </a:pPr>
            <a:r>
              <a:rPr lang="en-US" altLang="en-US" sz="2400" b="1">
                <a:solidFill>
                  <a:srgbClr val="000000"/>
                </a:solidFill>
                <a:latin typeface="Arial" panose="020B0604020202020204" pitchFamily="34" charset="0"/>
              </a:rPr>
              <a:t> Avoid unnecessary use of color or 3D. </a:t>
            </a:r>
          </a:p>
        </p:txBody>
      </p:sp>
      <p:sp>
        <p:nvSpPr>
          <p:cNvPr id="14" name="Rectangle 13">
            <a:extLst>
              <a:ext uri="{FF2B5EF4-FFF2-40B4-BE49-F238E27FC236}">
                <a16:creationId xmlns:a16="http://schemas.microsoft.com/office/drawing/2014/main" id="{7DB1936F-295E-0DDC-BF08-B443002CAB6D}"/>
              </a:ext>
            </a:extLst>
          </p:cNvPr>
          <p:cNvSpPr>
            <a:spLocks noChangeArrowheads="1"/>
          </p:cNvSpPr>
          <p:nvPr/>
        </p:nvSpPr>
        <p:spPr bwMode="auto">
          <a:xfrm>
            <a:off x="2146300" y="5008563"/>
            <a:ext cx="7772400" cy="938212"/>
          </a:xfrm>
          <a:prstGeom prst="rect">
            <a:avLst/>
          </a:prstGeom>
          <a:noFill/>
          <a:ln w="12700">
            <a:noFill/>
            <a:miter lim="800000"/>
            <a:headEnd/>
            <a:tailEnd/>
          </a:ln>
          <a:effectLst/>
        </p:spPr>
        <p:txBody>
          <a:bodyPr wrap="none" anchor="ctr"/>
          <a:lstStyle/>
          <a:p>
            <a:pPr marL="800100" lvl="1" indent="-342900">
              <a:buFont typeface="Wingdings" pitchFamily="2" charset="2"/>
              <a:buChar char="Ø"/>
              <a:defRPr/>
            </a:pPr>
            <a:r>
              <a:rPr lang="en-US" sz="2400" b="1" dirty="0">
                <a:solidFill>
                  <a:srgbClr val="000000"/>
                </a:solidFill>
                <a:latin typeface="Arial" panose="020B0604020202020204" pitchFamily="34" charset="0"/>
              </a:rPr>
              <a:t> Use borders between charts to improve</a:t>
            </a:r>
          </a:p>
          <a:p>
            <a:pPr lvl="1">
              <a:defRPr/>
            </a:pPr>
            <a:r>
              <a:rPr lang="en-US" sz="2400" b="1" dirty="0">
                <a:solidFill>
                  <a:srgbClr val="000000"/>
                </a:solidFill>
                <a:latin typeface="Arial" panose="020B0604020202020204" pitchFamily="34" charset="0"/>
              </a:rPr>
              <a:t>       readability.</a:t>
            </a: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6578FC-C1B1-D9C0-A6AC-0EFF0BE47B98}"/>
              </a:ext>
            </a:extLst>
          </p:cNvPr>
          <p:cNvPicPr>
            <a:picLocks noChangeAspect="1" noChangeArrowheads="1"/>
          </p:cNvPicPr>
          <p:nvPr/>
        </p:nvPicPr>
        <p:blipFill>
          <a:blip r:embed="rId2"/>
          <a:srcRect/>
          <a:stretch>
            <a:fillRect/>
          </a:stretch>
        </p:blipFill>
        <p:spPr bwMode="auto">
          <a:xfrm>
            <a:off x="1676400" y="857251"/>
            <a:ext cx="8701088" cy="5524500"/>
          </a:xfrm>
          <a:prstGeom prst="rect">
            <a:avLst/>
          </a:pr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283" name="Rectangle 9">
            <a:extLst>
              <a:ext uri="{FF2B5EF4-FFF2-40B4-BE49-F238E27FC236}">
                <a16:creationId xmlns:a16="http://schemas.microsoft.com/office/drawing/2014/main" id="{ADEE54E4-04C4-9CCF-7449-D38F14D11E39}"/>
              </a:ext>
            </a:extLst>
          </p:cNvPr>
          <p:cNvSpPr>
            <a:spLocks noChangeArrowheads="1"/>
          </p:cNvSpPr>
          <p:nvPr/>
        </p:nvSpPr>
        <p:spPr bwMode="auto">
          <a:xfrm>
            <a:off x="2209800" y="42864"/>
            <a:ext cx="777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lgn="ctr"/>
            <a:r>
              <a:rPr lang="en-US" altLang="en-US" sz="2800" b="1">
                <a:latin typeface="Arial" panose="020B0604020202020204" pitchFamily="34" charset="0"/>
              </a:rPr>
              <a:t>Data Dashboard Example</a:t>
            </a:r>
          </a:p>
        </p:txBody>
      </p:sp>
    </p:spTree>
    <p:extLst>
      <p:ext uri="{BB962C8B-B14F-4D97-AF65-F5344CB8AC3E}">
        <p14:creationId xmlns:p14="http://schemas.microsoft.com/office/powerpoint/2010/main" val="1961450474"/>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B1A3-112A-40D6-ADAE-669A0ACE117C}"/>
              </a:ext>
            </a:extLst>
          </p:cNvPr>
          <p:cNvSpPr>
            <a:spLocks noGrp="1"/>
          </p:cNvSpPr>
          <p:nvPr>
            <p:ph type="title"/>
          </p:nvPr>
        </p:nvSpPr>
        <p:spPr/>
        <p:txBody>
          <a:bodyPr/>
          <a:lstStyle/>
          <a:p>
            <a:r>
              <a:rPr lang="en-US" dirty="0"/>
              <a:t>The Best Chart Ever Drawn</a:t>
            </a:r>
          </a:p>
        </p:txBody>
      </p:sp>
      <p:sp>
        <p:nvSpPr>
          <p:cNvPr id="3" name="Text Placeholder 2">
            <a:extLst>
              <a:ext uri="{FF2B5EF4-FFF2-40B4-BE49-F238E27FC236}">
                <a16:creationId xmlns:a16="http://schemas.microsoft.com/office/drawing/2014/main" id="{7510AEEF-7275-45B5-9071-8286926765C6}"/>
              </a:ext>
            </a:extLst>
          </p:cNvPr>
          <p:cNvSpPr>
            <a:spLocks noGrp="1"/>
          </p:cNvSpPr>
          <p:nvPr>
            <p:ph type="body" sz="quarter" idx="15"/>
          </p:nvPr>
        </p:nvSpPr>
        <p:spPr>
          <a:xfrm>
            <a:off x="733425" y="1132635"/>
            <a:ext cx="10711543" cy="348047"/>
          </a:xfrm>
        </p:spPr>
        <p:txBody>
          <a:bodyPr/>
          <a:lstStyle/>
          <a:p>
            <a:r>
              <a:rPr lang="en-US" dirty="0"/>
              <a:t>Chart Depicting Napoleon’s Invasion and Retreat from Russia in 1812</a:t>
            </a:r>
          </a:p>
        </p:txBody>
      </p:sp>
      <p:pic>
        <p:nvPicPr>
          <p:cNvPr id="11" name="Picture Placeholder 10">
            <a:extLst>
              <a:ext uri="{FF2B5EF4-FFF2-40B4-BE49-F238E27FC236}">
                <a16:creationId xmlns:a16="http://schemas.microsoft.com/office/drawing/2014/main" id="{50BBF4BF-C17E-4BAD-A7EC-EA729D91AABF}"/>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t="67" b="67"/>
          <a:stretch/>
        </p:blipFill>
        <p:spPr>
          <a:xfrm>
            <a:off x="733425" y="1739153"/>
            <a:ext cx="6477000" cy="4753722"/>
          </a:xfrm>
        </p:spPr>
      </p:pic>
      <p:sp>
        <p:nvSpPr>
          <p:cNvPr id="5" name="Text Placeholder 4">
            <a:extLst>
              <a:ext uri="{FF2B5EF4-FFF2-40B4-BE49-F238E27FC236}">
                <a16:creationId xmlns:a16="http://schemas.microsoft.com/office/drawing/2014/main" id="{EE6624ED-5D47-4EBD-B231-073A20A12708}"/>
              </a:ext>
            </a:extLst>
          </p:cNvPr>
          <p:cNvSpPr>
            <a:spLocks noGrp="1"/>
          </p:cNvSpPr>
          <p:nvPr>
            <p:ph type="body" sz="quarter" idx="11"/>
          </p:nvPr>
        </p:nvSpPr>
        <p:spPr>
          <a:xfrm>
            <a:off x="7388352" y="1739153"/>
            <a:ext cx="4147719" cy="4076433"/>
          </a:xfrm>
        </p:spPr>
        <p:txBody>
          <a:bodyPr/>
          <a:lstStyle/>
          <a:p>
            <a:pPr>
              <a:spcBef>
                <a:spcPts val="600"/>
              </a:spcBef>
            </a:pPr>
            <a:r>
              <a:rPr lang="en-US" dirty="0"/>
              <a:t>The striped band represents a time series depicting the size of the French army at various times and places on the map.</a:t>
            </a:r>
          </a:p>
          <a:p>
            <a:pPr>
              <a:spcBef>
                <a:spcPts val="600"/>
              </a:spcBef>
            </a:pPr>
            <a:r>
              <a:rPr lang="en-US" dirty="0"/>
              <a:t>When Napoleon invaded Russia in June, he had 422,000 soldiers. By the time the army reached Moscow in October, the number had dwindled to 100,000.</a:t>
            </a:r>
          </a:p>
          <a:p>
            <a:pPr>
              <a:spcBef>
                <a:spcPts val="600"/>
              </a:spcBef>
            </a:pPr>
            <a:r>
              <a:rPr lang="en-US" dirty="0"/>
              <a:t>The black band represents the army in retreat. By the time the army returned to France, only 10,000 soldiers remained.</a:t>
            </a:r>
          </a:p>
          <a:p>
            <a:pPr>
              <a:spcBef>
                <a:spcPts val="600"/>
              </a:spcBef>
            </a:pPr>
            <a:r>
              <a:rPr lang="en-US" dirty="0"/>
              <a:t>The chart also shows a time series for the temperature, which dipped to -30 °C on December 6.</a:t>
            </a:r>
          </a:p>
        </p:txBody>
      </p:sp>
    </p:spTree>
    <p:extLst>
      <p:ext uri="{BB962C8B-B14F-4D97-AF65-F5344CB8AC3E}">
        <p14:creationId xmlns:p14="http://schemas.microsoft.com/office/powerpoint/2010/main" val="1412922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C8A7-4DB5-4CE7-824C-95E71D1C46DB}"/>
              </a:ext>
            </a:extLst>
          </p:cNvPr>
          <p:cNvSpPr>
            <a:spLocks noGrp="1"/>
          </p:cNvSpPr>
          <p:nvPr>
            <p:ph type="title"/>
          </p:nvPr>
        </p:nvSpPr>
        <p:spPr/>
        <p:txBody>
          <a:bodyPr/>
          <a:lstStyle/>
          <a:p>
            <a:r>
              <a:rPr lang="en-US" dirty="0"/>
              <a:t>Graphical Deception</a:t>
            </a:r>
          </a:p>
        </p:txBody>
      </p:sp>
      <p:sp>
        <p:nvSpPr>
          <p:cNvPr id="5" name="Text Placeholder 4">
            <a:extLst>
              <a:ext uri="{FF2B5EF4-FFF2-40B4-BE49-F238E27FC236}">
                <a16:creationId xmlns:a16="http://schemas.microsoft.com/office/drawing/2014/main" id="{59C240EF-9D9D-4120-99F8-D1281F1192C6}"/>
              </a:ext>
            </a:extLst>
          </p:cNvPr>
          <p:cNvSpPr>
            <a:spLocks noGrp="1"/>
          </p:cNvSpPr>
          <p:nvPr>
            <p:ph type="body" sz="quarter" idx="11"/>
          </p:nvPr>
        </p:nvSpPr>
        <p:spPr>
          <a:xfrm>
            <a:off x="838200" y="1491964"/>
            <a:ext cx="10515599" cy="4257783"/>
          </a:xfrm>
        </p:spPr>
        <p:txBody>
          <a:bodyPr/>
          <a:lstStyle/>
          <a:p>
            <a:pPr>
              <a:spcBef>
                <a:spcPts val="0"/>
              </a:spcBef>
            </a:pPr>
            <a:r>
              <a:rPr lang="en-US" sz="2000" dirty="0"/>
              <a:t>It is important to evaluate critically the information presented by means of graphical techniques. Graphical techniques create a visual impression, which can be easily distorted. </a:t>
            </a:r>
          </a:p>
          <a:p>
            <a:pPr>
              <a:spcBef>
                <a:spcPts val="600"/>
              </a:spcBef>
            </a:pPr>
            <a:r>
              <a:rPr lang="en-US" sz="2000" dirty="0"/>
              <a:t>The Canadian Institute of Chartered Accountants began setting guidelines for financial graphics, after a study of annual reports of major </a:t>
            </a:r>
          </a:p>
          <a:p>
            <a:pPr>
              <a:spcBef>
                <a:spcPts val="0"/>
              </a:spcBef>
            </a:pPr>
            <a:r>
              <a:rPr lang="en-US" sz="2000" dirty="0"/>
              <a:t>corporations found that 8% contained at least one </a:t>
            </a:r>
          </a:p>
          <a:p>
            <a:pPr>
              <a:spcBef>
                <a:spcPts val="0"/>
              </a:spcBef>
            </a:pPr>
            <a:r>
              <a:rPr lang="en-US" sz="2000" dirty="0"/>
              <a:t>misleading graph to cover up bad results.</a:t>
            </a:r>
          </a:p>
          <a:p>
            <a:pPr>
              <a:spcBef>
                <a:spcPts val="600"/>
              </a:spcBef>
            </a:pPr>
            <a:r>
              <a:rPr lang="en-US" sz="2000" dirty="0"/>
              <a:t>It should be noted that misleading graphs may at time </a:t>
            </a:r>
          </a:p>
          <a:p>
            <a:pPr>
              <a:spcBef>
                <a:spcPts val="0"/>
              </a:spcBef>
            </a:pPr>
            <a:r>
              <a:rPr lang="en-US" sz="2000" dirty="0"/>
              <a:t>be the result of inexperience, rather than deception.</a:t>
            </a:r>
          </a:p>
          <a:p>
            <a:pPr>
              <a:spcBef>
                <a:spcPts val="600"/>
              </a:spcBef>
            </a:pPr>
            <a:r>
              <a:rPr lang="en-US" sz="2000" dirty="0"/>
              <a:t>To the right we have a time series showing sales</a:t>
            </a:r>
          </a:p>
          <a:p>
            <a:pPr>
              <a:spcBef>
                <a:spcPts val="0"/>
              </a:spcBef>
            </a:pPr>
            <a:r>
              <a:rPr lang="en-US" sz="2000" dirty="0"/>
              <a:t>growth without a scale on one axis, making it</a:t>
            </a:r>
          </a:p>
          <a:p>
            <a:pPr>
              <a:spcBef>
                <a:spcPts val="0"/>
              </a:spcBef>
            </a:pPr>
            <a:r>
              <a:rPr lang="en-US" sz="2000" dirty="0"/>
              <a:t>Impossible to assess the growth magnitude.</a:t>
            </a:r>
          </a:p>
          <a:p>
            <a:pPr>
              <a:spcBef>
                <a:spcPts val="600"/>
              </a:spcBef>
            </a:pPr>
            <a:r>
              <a:rPr lang="en-US" sz="2000" dirty="0"/>
              <a:t>The next few slides illustrate a few more popular</a:t>
            </a:r>
          </a:p>
          <a:p>
            <a:pPr>
              <a:spcBef>
                <a:spcPts val="0"/>
              </a:spcBef>
            </a:pPr>
            <a:r>
              <a:rPr lang="en-US" sz="2000" dirty="0"/>
              <a:t>deceptions.</a:t>
            </a:r>
          </a:p>
        </p:txBody>
      </p:sp>
      <p:sp>
        <p:nvSpPr>
          <p:cNvPr id="3" name="Text Placeholder 2">
            <a:extLst>
              <a:ext uri="{FF2B5EF4-FFF2-40B4-BE49-F238E27FC236}">
                <a16:creationId xmlns:a16="http://schemas.microsoft.com/office/drawing/2014/main" id="{43041530-7BC5-46FF-B757-38C8FABBB471}"/>
              </a:ext>
            </a:extLst>
          </p:cNvPr>
          <p:cNvSpPr>
            <a:spLocks noGrp="1"/>
          </p:cNvSpPr>
          <p:nvPr>
            <p:ph type="body" sz="quarter" idx="15"/>
          </p:nvPr>
        </p:nvSpPr>
        <p:spPr>
          <a:xfrm>
            <a:off x="7117691" y="2818039"/>
            <a:ext cx="4011869" cy="348047"/>
          </a:xfrm>
        </p:spPr>
        <p:txBody>
          <a:bodyPr/>
          <a:lstStyle/>
          <a:p>
            <a:r>
              <a:rPr lang="en-US" dirty="0"/>
              <a:t>Graph Without Scale</a:t>
            </a:r>
          </a:p>
        </p:txBody>
      </p:sp>
      <p:pic>
        <p:nvPicPr>
          <p:cNvPr id="7" name="Picture Placeholder 6" descr="A line graph has years along the horizontal axis, ranging from 1996 to 2000, in increments of 1, and Sales along the vertical axis. A curve extends from the bottom portion of the vertical axis, and ends at the top right portion of the graph.&#10;">
            <a:extLst>
              <a:ext uri="{FF2B5EF4-FFF2-40B4-BE49-F238E27FC236}">
                <a16:creationId xmlns:a16="http://schemas.microsoft.com/office/drawing/2014/main" id="{25B3EF81-C685-4B77-A15D-2A0498ACD1C8}"/>
              </a:ext>
            </a:extLst>
          </p:cNvPr>
          <p:cNvPicPr>
            <a:picLocks noGrp="1" noChangeAspect="1"/>
          </p:cNvPicPr>
          <p:nvPr>
            <p:ph type="pic" sz="quarter" idx="10"/>
          </p:nvPr>
        </p:nvPicPr>
        <p:blipFill rotWithShape="1">
          <a:blip r:embed="rId2"/>
          <a:srcRect l="57" r="57"/>
          <a:stretch/>
        </p:blipFill>
        <p:spPr>
          <a:xfrm>
            <a:off x="7117286" y="3136826"/>
            <a:ext cx="3987800" cy="2312988"/>
          </a:xfrm>
        </p:spPr>
      </p:pic>
    </p:spTree>
    <p:extLst>
      <p:ext uri="{BB962C8B-B14F-4D97-AF65-F5344CB8AC3E}">
        <p14:creationId xmlns:p14="http://schemas.microsoft.com/office/powerpoint/2010/main" val="13627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E6B6-08BC-4D06-A2E1-2EA0E8636354}"/>
              </a:ext>
            </a:extLst>
          </p:cNvPr>
          <p:cNvSpPr>
            <a:spLocks noGrp="1"/>
          </p:cNvSpPr>
          <p:nvPr>
            <p:ph type="title"/>
          </p:nvPr>
        </p:nvSpPr>
        <p:spPr/>
        <p:txBody>
          <a:bodyPr/>
          <a:lstStyle/>
          <a:p>
            <a:r>
              <a:rPr lang="en-US" dirty="0"/>
              <a:t>The Histogram with Data Analysis</a:t>
            </a:r>
          </a:p>
        </p:txBody>
      </p:sp>
      <p:sp>
        <p:nvSpPr>
          <p:cNvPr id="3" name="Text Placeholder 2">
            <a:extLst>
              <a:ext uri="{FF2B5EF4-FFF2-40B4-BE49-F238E27FC236}">
                <a16:creationId xmlns:a16="http://schemas.microsoft.com/office/drawing/2014/main" id="{A9FF42C4-4A2E-4E8E-B753-35EB2605529F}"/>
              </a:ext>
            </a:extLst>
          </p:cNvPr>
          <p:cNvSpPr>
            <a:spLocks noGrp="1"/>
          </p:cNvSpPr>
          <p:nvPr>
            <p:ph type="body" sz="quarter" idx="15"/>
          </p:nvPr>
        </p:nvSpPr>
        <p:spPr/>
        <p:txBody>
          <a:bodyPr/>
          <a:lstStyle/>
          <a:p>
            <a:r>
              <a:rPr lang="en-US" dirty="0"/>
              <a:t>Excel Instructions</a:t>
            </a:r>
          </a:p>
        </p:txBody>
      </p:sp>
      <p:sp>
        <p:nvSpPr>
          <p:cNvPr id="5" name="Text Placeholder 4">
            <a:extLst>
              <a:ext uri="{FF2B5EF4-FFF2-40B4-BE49-F238E27FC236}">
                <a16:creationId xmlns:a16="http://schemas.microsoft.com/office/drawing/2014/main" id="{E6139626-53EB-4640-AA16-129F44912A92}"/>
              </a:ext>
            </a:extLst>
          </p:cNvPr>
          <p:cNvSpPr>
            <a:spLocks noGrp="1"/>
          </p:cNvSpPr>
          <p:nvPr>
            <p:ph type="body" sz="quarter" idx="11"/>
          </p:nvPr>
        </p:nvSpPr>
        <p:spPr>
          <a:xfrm>
            <a:off x="743574" y="1987827"/>
            <a:ext cx="5352426" cy="3890993"/>
          </a:xfrm>
        </p:spPr>
        <p:txBody>
          <a:bodyPr/>
          <a:lstStyle/>
          <a:p>
            <a:pPr marL="342900" indent="-342900">
              <a:buFont typeface="+mj-lt"/>
              <a:buAutoNum type="arabicPeriod"/>
            </a:pPr>
            <a:r>
              <a:rPr lang="en-US" dirty="0"/>
              <a:t>Type or import the data from Xm03-01 into one column. In another column, type the upper limits of the class intervals. Excel calls them bins. Type “Ages” in the first row.</a:t>
            </a:r>
          </a:p>
          <a:p>
            <a:pPr marL="342900" indent="-342900">
              <a:buFont typeface="+mj-lt"/>
              <a:buAutoNum type="arabicPeriod"/>
            </a:pPr>
            <a:r>
              <a:rPr lang="en-US" dirty="0"/>
              <a:t>Click </a:t>
            </a:r>
            <a:r>
              <a:rPr lang="en-US" b="1" dirty="0"/>
              <a:t>Data</a:t>
            </a:r>
            <a:r>
              <a:rPr lang="en-US" dirty="0"/>
              <a:t>, </a:t>
            </a:r>
            <a:r>
              <a:rPr lang="en-US" b="1" dirty="0"/>
              <a:t>Data Analysis</a:t>
            </a:r>
            <a:r>
              <a:rPr lang="en-US" dirty="0"/>
              <a:t>, and </a:t>
            </a:r>
            <a:r>
              <a:rPr lang="en-US" b="1" dirty="0"/>
              <a:t>Histogram</a:t>
            </a:r>
            <a:r>
              <a:rPr lang="en-US" dirty="0"/>
              <a:t>.</a:t>
            </a:r>
          </a:p>
          <a:p>
            <a:pPr marL="342900" indent="-342900">
              <a:buFont typeface="+mj-lt"/>
              <a:buAutoNum type="arabicPeriod"/>
            </a:pPr>
            <a:r>
              <a:rPr lang="en-US" dirty="0"/>
              <a:t>Specify the </a:t>
            </a:r>
            <a:r>
              <a:rPr lang="en-US" b="1" dirty="0"/>
              <a:t>Input Range </a:t>
            </a:r>
            <a:r>
              <a:rPr lang="en-US" dirty="0"/>
              <a:t>(A1:A201) and the </a:t>
            </a:r>
            <a:r>
              <a:rPr lang="en-US" b="1" dirty="0"/>
              <a:t>Bin Range </a:t>
            </a:r>
            <a:r>
              <a:rPr lang="en-US" dirty="0"/>
              <a:t>(B1:B10). Click </a:t>
            </a:r>
            <a:r>
              <a:rPr lang="en-US" b="1" dirty="0"/>
              <a:t>Chart Output</a:t>
            </a:r>
            <a:r>
              <a:rPr lang="en-US" dirty="0"/>
              <a:t>. Click </a:t>
            </a:r>
            <a:r>
              <a:rPr lang="en-US" b="1" dirty="0"/>
              <a:t>Labels</a:t>
            </a:r>
            <a:r>
              <a:rPr lang="en-US" dirty="0"/>
              <a:t> if the first row contains names.</a:t>
            </a:r>
          </a:p>
          <a:p>
            <a:pPr marL="342900" indent="-342900">
              <a:buFont typeface="+mj-lt"/>
              <a:buAutoNum type="arabicPeriod"/>
            </a:pPr>
            <a:r>
              <a:rPr lang="en-US" dirty="0"/>
              <a:t>To remove the gaps, place the cursor over one of the rectangles and click the right button of the mouse. Click (with the left button) </a:t>
            </a:r>
            <a:r>
              <a:rPr lang="en-US" b="1" dirty="0"/>
              <a:t>Format Data Series. </a:t>
            </a:r>
            <a:r>
              <a:rPr lang="en-US" dirty="0"/>
              <a:t>Move the pointer to </a:t>
            </a:r>
            <a:r>
              <a:rPr lang="en-US" b="1" dirty="0"/>
              <a:t>Gap Width </a:t>
            </a:r>
            <a:r>
              <a:rPr lang="en-US" dirty="0"/>
              <a:t>and use the slider to change the number from 150 to 0.</a:t>
            </a:r>
          </a:p>
        </p:txBody>
      </p:sp>
      <p:pic>
        <p:nvPicPr>
          <p:cNvPr id="15" name="Picture Placeholder 14" descr="A histogram shows the frequencies of different ages. The horizontal axis is labeled Ages (years) and ranges from 20 to 100 in increments of 10. The vertical axis is labeled frequency and ranges from 0 to 60 in increments of 10. The data from the graph are as follows: 20: 5; 30: 28; 40: 30; 50: 16; 60: 40; 70: 37; 80: 28; 90: 12; 100: 6. All data are approximate.&#10;">
            <a:extLst>
              <a:ext uri="{FF2B5EF4-FFF2-40B4-BE49-F238E27FC236}">
                <a16:creationId xmlns:a16="http://schemas.microsoft.com/office/drawing/2014/main" id="{24EEC348-F775-449B-BDD7-96478AF916D0}"/>
              </a:ext>
            </a:extLst>
          </p:cNvPr>
          <p:cNvPicPr>
            <a:picLocks noGrp="1" noChangeAspect="1"/>
          </p:cNvPicPr>
          <p:nvPr>
            <p:ph type="pic" sz="quarter" idx="10"/>
          </p:nvPr>
        </p:nvPicPr>
        <p:blipFill rotWithShape="1">
          <a:blip r:embed="rId3"/>
          <a:srcRect t="58" b="58"/>
          <a:stretch/>
        </p:blipFill>
        <p:spPr>
          <a:xfrm>
            <a:off x="6387326" y="1535854"/>
            <a:ext cx="5267325" cy="3786292"/>
          </a:xfrm>
        </p:spPr>
      </p:pic>
    </p:spTree>
    <p:extLst>
      <p:ext uri="{BB962C8B-B14F-4D97-AF65-F5344CB8AC3E}">
        <p14:creationId xmlns:p14="http://schemas.microsoft.com/office/powerpoint/2010/main" val="2549958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0325-FF2D-46E6-83FD-E39A6D7A4DD1}"/>
              </a:ext>
            </a:extLst>
          </p:cNvPr>
          <p:cNvSpPr>
            <a:spLocks noGrp="1"/>
          </p:cNvSpPr>
          <p:nvPr>
            <p:ph type="title"/>
          </p:nvPr>
        </p:nvSpPr>
        <p:spPr/>
        <p:txBody>
          <a:bodyPr/>
          <a:lstStyle/>
          <a:p>
            <a:r>
              <a:rPr lang="en-US" dirty="0"/>
              <a:t>Graphical Deception: Captions</a:t>
            </a:r>
          </a:p>
        </p:txBody>
      </p:sp>
      <p:sp>
        <p:nvSpPr>
          <p:cNvPr id="3" name="Text Placeholder 2">
            <a:extLst>
              <a:ext uri="{FF2B5EF4-FFF2-40B4-BE49-F238E27FC236}">
                <a16:creationId xmlns:a16="http://schemas.microsoft.com/office/drawing/2014/main" id="{DFDA6102-7043-4842-B61D-2D1C5A7F96F5}"/>
              </a:ext>
            </a:extLst>
          </p:cNvPr>
          <p:cNvSpPr>
            <a:spLocks noGrp="1"/>
          </p:cNvSpPr>
          <p:nvPr>
            <p:ph type="body" sz="quarter" idx="15"/>
          </p:nvPr>
        </p:nvSpPr>
        <p:spPr>
          <a:xfrm>
            <a:off x="743574" y="1048709"/>
            <a:ext cx="10711543" cy="348047"/>
          </a:xfrm>
        </p:spPr>
        <p:txBody>
          <a:bodyPr/>
          <a:lstStyle/>
          <a:p>
            <a:r>
              <a:rPr lang="en-US" dirty="0"/>
              <a:t>Graphs with Different Captions</a:t>
            </a:r>
          </a:p>
        </p:txBody>
      </p:sp>
      <p:pic>
        <p:nvPicPr>
          <p:cNvPr id="7" name="Picture Placeholder 6" descr="Two line graphs have the dates of the month July along the horizontal axis, ranging from 1 to 30, in increments of 7. and Interest rate (percent) along the vertical axis, ranging from 8 to 12, in increments of 1. In both graphs, a line passes through the following points: (0, 8.5), (2, 8.8), (9, 10), (16, 10.4), (23, 11.5), and (30, 10.9). The caption under the first graph reads, (a) Interest rates have finally begun to turn downward, and the caption under the second graph reads, Last week provided temporary relief from the upward trend in interest rates.&#10;">
            <a:extLst>
              <a:ext uri="{FF2B5EF4-FFF2-40B4-BE49-F238E27FC236}">
                <a16:creationId xmlns:a16="http://schemas.microsoft.com/office/drawing/2014/main" id="{0F895A6C-2BD9-4F06-AB34-8395B9C872BC}"/>
              </a:ext>
            </a:extLst>
          </p:cNvPr>
          <p:cNvPicPr>
            <a:picLocks noGrp="1" noChangeAspect="1"/>
          </p:cNvPicPr>
          <p:nvPr>
            <p:ph type="pic" sz="quarter" idx="10"/>
          </p:nvPr>
        </p:nvPicPr>
        <p:blipFill rotWithShape="1">
          <a:blip r:embed="rId2"/>
          <a:srcRect t="76" b="76"/>
          <a:stretch/>
        </p:blipFill>
        <p:spPr>
          <a:xfrm>
            <a:off x="996471" y="1714154"/>
            <a:ext cx="9290252" cy="3429691"/>
          </a:xfrm>
        </p:spPr>
      </p:pic>
      <p:sp>
        <p:nvSpPr>
          <p:cNvPr id="5" name="Text Placeholder 4">
            <a:extLst>
              <a:ext uri="{FF2B5EF4-FFF2-40B4-BE49-F238E27FC236}">
                <a16:creationId xmlns:a16="http://schemas.microsoft.com/office/drawing/2014/main" id="{199DAFC6-90B7-4930-8992-3951E2161E94}"/>
              </a:ext>
            </a:extLst>
          </p:cNvPr>
          <p:cNvSpPr>
            <a:spLocks noGrp="1"/>
          </p:cNvSpPr>
          <p:nvPr>
            <p:ph type="body" sz="quarter" idx="11"/>
          </p:nvPr>
        </p:nvSpPr>
        <p:spPr>
          <a:xfrm>
            <a:off x="743574" y="5495692"/>
            <a:ext cx="7619756" cy="679078"/>
          </a:xfrm>
        </p:spPr>
        <p:txBody>
          <a:bodyPr/>
          <a:lstStyle/>
          <a:p>
            <a:r>
              <a:rPr lang="en-US" dirty="0"/>
              <a:t>Your impression of the trend in interest rates might be different, depending on whether you analyze a graph carrying caption (a) or caption (b).</a:t>
            </a:r>
          </a:p>
        </p:txBody>
      </p:sp>
    </p:spTree>
    <p:extLst>
      <p:ext uri="{BB962C8B-B14F-4D97-AF65-F5344CB8AC3E}">
        <p14:creationId xmlns:p14="http://schemas.microsoft.com/office/powerpoint/2010/main" val="3680938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BF3C-E621-4F75-BE19-60E69CF9C634}"/>
              </a:ext>
            </a:extLst>
          </p:cNvPr>
          <p:cNvSpPr>
            <a:spLocks noGrp="1"/>
          </p:cNvSpPr>
          <p:nvPr>
            <p:ph type="title"/>
          </p:nvPr>
        </p:nvSpPr>
        <p:spPr/>
        <p:txBody>
          <a:bodyPr/>
          <a:lstStyle/>
          <a:p>
            <a:r>
              <a:rPr lang="en-US" dirty="0"/>
              <a:t>Graphical Deception: Misleading Drop</a:t>
            </a:r>
          </a:p>
        </p:txBody>
      </p:sp>
      <p:sp>
        <p:nvSpPr>
          <p:cNvPr id="3" name="Text Placeholder 2">
            <a:extLst>
              <a:ext uri="{FF2B5EF4-FFF2-40B4-BE49-F238E27FC236}">
                <a16:creationId xmlns:a16="http://schemas.microsoft.com/office/drawing/2014/main" id="{5BEE06C6-2A8D-436C-9DCA-DA9C0CF36838}"/>
              </a:ext>
            </a:extLst>
          </p:cNvPr>
          <p:cNvSpPr>
            <a:spLocks noGrp="1"/>
          </p:cNvSpPr>
          <p:nvPr>
            <p:ph type="body" sz="quarter" idx="15"/>
          </p:nvPr>
        </p:nvSpPr>
        <p:spPr/>
        <p:txBody>
          <a:bodyPr/>
          <a:lstStyle/>
          <a:p>
            <a:r>
              <a:rPr lang="en-US" sz="2400" dirty="0"/>
              <a:t>Graph Showing Drop in the DJIA</a:t>
            </a:r>
          </a:p>
          <a:p>
            <a:endParaRPr lang="en-US" dirty="0"/>
          </a:p>
        </p:txBody>
      </p:sp>
      <p:pic>
        <p:nvPicPr>
          <p:cNvPr id="6" name="Picture Placeholder 8" descr="A graph has dates from Jan 3rd to 9th in increments of 1, along the horizontal axis, and DJIA along the vertical axis, ranging from 1520 to 1570, in increments of 10. The data from the graph are as follows: (Jan 3, 1545), (Jan 6, 1548), (Jan 7, 1567), (Jan 8, 1525), and (Jan 9, 1522). All data are approximate.&#10;">
            <a:extLst>
              <a:ext uri="{FF2B5EF4-FFF2-40B4-BE49-F238E27FC236}">
                <a16:creationId xmlns:a16="http://schemas.microsoft.com/office/drawing/2014/main" id="{CBEAFE78-A483-4215-A233-81ACAD98AE2C}"/>
              </a:ext>
            </a:extLst>
          </p:cNvPr>
          <p:cNvPicPr>
            <a:picLocks noGrp="1" noChangeAspect="1"/>
          </p:cNvPicPr>
          <p:nvPr>
            <p:ph type="pic" sz="quarter" idx="10"/>
          </p:nvPr>
        </p:nvPicPr>
        <p:blipFill rotWithShape="1">
          <a:blip r:embed="rId2"/>
          <a:srcRect l="62" r="62"/>
          <a:stretch/>
        </p:blipFill>
        <p:spPr>
          <a:xfrm>
            <a:off x="733425" y="1950127"/>
            <a:ext cx="6474784" cy="3528958"/>
          </a:xfrm>
        </p:spPr>
      </p:pic>
      <p:sp>
        <p:nvSpPr>
          <p:cNvPr id="5" name="Text Placeholder 4">
            <a:extLst>
              <a:ext uri="{FF2B5EF4-FFF2-40B4-BE49-F238E27FC236}">
                <a16:creationId xmlns:a16="http://schemas.microsoft.com/office/drawing/2014/main" id="{915F7BA0-FE3D-49DD-BD38-1BBE05E24CF9}"/>
              </a:ext>
            </a:extLst>
          </p:cNvPr>
          <p:cNvSpPr>
            <a:spLocks noGrp="1"/>
          </p:cNvSpPr>
          <p:nvPr>
            <p:ph type="body" sz="quarter" idx="11"/>
          </p:nvPr>
        </p:nvSpPr>
        <p:spPr>
          <a:xfrm>
            <a:off x="7322515" y="2830982"/>
            <a:ext cx="4132863" cy="2648104"/>
          </a:xfrm>
        </p:spPr>
        <p:txBody>
          <a:bodyPr/>
          <a:lstStyle/>
          <a:p>
            <a:pPr>
              <a:spcBef>
                <a:spcPts val="600"/>
              </a:spcBef>
            </a:pPr>
            <a:r>
              <a:rPr lang="en-US" dirty="0"/>
              <a:t>Perspective is often distorted if only absolute changes in value, rather than percentage changes, are reported.</a:t>
            </a:r>
          </a:p>
          <a:p>
            <a:pPr>
              <a:spcBef>
                <a:spcPts val="600"/>
              </a:spcBef>
            </a:pPr>
            <a:r>
              <a:rPr lang="en-US" dirty="0"/>
              <a:t>On January 9, 1986, newspapers reported that the DJIA reported the worst single day loss ever.</a:t>
            </a:r>
          </a:p>
          <a:p>
            <a:pPr>
              <a:spcBef>
                <a:spcPts val="600"/>
              </a:spcBef>
            </a:pPr>
            <a:r>
              <a:rPr lang="en-US" dirty="0"/>
              <a:t>However, the 2.5% loss, albeit significant, was nowhere near the Black Friday’s decline of 12.8% in 1929.</a:t>
            </a:r>
          </a:p>
        </p:txBody>
      </p:sp>
    </p:spTree>
    <p:extLst>
      <p:ext uri="{BB962C8B-B14F-4D97-AF65-F5344CB8AC3E}">
        <p14:creationId xmlns:p14="http://schemas.microsoft.com/office/powerpoint/2010/main" val="3831444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BF3C-E621-4F75-BE19-60E69CF9C634}"/>
              </a:ext>
            </a:extLst>
          </p:cNvPr>
          <p:cNvSpPr>
            <a:spLocks noGrp="1"/>
          </p:cNvSpPr>
          <p:nvPr>
            <p:ph type="title"/>
          </p:nvPr>
        </p:nvSpPr>
        <p:spPr/>
        <p:txBody>
          <a:bodyPr/>
          <a:lstStyle/>
          <a:p>
            <a:r>
              <a:rPr lang="en-US" dirty="0"/>
              <a:t>Graphical Deception: Conveying Stability</a:t>
            </a:r>
          </a:p>
        </p:txBody>
      </p:sp>
      <p:sp>
        <p:nvSpPr>
          <p:cNvPr id="3" name="Text Placeholder 2">
            <a:extLst>
              <a:ext uri="{FF2B5EF4-FFF2-40B4-BE49-F238E27FC236}">
                <a16:creationId xmlns:a16="http://schemas.microsoft.com/office/drawing/2014/main" id="{5BEE06C6-2A8D-436C-9DCA-DA9C0CF36838}"/>
              </a:ext>
            </a:extLst>
          </p:cNvPr>
          <p:cNvSpPr>
            <a:spLocks noGrp="1"/>
          </p:cNvSpPr>
          <p:nvPr>
            <p:ph type="body" sz="quarter" idx="15"/>
          </p:nvPr>
        </p:nvSpPr>
        <p:spPr/>
        <p:txBody>
          <a:bodyPr/>
          <a:lstStyle/>
          <a:p>
            <a:r>
              <a:rPr lang="en-US" sz="2400" dirty="0"/>
              <a:t>Graphs Showing Considerable Swings or relative Stability</a:t>
            </a:r>
            <a:endParaRPr lang="en-US" dirty="0"/>
          </a:p>
        </p:txBody>
      </p:sp>
      <p:pic>
        <p:nvPicPr>
          <p:cNvPr id="7" name="Picture Placeholder 6" descr="Two graphs have quarter along the horizontal axis, and Profits (millions of dollars) along the vertical axis, ranging from 10 to 50, in increments of 10. The data from both graphs are as follows: (1, 19.5), (2, 12), (3, 28), (4, 40), (1, 24), (2, 14), (3, 50), and (4, 30). In the first graph the horizontal axis is compressed and in the second graph the horizontal axis is stretched.&#10;">
            <a:extLst>
              <a:ext uri="{FF2B5EF4-FFF2-40B4-BE49-F238E27FC236}">
                <a16:creationId xmlns:a16="http://schemas.microsoft.com/office/drawing/2014/main" id="{3AC79CBB-DF59-46E9-8B05-ABD1B075D48C}"/>
              </a:ext>
            </a:extLst>
          </p:cNvPr>
          <p:cNvPicPr>
            <a:picLocks noGrp="1" noChangeAspect="1"/>
          </p:cNvPicPr>
          <p:nvPr>
            <p:ph type="pic" sz="quarter" idx="10"/>
          </p:nvPr>
        </p:nvPicPr>
        <p:blipFill rotWithShape="1">
          <a:blip r:embed="rId2"/>
          <a:srcRect t="79" b="79"/>
          <a:stretch/>
        </p:blipFill>
        <p:spPr>
          <a:xfrm>
            <a:off x="733425" y="1987550"/>
            <a:ext cx="6477000" cy="3402013"/>
          </a:xfrm>
        </p:spPr>
      </p:pic>
      <p:sp>
        <p:nvSpPr>
          <p:cNvPr id="5" name="Text Placeholder 4">
            <a:extLst>
              <a:ext uri="{FF2B5EF4-FFF2-40B4-BE49-F238E27FC236}">
                <a16:creationId xmlns:a16="http://schemas.microsoft.com/office/drawing/2014/main" id="{915F7BA0-FE3D-49DD-BD38-1BBE05E24CF9}"/>
              </a:ext>
            </a:extLst>
          </p:cNvPr>
          <p:cNvSpPr>
            <a:spLocks noGrp="1"/>
          </p:cNvSpPr>
          <p:nvPr>
            <p:ph type="body" sz="quarter" idx="11"/>
          </p:nvPr>
        </p:nvSpPr>
        <p:spPr>
          <a:xfrm>
            <a:off x="7402720" y="2363786"/>
            <a:ext cx="4052397" cy="2610314"/>
          </a:xfrm>
        </p:spPr>
        <p:txBody>
          <a:bodyPr/>
          <a:lstStyle/>
          <a:p>
            <a:pPr>
              <a:spcBef>
                <a:spcPts val="600"/>
              </a:spcBef>
            </a:pPr>
            <a:r>
              <a:rPr lang="en-US" sz="2400" dirty="0"/>
              <a:t>The opposite effect is obtained by stretching the horizontal axis; that is, spreading out the points on the horizontal axis to increase the distance between them so that slopes and trends will appear to be less steep.</a:t>
            </a:r>
          </a:p>
        </p:txBody>
      </p:sp>
    </p:spTree>
    <p:extLst>
      <p:ext uri="{BB962C8B-B14F-4D97-AF65-F5344CB8AC3E}">
        <p14:creationId xmlns:p14="http://schemas.microsoft.com/office/powerpoint/2010/main" val="1480986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BF3C-E621-4F75-BE19-60E69CF9C634}"/>
              </a:ext>
            </a:extLst>
          </p:cNvPr>
          <p:cNvSpPr>
            <a:spLocks noGrp="1"/>
          </p:cNvSpPr>
          <p:nvPr>
            <p:ph type="title"/>
          </p:nvPr>
        </p:nvSpPr>
        <p:spPr/>
        <p:txBody>
          <a:bodyPr/>
          <a:lstStyle/>
          <a:p>
            <a:r>
              <a:rPr lang="en-US" dirty="0"/>
              <a:t>Graphical Deception: Distorted Bar Chart</a:t>
            </a:r>
          </a:p>
        </p:txBody>
      </p:sp>
      <p:sp>
        <p:nvSpPr>
          <p:cNvPr id="3" name="Text Placeholder 2">
            <a:extLst>
              <a:ext uri="{FF2B5EF4-FFF2-40B4-BE49-F238E27FC236}">
                <a16:creationId xmlns:a16="http://schemas.microsoft.com/office/drawing/2014/main" id="{5BEE06C6-2A8D-436C-9DCA-DA9C0CF36838}"/>
              </a:ext>
            </a:extLst>
          </p:cNvPr>
          <p:cNvSpPr>
            <a:spLocks noGrp="1"/>
          </p:cNvSpPr>
          <p:nvPr>
            <p:ph type="body" sz="quarter" idx="15"/>
          </p:nvPr>
        </p:nvSpPr>
        <p:spPr>
          <a:xfrm>
            <a:off x="743574" y="1674842"/>
            <a:ext cx="10711543" cy="348047"/>
          </a:xfrm>
        </p:spPr>
        <p:txBody>
          <a:bodyPr/>
          <a:lstStyle/>
          <a:p>
            <a:r>
              <a:rPr lang="en-US" sz="2400" dirty="0"/>
              <a:t>Graphs Showing Correct and Distorted Bar Charts</a:t>
            </a:r>
            <a:endParaRPr lang="en-US" dirty="0"/>
          </a:p>
        </p:txBody>
      </p:sp>
      <p:pic>
        <p:nvPicPr>
          <p:cNvPr id="8" name="Picture Placeholder 7" descr="Two bar charts have year along the horizontal axis and dollars along the vertical axis, ranging from 0 to 120, in increments of 60. The data from both the graphs are as follows: (1985, 60), (1990, 90), and (1005, 120). In the first bar chart, all the bars are of similar width. In the second bar chart, the width of the bars increases with increase in height, therefore it is a distorted chart.&#10;">
            <a:extLst>
              <a:ext uri="{FF2B5EF4-FFF2-40B4-BE49-F238E27FC236}">
                <a16:creationId xmlns:a16="http://schemas.microsoft.com/office/drawing/2014/main" id="{5B27A729-F5A0-46A2-8135-E58EDA84DBEF}"/>
              </a:ext>
            </a:extLst>
          </p:cNvPr>
          <p:cNvPicPr>
            <a:picLocks noGrp="1" noChangeAspect="1"/>
          </p:cNvPicPr>
          <p:nvPr>
            <p:ph type="pic" sz="quarter" idx="10"/>
          </p:nvPr>
        </p:nvPicPr>
        <p:blipFill rotWithShape="1">
          <a:blip r:embed="rId2"/>
          <a:srcRect l="75" r="75"/>
          <a:stretch/>
        </p:blipFill>
        <p:spPr>
          <a:xfrm>
            <a:off x="733425" y="2126538"/>
            <a:ext cx="6772017" cy="2994102"/>
          </a:xfrm>
        </p:spPr>
      </p:pic>
      <p:sp>
        <p:nvSpPr>
          <p:cNvPr id="5" name="Text Placeholder 4">
            <a:extLst>
              <a:ext uri="{FF2B5EF4-FFF2-40B4-BE49-F238E27FC236}">
                <a16:creationId xmlns:a16="http://schemas.microsoft.com/office/drawing/2014/main" id="{915F7BA0-FE3D-49DD-BD38-1BBE05E24CF9}"/>
              </a:ext>
            </a:extLst>
          </p:cNvPr>
          <p:cNvSpPr>
            <a:spLocks noGrp="1"/>
          </p:cNvSpPr>
          <p:nvPr>
            <p:ph type="body" sz="quarter" idx="11"/>
          </p:nvPr>
        </p:nvSpPr>
        <p:spPr>
          <a:xfrm>
            <a:off x="7673646" y="2126538"/>
            <a:ext cx="3694175" cy="3462275"/>
          </a:xfrm>
        </p:spPr>
        <p:txBody>
          <a:bodyPr/>
          <a:lstStyle/>
          <a:p>
            <a:pPr marL="342900" indent="-342900">
              <a:spcBef>
                <a:spcPts val="600"/>
              </a:spcBef>
              <a:buFont typeface="+mj-lt"/>
              <a:buAutoNum type="alphaLcParenR"/>
            </a:pPr>
            <a:r>
              <a:rPr lang="en-US" dirty="0"/>
              <a:t>The bar chart correctly uses bars of equal width so that both the height and the area of each bar are proportional to the dollar expenditure.</a:t>
            </a:r>
          </a:p>
          <a:p>
            <a:pPr marL="342900" indent="-342900">
              <a:spcBef>
                <a:spcPts val="600"/>
              </a:spcBef>
              <a:buFont typeface="+mj-lt"/>
              <a:buAutoNum type="alphaLcParenR"/>
            </a:pPr>
            <a:r>
              <a:rPr lang="en-US" dirty="0"/>
              <a:t>The growth in expenditures is exaggerated by increasing both the bars’ width and height leaving the viewer with the mistaken impression that food expenditures increased far more than they do.</a:t>
            </a:r>
          </a:p>
        </p:txBody>
      </p:sp>
    </p:spTree>
    <p:extLst>
      <p:ext uri="{BB962C8B-B14F-4D97-AF65-F5344CB8AC3E}">
        <p14:creationId xmlns:p14="http://schemas.microsoft.com/office/powerpoint/2010/main" val="1643427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BF3C-E621-4F75-BE19-60E69CF9C634}"/>
              </a:ext>
            </a:extLst>
          </p:cNvPr>
          <p:cNvSpPr>
            <a:spLocks noGrp="1"/>
          </p:cNvSpPr>
          <p:nvPr>
            <p:ph type="title"/>
          </p:nvPr>
        </p:nvSpPr>
        <p:spPr/>
        <p:txBody>
          <a:bodyPr/>
          <a:lstStyle/>
          <a:p>
            <a:r>
              <a:rPr lang="en-US" dirty="0"/>
              <a:t>Graphical Deception: Misuse of Pictograms</a:t>
            </a:r>
          </a:p>
        </p:txBody>
      </p:sp>
      <p:sp>
        <p:nvSpPr>
          <p:cNvPr id="3" name="Text Placeholder 2">
            <a:extLst>
              <a:ext uri="{FF2B5EF4-FFF2-40B4-BE49-F238E27FC236}">
                <a16:creationId xmlns:a16="http://schemas.microsoft.com/office/drawing/2014/main" id="{5BEE06C6-2A8D-436C-9DCA-DA9C0CF36838}"/>
              </a:ext>
            </a:extLst>
          </p:cNvPr>
          <p:cNvSpPr>
            <a:spLocks noGrp="1"/>
          </p:cNvSpPr>
          <p:nvPr>
            <p:ph type="body" sz="quarter" idx="15"/>
          </p:nvPr>
        </p:nvSpPr>
        <p:spPr>
          <a:xfrm>
            <a:off x="743574" y="1147278"/>
            <a:ext cx="10711543" cy="348047"/>
          </a:xfrm>
        </p:spPr>
        <p:txBody>
          <a:bodyPr/>
          <a:lstStyle/>
          <a:p>
            <a:r>
              <a:rPr lang="en-US" sz="2400" dirty="0"/>
              <a:t>Misused and Correct Use of Pictograms</a:t>
            </a:r>
            <a:endParaRPr lang="en-US" dirty="0"/>
          </a:p>
        </p:txBody>
      </p:sp>
      <p:pic>
        <p:nvPicPr>
          <p:cNvPr id="11" name="Picture Placeholder 10" descr="Illustration showing two pictograms:&#10;The first pictogram represents the climb in snowfall in metro. The text at the top reads, Snowfall in Metro climbs relentlessly: Snowfall last winter was more than 50 percent greater than the previous winter, and more than double what fell four winters ago. It below shows three differently sized and shaped snowmen for the years 1988 to 1989: 79.8 centimeters; 1991 to 1992: 95.2 centimeters; and 1992 to 1993: 163.6 centimeters.&#10;The second pictogram shows the data for different years, supporting how shareholders get more for their money. Text at the top reads, Return on Coca-Cola’s shareholders’ equity, in percent. The data below shows four Coca-Cola bottles of different heights for the years 1985: 9.7 percent; 1987: 15.3 percent; 1991: 22.1 percent; and 1992: 29.5 percent.">
            <a:extLst>
              <a:ext uri="{FF2B5EF4-FFF2-40B4-BE49-F238E27FC236}">
                <a16:creationId xmlns:a16="http://schemas.microsoft.com/office/drawing/2014/main" id="{9BB151EC-D48B-45F0-B90B-6CB626F7E426}"/>
              </a:ext>
            </a:extLst>
          </p:cNvPr>
          <p:cNvPicPr>
            <a:picLocks noGrp="1" noChangeAspect="1"/>
          </p:cNvPicPr>
          <p:nvPr>
            <p:ph type="pic" sz="quarter" idx="10"/>
          </p:nvPr>
        </p:nvPicPr>
        <p:blipFill rotWithShape="1">
          <a:blip r:embed="rId2"/>
          <a:srcRect l="36" r="36"/>
          <a:stretch/>
        </p:blipFill>
        <p:spPr>
          <a:xfrm>
            <a:off x="733425" y="1833929"/>
            <a:ext cx="6848475" cy="4370101"/>
          </a:xfrm>
        </p:spPr>
      </p:pic>
      <p:sp>
        <p:nvSpPr>
          <p:cNvPr id="5" name="Text Placeholder 4">
            <a:extLst>
              <a:ext uri="{FF2B5EF4-FFF2-40B4-BE49-F238E27FC236}">
                <a16:creationId xmlns:a16="http://schemas.microsoft.com/office/drawing/2014/main" id="{915F7BA0-FE3D-49DD-BD38-1BBE05E24CF9}"/>
              </a:ext>
            </a:extLst>
          </p:cNvPr>
          <p:cNvSpPr>
            <a:spLocks noGrp="1"/>
          </p:cNvSpPr>
          <p:nvPr>
            <p:ph type="body" sz="quarter" idx="11"/>
          </p:nvPr>
        </p:nvSpPr>
        <p:spPr>
          <a:xfrm>
            <a:off x="7666331" y="1843429"/>
            <a:ext cx="3840480" cy="4045306"/>
          </a:xfrm>
        </p:spPr>
        <p:txBody>
          <a:bodyPr/>
          <a:lstStyle/>
          <a:p>
            <a:pPr>
              <a:spcBef>
                <a:spcPts val="600"/>
              </a:spcBef>
            </a:pPr>
            <a:r>
              <a:rPr lang="en-US" dirty="0"/>
              <a:t>Just like with a bar chart, a pictogram containing objects such as bags of money, people, or animals, can also be misused, exaggerating the growth it is meant to convey.</a:t>
            </a:r>
          </a:p>
          <a:p>
            <a:pPr marL="342900" indent="-342900">
              <a:spcBef>
                <a:spcPts val="600"/>
              </a:spcBef>
              <a:buFont typeface="+mj-lt"/>
              <a:buAutoNum type="alphaLcParenR"/>
            </a:pPr>
            <a:r>
              <a:rPr lang="en-US" dirty="0"/>
              <a:t>Exaggerated use of a pictogram that shows the increase in snowfall over the years depicting a snowman that grows in width as well as height.</a:t>
            </a:r>
          </a:p>
          <a:p>
            <a:pPr marL="342900" indent="-342900">
              <a:spcBef>
                <a:spcPts val="600"/>
              </a:spcBef>
              <a:buFont typeface="+mj-lt"/>
              <a:buAutoNum type="alphaLcParenR"/>
            </a:pPr>
            <a:r>
              <a:rPr lang="en-US" dirty="0"/>
              <a:t>A proper use of a pictogram, in which all the pictures of Coca-Cola bottles are drawn with the same width and varying height.</a:t>
            </a:r>
          </a:p>
        </p:txBody>
      </p:sp>
    </p:spTree>
    <p:extLst>
      <p:ext uri="{BB962C8B-B14F-4D97-AF65-F5344CB8AC3E}">
        <p14:creationId xmlns:p14="http://schemas.microsoft.com/office/powerpoint/2010/main" val="685048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3215D4E8-3C30-3442-11DB-EFE5C365B945}"/>
              </a:ext>
            </a:extLst>
          </p:cNvPr>
          <p:cNvSpPr>
            <a:spLocks noChangeArrowheads="1"/>
          </p:cNvSpPr>
          <p:nvPr/>
        </p:nvSpPr>
        <p:spPr bwMode="auto">
          <a:xfrm>
            <a:off x="1858963" y="322264"/>
            <a:ext cx="8108950" cy="814387"/>
          </a:xfrm>
          <a:prstGeom prst="rect">
            <a:avLst/>
          </a:prstGeom>
          <a:noFill/>
          <a:ln w="12700">
            <a:noFill/>
            <a:miter lim="800000"/>
            <a:headEnd/>
            <a:tailEnd/>
          </a:ln>
          <a:effectLst/>
        </p:spPr>
        <p:txBody>
          <a:bodyPr lIns="90488" tIns="44450" rIns="90488" bIns="44450" anchor="ctr"/>
          <a:lstStyle/>
          <a:p>
            <a:pPr algn="ctr">
              <a:defRPr/>
            </a:pPr>
            <a:r>
              <a:rPr lang="en-US" sz="3200" dirty="0">
                <a:latin typeface="Arial Black" panose="020B0A04020102020204" pitchFamily="34" charset="0"/>
                <a:ea typeface="+mj-ea"/>
                <a:cs typeface="+mj-cs"/>
              </a:rPr>
              <a:t>Dot Plot - Hudson Auto Repair</a:t>
            </a:r>
          </a:p>
        </p:txBody>
      </p:sp>
      <p:sp>
        <p:nvSpPr>
          <p:cNvPr id="51204" name="Rectangle 4">
            <a:extLst>
              <a:ext uri="{FF2B5EF4-FFF2-40B4-BE49-F238E27FC236}">
                <a16:creationId xmlns:a16="http://schemas.microsoft.com/office/drawing/2014/main" id="{F6AD4F40-BD19-6C37-2B64-1FEE77D6F4D5}"/>
              </a:ext>
            </a:extLst>
          </p:cNvPr>
          <p:cNvSpPr>
            <a:spLocks noChangeArrowheads="1"/>
          </p:cNvSpPr>
          <p:nvPr/>
        </p:nvSpPr>
        <p:spPr bwMode="auto">
          <a:xfrm>
            <a:off x="1192192" y="1033464"/>
            <a:ext cx="9479666" cy="2968625"/>
          </a:xfrm>
          <a:prstGeom prst="rect">
            <a:avLst/>
          </a:prstGeom>
          <a:noFill/>
          <a:ln w="12700">
            <a:noFill/>
            <a:miter lim="800000"/>
            <a:headEnd/>
            <a:tailEnd/>
          </a:ln>
          <a:effectLst/>
        </p:spPr>
        <p:txBody>
          <a:bodyPr lIns="90488" tIns="44450" rIns="90488" bIns="44450"/>
          <a:lstStyle/>
          <a:p>
            <a:pPr>
              <a:spcBef>
                <a:spcPts val="0"/>
              </a:spcBef>
              <a:buClr>
                <a:srgbClr val="FFFF00"/>
              </a:buClr>
              <a:buSzPct val="80000"/>
              <a:defRPr/>
            </a:pPr>
            <a:r>
              <a:rPr lang="en-US" sz="2400" b="1" dirty="0">
                <a:latin typeface="Book Antiqua" pitchFamily="18" charset="0"/>
              </a:rPr>
              <a:t>The manager of Hudson Auto would like to have a better understanding of the cost of parts used in the engine tune-ups performed in her shop.  She examines 50 customer invoices for tune-ups.  </a:t>
            </a:r>
          </a:p>
        </p:txBody>
      </p:sp>
      <p:sp>
        <p:nvSpPr>
          <p:cNvPr id="6" name="Rectangle 6">
            <a:extLst>
              <a:ext uri="{FF2B5EF4-FFF2-40B4-BE49-F238E27FC236}">
                <a16:creationId xmlns:a16="http://schemas.microsoft.com/office/drawing/2014/main" id="{FB3C7115-CE16-BEB6-08F1-6A75628CE143}"/>
              </a:ext>
            </a:extLst>
          </p:cNvPr>
          <p:cNvSpPr>
            <a:spLocks noChangeArrowheads="1"/>
          </p:cNvSpPr>
          <p:nvPr/>
        </p:nvSpPr>
        <p:spPr bwMode="auto">
          <a:xfrm>
            <a:off x="2284414" y="2665414"/>
            <a:ext cx="6465887" cy="585787"/>
          </a:xfrm>
          <a:prstGeom prst="rect">
            <a:avLst/>
          </a:prstGeom>
          <a:noFill/>
          <a:ln w="12700">
            <a:noFill/>
            <a:miter lim="800000"/>
            <a:headEnd/>
            <a:tailEnd/>
          </a:ln>
          <a:effectLst/>
        </p:spPr>
        <p:txBody>
          <a:bodyPr lIns="90488" tIns="44450" rIns="90488" bIns="44450"/>
          <a:lstStyle/>
          <a:p>
            <a:pPr>
              <a:spcBef>
                <a:spcPct val="20000"/>
              </a:spcBef>
              <a:buSzPct val="75000"/>
              <a:defRPr/>
            </a:pPr>
            <a:r>
              <a:rPr lang="en-US" sz="2500" b="1" dirty="0">
                <a:latin typeface="Book Antiqua" pitchFamily="18" charset="0"/>
              </a:rPr>
              <a:t>Sample of Parts Cost ($) for 50 Tune-ups</a:t>
            </a:r>
          </a:p>
        </p:txBody>
      </p:sp>
      <p:graphicFrame>
        <p:nvGraphicFramePr>
          <p:cNvPr id="7" name="Content Placeholder 4">
            <a:extLst>
              <a:ext uri="{FF2B5EF4-FFF2-40B4-BE49-F238E27FC236}">
                <a16:creationId xmlns:a16="http://schemas.microsoft.com/office/drawing/2014/main" id="{9AAA1F78-1D13-AB31-9477-E282CF501A6C}"/>
              </a:ext>
            </a:extLst>
          </p:cNvPr>
          <p:cNvGraphicFramePr>
            <a:graphicFrameLocks/>
          </p:cNvGraphicFramePr>
          <p:nvPr>
            <p:extLst>
              <p:ext uri="{D42A27DB-BD31-4B8C-83A1-F6EECF244321}">
                <p14:modId xmlns:p14="http://schemas.microsoft.com/office/powerpoint/2010/main" val="3495588672"/>
              </p:ext>
            </p:extLst>
          </p:nvPr>
        </p:nvGraphicFramePr>
        <p:xfrm>
          <a:off x="1655180" y="3345084"/>
          <a:ext cx="8433380" cy="2882095"/>
        </p:xfrm>
        <a:graphic>
          <a:graphicData uri="http://schemas.openxmlformats.org/drawingml/2006/table">
            <a:tbl>
              <a:tblPr bandRow="1">
                <a:tableStyleId>{073A0DAA-6AF3-43AB-8588-CEC1D06C72B9}</a:tableStyleId>
              </a:tblPr>
              <a:tblGrid>
                <a:gridCol w="843338">
                  <a:extLst>
                    <a:ext uri="{9D8B030D-6E8A-4147-A177-3AD203B41FA5}">
                      <a16:colId xmlns:a16="http://schemas.microsoft.com/office/drawing/2014/main" val="20000"/>
                    </a:ext>
                  </a:extLst>
                </a:gridCol>
                <a:gridCol w="843338">
                  <a:extLst>
                    <a:ext uri="{9D8B030D-6E8A-4147-A177-3AD203B41FA5}">
                      <a16:colId xmlns:a16="http://schemas.microsoft.com/office/drawing/2014/main" val="20001"/>
                    </a:ext>
                  </a:extLst>
                </a:gridCol>
                <a:gridCol w="843338">
                  <a:extLst>
                    <a:ext uri="{9D8B030D-6E8A-4147-A177-3AD203B41FA5}">
                      <a16:colId xmlns:a16="http://schemas.microsoft.com/office/drawing/2014/main" val="20002"/>
                    </a:ext>
                  </a:extLst>
                </a:gridCol>
                <a:gridCol w="843338">
                  <a:extLst>
                    <a:ext uri="{9D8B030D-6E8A-4147-A177-3AD203B41FA5}">
                      <a16:colId xmlns:a16="http://schemas.microsoft.com/office/drawing/2014/main" val="20003"/>
                    </a:ext>
                  </a:extLst>
                </a:gridCol>
                <a:gridCol w="843338">
                  <a:extLst>
                    <a:ext uri="{9D8B030D-6E8A-4147-A177-3AD203B41FA5}">
                      <a16:colId xmlns:a16="http://schemas.microsoft.com/office/drawing/2014/main" val="20004"/>
                    </a:ext>
                  </a:extLst>
                </a:gridCol>
                <a:gridCol w="843338">
                  <a:extLst>
                    <a:ext uri="{9D8B030D-6E8A-4147-A177-3AD203B41FA5}">
                      <a16:colId xmlns:a16="http://schemas.microsoft.com/office/drawing/2014/main" val="20005"/>
                    </a:ext>
                  </a:extLst>
                </a:gridCol>
                <a:gridCol w="843338">
                  <a:extLst>
                    <a:ext uri="{9D8B030D-6E8A-4147-A177-3AD203B41FA5}">
                      <a16:colId xmlns:a16="http://schemas.microsoft.com/office/drawing/2014/main" val="20006"/>
                    </a:ext>
                  </a:extLst>
                </a:gridCol>
                <a:gridCol w="843338">
                  <a:extLst>
                    <a:ext uri="{9D8B030D-6E8A-4147-A177-3AD203B41FA5}">
                      <a16:colId xmlns:a16="http://schemas.microsoft.com/office/drawing/2014/main" val="20007"/>
                    </a:ext>
                  </a:extLst>
                </a:gridCol>
                <a:gridCol w="843338">
                  <a:extLst>
                    <a:ext uri="{9D8B030D-6E8A-4147-A177-3AD203B41FA5}">
                      <a16:colId xmlns:a16="http://schemas.microsoft.com/office/drawing/2014/main" val="20008"/>
                    </a:ext>
                  </a:extLst>
                </a:gridCol>
                <a:gridCol w="843338">
                  <a:extLst>
                    <a:ext uri="{9D8B030D-6E8A-4147-A177-3AD203B41FA5}">
                      <a16:colId xmlns:a16="http://schemas.microsoft.com/office/drawing/2014/main" val="20009"/>
                    </a:ext>
                  </a:extLst>
                </a:gridCol>
              </a:tblGrid>
              <a:tr h="512327">
                <a:tc>
                  <a:txBody>
                    <a:bodyPr/>
                    <a:lstStyle/>
                    <a:p>
                      <a:pPr algn="ctr"/>
                      <a:r>
                        <a:rPr lang="en-US" sz="2200" dirty="0"/>
                        <a:t>91</a:t>
                      </a:r>
                    </a:p>
                  </a:txBody>
                  <a:tcPr marL="150223" marR="150223" marT="45701" marB="45701" anchor="ctr"/>
                </a:tc>
                <a:tc>
                  <a:txBody>
                    <a:bodyPr/>
                    <a:lstStyle/>
                    <a:p>
                      <a:pPr algn="ctr"/>
                      <a:r>
                        <a:rPr lang="en-US" sz="2200" dirty="0"/>
                        <a:t>78</a:t>
                      </a:r>
                    </a:p>
                  </a:txBody>
                  <a:tcPr marL="150223" marR="150223" marT="45701" marB="45701" anchor="ctr"/>
                </a:tc>
                <a:tc>
                  <a:txBody>
                    <a:bodyPr/>
                    <a:lstStyle/>
                    <a:p>
                      <a:pPr algn="ctr"/>
                      <a:r>
                        <a:rPr lang="en-US" sz="2200" dirty="0"/>
                        <a:t>93</a:t>
                      </a:r>
                    </a:p>
                  </a:txBody>
                  <a:tcPr marL="150223" marR="150223" marT="45701" marB="45701" anchor="ctr"/>
                </a:tc>
                <a:tc>
                  <a:txBody>
                    <a:bodyPr/>
                    <a:lstStyle/>
                    <a:p>
                      <a:pPr algn="ctr"/>
                      <a:r>
                        <a:rPr lang="en-US" sz="2200" dirty="0"/>
                        <a:t>57</a:t>
                      </a:r>
                    </a:p>
                  </a:txBody>
                  <a:tcPr marL="150223" marR="150223" marT="45701" marB="45701" anchor="ctr"/>
                </a:tc>
                <a:tc>
                  <a:txBody>
                    <a:bodyPr/>
                    <a:lstStyle/>
                    <a:p>
                      <a:pPr algn="ctr"/>
                      <a:r>
                        <a:rPr lang="en-US" sz="2200" dirty="0"/>
                        <a:t>75</a:t>
                      </a:r>
                    </a:p>
                  </a:txBody>
                  <a:tcPr marL="150223" marR="150223" marT="45701" marB="45701" anchor="ctr"/>
                </a:tc>
                <a:tc>
                  <a:txBody>
                    <a:bodyPr/>
                    <a:lstStyle/>
                    <a:p>
                      <a:pPr algn="ctr"/>
                      <a:r>
                        <a:rPr lang="en-US" sz="2200" dirty="0"/>
                        <a:t>52</a:t>
                      </a:r>
                    </a:p>
                  </a:txBody>
                  <a:tcPr marL="150223" marR="150223" marT="45701" marB="45701" anchor="ctr"/>
                </a:tc>
                <a:tc>
                  <a:txBody>
                    <a:bodyPr/>
                    <a:lstStyle/>
                    <a:p>
                      <a:pPr algn="ctr"/>
                      <a:r>
                        <a:rPr lang="en-US" sz="2200" dirty="0"/>
                        <a:t>99</a:t>
                      </a:r>
                    </a:p>
                  </a:txBody>
                  <a:tcPr marL="150223" marR="150223" marT="45701" marB="45701" anchor="ctr"/>
                </a:tc>
                <a:tc>
                  <a:txBody>
                    <a:bodyPr/>
                    <a:lstStyle/>
                    <a:p>
                      <a:pPr algn="ctr"/>
                      <a:r>
                        <a:rPr lang="en-US" sz="2200" dirty="0"/>
                        <a:t>80</a:t>
                      </a:r>
                    </a:p>
                  </a:txBody>
                  <a:tcPr marL="150223" marR="150223" marT="45701" marB="45701" anchor="ctr"/>
                </a:tc>
                <a:tc>
                  <a:txBody>
                    <a:bodyPr/>
                    <a:lstStyle/>
                    <a:p>
                      <a:pPr algn="ctr"/>
                      <a:r>
                        <a:rPr lang="en-US" sz="2200" dirty="0"/>
                        <a:t>97</a:t>
                      </a:r>
                    </a:p>
                  </a:txBody>
                  <a:tcPr marL="150223" marR="150223" marT="45701" marB="45701" anchor="ctr"/>
                </a:tc>
                <a:tc>
                  <a:txBody>
                    <a:bodyPr/>
                    <a:lstStyle/>
                    <a:p>
                      <a:pPr algn="ctr"/>
                      <a:r>
                        <a:rPr lang="en-US" sz="2200" dirty="0"/>
                        <a:t>62</a:t>
                      </a:r>
                    </a:p>
                  </a:txBody>
                  <a:tcPr marL="150223" marR="150223" marT="45701" marB="45701" anchor="ctr"/>
                </a:tc>
                <a:extLst>
                  <a:ext uri="{0D108BD9-81ED-4DB2-BD59-A6C34878D82A}">
                    <a16:rowId xmlns:a16="http://schemas.microsoft.com/office/drawing/2014/main" val="10000"/>
                  </a:ext>
                </a:extLst>
              </a:tr>
              <a:tr h="592442">
                <a:tc>
                  <a:txBody>
                    <a:bodyPr/>
                    <a:lstStyle/>
                    <a:p>
                      <a:pPr algn="ctr"/>
                      <a:r>
                        <a:rPr lang="en-US" sz="2200" dirty="0"/>
                        <a:t>71</a:t>
                      </a:r>
                    </a:p>
                  </a:txBody>
                  <a:tcPr marL="150223" marR="150223" marT="45701" marB="45701" anchor="ctr"/>
                </a:tc>
                <a:tc>
                  <a:txBody>
                    <a:bodyPr/>
                    <a:lstStyle/>
                    <a:p>
                      <a:pPr algn="ctr"/>
                      <a:r>
                        <a:rPr lang="en-US" sz="2200" dirty="0"/>
                        <a:t>69</a:t>
                      </a:r>
                    </a:p>
                  </a:txBody>
                  <a:tcPr marL="150223" marR="150223" marT="45701" marB="45701" anchor="ctr"/>
                </a:tc>
                <a:tc>
                  <a:txBody>
                    <a:bodyPr/>
                    <a:lstStyle/>
                    <a:p>
                      <a:pPr algn="ctr"/>
                      <a:r>
                        <a:rPr lang="en-US" sz="2200" dirty="0"/>
                        <a:t>72</a:t>
                      </a:r>
                    </a:p>
                  </a:txBody>
                  <a:tcPr marL="150223" marR="150223" marT="45701" marB="45701" anchor="ctr"/>
                </a:tc>
                <a:tc>
                  <a:txBody>
                    <a:bodyPr/>
                    <a:lstStyle/>
                    <a:p>
                      <a:pPr algn="ctr"/>
                      <a:r>
                        <a:rPr lang="en-US" sz="2200" dirty="0"/>
                        <a:t>89</a:t>
                      </a:r>
                    </a:p>
                  </a:txBody>
                  <a:tcPr marL="150223" marR="150223" marT="45701" marB="45701" anchor="ctr"/>
                </a:tc>
                <a:tc>
                  <a:txBody>
                    <a:bodyPr/>
                    <a:lstStyle/>
                    <a:p>
                      <a:pPr algn="ctr"/>
                      <a:r>
                        <a:rPr lang="en-US" sz="2200" dirty="0"/>
                        <a:t>66</a:t>
                      </a:r>
                    </a:p>
                  </a:txBody>
                  <a:tcPr marL="150223" marR="150223" marT="45701" marB="45701" anchor="ctr"/>
                </a:tc>
                <a:tc>
                  <a:txBody>
                    <a:bodyPr/>
                    <a:lstStyle/>
                    <a:p>
                      <a:pPr algn="ctr"/>
                      <a:r>
                        <a:rPr lang="en-US" sz="2200" dirty="0"/>
                        <a:t>75</a:t>
                      </a:r>
                    </a:p>
                  </a:txBody>
                  <a:tcPr marL="150223" marR="150223" marT="45701" marB="45701" anchor="ctr"/>
                </a:tc>
                <a:tc>
                  <a:txBody>
                    <a:bodyPr/>
                    <a:lstStyle/>
                    <a:p>
                      <a:pPr algn="ctr"/>
                      <a:r>
                        <a:rPr lang="en-US" sz="2200" dirty="0"/>
                        <a:t>79</a:t>
                      </a:r>
                    </a:p>
                  </a:txBody>
                  <a:tcPr marL="150223" marR="150223" marT="45701" marB="45701" anchor="ctr"/>
                </a:tc>
                <a:tc>
                  <a:txBody>
                    <a:bodyPr/>
                    <a:lstStyle/>
                    <a:p>
                      <a:pPr algn="ctr"/>
                      <a:r>
                        <a:rPr lang="en-US" sz="2200" dirty="0"/>
                        <a:t>75</a:t>
                      </a:r>
                    </a:p>
                  </a:txBody>
                  <a:tcPr marL="150223" marR="150223" marT="45701" marB="45701" anchor="ctr"/>
                </a:tc>
                <a:tc>
                  <a:txBody>
                    <a:bodyPr/>
                    <a:lstStyle/>
                    <a:p>
                      <a:pPr algn="ctr"/>
                      <a:r>
                        <a:rPr lang="en-US" sz="2200" dirty="0"/>
                        <a:t>72</a:t>
                      </a:r>
                    </a:p>
                  </a:txBody>
                  <a:tcPr marL="150223" marR="150223" marT="45701" marB="45701" anchor="ctr"/>
                </a:tc>
                <a:tc>
                  <a:txBody>
                    <a:bodyPr/>
                    <a:lstStyle/>
                    <a:p>
                      <a:pPr algn="ctr"/>
                      <a:r>
                        <a:rPr lang="en-US" sz="2200" dirty="0"/>
                        <a:t>76</a:t>
                      </a:r>
                    </a:p>
                  </a:txBody>
                  <a:tcPr marL="150223" marR="150223" marT="45701" marB="45701" anchor="ctr"/>
                </a:tc>
                <a:extLst>
                  <a:ext uri="{0D108BD9-81ED-4DB2-BD59-A6C34878D82A}">
                    <a16:rowId xmlns:a16="http://schemas.microsoft.com/office/drawing/2014/main" val="10001"/>
                  </a:ext>
                </a:extLst>
              </a:tr>
              <a:tr h="592442">
                <a:tc>
                  <a:txBody>
                    <a:bodyPr/>
                    <a:lstStyle/>
                    <a:p>
                      <a:pPr algn="ctr"/>
                      <a:r>
                        <a:rPr lang="en-US" sz="2200" dirty="0"/>
                        <a:t>104</a:t>
                      </a:r>
                    </a:p>
                  </a:txBody>
                  <a:tcPr marL="150223" marR="150223" marT="45701" marB="45701" anchor="ctr"/>
                </a:tc>
                <a:tc>
                  <a:txBody>
                    <a:bodyPr/>
                    <a:lstStyle/>
                    <a:p>
                      <a:pPr algn="ctr"/>
                      <a:r>
                        <a:rPr lang="en-US" sz="2200" dirty="0"/>
                        <a:t>74</a:t>
                      </a:r>
                    </a:p>
                  </a:txBody>
                  <a:tcPr marL="150223" marR="150223" marT="45701" marB="45701" anchor="ctr"/>
                </a:tc>
                <a:tc>
                  <a:txBody>
                    <a:bodyPr/>
                    <a:lstStyle/>
                    <a:p>
                      <a:pPr algn="ctr"/>
                      <a:r>
                        <a:rPr lang="en-US" sz="2200" dirty="0"/>
                        <a:t>62</a:t>
                      </a:r>
                    </a:p>
                  </a:txBody>
                  <a:tcPr marL="150223" marR="150223" marT="45701" marB="45701" anchor="ctr"/>
                </a:tc>
                <a:tc>
                  <a:txBody>
                    <a:bodyPr/>
                    <a:lstStyle/>
                    <a:p>
                      <a:pPr algn="ctr"/>
                      <a:r>
                        <a:rPr lang="en-US" sz="2200" dirty="0"/>
                        <a:t>68</a:t>
                      </a:r>
                    </a:p>
                  </a:txBody>
                  <a:tcPr marL="150223" marR="150223" marT="45701" marB="45701" anchor="ctr"/>
                </a:tc>
                <a:tc>
                  <a:txBody>
                    <a:bodyPr/>
                    <a:lstStyle/>
                    <a:p>
                      <a:pPr algn="ctr"/>
                      <a:r>
                        <a:rPr lang="en-US" sz="2200" dirty="0"/>
                        <a:t>97</a:t>
                      </a:r>
                    </a:p>
                  </a:txBody>
                  <a:tcPr marL="150223" marR="150223" marT="45701" marB="45701" anchor="ctr"/>
                </a:tc>
                <a:tc>
                  <a:txBody>
                    <a:bodyPr/>
                    <a:lstStyle/>
                    <a:p>
                      <a:pPr algn="ctr"/>
                      <a:r>
                        <a:rPr lang="en-US" sz="2200" dirty="0"/>
                        <a:t>105</a:t>
                      </a:r>
                    </a:p>
                  </a:txBody>
                  <a:tcPr marL="150223" marR="150223" marT="45701" marB="45701" anchor="ctr"/>
                </a:tc>
                <a:tc>
                  <a:txBody>
                    <a:bodyPr/>
                    <a:lstStyle/>
                    <a:p>
                      <a:pPr algn="ctr"/>
                      <a:r>
                        <a:rPr lang="en-US" sz="2200" dirty="0"/>
                        <a:t>77</a:t>
                      </a:r>
                    </a:p>
                  </a:txBody>
                  <a:tcPr marL="150223" marR="150223" marT="45701" marB="45701" anchor="ctr"/>
                </a:tc>
                <a:tc>
                  <a:txBody>
                    <a:bodyPr/>
                    <a:lstStyle/>
                    <a:p>
                      <a:pPr algn="ctr"/>
                      <a:r>
                        <a:rPr lang="en-US" sz="2200" dirty="0"/>
                        <a:t>65</a:t>
                      </a:r>
                    </a:p>
                  </a:txBody>
                  <a:tcPr marL="150223" marR="150223" marT="45701" marB="45701" anchor="ctr"/>
                </a:tc>
                <a:tc>
                  <a:txBody>
                    <a:bodyPr/>
                    <a:lstStyle/>
                    <a:p>
                      <a:pPr algn="ctr"/>
                      <a:r>
                        <a:rPr lang="en-US" sz="2200" dirty="0"/>
                        <a:t>80</a:t>
                      </a:r>
                    </a:p>
                  </a:txBody>
                  <a:tcPr marL="150223" marR="150223" marT="45701" marB="45701" anchor="ctr"/>
                </a:tc>
                <a:tc>
                  <a:txBody>
                    <a:bodyPr/>
                    <a:lstStyle/>
                    <a:p>
                      <a:pPr algn="ctr"/>
                      <a:r>
                        <a:rPr lang="en-US" sz="2200" dirty="0"/>
                        <a:t>109</a:t>
                      </a:r>
                    </a:p>
                  </a:txBody>
                  <a:tcPr marL="150223" marR="150223" marT="45701" marB="45701" anchor="ctr"/>
                </a:tc>
                <a:extLst>
                  <a:ext uri="{0D108BD9-81ED-4DB2-BD59-A6C34878D82A}">
                    <a16:rowId xmlns:a16="http://schemas.microsoft.com/office/drawing/2014/main" val="10002"/>
                  </a:ext>
                </a:extLst>
              </a:tr>
              <a:tr h="592442">
                <a:tc>
                  <a:txBody>
                    <a:bodyPr/>
                    <a:lstStyle/>
                    <a:p>
                      <a:pPr algn="ctr"/>
                      <a:r>
                        <a:rPr lang="en-US" sz="2200" dirty="0"/>
                        <a:t>85</a:t>
                      </a:r>
                    </a:p>
                  </a:txBody>
                  <a:tcPr marL="150223" marR="150223" marT="45701" marB="45701" anchor="ctr"/>
                </a:tc>
                <a:tc>
                  <a:txBody>
                    <a:bodyPr/>
                    <a:lstStyle/>
                    <a:p>
                      <a:pPr algn="ctr"/>
                      <a:r>
                        <a:rPr lang="en-US" sz="2200" dirty="0"/>
                        <a:t>97</a:t>
                      </a:r>
                    </a:p>
                  </a:txBody>
                  <a:tcPr marL="150223" marR="150223" marT="45701" marB="45701" anchor="ctr"/>
                </a:tc>
                <a:tc>
                  <a:txBody>
                    <a:bodyPr/>
                    <a:lstStyle/>
                    <a:p>
                      <a:pPr algn="ctr"/>
                      <a:r>
                        <a:rPr lang="en-US" sz="2200" dirty="0"/>
                        <a:t>88</a:t>
                      </a:r>
                    </a:p>
                  </a:txBody>
                  <a:tcPr marL="150223" marR="150223" marT="45701" marB="45701" anchor="ctr"/>
                </a:tc>
                <a:tc>
                  <a:txBody>
                    <a:bodyPr/>
                    <a:lstStyle/>
                    <a:p>
                      <a:pPr algn="ctr"/>
                      <a:r>
                        <a:rPr lang="en-US" sz="2200" dirty="0"/>
                        <a:t>68</a:t>
                      </a:r>
                    </a:p>
                  </a:txBody>
                  <a:tcPr marL="150223" marR="150223" marT="45701" marB="45701" anchor="ctr"/>
                </a:tc>
                <a:tc>
                  <a:txBody>
                    <a:bodyPr/>
                    <a:lstStyle/>
                    <a:p>
                      <a:pPr algn="ctr"/>
                      <a:r>
                        <a:rPr lang="en-US" sz="2200" dirty="0"/>
                        <a:t>83</a:t>
                      </a:r>
                    </a:p>
                  </a:txBody>
                  <a:tcPr marL="150223" marR="150223" marT="45701" marB="45701" anchor="ctr"/>
                </a:tc>
                <a:tc>
                  <a:txBody>
                    <a:bodyPr/>
                    <a:lstStyle/>
                    <a:p>
                      <a:pPr algn="ctr"/>
                      <a:r>
                        <a:rPr lang="en-US" sz="2200" dirty="0"/>
                        <a:t>68</a:t>
                      </a:r>
                    </a:p>
                  </a:txBody>
                  <a:tcPr marL="150223" marR="150223" marT="45701" marB="45701" anchor="ctr"/>
                </a:tc>
                <a:tc>
                  <a:txBody>
                    <a:bodyPr/>
                    <a:lstStyle/>
                    <a:p>
                      <a:pPr algn="ctr"/>
                      <a:r>
                        <a:rPr lang="en-US" sz="2200" dirty="0"/>
                        <a:t>71</a:t>
                      </a:r>
                    </a:p>
                  </a:txBody>
                  <a:tcPr marL="150223" marR="150223" marT="45701" marB="45701" anchor="ctr"/>
                </a:tc>
                <a:tc>
                  <a:txBody>
                    <a:bodyPr/>
                    <a:lstStyle/>
                    <a:p>
                      <a:pPr algn="ctr"/>
                      <a:r>
                        <a:rPr lang="en-US" sz="2200" dirty="0"/>
                        <a:t>69</a:t>
                      </a:r>
                    </a:p>
                  </a:txBody>
                  <a:tcPr marL="150223" marR="150223" marT="45701" marB="45701" anchor="ctr"/>
                </a:tc>
                <a:tc>
                  <a:txBody>
                    <a:bodyPr/>
                    <a:lstStyle/>
                    <a:p>
                      <a:pPr algn="ctr"/>
                      <a:r>
                        <a:rPr lang="en-US" sz="2200" dirty="0"/>
                        <a:t>67</a:t>
                      </a:r>
                    </a:p>
                  </a:txBody>
                  <a:tcPr marL="150223" marR="150223" marT="45701" marB="45701" anchor="ctr"/>
                </a:tc>
                <a:tc>
                  <a:txBody>
                    <a:bodyPr/>
                    <a:lstStyle/>
                    <a:p>
                      <a:pPr algn="ctr"/>
                      <a:r>
                        <a:rPr lang="en-US" sz="2200" dirty="0"/>
                        <a:t>74</a:t>
                      </a:r>
                    </a:p>
                  </a:txBody>
                  <a:tcPr marL="150223" marR="150223" marT="45701" marB="45701" anchor="ctr"/>
                </a:tc>
                <a:extLst>
                  <a:ext uri="{0D108BD9-81ED-4DB2-BD59-A6C34878D82A}">
                    <a16:rowId xmlns:a16="http://schemas.microsoft.com/office/drawing/2014/main" val="10003"/>
                  </a:ext>
                </a:extLst>
              </a:tr>
              <a:tr h="592442">
                <a:tc>
                  <a:txBody>
                    <a:bodyPr/>
                    <a:lstStyle/>
                    <a:p>
                      <a:pPr algn="ctr"/>
                      <a:r>
                        <a:rPr lang="en-US" sz="2200" dirty="0"/>
                        <a:t>62</a:t>
                      </a:r>
                    </a:p>
                  </a:txBody>
                  <a:tcPr marL="150223" marR="150223" marT="45701" marB="45701" anchor="ctr"/>
                </a:tc>
                <a:tc>
                  <a:txBody>
                    <a:bodyPr/>
                    <a:lstStyle/>
                    <a:p>
                      <a:pPr algn="ctr"/>
                      <a:r>
                        <a:rPr lang="en-US" sz="2200" dirty="0"/>
                        <a:t>82</a:t>
                      </a:r>
                    </a:p>
                  </a:txBody>
                  <a:tcPr marL="150223" marR="150223" marT="45701" marB="45701" anchor="ctr"/>
                </a:tc>
                <a:tc>
                  <a:txBody>
                    <a:bodyPr/>
                    <a:lstStyle/>
                    <a:p>
                      <a:pPr algn="ctr"/>
                      <a:r>
                        <a:rPr lang="en-US" sz="2200" dirty="0"/>
                        <a:t>98</a:t>
                      </a:r>
                    </a:p>
                  </a:txBody>
                  <a:tcPr marL="150223" marR="150223" marT="45701" marB="45701" anchor="ctr"/>
                </a:tc>
                <a:tc>
                  <a:txBody>
                    <a:bodyPr/>
                    <a:lstStyle/>
                    <a:p>
                      <a:pPr algn="ctr"/>
                      <a:r>
                        <a:rPr lang="en-US" sz="2200" dirty="0"/>
                        <a:t>101</a:t>
                      </a:r>
                    </a:p>
                  </a:txBody>
                  <a:tcPr marL="150223" marR="150223" marT="45701" marB="45701" anchor="ctr"/>
                </a:tc>
                <a:tc>
                  <a:txBody>
                    <a:bodyPr/>
                    <a:lstStyle/>
                    <a:p>
                      <a:pPr algn="ctr"/>
                      <a:r>
                        <a:rPr lang="en-US" sz="2200" dirty="0"/>
                        <a:t>79</a:t>
                      </a:r>
                    </a:p>
                  </a:txBody>
                  <a:tcPr marL="150223" marR="150223" marT="45701" marB="45701" anchor="ctr"/>
                </a:tc>
                <a:tc>
                  <a:txBody>
                    <a:bodyPr/>
                    <a:lstStyle/>
                    <a:p>
                      <a:pPr algn="ctr"/>
                      <a:r>
                        <a:rPr lang="en-US" sz="2200" dirty="0"/>
                        <a:t>105</a:t>
                      </a:r>
                    </a:p>
                  </a:txBody>
                  <a:tcPr marL="150223" marR="150223" marT="45701" marB="45701" anchor="ctr"/>
                </a:tc>
                <a:tc>
                  <a:txBody>
                    <a:bodyPr/>
                    <a:lstStyle/>
                    <a:p>
                      <a:pPr algn="ctr"/>
                      <a:r>
                        <a:rPr lang="en-US" sz="2200" dirty="0"/>
                        <a:t>79</a:t>
                      </a:r>
                    </a:p>
                  </a:txBody>
                  <a:tcPr marL="150223" marR="150223" marT="45701" marB="45701" anchor="ctr"/>
                </a:tc>
                <a:tc>
                  <a:txBody>
                    <a:bodyPr/>
                    <a:lstStyle/>
                    <a:p>
                      <a:pPr algn="ctr"/>
                      <a:r>
                        <a:rPr lang="en-US" sz="2200" dirty="0"/>
                        <a:t>69</a:t>
                      </a:r>
                    </a:p>
                  </a:txBody>
                  <a:tcPr marL="150223" marR="150223" marT="45701" marB="45701" anchor="ctr"/>
                </a:tc>
                <a:tc>
                  <a:txBody>
                    <a:bodyPr/>
                    <a:lstStyle/>
                    <a:p>
                      <a:pPr algn="ctr"/>
                      <a:r>
                        <a:rPr lang="en-US" sz="2200" dirty="0"/>
                        <a:t>62</a:t>
                      </a:r>
                    </a:p>
                  </a:txBody>
                  <a:tcPr marL="150223" marR="150223" marT="45701" marB="45701" anchor="ctr"/>
                </a:tc>
                <a:tc>
                  <a:txBody>
                    <a:bodyPr/>
                    <a:lstStyle/>
                    <a:p>
                      <a:pPr algn="ctr"/>
                      <a:r>
                        <a:rPr lang="en-US" sz="2200" dirty="0"/>
                        <a:t>73</a:t>
                      </a:r>
                    </a:p>
                  </a:txBody>
                  <a:tcPr marL="150223" marR="150223" marT="45701" marB="45701" anchor="ctr"/>
                </a:tc>
                <a:extLst>
                  <a:ext uri="{0D108BD9-81ED-4DB2-BD59-A6C34878D82A}">
                    <a16:rowId xmlns:a16="http://schemas.microsoft.com/office/drawing/2014/main" val="10004"/>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linds(horizontal)">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Rectangle 3">
            <a:extLst>
              <a:ext uri="{FF2B5EF4-FFF2-40B4-BE49-F238E27FC236}">
                <a16:creationId xmlns:a16="http://schemas.microsoft.com/office/drawing/2014/main" id="{01ED3743-2C71-46C5-1068-FAF4FDA2502C}"/>
              </a:ext>
            </a:extLst>
          </p:cNvPr>
          <p:cNvSpPr>
            <a:spLocks noChangeArrowheads="1"/>
          </p:cNvSpPr>
          <p:nvPr/>
        </p:nvSpPr>
        <p:spPr bwMode="auto">
          <a:xfrm>
            <a:off x="1935074" y="228602"/>
            <a:ext cx="8252004" cy="814387"/>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2"/>
                </a:solidFill>
                <a:latin typeface="Arial Black" pitchFamily="34" charset="0"/>
                <a:ea typeface="+mj-ea"/>
                <a:cs typeface="+mj-cs"/>
              </a:rPr>
              <a:t>Dot Plot - A plot of each data value on a scale or number line</a:t>
            </a:r>
          </a:p>
        </p:txBody>
      </p:sp>
      <p:sp>
        <p:nvSpPr>
          <p:cNvPr id="343045" name="Rectangle 5">
            <a:extLst>
              <a:ext uri="{FF2B5EF4-FFF2-40B4-BE49-F238E27FC236}">
                <a16:creationId xmlns:a16="http://schemas.microsoft.com/office/drawing/2014/main" id="{C7D5E652-7AB2-F83B-EB5D-5D7ABAA98F0E}"/>
              </a:ext>
            </a:extLst>
          </p:cNvPr>
          <p:cNvSpPr>
            <a:spLocks noChangeArrowheads="1"/>
          </p:cNvSpPr>
          <p:nvPr/>
        </p:nvSpPr>
        <p:spPr bwMode="auto">
          <a:xfrm>
            <a:off x="2049464" y="1828801"/>
            <a:ext cx="7785100" cy="3055715"/>
          </a:xfrm>
          <a:prstGeom prst="rect">
            <a:avLst/>
          </a:prstGeom>
          <a:solidFill>
            <a:srgbClr val="99CCFF"/>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46" name="Rectangle 6">
            <a:extLst>
              <a:ext uri="{FF2B5EF4-FFF2-40B4-BE49-F238E27FC236}">
                <a16:creationId xmlns:a16="http://schemas.microsoft.com/office/drawing/2014/main" id="{17EB7D73-A798-1697-0446-3EEC90BBEA8C}"/>
              </a:ext>
            </a:extLst>
          </p:cNvPr>
          <p:cNvSpPr>
            <a:spLocks noChangeArrowheads="1"/>
          </p:cNvSpPr>
          <p:nvPr/>
        </p:nvSpPr>
        <p:spPr bwMode="auto">
          <a:xfrm>
            <a:off x="2462214" y="3582988"/>
            <a:ext cx="6126678" cy="366767"/>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a:effectLst>
                  <a:outerShdw blurRad="38100" dist="38100" dir="2700000" algn="tl">
                    <a:srgbClr val="000000"/>
                  </a:outerShdw>
                </a:effectLst>
                <a:latin typeface="Book Antiqua" pitchFamily="18" charset="0"/>
                <a:cs typeface="+mn-cs"/>
              </a:rPr>
              <a:t>50</a:t>
            </a:r>
            <a:r>
              <a:rPr lang="en-US">
                <a:latin typeface="Book Antiqua" pitchFamily="18" charset="0"/>
                <a:cs typeface="+mn-cs"/>
              </a:rPr>
              <a:t>             </a:t>
            </a:r>
            <a:r>
              <a:rPr lang="en-US">
                <a:effectLst>
                  <a:outerShdw blurRad="38100" dist="38100" dir="2700000" algn="tl">
                    <a:srgbClr val="000000"/>
                  </a:outerShdw>
                </a:effectLst>
                <a:latin typeface="Book Antiqua" pitchFamily="18" charset="0"/>
                <a:cs typeface="+mn-cs"/>
              </a:rPr>
              <a:t>60</a:t>
            </a:r>
            <a:r>
              <a:rPr lang="en-US">
                <a:latin typeface="Book Antiqua" pitchFamily="18" charset="0"/>
                <a:cs typeface="+mn-cs"/>
              </a:rPr>
              <a:t>            </a:t>
            </a:r>
            <a:r>
              <a:rPr lang="en-US">
                <a:effectLst>
                  <a:outerShdw blurRad="38100" dist="38100" dir="2700000" algn="tl">
                    <a:srgbClr val="000000"/>
                  </a:outerShdw>
                </a:effectLst>
                <a:latin typeface="Book Antiqua" pitchFamily="18" charset="0"/>
                <a:cs typeface="+mn-cs"/>
              </a:rPr>
              <a:t>70</a:t>
            </a:r>
            <a:r>
              <a:rPr lang="en-US">
                <a:latin typeface="Book Antiqua" pitchFamily="18" charset="0"/>
                <a:cs typeface="+mn-cs"/>
              </a:rPr>
              <a:t>            </a:t>
            </a:r>
            <a:r>
              <a:rPr lang="en-US">
                <a:effectLst>
                  <a:outerShdw blurRad="38100" dist="38100" dir="2700000" algn="tl">
                    <a:srgbClr val="000000"/>
                  </a:outerShdw>
                </a:effectLst>
                <a:latin typeface="Book Antiqua" pitchFamily="18" charset="0"/>
                <a:cs typeface="+mn-cs"/>
              </a:rPr>
              <a:t>80</a:t>
            </a:r>
            <a:r>
              <a:rPr lang="en-US">
                <a:latin typeface="Book Antiqua" pitchFamily="18" charset="0"/>
                <a:cs typeface="+mn-cs"/>
              </a:rPr>
              <a:t>             </a:t>
            </a:r>
            <a:r>
              <a:rPr lang="en-US">
                <a:effectLst>
                  <a:outerShdw blurRad="38100" dist="38100" dir="2700000" algn="tl">
                    <a:srgbClr val="000000"/>
                  </a:outerShdw>
                </a:effectLst>
                <a:latin typeface="Book Antiqua" pitchFamily="18" charset="0"/>
                <a:cs typeface="+mn-cs"/>
              </a:rPr>
              <a:t>90</a:t>
            </a:r>
            <a:r>
              <a:rPr lang="en-US">
                <a:latin typeface="Book Antiqua" pitchFamily="18" charset="0"/>
                <a:cs typeface="+mn-cs"/>
              </a:rPr>
              <a:t>           </a:t>
            </a:r>
            <a:r>
              <a:rPr lang="en-US">
                <a:effectLst>
                  <a:outerShdw blurRad="38100" dist="38100" dir="2700000" algn="tl">
                    <a:srgbClr val="000000"/>
                  </a:outerShdw>
                </a:effectLst>
                <a:latin typeface="Book Antiqua" pitchFamily="18" charset="0"/>
                <a:cs typeface="+mn-cs"/>
              </a:rPr>
              <a:t>100</a:t>
            </a:r>
            <a:r>
              <a:rPr lang="en-US">
                <a:latin typeface="Book Antiqua" pitchFamily="18" charset="0"/>
                <a:cs typeface="+mn-cs"/>
              </a:rPr>
              <a:t>          </a:t>
            </a:r>
            <a:r>
              <a:rPr lang="en-US">
                <a:effectLst>
                  <a:outerShdw blurRad="38100" dist="38100" dir="2700000" algn="tl">
                    <a:srgbClr val="000000"/>
                  </a:outerShdw>
                </a:effectLst>
                <a:latin typeface="Book Antiqua" pitchFamily="18" charset="0"/>
                <a:cs typeface="+mn-cs"/>
              </a:rPr>
              <a:t>110</a:t>
            </a:r>
          </a:p>
        </p:txBody>
      </p:sp>
      <p:sp>
        <p:nvSpPr>
          <p:cNvPr id="343047" name="Rectangle 7">
            <a:extLst>
              <a:ext uri="{FF2B5EF4-FFF2-40B4-BE49-F238E27FC236}">
                <a16:creationId xmlns:a16="http://schemas.microsoft.com/office/drawing/2014/main" id="{7D873AE8-87D7-5336-8C4E-4D3E68D21622}"/>
              </a:ext>
            </a:extLst>
          </p:cNvPr>
          <p:cNvSpPr>
            <a:spLocks noChangeArrowheads="1"/>
          </p:cNvSpPr>
          <p:nvPr/>
        </p:nvSpPr>
        <p:spPr bwMode="auto">
          <a:xfrm>
            <a:off x="5538789" y="4000500"/>
            <a:ext cx="1235917"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rPr>
              <a:t>Cost ($)</a:t>
            </a:r>
          </a:p>
        </p:txBody>
      </p:sp>
      <p:grpSp>
        <p:nvGrpSpPr>
          <p:cNvPr id="2" name="Group 8">
            <a:extLst>
              <a:ext uri="{FF2B5EF4-FFF2-40B4-BE49-F238E27FC236}">
                <a16:creationId xmlns:a16="http://schemas.microsoft.com/office/drawing/2014/main" id="{E9F304F2-CFA3-DD41-7965-8E43FB2BAA2A}"/>
              </a:ext>
            </a:extLst>
          </p:cNvPr>
          <p:cNvGrpSpPr>
            <a:grpSpLocks/>
          </p:cNvGrpSpPr>
          <p:nvPr/>
        </p:nvGrpSpPr>
        <p:grpSpPr bwMode="auto">
          <a:xfrm>
            <a:off x="2708276" y="3351213"/>
            <a:ext cx="6867525" cy="190500"/>
            <a:chOff x="746" y="1919"/>
            <a:chExt cx="4326" cy="120"/>
          </a:xfrm>
        </p:grpSpPr>
        <p:sp>
          <p:nvSpPr>
            <p:cNvPr id="343049" name="Line 9">
              <a:extLst>
                <a:ext uri="{FF2B5EF4-FFF2-40B4-BE49-F238E27FC236}">
                  <a16:creationId xmlns:a16="http://schemas.microsoft.com/office/drawing/2014/main" id="{6DC707DD-57A2-5436-BE9F-11BA1F7701F7}"/>
                </a:ext>
              </a:extLst>
            </p:cNvPr>
            <p:cNvSpPr>
              <a:spLocks noChangeShapeType="1"/>
            </p:cNvSpPr>
            <p:nvPr/>
          </p:nvSpPr>
          <p:spPr bwMode="auto">
            <a:xfrm>
              <a:off x="746" y="1921"/>
              <a:ext cx="0" cy="11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50" name="Line 10">
              <a:extLst>
                <a:ext uri="{FF2B5EF4-FFF2-40B4-BE49-F238E27FC236}">
                  <a16:creationId xmlns:a16="http://schemas.microsoft.com/office/drawing/2014/main" id="{4685337C-603A-8F64-AA61-21DD0B3BDC3E}"/>
                </a:ext>
              </a:extLst>
            </p:cNvPr>
            <p:cNvSpPr>
              <a:spLocks noChangeShapeType="1"/>
            </p:cNvSpPr>
            <p:nvPr/>
          </p:nvSpPr>
          <p:spPr bwMode="auto">
            <a:xfrm>
              <a:off x="1466" y="1924"/>
              <a:ext cx="0" cy="11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51" name="Line 11">
              <a:extLst>
                <a:ext uri="{FF2B5EF4-FFF2-40B4-BE49-F238E27FC236}">
                  <a16:creationId xmlns:a16="http://schemas.microsoft.com/office/drawing/2014/main" id="{9AB7A855-578C-67BC-8F55-2753015CDC18}"/>
                </a:ext>
              </a:extLst>
            </p:cNvPr>
            <p:cNvSpPr>
              <a:spLocks noChangeShapeType="1"/>
            </p:cNvSpPr>
            <p:nvPr/>
          </p:nvSpPr>
          <p:spPr bwMode="auto">
            <a:xfrm>
              <a:off x="2186" y="1921"/>
              <a:ext cx="0" cy="11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52" name="Line 12">
              <a:extLst>
                <a:ext uri="{FF2B5EF4-FFF2-40B4-BE49-F238E27FC236}">
                  <a16:creationId xmlns:a16="http://schemas.microsoft.com/office/drawing/2014/main" id="{1BD0675F-0F29-AEE2-1021-B91B38A0D382}"/>
                </a:ext>
              </a:extLst>
            </p:cNvPr>
            <p:cNvSpPr>
              <a:spLocks noChangeShapeType="1"/>
            </p:cNvSpPr>
            <p:nvPr/>
          </p:nvSpPr>
          <p:spPr bwMode="auto">
            <a:xfrm>
              <a:off x="3633" y="1921"/>
              <a:ext cx="0" cy="11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53" name="Line 13">
              <a:extLst>
                <a:ext uri="{FF2B5EF4-FFF2-40B4-BE49-F238E27FC236}">
                  <a16:creationId xmlns:a16="http://schemas.microsoft.com/office/drawing/2014/main" id="{DFC03D67-7C15-4024-A01A-59D123692E75}"/>
                </a:ext>
              </a:extLst>
            </p:cNvPr>
            <p:cNvSpPr>
              <a:spLocks noChangeShapeType="1"/>
            </p:cNvSpPr>
            <p:nvPr/>
          </p:nvSpPr>
          <p:spPr bwMode="auto">
            <a:xfrm>
              <a:off x="4355" y="1924"/>
              <a:ext cx="0" cy="11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54" name="Line 14">
              <a:extLst>
                <a:ext uri="{FF2B5EF4-FFF2-40B4-BE49-F238E27FC236}">
                  <a16:creationId xmlns:a16="http://schemas.microsoft.com/office/drawing/2014/main" id="{A434FA08-8F78-E8DD-2B0E-882A325BCBB2}"/>
                </a:ext>
              </a:extLst>
            </p:cNvPr>
            <p:cNvSpPr>
              <a:spLocks noChangeShapeType="1"/>
            </p:cNvSpPr>
            <p:nvPr/>
          </p:nvSpPr>
          <p:spPr bwMode="auto">
            <a:xfrm>
              <a:off x="5072" y="1924"/>
              <a:ext cx="0" cy="11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55" name="Line 15">
              <a:extLst>
                <a:ext uri="{FF2B5EF4-FFF2-40B4-BE49-F238E27FC236}">
                  <a16:creationId xmlns:a16="http://schemas.microsoft.com/office/drawing/2014/main" id="{C17BE9CE-3870-F7C3-4176-2B7C2229B69D}"/>
                </a:ext>
              </a:extLst>
            </p:cNvPr>
            <p:cNvSpPr>
              <a:spLocks noChangeShapeType="1"/>
            </p:cNvSpPr>
            <p:nvPr/>
          </p:nvSpPr>
          <p:spPr bwMode="auto">
            <a:xfrm>
              <a:off x="2912" y="1919"/>
              <a:ext cx="0" cy="11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56" name="Line 16">
              <a:extLst>
                <a:ext uri="{FF2B5EF4-FFF2-40B4-BE49-F238E27FC236}">
                  <a16:creationId xmlns:a16="http://schemas.microsoft.com/office/drawing/2014/main" id="{3AC4888B-75DF-88E0-6EA8-280A2924C0ED}"/>
                </a:ext>
              </a:extLst>
            </p:cNvPr>
            <p:cNvSpPr>
              <a:spLocks noChangeShapeType="1"/>
            </p:cNvSpPr>
            <p:nvPr/>
          </p:nvSpPr>
          <p:spPr bwMode="auto">
            <a:xfrm>
              <a:off x="1106" y="1948"/>
              <a:ext cx="0" cy="8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57" name="Line 17">
              <a:extLst>
                <a:ext uri="{FF2B5EF4-FFF2-40B4-BE49-F238E27FC236}">
                  <a16:creationId xmlns:a16="http://schemas.microsoft.com/office/drawing/2014/main" id="{FCAA8F49-3D4A-1BE1-40F7-B8804912A293}"/>
                </a:ext>
              </a:extLst>
            </p:cNvPr>
            <p:cNvSpPr>
              <a:spLocks noChangeShapeType="1"/>
            </p:cNvSpPr>
            <p:nvPr/>
          </p:nvSpPr>
          <p:spPr bwMode="auto">
            <a:xfrm>
              <a:off x="1823" y="1954"/>
              <a:ext cx="0" cy="8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58" name="Line 18">
              <a:extLst>
                <a:ext uri="{FF2B5EF4-FFF2-40B4-BE49-F238E27FC236}">
                  <a16:creationId xmlns:a16="http://schemas.microsoft.com/office/drawing/2014/main" id="{D9F91466-210F-BEF9-867C-3E3058BA04B0}"/>
                </a:ext>
              </a:extLst>
            </p:cNvPr>
            <p:cNvSpPr>
              <a:spLocks noChangeShapeType="1"/>
            </p:cNvSpPr>
            <p:nvPr/>
          </p:nvSpPr>
          <p:spPr bwMode="auto">
            <a:xfrm>
              <a:off x="2543" y="1951"/>
              <a:ext cx="0" cy="8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59" name="Line 19">
              <a:extLst>
                <a:ext uri="{FF2B5EF4-FFF2-40B4-BE49-F238E27FC236}">
                  <a16:creationId xmlns:a16="http://schemas.microsoft.com/office/drawing/2014/main" id="{66B911D4-CC45-4253-E283-84F913307186}"/>
                </a:ext>
              </a:extLst>
            </p:cNvPr>
            <p:cNvSpPr>
              <a:spLocks noChangeShapeType="1"/>
            </p:cNvSpPr>
            <p:nvPr/>
          </p:nvSpPr>
          <p:spPr bwMode="auto">
            <a:xfrm>
              <a:off x="3272" y="1951"/>
              <a:ext cx="0" cy="8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60" name="Line 20">
              <a:extLst>
                <a:ext uri="{FF2B5EF4-FFF2-40B4-BE49-F238E27FC236}">
                  <a16:creationId xmlns:a16="http://schemas.microsoft.com/office/drawing/2014/main" id="{702EB97B-05E6-7A4E-F7F9-DF11F4D68680}"/>
                </a:ext>
              </a:extLst>
            </p:cNvPr>
            <p:cNvSpPr>
              <a:spLocks noChangeShapeType="1"/>
            </p:cNvSpPr>
            <p:nvPr/>
          </p:nvSpPr>
          <p:spPr bwMode="auto">
            <a:xfrm>
              <a:off x="3995" y="1954"/>
              <a:ext cx="0" cy="8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61" name="Line 21">
              <a:extLst>
                <a:ext uri="{FF2B5EF4-FFF2-40B4-BE49-F238E27FC236}">
                  <a16:creationId xmlns:a16="http://schemas.microsoft.com/office/drawing/2014/main" id="{3ECF377A-D9E4-A2AE-1F24-FE0DAA9EBCCC}"/>
                </a:ext>
              </a:extLst>
            </p:cNvPr>
            <p:cNvSpPr>
              <a:spLocks noChangeShapeType="1"/>
            </p:cNvSpPr>
            <p:nvPr/>
          </p:nvSpPr>
          <p:spPr bwMode="auto">
            <a:xfrm>
              <a:off x="4715" y="1951"/>
              <a:ext cx="0" cy="8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343062" name="Rectangle 22">
            <a:extLst>
              <a:ext uri="{FF2B5EF4-FFF2-40B4-BE49-F238E27FC236}">
                <a16:creationId xmlns:a16="http://schemas.microsoft.com/office/drawing/2014/main" id="{31226AA3-1608-DF51-7AE2-22DEC067F995}"/>
              </a:ext>
            </a:extLst>
          </p:cNvPr>
          <p:cNvSpPr>
            <a:spLocks noChangeArrowheads="1"/>
          </p:cNvSpPr>
          <p:nvPr/>
        </p:nvSpPr>
        <p:spPr bwMode="auto">
          <a:xfrm>
            <a:off x="4151314" y="1203326"/>
            <a:ext cx="3505200" cy="476250"/>
          </a:xfrm>
          <a:prstGeom prst="rect">
            <a:avLst/>
          </a:prstGeom>
          <a:solidFill>
            <a:schemeClr val="bg2"/>
          </a:solidFill>
          <a:ln w="12700">
            <a:solidFill>
              <a:schemeClr val="tx1"/>
            </a:solidFill>
            <a:miter lim="800000"/>
            <a:headEnd/>
            <a:tailEnd/>
          </a:ln>
          <a:effectLst/>
        </p:spPr>
        <p:txBody>
          <a:bodyPr wrap="none" anchor="ctr"/>
          <a:lstStyle/>
          <a:p>
            <a:pPr algn="ctr">
              <a:defRPr/>
            </a:pPr>
            <a:r>
              <a:rPr lang="en-US" sz="2400" dirty="0">
                <a:effectLst>
                  <a:outerShdw blurRad="38100" dist="38100" dir="2700000" algn="tl">
                    <a:srgbClr val="000000"/>
                  </a:outerShdw>
                </a:effectLst>
                <a:latin typeface="Book Antiqua" pitchFamily="18" charset="0"/>
              </a:rPr>
              <a:t>Tune-up Parts Cost</a:t>
            </a:r>
          </a:p>
        </p:txBody>
      </p:sp>
      <p:sp>
        <p:nvSpPr>
          <p:cNvPr id="343064" name="Line 24">
            <a:extLst>
              <a:ext uri="{FF2B5EF4-FFF2-40B4-BE49-F238E27FC236}">
                <a16:creationId xmlns:a16="http://schemas.microsoft.com/office/drawing/2014/main" id="{15438B0A-BECF-0F3C-8279-7FD837EE4594}"/>
              </a:ext>
            </a:extLst>
          </p:cNvPr>
          <p:cNvSpPr>
            <a:spLocks noChangeShapeType="1"/>
          </p:cNvSpPr>
          <p:nvPr/>
        </p:nvSpPr>
        <p:spPr bwMode="auto">
          <a:xfrm>
            <a:off x="2519363" y="3400425"/>
            <a:ext cx="725805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65" name="Oval 25">
            <a:extLst>
              <a:ext uri="{FF2B5EF4-FFF2-40B4-BE49-F238E27FC236}">
                <a16:creationId xmlns:a16="http://schemas.microsoft.com/office/drawing/2014/main" id="{5CEAADD2-C2BA-8556-27FD-3A7CFCF5D585}"/>
              </a:ext>
            </a:extLst>
          </p:cNvPr>
          <p:cNvSpPr>
            <a:spLocks noChangeArrowheads="1"/>
          </p:cNvSpPr>
          <p:nvPr/>
        </p:nvSpPr>
        <p:spPr bwMode="auto">
          <a:xfrm>
            <a:off x="7343776"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66" name="Oval 26">
            <a:extLst>
              <a:ext uri="{FF2B5EF4-FFF2-40B4-BE49-F238E27FC236}">
                <a16:creationId xmlns:a16="http://schemas.microsoft.com/office/drawing/2014/main" id="{BECD4455-DE8E-0EB6-2C09-73845C8C1DA9}"/>
              </a:ext>
            </a:extLst>
          </p:cNvPr>
          <p:cNvSpPr>
            <a:spLocks noChangeArrowheads="1"/>
          </p:cNvSpPr>
          <p:nvPr/>
        </p:nvSpPr>
        <p:spPr bwMode="auto">
          <a:xfrm>
            <a:off x="586263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67" name="Oval 27">
            <a:extLst>
              <a:ext uri="{FF2B5EF4-FFF2-40B4-BE49-F238E27FC236}">
                <a16:creationId xmlns:a16="http://schemas.microsoft.com/office/drawing/2014/main" id="{DB02A25B-458F-F575-92F5-44B018324A1C}"/>
              </a:ext>
            </a:extLst>
          </p:cNvPr>
          <p:cNvSpPr>
            <a:spLocks noChangeArrowheads="1"/>
          </p:cNvSpPr>
          <p:nvPr/>
        </p:nvSpPr>
        <p:spPr bwMode="auto">
          <a:xfrm>
            <a:off x="757713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68" name="Oval 28">
            <a:extLst>
              <a:ext uri="{FF2B5EF4-FFF2-40B4-BE49-F238E27FC236}">
                <a16:creationId xmlns:a16="http://schemas.microsoft.com/office/drawing/2014/main" id="{7A40E9C4-90BA-E65F-5DFB-8AF35B1005D3}"/>
              </a:ext>
            </a:extLst>
          </p:cNvPr>
          <p:cNvSpPr>
            <a:spLocks noChangeArrowheads="1"/>
          </p:cNvSpPr>
          <p:nvPr/>
        </p:nvSpPr>
        <p:spPr bwMode="auto">
          <a:xfrm>
            <a:off x="344328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69" name="Oval 29">
            <a:extLst>
              <a:ext uri="{FF2B5EF4-FFF2-40B4-BE49-F238E27FC236}">
                <a16:creationId xmlns:a16="http://schemas.microsoft.com/office/drawing/2014/main" id="{3C40276E-10AA-2FED-FBD4-8A0CB4538B6D}"/>
              </a:ext>
            </a:extLst>
          </p:cNvPr>
          <p:cNvSpPr>
            <a:spLocks noChangeArrowheads="1"/>
          </p:cNvSpPr>
          <p:nvPr/>
        </p:nvSpPr>
        <p:spPr bwMode="auto">
          <a:xfrm>
            <a:off x="551973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70" name="Oval 30">
            <a:extLst>
              <a:ext uri="{FF2B5EF4-FFF2-40B4-BE49-F238E27FC236}">
                <a16:creationId xmlns:a16="http://schemas.microsoft.com/office/drawing/2014/main" id="{74196274-D20D-4FD4-0798-557BC0B05A32}"/>
              </a:ext>
            </a:extLst>
          </p:cNvPr>
          <p:cNvSpPr>
            <a:spLocks noChangeArrowheads="1"/>
          </p:cNvSpPr>
          <p:nvPr/>
        </p:nvSpPr>
        <p:spPr bwMode="auto">
          <a:xfrm>
            <a:off x="287178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71" name="Oval 31">
            <a:extLst>
              <a:ext uri="{FF2B5EF4-FFF2-40B4-BE49-F238E27FC236}">
                <a16:creationId xmlns:a16="http://schemas.microsoft.com/office/drawing/2014/main" id="{999C91FB-E368-4BEB-E60D-B393E5445E4E}"/>
              </a:ext>
            </a:extLst>
          </p:cNvPr>
          <p:cNvSpPr>
            <a:spLocks noChangeArrowheads="1"/>
          </p:cNvSpPr>
          <p:nvPr/>
        </p:nvSpPr>
        <p:spPr bwMode="auto">
          <a:xfrm>
            <a:off x="828198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72" name="Oval 32">
            <a:extLst>
              <a:ext uri="{FF2B5EF4-FFF2-40B4-BE49-F238E27FC236}">
                <a16:creationId xmlns:a16="http://schemas.microsoft.com/office/drawing/2014/main" id="{BC2D7E09-5914-1E26-2E8C-1F1DE49B9EF0}"/>
              </a:ext>
            </a:extLst>
          </p:cNvPr>
          <p:cNvSpPr>
            <a:spLocks noChangeArrowheads="1"/>
          </p:cNvSpPr>
          <p:nvPr/>
        </p:nvSpPr>
        <p:spPr bwMode="auto">
          <a:xfrm>
            <a:off x="6105526"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73" name="Oval 33">
            <a:extLst>
              <a:ext uri="{FF2B5EF4-FFF2-40B4-BE49-F238E27FC236}">
                <a16:creationId xmlns:a16="http://schemas.microsoft.com/office/drawing/2014/main" id="{9E084132-00ED-424F-0B69-E39EEBCDE564}"/>
              </a:ext>
            </a:extLst>
          </p:cNvPr>
          <p:cNvSpPr>
            <a:spLocks noChangeArrowheads="1"/>
          </p:cNvSpPr>
          <p:nvPr/>
        </p:nvSpPr>
        <p:spPr bwMode="auto">
          <a:xfrm>
            <a:off x="8043864"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74" name="Oval 34">
            <a:extLst>
              <a:ext uri="{FF2B5EF4-FFF2-40B4-BE49-F238E27FC236}">
                <a16:creationId xmlns:a16="http://schemas.microsoft.com/office/drawing/2014/main" id="{9DED01A3-DE0E-744B-A6E7-68244CDAD84F}"/>
              </a:ext>
            </a:extLst>
          </p:cNvPr>
          <p:cNvSpPr>
            <a:spLocks noChangeArrowheads="1"/>
          </p:cNvSpPr>
          <p:nvPr/>
        </p:nvSpPr>
        <p:spPr bwMode="auto">
          <a:xfrm>
            <a:off x="4019551"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75" name="Oval 35">
            <a:extLst>
              <a:ext uri="{FF2B5EF4-FFF2-40B4-BE49-F238E27FC236}">
                <a16:creationId xmlns:a16="http://schemas.microsoft.com/office/drawing/2014/main" id="{3EDECE50-F66D-024F-8B3B-9ED25B3A44C5}"/>
              </a:ext>
            </a:extLst>
          </p:cNvPr>
          <p:cNvSpPr>
            <a:spLocks noChangeArrowheads="1"/>
          </p:cNvSpPr>
          <p:nvPr/>
        </p:nvSpPr>
        <p:spPr bwMode="auto">
          <a:xfrm>
            <a:off x="5053014"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76" name="Oval 36">
            <a:extLst>
              <a:ext uri="{FF2B5EF4-FFF2-40B4-BE49-F238E27FC236}">
                <a16:creationId xmlns:a16="http://schemas.microsoft.com/office/drawing/2014/main" id="{8C45E2D0-8A3D-2BD6-9E87-3C38A2206506}"/>
              </a:ext>
            </a:extLst>
          </p:cNvPr>
          <p:cNvSpPr>
            <a:spLocks noChangeArrowheads="1"/>
          </p:cNvSpPr>
          <p:nvPr/>
        </p:nvSpPr>
        <p:spPr bwMode="auto">
          <a:xfrm>
            <a:off x="4848226"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77" name="Oval 37">
            <a:extLst>
              <a:ext uri="{FF2B5EF4-FFF2-40B4-BE49-F238E27FC236}">
                <a16:creationId xmlns:a16="http://schemas.microsoft.com/office/drawing/2014/main" id="{AC4F664C-0633-86B9-11B3-DE11FAB41297}"/>
              </a:ext>
            </a:extLst>
          </p:cNvPr>
          <p:cNvSpPr>
            <a:spLocks noChangeArrowheads="1"/>
          </p:cNvSpPr>
          <p:nvPr/>
        </p:nvSpPr>
        <p:spPr bwMode="auto">
          <a:xfrm>
            <a:off x="517683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78" name="Oval 38">
            <a:extLst>
              <a:ext uri="{FF2B5EF4-FFF2-40B4-BE49-F238E27FC236}">
                <a16:creationId xmlns:a16="http://schemas.microsoft.com/office/drawing/2014/main" id="{CF6D073A-76CA-75D3-F744-D4067E05469B}"/>
              </a:ext>
            </a:extLst>
          </p:cNvPr>
          <p:cNvSpPr>
            <a:spLocks noChangeArrowheads="1"/>
          </p:cNvSpPr>
          <p:nvPr/>
        </p:nvSpPr>
        <p:spPr bwMode="auto">
          <a:xfrm>
            <a:off x="7124701"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79" name="Oval 39">
            <a:extLst>
              <a:ext uri="{FF2B5EF4-FFF2-40B4-BE49-F238E27FC236}">
                <a16:creationId xmlns:a16="http://schemas.microsoft.com/office/drawing/2014/main" id="{CC84D784-BA8B-BDDE-6EDC-7EBBF584A39C}"/>
              </a:ext>
            </a:extLst>
          </p:cNvPr>
          <p:cNvSpPr>
            <a:spLocks noChangeArrowheads="1"/>
          </p:cNvSpPr>
          <p:nvPr/>
        </p:nvSpPr>
        <p:spPr bwMode="auto">
          <a:xfrm>
            <a:off x="449103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80" name="Oval 40">
            <a:extLst>
              <a:ext uri="{FF2B5EF4-FFF2-40B4-BE49-F238E27FC236}">
                <a16:creationId xmlns:a16="http://schemas.microsoft.com/office/drawing/2014/main" id="{14AE332E-1076-159B-836D-7371C4EA8066}"/>
              </a:ext>
            </a:extLst>
          </p:cNvPr>
          <p:cNvSpPr>
            <a:spLocks noChangeArrowheads="1"/>
          </p:cNvSpPr>
          <p:nvPr/>
        </p:nvSpPr>
        <p:spPr bwMode="auto">
          <a:xfrm>
            <a:off x="5519739" y="2944814"/>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81" name="Oval 41">
            <a:extLst>
              <a:ext uri="{FF2B5EF4-FFF2-40B4-BE49-F238E27FC236}">
                <a16:creationId xmlns:a16="http://schemas.microsoft.com/office/drawing/2014/main" id="{031943E5-B46D-0DC6-1776-F370CDF66E3C}"/>
              </a:ext>
            </a:extLst>
          </p:cNvPr>
          <p:cNvSpPr>
            <a:spLocks noChangeArrowheads="1"/>
          </p:cNvSpPr>
          <p:nvPr/>
        </p:nvSpPr>
        <p:spPr bwMode="auto">
          <a:xfrm>
            <a:off x="5981701"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82" name="Oval 42">
            <a:extLst>
              <a:ext uri="{FF2B5EF4-FFF2-40B4-BE49-F238E27FC236}">
                <a16:creationId xmlns:a16="http://schemas.microsoft.com/office/drawing/2014/main" id="{9EEC8E32-8749-BD98-38A2-0F2A6FE47C22}"/>
              </a:ext>
            </a:extLst>
          </p:cNvPr>
          <p:cNvSpPr>
            <a:spLocks noChangeArrowheads="1"/>
          </p:cNvSpPr>
          <p:nvPr/>
        </p:nvSpPr>
        <p:spPr bwMode="auto">
          <a:xfrm>
            <a:off x="5519739" y="276383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83" name="Oval 43">
            <a:extLst>
              <a:ext uri="{FF2B5EF4-FFF2-40B4-BE49-F238E27FC236}">
                <a16:creationId xmlns:a16="http://schemas.microsoft.com/office/drawing/2014/main" id="{498D97F2-8E0A-B96A-1086-771FF1DBB36B}"/>
              </a:ext>
            </a:extLst>
          </p:cNvPr>
          <p:cNvSpPr>
            <a:spLocks noChangeArrowheads="1"/>
          </p:cNvSpPr>
          <p:nvPr/>
        </p:nvSpPr>
        <p:spPr bwMode="auto">
          <a:xfrm>
            <a:off x="5176839" y="2944814"/>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84" name="Oval 44">
            <a:extLst>
              <a:ext uri="{FF2B5EF4-FFF2-40B4-BE49-F238E27FC236}">
                <a16:creationId xmlns:a16="http://schemas.microsoft.com/office/drawing/2014/main" id="{E3760C73-83A4-A3E9-F4D7-EBF1CF73548F}"/>
              </a:ext>
            </a:extLst>
          </p:cNvPr>
          <p:cNvSpPr>
            <a:spLocks noChangeArrowheads="1"/>
          </p:cNvSpPr>
          <p:nvPr/>
        </p:nvSpPr>
        <p:spPr bwMode="auto">
          <a:xfrm>
            <a:off x="5638801"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85" name="Oval 45">
            <a:extLst>
              <a:ext uri="{FF2B5EF4-FFF2-40B4-BE49-F238E27FC236}">
                <a16:creationId xmlns:a16="http://schemas.microsoft.com/office/drawing/2014/main" id="{74C9B5D2-89DC-EF3A-0FE0-F2F46FEF061C}"/>
              </a:ext>
            </a:extLst>
          </p:cNvPr>
          <p:cNvSpPr>
            <a:spLocks noChangeArrowheads="1"/>
          </p:cNvSpPr>
          <p:nvPr/>
        </p:nvSpPr>
        <p:spPr bwMode="auto">
          <a:xfrm>
            <a:off x="8839201"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86" name="Oval 46">
            <a:extLst>
              <a:ext uri="{FF2B5EF4-FFF2-40B4-BE49-F238E27FC236}">
                <a16:creationId xmlns:a16="http://schemas.microsoft.com/office/drawing/2014/main" id="{0D9E2B0B-E7A7-C618-4E86-14ED1EE2CC0E}"/>
              </a:ext>
            </a:extLst>
          </p:cNvPr>
          <p:cNvSpPr>
            <a:spLocks noChangeArrowheads="1"/>
          </p:cNvSpPr>
          <p:nvPr/>
        </p:nvSpPr>
        <p:spPr bwMode="auto">
          <a:xfrm>
            <a:off x="5400676"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87" name="Oval 47">
            <a:extLst>
              <a:ext uri="{FF2B5EF4-FFF2-40B4-BE49-F238E27FC236}">
                <a16:creationId xmlns:a16="http://schemas.microsoft.com/office/drawing/2014/main" id="{83816468-0D16-F6E9-DF69-BD3677639DF4}"/>
              </a:ext>
            </a:extLst>
          </p:cNvPr>
          <p:cNvSpPr>
            <a:spLocks noChangeArrowheads="1"/>
          </p:cNvSpPr>
          <p:nvPr/>
        </p:nvSpPr>
        <p:spPr bwMode="auto">
          <a:xfrm>
            <a:off x="4019551" y="2944814"/>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88" name="Oval 48">
            <a:extLst>
              <a:ext uri="{FF2B5EF4-FFF2-40B4-BE49-F238E27FC236}">
                <a16:creationId xmlns:a16="http://schemas.microsoft.com/office/drawing/2014/main" id="{0A0B3AA7-99E7-C4CC-1ACC-822F35A29FE7}"/>
              </a:ext>
            </a:extLst>
          </p:cNvPr>
          <p:cNvSpPr>
            <a:spLocks noChangeArrowheads="1"/>
          </p:cNvSpPr>
          <p:nvPr/>
        </p:nvSpPr>
        <p:spPr bwMode="auto">
          <a:xfrm>
            <a:off x="4724401"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89" name="Oval 49">
            <a:extLst>
              <a:ext uri="{FF2B5EF4-FFF2-40B4-BE49-F238E27FC236}">
                <a16:creationId xmlns:a16="http://schemas.microsoft.com/office/drawing/2014/main" id="{04B14EA4-A4BE-1824-2514-85E538C0D7EE}"/>
              </a:ext>
            </a:extLst>
          </p:cNvPr>
          <p:cNvSpPr>
            <a:spLocks noChangeArrowheads="1"/>
          </p:cNvSpPr>
          <p:nvPr/>
        </p:nvSpPr>
        <p:spPr bwMode="auto">
          <a:xfrm>
            <a:off x="8043864" y="2944814"/>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90" name="Oval 50">
            <a:extLst>
              <a:ext uri="{FF2B5EF4-FFF2-40B4-BE49-F238E27FC236}">
                <a16:creationId xmlns:a16="http://schemas.microsoft.com/office/drawing/2014/main" id="{F1DB4D4E-EA70-50D1-B8E6-B946D41CBBF6}"/>
              </a:ext>
            </a:extLst>
          </p:cNvPr>
          <p:cNvSpPr>
            <a:spLocks noChangeArrowheads="1"/>
          </p:cNvSpPr>
          <p:nvPr/>
        </p:nvSpPr>
        <p:spPr bwMode="auto">
          <a:xfrm>
            <a:off x="896778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91" name="Oval 51">
            <a:extLst>
              <a:ext uri="{FF2B5EF4-FFF2-40B4-BE49-F238E27FC236}">
                <a16:creationId xmlns:a16="http://schemas.microsoft.com/office/drawing/2014/main" id="{908CF1C2-8D2E-E453-8075-4313EAA4277E}"/>
              </a:ext>
            </a:extLst>
          </p:cNvPr>
          <p:cNvSpPr>
            <a:spLocks noChangeArrowheads="1"/>
          </p:cNvSpPr>
          <p:nvPr/>
        </p:nvSpPr>
        <p:spPr bwMode="auto">
          <a:xfrm>
            <a:off x="5753101"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92" name="Oval 52">
            <a:extLst>
              <a:ext uri="{FF2B5EF4-FFF2-40B4-BE49-F238E27FC236}">
                <a16:creationId xmlns:a16="http://schemas.microsoft.com/office/drawing/2014/main" id="{4D10B0E9-0882-3F14-7B59-E46627C4206B}"/>
              </a:ext>
            </a:extLst>
          </p:cNvPr>
          <p:cNvSpPr>
            <a:spLocks noChangeArrowheads="1"/>
          </p:cNvSpPr>
          <p:nvPr/>
        </p:nvSpPr>
        <p:spPr bwMode="auto">
          <a:xfrm>
            <a:off x="437673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93" name="Oval 53">
            <a:extLst>
              <a:ext uri="{FF2B5EF4-FFF2-40B4-BE49-F238E27FC236}">
                <a16:creationId xmlns:a16="http://schemas.microsoft.com/office/drawing/2014/main" id="{67D90621-8D1D-EE99-DF4E-296F177A92E9}"/>
              </a:ext>
            </a:extLst>
          </p:cNvPr>
          <p:cNvSpPr>
            <a:spLocks noChangeArrowheads="1"/>
          </p:cNvSpPr>
          <p:nvPr/>
        </p:nvSpPr>
        <p:spPr bwMode="auto">
          <a:xfrm>
            <a:off x="6107114" y="2944814"/>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94" name="Oval 54">
            <a:extLst>
              <a:ext uri="{FF2B5EF4-FFF2-40B4-BE49-F238E27FC236}">
                <a16:creationId xmlns:a16="http://schemas.microsoft.com/office/drawing/2014/main" id="{612F858E-15C1-5303-3B6C-DB9F8C9AACD6}"/>
              </a:ext>
            </a:extLst>
          </p:cNvPr>
          <p:cNvSpPr>
            <a:spLocks noChangeArrowheads="1"/>
          </p:cNvSpPr>
          <p:nvPr/>
        </p:nvSpPr>
        <p:spPr bwMode="auto">
          <a:xfrm>
            <a:off x="9420226"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95" name="Oval 55">
            <a:extLst>
              <a:ext uri="{FF2B5EF4-FFF2-40B4-BE49-F238E27FC236}">
                <a16:creationId xmlns:a16="http://schemas.microsoft.com/office/drawing/2014/main" id="{36715906-857C-EEE7-E9B6-53F5E113C9D2}"/>
              </a:ext>
            </a:extLst>
          </p:cNvPr>
          <p:cNvSpPr>
            <a:spLocks noChangeArrowheads="1"/>
          </p:cNvSpPr>
          <p:nvPr/>
        </p:nvSpPr>
        <p:spPr bwMode="auto">
          <a:xfrm>
            <a:off x="6677026"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96" name="Oval 56">
            <a:extLst>
              <a:ext uri="{FF2B5EF4-FFF2-40B4-BE49-F238E27FC236}">
                <a16:creationId xmlns:a16="http://schemas.microsoft.com/office/drawing/2014/main" id="{0E3ECA9D-2A28-F3FC-12CA-B18DBD9496CD}"/>
              </a:ext>
            </a:extLst>
          </p:cNvPr>
          <p:cNvSpPr>
            <a:spLocks noChangeArrowheads="1"/>
          </p:cNvSpPr>
          <p:nvPr/>
        </p:nvSpPr>
        <p:spPr bwMode="auto">
          <a:xfrm>
            <a:off x="8043864" y="276383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97" name="Oval 57">
            <a:extLst>
              <a:ext uri="{FF2B5EF4-FFF2-40B4-BE49-F238E27FC236}">
                <a16:creationId xmlns:a16="http://schemas.microsoft.com/office/drawing/2014/main" id="{48F35708-F581-6CC6-5E6D-5B7AA10ABE51}"/>
              </a:ext>
            </a:extLst>
          </p:cNvPr>
          <p:cNvSpPr>
            <a:spLocks noChangeArrowheads="1"/>
          </p:cNvSpPr>
          <p:nvPr/>
        </p:nvSpPr>
        <p:spPr bwMode="auto">
          <a:xfrm>
            <a:off x="700563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98" name="Oval 58">
            <a:extLst>
              <a:ext uri="{FF2B5EF4-FFF2-40B4-BE49-F238E27FC236}">
                <a16:creationId xmlns:a16="http://schemas.microsoft.com/office/drawing/2014/main" id="{730D0E33-0F3F-FB51-F195-3DC0730985AF}"/>
              </a:ext>
            </a:extLst>
          </p:cNvPr>
          <p:cNvSpPr>
            <a:spLocks noChangeArrowheads="1"/>
          </p:cNvSpPr>
          <p:nvPr/>
        </p:nvSpPr>
        <p:spPr bwMode="auto">
          <a:xfrm>
            <a:off x="4724401" y="2944814"/>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099" name="Oval 59">
            <a:extLst>
              <a:ext uri="{FF2B5EF4-FFF2-40B4-BE49-F238E27FC236}">
                <a16:creationId xmlns:a16="http://schemas.microsoft.com/office/drawing/2014/main" id="{1A8B85CF-2646-D5F9-58B5-4ED6BA98AF96}"/>
              </a:ext>
            </a:extLst>
          </p:cNvPr>
          <p:cNvSpPr>
            <a:spLocks noChangeArrowheads="1"/>
          </p:cNvSpPr>
          <p:nvPr/>
        </p:nvSpPr>
        <p:spPr bwMode="auto">
          <a:xfrm>
            <a:off x="6448426"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00" name="Oval 60">
            <a:extLst>
              <a:ext uri="{FF2B5EF4-FFF2-40B4-BE49-F238E27FC236}">
                <a16:creationId xmlns:a16="http://schemas.microsoft.com/office/drawing/2014/main" id="{BB01F506-2811-5EE8-5895-5996AD126194}"/>
              </a:ext>
            </a:extLst>
          </p:cNvPr>
          <p:cNvSpPr>
            <a:spLocks noChangeArrowheads="1"/>
          </p:cNvSpPr>
          <p:nvPr/>
        </p:nvSpPr>
        <p:spPr bwMode="auto">
          <a:xfrm>
            <a:off x="4724401" y="276383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01" name="Oval 61">
            <a:extLst>
              <a:ext uri="{FF2B5EF4-FFF2-40B4-BE49-F238E27FC236}">
                <a16:creationId xmlns:a16="http://schemas.microsoft.com/office/drawing/2014/main" id="{2365BCE3-8A89-EBB0-780C-DF529CB0371A}"/>
              </a:ext>
            </a:extLst>
          </p:cNvPr>
          <p:cNvSpPr>
            <a:spLocks noChangeArrowheads="1"/>
          </p:cNvSpPr>
          <p:nvPr/>
        </p:nvSpPr>
        <p:spPr bwMode="auto">
          <a:xfrm>
            <a:off x="5051426" y="2944814"/>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02" name="Oval 62">
            <a:extLst>
              <a:ext uri="{FF2B5EF4-FFF2-40B4-BE49-F238E27FC236}">
                <a16:creationId xmlns:a16="http://schemas.microsoft.com/office/drawing/2014/main" id="{3C07C4B7-17E7-951E-EEDE-993A476B2524}"/>
              </a:ext>
            </a:extLst>
          </p:cNvPr>
          <p:cNvSpPr>
            <a:spLocks noChangeArrowheads="1"/>
          </p:cNvSpPr>
          <p:nvPr/>
        </p:nvSpPr>
        <p:spPr bwMode="auto">
          <a:xfrm>
            <a:off x="4848226" y="2944814"/>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03" name="Oval 63">
            <a:extLst>
              <a:ext uri="{FF2B5EF4-FFF2-40B4-BE49-F238E27FC236}">
                <a16:creationId xmlns:a16="http://schemas.microsoft.com/office/drawing/2014/main" id="{5004D7C4-86C7-6E74-94D4-0E8A601CC87D}"/>
              </a:ext>
            </a:extLst>
          </p:cNvPr>
          <p:cNvSpPr>
            <a:spLocks noChangeArrowheads="1"/>
          </p:cNvSpPr>
          <p:nvPr/>
        </p:nvSpPr>
        <p:spPr bwMode="auto">
          <a:xfrm>
            <a:off x="460533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04" name="Oval 64">
            <a:extLst>
              <a:ext uri="{FF2B5EF4-FFF2-40B4-BE49-F238E27FC236}">
                <a16:creationId xmlns:a16="http://schemas.microsoft.com/office/drawing/2014/main" id="{C3D06C9C-BA33-6E8B-80E0-B8CB87C7021A}"/>
              </a:ext>
            </a:extLst>
          </p:cNvPr>
          <p:cNvSpPr>
            <a:spLocks noChangeArrowheads="1"/>
          </p:cNvSpPr>
          <p:nvPr/>
        </p:nvSpPr>
        <p:spPr bwMode="auto">
          <a:xfrm>
            <a:off x="5400676" y="2944814"/>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05" name="Oval 65">
            <a:extLst>
              <a:ext uri="{FF2B5EF4-FFF2-40B4-BE49-F238E27FC236}">
                <a16:creationId xmlns:a16="http://schemas.microsoft.com/office/drawing/2014/main" id="{D8F3CFA3-AC97-CAD9-5C07-44D536D7531C}"/>
              </a:ext>
            </a:extLst>
          </p:cNvPr>
          <p:cNvSpPr>
            <a:spLocks noChangeArrowheads="1"/>
          </p:cNvSpPr>
          <p:nvPr/>
        </p:nvSpPr>
        <p:spPr bwMode="auto">
          <a:xfrm>
            <a:off x="4019551" y="276383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06" name="Oval 66">
            <a:extLst>
              <a:ext uri="{FF2B5EF4-FFF2-40B4-BE49-F238E27FC236}">
                <a16:creationId xmlns:a16="http://schemas.microsoft.com/office/drawing/2014/main" id="{400F455E-F7CB-FE55-C5A0-090C6BFB8FB8}"/>
              </a:ext>
            </a:extLst>
          </p:cNvPr>
          <p:cNvSpPr>
            <a:spLocks noChangeArrowheads="1"/>
          </p:cNvSpPr>
          <p:nvPr/>
        </p:nvSpPr>
        <p:spPr bwMode="auto">
          <a:xfrm>
            <a:off x="6329364"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07" name="Oval 67">
            <a:extLst>
              <a:ext uri="{FF2B5EF4-FFF2-40B4-BE49-F238E27FC236}">
                <a16:creationId xmlns:a16="http://schemas.microsoft.com/office/drawing/2014/main" id="{731AFCA4-7BBD-1D90-8EE0-6AE209AB12EB}"/>
              </a:ext>
            </a:extLst>
          </p:cNvPr>
          <p:cNvSpPr>
            <a:spLocks noChangeArrowheads="1"/>
          </p:cNvSpPr>
          <p:nvPr/>
        </p:nvSpPr>
        <p:spPr bwMode="auto">
          <a:xfrm>
            <a:off x="8045451" y="257333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08" name="Oval 68">
            <a:extLst>
              <a:ext uri="{FF2B5EF4-FFF2-40B4-BE49-F238E27FC236}">
                <a16:creationId xmlns:a16="http://schemas.microsoft.com/office/drawing/2014/main" id="{9898947E-DFE2-EE3F-3D60-C373F47117B6}"/>
              </a:ext>
            </a:extLst>
          </p:cNvPr>
          <p:cNvSpPr>
            <a:spLocks noChangeArrowheads="1"/>
          </p:cNvSpPr>
          <p:nvPr/>
        </p:nvSpPr>
        <p:spPr bwMode="auto">
          <a:xfrm>
            <a:off x="8501064"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09" name="Oval 69">
            <a:extLst>
              <a:ext uri="{FF2B5EF4-FFF2-40B4-BE49-F238E27FC236}">
                <a16:creationId xmlns:a16="http://schemas.microsoft.com/office/drawing/2014/main" id="{514434AD-3307-57FE-0CC7-FC3C290339BB}"/>
              </a:ext>
            </a:extLst>
          </p:cNvPr>
          <p:cNvSpPr>
            <a:spLocks noChangeArrowheads="1"/>
          </p:cNvSpPr>
          <p:nvPr/>
        </p:nvSpPr>
        <p:spPr bwMode="auto">
          <a:xfrm>
            <a:off x="5981701" y="2944814"/>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10" name="Oval 70">
            <a:extLst>
              <a:ext uri="{FF2B5EF4-FFF2-40B4-BE49-F238E27FC236}">
                <a16:creationId xmlns:a16="http://schemas.microsoft.com/office/drawing/2014/main" id="{0D00E99E-2B42-730D-F686-7972076013D3}"/>
              </a:ext>
            </a:extLst>
          </p:cNvPr>
          <p:cNvSpPr>
            <a:spLocks noChangeArrowheads="1"/>
          </p:cNvSpPr>
          <p:nvPr/>
        </p:nvSpPr>
        <p:spPr bwMode="auto">
          <a:xfrm>
            <a:off x="8967789" y="2944814"/>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11" name="Oval 71">
            <a:extLst>
              <a:ext uri="{FF2B5EF4-FFF2-40B4-BE49-F238E27FC236}">
                <a16:creationId xmlns:a16="http://schemas.microsoft.com/office/drawing/2014/main" id="{A37387C4-2D50-D234-D430-57CA9CD707E4}"/>
              </a:ext>
            </a:extLst>
          </p:cNvPr>
          <p:cNvSpPr>
            <a:spLocks noChangeArrowheads="1"/>
          </p:cNvSpPr>
          <p:nvPr/>
        </p:nvSpPr>
        <p:spPr bwMode="auto">
          <a:xfrm>
            <a:off x="5981701" y="276383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12" name="Oval 72">
            <a:extLst>
              <a:ext uri="{FF2B5EF4-FFF2-40B4-BE49-F238E27FC236}">
                <a16:creationId xmlns:a16="http://schemas.microsoft.com/office/drawing/2014/main" id="{06D0BB66-4F3E-C966-0713-6B866C4FB4D1}"/>
              </a:ext>
            </a:extLst>
          </p:cNvPr>
          <p:cNvSpPr>
            <a:spLocks noChangeArrowheads="1"/>
          </p:cNvSpPr>
          <p:nvPr/>
        </p:nvSpPr>
        <p:spPr bwMode="auto">
          <a:xfrm>
            <a:off x="4848226" y="276383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13" name="Oval 73">
            <a:extLst>
              <a:ext uri="{FF2B5EF4-FFF2-40B4-BE49-F238E27FC236}">
                <a16:creationId xmlns:a16="http://schemas.microsoft.com/office/drawing/2014/main" id="{99459C35-B971-CF8B-9123-3B32F99DC590}"/>
              </a:ext>
            </a:extLst>
          </p:cNvPr>
          <p:cNvSpPr>
            <a:spLocks noChangeArrowheads="1"/>
          </p:cNvSpPr>
          <p:nvPr/>
        </p:nvSpPr>
        <p:spPr bwMode="auto">
          <a:xfrm>
            <a:off x="4019551" y="257333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14" name="Oval 74">
            <a:extLst>
              <a:ext uri="{FF2B5EF4-FFF2-40B4-BE49-F238E27FC236}">
                <a16:creationId xmlns:a16="http://schemas.microsoft.com/office/drawing/2014/main" id="{A3EBE996-055D-ADCF-A1AD-C08550A40DE6}"/>
              </a:ext>
            </a:extLst>
          </p:cNvPr>
          <p:cNvSpPr>
            <a:spLocks noChangeArrowheads="1"/>
          </p:cNvSpPr>
          <p:nvPr/>
        </p:nvSpPr>
        <p:spPr bwMode="auto">
          <a:xfrm>
            <a:off x="5291139" y="3125789"/>
            <a:ext cx="79375" cy="79375"/>
          </a:xfrm>
          <a:prstGeom prst="ellipse">
            <a:avLst/>
          </a:prstGeom>
          <a:solidFill>
            <a:srgbClr val="66FFFF"/>
          </a:solidFill>
          <a:ln w="12700">
            <a:no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43115" name="Rectangle 75">
            <a:extLst>
              <a:ext uri="{FF2B5EF4-FFF2-40B4-BE49-F238E27FC236}">
                <a16:creationId xmlns:a16="http://schemas.microsoft.com/office/drawing/2014/main" id="{A2343E33-7D6C-C4D6-3D19-85FBE3EA1004}"/>
              </a:ext>
            </a:extLst>
          </p:cNvPr>
          <p:cNvSpPr>
            <a:spLocks noChangeArrowheads="1"/>
          </p:cNvSpPr>
          <p:nvPr/>
        </p:nvSpPr>
        <p:spPr bwMode="auto">
          <a:xfrm>
            <a:off x="2200275" y="755651"/>
            <a:ext cx="5511800" cy="569913"/>
          </a:xfrm>
          <a:prstGeom prst="rect">
            <a:avLst/>
          </a:prstGeom>
          <a:noFill/>
          <a:ln w="12700">
            <a:noFill/>
            <a:miter lim="800000"/>
            <a:headEnd/>
            <a:tailEnd/>
          </a:ln>
          <a:effectLst/>
        </p:spPr>
        <p:txBody>
          <a:bodyPr lIns="90488" tIns="44450" rIns="90488" bIns="44450"/>
          <a:lstStyle/>
          <a:p>
            <a:pPr>
              <a:spcBef>
                <a:spcPct val="20000"/>
              </a:spcBef>
              <a:buClr>
                <a:srgbClr val="66FFFF"/>
              </a:buClr>
              <a:buSzPct val="75000"/>
              <a:defRPr/>
            </a:pPr>
            <a:endParaRPr lang="en-US" sz="2400" dirty="0">
              <a:effectLst>
                <a:outerShdw blurRad="38100" dist="38100" dir="2700000" algn="tl">
                  <a:srgbClr val="000000"/>
                </a:outerShdw>
              </a:effectLst>
              <a:latin typeface="Book Antiqua" pitchFamily="18" charset="0"/>
            </a:endParaRPr>
          </a:p>
        </p:txBody>
      </p:sp>
      <p:sp>
        <p:nvSpPr>
          <p:cNvPr id="76" name="Rectangle 8">
            <a:extLst>
              <a:ext uri="{FF2B5EF4-FFF2-40B4-BE49-F238E27FC236}">
                <a16:creationId xmlns:a16="http://schemas.microsoft.com/office/drawing/2014/main" id="{4AD80FA6-FF7C-0C88-A31F-38C96BCF5024}"/>
              </a:ext>
            </a:extLst>
          </p:cNvPr>
          <p:cNvSpPr>
            <a:spLocks noChangeArrowheads="1"/>
          </p:cNvSpPr>
          <p:nvPr/>
        </p:nvSpPr>
        <p:spPr bwMode="auto">
          <a:xfrm>
            <a:off x="2084388" y="5022850"/>
            <a:ext cx="7772400" cy="55403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rPr>
              <a:t>A horizontal axis shows the range of data values.</a:t>
            </a:r>
          </a:p>
        </p:txBody>
      </p:sp>
      <p:sp>
        <p:nvSpPr>
          <p:cNvPr id="77" name="Rectangle 9">
            <a:extLst>
              <a:ext uri="{FF2B5EF4-FFF2-40B4-BE49-F238E27FC236}">
                <a16:creationId xmlns:a16="http://schemas.microsoft.com/office/drawing/2014/main" id="{F7B417AB-1577-2D1F-4D4E-09DC412CCFEF}"/>
              </a:ext>
            </a:extLst>
          </p:cNvPr>
          <p:cNvSpPr>
            <a:spLocks noChangeArrowheads="1"/>
          </p:cNvSpPr>
          <p:nvPr/>
        </p:nvSpPr>
        <p:spPr bwMode="auto">
          <a:xfrm>
            <a:off x="2097088" y="5454650"/>
            <a:ext cx="7772400" cy="88423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rPr>
              <a:t>Then each data value is represented by a dot placed above the axis.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3045"/>
                                        </p:tgtEl>
                                        <p:attrNameLst>
                                          <p:attrName>style.visibility</p:attrName>
                                        </p:attrNameLst>
                                      </p:cBhvr>
                                      <p:to>
                                        <p:strVal val="visible"/>
                                      </p:to>
                                    </p:set>
                                    <p:animEffect transition="in" filter="dissolve">
                                      <p:cBhvr>
                                        <p:cTn id="7" dur="500"/>
                                        <p:tgtEl>
                                          <p:spTgt spid="343045"/>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343062"/>
                                        </p:tgtEl>
                                        <p:attrNameLst>
                                          <p:attrName>style.visibility</p:attrName>
                                        </p:attrNameLst>
                                      </p:cBhvr>
                                      <p:to>
                                        <p:strVal val="visible"/>
                                      </p:to>
                                    </p:set>
                                    <p:animEffect transition="in" filter="dissolve">
                                      <p:cBhvr>
                                        <p:cTn id="11" dur="500"/>
                                        <p:tgtEl>
                                          <p:spTgt spid="343062"/>
                                        </p:tgtEl>
                                      </p:cBhvr>
                                    </p:animEffect>
                                  </p:childTnLst>
                                </p:cTn>
                              </p:par>
                            </p:childTnLst>
                          </p:cTn>
                        </p:par>
                        <p:par>
                          <p:cTn id="12" fill="hold" nodeType="afterGroup">
                            <p:stCondLst>
                              <p:cond delay="2000"/>
                            </p:stCondLst>
                            <p:childTnLst>
                              <p:par>
                                <p:cTn id="13" presetID="16" presetClass="entr" presetSubtype="42" fill="hold" nodeType="afterEffect">
                                  <p:stCondLst>
                                    <p:cond delay="1000"/>
                                  </p:stCondLst>
                                  <p:childTnLst>
                                    <p:set>
                                      <p:cBhvr>
                                        <p:cTn id="14" dur="1" fill="hold">
                                          <p:stCondLst>
                                            <p:cond delay="0"/>
                                          </p:stCondLst>
                                        </p:cTn>
                                        <p:tgtEl>
                                          <p:spTgt spid="343064"/>
                                        </p:tgtEl>
                                        <p:attrNameLst>
                                          <p:attrName>style.visibility</p:attrName>
                                        </p:attrNameLst>
                                      </p:cBhvr>
                                      <p:to>
                                        <p:strVal val="visible"/>
                                      </p:to>
                                    </p:set>
                                    <p:animEffect transition="in" filter="barn(outHorizontal)">
                                      <p:cBhvr>
                                        <p:cTn id="15" dur="500"/>
                                        <p:tgtEl>
                                          <p:spTgt spid="343064"/>
                                        </p:tgtEl>
                                      </p:cBhvr>
                                    </p:animEffect>
                                  </p:childTnLst>
                                </p:cTn>
                              </p:par>
                            </p:childTnLst>
                          </p:cTn>
                        </p:par>
                        <p:par>
                          <p:cTn id="16" fill="hold" nodeType="afterGroup">
                            <p:stCondLst>
                              <p:cond delay="3500"/>
                            </p:stCondLst>
                            <p:childTnLst>
                              <p:par>
                                <p:cTn id="17" presetID="16" presetClass="entr" presetSubtype="42"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barn(outHorizontal)">
                                      <p:cBhvr>
                                        <p:cTn id="19" dur="500"/>
                                        <p:tgtEl>
                                          <p:spTgt spid="2"/>
                                        </p:tgtEl>
                                      </p:cBhvr>
                                    </p:animEffect>
                                  </p:childTnLst>
                                </p:cTn>
                              </p:par>
                            </p:childTnLst>
                          </p:cTn>
                        </p:par>
                        <p:par>
                          <p:cTn id="20" fill="hold" nodeType="afterGroup">
                            <p:stCondLst>
                              <p:cond delay="5000"/>
                            </p:stCondLst>
                            <p:childTnLst>
                              <p:par>
                                <p:cTn id="21" presetID="16" presetClass="entr" presetSubtype="42" fill="hold" grpId="0" nodeType="afterEffect">
                                  <p:stCondLst>
                                    <p:cond delay="1000"/>
                                  </p:stCondLst>
                                  <p:childTnLst>
                                    <p:set>
                                      <p:cBhvr>
                                        <p:cTn id="22" dur="1" fill="hold">
                                          <p:stCondLst>
                                            <p:cond delay="0"/>
                                          </p:stCondLst>
                                        </p:cTn>
                                        <p:tgtEl>
                                          <p:spTgt spid="343046"/>
                                        </p:tgtEl>
                                        <p:attrNameLst>
                                          <p:attrName>style.visibility</p:attrName>
                                        </p:attrNameLst>
                                      </p:cBhvr>
                                      <p:to>
                                        <p:strVal val="visible"/>
                                      </p:to>
                                    </p:set>
                                    <p:animEffect transition="in" filter="barn(outHorizontal)">
                                      <p:cBhvr>
                                        <p:cTn id="23" dur="500"/>
                                        <p:tgtEl>
                                          <p:spTgt spid="343046"/>
                                        </p:tgtEl>
                                      </p:cBhvr>
                                    </p:animEffect>
                                  </p:childTnLst>
                                </p:cTn>
                              </p:par>
                            </p:childTnLst>
                          </p:cTn>
                        </p:par>
                        <p:par>
                          <p:cTn id="24" fill="hold" nodeType="afterGroup">
                            <p:stCondLst>
                              <p:cond delay="6500"/>
                            </p:stCondLst>
                            <p:childTnLst>
                              <p:par>
                                <p:cTn id="25" presetID="12" presetClass="entr" presetSubtype="1" fill="hold" grpId="0" nodeType="afterEffect">
                                  <p:stCondLst>
                                    <p:cond delay="1000"/>
                                  </p:stCondLst>
                                  <p:childTnLst>
                                    <p:set>
                                      <p:cBhvr>
                                        <p:cTn id="26" dur="1" fill="hold">
                                          <p:stCondLst>
                                            <p:cond delay="0"/>
                                          </p:stCondLst>
                                        </p:cTn>
                                        <p:tgtEl>
                                          <p:spTgt spid="343047"/>
                                        </p:tgtEl>
                                        <p:attrNameLst>
                                          <p:attrName>style.visibility</p:attrName>
                                        </p:attrNameLst>
                                      </p:cBhvr>
                                      <p:to>
                                        <p:strVal val="visible"/>
                                      </p:to>
                                    </p:set>
                                    <p:animEffect transition="in" filter="slide(fromTop)">
                                      <p:cBhvr>
                                        <p:cTn id="27" dur="500"/>
                                        <p:tgtEl>
                                          <p:spTgt spid="343047"/>
                                        </p:tgtEl>
                                      </p:cBhvr>
                                    </p:animEffect>
                                  </p:childTnLst>
                                </p:cTn>
                              </p:par>
                            </p:childTnLst>
                          </p:cTn>
                        </p:par>
                        <p:par>
                          <p:cTn id="28" fill="hold" nodeType="afterGroup">
                            <p:stCondLst>
                              <p:cond delay="8000"/>
                            </p:stCondLst>
                            <p:childTnLst>
                              <p:par>
                                <p:cTn id="29" presetID="2" presetClass="entr" presetSubtype="4" fill="hold" grpId="0" nodeType="afterEffect">
                                  <p:stCondLst>
                                    <p:cond delay="0"/>
                                  </p:stCondLst>
                                  <p:childTnLst>
                                    <p:set>
                                      <p:cBhvr>
                                        <p:cTn id="30" dur="1" fill="hold">
                                          <p:stCondLst>
                                            <p:cond delay="0"/>
                                          </p:stCondLst>
                                        </p:cTn>
                                        <p:tgtEl>
                                          <p:spTgt spid="343065"/>
                                        </p:tgtEl>
                                        <p:attrNameLst>
                                          <p:attrName>style.visibility</p:attrName>
                                        </p:attrNameLst>
                                      </p:cBhvr>
                                      <p:to>
                                        <p:strVal val="visible"/>
                                      </p:to>
                                    </p:set>
                                    <p:anim calcmode="lin" valueType="num">
                                      <p:cBhvr additive="base">
                                        <p:cTn id="31" dur="500" fill="hold"/>
                                        <p:tgtEl>
                                          <p:spTgt spid="343065"/>
                                        </p:tgtEl>
                                        <p:attrNameLst>
                                          <p:attrName>ppt_x</p:attrName>
                                        </p:attrNameLst>
                                      </p:cBhvr>
                                      <p:tavLst>
                                        <p:tav tm="0">
                                          <p:val>
                                            <p:strVal val="#ppt_x"/>
                                          </p:val>
                                        </p:tav>
                                        <p:tav tm="100000">
                                          <p:val>
                                            <p:strVal val="#ppt_x"/>
                                          </p:val>
                                        </p:tav>
                                      </p:tavLst>
                                    </p:anim>
                                    <p:anim calcmode="lin" valueType="num">
                                      <p:cBhvr additive="base">
                                        <p:cTn id="32" dur="500" fill="hold"/>
                                        <p:tgtEl>
                                          <p:spTgt spid="343065"/>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8500"/>
                            </p:stCondLst>
                            <p:childTnLst>
                              <p:par>
                                <p:cTn id="34" presetID="2" presetClass="entr" presetSubtype="4" fill="hold" grpId="0" nodeType="afterEffect">
                                  <p:stCondLst>
                                    <p:cond delay="0"/>
                                  </p:stCondLst>
                                  <p:childTnLst>
                                    <p:set>
                                      <p:cBhvr>
                                        <p:cTn id="35" dur="1" fill="hold">
                                          <p:stCondLst>
                                            <p:cond delay="0"/>
                                          </p:stCondLst>
                                        </p:cTn>
                                        <p:tgtEl>
                                          <p:spTgt spid="343066"/>
                                        </p:tgtEl>
                                        <p:attrNameLst>
                                          <p:attrName>style.visibility</p:attrName>
                                        </p:attrNameLst>
                                      </p:cBhvr>
                                      <p:to>
                                        <p:strVal val="visible"/>
                                      </p:to>
                                    </p:set>
                                    <p:anim calcmode="lin" valueType="num">
                                      <p:cBhvr additive="base">
                                        <p:cTn id="36" dur="500" fill="hold"/>
                                        <p:tgtEl>
                                          <p:spTgt spid="343066"/>
                                        </p:tgtEl>
                                        <p:attrNameLst>
                                          <p:attrName>ppt_x</p:attrName>
                                        </p:attrNameLst>
                                      </p:cBhvr>
                                      <p:tavLst>
                                        <p:tav tm="0">
                                          <p:val>
                                            <p:strVal val="#ppt_x"/>
                                          </p:val>
                                        </p:tav>
                                        <p:tav tm="100000">
                                          <p:val>
                                            <p:strVal val="#ppt_x"/>
                                          </p:val>
                                        </p:tav>
                                      </p:tavLst>
                                    </p:anim>
                                    <p:anim calcmode="lin" valueType="num">
                                      <p:cBhvr additive="base">
                                        <p:cTn id="37" dur="500" fill="hold"/>
                                        <p:tgtEl>
                                          <p:spTgt spid="343066"/>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9000"/>
                            </p:stCondLst>
                            <p:childTnLst>
                              <p:par>
                                <p:cTn id="39" presetID="2" presetClass="entr" presetSubtype="4" fill="hold" grpId="0" nodeType="afterEffect">
                                  <p:stCondLst>
                                    <p:cond delay="0"/>
                                  </p:stCondLst>
                                  <p:childTnLst>
                                    <p:set>
                                      <p:cBhvr>
                                        <p:cTn id="40" dur="1" fill="hold">
                                          <p:stCondLst>
                                            <p:cond delay="0"/>
                                          </p:stCondLst>
                                        </p:cTn>
                                        <p:tgtEl>
                                          <p:spTgt spid="343067"/>
                                        </p:tgtEl>
                                        <p:attrNameLst>
                                          <p:attrName>style.visibility</p:attrName>
                                        </p:attrNameLst>
                                      </p:cBhvr>
                                      <p:to>
                                        <p:strVal val="visible"/>
                                      </p:to>
                                    </p:set>
                                    <p:anim calcmode="lin" valueType="num">
                                      <p:cBhvr additive="base">
                                        <p:cTn id="41" dur="500" fill="hold"/>
                                        <p:tgtEl>
                                          <p:spTgt spid="343067"/>
                                        </p:tgtEl>
                                        <p:attrNameLst>
                                          <p:attrName>ppt_x</p:attrName>
                                        </p:attrNameLst>
                                      </p:cBhvr>
                                      <p:tavLst>
                                        <p:tav tm="0">
                                          <p:val>
                                            <p:strVal val="#ppt_x"/>
                                          </p:val>
                                        </p:tav>
                                        <p:tav tm="100000">
                                          <p:val>
                                            <p:strVal val="#ppt_x"/>
                                          </p:val>
                                        </p:tav>
                                      </p:tavLst>
                                    </p:anim>
                                    <p:anim calcmode="lin" valueType="num">
                                      <p:cBhvr additive="base">
                                        <p:cTn id="42" dur="500" fill="hold"/>
                                        <p:tgtEl>
                                          <p:spTgt spid="343067"/>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9500"/>
                            </p:stCondLst>
                            <p:childTnLst>
                              <p:par>
                                <p:cTn id="44" presetID="2" presetClass="entr" presetSubtype="4" fill="hold" grpId="0" nodeType="afterEffect">
                                  <p:stCondLst>
                                    <p:cond delay="0"/>
                                  </p:stCondLst>
                                  <p:childTnLst>
                                    <p:set>
                                      <p:cBhvr>
                                        <p:cTn id="45" dur="1" fill="hold">
                                          <p:stCondLst>
                                            <p:cond delay="0"/>
                                          </p:stCondLst>
                                        </p:cTn>
                                        <p:tgtEl>
                                          <p:spTgt spid="343068"/>
                                        </p:tgtEl>
                                        <p:attrNameLst>
                                          <p:attrName>style.visibility</p:attrName>
                                        </p:attrNameLst>
                                      </p:cBhvr>
                                      <p:to>
                                        <p:strVal val="visible"/>
                                      </p:to>
                                    </p:set>
                                    <p:anim calcmode="lin" valueType="num">
                                      <p:cBhvr additive="base">
                                        <p:cTn id="46" dur="500" fill="hold"/>
                                        <p:tgtEl>
                                          <p:spTgt spid="343068"/>
                                        </p:tgtEl>
                                        <p:attrNameLst>
                                          <p:attrName>ppt_x</p:attrName>
                                        </p:attrNameLst>
                                      </p:cBhvr>
                                      <p:tavLst>
                                        <p:tav tm="0">
                                          <p:val>
                                            <p:strVal val="#ppt_x"/>
                                          </p:val>
                                        </p:tav>
                                        <p:tav tm="100000">
                                          <p:val>
                                            <p:strVal val="#ppt_x"/>
                                          </p:val>
                                        </p:tav>
                                      </p:tavLst>
                                    </p:anim>
                                    <p:anim calcmode="lin" valueType="num">
                                      <p:cBhvr additive="base">
                                        <p:cTn id="47" dur="500" fill="hold"/>
                                        <p:tgtEl>
                                          <p:spTgt spid="343068"/>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10000"/>
                            </p:stCondLst>
                            <p:childTnLst>
                              <p:par>
                                <p:cTn id="49" presetID="2" presetClass="entr" presetSubtype="4" fill="hold" grpId="0" nodeType="afterEffect">
                                  <p:stCondLst>
                                    <p:cond delay="0"/>
                                  </p:stCondLst>
                                  <p:childTnLst>
                                    <p:set>
                                      <p:cBhvr>
                                        <p:cTn id="50" dur="1" fill="hold">
                                          <p:stCondLst>
                                            <p:cond delay="0"/>
                                          </p:stCondLst>
                                        </p:cTn>
                                        <p:tgtEl>
                                          <p:spTgt spid="343069"/>
                                        </p:tgtEl>
                                        <p:attrNameLst>
                                          <p:attrName>style.visibility</p:attrName>
                                        </p:attrNameLst>
                                      </p:cBhvr>
                                      <p:to>
                                        <p:strVal val="visible"/>
                                      </p:to>
                                    </p:set>
                                    <p:anim calcmode="lin" valueType="num">
                                      <p:cBhvr additive="base">
                                        <p:cTn id="51" dur="500" fill="hold"/>
                                        <p:tgtEl>
                                          <p:spTgt spid="343069"/>
                                        </p:tgtEl>
                                        <p:attrNameLst>
                                          <p:attrName>ppt_x</p:attrName>
                                        </p:attrNameLst>
                                      </p:cBhvr>
                                      <p:tavLst>
                                        <p:tav tm="0">
                                          <p:val>
                                            <p:strVal val="#ppt_x"/>
                                          </p:val>
                                        </p:tav>
                                        <p:tav tm="100000">
                                          <p:val>
                                            <p:strVal val="#ppt_x"/>
                                          </p:val>
                                        </p:tav>
                                      </p:tavLst>
                                    </p:anim>
                                    <p:anim calcmode="lin" valueType="num">
                                      <p:cBhvr additive="base">
                                        <p:cTn id="52" dur="500" fill="hold"/>
                                        <p:tgtEl>
                                          <p:spTgt spid="343069"/>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10500"/>
                            </p:stCondLst>
                            <p:childTnLst>
                              <p:par>
                                <p:cTn id="54" presetID="2" presetClass="entr" presetSubtype="4" fill="hold" grpId="0" nodeType="afterEffect">
                                  <p:stCondLst>
                                    <p:cond delay="0"/>
                                  </p:stCondLst>
                                  <p:childTnLst>
                                    <p:set>
                                      <p:cBhvr>
                                        <p:cTn id="55" dur="1" fill="hold">
                                          <p:stCondLst>
                                            <p:cond delay="0"/>
                                          </p:stCondLst>
                                        </p:cTn>
                                        <p:tgtEl>
                                          <p:spTgt spid="343070"/>
                                        </p:tgtEl>
                                        <p:attrNameLst>
                                          <p:attrName>style.visibility</p:attrName>
                                        </p:attrNameLst>
                                      </p:cBhvr>
                                      <p:to>
                                        <p:strVal val="visible"/>
                                      </p:to>
                                    </p:set>
                                    <p:anim calcmode="lin" valueType="num">
                                      <p:cBhvr additive="base">
                                        <p:cTn id="56" dur="500" fill="hold"/>
                                        <p:tgtEl>
                                          <p:spTgt spid="343070"/>
                                        </p:tgtEl>
                                        <p:attrNameLst>
                                          <p:attrName>ppt_x</p:attrName>
                                        </p:attrNameLst>
                                      </p:cBhvr>
                                      <p:tavLst>
                                        <p:tav tm="0">
                                          <p:val>
                                            <p:strVal val="#ppt_x"/>
                                          </p:val>
                                        </p:tav>
                                        <p:tav tm="100000">
                                          <p:val>
                                            <p:strVal val="#ppt_x"/>
                                          </p:val>
                                        </p:tav>
                                      </p:tavLst>
                                    </p:anim>
                                    <p:anim calcmode="lin" valueType="num">
                                      <p:cBhvr additive="base">
                                        <p:cTn id="57" dur="500" fill="hold"/>
                                        <p:tgtEl>
                                          <p:spTgt spid="343070"/>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11000"/>
                            </p:stCondLst>
                            <p:childTnLst>
                              <p:par>
                                <p:cTn id="59" presetID="2" presetClass="entr" presetSubtype="4" fill="hold" grpId="0" nodeType="afterEffect">
                                  <p:stCondLst>
                                    <p:cond delay="0"/>
                                  </p:stCondLst>
                                  <p:childTnLst>
                                    <p:set>
                                      <p:cBhvr>
                                        <p:cTn id="60" dur="1" fill="hold">
                                          <p:stCondLst>
                                            <p:cond delay="0"/>
                                          </p:stCondLst>
                                        </p:cTn>
                                        <p:tgtEl>
                                          <p:spTgt spid="343071"/>
                                        </p:tgtEl>
                                        <p:attrNameLst>
                                          <p:attrName>style.visibility</p:attrName>
                                        </p:attrNameLst>
                                      </p:cBhvr>
                                      <p:to>
                                        <p:strVal val="visible"/>
                                      </p:to>
                                    </p:set>
                                    <p:anim calcmode="lin" valueType="num">
                                      <p:cBhvr additive="base">
                                        <p:cTn id="61" dur="500" fill="hold"/>
                                        <p:tgtEl>
                                          <p:spTgt spid="343071"/>
                                        </p:tgtEl>
                                        <p:attrNameLst>
                                          <p:attrName>ppt_x</p:attrName>
                                        </p:attrNameLst>
                                      </p:cBhvr>
                                      <p:tavLst>
                                        <p:tav tm="0">
                                          <p:val>
                                            <p:strVal val="#ppt_x"/>
                                          </p:val>
                                        </p:tav>
                                        <p:tav tm="100000">
                                          <p:val>
                                            <p:strVal val="#ppt_x"/>
                                          </p:val>
                                        </p:tav>
                                      </p:tavLst>
                                    </p:anim>
                                    <p:anim calcmode="lin" valueType="num">
                                      <p:cBhvr additive="base">
                                        <p:cTn id="62" dur="500" fill="hold"/>
                                        <p:tgtEl>
                                          <p:spTgt spid="343071"/>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11500"/>
                            </p:stCondLst>
                            <p:childTnLst>
                              <p:par>
                                <p:cTn id="64" presetID="2" presetClass="entr" presetSubtype="4" fill="hold" grpId="0" nodeType="afterEffect">
                                  <p:stCondLst>
                                    <p:cond delay="0"/>
                                  </p:stCondLst>
                                  <p:childTnLst>
                                    <p:set>
                                      <p:cBhvr>
                                        <p:cTn id="65" dur="1" fill="hold">
                                          <p:stCondLst>
                                            <p:cond delay="0"/>
                                          </p:stCondLst>
                                        </p:cTn>
                                        <p:tgtEl>
                                          <p:spTgt spid="343072"/>
                                        </p:tgtEl>
                                        <p:attrNameLst>
                                          <p:attrName>style.visibility</p:attrName>
                                        </p:attrNameLst>
                                      </p:cBhvr>
                                      <p:to>
                                        <p:strVal val="visible"/>
                                      </p:to>
                                    </p:set>
                                    <p:anim calcmode="lin" valueType="num">
                                      <p:cBhvr additive="base">
                                        <p:cTn id="66" dur="500" fill="hold"/>
                                        <p:tgtEl>
                                          <p:spTgt spid="343072"/>
                                        </p:tgtEl>
                                        <p:attrNameLst>
                                          <p:attrName>ppt_x</p:attrName>
                                        </p:attrNameLst>
                                      </p:cBhvr>
                                      <p:tavLst>
                                        <p:tav tm="0">
                                          <p:val>
                                            <p:strVal val="#ppt_x"/>
                                          </p:val>
                                        </p:tav>
                                        <p:tav tm="100000">
                                          <p:val>
                                            <p:strVal val="#ppt_x"/>
                                          </p:val>
                                        </p:tav>
                                      </p:tavLst>
                                    </p:anim>
                                    <p:anim calcmode="lin" valueType="num">
                                      <p:cBhvr additive="base">
                                        <p:cTn id="67" dur="500" fill="hold"/>
                                        <p:tgtEl>
                                          <p:spTgt spid="343072"/>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12000"/>
                            </p:stCondLst>
                            <p:childTnLst>
                              <p:par>
                                <p:cTn id="69" presetID="2" presetClass="entr" presetSubtype="4" fill="hold" grpId="0" nodeType="afterEffect">
                                  <p:stCondLst>
                                    <p:cond delay="0"/>
                                  </p:stCondLst>
                                  <p:childTnLst>
                                    <p:set>
                                      <p:cBhvr>
                                        <p:cTn id="70" dur="1" fill="hold">
                                          <p:stCondLst>
                                            <p:cond delay="0"/>
                                          </p:stCondLst>
                                        </p:cTn>
                                        <p:tgtEl>
                                          <p:spTgt spid="343073"/>
                                        </p:tgtEl>
                                        <p:attrNameLst>
                                          <p:attrName>style.visibility</p:attrName>
                                        </p:attrNameLst>
                                      </p:cBhvr>
                                      <p:to>
                                        <p:strVal val="visible"/>
                                      </p:to>
                                    </p:set>
                                    <p:anim calcmode="lin" valueType="num">
                                      <p:cBhvr additive="base">
                                        <p:cTn id="71" dur="500" fill="hold"/>
                                        <p:tgtEl>
                                          <p:spTgt spid="343073"/>
                                        </p:tgtEl>
                                        <p:attrNameLst>
                                          <p:attrName>ppt_x</p:attrName>
                                        </p:attrNameLst>
                                      </p:cBhvr>
                                      <p:tavLst>
                                        <p:tav tm="0">
                                          <p:val>
                                            <p:strVal val="#ppt_x"/>
                                          </p:val>
                                        </p:tav>
                                        <p:tav tm="100000">
                                          <p:val>
                                            <p:strVal val="#ppt_x"/>
                                          </p:val>
                                        </p:tav>
                                      </p:tavLst>
                                    </p:anim>
                                    <p:anim calcmode="lin" valueType="num">
                                      <p:cBhvr additive="base">
                                        <p:cTn id="72" dur="500" fill="hold"/>
                                        <p:tgtEl>
                                          <p:spTgt spid="343073"/>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12500"/>
                            </p:stCondLst>
                            <p:childTnLst>
                              <p:par>
                                <p:cTn id="74" presetID="2" presetClass="entr" presetSubtype="4" fill="hold" grpId="0" nodeType="afterEffect">
                                  <p:stCondLst>
                                    <p:cond delay="0"/>
                                  </p:stCondLst>
                                  <p:childTnLst>
                                    <p:set>
                                      <p:cBhvr>
                                        <p:cTn id="75" dur="1" fill="hold">
                                          <p:stCondLst>
                                            <p:cond delay="0"/>
                                          </p:stCondLst>
                                        </p:cTn>
                                        <p:tgtEl>
                                          <p:spTgt spid="343074"/>
                                        </p:tgtEl>
                                        <p:attrNameLst>
                                          <p:attrName>style.visibility</p:attrName>
                                        </p:attrNameLst>
                                      </p:cBhvr>
                                      <p:to>
                                        <p:strVal val="visible"/>
                                      </p:to>
                                    </p:set>
                                    <p:anim calcmode="lin" valueType="num">
                                      <p:cBhvr additive="base">
                                        <p:cTn id="76" dur="500" fill="hold"/>
                                        <p:tgtEl>
                                          <p:spTgt spid="343074"/>
                                        </p:tgtEl>
                                        <p:attrNameLst>
                                          <p:attrName>ppt_x</p:attrName>
                                        </p:attrNameLst>
                                      </p:cBhvr>
                                      <p:tavLst>
                                        <p:tav tm="0">
                                          <p:val>
                                            <p:strVal val="#ppt_x"/>
                                          </p:val>
                                        </p:tav>
                                        <p:tav tm="100000">
                                          <p:val>
                                            <p:strVal val="#ppt_x"/>
                                          </p:val>
                                        </p:tav>
                                      </p:tavLst>
                                    </p:anim>
                                    <p:anim calcmode="lin" valueType="num">
                                      <p:cBhvr additive="base">
                                        <p:cTn id="77" dur="500" fill="hold"/>
                                        <p:tgtEl>
                                          <p:spTgt spid="343074"/>
                                        </p:tgtEl>
                                        <p:attrNameLst>
                                          <p:attrName>ppt_y</p:attrName>
                                        </p:attrNameLst>
                                      </p:cBhvr>
                                      <p:tavLst>
                                        <p:tav tm="0">
                                          <p:val>
                                            <p:strVal val="1+#ppt_h/2"/>
                                          </p:val>
                                        </p:tav>
                                        <p:tav tm="100000">
                                          <p:val>
                                            <p:strVal val="#ppt_y"/>
                                          </p:val>
                                        </p:tav>
                                      </p:tavLst>
                                    </p:anim>
                                  </p:childTnLst>
                                </p:cTn>
                              </p:par>
                            </p:childTnLst>
                          </p:cTn>
                        </p:par>
                        <p:par>
                          <p:cTn id="78" fill="hold" nodeType="afterGroup">
                            <p:stCondLst>
                              <p:cond delay="13000"/>
                            </p:stCondLst>
                            <p:childTnLst>
                              <p:par>
                                <p:cTn id="79" presetID="2" presetClass="entr" presetSubtype="4" fill="hold" grpId="0" nodeType="afterEffect">
                                  <p:stCondLst>
                                    <p:cond delay="0"/>
                                  </p:stCondLst>
                                  <p:childTnLst>
                                    <p:set>
                                      <p:cBhvr>
                                        <p:cTn id="80" dur="1" fill="hold">
                                          <p:stCondLst>
                                            <p:cond delay="0"/>
                                          </p:stCondLst>
                                        </p:cTn>
                                        <p:tgtEl>
                                          <p:spTgt spid="343075"/>
                                        </p:tgtEl>
                                        <p:attrNameLst>
                                          <p:attrName>style.visibility</p:attrName>
                                        </p:attrNameLst>
                                      </p:cBhvr>
                                      <p:to>
                                        <p:strVal val="visible"/>
                                      </p:to>
                                    </p:set>
                                    <p:anim calcmode="lin" valueType="num">
                                      <p:cBhvr additive="base">
                                        <p:cTn id="81" dur="500" fill="hold"/>
                                        <p:tgtEl>
                                          <p:spTgt spid="343075"/>
                                        </p:tgtEl>
                                        <p:attrNameLst>
                                          <p:attrName>ppt_x</p:attrName>
                                        </p:attrNameLst>
                                      </p:cBhvr>
                                      <p:tavLst>
                                        <p:tav tm="0">
                                          <p:val>
                                            <p:strVal val="#ppt_x"/>
                                          </p:val>
                                        </p:tav>
                                        <p:tav tm="100000">
                                          <p:val>
                                            <p:strVal val="#ppt_x"/>
                                          </p:val>
                                        </p:tav>
                                      </p:tavLst>
                                    </p:anim>
                                    <p:anim calcmode="lin" valueType="num">
                                      <p:cBhvr additive="base">
                                        <p:cTn id="82" dur="500" fill="hold"/>
                                        <p:tgtEl>
                                          <p:spTgt spid="343075"/>
                                        </p:tgtEl>
                                        <p:attrNameLst>
                                          <p:attrName>ppt_y</p:attrName>
                                        </p:attrNameLst>
                                      </p:cBhvr>
                                      <p:tavLst>
                                        <p:tav tm="0">
                                          <p:val>
                                            <p:strVal val="1+#ppt_h/2"/>
                                          </p:val>
                                        </p:tav>
                                        <p:tav tm="100000">
                                          <p:val>
                                            <p:strVal val="#ppt_y"/>
                                          </p:val>
                                        </p:tav>
                                      </p:tavLst>
                                    </p:anim>
                                  </p:childTnLst>
                                </p:cTn>
                              </p:par>
                            </p:childTnLst>
                          </p:cTn>
                        </p:par>
                        <p:par>
                          <p:cTn id="83" fill="hold" nodeType="afterGroup">
                            <p:stCondLst>
                              <p:cond delay="13500"/>
                            </p:stCondLst>
                            <p:childTnLst>
                              <p:par>
                                <p:cTn id="84" presetID="2" presetClass="entr" presetSubtype="4" fill="hold" grpId="0" nodeType="afterEffect">
                                  <p:stCondLst>
                                    <p:cond delay="0"/>
                                  </p:stCondLst>
                                  <p:childTnLst>
                                    <p:set>
                                      <p:cBhvr>
                                        <p:cTn id="85" dur="1" fill="hold">
                                          <p:stCondLst>
                                            <p:cond delay="0"/>
                                          </p:stCondLst>
                                        </p:cTn>
                                        <p:tgtEl>
                                          <p:spTgt spid="343076"/>
                                        </p:tgtEl>
                                        <p:attrNameLst>
                                          <p:attrName>style.visibility</p:attrName>
                                        </p:attrNameLst>
                                      </p:cBhvr>
                                      <p:to>
                                        <p:strVal val="visible"/>
                                      </p:to>
                                    </p:set>
                                    <p:anim calcmode="lin" valueType="num">
                                      <p:cBhvr additive="base">
                                        <p:cTn id="86" dur="500" fill="hold"/>
                                        <p:tgtEl>
                                          <p:spTgt spid="343076"/>
                                        </p:tgtEl>
                                        <p:attrNameLst>
                                          <p:attrName>ppt_x</p:attrName>
                                        </p:attrNameLst>
                                      </p:cBhvr>
                                      <p:tavLst>
                                        <p:tav tm="0">
                                          <p:val>
                                            <p:strVal val="#ppt_x"/>
                                          </p:val>
                                        </p:tav>
                                        <p:tav tm="100000">
                                          <p:val>
                                            <p:strVal val="#ppt_x"/>
                                          </p:val>
                                        </p:tav>
                                      </p:tavLst>
                                    </p:anim>
                                    <p:anim calcmode="lin" valueType="num">
                                      <p:cBhvr additive="base">
                                        <p:cTn id="87" dur="500" fill="hold"/>
                                        <p:tgtEl>
                                          <p:spTgt spid="343076"/>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14000"/>
                            </p:stCondLst>
                            <p:childTnLst>
                              <p:par>
                                <p:cTn id="89" presetID="2" presetClass="entr" presetSubtype="4" fill="hold" grpId="0" nodeType="afterEffect">
                                  <p:stCondLst>
                                    <p:cond delay="0"/>
                                  </p:stCondLst>
                                  <p:childTnLst>
                                    <p:set>
                                      <p:cBhvr>
                                        <p:cTn id="90" dur="1" fill="hold">
                                          <p:stCondLst>
                                            <p:cond delay="0"/>
                                          </p:stCondLst>
                                        </p:cTn>
                                        <p:tgtEl>
                                          <p:spTgt spid="343077"/>
                                        </p:tgtEl>
                                        <p:attrNameLst>
                                          <p:attrName>style.visibility</p:attrName>
                                        </p:attrNameLst>
                                      </p:cBhvr>
                                      <p:to>
                                        <p:strVal val="visible"/>
                                      </p:to>
                                    </p:set>
                                    <p:anim calcmode="lin" valueType="num">
                                      <p:cBhvr additive="base">
                                        <p:cTn id="91" dur="500" fill="hold"/>
                                        <p:tgtEl>
                                          <p:spTgt spid="343077"/>
                                        </p:tgtEl>
                                        <p:attrNameLst>
                                          <p:attrName>ppt_x</p:attrName>
                                        </p:attrNameLst>
                                      </p:cBhvr>
                                      <p:tavLst>
                                        <p:tav tm="0">
                                          <p:val>
                                            <p:strVal val="#ppt_x"/>
                                          </p:val>
                                        </p:tav>
                                        <p:tav tm="100000">
                                          <p:val>
                                            <p:strVal val="#ppt_x"/>
                                          </p:val>
                                        </p:tav>
                                      </p:tavLst>
                                    </p:anim>
                                    <p:anim calcmode="lin" valueType="num">
                                      <p:cBhvr additive="base">
                                        <p:cTn id="92" dur="500" fill="hold"/>
                                        <p:tgtEl>
                                          <p:spTgt spid="343077"/>
                                        </p:tgtEl>
                                        <p:attrNameLst>
                                          <p:attrName>ppt_y</p:attrName>
                                        </p:attrNameLst>
                                      </p:cBhvr>
                                      <p:tavLst>
                                        <p:tav tm="0">
                                          <p:val>
                                            <p:strVal val="1+#ppt_h/2"/>
                                          </p:val>
                                        </p:tav>
                                        <p:tav tm="100000">
                                          <p:val>
                                            <p:strVal val="#ppt_y"/>
                                          </p:val>
                                        </p:tav>
                                      </p:tavLst>
                                    </p:anim>
                                  </p:childTnLst>
                                </p:cTn>
                              </p:par>
                            </p:childTnLst>
                          </p:cTn>
                        </p:par>
                        <p:par>
                          <p:cTn id="93" fill="hold" nodeType="afterGroup">
                            <p:stCondLst>
                              <p:cond delay="14500"/>
                            </p:stCondLst>
                            <p:childTnLst>
                              <p:par>
                                <p:cTn id="94" presetID="2" presetClass="entr" presetSubtype="4" fill="hold" grpId="0" nodeType="afterEffect">
                                  <p:stCondLst>
                                    <p:cond delay="0"/>
                                  </p:stCondLst>
                                  <p:childTnLst>
                                    <p:set>
                                      <p:cBhvr>
                                        <p:cTn id="95" dur="1" fill="hold">
                                          <p:stCondLst>
                                            <p:cond delay="0"/>
                                          </p:stCondLst>
                                        </p:cTn>
                                        <p:tgtEl>
                                          <p:spTgt spid="343078"/>
                                        </p:tgtEl>
                                        <p:attrNameLst>
                                          <p:attrName>style.visibility</p:attrName>
                                        </p:attrNameLst>
                                      </p:cBhvr>
                                      <p:to>
                                        <p:strVal val="visible"/>
                                      </p:to>
                                    </p:set>
                                    <p:anim calcmode="lin" valueType="num">
                                      <p:cBhvr additive="base">
                                        <p:cTn id="96" dur="500" fill="hold"/>
                                        <p:tgtEl>
                                          <p:spTgt spid="343078"/>
                                        </p:tgtEl>
                                        <p:attrNameLst>
                                          <p:attrName>ppt_x</p:attrName>
                                        </p:attrNameLst>
                                      </p:cBhvr>
                                      <p:tavLst>
                                        <p:tav tm="0">
                                          <p:val>
                                            <p:strVal val="#ppt_x"/>
                                          </p:val>
                                        </p:tav>
                                        <p:tav tm="100000">
                                          <p:val>
                                            <p:strVal val="#ppt_x"/>
                                          </p:val>
                                        </p:tav>
                                      </p:tavLst>
                                    </p:anim>
                                    <p:anim calcmode="lin" valueType="num">
                                      <p:cBhvr additive="base">
                                        <p:cTn id="97" dur="500" fill="hold"/>
                                        <p:tgtEl>
                                          <p:spTgt spid="343078"/>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15000"/>
                            </p:stCondLst>
                            <p:childTnLst>
                              <p:par>
                                <p:cTn id="99" presetID="2" presetClass="entr" presetSubtype="4" fill="hold" grpId="0" nodeType="afterEffect">
                                  <p:stCondLst>
                                    <p:cond delay="0"/>
                                  </p:stCondLst>
                                  <p:childTnLst>
                                    <p:set>
                                      <p:cBhvr>
                                        <p:cTn id="100" dur="1" fill="hold">
                                          <p:stCondLst>
                                            <p:cond delay="0"/>
                                          </p:stCondLst>
                                        </p:cTn>
                                        <p:tgtEl>
                                          <p:spTgt spid="343079"/>
                                        </p:tgtEl>
                                        <p:attrNameLst>
                                          <p:attrName>style.visibility</p:attrName>
                                        </p:attrNameLst>
                                      </p:cBhvr>
                                      <p:to>
                                        <p:strVal val="visible"/>
                                      </p:to>
                                    </p:set>
                                    <p:anim calcmode="lin" valueType="num">
                                      <p:cBhvr additive="base">
                                        <p:cTn id="101" dur="500" fill="hold"/>
                                        <p:tgtEl>
                                          <p:spTgt spid="343079"/>
                                        </p:tgtEl>
                                        <p:attrNameLst>
                                          <p:attrName>ppt_x</p:attrName>
                                        </p:attrNameLst>
                                      </p:cBhvr>
                                      <p:tavLst>
                                        <p:tav tm="0">
                                          <p:val>
                                            <p:strVal val="#ppt_x"/>
                                          </p:val>
                                        </p:tav>
                                        <p:tav tm="100000">
                                          <p:val>
                                            <p:strVal val="#ppt_x"/>
                                          </p:val>
                                        </p:tav>
                                      </p:tavLst>
                                    </p:anim>
                                    <p:anim calcmode="lin" valueType="num">
                                      <p:cBhvr additive="base">
                                        <p:cTn id="102" dur="500" fill="hold"/>
                                        <p:tgtEl>
                                          <p:spTgt spid="343079"/>
                                        </p:tgtEl>
                                        <p:attrNameLst>
                                          <p:attrName>ppt_y</p:attrName>
                                        </p:attrNameLst>
                                      </p:cBhvr>
                                      <p:tavLst>
                                        <p:tav tm="0">
                                          <p:val>
                                            <p:strVal val="1+#ppt_h/2"/>
                                          </p:val>
                                        </p:tav>
                                        <p:tav tm="100000">
                                          <p:val>
                                            <p:strVal val="#ppt_y"/>
                                          </p:val>
                                        </p:tav>
                                      </p:tavLst>
                                    </p:anim>
                                  </p:childTnLst>
                                </p:cTn>
                              </p:par>
                            </p:childTnLst>
                          </p:cTn>
                        </p:par>
                        <p:par>
                          <p:cTn id="103" fill="hold" nodeType="afterGroup">
                            <p:stCondLst>
                              <p:cond delay="15500"/>
                            </p:stCondLst>
                            <p:childTnLst>
                              <p:par>
                                <p:cTn id="104" presetID="2" presetClass="entr" presetSubtype="4" fill="hold" grpId="0" nodeType="afterEffect">
                                  <p:stCondLst>
                                    <p:cond delay="0"/>
                                  </p:stCondLst>
                                  <p:childTnLst>
                                    <p:set>
                                      <p:cBhvr>
                                        <p:cTn id="105" dur="1" fill="hold">
                                          <p:stCondLst>
                                            <p:cond delay="0"/>
                                          </p:stCondLst>
                                        </p:cTn>
                                        <p:tgtEl>
                                          <p:spTgt spid="343080"/>
                                        </p:tgtEl>
                                        <p:attrNameLst>
                                          <p:attrName>style.visibility</p:attrName>
                                        </p:attrNameLst>
                                      </p:cBhvr>
                                      <p:to>
                                        <p:strVal val="visible"/>
                                      </p:to>
                                    </p:set>
                                    <p:anim calcmode="lin" valueType="num">
                                      <p:cBhvr additive="base">
                                        <p:cTn id="106" dur="500" fill="hold"/>
                                        <p:tgtEl>
                                          <p:spTgt spid="343080"/>
                                        </p:tgtEl>
                                        <p:attrNameLst>
                                          <p:attrName>ppt_x</p:attrName>
                                        </p:attrNameLst>
                                      </p:cBhvr>
                                      <p:tavLst>
                                        <p:tav tm="0">
                                          <p:val>
                                            <p:strVal val="#ppt_x"/>
                                          </p:val>
                                        </p:tav>
                                        <p:tav tm="100000">
                                          <p:val>
                                            <p:strVal val="#ppt_x"/>
                                          </p:val>
                                        </p:tav>
                                      </p:tavLst>
                                    </p:anim>
                                    <p:anim calcmode="lin" valueType="num">
                                      <p:cBhvr additive="base">
                                        <p:cTn id="107" dur="500" fill="hold"/>
                                        <p:tgtEl>
                                          <p:spTgt spid="343080"/>
                                        </p:tgtEl>
                                        <p:attrNameLst>
                                          <p:attrName>ppt_y</p:attrName>
                                        </p:attrNameLst>
                                      </p:cBhvr>
                                      <p:tavLst>
                                        <p:tav tm="0">
                                          <p:val>
                                            <p:strVal val="1+#ppt_h/2"/>
                                          </p:val>
                                        </p:tav>
                                        <p:tav tm="100000">
                                          <p:val>
                                            <p:strVal val="#ppt_y"/>
                                          </p:val>
                                        </p:tav>
                                      </p:tavLst>
                                    </p:anim>
                                  </p:childTnLst>
                                </p:cTn>
                              </p:par>
                            </p:childTnLst>
                          </p:cTn>
                        </p:par>
                        <p:par>
                          <p:cTn id="108" fill="hold" nodeType="afterGroup">
                            <p:stCondLst>
                              <p:cond delay="16000"/>
                            </p:stCondLst>
                            <p:childTnLst>
                              <p:par>
                                <p:cTn id="109" presetID="2" presetClass="entr" presetSubtype="4" fill="hold" grpId="0" nodeType="afterEffect">
                                  <p:stCondLst>
                                    <p:cond delay="0"/>
                                  </p:stCondLst>
                                  <p:childTnLst>
                                    <p:set>
                                      <p:cBhvr>
                                        <p:cTn id="110" dur="1" fill="hold">
                                          <p:stCondLst>
                                            <p:cond delay="0"/>
                                          </p:stCondLst>
                                        </p:cTn>
                                        <p:tgtEl>
                                          <p:spTgt spid="343081"/>
                                        </p:tgtEl>
                                        <p:attrNameLst>
                                          <p:attrName>style.visibility</p:attrName>
                                        </p:attrNameLst>
                                      </p:cBhvr>
                                      <p:to>
                                        <p:strVal val="visible"/>
                                      </p:to>
                                    </p:set>
                                    <p:anim calcmode="lin" valueType="num">
                                      <p:cBhvr additive="base">
                                        <p:cTn id="111" dur="500" fill="hold"/>
                                        <p:tgtEl>
                                          <p:spTgt spid="343081"/>
                                        </p:tgtEl>
                                        <p:attrNameLst>
                                          <p:attrName>ppt_x</p:attrName>
                                        </p:attrNameLst>
                                      </p:cBhvr>
                                      <p:tavLst>
                                        <p:tav tm="0">
                                          <p:val>
                                            <p:strVal val="#ppt_x"/>
                                          </p:val>
                                        </p:tav>
                                        <p:tav tm="100000">
                                          <p:val>
                                            <p:strVal val="#ppt_x"/>
                                          </p:val>
                                        </p:tav>
                                      </p:tavLst>
                                    </p:anim>
                                    <p:anim calcmode="lin" valueType="num">
                                      <p:cBhvr additive="base">
                                        <p:cTn id="112" dur="500" fill="hold"/>
                                        <p:tgtEl>
                                          <p:spTgt spid="343081"/>
                                        </p:tgtEl>
                                        <p:attrNameLst>
                                          <p:attrName>ppt_y</p:attrName>
                                        </p:attrNameLst>
                                      </p:cBhvr>
                                      <p:tavLst>
                                        <p:tav tm="0">
                                          <p:val>
                                            <p:strVal val="1+#ppt_h/2"/>
                                          </p:val>
                                        </p:tav>
                                        <p:tav tm="100000">
                                          <p:val>
                                            <p:strVal val="#ppt_y"/>
                                          </p:val>
                                        </p:tav>
                                      </p:tavLst>
                                    </p:anim>
                                  </p:childTnLst>
                                </p:cTn>
                              </p:par>
                            </p:childTnLst>
                          </p:cTn>
                        </p:par>
                        <p:par>
                          <p:cTn id="113" fill="hold" nodeType="afterGroup">
                            <p:stCondLst>
                              <p:cond delay="16500"/>
                            </p:stCondLst>
                            <p:childTnLst>
                              <p:par>
                                <p:cTn id="114" presetID="2" presetClass="entr" presetSubtype="4" fill="hold" grpId="0" nodeType="afterEffect">
                                  <p:stCondLst>
                                    <p:cond delay="0"/>
                                  </p:stCondLst>
                                  <p:childTnLst>
                                    <p:set>
                                      <p:cBhvr>
                                        <p:cTn id="115" dur="1" fill="hold">
                                          <p:stCondLst>
                                            <p:cond delay="0"/>
                                          </p:stCondLst>
                                        </p:cTn>
                                        <p:tgtEl>
                                          <p:spTgt spid="343082"/>
                                        </p:tgtEl>
                                        <p:attrNameLst>
                                          <p:attrName>style.visibility</p:attrName>
                                        </p:attrNameLst>
                                      </p:cBhvr>
                                      <p:to>
                                        <p:strVal val="visible"/>
                                      </p:to>
                                    </p:set>
                                    <p:anim calcmode="lin" valueType="num">
                                      <p:cBhvr additive="base">
                                        <p:cTn id="116" dur="500" fill="hold"/>
                                        <p:tgtEl>
                                          <p:spTgt spid="343082"/>
                                        </p:tgtEl>
                                        <p:attrNameLst>
                                          <p:attrName>ppt_x</p:attrName>
                                        </p:attrNameLst>
                                      </p:cBhvr>
                                      <p:tavLst>
                                        <p:tav tm="0">
                                          <p:val>
                                            <p:strVal val="#ppt_x"/>
                                          </p:val>
                                        </p:tav>
                                        <p:tav tm="100000">
                                          <p:val>
                                            <p:strVal val="#ppt_x"/>
                                          </p:val>
                                        </p:tav>
                                      </p:tavLst>
                                    </p:anim>
                                    <p:anim calcmode="lin" valueType="num">
                                      <p:cBhvr additive="base">
                                        <p:cTn id="117" dur="500" fill="hold"/>
                                        <p:tgtEl>
                                          <p:spTgt spid="343082"/>
                                        </p:tgtEl>
                                        <p:attrNameLst>
                                          <p:attrName>ppt_y</p:attrName>
                                        </p:attrNameLst>
                                      </p:cBhvr>
                                      <p:tavLst>
                                        <p:tav tm="0">
                                          <p:val>
                                            <p:strVal val="1+#ppt_h/2"/>
                                          </p:val>
                                        </p:tav>
                                        <p:tav tm="100000">
                                          <p:val>
                                            <p:strVal val="#ppt_y"/>
                                          </p:val>
                                        </p:tav>
                                      </p:tavLst>
                                    </p:anim>
                                  </p:childTnLst>
                                </p:cTn>
                              </p:par>
                            </p:childTnLst>
                          </p:cTn>
                        </p:par>
                        <p:par>
                          <p:cTn id="118" fill="hold" nodeType="afterGroup">
                            <p:stCondLst>
                              <p:cond delay="17000"/>
                            </p:stCondLst>
                            <p:childTnLst>
                              <p:par>
                                <p:cTn id="119" presetID="2" presetClass="entr" presetSubtype="4" fill="hold" grpId="0" nodeType="afterEffect">
                                  <p:stCondLst>
                                    <p:cond delay="0"/>
                                  </p:stCondLst>
                                  <p:childTnLst>
                                    <p:set>
                                      <p:cBhvr>
                                        <p:cTn id="120" dur="1" fill="hold">
                                          <p:stCondLst>
                                            <p:cond delay="0"/>
                                          </p:stCondLst>
                                        </p:cTn>
                                        <p:tgtEl>
                                          <p:spTgt spid="343083"/>
                                        </p:tgtEl>
                                        <p:attrNameLst>
                                          <p:attrName>style.visibility</p:attrName>
                                        </p:attrNameLst>
                                      </p:cBhvr>
                                      <p:to>
                                        <p:strVal val="visible"/>
                                      </p:to>
                                    </p:set>
                                    <p:anim calcmode="lin" valueType="num">
                                      <p:cBhvr additive="base">
                                        <p:cTn id="121" dur="500" fill="hold"/>
                                        <p:tgtEl>
                                          <p:spTgt spid="343083"/>
                                        </p:tgtEl>
                                        <p:attrNameLst>
                                          <p:attrName>ppt_x</p:attrName>
                                        </p:attrNameLst>
                                      </p:cBhvr>
                                      <p:tavLst>
                                        <p:tav tm="0">
                                          <p:val>
                                            <p:strVal val="#ppt_x"/>
                                          </p:val>
                                        </p:tav>
                                        <p:tav tm="100000">
                                          <p:val>
                                            <p:strVal val="#ppt_x"/>
                                          </p:val>
                                        </p:tav>
                                      </p:tavLst>
                                    </p:anim>
                                    <p:anim calcmode="lin" valueType="num">
                                      <p:cBhvr additive="base">
                                        <p:cTn id="122" dur="500" fill="hold"/>
                                        <p:tgtEl>
                                          <p:spTgt spid="343083"/>
                                        </p:tgtEl>
                                        <p:attrNameLst>
                                          <p:attrName>ppt_y</p:attrName>
                                        </p:attrNameLst>
                                      </p:cBhvr>
                                      <p:tavLst>
                                        <p:tav tm="0">
                                          <p:val>
                                            <p:strVal val="1+#ppt_h/2"/>
                                          </p:val>
                                        </p:tav>
                                        <p:tav tm="100000">
                                          <p:val>
                                            <p:strVal val="#ppt_y"/>
                                          </p:val>
                                        </p:tav>
                                      </p:tavLst>
                                    </p:anim>
                                  </p:childTnLst>
                                </p:cTn>
                              </p:par>
                            </p:childTnLst>
                          </p:cTn>
                        </p:par>
                        <p:par>
                          <p:cTn id="123" fill="hold" nodeType="afterGroup">
                            <p:stCondLst>
                              <p:cond delay="17500"/>
                            </p:stCondLst>
                            <p:childTnLst>
                              <p:par>
                                <p:cTn id="124" presetID="2" presetClass="entr" presetSubtype="4" fill="hold" grpId="0" nodeType="afterEffect">
                                  <p:stCondLst>
                                    <p:cond delay="0"/>
                                  </p:stCondLst>
                                  <p:childTnLst>
                                    <p:set>
                                      <p:cBhvr>
                                        <p:cTn id="125" dur="1" fill="hold">
                                          <p:stCondLst>
                                            <p:cond delay="0"/>
                                          </p:stCondLst>
                                        </p:cTn>
                                        <p:tgtEl>
                                          <p:spTgt spid="343084"/>
                                        </p:tgtEl>
                                        <p:attrNameLst>
                                          <p:attrName>style.visibility</p:attrName>
                                        </p:attrNameLst>
                                      </p:cBhvr>
                                      <p:to>
                                        <p:strVal val="visible"/>
                                      </p:to>
                                    </p:set>
                                    <p:anim calcmode="lin" valueType="num">
                                      <p:cBhvr additive="base">
                                        <p:cTn id="126" dur="500" fill="hold"/>
                                        <p:tgtEl>
                                          <p:spTgt spid="343084"/>
                                        </p:tgtEl>
                                        <p:attrNameLst>
                                          <p:attrName>ppt_x</p:attrName>
                                        </p:attrNameLst>
                                      </p:cBhvr>
                                      <p:tavLst>
                                        <p:tav tm="0">
                                          <p:val>
                                            <p:strVal val="#ppt_x"/>
                                          </p:val>
                                        </p:tav>
                                        <p:tav tm="100000">
                                          <p:val>
                                            <p:strVal val="#ppt_x"/>
                                          </p:val>
                                        </p:tav>
                                      </p:tavLst>
                                    </p:anim>
                                    <p:anim calcmode="lin" valueType="num">
                                      <p:cBhvr additive="base">
                                        <p:cTn id="127" dur="500" fill="hold"/>
                                        <p:tgtEl>
                                          <p:spTgt spid="343084"/>
                                        </p:tgtEl>
                                        <p:attrNameLst>
                                          <p:attrName>ppt_y</p:attrName>
                                        </p:attrNameLst>
                                      </p:cBhvr>
                                      <p:tavLst>
                                        <p:tav tm="0">
                                          <p:val>
                                            <p:strVal val="1+#ppt_h/2"/>
                                          </p:val>
                                        </p:tav>
                                        <p:tav tm="100000">
                                          <p:val>
                                            <p:strVal val="#ppt_y"/>
                                          </p:val>
                                        </p:tav>
                                      </p:tavLst>
                                    </p:anim>
                                  </p:childTnLst>
                                </p:cTn>
                              </p:par>
                            </p:childTnLst>
                          </p:cTn>
                        </p:par>
                        <p:par>
                          <p:cTn id="128" fill="hold" nodeType="afterGroup">
                            <p:stCondLst>
                              <p:cond delay="18000"/>
                            </p:stCondLst>
                            <p:childTnLst>
                              <p:par>
                                <p:cTn id="129" presetID="2" presetClass="entr" presetSubtype="4" fill="hold" grpId="0" nodeType="afterEffect">
                                  <p:stCondLst>
                                    <p:cond delay="0"/>
                                  </p:stCondLst>
                                  <p:childTnLst>
                                    <p:set>
                                      <p:cBhvr>
                                        <p:cTn id="130" dur="1" fill="hold">
                                          <p:stCondLst>
                                            <p:cond delay="0"/>
                                          </p:stCondLst>
                                        </p:cTn>
                                        <p:tgtEl>
                                          <p:spTgt spid="343085"/>
                                        </p:tgtEl>
                                        <p:attrNameLst>
                                          <p:attrName>style.visibility</p:attrName>
                                        </p:attrNameLst>
                                      </p:cBhvr>
                                      <p:to>
                                        <p:strVal val="visible"/>
                                      </p:to>
                                    </p:set>
                                    <p:anim calcmode="lin" valueType="num">
                                      <p:cBhvr additive="base">
                                        <p:cTn id="131" dur="500" fill="hold"/>
                                        <p:tgtEl>
                                          <p:spTgt spid="343085"/>
                                        </p:tgtEl>
                                        <p:attrNameLst>
                                          <p:attrName>ppt_x</p:attrName>
                                        </p:attrNameLst>
                                      </p:cBhvr>
                                      <p:tavLst>
                                        <p:tav tm="0">
                                          <p:val>
                                            <p:strVal val="#ppt_x"/>
                                          </p:val>
                                        </p:tav>
                                        <p:tav tm="100000">
                                          <p:val>
                                            <p:strVal val="#ppt_x"/>
                                          </p:val>
                                        </p:tav>
                                      </p:tavLst>
                                    </p:anim>
                                    <p:anim calcmode="lin" valueType="num">
                                      <p:cBhvr additive="base">
                                        <p:cTn id="132" dur="500" fill="hold"/>
                                        <p:tgtEl>
                                          <p:spTgt spid="343085"/>
                                        </p:tgtEl>
                                        <p:attrNameLst>
                                          <p:attrName>ppt_y</p:attrName>
                                        </p:attrNameLst>
                                      </p:cBhvr>
                                      <p:tavLst>
                                        <p:tav tm="0">
                                          <p:val>
                                            <p:strVal val="1+#ppt_h/2"/>
                                          </p:val>
                                        </p:tav>
                                        <p:tav tm="100000">
                                          <p:val>
                                            <p:strVal val="#ppt_y"/>
                                          </p:val>
                                        </p:tav>
                                      </p:tavLst>
                                    </p:anim>
                                  </p:childTnLst>
                                </p:cTn>
                              </p:par>
                            </p:childTnLst>
                          </p:cTn>
                        </p:par>
                        <p:par>
                          <p:cTn id="133" fill="hold" nodeType="afterGroup">
                            <p:stCondLst>
                              <p:cond delay="18500"/>
                            </p:stCondLst>
                            <p:childTnLst>
                              <p:par>
                                <p:cTn id="134" presetID="2" presetClass="entr" presetSubtype="4" fill="hold" grpId="0" nodeType="afterEffect">
                                  <p:stCondLst>
                                    <p:cond delay="0"/>
                                  </p:stCondLst>
                                  <p:childTnLst>
                                    <p:set>
                                      <p:cBhvr>
                                        <p:cTn id="135" dur="1" fill="hold">
                                          <p:stCondLst>
                                            <p:cond delay="0"/>
                                          </p:stCondLst>
                                        </p:cTn>
                                        <p:tgtEl>
                                          <p:spTgt spid="343086"/>
                                        </p:tgtEl>
                                        <p:attrNameLst>
                                          <p:attrName>style.visibility</p:attrName>
                                        </p:attrNameLst>
                                      </p:cBhvr>
                                      <p:to>
                                        <p:strVal val="visible"/>
                                      </p:to>
                                    </p:set>
                                    <p:anim calcmode="lin" valueType="num">
                                      <p:cBhvr additive="base">
                                        <p:cTn id="136" dur="500" fill="hold"/>
                                        <p:tgtEl>
                                          <p:spTgt spid="343086"/>
                                        </p:tgtEl>
                                        <p:attrNameLst>
                                          <p:attrName>ppt_x</p:attrName>
                                        </p:attrNameLst>
                                      </p:cBhvr>
                                      <p:tavLst>
                                        <p:tav tm="0">
                                          <p:val>
                                            <p:strVal val="#ppt_x"/>
                                          </p:val>
                                        </p:tav>
                                        <p:tav tm="100000">
                                          <p:val>
                                            <p:strVal val="#ppt_x"/>
                                          </p:val>
                                        </p:tav>
                                      </p:tavLst>
                                    </p:anim>
                                    <p:anim calcmode="lin" valueType="num">
                                      <p:cBhvr additive="base">
                                        <p:cTn id="137" dur="500" fill="hold"/>
                                        <p:tgtEl>
                                          <p:spTgt spid="343086"/>
                                        </p:tgtEl>
                                        <p:attrNameLst>
                                          <p:attrName>ppt_y</p:attrName>
                                        </p:attrNameLst>
                                      </p:cBhvr>
                                      <p:tavLst>
                                        <p:tav tm="0">
                                          <p:val>
                                            <p:strVal val="1+#ppt_h/2"/>
                                          </p:val>
                                        </p:tav>
                                        <p:tav tm="100000">
                                          <p:val>
                                            <p:strVal val="#ppt_y"/>
                                          </p:val>
                                        </p:tav>
                                      </p:tavLst>
                                    </p:anim>
                                  </p:childTnLst>
                                </p:cTn>
                              </p:par>
                            </p:childTnLst>
                          </p:cTn>
                        </p:par>
                        <p:par>
                          <p:cTn id="138" fill="hold" nodeType="afterGroup">
                            <p:stCondLst>
                              <p:cond delay="19000"/>
                            </p:stCondLst>
                            <p:childTnLst>
                              <p:par>
                                <p:cTn id="139" presetID="2" presetClass="entr" presetSubtype="4" fill="hold" grpId="0" nodeType="afterEffect">
                                  <p:stCondLst>
                                    <p:cond delay="0"/>
                                  </p:stCondLst>
                                  <p:childTnLst>
                                    <p:set>
                                      <p:cBhvr>
                                        <p:cTn id="140" dur="1" fill="hold">
                                          <p:stCondLst>
                                            <p:cond delay="0"/>
                                          </p:stCondLst>
                                        </p:cTn>
                                        <p:tgtEl>
                                          <p:spTgt spid="343087"/>
                                        </p:tgtEl>
                                        <p:attrNameLst>
                                          <p:attrName>style.visibility</p:attrName>
                                        </p:attrNameLst>
                                      </p:cBhvr>
                                      <p:to>
                                        <p:strVal val="visible"/>
                                      </p:to>
                                    </p:set>
                                    <p:anim calcmode="lin" valueType="num">
                                      <p:cBhvr additive="base">
                                        <p:cTn id="141" dur="500" fill="hold"/>
                                        <p:tgtEl>
                                          <p:spTgt spid="343087"/>
                                        </p:tgtEl>
                                        <p:attrNameLst>
                                          <p:attrName>ppt_x</p:attrName>
                                        </p:attrNameLst>
                                      </p:cBhvr>
                                      <p:tavLst>
                                        <p:tav tm="0">
                                          <p:val>
                                            <p:strVal val="#ppt_x"/>
                                          </p:val>
                                        </p:tav>
                                        <p:tav tm="100000">
                                          <p:val>
                                            <p:strVal val="#ppt_x"/>
                                          </p:val>
                                        </p:tav>
                                      </p:tavLst>
                                    </p:anim>
                                    <p:anim calcmode="lin" valueType="num">
                                      <p:cBhvr additive="base">
                                        <p:cTn id="142" dur="500" fill="hold"/>
                                        <p:tgtEl>
                                          <p:spTgt spid="343087"/>
                                        </p:tgtEl>
                                        <p:attrNameLst>
                                          <p:attrName>ppt_y</p:attrName>
                                        </p:attrNameLst>
                                      </p:cBhvr>
                                      <p:tavLst>
                                        <p:tav tm="0">
                                          <p:val>
                                            <p:strVal val="1+#ppt_h/2"/>
                                          </p:val>
                                        </p:tav>
                                        <p:tav tm="100000">
                                          <p:val>
                                            <p:strVal val="#ppt_y"/>
                                          </p:val>
                                        </p:tav>
                                      </p:tavLst>
                                    </p:anim>
                                  </p:childTnLst>
                                </p:cTn>
                              </p:par>
                            </p:childTnLst>
                          </p:cTn>
                        </p:par>
                        <p:par>
                          <p:cTn id="143" fill="hold" nodeType="afterGroup">
                            <p:stCondLst>
                              <p:cond delay="19500"/>
                            </p:stCondLst>
                            <p:childTnLst>
                              <p:par>
                                <p:cTn id="144" presetID="2" presetClass="entr" presetSubtype="4" fill="hold" grpId="0" nodeType="afterEffect">
                                  <p:stCondLst>
                                    <p:cond delay="0"/>
                                  </p:stCondLst>
                                  <p:childTnLst>
                                    <p:set>
                                      <p:cBhvr>
                                        <p:cTn id="145" dur="1" fill="hold">
                                          <p:stCondLst>
                                            <p:cond delay="0"/>
                                          </p:stCondLst>
                                        </p:cTn>
                                        <p:tgtEl>
                                          <p:spTgt spid="343088"/>
                                        </p:tgtEl>
                                        <p:attrNameLst>
                                          <p:attrName>style.visibility</p:attrName>
                                        </p:attrNameLst>
                                      </p:cBhvr>
                                      <p:to>
                                        <p:strVal val="visible"/>
                                      </p:to>
                                    </p:set>
                                    <p:anim calcmode="lin" valueType="num">
                                      <p:cBhvr additive="base">
                                        <p:cTn id="146" dur="500" fill="hold"/>
                                        <p:tgtEl>
                                          <p:spTgt spid="343088"/>
                                        </p:tgtEl>
                                        <p:attrNameLst>
                                          <p:attrName>ppt_x</p:attrName>
                                        </p:attrNameLst>
                                      </p:cBhvr>
                                      <p:tavLst>
                                        <p:tav tm="0">
                                          <p:val>
                                            <p:strVal val="#ppt_x"/>
                                          </p:val>
                                        </p:tav>
                                        <p:tav tm="100000">
                                          <p:val>
                                            <p:strVal val="#ppt_x"/>
                                          </p:val>
                                        </p:tav>
                                      </p:tavLst>
                                    </p:anim>
                                    <p:anim calcmode="lin" valueType="num">
                                      <p:cBhvr additive="base">
                                        <p:cTn id="147" dur="500" fill="hold"/>
                                        <p:tgtEl>
                                          <p:spTgt spid="343088"/>
                                        </p:tgtEl>
                                        <p:attrNameLst>
                                          <p:attrName>ppt_y</p:attrName>
                                        </p:attrNameLst>
                                      </p:cBhvr>
                                      <p:tavLst>
                                        <p:tav tm="0">
                                          <p:val>
                                            <p:strVal val="1+#ppt_h/2"/>
                                          </p:val>
                                        </p:tav>
                                        <p:tav tm="100000">
                                          <p:val>
                                            <p:strVal val="#ppt_y"/>
                                          </p:val>
                                        </p:tav>
                                      </p:tavLst>
                                    </p:anim>
                                  </p:childTnLst>
                                </p:cTn>
                              </p:par>
                            </p:childTnLst>
                          </p:cTn>
                        </p:par>
                        <p:par>
                          <p:cTn id="148" fill="hold" nodeType="afterGroup">
                            <p:stCondLst>
                              <p:cond delay="20000"/>
                            </p:stCondLst>
                            <p:childTnLst>
                              <p:par>
                                <p:cTn id="149" presetID="2" presetClass="entr" presetSubtype="4" fill="hold" grpId="0" nodeType="afterEffect">
                                  <p:stCondLst>
                                    <p:cond delay="0"/>
                                  </p:stCondLst>
                                  <p:childTnLst>
                                    <p:set>
                                      <p:cBhvr>
                                        <p:cTn id="150" dur="1" fill="hold">
                                          <p:stCondLst>
                                            <p:cond delay="0"/>
                                          </p:stCondLst>
                                        </p:cTn>
                                        <p:tgtEl>
                                          <p:spTgt spid="343089"/>
                                        </p:tgtEl>
                                        <p:attrNameLst>
                                          <p:attrName>style.visibility</p:attrName>
                                        </p:attrNameLst>
                                      </p:cBhvr>
                                      <p:to>
                                        <p:strVal val="visible"/>
                                      </p:to>
                                    </p:set>
                                    <p:anim calcmode="lin" valueType="num">
                                      <p:cBhvr additive="base">
                                        <p:cTn id="151" dur="500" fill="hold"/>
                                        <p:tgtEl>
                                          <p:spTgt spid="343089"/>
                                        </p:tgtEl>
                                        <p:attrNameLst>
                                          <p:attrName>ppt_x</p:attrName>
                                        </p:attrNameLst>
                                      </p:cBhvr>
                                      <p:tavLst>
                                        <p:tav tm="0">
                                          <p:val>
                                            <p:strVal val="#ppt_x"/>
                                          </p:val>
                                        </p:tav>
                                        <p:tav tm="100000">
                                          <p:val>
                                            <p:strVal val="#ppt_x"/>
                                          </p:val>
                                        </p:tav>
                                      </p:tavLst>
                                    </p:anim>
                                    <p:anim calcmode="lin" valueType="num">
                                      <p:cBhvr additive="base">
                                        <p:cTn id="152" dur="500" fill="hold"/>
                                        <p:tgtEl>
                                          <p:spTgt spid="343089"/>
                                        </p:tgtEl>
                                        <p:attrNameLst>
                                          <p:attrName>ppt_y</p:attrName>
                                        </p:attrNameLst>
                                      </p:cBhvr>
                                      <p:tavLst>
                                        <p:tav tm="0">
                                          <p:val>
                                            <p:strVal val="1+#ppt_h/2"/>
                                          </p:val>
                                        </p:tav>
                                        <p:tav tm="100000">
                                          <p:val>
                                            <p:strVal val="#ppt_y"/>
                                          </p:val>
                                        </p:tav>
                                      </p:tavLst>
                                    </p:anim>
                                  </p:childTnLst>
                                </p:cTn>
                              </p:par>
                            </p:childTnLst>
                          </p:cTn>
                        </p:par>
                        <p:par>
                          <p:cTn id="153" fill="hold" nodeType="afterGroup">
                            <p:stCondLst>
                              <p:cond delay="20500"/>
                            </p:stCondLst>
                            <p:childTnLst>
                              <p:par>
                                <p:cTn id="154" presetID="2" presetClass="entr" presetSubtype="4" fill="hold" grpId="0" nodeType="afterEffect">
                                  <p:stCondLst>
                                    <p:cond delay="0"/>
                                  </p:stCondLst>
                                  <p:childTnLst>
                                    <p:set>
                                      <p:cBhvr>
                                        <p:cTn id="155" dur="1" fill="hold">
                                          <p:stCondLst>
                                            <p:cond delay="0"/>
                                          </p:stCondLst>
                                        </p:cTn>
                                        <p:tgtEl>
                                          <p:spTgt spid="343090"/>
                                        </p:tgtEl>
                                        <p:attrNameLst>
                                          <p:attrName>style.visibility</p:attrName>
                                        </p:attrNameLst>
                                      </p:cBhvr>
                                      <p:to>
                                        <p:strVal val="visible"/>
                                      </p:to>
                                    </p:set>
                                    <p:anim calcmode="lin" valueType="num">
                                      <p:cBhvr additive="base">
                                        <p:cTn id="156" dur="500" fill="hold"/>
                                        <p:tgtEl>
                                          <p:spTgt spid="343090"/>
                                        </p:tgtEl>
                                        <p:attrNameLst>
                                          <p:attrName>ppt_x</p:attrName>
                                        </p:attrNameLst>
                                      </p:cBhvr>
                                      <p:tavLst>
                                        <p:tav tm="0">
                                          <p:val>
                                            <p:strVal val="#ppt_x"/>
                                          </p:val>
                                        </p:tav>
                                        <p:tav tm="100000">
                                          <p:val>
                                            <p:strVal val="#ppt_x"/>
                                          </p:val>
                                        </p:tav>
                                      </p:tavLst>
                                    </p:anim>
                                    <p:anim calcmode="lin" valueType="num">
                                      <p:cBhvr additive="base">
                                        <p:cTn id="157" dur="500" fill="hold"/>
                                        <p:tgtEl>
                                          <p:spTgt spid="343090"/>
                                        </p:tgtEl>
                                        <p:attrNameLst>
                                          <p:attrName>ppt_y</p:attrName>
                                        </p:attrNameLst>
                                      </p:cBhvr>
                                      <p:tavLst>
                                        <p:tav tm="0">
                                          <p:val>
                                            <p:strVal val="1+#ppt_h/2"/>
                                          </p:val>
                                        </p:tav>
                                        <p:tav tm="100000">
                                          <p:val>
                                            <p:strVal val="#ppt_y"/>
                                          </p:val>
                                        </p:tav>
                                      </p:tavLst>
                                    </p:anim>
                                  </p:childTnLst>
                                </p:cTn>
                              </p:par>
                            </p:childTnLst>
                          </p:cTn>
                        </p:par>
                        <p:par>
                          <p:cTn id="158" fill="hold" nodeType="afterGroup">
                            <p:stCondLst>
                              <p:cond delay="21000"/>
                            </p:stCondLst>
                            <p:childTnLst>
                              <p:par>
                                <p:cTn id="159" presetID="2" presetClass="entr" presetSubtype="4" fill="hold" grpId="0" nodeType="afterEffect">
                                  <p:stCondLst>
                                    <p:cond delay="0"/>
                                  </p:stCondLst>
                                  <p:childTnLst>
                                    <p:set>
                                      <p:cBhvr>
                                        <p:cTn id="160" dur="1" fill="hold">
                                          <p:stCondLst>
                                            <p:cond delay="0"/>
                                          </p:stCondLst>
                                        </p:cTn>
                                        <p:tgtEl>
                                          <p:spTgt spid="343091"/>
                                        </p:tgtEl>
                                        <p:attrNameLst>
                                          <p:attrName>style.visibility</p:attrName>
                                        </p:attrNameLst>
                                      </p:cBhvr>
                                      <p:to>
                                        <p:strVal val="visible"/>
                                      </p:to>
                                    </p:set>
                                    <p:anim calcmode="lin" valueType="num">
                                      <p:cBhvr additive="base">
                                        <p:cTn id="161" dur="500" fill="hold"/>
                                        <p:tgtEl>
                                          <p:spTgt spid="343091"/>
                                        </p:tgtEl>
                                        <p:attrNameLst>
                                          <p:attrName>ppt_x</p:attrName>
                                        </p:attrNameLst>
                                      </p:cBhvr>
                                      <p:tavLst>
                                        <p:tav tm="0">
                                          <p:val>
                                            <p:strVal val="#ppt_x"/>
                                          </p:val>
                                        </p:tav>
                                        <p:tav tm="100000">
                                          <p:val>
                                            <p:strVal val="#ppt_x"/>
                                          </p:val>
                                        </p:tav>
                                      </p:tavLst>
                                    </p:anim>
                                    <p:anim calcmode="lin" valueType="num">
                                      <p:cBhvr additive="base">
                                        <p:cTn id="162" dur="500" fill="hold"/>
                                        <p:tgtEl>
                                          <p:spTgt spid="343091"/>
                                        </p:tgtEl>
                                        <p:attrNameLst>
                                          <p:attrName>ppt_y</p:attrName>
                                        </p:attrNameLst>
                                      </p:cBhvr>
                                      <p:tavLst>
                                        <p:tav tm="0">
                                          <p:val>
                                            <p:strVal val="1+#ppt_h/2"/>
                                          </p:val>
                                        </p:tav>
                                        <p:tav tm="100000">
                                          <p:val>
                                            <p:strVal val="#ppt_y"/>
                                          </p:val>
                                        </p:tav>
                                      </p:tavLst>
                                    </p:anim>
                                  </p:childTnLst>
                                </p:cTn>
                              </p:par>
                            </p:childTnLst>
                          </p:cTn>
                        </p:par>
                        <p:par>
                          <p:cTn id="163" fill="hold" nodeType="afterGroup">
                            <p:stCondLst>
                              <p:cond delay="21500"/>
                            </p:stCondLst>
                            <p:childTnLst>
                              <p:par>
                                <p:cTn id="164" presetID="2" presetClass="entr" presetSubtype="4" fill="hold" grpId="0" nodeType="afterEffect">
                                  <p:stCondLst>
                                    <p:cond delay="0"/>
                                  </p:stCondLst>
                                  <p:childTnLst>
                                    <p:set>
                                      <p:cBhvr>
                                        <p:cTn id="165" dur="1" fill="hold">
                                          <p:stCondLst>
                                            <p:cond delay="0"/>
                                          </p:stCondLst>
                                        </p:cTn>
                                        <p:tgtEl>
                                          <p:spTgt spid="343092"/>
                                        </p:tgtEl>
                                        <p:attrNameLst>
                                          <p:attrName>style.visibility</p:attrName>
                                        </p:attrNameLst>
                                      </p:cBhvr>
                                      <p:to>
                                        <p:strVal val="visible"/>
                                      </p:to>
                                    </p:set>
                                    <p:anim calcmode="lin" valueType="num">
                                      <p:cBhvr additive="base">
                                        <p:cTn id="166" dur="500" fill="hold"/>
                                        <p:tgtEl>
                                          <p:spTgt spid="343092"/>
                                        </p:tgtEl>
                                        <p:attrNameLst>
                                          <p:attrName>ppt_x</p:attrName>
                                        </p:attrNameLst>
                                      </p:cBhvr>
                                      <p:tavLst>
                                        <p:tav tm="0">
                                          <p:val>
                                            <p:strVal val="#ppt_x"/>
                                          </p:val>
                                        </p:tav>
                                        <p:tav tm="100000">
                                          <p:val>
                                            <p:strVal val="#ppt_x"/>
                                          </p:val>
                                        </p:tav>
                                      </p:tavLst>
                                    </p:anim>
                                    <p:anim calcmode="lin" valueType="num">
                                      <p:cBhvr additive="base">
                                        <p:cTn id="167" dur="500" fill="hold"/>
                                        <p:tgtEl>
                                          <p:spTgt spid="343092"/>
                                        </p:tgtEl>
                                        <p:attrNameLst>
                                          <p:attrName>ppt_y</p:attrName>
                                        </p:attrNameLst>
                                      </p:cBhvr>
                                      <p:tavLst>
                                        <p:tav tm="0">
                                          <p:val>
                                            <p:strVal val="1+#ppt_h/2"/>
                                          </p:val>
                                        </p:tav>
                                        <p:tav tm="100000">
                                          <p:val>
                                            <p:strVal val="#ppt_y"/>
                                          </p:val>
                                        </p:tav>
                                      </p:tavLst>
                                    </p:anim>
                                  </p:childTnLst>
                                </p:cTn>
                              </p:par>
                            </p:childTnLst>
                          </p:cTn>
                        </p:par>
                        <p:par>
                          <p:cTn id="168" fill="hold" nodeType="afterGroup">
                            <p:stCondLst>
                              <p:cond delay="22000"/>
                            </p:stCondLst>
                            <p:childTnLst>
                              <p:par>
                                <p:cTn id="169" presetID="2" presetClass="entr" presetSubtype="4" fill="hold" grpId="0" nodeType="afterEffect">
                                  <p:stCondLst>
                                    <p:cond delay="0"/>
                                  </p:stCondLst>
                                  <p:childTnLst>
                                    <p:set>
                                      <p:cBhvr>
                                        <p:cTn id="170" dur="1" fill="hold">
                                          <p:stCondLst>
                                            <p:cond delay="0"/>
                                          </p:stCondLst>
                                        </p:cTn>
                                        <p:tgtEl>
                                          <p:spTgt spid="343093"/>
                                        </p:tgtEl>
                                        <p:attrNameLst>
                                          <p:attrName>style.visibility</p:attrName>
                                        </p:attrNameLst>
                                      </p:cBhvr>
                                      <p:to>
                                        <p:strVal val="visible"/>
                                      </p:to>
                                    </p:set>
                                    <p:anim calcmode="lin" valueType="num">
                                      <p:cBhvr additive="base">
                                        <p:cTn id="171" dur="500" fill="hold"/>
                                        <p:tgtEl>
                                          <p:spTgt spid="343093"/>
                                        </p:tgtEl>
                                        <p:attrNameLst>
                                          <p:attrName>ppt_x</p:attrName>
                                        </p:attrNameLst>
                                      </p:cBhvr>
                                      <p:tavLst>
                                        <p:tav tm="0">
                                          <p:val>
                                            <p:strVal val="#ppt_x"/>
                                          </p:val>
                                        </p:tav>
                                        <p:tav tm="100000">
                                          <p:val>
                                            <p:strVal val="#ppt_x"/>
                                          </p:val>
                                        </p:tav>
                                      </p:tavLst>
                                    </p:anim>
                                    <p:anim calcmode="lin" valueType="num">
                                      <p:cBhvr additive="base">
                                        <p:cTn id="172" dur="500" fill="hold"/>
                                        <p:tgtEl>
                                          <p:spTgt spid="343093"/>
                                        </p:tgtEl>
                                        <p:attrNameLst>
                                          <p:attrName>ppt_y</p:attrName>
                                        </p:attrNameLst>
                                      </p:cBhvr>
                                      <p:tavLst>
                                        <p:tav tm="0">
                                          <p:val>
                                            <p:strVal val="1+#ppt_h/2"/>
                                          </p:val>
                                        </p:tav>
                                        <p:tav tm="100000">
                                          <p:val>
                                            <p:strVal val="#ppt_y"/>
                                          </p:val>
                                        </p:tav>
                                      </p:tavLst>
                                    </p:anim>
                                  </p:childTnLst>
                                </p:cTn>
                              </p:par>
                            </p:childTnLst>
                          </p:cTn>
                        </p:par>
                        <p:par>
                          <p:cTn id="173" fill="hold" nodeType="afterGroup">
                            <p:stCondLst>
                              <p:cond delay="22500"/>
                            </p:stCondLst>
                            <p:childTnLst>
                              <p:par>
                                <p:cTn id="174" presetID="2" presetClass="entr" presetSubtype="4" fill="hold" grpId="0" nodeType="afterEffect">
                                  <p:stCondLst>
                                    <p:cond delay="0"/>
                                  </p:stCondLst>
                                  <p:childTnLst>
                                    <p:set>
                                      <p:cBhvr>
                                        <p:cTn id="175" dur="1" fill="hold">
                                          <p:stCondLst>
                                            <p:cond delay="0"/>
                                          </p:stCondLst>
                                        </p:cTn>
                                        <p:tgtEl>
                                          <p:spTgt spid="343094"/>
                                        </p:tgtEl>
                                        <p:attrNameLst>
                                          <p:attrName>style.visibility</p:attrName>
                                        </p:attrNameLst>
                                      </p:cBhvr>
                                      <p:to>
                                        <p:strVal val="visible"/>
                                      </p:to>
                                    </p:set>
                                    <p:anim calcmode="lin" valueType="num">
                                      <p:cBhvr additive="base">
                                        <p:cTn id="176" dur="500" fill="hold"/>
                                        <p:tgtEl>
                                          <p:spTgt spid="343094"/>
                                        </p:tgtEl>
                                        <p:attrNameLst>
                                          <p:attrName>ppt_x</p:attrName>
                                        </p:attrNameLst>
                                      </p:cBhvr>
                                      <p:tavLst>
                                        <p:tav tm="0">
                                          <p:val>
                                            <p:strVal val="#ppt_x"/>
                                          </p:val>
                                        </p:tav>
                                        <p:tav tm="100000">
                                          <p:val>
                                            <p:strVal val="#ppt_x"/>
                                          </p:val>
                                        </p:tav>
                                      </p:tavLst>
                                    </p:anim>
                                    <p:anim calcmode="lin" valueType="num">
                                      <p:cBhvr additive="base">
                                        <p:cTn id="177" dur="500" fill="hold"/>
                                        <p:tgtEl>
                                          <p:spTgt spid="343094"/>
                                        </p:tgtEl>
                                        <p:attrNameLst>
                                          <p:attrName>ppt_y</p:attrName>
                                        </p:attrNameLst>
                                      </p:cBhvr>
                                      <p:tavLst>
                                        <p:tav tm="0">
                                          <p:val>
                                            <p:strVal val="1+#ppt_h/2"/>
                                          </p:val>
                                        </p:tav>
                                        <p:tav tm="100000">
                                          <p:val>
                                            <p:strVal val="#ppt_y"/>
                                          </p:val>
                                        </p:tav>
                                      </p:tavLst>
                                    </p:anim>
                                  </p:childTnLst>
                                </p:cTn>
                              </p:par>
                            </p:childTnLst>
                          </p:cTn>
                        </p:par>
                        <p:par>
                          <p:cTn id="178" fill="hold" nodeType="afterGroup">
                            <p:stCondLst>
                              <p:cond delay="23000"/>
                            </p:stCondLst>
                            <p:childTnLst>
                              <p:par>
                                <p:cTn id="179" presetID="2" presetClass="entr" presetSubtype="4" fill="hold" grpId="0" nodeType="afterEffect">
                                  <p:stCondLst>
                                    <p:cond delay="0"/>
                                  </p:stCondLst>
                                  <p:childTnLst>
                                    <p:set>
                                      <p:cBhvr>
                                        <p:cTn id="180" dur="1" fill="hold">
                                          <p:stCondLst>
                                            <p:cond delay="0"/>
                                          </p:stCondLst>
                                        </p:cTn>
                                        <p:tgtEl>
                                          <p:spTgt spid="343095"/>
                                        </p:tgtEl>
                                        <p:attrNameLst>
                                          <p:attrName>style.visibility</p:attrName>
                                        </p:attrNameLst>
                                      </p:cBhvr>
                                      <p:to>
                                        <p:strVal val="visible"/>
                                      </p:to>
                                    </p:set>
                                    <p:anim calcmode="lin" valueType="num">
                                      <p:cBhvr additive="base">
                                        <p:cTn id="181" dur="500" fill="hold"/>
                                        <p:tgtEl>
                                          <p:spTgt spid="343095"/>
                                        </p:tgtEl>
                                        <p:attrNameLst>
                                          <p:attrName>ppt_x</p:attrName>
                                        </p:attrNameLst>
                                      </p:cBhvr>
                                      <p:tavLst>
                                        <p:tav tm="0">
                                          <p:val>
                                            <p:strVal val="#ppt_x"/>
                                          </p:val>
                                        </p:tav>
                                        <p:tav tm="100000">
                                          <p:val>
                                            <p:strVal val="#ppt_x"/>
                                          </p:val>
                                        </p:tav>
                                      </p:tavLst>
                                    </p:anim>
                                    <p:anim calcmode="lin" valueType="num">
                                      <p:cBhvr additive="base">
                                        <p:cTn id="182" dur="500" fill="hold"/>
                                        <p:tgtEl>
                                          <p:spTgt spid="343095"/>
                                        </p:tgtEl>
                                        <p:attrNameLst>
                                          <p:attrName>ppt_y</p:attrName>
                                        </p:attrNameLst>
                                      </p:cBhvr>
                                      <p:tavLst>
                                        <p:tav tm="0">
                                          <p:val>
                                            <p:strVal val="1+#ppt_h/2"/>
                                          </p:val>
                                        </p:tav>
                                        <p:tav tm="100000">
                                          <p:val>
                                            <p:strVal val="#ppt_y"/>
                                          </p:val>
                                        </p:tav>
                                      </p:tavLst>
                                    </p:anim>
                                  </p:childTnLst>
                                </p:cTn>
                              </p:par>
                            </p:childTnLst>
                          </p:cTn>
                        </p:par>
                        <p:par>
                          <p:cTn id="183" fill="hold" nodeType="afterGroup">
                            <p:stCondLst>
                              <p:cond delay="23500"/>
                            </p:stCondLst>
                            <p:childTnLst>
                              <p:par>
                                <p:cTn id="184" presetID="2" presetClass="entr" presetSubtype="4" fill="hold" grpId="0" nodeType="afterEffect">
                                  <p:stCondLst>
                                    <p:cond delay="0"/>
                                  </p:stCondLst>
                                  <p:childTnLst>
                                    <p:set>
                                      <p:cBhvr>
                                        <p:cTn id="185" dur="1" fill="hold">
                                          <p:stCondLst>
                                            <p:cond delay="0"/>
                                          </p:stCondLst>
                                        </p:cTn>
                                        <p:tgtEl>
                                          <p:spTgt spid="343096"/>
                                        </p:tgtEl>
                                        <p:attrNameLst>
                                          <p:attrName>style.visibility</p:attrName>
                                        </p:attrNameLst>
                                      </p:cBhvr>
                                      <p:to>
                                        <p:strVal val="visible"/>
                                      </p:to>
                                    </p:set>
                                    <p:anim calcmode="lin" valueType="num">
                                      <p:cBhvr additive="base">
                                        <p:cTn id="186" dur="500" fill="hold"/>
                                        <p:tgtEl>
                                          <p:spTgt spid="343096"/>
                                        </p:tgtEl>
                                        <p:attrNameLst>
                                          <p:attrName>ppt_x</p:attrName>
                                        </p:attrNameLst>
                                      </p:cBhvr>
                                      <p:tavLst>
                                        <p:tav tm="0">
                                          <p:val>
                                            <p:strVal val="#ppt_x"/>
                                          </p:val>
                                        </p:tav>
                                        <p:tav tm="100000">
                                          <p:val>
                                            <p:strVal val="#ppt_x"/>
                                          </p:val>
                                        </p:tav>
                                      </p:tavLst>
                                    </p:anim>
                                    <p:anim calcmode="lin" valueType="num">
                                      <p:cBhvr additive="base">
                                        <p:cTn id="187" dur="500" fill="hold"/>
                                        <p:tgtEl>
                                          <p:spTgt spid="343096"/>
                                        </p:tgtEl>
                                        <p:attrNameLst>
                                          <p:attrName>ppt_y</p:attrName>
                                        </p:attrNameLst>
                                      </p:cBhvr>
                                      <p:tavLst>
                                        <p:tav tm="0">
                                          <p:val>
                                            <p:strVal val="1+#ppt_h/2"/>
                                          </p:val>
                                        </p:tav>
                                        <p:tav tm="100000">
                                          <p:val>
                                            <p:strVal val="#ppt_y"/>
                                          </p:val>
                                        </p:tav>
                                      </p:tavLst>
                                    </p:anim>
                                  </p:childTnLst>
                                </p:cTn>
                              </p:par>
                            </p:childTnLst>
                          </p:cTn>
                        </p:par>
                        <p:par>
                          <p:cTn id="188" fill="hold" nodeType="afterGroup">
                            <p:stCondLst>
                              <p:cond delay="24000"/>
                            </p:stCondLst>
                            <p:childTnLst>
                              <p:par>
                                <p:cTn id="189" presetID="2" presetClass="entr" presetSubtype="4" fill="hold" grpId="0" nodeType="afterEffect">
                                  <p:stCondLst>
                                    <p:cond delay="0"/>
                                  </p:stCondLst>
                                  <p:childTnLst>
                                    <p:set>
                                      <p:cBhvr>
                                        <p:cTn id="190" dur="1" fill="hold">
                                          <p:stCondLst>
                                            <p:cond delay="0"/>
                                          </p:stCondLst>
                                        </p:cTn>
                                        <p:tgtEl>
                                          <p:spTgt spid="343097"/>
                                        </p:tgtEl>
                                        <p:attrNameLst>
                                          <p:attrName>style.visibility</p:attrName>
                                        </p:attrNameLst>
                                      </p:cBhvr>
                                      <p:to>
                                        <p:strVal val="visible"/>
                                      </p:to>
                                    </p:set>
                                    <p:anim calcmode="lin" valueType="num">
                                      <p:cBhvr additive="base">
                                        <p:cTn id="191" dur="500" fill="hold"/>
                                        <p:tgtEl>
                                          <p:spTgt spid="343097"/>
                                        </p:tgtEl>
                                        <p:attrNameLst>
                                          <p:attrName>ppt_x</p:attrName>
                                        </p:attrNameLst>
                                      </p:cBhvr>
                                      <p:tavLst>
                                        <p:tav tm="0">
                                          <p:val>
                                            <p:strVal val="#ppt_x"/>
                                          </p:val>
                                        </p:tav>
                                        <p:tav tm="100000">
                                          <p:val>
                                            <p:strVal val="#ppt_x"/>
                                          </p:val>
                                        </p:tav>
                                      </p:tavLst>
                                    </p:anim>
                                    <p:anim calcmode="lin" valueType="num">
                                      <p:cBhvr additive="base">
                                        <p:cTn id="192" dur="500" fill="hold"/>
                                        <p:tgtEl>
                                          <p:spTgt spid="343097"/>
                                        </p:tgtEl>
                                        <p:attrNameLst>
                                          <p:attrName>ppt_y</p:attrName>
                                        </p:attrNameLst>
                                      </p:cBhvr>
                                      <p:tavLst>
                                        <p:tav tm="0">
                                          <p:val>
                                            <p:strVal val="1+#ppt_h/2"/>
                                          </p:val>
                                        </p:tav>
                                        <p:tav tm="100000">
                                          <p:val>
                                            <p:strVal val="#ppt_y"/>
                                          </p:val>
                                        </p:tav>
                                      </p:tavLst>
                                    </p:anim>
                                  </p:childTnLst>
                                </p:cTn>
                              </p:par>
                            </p:childTnLst>
                          </p:cTn>
                        </p:par>
                        <p:par>
                          <p:cTn id="193" fill="hold" nodeType="afterGroup">
                            <p:stCondLst>
                              <p:cond delay="24500"/>
                            </p:stCondLst>
                            <p:childTnLst>
                              <p:par>
                                <p:cTn id="194" presetID="2" presetClass="entr" presetSubtype="4" fill="hold" grpId="0" nodeType="afterEffect">
                                  <p:stCondLst>
                                    <p:cond delay="0"/>
                                  </p:stCondLst>
                                  <p:childTnLst>
                                    <p:set>
                                      <p:cBhvr>
                                        <p:cTn id="195" dur="1" fill="hold">
                                          <p:stCondLst>
                                            <p:cond delay="0"/>
                                          </p:stCondLst>
                                        </p:cTn>
                                        <p:tgtEl>
                                          <p:spTgt spid="343098"/>
                                        </p:tgtEl>
                                        <p:attrNameLst>
                                          <p:attrName>style.visibility</p:attrName>
                                        </p:attrNameLst>
                                      </p:cBhvr>
                                      <p:to>
                                        <p:strVal val="visible"/>
                                      </p:to>
                                    </p:set>
                                    <p:anim calcmode="lin" valueType="num">
                                      <p:cBhvr additive="base">
                                        <p:cTn id="196" dur="500" fill="hold"/>
                                        <p:tgtEl>
                                          <p:spTgt spid="343098"/>
                                        </p:tgtEl>
                                        <p:attrNameLst>
                                          <p:attrName>ppt_x</p:attrName>
                                        </p:attrNameLst>
                                      </p:cBhvr>
                                      <p:tavLst>
                                        <p:tav tm="0">
                                          <p:val>
                                            <p:strVal val="#ppt_x"/>
                                          </p:val>
                                        </p:tav>
                                        <p:tav tm="100000">
                                          <p:val>
                                            <p:strVal val="#ppt_x"/>
                                          </p:val>
                                        </p:tav>
                                      </p:tavLst>
                                    </p:anim>
                                    <p:anim calcmode="lin" valueType="num">
                                      <p:cBhvr additive="base">
                                        <p:cTn id="197" dur="500" fill="hold"/>
                                        <p:tgtEl>
                                          <p:spTgt spid="343098"/>
                                        </p:tgtEl>
                                        <p:attrNameLst>
                                          <p:attrName>ppt_y</p:attrName>
                                        </p:attrNameLst>
                                      </p:cBhvr>
                                      <p:tavLst>
                                        <p:tav tm="0">
                                          <p:val>
                                            <p:strVal val="1+#ppt_h/2"/>
                                          </p:val>
                                        </p:tav>
                                        <p:tav tm="100000">
                                          <p:val>
                                            <p:strVal val="#ppt_y"/>
                                          </p:val>
                                        </p:tav>
                                      </p:tavLst>
                                    </p:anim>
                                  </p:childTnLst>
                                </p:cTn>
                              </p:par>
                            </p:childTnLst>
                          </p:cTn>
                        </p:par>
                        <p:par>
                          <p:cTn id="198" fill="hold" nodeType="afterGroup">
                            <p:stCondLst>
                              <p:cond delay="25000"/>
                            </p:stCondLst>
                            <p:childTnLst>
                              <p:par>
                                <p:cTn id="199" presetID="2" presetClass="entr" presetSubtype="4" fill="hold" grpId="0" nodeType="afterEffect">
                                  <p:stCondLst>
                                    <p:cond delay="0"/>
                                  </p:stCondLst>
                                  <p:childTnLst>
                                    <p:set>
                                      <p:cBhvr>
                                        <p:cTn id="200" dur="1" fill="hold">
                                          <p:stCondLst>
                                            <p:cond delay="0"/>
                                          </p:stCondLst>
                                        </p:cTn>
                                        <p:tgtEl>
                                          <p:spTgt spid="343099"/>
                                        </p:tgtEl>
                                        <p:attrNameLst>
                                          <p:attrName>style.visibility</p:attrName>
                                        </p:attrNameLst>
                                      </p:cBhvr>
                                      <p:to>
                                        <p:strVal val="visible"/>
                                      </p:to>
                                    </p:set>
                                    <p:anim calcmode="lin" valueType="num">
                                      <p:cBhvr additive="base">
                                        <p:cTn id="201" dur="500" fill="hold"/>
                                        <p:tgtEl>
                                          <p:spTgt spid="343099"/>
                                        </p:tgtEl>
                                        <p:attrNameLst>
                                          <p:attrName>ppt_x</p:attrName>
                                        </p:attrNameLst>
                                      </p:cBhvr>
                                      <p:tavLst>
                                        <p:tav tm="0">
                                          <p:val>
                                            <p:strVal val="#ppt_x"/>
                                          </p:val>
                                        </p:tav>
                                        <p:tav tm="100000">
                                          <p:val>
                                            <p:strVal val="#ppt_x"/>
                                          </p:val>
                                        </p:tav>
                                      </p:tavLst>
                                    </p:anim>
                                    <p:anim calcmode="lin" valueType="num">
                                      <p:cBhvr additive="base">
                                        <p:cTn id="202" dur="500" fill="hold"/>
                                        <p:tgtEl>
                                          <p:spTgt spid="343099"/>
                                        </p:tgtEl>
                                        <p:attrNameLst>
                                          <p:attrName>ppt_y</p:attrName>
                                        </p:attrNameLst>
                                      </p:cBhvr>
                                      <p:tavLst>
                                        <p:tav tm="0">
                                          <p:val>
                                            <p:strVal val="1+#ppt_h/2"/>
                                          </p:val>
                                        </p:tav>
                                        <p:tav tm="100000">
                                          <p:val>
                                            <p:strVal val="#ppt_y"/>
                                          </p:val>
                                        </p:tav>
                                      </p:tavLst>
                                    </p:anim>
                                  </p:childTnLst>
                                </p:cTn>
                              </p:par>
                            </p:childTnLst>
                          </p:cTn>
                        </p:par>
                        <p:par>
                          <p:cTn id="203" fill="hold" nodeType="afterGroup">
                            <p:stCondLst>
                              <p:cond delay="25500"/>
                            </p:stCondLst>
                            <p:childTnLst>
                              <p:par>
                                <p:cTn id="204" presetID="2" presetClass="entr" presetSubtype="4" fill="hold" grpId="0" nodeType="afterEffect">
                                  <p:stCondLst>
                                    <p:cond delay="0"/>
                                  </p:stCondLst>
                                  <p:childTnLst>
                                    <p:set>
                                      <p:cBhvr>
                                        <p:cTn id="205" dur="1" fill="hold">
                                          <p:stCondLst>
                                            <p:cond delay="0"/>
                                          </p:stCondLst>
                                        </p:cTn>
                                        <p:tgtEl>
                                          <p:spTgt spid="343100"/>
                                        </p:tgtEl>
                                        <p:attrNameLst>
                                          <p:attrName>style.visibility</p:attrName>
                                        </p:attrNameLst>
                                      </p:cBhvr>
                                      <p:to>
                                        <p:strVal val="visible"/>
                                      </p:to>
                                    </p:set>
                                    <p:anim calcmode="lin" valueType="num">
                                      <p:cBhvr additive="base">
                                        <p:cTn id="206" dur="500" fill="hold"/>
                                        <p:tgtEl>
                                          <p:spTgt spid="343100"/>
                                        </p:tgtEl>
                                        <p:attrNameLst>
                                          <p:attrName>ppt_x</p:attrName>
                                        </p:attrNameLst>
                                      </p:cBhvr>
                                      <p:tavLst>
                                        <p:tav tm="0">
                                          <p:val>
                                            <p:strVal val="#ppt_x"/>
                                          </p:val>
                                        </p:tav>
                                        <p:tav tm="100000">
                                          <p:val>
                                            <p:strVal val="#ppt_x"/>
                                          </p:val>
                                        </p:tav>
                                      </p:tavLst>
                                    </p:anim>
                                    <p:anim calcmode="lin" valueType="num">
                                      <p:cBhvr additive="base">
                                        <p:cTn id="207" dur="500" fill="hold"/>
                                        <p:tgtEl>
                                          <p:spTgt spid="343100"/>
                                        </p:tgtEl>
                                        <p:attrNameLst>
                                          <p:attrName>ppt_y</p:attrName>
                                        </p:attrNameLst>
                                      </p:cBhvr>
                                      <p:tavLst>
                                        <p:tav tm="0">
                                          <p:val>
                                            <p:strVal val="1+#ppt_h/2"/>
                                          </p:val>
                                        </p:tav>
                                        <p:tav tm="100000">
                                          <p:val>
                                            <p:strVal val="#ppt_y"/>
                                          </p:val>
                                        </p:tav>
                                      </p:tavLst>
                                    </p:anim>
                                  </p:childTnLst>
                                </p:cTn>
                              </p:par>
                            </p:childTnLst>
                          </p:cTn>
                        </p:par>
                        <p:par>
                          <p:cTn id="208" fill="hold" nodeType="afterGroup">
                            <p:stCondLst>
                              <p:cond delay="26000"/>
                            </p:stCondLst>
                            <p:childTnLst>
                              <p:par>
                                <p:cTn id="209" presetID="2" presetClass="entr" presetSubtype="4" fill="hold" grpId="0" nodeType="afterEffect">
                                  <p:stCondLst>
                                    <p:cond delay="0"/>
                                  </p:stCondLst>
                                  <p:childTnLst>
                                    <p:set>
                                      <p:cBhvr>
                                        <p:cTn id="210" dur="1" fill="hold">
                                          <p:stCondLst>
                                            <p:cond delay="0"/>
                                          </p:stCondLst>
                                        </p:cTn>
                                        <p:tgtEl>
                                          <p:spTgt spid="343101"/>
                                        </p:tgtEl>
                                        <p:attrNameLst>
                                          <p:attrName>style.visibility</p:attrName>
                                        </p:attrNameLst>
                                      </p:cBhvr>
                                      <p:to>
                                        <p:strVal val="visible"/>
                                      </p:to>
                                    </p:set>
                                    <p:anim calcmode="lin" valueType="num">
                                      <p:cBhvr additive="base">
                                        <p:cTn id="211" dur="500" fill="hold"/>
                                        <p:tgtEl>
                                          <p:spTgt spid="343101"/>
                                        </p:tgtEl>
                                        <p:attrNameLst>
                                          <p:attrName>ppt_x</p:attrName>
                                        </p:attrNameLst>
                                      </p:cBhvr>
                                      <p:tavLst>
                                        <p:tav tm="0">
                                          <p:val>
                                            <p:strVal val="#ppt_x"/>
                                          </p:val>
                                        </p:tav>
                                        <p:tav tm="100000">
                                          <p:val>
                                            <p:strVal val="#ppt_x"/>
                                          </p:val>
                                        </p:tav>
                                      </p:tavLst>
                                    </p:anim>
                                    <p:anim calcmode="lin" valueType="num">
                                      <p:cBhvr additive="base">
                                        <p:cTn id="212" dur="500" fill="hold"/>
                                        <p:tgtEl>
                                          <p:spTgt spid="343101"/>
                                        </p:tgtEl>
                                        <p:attrNameLst>
                                          <p:attrName>ppt_y</p:attrName>
                                        </p:attrNameLst>
                                      </p:cBhvr>
                                      <p:tavLst>
                                        <p:tav tm="0">
                                          <p:val>
                                            <p:strVal val="1+#ppt_h/2"/>
                                          </p:val>
                                        </p:tav>
                                        <p:tav tm="100000">
                                          <p:val>
                                            <p:strVal val="#ppt_y"/>
                                          </p:val>
                                        </p:tav>
                                      </p:tavLst>
                                    </p:anim>
                                  </p:childTnLst>
                                </p:cTn>
                              </p:par>
                            </p:childTnLst>
                          </p:cTn>
                        </p:par>
                        <p:par>
                          <p:cTn id="213" fill="hold" nodeType="afterGroup">
                            <p:stCondLst>
                              <p:cond delay="26500"/>
                            </p:stCondLst>
                            <p:childTnLst>
                              <p:par>
                                <p:cTn id="214" presetID="2" presetClass="entr" presetSubtype="4" fill="hold" grpId="0" nodeType="afterEffect">
                                  <p:stCondLst>
                                    <p:cond delay="0"/>
                                  </p:stCondLst>
                                  <p:childTnLst>
                                    <p:set>
                                      <p:cBhvr>
                                        <p:cTn id="215" dur="1" fill="hold">
                                          <p:stCondLst>
                                            <p:cond delay="0"/>
                                          </p:stCondLst>
                                        </p:cTn>
                                        <p:tgtEl>
                                          <p:spTgt spid="343102"/>
                                        </p:tgtEl>
                                        <p:attrNameLst>
                                          <p:attrName>style.visibility</p:attrName>
                                        </p:attrNameLst>
                                      </p:cBhvr>
                                      <p:to>
                                        <p:strVal val="visible"/>
                                      </p:to>
                                    </p:set>
                                    <p:anim calcmode="lin" valueType="num">
                                      <p:cBhvr additive="base">
                                        <p:cTn id="216" dur="500" fill="hold"/>
                                        <p:tgtEl>
                                          <p:spTgt spid="343102"/>
                                        </p:tgtEl>
                                        <p:attrNameLst>
                                          <p:attrName>ppt_x</p:attrName>
                                        </p:attrNameLst>
                                      </p:cBhvr>
                                      <p:tavLst>
                                        <p:tav tm="0">
                                          <p:val>
                                            <p:strVal val="#ppt_x"/>
                                          </p:val>
                                        </p:tav>
                                        <p:tav tm="100000">
                                          <p:val>
                                            <p:strVal val="#ppt_x"/>
                                          </p:val>
                                        </p:tav>
                                      </p:tavLst>
                                    </p:anim>
                                    <p:anim calcmode="lin" valueType="num">
                                      <p:cBhvr additive="base">
                                        <p:cTn id="217" dur="500" fill="hold"/>
                                        <p:tgtEl>
                                          <p:spTgt spid="343102"/>
                                        </p:tgtEl>
                                        <p:attrNameLst>
                                          <p:attrName>ppt_y</p:attrName>
                                        </p:attrNameLst>
                                      </p:cBhvr>
                                      <p:tavLst>
                                        <p:tav tm="0">
                                          <p:val>
                                            <p:strVal val="1+#ppt_h/2"/>
                                          </p:val>
                                        </p:tav>
                                        <p:tav tm="100000">
                                          <p:val>
                                            <p:strVal val="#ppt_y"/>
                                          </p:val>
                                        </p:tav>
                                      </p:tavLst>
                                    </p:anim>
                                  </p:childTnLst>
                                </p:cTn>
                              </p:par>
                            </p:childTnLst>
                          </p:cTn>
                        </p:par>
                        <p:par>
                          <p:cTn id="218" fill="hold" nodeType="afterGroup">
                            <p:stCondLst>
                              <p:cond delay="27000"/>
                            </p:stCondLst>
                            <p:childTnLst>
                              <p:par>
                                <p:cTn id="219" presetID="2" presetClass="entr" presetSubtype="4" fill="hold" grpId="0" nodeType="afterEffect">
                                  <p:stCondLst>
                                    <p:cond delay="0"/>
                                  </p:stCondLst>
                                  <p:childTnLst>
                                    <p:set>
                                      <p:cBhvr>
                                        <p:cTn id="220" dur="1" fill="hold">
                                          <p:stCondLst>
                                            <p:cond delay="0"/>
                                          </p:stCondLst>
                                        </p:cTn>
                                        <p:tgtEl>
                                          <p:spTgt spid="343103"/>
                                        </p:tgtEl>
                                        <p:attrNameLst>
                                          <p:attrName>style.visibility</p:attrName>
                                        </p:attrNameLst>
                                      </p:cBhvr>
                                      <p:to>
                                        <p:strVal val="visible"/>
                                      </p:to>
                                    </p:set>
                                    <p:anim calcmode="lin" valueType="num">
                                      <p:cBhvr additive="base">
                                        <p:cTn id="221" dur="500" fill="hold"/>
                                        <p:tgtEl>
                                          <p:spTgt spid="343103"/>
                                        </p:tgtEl>
                                        <p:attrNameLst>
                                          <p:attrName>ppt_x</p:attrName>
                                        </p:attrNameLst>
                                      </p:cBhvr>
                                      <p:tavLst>
                                        <p:tav tm="0">
                                          <p:val>
                                            <p:strVal val="#ppt_x"/>
                                          </p:val>
                                        </p:tav>
                                        <p:tav tm="100000">
                                          <p:val>
                                            <p:strVal val="#ppt_x"/>
                                          </p:val>
                                        </p:tav>
                                      </p:tavLst>
                                    </p:anim>
                                    <p:anim calcmode="lin" valueType="num">
                                      <p:cBhvr additive="base">
                                        <p:cTn id="222" dur="500" fill="hold"/>
                                        <p:tgtEl>
                                          <p:spTgt spid="343103"/>
                                        </p:tgtEl>
                                        <p:attrNameLst>
                                          <p:attrName>ppt_y</p:attrName>
                                        </p:attrNameLst>
                                      </p:cBhvr>
                                      <p:tavLst>
                                        <p:tav tm="0">
                                          <p:val>
                                            <p:strVal val="1+#ppt_h/2"/>
                                          </p:val>
                                        </p:tav>
                                        <p:tav tm="100000">
                                          <p:val>
                                            <p:strVal val="#ppt_y"/>
                                          </p:val>
                                        </p:tav>
                                      </p:tavLst>
                                    </p:anim>
                                  </p:childTnLst>
                                </p:cTn>
                              </p:par>
                            </p:childTnLst>
                          </p:cTn>
                        </p:par>
                        <p:par>
                          <p:cTn id="223" fill="hold" nodeType="afterGroup">
                            <p:stCondLst>
                              <p:cond delay="27500"/>
                            </p:stCondLst>
                            <p:childTnLst>
                              <p:par>
                                <p:cTn id="224" presetID="2" presetClass="entr" presetSubtype="4" fill="hold" grpId="0" nodeType="afterEffect">
                                  <p:stCondLst>
                                    <p:cond delay="0"/>
                                  </p:stCondLst>
                                  <p:childTnLst>
                                    <p:set>
                                      <p:cBhvr>
                                        <p:cTn id="225" dur="1" fill="hold">
                                          <p:stCondLst>
                                            <p:cond delay="0"/>
                                          </p:stCondLst>
                                        </p:cTn>
                                        <p:tgtEl>
                                          <p:spTgt spid="343104"/>
                                        </p:tgtEl>
                                        <p:attrNameLst>
                                          <p:attrName>style.visibility</p:attrName>
                                        </p:attrNameLst>
                                      </p:cBhvr>
                                      <p:to>
                                        <p:strVal val="visible"/>
                                      </p:to>
                                    </p:set>
                                    <p:anim calcmode="lin" valueType="num">
                                      <p:cBhvr additive="base">
                                        <p:cTn id="226" dur="500" fill="hold"/>
                                        <p:tgtEl>
                                          <p:spTgt spid="343104"/>
                                        </p:tgtEl>
                                        <p:attrNameLst>
                                          <p:attrName>ppt_x</p:attrName>
                                        </p:attrNameLst>
                                      </p:cBhvr>
                                      <p:tavLst>
                                        <p:tav tm="0">
                                          <p:val>
                                            <p:strVal val="#ppt_x"/>
                                          </p:val>
                                        </p:tav>
                                        <p:tav tm="100000">
                                          <p:val>
                                            <p:strVal val="#ppt_x"/>
                                          </p:val>
                                        </p:tav>
                                      </p:tavLst>
                                    </p:anim>
                                    <p:anim calcmode="lin" valueType="num">
                                      <p:cBhvr additive="base">
                                        <p:cTn id="227" dur="500" fill="hold"/>
                                        <p:tgtEl>
                                          <p:spTgt spid="343104"/>
                                        </p:tgtEl>
                                        <p:attrNameLst>
                                          <p:attrName>ppt_y</p:attrName>
                                        </p:attrNameLst>
                                      </p:cBhvr>
                                      <p:tavLst>
                                        <p:tav tm="0">
                                          <p:val>
                                            <p:strVal val="1+#ppt_h/2"/>
                                          </p:val>
                                        </p:tav>
                                        <p:tav tm="100000">
                                          <p:val>
                                            <p:strVal val="#ppt_y"/>
                                          </p:val>
                                        </p:tav>
                                      </p:tavLst>
                                    </p:anim>
                                  </p:childTnLst>
                                </p:cTn>
                              </p:par>
                            </p:childTnLst>
                          </p:cTn>
                        </p:par>
                        <p:par>
                          <p:cTn id="228" fill="hold" nodeType="afterGroup">
                            <p:stCondLst>
                              <p:cond delay="28000"/>
                            </p:stCondLst>
                            <p:childTnLst>
                              <p:par>
                                <p:cTn id="229" presetID="2" presetClass="entr" presetSubtype="4" fill="hold" grpId="0" nodeType="afterEffect">
                                  <p:stCondLst>
                                    <p:cond delay="0"/>
                                  </p:stCondLst>
                                  <p:childTnLst>
                                    <p:set>
                                      <p:cBhvr>
                                        <p:cTn id="230" dur="1" fill="hold">
                                          <p:stCondLst>
                                            <p:cond delay="0"/>
                                          </p:stCondLst>
                                        </p:cTn>
                                        <p:tgtEl>
                                          <p:spTgt spid="343105"/>
                                        </p:tgtEl>
                                        <p:attrNameLst>
                                          <p:attrName>style.visibility</p:attrName>
                                        </p:attrNameLst>
                                      </p:cBhvr>
                                      <p:to>
                                        <p:strVal val="visible"/>
                                      </p:to>
                                    </p:set>
                                    <p:anim calcmode="lin" valueType="num">
                                      <p:cBhvr additive="base">
                                        <p:cTn id="231" dur="500" fill="hold"/>
                                        <p:tgtEl>
                                          <p:spTgt spid="343105"/>
                                        </p:tgtEl>
                                        <p:attrNameLst>
                                          <p:attrName>ppt_x</p:attrName>
                                        </p:attrNameLst>
                                      </p:cBhvr>
                                      <p:tavLst>
                                        <p:tav tm="0">
                                          <p:val>
                                            <p:strVal val="#ppt_x"/>
                                          </p:val>
                                        </p:tav>
                                        <p:tav tm="100000">
                                          <p:val>
                                            <p:strVal val="#ppt_x"/>
                                          </p:val>
                                        </p:tav>
                                      </p:tavLst>
                                    </p:anim>
                                    <p:anim calcmode="lin" valueType="num">
                                      <p:cBhvr additive="base">
                                        <p:cTn id="232" dur="500" fill="hold"/>
                                        <p:tgtEl>
                                          <p:spTgt spid="343105"/>
                                        </p:tgtEl>
                                        <p:attrNameLst>
                                          <p:attrName>ppt_y</p:attrName>
                                        </p:attrNameLst>
                                      </p:cBhvr>
                                      <p:tavLst>
                                        <p:tav tm="0">
                                          <p:val>
                                            <p:strVal val="1+#ppt_h/2"/>
                                          </p:val>
                                        </p:tav>
                                        <p:tav tm="100000">
                                          <p:val>
                                            <p:strVal val="#ppt_y"/>
                                          </p:val>
                                        </p:tav>
                                      </p:tavLst>
                                    </p:anim>
                                  </p:childTnLst>
                                </p:cTn>
                              </p:par>
                            </p:childTnLst>
                          </p:cTn>
                        </p:par>
                        <p:par>
                          <p:cTn id="233" fill="hold" nodeType="afterGroup">
                            <p:stCondLst>
                              <p:cond delay="28500"/>
                            </p:stCondLst>
                            <p:childTnLst>
                              <p:par>
                                <p:cTn id="234" presetID="2" presetClass="entr" presetSubtype="4" fill="hold" grpId="0" nodeType="afterEffect">
                                  <p:stCondLst>
                                    <p:cond delay="0"/>
                                  </p:stCondLst>
                                  <p:childTnLst>
                                    <p:set>
                                      <p:cBhvr>
                                        <p:cTn id="235" dur="1" fill="hold">
                                          <p:stCondLst>
                                            <p:cond delay="0"/>
                                          </p:stCondLst>
                                        </p:cTn>
                                        <p:tgtEl>
                                          <p:spTgt spid="343106"/>
                                        </p:tgtEl>
                                        <p:attrNameLst>
                                          <p:attrName>style.visibility</p:attrName>
                                        </p:attrNameLst>
                                      </p:cBhvr>
                                      <p:to>
                                        <p:strVal val="visible"/>
                                      </p:to>
                                    </p:set>
                                    <p:anim calcmode="lin" valueType="num">
                                      <p:cBhvr additive="base">
                                        <p:cTn id="236" dur="500" fill="hold"/>
                                        <p:tgtEl>
                                          <p:spTgt spid="343106"/>
                                        </p:tgtEl>
                                        <p:attrNameLst>
                                          <p:attrName>ppt_x</p:attrName>
                                        </p:attrNameLst>
                                      </p:cBhvr>
                                      <p:tavLst>
                                        <p:tav tm="0">
                                          <p:val>
                                            <p:strVal val="#ppt_x"/>
                                          </p:val>
                                        </p:tav>
                                        <p:tav tm="100000">
                                          <p:val>
                                            <p:strVal val="#ppt_x"/>
                                          </p:val>
                                        </p:tav>
                                      </p:tavLst>
                                    </p:anim>
                                    <p:anim calcmode="lin" valueType="num">
                                      <p:cBhvr additive="base">
                                        <p:cTn id="237" dur="500" fill="hold"/>
                                        <p:tgtEl>
                                          <p:spTgt spid="343106"/>
                                        </p:tgtEl>
                                        <p:attrNameLst>
                                          <p:attrName>ppt_y</p:attrName>
                                        </p:attrNameLst>
                                      </p:cBhvr>
                                      <p:tavLst>
                                        <p:tav tm="0">
                                          <p:val>
                                            <p:strVal val="1+#ppt_h/2"/>
                                          </p:val>
                                        </p:tav>
                                        <p:tav tm="100000">
                                          <p:val>
                                            <p:strVal val="#ppt_y"/>
                                          </p:val>
                                        </p:tav>
                                      </p:tavLst>
                                    </p:anim>
                                  </p:childTnLst>
                                </p:cTn>
                              </p:par>
                            </p:childTnLst>
                          </p:cTn>
                        </p:par>
                        <p:par>
                          <p:cTn id="238" fill="hold" nodeType="afterGroup">
                            <p:stCondLst>
                              <p:cond delay="29000"/>
                            </p:stCondLst>
                            <p:childTnLst>
                              <p:par>
                                <p:cTn id="239" presetID="2" presetClass="entr" presetSubtype="4" fill="hold" grpId="0" nodeType="afterEffect">
                                  <p:stCondLst>
                                    <p:cond delay="0"/>
                                  </p:stCondLst>
                                  <p:childTnLst>
                                    <p:set>
                                      <p:cBhvr>
                                        <p:cTn id="240" dur="1" fill="hold">
                                          <p:stCondLst>
                                            <p:cond delay="0"/>
                                          </p:stCondLst>
                                        </p:cTn>
                                        <p:tgtEl>
                                          <p:spTgt spid="343107"/>
                                        </p:tgtEl>
                                        <p:attrNameLst>
                                          <p:attrName>style.visibility</p:attrName>
                                        </p:attrNameLst>
                                      </p:cBhvr>
                                      <p:to>
                                        <p:strVal val="visible"/>
                                      </p:to>
                                    </p:set>
                                    <p:anim calcmode="lin" valueType="num">
                                      <p:cBhvr additive="base">
                                        <p:cTn id="241" dur="500" fill="hold"/>
                                        <p:tgtEl>
                                          <p:spTgt spid="343107"/>
                                        </p:tgtEl>
                                        <p:attrNameLst>
                                          <p:attrName>ppt_x</p:attrName>
                                        </p:attrNameLst>
                                      </p:cBhvr>
                                      <p:tavLst>
                                        <p:tav tm="0">
                                          <p:val>
                                            <p:strVal val="#ppt_x"/>
                                          </p:val>
                                        </p:tav>
                                        <p:tav tm="100000">
                                          <p:val>
                                            <p:strVal val="#ppt_x"/>
                                          </p:val>
                                        </p:tav>
                                      </p:tavLst>
                                    </p:anim>
                                    <p:anim calcmode="lin" valueType="num">
                                      <p:cBhvr additive="base">
                                        <p:cTn id="242" dur="500" fill="hold"/>
                                        <p:tgtEl>
                                          <p:spTgt spid="343107"/>
                                        </p:tgtEl>
                                        <p:attrNameLst>
                                          <p:attrName>ppt_y</p:attrName>
                                        </p:attrNameLst>
                                      </p:cBhvr>
                                      <p:tavLst>
                                        <p:tav tm="0">
                                          <p:val>
                                            <p:strVal val="1+#ppt_h/2"/>
                                          </p:val>
                                        </p:tav>
                                        <p:tav tm="100000">
                                          <p:val>
                                            <p:strVal val="#ppt_y"/>
                                          </p:val>
                                        </p:tav>
                                      </p:tavLst>
                                    </p:anim>
                                  </p:childTnLst>
                                </p:cTn>
                              </p:par>
                            </p:childTnLst>
                          </p:cTn>
                        </p:par>
                        <p:par>
                          <p:cTn id="243" fill="hold" nodeType="afterGroup">
                            <p:stCondLst>
                              <p:cond delay="29500"/>
                            </p:stCondLst>
                            <p:childTnLst>
                              <p:par>
                                <p:cTn id="244" presetID="2" presetClass="entr" presetSubtype="4" fill="hold" grpId="0" nodeType="afterEffect">
                                  <p:stCondLst>
                                    <p:cond delay="0"/>
                                  </p:stCondLst>
                                  <p:childTnLst>
                                    <p:set>
                                      <p:cBhvr>
                                        <p:cTn id="245" dur="1" fill="hold">
                                          <p:stCondLst>
                                            <p:cond delay="0"/>
                                          </p:stCondLst>
                                        </p:cTn>
                                        <p:tgtEl>
                                          <p:spTgt spid="343108"/>
                                        </p:tgtEl>
                                        <p:attrNameLst>
                                          <p:attrName>style.visibility</p:attrName>
                                        </p:attrNameLst>
                                      </p:cBhvr>
                                      <p:to>
                                        <p:strVal val="visible"/>
                                      </p:to>
                                    </p:set>
                                    <p:anim calcmode="lin" valueType="num">
                                      <p:cBhvr additive="base">
                                        <p:cTn id="246" dur="500" fill="hold"/>
                                        <p:tgtEl>
                                          <p:spTgt spid="343108"/>
                                        </p:tgtEl>
                                        <p:attrNameLst>
                                          <p:attrName>ppt_x</p:attrName>
                                        </p:attrNameLst>
                                      </p:cBhvr>
                                      <p:tavLst>
                                        <p:tav tm="0">
                                          <p:val>
                                            <p:strVal val="#ppt_x"/>
                                          </p:val>
                                        </p:tav>
                                        <p:tav tm="100000">
                                          <p:val>
                                            <p:strVal val="#ppt_x"/>
                                          </p:val>
                                        </p:tav>
                                      </p:tavLst>
                                    </p:anim>
                                    <p:anim calcmode="lin" valueType="num">
                                      <p:cBhvr additive="base">
                                        <p:cTn id="247" dur="500" fill="hold"/>
                                        <p:tgtEl>
                                          <p:spTgt spid="343108"/>
                                        </p:tgtEl>
                                        <p:attrNameLst>
                                          <p:attrName>ppt_y</p:attrName>
                                        </p:attrNameLst>
                                      </p:cBhvr>
                                      <p:tavLst>
                                        <p:tav tm="0">
                                          <p:val>
                                            <p:strVal val="1+#ppt_h/2"/>
                                          </p:val>
                                        </p:tav>
                                        <p:tav tm="100000">
                                          <p:val>
                                            <p:strVal val="#ppt_y"/>
                                          </p:val>
                                        </p:tav>
                                      </p:tavLst>
                                    </p:anim>
                                  </p:childTnLst>
                                </p:cTn>
                              </p:par>
                            </p:childTnLst>
                          </p:cTn>
                        </p:par>
                        <p:par>
                          <p:cTn id="248" fill="hold" nodeType="afterGroup">
                            <p:stCondLst>
                              <p:cond delay="30000"/>
                            </p:stCondLst>
                            <p:childTnLst>
                              <p:par>
                                <p:cTn id="249" presetID="2" presetClass="entr" presetSubtype="4" fill="hold" grpId="0" nodeType="afterEffect">
                                  <p:stCondLst>
                                    <p:cond delay="0"/>
                                  </p:stCondLst>
                                  <p:childTnLst>
                                    <p:set>
                                      <p:cBhvr>
                                        <p:cTn id="250" dur="1" fill="hold">
                                          <p:stCondLst>
                                            <p:cond delay="0"/>
                                          </p:stCondLst>
                                        </p:cTn>
                                        <p:tgtEl>
                                          <p:spTgt spid="343109"/>
                                        </p:tgtEl>
                                        <p:attrNameLst>
                                          <p:attrName>style.visibility</p:attrName>
                                        </p:attrNameLst>
                                      </p:cBhvr>
                                      <p:to>
                                        <p:strVal val="visible"/>
                                      </p:to>
                                    </p:set>
                                    <p:anim calcmode="lin" valueType="num">
                                      <p:cBhvr additive="base">
                                        <p:cTn id="251" dur="500" fill="hold"/>
                                        <p:tgtEl>
                                          <p:spTgt spid="343109"/>
                                        </p:tgtEl>
                                        <p:attrNameLst>
                                          <p:attrName>ppt_x</p:attrName>
                                        </p:attrNameLst>
                                      </p:cBhvr>
                                      <p:tavLst>
                                        <p:tav tm="0">
                                          <p:val>
                                            <p:strVal val="#ppt_x"/>
                                          </p:val>
                                        </p:tav>
                                        <p:tav tm="100000">
                                          <p:val>
                                            <p:strVal val="#ppt_x"/>
                                          </p:val>
                                        </p:tav>
                                      </p:tavLst>
                                    </p:anim>
                                    <p:anim calcmode="lin" valueType="num">
                                      <p:cBhvr additive="base">
                                        <p:cTn id="252" dur="500" fill="hold"/>
                                        <p:tgtEl>
                                          <p:spTgt spid="343109"/>
                                        </p:tgtEl>
                                        <p:attrNameLst>
                                          <p:attrName>ppt_y</p:attrName>
                                        </p:attrNameLst>
                                      </p:cBhvr>
                                      <p:tavLst>
                                        <p:tav tm="0">
                                          <p:val>
                                            <p:strVal val="1+#ppt_h/2"/>
                                          </p:val>
                                        </p:tav>
                                        <p:tav tm="100000">
                                          <p:val>
                                            <p:strVal val="#ppt_y"/>
                                          </p:val>
                                        </p:tav>
                                      </p:tavLst>
                                    </p:anim>
                                  </p:childTnLst>
                                </p:cTn>
                              </p:par>
                            </p:childTnLst>
                          </p:cTn>
                        </p:par>
                        <p:par>
                          <p:cTn id="253" fill="hold" nodeType="afterGroup">
                            <p:stCondLst>
                              <p:cond delay="30500"/>
                            </p:stCondLst>
                            <p:childTnLst>
                              <p:par>
                                <p:cTn id="254" presetID="2" presetClass="entr" presetSubtype="4" fill="hold" grpId="0" nodeType="afterEffect">
                                  <p:stCondLst>
                                    <p:cond delay="0"/>
                                  </p:stCondLst>
                                  <p:childTnLst>
                                    <p:set>
                                      <p:cBhvr>
                                        <p:cTn id="255" dur="1" fill="hold">
                                          <p:stCondLst>
                                            <p:cond delay="0"/>
                                          </p:stCondLst>
                                        </p:cTn>
                                        <p:tgtEl>
                                          <p:spTgt spid="343110"/>
                                        </p:tgtEl>
                                        <p:attrNameLst>
                                          <p:attrName>style.visibility</p:attrName>
                                        </p:attrNameLst>
                                      </p:cBhvr>
                                      <p:to>
                                        <p:strVal val="visible"/>
                                      </p:to>
                                    </p:set>
                                    <p:anim calcmode="lin" valueType="num">
                                      <p:cBhvr additive="base">
                                        <p:cTn id="256" dur="500" fill="hold"/>
                                        <p:tgtEl>
                                          <p:spTgt spid="343110"/>
                                        </p:tgtEl>
                                        <p:attrNameLst>
                                          <p:attrName>ppt_x</p:attrName>
                                        </p:attrNameLst>
                                      </p:cBhvr>
                                      <p:tavLst>
                                        <p:tav tm="0">
                                          <p:val>
                                            <p:strVal val="#ppt_x"/>
                                          </p:val>
                                        </p:tav>
                                        <p:tav tm="100000">
                                          <p:val>
                                            <p:strVal val="#ppt_x"/>
                                          </p:val>
                                        </p:tav>
                                      </p:tavLst>
                                    </p:anim>
                                    <p:anim calcmode="lin" valueType="num">
                                      <p:cBhvr additive="base">
                                        <p:cTn id="257" dur="500" fill="hold"/>
                                        <p:tgtEl>
                                          <p:spTgt spid="343110"/>
                                        </p:tgtEl>
                                        <p:attrNameLst>
                                          <p:attrName>ppt_y</p:attrName>
                                        </p:attrNameLst>
                                      </p:cBhvr>
                                      <p:tavLst>
                                        <p:tav tm="0">
                                          <p:val>
                                            <p:strVal val="1+#ppt_h/2"/>
                                          </p:val>
                                        </p:tav>
                                        <p:tav tm="100000">
                                          <p:val>
                                            <p:strVal val="#ppt_y"/>
                                          </p:val>
                                        </p:tav>
                                      </p:tavLst>
                                    </p:anim>
                                  </p:childTnLst>
                                </p:cTn>
                              </p:par>
                            </p:childTnLst>
                          </p:cTn>
                        </p:par>
                        <p:par>
                          <p:cTn id="258" fill="hold" nodeType="afterGroup">
                            <p:stCondLst>
                              <p:cond delay="31000"/>
                            </p:stCondLst>
                            <p:childTnLst>
                              <p:par>
                                <p:cTn id="259" presetID="2" presetClass="entr" presetSubtype="4" fill="hold" grpId="0" nodeType="afterEffect">
                                  <p:stCondLst>
                                    <p:cond delay="0"/>
                                  </p:stCondLst>
                                  <p:childTnLst>
                                    <p:set>
                                      <p:cBhvr>
                                        <p:cTn id="260" dur="1" fill="hold">
                                          <p:stCondLst>
                                            <p:cond delay="0"/>
                                          </p:stCondLst>
                                        </p:cTn>
                                        <p:tgtEl>
                                          <p:spTgt spid="343111"/>
                                        </p:tgtEl>
                                        <p:attrNameLst>
                                          <p:attrName>style.visibility</p:attrName>
                                        </p:attrNameLst>
                                      </p:cBhvr>
                                      <p:to>
                                        <p:strVal val="visible"/>
                                      </p:to>
                                    </p:set>
                                    <p:anim calcmode="lin" valueType="num">
                                      <p:cBhvr additive="base">
                                        <p:cTn id="261" dur="500" fill="hold"/>
                                        <p:tgtEl>
                                          <p:spTgt spid="343111"/>
                                        </p:tgtEl>
                                        <p:attrNameLst>
                                          <p:attrName>ppt_x</p:attrName>
                                        </p:attrNameLst>
                                      </p:cBhvr>
                                      <p:tavLst>
                                        <p:tav tm="0">
                                          <p:val>
                                            <p:strVal val="#ppt_x"/>
                                          </p:val>
                                        </p:tav>
                                        <p:tav tm="100000">
                                          <p:val>
                                            <p:strVal val="#ppt_x"/>
                                          </p:val>
                                        </p:tav>
                                      </p:tavLst>
                                    </p:anim>
                                    <p:anim calcmode="lin" valueType="num">
                                      <p:cBhvr additive="base">
                                        <p:cTn id="262" dur="500" fill="hold"/>
                                        <p:tgtEl>
                                          <p:spTgt spid="343111"/>
                                        </p:tgtEl>
                                        <p:attrNameLst>
                                          <p:attrName>ppt_y</p:attrName>
                                        </p:attrNameLst>
                                      </p:cBhvr>
                                      <p:tavLst>
                                        <p:tav tm="0">
                                          <p:val>
                                            <p:strVal val="1+#ppt_h/2"/>
                                          </p:val>
                                        </p:tav>
                                        <p:tav tm="100000">
                                          <p:val>
                                            <p:strVal val="#ppt_y"/>
                                          </p:val>
                                        </p:tav>
                                      </p:tavLst>
                                    </p:anim>
                                  </p:childTnLst>
                                </p:cTn>
                              </p:par>
                            </p:childTnLst>
                          </p:cTn>
                        </p:par>
                        <p:par>
                          <p:cTn id="263" fill="hold" nodeType="afterGroup">
                            <p:stCondLst>
                              <p:cond delay="31500"/>
                            </p:stCondLst>
                            <p:childTnLst>
                              <p:par>
                                <p:cTn id="264" presetID="2" presetClass="entr" presetSubtype="4" fill="hold" grpId="0" nodeType="afterEffect">
                                  <p:stCondLst>
                                    <p:cond delay="0"/>
                                  </p:stCondLst>
                                  <p:childTnLst>
                                    <p:set>
                                      <p:cBhvr>
                                        <p:cTn id="265" dur="1" fill="hold">
                                          <p:stCondLst>
                                            <p:cond delay="0"/>
                                          </p:stCondLst>
                                        </p:cTn>
                                        <p:tgtEl>
                                          <p:spTgt spid="343112"/>
                                        </p:tgtEl>
                                        <p:attrNameLst>
                                          <p:attrName>style.visibility</p:attrName>
                                        </p:attrNameLst>
                                      </p:cBhvr>
                                      <p:to>
                                        <p:strVal val="visible"/>
                                      </p:to>
                                    </p:set>
                                    <p:anim calcmode="lin" valueType="num">
                                      <p:cBhvr additive="base">
                                        <p:cTn id="266" dur="500" fill="hold"/>
                                        <p:tgtEl>
                                          <p:spTgt spid="343112"/>
                                        </p:tgtEl>
                                        <p:attrNameLst>
                                          <p:attrName>ppt_x</p:attrName>
                                        </p:attrNameLst>
                                      </p:cBhvr>
                                      <p:tavLst>
                                        <p:tav tm="0">
                                          <p:val>
                                            <p:strVal val="#ppt_x"/>
                                          </p:val>
                                        </p:tav>
                                        <p:tav tm="100000">
                                          <p:val>
                                            <p:strVal val="#ppt_x"/>
                                          </p:val>
                                        </p:tav>
                                      </p:tavLst>
                                    </p:anim>
                                    <p:anim calcmode="lin" valueType="num">
                                      <p:cBhvr additive="base">
                                        <p:cTn id="267" dur="500" fill="hold"/>
                                        <p:tgtEl>
                                          <p:spTgt spid="343112"/>
                                        </p:tgtEl>
                                        <p:attrNameLst>
                                          <p:attrName>ppt_y</p:attrName>
                                        </p:attrNameLst>
                                      </p:cBhvr>
                                      <p:tavLst>
                                        <p:tav tm="0">
                                          <p:val>
                                            <p:strVal val="1+#ppt_h/2"/>
                                          </p:val>
                                        </p:tav>
                                        <p:tav tm="100000">
                                          <p:val>
                                            <p:strVal val="#ppt_y"/>
                                          </p:val>
                                        </p:tav>
                                      </p:tavLst>
                                    </p:anim>
                                  </p:childTnLst>
                                </p:cTn>
                              </p:par>
                            </p:childTnLst>
                          </p:cTn>
                        </p:par>
                        <p:par>
                          <p:cTn id="268" fill="hold" nodeType="afterGroup">
                            <p:stCondLst>
                              <p:cond delay="32000"/>
                            </p:stCondLst>
                            <p:childTnLst>
                              <p:par>
                                <p:cTn id="269" presetID="2" presetClass="entr" presetSubtype="4" fill="hold" grpId="0" nodeType="afterEffect">
                                  <p:stCondLst>
                                    <p:cond delay="0"/>
                                  </p:stCondLst>
                                  <p:childTnLst>
                                    <p:set>
                                      <p:cBhvr>
                                        <p:cTn id="270" dur="1" fill="hold">
                                          <p:stCondLst>
                                            <p:cond delay="0"/>
                                          </p:stCondLst>
                                        </p:cTn>
                                        <p:tgtEl>
                                          <p:spTgt spid="343113"/>
                                        </p:tgtEl>
                                        <p:attrNameLst>
                                          <p:attrName>style.visibility</p:attrName>
                                        </p:attrNameLst>
                                      </p:cBhvr>
                                      <p:to>
                                        <p:strVal val="visible"/>
                                      </p:to>
                                    </p:set>
                                    <p:anim calcmode="lin" valueType="num">
                                      <p:cBhvr additive="base">
                                        <p:cTn id="271" dur="500" fill="hold"/>
                                        <p:tgtEl>
                                          <p:spTgt spid="343113"/>
                                        </p:tgtEl>
                                        <p:attrNameLst>
                                          <p:attrName>ppt_x</p:attrName>
                                        </p:attrNameLst>
                                      </p:cBhvr>
                                      <p:tavLst>
                                        <p:tav tm="0">
                                          <p:val>
                                            <p:strVal val="#ppt_x"/>
                                          </p:val>
                                        </p:tav>
                                        <p:tav tm="100000">
                                          <p:val>
                                            <p:strVal val="#ppt_x"/>
                                          </p:val>
                                        </p:tav>
                                      </p:tavLst>
                                    </p:anim>
                                    <p:anim calcmode="lin" valueType="num">
                                      <p:cBhvr additive="base">
                                        <p:cTn id="272" dur="500" fill="hold"/>
                                        <p:tgtEl>
                                          <p:spTgt spid="343113"/>
                                        </p:tgtEl>
                                        <p:attrNameLst>
                                          <p:attrName>ppt_y</p:attrName>
                                        </p:attrNameLst>
                                      </p:cBhvr>
                                      <p:tavLst>
                                        <p:tav tm="0">
                                          <p:val>
                                            <p:strVal val="1+#ppt_h/2"/>
                                          </p:val>
                                        </p:tav>
                                        <p:tav tm="100000">
                                          <p:val>
                                            <p:strVal val="#ppt_y"/>
                                          </p:val>
                                        </p:tav>
                                      </p:tavLst>
                                    </p:anim>
                                  </p:childTnLst>
                                </p:cTn>
                              </p:par>
                            </p:childTnLst>
                          </p:cTn>
                        </p:par>
                        <p:par>
                          <p:cTn id="273" fill="hold" nodeType="afterGroup">
                            <p:stCondLst>
                              <p:cond delay="32500"/>
                            </p:stCondLst>
                            <p:childTnLst>
                              <p:par>
                                <p:cTn id="274" presetID="2" presetClass="entr" presetSubtype="4" fill="hold" grpId="0" nodeType="afterEffect">
                                  <p:stCondLst>
                                    <p:cond delay="0"/>
                                  </p:stCondLst>
                                  <p:childTnLst>
                                    <p:set>
                                      <p:cBhvr>
                                        <p:cTn id="275" dur="1" fill="hold">
                                          <p:stCondLst>
                                            <p:cond delay="0"/>
                                          </p:stCondLst>
                                        </p:cTn>
                                        <p:tgtEl>
                                          <p:spTgt spid="343114"/>
                                        </p:tgtEl>
                                        <p:attrNameLst>
                                          <p:attrName>style.visibility</p:attrName>
                                        </p:attrNameLst>
                                      </p:cBhvr>
                                      <p:to>
                                        <p:strVal val="visible"/>
                                      </p:to>
                                    </p:set>
                                    <p:anim calcmode="lin" valueType="num">
                                      <p:cBhvr additive="base">
                                        <p:cTn id="276" dur="500" fill="hold"/>
                                        <p:tgtEl>
                                          <p:spTgt spid="343114"/>
                                        </p:tgtEl>
                                        <p:attrNameLst>
                                          <p:attrName>ppt_x</p:attrName>
                                        </p:attrNameLst>
                                      </p:cBhvr>
                                      <p:tavLst>
                                        <p:tav tm="0">
                                          <p:val>
                                            <p:strVal val="#ppt_x"/>
                                          </p:val>
                                        </p:tav>
                                        <p:tav tm="100000">
                                          <p:val>
                                            <p:strVal val="#ppt_x"/>
                                          </p:val>
                                        </p:tav>
                                      </p:tavLst>
                                    </p:anim>
                                    <p:anim calcmode="lin" valueType="num">
                                      <p:cBhvr additive="base">
                                        <p:cTn id="277" dur="500" fill="hold"/>
                                        <p:tgtEl>
                                          <p:spTgt spid="343114"/>
                                        </p:tgtEl>
                                        <p:attrNameLst>
                                          <p:attrName>ppt_y</p:attrName>
                                        </p:attrNameLst>
                                      </p:cBhvr>
                                      <p:tavLst>
                                        <p:tav tm="0">
                                          <p:val>
                                            <p:strVal val="1+#ppt_h/2"/>
                                          </p:val>
                                        </p:tav>
                                        <p:tav tm="100000">
                                          <p:val>
                                            <p:strVal val="#ppt_y"/>
                                          </p:val>
                                        </p:tav>
                                      </p:tavLst>
                                    </p:anim>
                                  </p:childTnLst>
                                </p:cTn>
                              </p:par>
                            </p:childTnLst>
                          </p:cTn>
                        </p:par>
                      </p:childTnLst>
                    </p:cTn>
                  </p:par>
                  <p:par>
                    <p:cTn id="278" fill="hold" nodeType="clickPar">
                      <p:stCondLst>
                        <p:cond delay="indefinite"/>
                      </p:stCondLst>
                      <p:childTnLst>
                        <p:par>
                          <p:cTn id="279" fill="hold" nodeType="withGroup">
                            <p:stCondLst>
                              <p:cond delay="0"/>
                            </p:stCondLst>
                            <p:childTnLst>
                              <p:par>
                                <p:cTn id="280" presetID="3" presetClass="entr" presetSubtype="10" fill="hold" grpId="0" nodeType="clickEffect">
                                  <p:stCondLst>
                                    <p:cond delay="0"/>
                                  </p:stCondLst>
                                  <p:childTnLst>
                                    <p:set>
                                      <p:cBhvr>
                                        <p:cTn id="281" dur="1" fill="hold">
                                          <p:stCondLst>
                                            <p:cond delay="0"/>
                                          </p:stCondLst>
                                        </p:cTn>
                                        <p:tgtEl>
                                          <p:spTgt spid="76"/>
                                        </p:tgtEl>
                                        <p:attrNameLst>
                                          <p:attrName>style.visibility</p:attrName>
                                        </p:attrNameLst>
                                      </p:cBhvr>
                                      <p:to>
                                        <p:strVal val="visible"/>
                                      </p:to>
                                    </p:set>
                                    <p:animEffect transition="in" filter="blinds(horizontal)">
                                      <p:cBhvr>
                                        <p:cTn id="282" dur="500"/>
                                        <p:tgtEl>
                                          <p:spTgt spid="76"/>
                                        </p:tgtEl>
                                      </p:cBhvr>
                                    </p:animEffec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3" presetClass="entr" presetSubtype="10" fill="hold" grpId="0" nodeType="clickEffect">
                                  <p:stCondLst>
                                    <p:cond delay="0"/>
                                  </p:stCondLst>
                                  <p:childTnLst>
                                    <p:set>
                                      <p:cBhvr>
                                        <p:cTn id="286" dur="1" fill="hold">
                                          <p:stCondLst>
                                            <p:cond delay="0"/>
                                          </p:stCondLst>
                                        </p:cTn>
                                        <p:tgtEl>
                                          <p:spTgt spid="77"/>
                                        </p:tgtEl>
                                        <p:attrNameLst>
                                          <p:attrName>style.visibility</p:attrName>
                                        </p:attrNameLst>
                                      </p:cBhvr>
                                      <p:to>
                                        <p:strVal val="visible"/>
                                      </p:to>
                                    </p:set>
                                    <p:animEffect transition="in" filter="blinds(horizontal)">
                                      <p:cBhvr>
                                        <p:cTn id="28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animBg="1"/>
      <p:bldP spid="343046" grpId="0" autoUpdateAnimBg="0"/>
      <p:bldP spid="343047" grpId="0" autoUpdateAnimBg="0"/>
      <p:bldP spid="343062" grpId="0" animBg="1" autoUpdateAnimBg="0"/>
      <p:bldP spid="343065" grpId="0" animBg="1"/>
      <p:bldP spid="343066" grpId="0" animBg="1"/>
      <p:bldP spid="343067" grpId="0" animBg="1"/>
      <p:bldP spid="343068" grpId="0" animBg="1"/>
      <p:bldP spid="343069" grpId="0" animBg="1"/>
      <p:bldP spid="343070" grpId="0" animBg="1"/>
      <p:bldP spid="343071" grpId="0" animBg="1"/>
      <p:bldP spid="343072" grpId="0" animBg="1"/>
      <p:bldP spid="343073" grpId="0" animBg="1"/>
      <p:bldP spid="343074" grpId="0" animBg="1"/>
      <p:bldP spid="343075" grpId="0" animBg="1"/>
      <p:bldP spid="343076" grpId="0" animBg="1"/>
      <p:bldP spid="343077" grpId="0" animBg="1"/>
      <p:bldP spid="343078" grpId="0" animBg="1"/>
      <p:bldP spid="343079" grpId="0" animBg="1"/>
      <p:bldP spid="343080" grpId="0" animBg="1"/>
      <p:bldP spid="343081" grpId="0" animBg="1"/>
      <p:bldP spid="343082" grpId="0" animBg="1"/>
      <p:bldP spid="343083" grpId="0" animBg="1"/>
      <p:bldP spid="343084" grpId="0" animBg="1"/>
      <p:bldP spid="343085" grpId="0" animBg="1"/>
      <p:bldP spid="343086" grpId="0" animBg="1"/>
      <p:bldP spid="343087" grpId="0" animBg="1"/>
      <p:bldP spid="343088" grpId="0" animBg="1"/>
      <p:bldP spid="343089" grpId="0" animBg="1"/>
      <p:bldP spid="343090" grpId="0" animBg="1"/>
      <p:bldP spid="343091" grpId="0" animBg="1"/>
      <p:bldP spid="343092" grpId="0" animBg="1"/>
      <p:bldP spid="343093" grpId="0" animBg="1"/>
      <p:bldP spid="343094" grpId="0" animBg="1"/>
      <p:bldP spid="343095" grpId="0" animBg="1"/>
      <p:bldP spid="343096" grpId="0" animBg="1"/>
      <p:bldP spid="343097" grpId="0" animBg="1"/>
      <p:bldP spid="343098" grpId="0" animBg="1"/>
      <p:bldP spid="343099" grpId="0" animBg="1"/>
      <p:bldP spid="343100" grpId="0" animBg="1"/>
      <p:bldP spid="343101" grpId="0" animBg="1"/>
      <p:bldP spid="343102" grpId="0" animBg="1"/>
      <p:bldP spid="343103" grpId="0" animBg="1"/>
      <p:bldP spid="343104" grpId="0" animBg="1"/>
      <p:bldP spid="343105" grpId="0" animBg="1"/>
      <p:bldP spid="343106" grpId="0" animBg="1"/>
      <p:bldP spid="343107" grpId="0" animBg="1"/>
      <p:bldP spid="343108" grpId="0" animBg="1"/>
      <p:bldP spid="343109" grpId="0" animBg="1"/>
      <p:bldP spid="343110" grpId="0" animBg="1"/>
      <p:bldP spid="343111" grpId="0" animBg="1"/>
      <p:bldP spid="343112" grpId="0" animBg="1"/>
      <p:bldP spid="343113" grpId="0" animBg="1"/>
      <p:bldP spid="343114" grpId="0" animBg="1"/>
      <p:bldP spid="76" grpId="0" autoUpdateAnimBg="0"/>
      <p:bldP spid="7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a:extLst>
              <a:ext uri="{FF2B5EF4-FFF2-40B4-BE49-F238E27FC236}">
                <a16:creationId xmlns:a16="http://schemas.microsoft.com/office/drawing/2014/main" id="{8C765E53-1389-896A-F5E2-BA6E79D1DE99}"/>
              </a:ext>
            </a:extLst>
          </p:cNvPr>
          <p:cNvSpPr>
            <a:spLocks noChangeArrowheads="1"/>
          </p:cNvSpPr>
          <p:nvPr/>
        </p:nvSpPr>
        <p:spPr bwMode="auto">
          <a:xfrm>
            <a:off x="2168525" y="4838700"/>
            <a:ext cx="4933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defRPr/>
            </a:pPr>
            <a:r>
              <a:rPr lang="en-US" altLang="en-US" sz="2400">
                <a:solidFill>
                  <a:srgbClr val="000000"/>
                </a:solidFill>
                <a:effectLst>
                  <a:outerShdw blurRad="38100" dist="38100" dir="2700000" algn="tl">
                    <a:srgbClr val="000000">
                      <a:alpha val="43137"/>
                    </a:srgbClr>
                  </a:outerShdw>
                </a:effectLst>
                <a:latin typeface="Arial" panose="020B0604020202020204" pitchFamily="34" charset="0"/>
              </a:rPr>
              <a:t>   Each digit on a stem is a </a:t>
            </a:r>
            <a:r>
              <a:rPr lang="en-US" altLang="en-US" sz="2400" u="sng">
                <a:solidFill>
                  <a:srgbClr val="000000"/>
                </a:solidFill>
                <a:effectLst>
                  <a:outerShdw blurRad="38100" dist="38100" dir="2700000" algn="tl">
                    <a:srgbClr val="000000">
                      <a:alpha val="43137"/>
                    </a:srgbClr>
                  </a:outerShdw>
                </a:effectLst>
                <a:latin typeface="Arial" panose="020B0604020202020204" pitchFamily="34" charset="0"/>
              </a:rPr>
              <a:t>leaf</a:t>
            </a:r>
            <a:r>
              <a:rPr lang="en-US" altLang="en-US" sz="2400">
                <a:solidFill>
                  <a:srgbClr val="000000"/>
                </a:solidFill>
                <a:effectLst>
                  <a:outerShdw blurRad="38100" dist="38100" dir="2700000" algn="tl">
                    <a:srgbClr val="000000">
                      <a:alpha val="43137"/>
                    </a:srgbClr>
                  </a:outerShdw>
                </a:effectLst>
                <a:latin typeface="Arial" panose="020B0604020202020204" pitchFamily="34" charset="0"/>
              </a:rPr>
              <a:t>.</a:t>
            </a:r>
          </a:p>
        </p:txBody>
      </p:sp>
      <p:sp>
        <p:nvSpPr>
          <p:cNvPr id="75780" name="Rectangle 5">
            <a:extLst>
              <a:ext uri="{FF2B5EF4-FFF2-40B4-BE49-F238E27FC236}">
                <a16:creationId xmlns:a16="http://schemas.microsoft.com/office/drawing/2014/main" id="{3522ED4D-AE7F-DA35-A803-3EE2248FC1E5}"/>
              </a:ext>
            </a:extLst>
          </p:cNvPr>
          <p:cNvSpPr>
            <a:spLocks noChangeArrowheads="1"/>
          </p:cNvSpPr>
          <p:nvPr/>
        </p:nvSpPr>
        <p:spPr bwMode="auto">
          <a:xfrm>
            <a:off x="2168525" y="4381500"/>
            <a:ext cx="7086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defRPr/>
            </a:pPr>
            <a:r>
              <a:rPr lang="en-US" altLang="en-US" sz="2400">
                <a:solidFill>
                  <a:srgbClr val="000000"/>
                </a:solidFill>
                <a:effectLst>
                  <a:outerShdw blurRad="38100" dist="38100" dir="2700000" algn="tl">
                    <a:srgbClr val="000000">
                      <a:alpha val="43137"/>
                    </a:srgbClr>
                  </a:outerShdw>
                </a:effectLst>
                <a:latin typeface="Arial" panose="020B0604020202020204" pitchFamily="34" charset="0"/>
              </a:rPr>
              <a:t>   Each line (row) in the display is referred to as a </a:t>
            </a:r>
            <a:r>
              <a:rPr lang="en-US" altLang="en-US" sz="2400" u="sng">
                <a:solidFill>
                  <a:srgbClr val="000000"/>
                </a:solidFill>
                <a:effectLst>
                  <a:outerShdw blurRad="38100" dist="38100" dir="2700000" algn="tl">
                    <a:srgbClr val="000000">
                      <a:alpha val="43137"/>
                    </a:srgbClr>
                  </a:outerShdw>
                </a:effectLst>
                <a:latin typeface="Arial" panose="020B0604020202020204" pitchFamily="34" charset="0"/>
              </a:rPr>
              <a:t>stem</a:t>
            </a:r>
            <a:r>
              <a:rPr lang="en-US" altLang="en-US" sz="2400">
                <a:solidFill>
                  <a:srgbClr val="000000"/>
                </a:solidFill>
                <a:effectLst>
                  <a:outerShdw blurRad="38100" dist="38100" dir="2700000" algn="tl">
                    <a:srgbClr val="000000">
                      <a:alpha val="43137"/>
                    </a:srgbClr>
                  </a:outerShdw>
                </a:effectLst>
                <a:latin typeface="Arial" panose="020B0604020202020204" pitchFamily="34" charset="0"/>
              </a:rPr>
              <a:t>.</a:t>
            </a:r>
          </a:p>
        </p:txBody>
      </p:sp>
      <p:sp>
        <p:nvSpPr>
          <p:cNvPr id="75781" name="Rectangle 6">
            <a:extLst>
              <a:ext uri="{FF2B5EF4-FFF2-40B4-BE49-F238E27FC236}">
                <a16:creationId xmlns:a16="http://schemas.microsoft.com/office/drawing/2014/main" id="{18AAA558-6564-F991-F790-92026A9594A4}"/>
              </a:ext>
            </a:extLst>
          </p:cNvPr>
          <p:cNvSpPr>
            <a:spLocks noChangeArrowheads="1"/>
          </p:cNvSpPr>
          <p:nvPr/>
        </p:nvSpPr>
        <p:spPr bwMode="auto">
          <a:xfrm>
            <a:off x="2168525" y="3543300"/>
            <a:ext cx="7505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defRPr/>
            </a:pPr>
            <a:r>
              <a:rPr lang="en-US" altLang="en-US" sz="2400">
                <a:solidFill>
                  <a:srgbClr val="000000"/>
                </a:solidFill>
                <a:effectLst>
                  <a:outerShdw blurRad="38100" dist="38100" dir="2700000" algn="tl">
                    <a:srgbClr val="000000">
                      <a:alpha val="43137"/>
                    </a:srgbClr>
                  </a:outerShdw>
                </a:effectLst>
                <a:latin typeface="Arial" panose="020B0604020202020204" pitchFamily="34" charset="0"/>
              </a:rPr>
              <a:t>   To the right of the vertical line we record the last</a:t>
            </a:r>
          </a:p>
          <a:p>
            <a:pPr>
              <a:defRPr/>
            </a:pPr>
            <a:r>
              <a:rPr lang="en-US" altLang="en-US" sz="2400">
                <a:solidFill>
                  <a:srgbClr val="000000"/>
                </a:solidFill>
                <a:effectLst>
                  <a:outerShdw blurRad="38100" dist="38100" dir="2700000" algn="tl">
                    <a:srgbClr val="000000">
                      <a:alpha val="43137"/>
                    </a:srgbClr>
                  </a:outerShdw>
                </a:effectLst>
                <a:latin typeface="Arial" panose="020B0604020202020204" pitchFamily="34" charset="0"/>
              </a:rPr>
              <a:t>      digit for each item in rank order.</a:t>
            </a:r>
          </a:p>
        </p:txBody>
      </p:sp>
      <p:sp>
        <p:nvSpPr>
          <p:cNvPr id="75782" name="Rectangle 7">
            <a:extLst>
              <a:ext uri="{FF2B5EF4-FFF2-40B4-BE49-F238E27FC236}">
                <a16:creationId xmlns:a16="http://schemas.microsoft.com/office/drawing/2014/main" id="{CA13606D-F068-5B1F-4874-2628B821E2B2}"/>
              </a:ext>
            </a:extLst>
          </p:cNvPr>
          <p:cNvSpPr>
            <a:spLocks noChangeArrowheads="1"/>
          </p:cNvSpPr>
          <p:nvPr/>
        </p:nvSpPr>
        <p:spPr bwMode="auto">
          <a:xfrm>
            <a:off x="2168525" y="2800350"/>
            <a:ext cx="7772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The first digits of each data item are arranged to the</a:t>
            </a:r>
          </a:p>
          <a:p>
            <a:pPr>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left of a vertical line.</a:t>
            </a:r>
          </a:p>
        </p:txBody>
      </p:sp>
      <p:sp>
        <p:nvSpPr>
          <p:cNvPr id="75783" name="Rectangle 8">
            <a:extLst>
              <a:ext uri="{FF2B5EF4-FFF2-40B4-BE49-F238E27FC236}">
                <a16:creationId xmlns:a16="http://schemas.microsoft.com/office/drawing/2014/main" id="{285098B2-992F-A3A4-A261-F9C8489419A7}"/>
              </a:ext>
            </a:extLst>
          </p:cNvPr>
          <p:cNvSpPr>
            <a:spLocks noChangeArrowheads="1"/>
          </p:cNvSpPr>
          <p:nvPr/>
        </p:nvSpPr>
        <p:spPr bwMode="auto">
          <a:xfrm>
            <a:off x="2168525" y="1924050"/>
            <a:ext cx="784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It is </a:t>
            </a:r>
            <a:r>
              <a:rPr lang="en-US" altLang="en-US" sz="2400" u="sng" dirty="0">
                <a:solidFill>
                  <a:srgbClr val="000000"/>
                </a:solidFill>
                <a:effectLst>
                  <a:outerShdw blurRad="38100" dist="38100" dir="2700000" algn="tl">
                    <a:srgbClr val="000000">
                      <a:alpha val="43137"/>
                    </a:srgbClr>
                  </a:outerShdw>
                </a:effectLst>
                <a:latin typeface="Arial" panose="020B0604020202020204" pitchFamily="34" charset="0"/>
              </a:rPr>
              <a:t>similar to a histogram</a:t>
            </a: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on its side, but it has the</a:t>
            </a:r>
          </a:p>
          <a:p>
            <a:pPr>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advantage of showing the actual data values.</a:t>
            </a:r>
          </a:p>
        </p:txBody>
      </p:sp>
      <p:sp>
        <p:nvSpPr>
          <p:cNvPr id="75784" name="Rectangle 9">
            <a:extLst>
              <a:ext uri="{FF2B5EF4-FFF2-40B4-BE49-F238E27FC236}">
                <a16:creationId xmlns:a16="http://schemas.microsoft.com/office/drawing/2014/main" id="{A18B63CA-6910-40E5-D8E4-452FB449B0DA}"/>
              </a:ext>
            </a:extLst>
          </p:cNvPr>
          <p:cNvSpPr>
            <a:spLocks noChangeArrowheads="1"/>
          </p:cNvSpPr>
          <p:nvPr/>
        </p:nvSpPr>
        <p:spPr bwMode="auto">
          <a:xfrm>
            <a:off x="2168525" y="1066800"/>
            <a:ext cx="7829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A stem-and-leaf display shows both the </a:t>
            </a:r>
            <a:r>
              <a:rPr lang="en-US" altLang="en-US" sz="2400" u="sng" dirty="0">
                <a:solidFill>
                  <a:srgbClr val="000000"/>
                </a:solidFill>
                <a:effectLst>
                  <a:outerShdw blurRad="38100" dist="38100" dir="2700000" algn="tl">
                    <a:srgbClr val="000000">
                      <a:alpha val="43137"/>
                    </a:srgbClr>
                  </a:outerShdw>
                </a:effectLst>
                <a:latin typeface="Arial" panose="020B0604020202020204" pitchFamily="34" charset="0"/>
              </a:rPr>
              <a:t>rank order</a:t>
            </a: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a:t>
            </a:r>
          </a:p>
          <a:p>
            <a:pPr>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and </a:t>
            </a:r>
            <a:r>
              <a:rPr lang="en-US" altLang="en-US" sz="2400" u="sng" dirty="0">
                <a:solidFill>
                  <a:srgbClr val="000000"/>
                </a:solidFill>
                <a:effectLst>
                  <a:outerShdw blurRad="38100" dist="38100" dir="2700000" algn="tl">
                    <a:srgbClr val="000000">
                      <a:alpha val="43137"/>
                    </a:srgbClr>
                  </a:outerShdw>
                </a:effectLst>
                <a:latin typeface="Arial" panose="020B0604020202020204" pitchFamily="34" charset="0"/>
              </a:rPr>
              <a:t>shape of the distribution</a:t>
            </a: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of the data.</a:t>
            </a:r>
          </a:p>
        </p:txBody>
      </p:sp>
      <p:sp>
        <p:nvSpPr>
          <p:cNvPr id="9" name="Rectangle 155">
            <a:extLst>
              <a:ext uri="{FF2B5EF4-FFF2-40B4-BE49-F238E27FC236}">
                <a16:creationId xmlns:a16="http://schemas.microsoft.com/office/drawing/2014/main" id="{B68ED830-90A9-90D0-58CA-03B9F0E73854}"/>
              </a:ext>
            </a:extLst>
          </p:cNvPr>
          <p:cNvSpPr>
            <a:spLocks noChangeArrowheads="1"/>
          </p:cNvSpPr>
          <p:nvPr/>
        </p:nvSpPr>
        <p:spPr bwMode="auto">
          <a:xfrm>
            <a:off x="2159000" y="344489"/>
            <a:ext cx="7772400" cy="814387"/>
          </a:xfrm>
          <a:prstGeom prst="rect">
            <a:avLst/>
          </a:prstGeom>
          <a:noFill/>
          <a:ln w="12700">
            <a:noFill/>
            <a:miter lim="800000"/>
            <a:headEnd/>
            <a:tailEnd/>
          </a:ln>
          <a:effectLst/>
        </p:spPr>
        <p:txBody>
          <a:bodyPr lIns="90488" tIns="44450" rIns="90488" bIns="44450" anchor="ctr"/>
          <a:lstStyle/>
          <a:p>
            <a:pPr algn="ctr">
              <a:buClr>
                <a:srgbClr val="66FFFF"/>
              </a:buClr>
              <a:buSzPct val="75000"/>
              <a:buFont typeface="Monotype Sorts" pitchFamily="2" charset="2"/>
              <a:buNone/>
              <a:defRPr/>
            </a:pPr>
            <a:r>
              <a:rPr lang="en-US" sz="3200" b="1" dirty="0">
                <a:solidFill>
                  <a:schemeClr val="tx2"/>
                </a:solidFill>
                <a:effectLst>
                  <a:outerShdw blurRad="38100" dist="38100" dir="2700000" algn="tl">
                    <a:srgbClr val="000000">
                      <a:alpha val="43137"/>
                    </a:srgbClr>
                  </a:outerShdw>
                </a:effectLst>
                <a:latin typeface="Arial Black" pitchFamily="34" charset="0"/>
                <a:ea typeface="+mj-ea"/>
                <a:cs typeface="+mj-cs"/>
              </a:rPr>
              <a:t>Stem and Leaf Display</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DF364883-3B06-09CE-6E99-1E596134D31D}"/>
              </a:ext>
            </a:extLst>
          </p:cNvPr>
          <p:cNvSpPr>
            <a:spLocks noChangeArrowheads="1"/>
          </p:cNvSpPr>
          <p:nvPr/>
        </p:nvSpPr>
        <p:spPr bwMode="auto">
          <a:xfrm>
            <a:off x="3390900" y="1684338"/>
            <a:ext cx="6296025" cy="2946400"/>
          </a:xfrm>
          <a:prstGeom prst="rect">
            <a:avLst/>
          </a:prstGeom>
          <a:solidFill>
            <a:srgbClr val="99CCFF"/>
          </a:solidFill>
          <a:ln w="6350">
            <a:solidFill>
              <a:schemeClr val="bg2"/>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62469" name="Rectangle 3">
            <a:extLst>
              <a:ext uri="{FF2B5EF4-FFF2-40B4-BE49-F238E27FC236}">
                <a16:creationId xmlns:a16="http://schemas.microsoft.com/office/drawing/2014/main" id="{D751CCBD-4DA1-DA72-1605-79849A6E2B15}"/>
              </a:ext>
            </a:extLst>
          </p:cNvPr>
          <p:cNvSpPr>
            <a:spLocks noChangeArrowheads="1"/>
          </p:cNvSpPr>
          <p:nvPr/>
        </p:nvSpPr>
        <p:spPr bwMode="auto">
          <a:xfrm>
            <a:off x="2209800" y="131764"/>
            <a:ext cx="77724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800">
                <a:solidFill>
                  <a:schemeClr val="bg1"/>
                </a:solidFill>
                <a:latin typeface="Arial" panose="020B0604020202020204" pitchFamily="34" charset="0"/>
              </a:rPr>
              <a:t>Stem-and-Leaf Display</a:t>
            </a:r>
          </a:p>
        </p:txBody>
      </p:sp>
      <p:sp>
        <p:nvSpPr>
          <p:cNvPr id="62470" name="Line 5">
            <a:extLst>
              <a:ext uri="{FF2B5EF4-FFF2-40B4-BE49-F238E27FC236}">
                <a16:creationId xmlns:a16="http://schemas.microsoft.com/office/drawing/2014/main" id="{C26E8BB0-E0BC-3F80-E100-BED3DDE91EC6}"/>
              </a:ext>
            </a:extLst>
          </p:cNvPr>
          <p:cNvSpPr>
            <a:spLocks noChangeShapeType="1"/>
          </p:cNvSpPr>
          <p:nvPr/>
        </p:nvSpPr>
        <p:spPr bwMode="auto">
          <a:xfrm>
            <a:off x="4078288" y="1893888"/>
            <a:ext cx="0" cy="2597150"/>
          </a:xfrm>
          <a:prstGeom prst="line">
            <a:avLst/>
          </a:prstGeom>
          <a:noFill/>
          <a:ln w="38100">
            <a:solidFill>
              <a:srgbClr val="000000"/>
            </a:solidFill>
            <a:round/>
            <a:headEnd/>
            <a:tailEnd/>
          </a:ln>
          <a:effectLst>
            <a:outerShdw algn="ctr" rotWithShape="0">
              <a:srgbClr val="000000">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2471" name="Rectangle 6">
            <a:extLst>
              <a:ext uri="{FF2B5EF4-FFF2-40B4-BE49-F238E27FC236}">
                <a16:creationId xmlns:a16="http://schemas.microsoft.com/office/drawing/2014/main" id="{E2B1E3C4-EFA1-9BE2-9C84-2978EFBA23E7}"/>
              </a:ext>
            </a:extLst>
          </p:cNvPr>
          <p:cNvSpPr>
            <a:spLocks noChangeArrowheads="1"/>
          </p:cNvSpPr>
          <p:nvPr/>
        </p:nvSpPr>
        <p:spPr bwMode="auto">
          <a:xfrm>
            <a:off x="3359150" y="1758950"/>
            <a:ext cx="6477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lgn="r">
              <a:lnSpc>
                <a:spcPct val="120000"/>
              </a:lnSpc>
            </a:pPr>
            <a:r>
              <a:rPr lang="en-US" altLang="en-US" sz="2400">
                <a:solidFill>
                  <a:srgbClr val="000000"/>
                </a:solidFill>
                <a:latin typeface="Arial" panose="020B0604020202020204" pitchFamily="34" charset="0"/>
              </a:rPr>
              <a:t>5</a:t>
            </a:r>
          </a:p>
          <a:p>
            <a:pPr algn="r">
              <a:lnSpc>
                <a:spcPct val="120000"/>
              </a:lnSpc>
            </a:pPr>
            <a:r>
              <a:rPr lang="en-US" altLang="en-US" sz="2400">
                <a:solidFill>
                  <a:srgbClr val="000000"/>
                </a:solidFill>
                <a:latin typeface="Arial" panose="020B0604020202020204" pitchFamily="34" charset="0"/>
              </a:rPr>
              <a:t>6</a:t>
            </a:r>
          </a:p>
          <a:p>
            <a:pPr algn="r">
              <a:lnSpc>
                <a:spcPct val="120000"/>
              </a:lnSpc>
            </a:pPr>
            <a:r>
              <a:rPr lang="en-US" altLang="en-US" sz="2400">
                <a:solidFill>
                  <a:srgbClr val="000000"/>
                </a:solidFill>
                <a:latin typeface="Arial" panose="020B0604020202020204" pitchFamily="34" charset="0"/>
              </a:rPr>
              <a:t>7</a:t>
            </a:r>
          </a:p>
          <a:p>
            <a:pPr algn="r">
              <a:lnSpc>
                <a:spcPct val="120000"/>
              </a:lnSpc>
            </a:pPr>
            <a:r>
              <a:rPr lang="en-US" altLang="en-US" sz="2400">
                <a:solidFill>
                  <a:srgbClr val="000000"/>
                </a:solidFill>
                <a:latin typeface="Arial" panose="020B0604020202020204" pitchFamily="34" charset="0"/>
              </a:rPr>
              <a:t>8</a:t>
            </a:r>
          </a:p>
          <a:p>
            <a:pPr algn="r">
              <a:lnSpc>
                <a:spcPct val="120000"/>
              </a:lnSpc>
            </a:pPr>
            <a:r>
              <a:rPr lang="en-US" altLang="en-US" sz="2400">
                <a:solidFill>
                  <a:srgbClr val="000000"/>
                </a:solidFill>
                <a:latin typeface="Arial" panose="020B0604020202020204" pitchFamily="34" charset="0"/>
              </a:rPr>
              <a:t>9</a:t>
            </a:r>
          </a:p>
          <a:p>
            <a:pPr algn="r">
              <a:lnSpc>
                <a:spcPct val="120000"/>
              </a:lnSpc>
            </a:pPr>
            <a:r>
              <a:rPr lang="en-US" altLang="en-US" sz="2400">
                <a:solidFill>
                  <a:srgbClr val="000000"/>
                </a:solidFill>
                <a:latin typeface="Arial" panose="020B0604020202020204" pitchFamily="34" charset="0"/>
              </a:rPr>
              <a:t>10</a:t>
            </a:r>
          </a:p>
        </p:txBody>
      </p:sp>
      <p:sp>
        <p:nvSpPr>
          <p:cNvPr id="62472" name="Rectangle 7">
            <a:extLst>
              <a:ext uri="{FF2B5EF4-FFF2-40B4-BE49-F238E27FC236}">
                <a16:creationId xmlns:a16="http://schemas.microsoft.com/office/drawing/2014/main" id="{89749ABB-545E-C2E3-BB09-EA736F15212D}"/>
              </a:ext>
            </a:extLst>
          </p:cNvPr>
          <p:cNvSpPr>
            <a:spLocks noChangeArrowheads="1"/>
          </p:cNvSpPr>
          <p:nvPr/>
        </p:nvSpPr>
        <p:spPr bwMode="auto">
          <a:xfrm>
            <a:off x="4121150" y="1844675"/>
            <a:ext cx="4953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spcBef>
                <a:spcPct val="20000"/>
              </a:spcBef>
              <a:buClr>
                <a:srgbClr val="66FFFF"/>
              </a:buClr>
              <a:buSzPct val="75000"/>
              <a:buFont typeface="Monotype Sorts" charset="2"/>
              <a:buNone/>
            </a:pPr>
            <a:r>
              <a:rPr lang="en-US" altLang="en-US" sz="2400">
                <a:solidFill>
                  <a:srgbClr val="000000"/>
                </a:solidFill>
                <a:latin typeface="Arial" panose="020B0604020202020204" pitchFamily="34" charset="0"/>
              </a:rPr>
              <a:t> 2  7</a:t>
            </a:r>
            <a:endParaRPr lang="en-US" altLang="en-US">
              <a:solidFill>
                <a:srgbClr val="000000"/>
              </a:solidFill>
              <a:latin typeface="Arial" panose="020B0604020202020204" pitchFamily="34" charset="0"/>
            </a:endParaRPr>
          </a:p>
        </p:txBody>
      </p:sp>
      <p:sp>
        <p:nvSpPr>
          <p:cNvPr id="62473" name="Rectangle 8">
            <a:extLst>
              <a:ext uri="{FF2B5EF4-FFF2-40B4-BE49-F238E27FC236}">
                <a16:creationId xmlns:a16="http://schemas.microsoft.com/office/drawing/2014/main" id="{53405A39-85E7-0596-A404-6F137DEC72E6}"/>
              </a:ext>
            </a:extLst>
          </p:cNvPr>
          <p:cNvSpPr>
            <a:spLocks noChangeArrowheads="1"/>
          </p:cNvSpPr>
          <p:nvPr/>
        </p:nvSpPr>
        <p:spPr bwMode="auto">
          <a:xfrm>
            <a:off x="4121150" y="2282825"/>
            <a:ext cx="4953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 2  2  2  2  5  6  7  8  8  8  9  9  9</a:t>
            </a:r>
          </a:p>
        </p:txBody>
      </p:sp>
      <p:sp>
        <p:nvSpPr>
          <p:cNvPr id="62474" name="Rectangle 9">
            <a:extLst>
              <a:ext uri="{FF2B5EF4-FFF2-40B4-BE49-F238E27FC236}">
                <a16:creationId xmlns:a16="http://schemas.microsoft.com/office/drawing/2014/main" id="{3A4C94BA-1A5C-BD73-3E0B-E3A494A496E3}"/>
              </a:ext>
            </a:extLst>
          </p:cNvPr>
          <p:cNvSpPr>
            <a:spLocks noChangeArrowheads="1"/>
          </p:cNvSpPr>
          <p:nvPr/>
        </p:nvSpPr>
        <p:spPr bwMode="auto">
          <a:xfrm>
            <a:off x="4273550" y="2720975"/>
            <a:ext cx="5194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 1  1  2  2  3  4  4  5  5  5  6  7  8  9  9  9</a:t>
            </a:r>
          </a:p>
        </p:txBody>
      </p:sp>
      <p:sp>
        <p:nvSpPr>
          <p:cNvPr id="62475" name="Rectangle 10">
            <a:extLst>
              <a:ext uri="{FF2B5EF4-FFF2-40B4-BE49-F238E27FC236}">
                <a16:creationId xmlns:a16="http://schemas.microsoft.com/office/drawing/2014/main" id="{38C699EE-2846-D0D2-468A-B58441D35A23}"/>
              </a:ext>
            </a:extLst>
          </p:cNvPr>
          <p:cNvSpPr>
            <a:spLocks noChangeArrowheads="1"/>
          </p:cNvSpPr>
          <p:nvPr/>
        </p:nvSpPr>
        <p:spPr bwMode="auto">
          <a:xfrm>
            <a:off x="4121150" y="3159125"/>
            <a:ext cx="4953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 0  0  2  3  5  8  9</a:t>
            </a:r>
          </a:p>
        </p:txBody>
      </p:sp>
      <p:sp>
        <p:nvSpPr>
          <p:cNvPr id="62476" name="Rectangle 11">
            <a:extLst>
              <a:ext uri="{FF2B5EF4-FFF2-40B4-BE49-F238E27FC236}">
                <a16:creationId xmlns:a16="http://schemas.microsoft.com/office/drawing/2014/main" id="{6C171801-B63C-B2B8-2999-4BC804763B7D}"/>
              </a:ext>
            </a:extLst>
          </p:cNvPr>
          <p:cNvSpPr>
            <a:spLocks noChangeArrowheads="1"/>
          </p:cNvSpPr>
          <p:nvPr/>
        </p:nvSpPr>
        <p:spPr bwMode="auto">
          <a:xfrm>
            <a:off x="4121150" y="3597275"/>
            <a:ext cx="4953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 1  3  7  7  7  8  9</a:t>
            </a:r>
          </a:p>
        </p:txBody>
      </p:sp>
      <p:sp>
        <p:nvSpPr>
          <p:cNvPr id="62477" name="Rectangle 12">
            <a:extLst>
              <a:ext uri="{FF2B5EF4-FFF2-40B4-BE49-F238E27FC236}">
                <a16:creationId xmlns:a16="http://schemas.microsoft.com/office/drawing/2014/main" id="{E8A862BC-25F6-6EA9-865C-F783C6A63802}"/>
              </a:ext>
            </a:extLst>
          </p:cNvPr>
          <p:cNvSpPr>
            <a:spLocks noChangeArrowheads="1"/>
          </p:cNvSpPr>
          <p:nvPr/>
        </p:nvSpPr>
        <p:spPr bwMode="auto">
          <a:xfrm>
            <a:off x="4121150" y="4035425"/>
            <a:ext cx="4953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 1  4  5  5  9</a:t>
            </a:r>
          </a:p>
        </p:txBody>
      </p:sp>
      <p:sp>
        <p:nvSpPr>
          <p:cNvPr id="21" name="AutoShape 15">
            <a:extLst>
              <a:ext uri="{FF2B5EF4-FFF2-40B4-BE49-F238E27FC236}">
                <a16:creationId xmlns:a16="http://schemas.microsoft.com/office/drawing/2014/main" id="{8179B691-F3FA-A406-62AA-0529D5E9930F}"/>
              </a:ext>
            </a:extLst>
          </p:cNvPr>
          <p:cNvSpPr>
            <a:spLocks noChangeArrowheads="1"/>
          </p:cNvSpPr>
          <p:nvPr/>
        </p:nvSpPr>
        <p:spPr bwMode="auto">
          <a:xfrm>
            <a:off x="2035175" y="4768850"/>
            <a:ext cx="1352550" cy="495300"/>
          </a:xfrm>
          <a:prstGeom prst="wedgeRoundRectCallout">
            <a:avLst>
              <a:gd name="adj1" fmla="val 63968"/>
              <a:gd name="adj2" fmla="val -102245"/>
              <a:gd name="adj3" fmla="val 16667"/>
            </a:avLst>
          </a:prstGeom>
          <a:solidFill>
            <a:schemeClr val="bg1">
              <a:lumMod val="85000"/>
            </a:schemeClr>
          </a:solidFill>
          <a:ln w="1270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en-US" sz="2400" dirty="0">
                <a:solidFill>
                  <a:srgbClr val="000000"/>
                </a:solidFill>
                <a:latin typeface="Arial" panose="020B0604020202020204" pitchFamily="34" charset="0"/>
              </a:rPr>
              <a:t>a stem</a:t>
            </a:r>
          </a:p>
        </p:txBody>
      </p:sp>
      <p:sp>
        <p:nvSpPr>
          <p:cNvPr id="22" name="AutoShape 16">
            <a:extLst>
              <a:ext uri="{FF2B5EF4-FFF2-40B4-BE49-F238E27FC236}">
                <a16:creationId xmlns:a16="http://schemas.microsoft.com/office/drawing/2014/main" id="{911177CD-7DC6-8C8D-F7E8-D8C06F95264C}"/>
              </a:ext>
            </a:extLst>
          </p:cNvPr>
          <p:cNvSpPr>
            <a:spLocks noChangeArrowheads="1"/>
          </p:cNvSpPr>
          <p:nvPr/>
        </p:nvSpPr>
        <p:spPr bwMode="auto">
          <a:xfrm>
            <a:off x="6178550" y="5054600"/>
            <a:ext cx="1155700" cy="495300"/>
          </a:xfrm>
          <a:prstGeom prst="wedgeRoundRectCallout">
            <a:avLst>
              <a:gd name="adj1" fmla="val -101236"/>
              <a:gd name="adj2" fmla="val -179167"/>
              <a:gd name="adj3" fmla="val 16667"/>
            </a:avLst>
          </a:prstGeom>
          <a:solidFill>
            <a:schemeClr val="bg1">
              <a:lumMod val="85000"/>
            </a:schemeClr>
          </a:solidFill>
          <a:ln w="1270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en-US" sz="2400">
                <a:solidFill>
                  <a:srgbClr val="000000"/>
                </a:solidFill>
                <a:latin typeface="Arial" panose="020B0604020202020204" pitchFamily="34" charset="0"/>
              </a:rPr>
              <a:t>a leaf</a:t>
            </a:r>
          </a:p>
        </p:txBody>
      </p:sp>
      <p:sp>
        <p:nvSpPr>
          <p:cNvPr id="62484" name="AutoShape 19">
            <a:extLst>
              <a:ext uri="{FF2B5EF4-FFF2-40B4-BE49-F238E27FC236}">
                <a16:creationId xmlns:a16="http://schemas.microsoft.com/office/drawing/2014/main" id="{76894C1C-C173-4201-38E4-62B733A9B162}"/>
              </a:ext>
            </a:extLst>
          </p:cNvPr>
          <p:cNvSpPr>
            <a:spLocks noChangeArrowheads="1"/>
          </p:cNvSpPr>
          <p:nvPr/>
        </p:nvSpPr>
        <p:spPr bwMode="auto">
          <a:xfrm>
            <a:off x="3500439" y="4044950"/>
            <a:ext cx="496887" cy="457200"/>
          </a:xfrm>
          <a:prstGeom prst="roundRect">
            <a:avLst>
              <a:gd name="adj" fmla="val 16667"/>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endParaRPr lang="en-US" altLang="en-US"/>
          </a:p>
        </p:txBody>
      </p:sp>
      <p:sp>
        <p:nvSpPr>
          <p:cNvPr id="62485" name="AutoShape 20">
            <a:extLst>
              <a:ext uri="{FF2B5EF4-FFF2-40B4-BE49-F238E27FC236}">
                <a16:creationId xmlns:a16="http://schemas.microsoft.com/office/drawing/2014/main" id="{3EDE284E-81AA-25D2-B93E-750B1064192A}"/>
              </a:ext>
            </a:extLst>
          </p:cNvPr>
          <p:cNvSpPr>
            <a:spLocks noChangeArrowheads="1"/>
          </p:cNvSpPr>
          <p:nvPr/>
        </p:nvSpPr>
        <p:spPr bwMode="auto">
          <a:xfrm>
            <a:off x="5216525" y="4035425"/>
            <a:ext cx="342900" cy="419100"/>
          </a:xfrm>
          <a:prstGeom prst="roundRect">
            <a:avLst>
              <a:gd name="adj" fmla="val 16667"/>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endParaRPr lang="en-US" altLang="en-US"/>
          </a:p>
        </p:txBody>
      </p:sp>
      <p:sp>
        <p:nvSpPr>
          <p:cNvPr id="62486" name="Rectangle 21">
            <a:extLst>
              <a:ext uri="{FF2B5EF4-FFF2-40B4-BE49-F238E27FC236}">
                <a16:creationId xmlns:a16="http://schemas.microsoft.com/office/drawing/2014/main" id="{75F88BFC-74F0-4942-DE62-156D0A132081}"/>
              </a:ext>
            </a:extLst>
          </p:cNvPr>
          <p:cNvSpPr>
            <a:spLocks noChangeArrowheads="1"/>
          </p:cNvSpPr>
          <p:nvPr/>
        </p:nvSpPr>
        <p:spPr bwMode="auto">
          <a:xfrm>
            <a:off x="2209800" y="687388"/>
            <a:ext cx="6172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pPr>
            <a:r>
              <a:rPr lang="en-US" altLang="en-US" sz="2400">
                <a:solidFill>
                  <a:srgbClr val="000000"/>
                </a:solidFill>
                <a:latin typeface="Arial" panose="020B0604020202020204" pitchFamily="34" charset="0"/>
              </a:rPr>
              <a:t>   Example:  Hudson Auto Repair</a:t>
            </a: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FEA0581-1B17-8C2D-0156-D17753024DEC}"/>
              </a:ext>
            </a:extLst>
          </p:cNvPr>
          <p:cNvSpPr>
            <a:spLocks noGrp="1" noChangeArrowheads="1"/>
          </p:cNvSpPr>
          <p:nvPr>
            <p:ph type="title"/>
          </p:nvPr>
        </p:nvSpPr>
        <p:spPr>
          <a:xfrm>
            <a:off x="1982888" y="390668"/>
            <a:ext cx="7772400" cy="684213"/>
          </a:xfrm>
        </p:spPr>
        <p:txBody>
          <a:bodyPr rtlCol="0">
            <a:normAutofit/>
          </a:bodyPr>
          <a:lstStyle/>
          <a:p>
            <a:pPr fontAlgn="auto">
              <a:spcAft>
                <a:spcPts val="0"/>
              </a:spcAft>
              <a:defRPr/>
            </a:pPr>
            <a:r>
              <a:rPr lang="en-US" altLang="en-US" sz="3200" dirty="0">
                <a:effectLst>
                  <a:outerShdw blurRad="38100" dist="38100" dir="2700000" algn="tl">
                    <a:srgbClr val="000000">
                      <a:alpha val="43137"/>
                    </a:srgbClr>
                  </a:outerShdw>
                </a:effectLst>
                <a:latin typeface="Arial Black" panose="020B0A04020102020204" pitchFamily="34" charset="0"/>
              </a:rPr>
              <a:t>Stretched Stem-and-Leaf Displa</a:t>
            </a:r>
            <a:r>
              <a:rPr lang="en-US" altLang="en-US" dirty="0">
                <a:effectLst>
                  <a:outerShdw blurRad="38100" dist="38100" dir="2700000" algn="tl">
                    <a:srgbClr val="000000">
                      <a:alpha val="43137"/>
                    </a:srgbClr>
                  </a:outerShdw>
                </a:effectLst>
              </a:rPr>
              <a:t>y</a:t>
            </a:r>
          </a:p>
        </p:txBody>
      </p:sp>
      <p:sp>
        <p:nvSpPr>
          <p:cNvPr id="79875" name="Rectangle 6">
            <a:extLst>
              <a:ext uri="{FF2B5EF4-FFF2-40B4-BE49-F238E27FC236}">
                <a16:creationId xmlns:a16="http://schemas.microsoft.com/office/drawing/2014/main" id="{9E383C3E-1785-3CCA-5A4A-26188A75702D}"/>
              </a:ext>
            </a:extLst>
          </p:cNvPr>
          <p:cNvSpPr>
            <a:spLocks noChangeArrowheads="1"/>
          </p:cNvSpPr>
          <p:nvPr/>
        </p:nvSpPr>
        <p:spPr bwMode="auto">
          <a:xfrm>
            <a:off x="1504468" y="3589920"/>
            <a:ext cx="7734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Whenever a stem value is stated twice, the first value</a:t>
            </a:r>
          </a:p>
          <a:p>
            <a:pPr>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corresponds to leaf values of 0 - 4, and the second</a:t>
            </a:r>
          </a:p>
          <a:p>
            <a:pPr>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value corresponds to leaf values of 5 - 9.</a:t>
            </a:r>
          </a:p>
        </p:txBody>
      </p:sp>
      <p:sp>
        <p:nvSpPr>
          <p:cNvPr id="79876" name="Rectangle 7">
            <a:extLst>
              <a:ext uri="{FF2B5EF4-FFF2-40B4-BE49-F238E27FC236}">
                <a16:creationId xmlns:a16="http://schemas.microsoft.com/office/drawing/2014/main" id="{1687F920-6F1B-F450-D44A-887492AC0AD8}"/>
              </a:ext>
            </a:extLst>
          </p:cNvPr>
          <p:cNvSpPr>
            <a:spLocks noChangeArrowheads="1"/>
          </p:cNvSpPr>
          <p:nvPr/>
        </p:nvSpPr>
        <p:spPr bwMode="auto">
          <a:xfrm>
            <a:off x="1504468" y="1214439"/>
            <a:ext cx="7981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If we believe the original stem-and-leaf display has</a:t>
            </a:r>
          </a:p>
          <a:p>
            <a:pPr>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condensed the data too much, we can </a:t>
            </a:r>
            <a:r>
              <a:rPr lang="en-US" altLang="en-US" sz="2400" u="sng" dirty="0">
                <a:solidFill>
                  <a:srgbClr val="000000"/>
                </a:solidFill>
                <a:effectLst>
                  <a:outerShdw blurRad="38100" dist="38100" dir="2700000" algn="tl">
                    <a:srgbClr val="000000">
                      <a:alpha val="43137"/>
                    </a:srgbClr>
                  </a:outerShdw>
                </a:effectLst>
                <a:latin typeface="Arial" panose="020B0604020202020204" pitchFamily="34" charset="0"/>
              </a:rPr>
              <a:t>stretch the</a:t>
            </a:r>
          </a:p>
          <a:p>
            <a:pPr>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a:t>
            </a:r>
            <a:r>
              <a:rPr lang="en-US" altLang="en-US" sz="2400" u="sng" dirty="0">
                <a:solidFill>
                  <a:srgbClr val="000000"/>
                </a:solidFill>
                <a:effectLst>
                  <a:outerShdw blurRad="38100" dist="38100" dir="2700000" algn="tl">
                    <a:srgbClr val="000000">
                      <a:alpha val="43137"/>
                    </a:srgbClr>
                  </a:outerShdw>
                </a:effectLst>
                <a:latin typeface="Arial" panose="020B0604020202020204" pitchFamily="34" charset="0"/>
              </a:rPr>
              <a:t>display</a:t>
            </a: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vertically by using two stems for each</a:t>
            </a:r>
          </a:p>
          <a:p>
            <a:pPr>
              <a:defRPr/>
            </a:pPr>
            <a:r>
              <a:rPr lang="en-US" altLang="en-US" sz="2400" dirty="0">
                <a:solidFill>
                  <a:srgbClr val="000000"/>
                </a:solidFill>
                <a:effectLst>
                  <a:outerShdw blurRad="38100" dist="38100" dir="2700000" algn="tl">
                    <a:srgbClr val="000000">
                      <a:alpha val="43137"/>
                    </a:srgbClr>
                  </a:outerShdw>
                </a:effectLst>
                <a:latin typeface="Arial" panose="020B0604020202020204" pitchFamily="34" charset="0"/>
              </a:rPr>
              <a:t>      leading digit(s).</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B3F4-48B2-4F6F-B65D-A8AF776D566E}"/>
              </a:ext>
            </a:extLst>
          </p:cNvPr>
          <p:cNvSpPr>
            <a:spLocks noGrp="1"/>
          </p:cNvSpPr>
          <p:nvPr>
            <p:ph type="title"/>
          </p:nvPr>
        </p:nvSpPr>
        <p:spPr/>
        <p:txBody>
          <a:bodyPr/>
          <a:lstStyle/>
          <a:p>
            <a:r>
              <a:rPr lang="en-US" dirty="0"/>
              <a:t>Determining the Number of Class Intervals</a:t>
            </a:r>
          </a:p>
        </p:txBody>
      </p:sp>
      <p:sp>
        <p:nvSpPr>
          <p:cNvPr id="3" name="Text Placeholder 2">
            <a:extLst>
              <a:ext uri="{FF2B5EF4-FFF2-40B4-BE49-F238E27FC236}">
                <a16:creationId xmlns:a16="http://schemas.microsoft.com/office/drawing/2014/main" id="{1EAB693A-2ABA-4D66-B461-015A035E351E}"/>
              </a:ext>
            </a:extLst>
          </p:cNvPr>
          <p:cNvSpPr>
            <a:spLocks noGrp="1"/>
          </p:cNvSpPr>
          <p:nvPr>
            <p:ph type="body" sz="quarter" idx="15"/>
          </p:nvPr>
        </p:nvSpPr>
        <p:spPr>
          <a:xfrm>
            <a:off x="733425" y="1253676"/>
            <a:ext cx="10711543" cy="348047"/>
          </a:xfrm>
        </p:spPr>
        <p:txBody>
          <a:bodyPr/>
          <a:lstStyle/>
          <a:p>
            <a:r>
              <a:rPr lang="en-US" dirty="0"/>
              <a:t>Two methods</a:t>
            </a:r>
          </a:p>
        </p:txBody>
      </p:sp>
      <p:pic>
        <p:nvPicPr>
          <p:cNvPr id="7" name="Picture Placeholder 6" descr="A table has 2 main columns and 7 rows. The column headers are as follows: Column 1, Number of Observations. Column 2, Number of Classes. The row entries are as follows: Row 1. Number of Observations, Less than 50; Number of Classes, 5 to 7; Row 2. Number of Observations, 50 to 200; Number of Classes, 7 to 9; Row 3. Number of Observations, 200 to 500; Number of Classes, 9 to 10; Row 4. Number of Observations, 500 to 1,000; Number of Classes, 10 to 11; Row 5. Number of Observations, 1,000 to 5,000; Number of Classes, 11 to 13; Row 6. Number of Observations, 5,000 to 50,000; Number of Classes, 13 to 17; Row 8. Number of Observations, More than 50,000; Number of Classes, 17 to 20.&#10;">
            <a:extLst>
              <a:ext uri="{FF2B5EF4-FFF2-40B4-BE49-F238E27FC236}">
                <a16:creationId xmlns:a16="http://schemas.microsoft.com/office/drawing/2014/main" id="{628CC792-12BF-4343-B951-F97F7762BDB7}"/>
              </a:ext>
            </a:extLst>
          </p:cNvPr>
          <p:cNvPicPr>
            <a:picLocks noGrp="1" noChangeAspect="1"/>
          </p:cNvPicPr>
          <p:nvPr>
            <p:ph type="pic" sz="quarter" idx="10"/>
          </p:nvPr>
        </p:nvPicPr>
        <p:blipFill rotWithShape="1">
          <a:blip r:embed="rId2"/>
          <a:srcRect l="39" r="39"/>
          <a:stretch/>
        </p:blipFill>
        <p:spPr>
          <a:xfrm>
            <a:off x="648614" y="1819269"/>
            <a:ext cx="4862703" cy="3781878"/>
          </a:xfrm>
        </p:spPr>
      </p:pic>
      <p:sp>
        <p:nvSpPr>
          <p:cNvPr id="5" name="Text Placeholder 4">
            <a:extLst>
              <a:ext uri="{FF2B5EF4-FFF2-40B4-BE49-F238E27FC236}">
                <a16:creationId xmlns:a16="http://schemas.microsoft.com/office/drawing/2014/main" id="{FB4A8094-693D-4436-AC61-AB9F37741E0C}"/>
              </a:ext>
            </a:extLst>
          </p:cNvPr>
          <p:cNvSpPr>
            <a:spLocks noGrp="1"/>
          </p:cNvSpPr>
          <p:nvPr>
            <p:ph type="body" sz="quarter" idx="11"/>
          </p:nvPr>
        </p:nvSpPr>
        <p:spPr>
          <a:xfrm>
            <a:off x="5742432" y="1709877"/>
            <a:ext cx="5800954" cy="3891270"/>
          </a:xfrm>
        </p:spPr>
        <p:txBody>
          <a:bodyPr/>
          <a:lstStyle/>
          <a:p>
            <a:pPr>
              <a:spcBef>
                <a:spcPts val="600"/>
              </a:spcBef>
            </a:pPr>
            <a:r>
              <a:rPr lang="en-US" dirty="0"/>
              <a:t>In Example 3.1, the table to the left suggests using at least 9 classes for a sample of size </a:t>
            </a:r>
            <a:r>
              <a:rPr lang="en-US" i="1" dirty="0"/>
              <a:t>n = 200</a:t>
            </a:r>
            <a:r>
              <a:rPr lang="en-US" dirty="0"/>
              <a:t>.</a:t>
            </a:r>
          </a:p>
          <a:p>
            <a:pPr>
              <a:spcBef>
                <a:spcPts val="1800"/>
              </a:spcBef>
            </a:pPr>
            <a:r>
              <a:rPr lang="en-US" dirty="0"/>
              <a:t>An alternative to the guidelines listed in the table to the left is to use </a:t>
            </a:r>
            <a:r>
              <a:rPr lang="en-US" b="1" dirty="0" err="1"/>
              <a:t>Sturges’s</a:t>
            </a:r>
            <a:r>
              <a:rPr lang="en-US" b="1" dirty="0"/>
              <a:t> formula</a:t>
            </a:r>
            <a:r>
              <a:rPr lang="en-US" dirty="0"/>
              <a:t>, which recommends that the number of class intervals be determined by the following:</a:t>
            </a:r>
          </a:p>
          <a:p>
            <a:pPr>
              <a:spcBef>
                <a:spcPts val="600"/>
              </a:spcBef>
              <a:tabLst>
                <a:tab pos="227013" algn="l"/>
              </a:tabLst>
            </a:pPr>
            <a:r>
              <a:rPr lang="en-US" i="1" dirty="0"/>
              <a:t>	Number of class intervals = 1 + 3.3 log(n)</a:t>
            </a:r>
          </a:p>
          <a:p>
            <a:pPr>
              <a:spcBef>
                <a:spcPts val="600"/>
              </a:spcBef>
            </a:pPr>
            <a:r>
              <a:rPr lang="en-US" dirty="0"/>
              <a:t>For </a:t>
            </a:r>
            <a:r>
              <a:rPr lang="en-US" i="1" dirty="0"/>
              <a:t>n = 200</a:t>
            </a:r>
            <a:r>
              <a:rPr lang="en-US" dirty="0"/>
              <a:t>, </a:t>
            </a:r>
            <a:r>
              <a:rPr lang="en-US" dirty="0" err="1"/>
              <a:t>Sturges’s</a:t>
            </a:r>
            <a:r>
              <a:rPr lang="en-US" dirty="0"/>
              <a:t> formula becomes:</a:t>
            </a:r>
          </a:p>
          <a:p>
            <a:pPr>
              <a:spcBef>
                <a:spcPts val="600"/>
              </a:spcBef>
              <a:tabLst>
                <a:tab pos="227013" algn="l"/>
                <a:tab pos="2860675" algn="l"/>
              </a:tabLst>
            </a:pPr>
            <a:r>
              <a:rPr lang="en-US" dirty="0"/>
              <a:t>	</a:t>
            </a:r>
            <a:r>
              <a:rPr lang="en-US" i="1" dirty="0"/>
              <a:t>Number of class intervals = 1 + 3.3 log(200)</a:t>
            </a:r>
          </a:p>
          <a:p>
            <a:pPr marL="460375">
              <a:spcBef>
                <a:spcPts val="600"/>
              </a:spcBef>
              <a:tabLst>
                <a:tab pos="2860675" algn="l"/>
              </a:tabLst>
            </a:pPr>
            <a:r>
              <a:rPr lang="en-US" i="1" dirty="0"/>
              <a:t>	= 1 + 3.3 </a:t>
            </a:r>
            <a:r>
              <a:rPr lang="en-US" i="1" dirty="0">
                <a:latin typeface="Calibri" panose="020F0502020204030204" pitchFamily="34" charset="0"/>
                <a:cs typeface="Calibri" panose="020F0502020204030204" pitchFamily="34" charset="0"/>
              </a:rPr>
              <a:t>∙ 2</a:t>
            </a:r>
            <a:r>
              <a:rPr lang="en-US" i="1" dirty="0"/>
              <a:t>.3 = 8.6</a:t>
            </a:r>
          </a:p>
          <a:p>
            <a:pPr marL="460375">
              <a:spcBef>
                <a:spcPts val="600"/>
              </a:spcBef>
              <a:tabLst>
                <a:tab pos="2860675" algn="l"/>
              </a:tabLst>
            </a:pPr>
            <a:r>
              <a:rPr lang="en-US" dirty="0"/>
              <a:t>	which we round to 9 classes.</a:t>
            </a:r>
          </a:p>
          <a:p>
            <a:pPr>
              <a:spcBef>
                <a:spcPts val="600"/>
              </a:spcBef>
            </a:pPr>
            <a:endParaRPr lang="en-US" dirty="0"/>
          </a:p>
        </p:txBody>
      </p:sp>
    </p:spTree>
    <p:extLst>
      <p:ext uri="{BB962C8B-B14F-4D97-AF65-F5344CB8AC3E}">
        <p14:creationId xmlns:p14="http://schemas.microsoft.com/office/powerpoint/2010/main" val="2961962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a:extLst>
              <a:ext uri="{FF2B5EF4-FFF2-40B4-BE49-F238E27FC236}">
                <a16:creationId xmlns:a16="http://schemas.microsoft.com/office/drawing/2014/main" id="{141B3698-0E9E-E73B-748B-1CF05501FC62}"/>
              </a:ext>
            </a:extLst>
          </p:cNvPr>
          <p:cNvGrpSpPr>
            <a:grpSpLocks/>
          </p:cNvGrpSpPr>
          <p:nvPr/>
        </p:nvGrpSpPr>
        <p:grpSpPr bwMode="auto">
          <a:xfrm>
            <a:off x="4084638" y="1543050"/>
            <a:ext cx="3954462" cy="4610100"/>
            <a:chOff x="2560638" y="1543050"/>
            <a:chExt cx="3954462" cy="4610100"/>
          </a:xfrm>
        </p:grpSpPr>
        <p:sp>
          <p:nvSpPr>
            <p:cNvPr id="4" name="Rectangle 3">
              <a:extLst>
                <a:ext uri="{FF2B5EF4-FFF2-40B4-BE49-F238E27FC236}">
                  <a16:creationId xmlns:a16="http://schemas.microsoft.com/office/drawing/2014/main" id="{CFFCAB12-E41D-E333-3E89-2947F18327FA}"/>
                </a:ext>
              </a:extLst>
            </p:cNvPr>
            <p:cNvSpPr>
              <a:spLocks noChangeArrowheads="1"/>
            </p:cNvSpPr>
            <p:nvPr/>
          </p:nvSpPr>
          <p:spPr bwMode="auto">
            <a:xfrm>
              <a:off x="2560638" y="1590675"/>
              <a:ext cx="3954462" cy="4533900"/>
            </a:xfrm>
            <a:prstGeom prst="rect">
              <a:avLst/>
            </a:prstGeom>
            <a:solidFill>
              <a:schemeClr val="bg1">
                <a:lumMod val="95000"/>
              </a:schemeClr>
            </a:solidFill>
            <a:ln w="635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66568" name="Line 6">
              <a:extLst>
                <a:ext uri="{FF2B5EF4-FFF2-40B4-BE49-F238E27FC236}">
                  <a16:creationId xmlns:a16="http://schemas.microsoft.com/office/drawing/2014/main" id="{6C3663EF-BAF5-9B4F-B9D5-8A8D2A9F487C}"/>
                </a:ext>
              </a:extLst>
            </p:cNvPr>
            <p:cNvSpPr>
              <a:spLocks noChangeShapeType="1"/>
            </p:cNvSpPr>
            <p:nvPr/>
          </p:nvSpPr>
          <p:spPr bwMode="auto">
            <a:xfrm>
              <a:off x="3197224" y="1704975"/>
              <a:ext cx="45719" cy="4305300"/>
            </a:xfrm>
            <a:prstGeom prst="line">
              <a:avLst/>
            </a:prstGeom>
            <a:noFill/>
            <a:ln w="38100">
              <a:solidFill>
                <a:srgbClr val="000000"/>
              </a:solidFill>
              <a:round/>
              <a:headEnd/>
              <a:tailEnd/>
            </a:ln>
            <a:effectLst>
              <a:outerShdw dist="17961" dir="2700000" algn="ctr" rotWithShape="0">
                <a:srgbClr val="000000">
                  <a:alpha val="50000"/>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569" name="Rectangle 8">
              <a:extLst>
                <a:ext uri="{FF2B5EF4-FFF2-40B4-BE49-F238E27FC236}">
                  <a16:creationId xmlns:a16="http://schemas.microsoft.com/office/drawing/2014/main" id="{F719A926-0836-6CC3-3587-129571E2CFE4}"/>
                </a:ext>
              </a:extLst>
            </p:cNvPr>
            <p:cNvSpPr>
              <a:spLocks noChangeArrowheads="1"/>
            </p:cNvSpPr>
            <p:nvPr/>
          </p:nvSpPr>
          <p:spPr bwMode="auto">
            <a:xfrm>
              <a:off x="3276600" y="5648325"/>
              <a:ext cx="1104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5  5  9</a:t>
              </a:r>
            </a:p>
          </p:txBody>
        </p:sp>
        <p:sp>
          <p:nvSpPr>
            <p:cNvPr id="66570" name="Rectangle 9">
              <a:extLst>
                <a:ext uri="{FF2B5EF4-FFF2-40B4-BE49-F238E27FC236}">
                  <a16:creationId xmlns:a16="http://schemas.microsoft.com/office/drawing/2014/main" id="{1593717D-5BA7-AE01-DFFB-8E44A240C607}"/>
                </a:ext>
              </a:extLst>
            </p:cNvPr>
            <p:cNvSpPr>
              <a:spLocks noChangeArrowheads="1"/>
            </p:cNvSpPr>
            <p:nvPr/>
          </p:nvSpPr>
          <p:spPr bwMode="auto">
            <a:xfrm>
              <a:off x="3276600" y="5257800"/>
              <a:ext cx="1104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1  4</a:t>
              </a:r>
            </a:p>
          </p:txBody>
        </p:sp>
        <p:sp>
          <p:nvSpPr>
            <p:cNvPr id="66571" name="Rectangle 10">
              <a:extLst>
                <a:ext uri="{FF2B5EF4-FFF2-40B4-BE49-F238E27FC236}">
                  <a16:creationId xmlns:a16="http://schemas.microsoft.com/office/drawing/2014/main" id="{F205CE8C-CF4C-DE4A-E486-57C463F87E62}"/>
                </a:ext>
              </a:extLst>
            </p:cNvPr>
            <p:cNvSpPr>
              <a:spLocks noChangeArrowheads="1"/>
            </p:cNvSpPr>
            <p:nvPr/>
          </p:nvSpPr>
          <p:spPr bwMode="auto">
            <a:xfrm>
              <a:off x="3276600" y="4895850"/>
              <a:ext cx="1657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7  7  7  8  9</a:t>
              </a:r>
            </a:p>
          </p:txBody>
        </p:sp>
        <p:sp>
          <p:nvSpPr>
            <p:cNvPr id="66572" name="Rectangle 11">
              <a:extLst>
                <a:ext uri="{FF2B5EF4-FFF2-40B4-BE49-F238E27FC236}">
                  <a16:creationId xmlns:a16="http://schemas.microsoft.com/office/drawing/2014/main" id="{15121F44-ED1D-4277-24D5-073C66CC53CE}"/>
                </a:ext>
              </a:extLst>
            </p:cNvPr>
            <p:cNvSpPr>
              <a:spLocks noChangeArrowheads="1"/>
            </p:cNvSpPr>
            <p:nvPr/>
          </p:nvSpPr>
          <p:spPr bwMode="auto">
            <a:xfrm>
              <a:off x="3276600" y="4533900"/>
              <a:ext cx="1657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1  3</a:t>
              </a:r>
            </a:p>
          </p:txBody>
        </p:sp>
        <p:sp>
          <p:nvSpPr>
            <p:cNvPr id="66573" name="Rectangle 12">
              <a:extLst>
                <a:ext uri="{FF2B5EF4-FFF2-40B4-BE49-F238E27FC236}">
                  <a16:creationId xmlns:a16="http://schemas.microsoft.com/office/drawing/2014/main" id="{777CF2E8-6DE9-53E3-523D-98E4A516747D}"/>
                </a:ext>
              </a:extLst>
            </p:cNvPr>
            <p:cNvSpPr>
              <a:spLocks noChangeArrowheads="1"/>
            </p:cNvSpPr>
            <p:nvPr/>
          </p:nvSpPr>
          <p:spPr bwMode="auto">
            <a:xfrm>
              <a:off x="3276600" y="4171950"/>
              <a:ext cx="1657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5  8  9</a:t>
              </a:r>
            </a:p>
          </p:txBody>
        </p:sp>
        <p:sp>
          <p:nvSpPr>
            <p:cNvPr id="66574" name="Rectangle 13">
              <a:extLst>
                <a:ext uri="{FF2B5EF4-FFF2-40B4-BE49-F238E27FC236}">
                  <a16:creationId xmlns:a16="http://schemas.microsoft.com/office/drawing/2014/main" id="{5E8E22B3-C52D-F7CE-F684-E01AECF3C69D}"/>
                </a:ext>
              </a:extLst>
            </p:cNvPr>
            <p:cNvSpPr>
              <a:spLocks noChangeArrowheads="1"/>
            </p:cNvSpPr>
            <p:nvPr/>
          </p:nvSpPr>
          <p:spPr bwMode="auto">
            <a:xfrm>
              <a:off x="3276600" y="3800475"/>
              <a:ext cx="1657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0  0  2  3</a:t>
              </a:r>
            </a:p>
          </p:txBody>
        </p:sp>
        <p:sp>
          <p:nvSpPr>
            <p:cNvPr id="66575" name="Rectangle 14">
              <a:extLst>
                <a:ext uri="{FF2B5EF4-FFF2-40B4-BE49-F238E27FC236}">
                  <a16:creationId xmlns:a16="http://schemas.microsoft.com/office/drawing/2014/main" id="{A317F915-823C-94A7-2F33-0B61500FED47}"/>
                </a:ext>
              </a:extLst>
            </p:cNvPr>
            <p:cNvSpPr>
              <a:spLocks noChangeArrowheads="1"/>
            </p:cNvSpPr>
            <p:nvPr/>
          </p:nvSpPr>
          <p:spPr bwMode="auto">
            <a:xfrm>
              <a:off x="3276600" y="3429000"/>
              <a:ext cx="28384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5  5  5  6  7  8  9  9  9</a:t>
              </a:r>
            </a:p>
          </p:txBody>
        </p:sp>
        <p:sp>
          <p:nvSpPr>
            <p:cNvPr id="66576" name="Rectangle 15">
              <a:extLst>
                <a:ext uri="{FF2B5EF4-FFF2-40B4-BE49-F238E27FC236}">
                  <a16:creationId xmlns:a16="http://schemas.microsoft.com/office/drawing/2014/main" id="{EE0571E9-3636-B25E-E830-91F6777C3BB9}"/>
                </a:ext>
              </a:extLst>
            </p:cNvPr>
            <p:cNvSpPr>
              <a:spLocks noChangeArrowheads="1"/>
            </p:cNvSpPr>
            <p:nvPr/>
          </p:nvSpPr>
          <p:spPr bwMode="auto">
            <a:xfrm>
              <a:off x="3276600" y="3067050"/>
              <a:ext cx="2286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1  1  2  2  3  4  4</a:t>
              </a:r>
            </a:p>
          </p:txBody>
        </p:sp>
        <p:sp>
          <p:nvSpPr>
            <p:cNvPr id="66577" name="Rectangle 16">
              <a:extLst>
                <a:ext uri="{FF2B5EF4-FFF2-40B4-BE49-F238E27FC236}">
                  <a16:creationId xmlns:a16="http://schemas.microsoft.com/office/drawing/2014/main" id="{4C5B3521-90FD-81B4-489F-22BF98DDCAC8}"/>
                </a:ext>
              </a:extLst>
            </p:cNvPr>
            <p:cNvSpPr>
              <a:spLocks noChangeArrowheads="1"/>
            </p:cNvSpPr>
            <p:nvPr/>
          </p:nvSpPr>
          <p:spPr bwMode="auto">
            <a:xfrm>
              <a:off x="3276600" y="2705100"/>
              <a:ext cx="28384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5  6  7  8  8  8  9  9  9</a:t>
              </a:r>
            </a:p>
          </p:txBody>
        </p:sp>
        <p:sp>
          <p:nvSpPr>
            <p:cNvPr id="66578" name="Rectangle 17">
              <a:extLst>
                <a:ext uri="{FF2B5EF4-FFF2-40B4-BE49-F238E27FC236}">
                  <a16:creationId xmlns:a16="http://schemas.microsoft.com/office/drawing/2014/main" id="{0B206ACC-24F2-DFAC-37B1-C929F5B47389}"/>
                </a:ext>
              </a:extLst>
            </p:cNvPr>
            <p:cNvSpPr>
              <a:spLocks noChangeArrowheads="1"/>
            </p:cNvSpPr>
            <p:nvPr/>
          </p:nvSpPr>
          <p:spPr bwMode="auto">
            <a:xfrm>
              <a:off x="3276600" y="2343150"/>
              <a:ext cx="2286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2  2  2  2</a:t>
              </a:r>
            </a:p>
          </p:txBody>
        </p:sp>
        <p:sp>
          <p:nvSpPr>
            <p:cNvPr id="66579" name="Rectangle 18">
              <a:extLst>
                <a:ext uri="{FF2B5EF4-FFF2-40B4-BE49-F238E27FC236}">
                  <a16:creationId xmlns:a16="http://schemas.microsoft.com/office/drawing/2014/main" id="{29EC0D92-6AE1-2F3F-1176-EBED3241A480}"/>
                </a:ext>
              </a:extLst>
            </p:cNvPr>
            <p:cNvSpPr>
              <a:spLocks noChangeArrowheads="1"/>
            </p:cNvSpPr>
            <p:nvPr/>
          </p:nvSpPr>
          <p:spPr bwMode="auto">
            <a:xfrm>
              <a:off x="3276600" y="1981200"/>
              <a:ext cx="2286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7</a:t>
              </a:r>
            </a:p>
          </p:txBody>
        </p:sp>
        <p:sp>
          <p:nvSpPr>
            <p:cNvPr id="66580" name="Rectangle 19">
              <a:extLst>
                <a:ext uri="{FF2B5EF4-FFF2-40B4-BE49-F238E27FC236}">
                  <a16:creationId xmlns:a16="http://schemas.microsoft.com/office/drawing/2014/main" id="{BF3E45F6-B2CB-8F86-8072-C398601AC37A}"/>
                </a:ext>
              </a:extLst>
            </p:cNvPr>
            <p:cNvSpPr>
              <a:spLocks noChangeArrowheads="1"/>
            </p:cNvSpPr>
            <p:nvPr/>
          </p:nvSpPr>
          <p:spPr bwMode="auto">
            <a:xfrm>
              <a:off x="3276600" y="1600200"/>
              <a:ext cx="2286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solidFill>
                    <a:srgbClr val="000000"/>
                  </a:solidFill>
                  <a:latin typeface="Arial" panose="020B0604020202020204" pitchFamily="34" charset="0"/>
                </a:rPr>
                <a:t>2</a:t>
              </a:r>
            </a:p>
          </p:txBody>
        </p:sp>
        <p:sp>
          <p:nvSpPr>
            <p:cNvPr id="66581" name="Rectangle 20">
              <a:extLst>
                <a:ext uri="{FF2B5EF4-FFF2-40B4-BE49-F238E27FC236}">
                  <a16:creationId xmlns:a16="http://schemas.microsoft.com/office/drawing/2014/main" id="{3473E03F-3AE2-075E-C310-613965B2C07A}"/>
                </a:ext>
              </a:extLst>
            </p:cNvPr>
            <p:cNvSpPr>
              <a:spLocks noChangeArrowheads="1"/>
            </p:cNvSpPr>
            <p:nvPr/>
          </p:nvSpPr>
          <p:spPr bwMode="auto">
            <a:xfrm>
              <a:off x="2609850" y="1543050"/>
              <a:ext cx="5524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lgn="r"/>
              <a:r>
                <a:rPr lang="en-US" altLang="en-US" sz="2400">
                  <a:solidFill>
                    <a:srgbClr val="000000"/>
                  </a:solidFill>
                  <a:latin typeface="Arial" panose="020B0604020202020204" pitchFamily="34" charset="0"/>
                </a:rPr>
                <a:t>5</a:t>
              </a:r>
            </a:p>
            <a:p>
              <a:pPr algn="r"/>
              <a:r>
                <a:rPr lang="en-US" altLang="en-US" sz="2400">
                  <a:solidFill>
                    <a:srgbClr val="000000"/>
                  </a:solidFill>
                  <a:latin typeface="Arial" panose="020B0604020202020204" pitchFamily="34" charset="0"/>
                </a:rPr>
                <a:t>5</a:t>
              </a:r>
            </a:p>
            <a:p>
              <a:pPr algn="r"/>
              <a:r>
                <a:rPr lang="en-US" altLang="en-US" sz="2400">
                  <a:solidFill>
                    <a:srgbClr val="000000"/>
                  </a:solidFill>
                  <a:latin typeface="Arial" panose="020B0604020202020204" pitchFamily="34" charset="0"/>
                </a:rPr>
                <a:t>6</a:t>
              </a:r>
            </a:p>
            <a:p>
              <a:pPr algn="r"/>
              <a:r>
                <a:rPr lang="en-US" altLang="en-US" sz="2400">
                  <a:solidFill>
                    <a:srgbClr val="000000"/>
                  </a:solidFill>
                  <a:latin typeface="Arial" panose="020B0604020202020204" pitchFamily="34" charset="0"/>
                </a:rPr>
                <a:t>6</a:t>
              </a:r>
            </a:p>
            <a:p>
              <a:pPr algn="r"/>
              <a:r>
                <a:rPr lang="en-US" altLang="en-US" sz="2400">
                  <a:solidFill>
                    <a:srgbClr val="000000"/>
                  </a:solidFill>
                  <a:latin typeface="Arial" panose="020B0604020202020204" pitchFamily="34" charset="0"/>
                </a:rPr>
                <a:t>7</a:t>
              </a:r>
            </a:p>
            <a:p>
              <a:pPr algn="r"/>
              <a:r>
                <a:rPr lang="en-US" altLang="en-US" sz="2400">
                  <a:solidFill>
                    <a:srgbClr val="000000"/>
                  </a:solidFill>
                  <a:latin typeface="Arial" panose="020B0604020202020204" pitchFamily="34" charset="0"/>
                </a:rPr>
                <a:t>7</a:t>
              </a:r>
            </a:p>
            <a:p>
              <a:pPr algn="r"/>
              <a:r>
                <a:rPr lang="en-US" altLang="en-US" sz="2400">
                  <a:solidFill>
                    <a:srgbClr val="000000"/>
                  </a:solidFill>
                  <a:latin typeface="Arial" panose="020B0604020202020204" pitchFamily="34" charset="0"/>
                </a:rPr>
                <a:t>8</a:t>
              </a:r>
            </a:p>
            <a:p>
              <a:pPr algn="r"/>
              <a:r>
                <a:rPr lang="en-US" altLang="en-US" sz="2400">
                  <a:solidFill>
                    <a:srgbClr val="000000"/>
                  </a:solidFill>
                  <a:latin typeface="Arial" panose="020B0604020202020204" pitchFamily="34" charset="0"/>
                </a:rPr>
                <a:t>8</a:t>
              </a:r>
            </a:p>
            <a:p>
              <a:pPr algn="r"/>
              <a:r>
                <a:rPr lang="en-US" altLang="en-US" sz="2400">
                  <a:solidFill>
                    <a:srgbClr val="000000"/>
                  </a:solidFill>
                  <a:latin typeface="Arial" panose="020B0604020202020204" pitchFamily="34" charset="0"/>
                </a:rPr>
                <a:t>9</a:t>
              </a:r>
            </a:p>
            <a:p>
              <a:pPr algn="r"/>
              <a:r>
                <a:rPr lang="en-US" altLang="en-US" sz="2400">
                  <a:solidFill>
                    <a:srgbClr val="000000"/>
                  </a:solidFill>
                  <a:latin typeface="Arial" panose="020B0604020202020204" pitchFamily="34" charset="0"/>
                </a:rPr>
                <a:t>9</a:t>
              </a:r>
            </a:p>
            <a:p>
              <a:pPr algn="r"/>
              <a:r>
                <a:rPr lang="en-US" altLang="en-US" sz="2400">
                  <a:solidFill>
                    <a:srgbClr val="000000"/>
                  </a:solidFill>
                  <a:latin typeface="Arial" panose="020B0604020202020204" pitchFamily="34" charset="0"/>
                </a:rPr>
                <a:t>10</a:t>
              </a:r>
            </a:p>
            <a:p>
              <a:pPr algn="r"/>
              <a:r>
                <a:rPr lang="en-US" altLang="en-US" sz="2400">
                  <a:solidFill>
                    <a:srgbClr val="000000"/>
                  </a:solidFill>
                  <a:latin typeface="Arial" panose="020B0604020202020204" pitchFamily="34" charset="0"/>
                </a:rPr>
                <a:t>10</a:t>
              </a:r>
            </a:p>
          </p:txBody>
        </p:sp>
      </p:grpSp>
      <p:sp>
        <p:nvSpPr>
          <p:cNvPr id="66563" name="Rectangle 22">
            <a:extLst>
              <a:ext uri="{FF2B5EF4-FFF2-40B4-BE49-F238E27FC236}">
                <a16:creationId xmlns:a16="http://schemas.microsoft.com/office/drawing/2014/main" id="{6522B607-9B54-E232-22D3-260421DDC389}"/>
              </a:ext>
            </a:extLst>
          </p:cNvPr>
          <p:cNvSpPr>
            <a:spLocks noChangeArrowheads="1"/>
          </p:cNvSpPr>
          <p:nvPr/>
        </p:nvSpPr>
        <p:spPr bwMode="auto">
          <a:xfrm>
            <a:off x="2152650" y="1114425"/>
            <a:ext cx="6172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buFont typeface="Wingdings" panose="05000000000000000000" pitchFamily="2" charset="2"/>
              <a:buChar char="n"/>
            </a:pPr>
            <a:r>
              <a:rPr lang="en-US" altLang="en-US" sz="2400">
                <a:solidFill>
                  <a:srgbClr val="000000"/>
                </a:solidFill>
                <a:latin typeface="Arial" panose="020B0604020202020204" pitchFamily="34" charset="0"/>
              </a:rPr>
              <a:t>   Example:  Hudson Auto Repair</a:t>
            </a:r>
          </a:p>
        </p:txBody>
      </p:sp>
      <p:sp>
        <p:nvSpPr>
          <p:cNvPr id="66564" name="Rectangle 2">
            <a:extLst>
              <a:ext uri="{FF2B5EF4-FFF2-40B4-BE49-F238E27FC236}">
                <a16:creationId xmlns:a16="http://schemas.microsoft.com/office/drawing/2014/main" id="{8D541102-FF33-E36A-307C-8C10D87E4AD0}"/>
              </a:ext>
            </a:extLst>
          </p:cNvPr>
          <p:cNvSpPr>
            <a:spLocks noGrp="1"/>
          </p:cNvSpPr>
          <p:nvPr>
            <p:ph type="title"/>
          </p:nvPr>
        </p:nvSpPr>
        <p:spPr>
          <a:xfrm>
            <a:off x="2333625" y="325438"/>
            <a:ext cx="7772400" cy="684212"/>
          </a:xfrm>
        </p:spPr>
        <p:txBody>
          <a:bodyPr/>
          <a:lstStyle/>
          <a:p>
            <a:pPr eaLnBrk="1" hangingPunct="1"/>
            <a:r>
              <a:rPr lang="en-US" altLang="en-US" sz="3200">
                <a:latin typeface="Arial Black" panose="020B0A04020102020204" pitchFamily="34" charset="0"/>
              </a:rPr>
              <a:t>Stretched Stem-and-Leaf Display</a:t>
            </a:r>
          </a:p>
        </p:txBody>
      </p:sp>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C3121-F4C9-B12E-6E35-B2AD3D8FCAC1}"/>
              </a:ext>
            </a:extLst>
          </p:cNvPr>
          <p:cNvSpPr txBox="1"/>
          <p:nvPr/>
        </p:nvSpPr>
        <p:spPr>
          <a:xfrm>
            <a:off x="170453" y="303724"/>
            <a:ext cx="11851095" cy="615553"/>
          </a:xfrm>
          <a:prstGeom prst="rect">
            <a:avLst/>
          </a:prstGeom>
          <a:noFill/>
        </p:spPr>
        <p:txBody>
          <a:bodyPr wrap="square" rtlCol="0">
            <a:spAutoFit/>
          </a:bodyPr>
          <a:lstStyle/>
          <a:p>
            <a:pPr algn="ctr"/>
            <a:r>
              <a:rPr lang="en-US" sz="3400" b="1" dirty="0">
                <a:solidFill>
                  <a:srgbClr val="004A78"/>
                </a:solidFill>
                <a:latin typeface="Arial" charset="0"/>
                <a:cs typeface="Arial" charset="0"/>
              </a:rPr>
              <a:t>Additional – Stem and Leaf Notation</a:t>
            </a:r>
          </a:p>
        </p:txBody>
      </p:sp>
      <p:sp>
        <p:nvSpPr>
          <p:cNvPr id="4" name="Text Placeholder 4">
            <a:extLst>
              <a:ext uri="{FF2B5EF4-FFF2-40B4-BE49-F238E27FC236}">
                <a16:creationId xmlns:a16="http://schemas.microsoft.com/office/drawing/2014/main" id="{E6C6DC93-5421-DF50-5E48-99B11541C13A}"/>
              </a:ext>
            </a:extLst>
          </p:cNvPr>
          <p:cNvSpPr txBox="1">
            <a:spLocks/>
          </p:cNvSpPr>
          <p:nvPr/>
        </p:nvSpPr>
        <p:spPr>
          <a:xfrm>
            <a:off x="785659" y="1437436"/>
            <a:ext cx="10620682" cy="1456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7" name="Text Placeholder 4">
            <a:extLst>
              <a:ext uri="{FF2B5EF4-FFF2-40B4-BE49-F238E27FC236}">
                <a16:creationId xmlns:a16="http://schemas.microsoft.com/office/drawing/2014/main" id="{24410E61-ABFD-30D6-CF3B-E0DFBD66C86C}"/>
              </a:ext>
            </a:extLst>
          </p:cNvPr>
          <p:cNvSpPr txBox="1">
            <a:spLocks/>
          </p:cNvSpPr>
          <p:nvPr/>
        </p:nvSpPr>
        <p:spPr>
          <a:xfrm>
            <a:off x="330133" y="1186661"/>
            <a:ext cx="11253941" cy="1456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effectLst/>
              </a:rPr>
              <a:t>The Stem-and-Leaf diagram is an alternative way to write out a distribution</a:t>
            </a:r>
          </a:p>
          <a:p>
            <a:endParaRPr lang="en-CA" dirty="0"/>
          </a:p>
          <a:p>
            <a:r>
              <a:rPr lang="en-CA" dirty="0">
                <a:effectLst/>
              </a:rPr>
              <a:t>For example, the distribution [12, 14, 19, 23, 27, 29, 31, 33, 36, 38, 44, 45, 48, 55, 59, 60, 67]</a:t>
            </a:r>
            <a:r>
              <a:rPr lang="en-CA" dirty="0"/>
              <a:t> </a:t>
            </a:r>
            <a:r>
              <a:rPr lang="en-CA" dirty="0">
                <a:effectLst/>
              </a:rPr>
              <a:t>can be rewritten in Stem-and-Leaf notation as follows:</a:t>
            </a:r>
          </a:p>
          <a:p>
            <a:pPr marL="457200" lvl="1" indent="0">
              <a:buNone/>
            </a:pPr>
            <a:endParaRPr lang="en-CA" dirty="0"/>
          </a:p>
          <a:p>
            <a:pPr marL="457200" lvl="1" indent="0">
              <a:buNone/>
            </a:pPr>
            <a:r>
              <a:rPr lang="en-CA" i="1" dirty="0">
                <a:effectLst/>
              </a:rPr>
              <a:t>1 2 4 9</a:t>
            </a:r>
            <a:endParaRPr lang="en-CA" dirty="0">
              <a:effectLst/>
            </a:endParaRPr>
          </a:p>
          <a:p>
            <a:pPr marL="457200" lvl="1" indent="0">
              <a:buNone/>
            </a:pPr>
            <a:r>
              <a:rPr lang="en-CA" i="1" dirty="0">
                <a:effectLst/>
              </a:rPr>
              <a:t>2 3 7 9</a:t>
            </a:r>
            <a:endParaRPr lang="en-CA" dirty="0">
              <a:effectLst/>
            </a:endParaRPr>
          </a:p>
          <a:p>
            <a:pPr marL="457200" lvl="1" indent="0">
              <a:buNone/>
            </a:pPr>
            <a:r>
              <a:rPr lang="en-CA" i="1" dirty="0">
                <a:effectLst/>
              </a:rPr>
              <a:t>3 1 3 6 8</a:t>
            </a:r>
            <a:endParaRPr lang="en-CA" dirty="0">
              <a:effectLst/>
            </a:endParaRPr>
          </a:p>
          <a:p>
            <a:pPr marL="457200" lvl="1" indent="0">
              <a:buNone/>
            </a:pPr>
            <a:r>
              <a:rPr lang="en-CA" i="1" dirty="0">
                <a:effectLst/>
              </a:rPr>
              <a:t>4 4 5 8 5 9</a:t>
            </a:r>
            <a:endParaRPr lang="en-CA" dirty="0">
              <a:effectLst/>
            </a:endParaRPr>
          </a:p>
          <a:p>
            <a:pPr marL="457200" lvl="1" indent="0">
              <a:buNone/>
            </a:pPr>
            <a:r>
              <a:rPr lang="en-CA" i="1" dirty="0">
                <a:effectLst/>
              </a:rPr>
              <a:t>5 5 9</a:t>
            </a:r>
            <a:endParaRPr lang="en-CA" dirty="0">
              <a:effectLst/>
            </a:endParaRPr>
          </a:p>
          <a:p>
            <a:pPr marL="457200" lvl="1" indent="0">
              <a:buNone/>
            </a:pPr>
            <a:r>
              <a:rPr lang="en-CA" i="1" dirty="0">
                <a:effectLst/>
              </a:rPr>
              <a:t>6 0 7</a:t>
            </a:r>
            <a:endParaRPr lang="en-CA" dirty="0">
              <a:effectLst/>
            </a:endParaRPr>
          </a:p>
          <a:p>
            <a:pPr marL="0" indent="0">
              <a:buNone/>
            </a:pPr>
            <a:endParaRPr lang="en-CA" dirty="0">
              <a:effectLst/>
            </a:endParaRPr>
          </a:p>
          <a:p>
            <a:endParaRPr lang="en-CA" dirty="0">
              <a:effectLst/>
            </a:endParaRPr>
          </a:p>
        </p:txBody>
      </p:sp>
      <p:sp>
        <p:nvSpPr>
          <p:cNvPr id="8" name="TextBox 7">
            <a:extLst>
              <a:ext uri="{FF2B5EF4-FFF2-40B4-BE49-F238E27FC236}">
                <a16:creationId xmlns:a16="http://schemas.microsoft.com/office/drawing/2014/main" id="{E22FE490-D554-76A0-4D55-D9ABCF33ADB9}"/>
              </a:ext>
            </a:extLst>
          </p:cNvPr>
          <p:cNvSpPr txBox="1"/>
          <p:nvPr/>
        </p:nvSpPr>
        <p:spPr>
          <a:xfrm>
            <a:off x="3946967" y="3429000"/>
            <a:ext cx="7174113" cy="3046988"/>
          </a:xfrm>
          <a:prstGeom prst="rect">
            <a:avLst/>
          </a:prstGeom>
          <a:noFill/>
        </p:spPr>
        <p:txBody>
          <a:bodyPr wrap="square" rtlCol="0">
            <a:spAutoFit/>
          </a:bodyPr>
          <a:lstStyle/>
          <a:p>
            <a:pPr marL="285750" indent="-285750">
              <a:buFont typeface="Arial" panose="020B0604020202020204" pitchFamily="34" charset="0"/>
              <a:buChar char="•"/>
            </a:pPr>
            <a:r>
              <a:rPr lang="en-CA" sz="2400" b="1" i="1" dirty="0">
                <a:effectLst/>
              </a:rPr>
              <a:t>Tens Value</a:t>
            </a:r>
            <a:r>
              <a:rPr lang="en-CA" sz="2400" i="1" dirty="0">
                <a:effectLst/>
              </a:rPr>
              <a:t>: the first number in each row. In the above example, the tens values are 1, 2,</a:t>
            </a:r>
            <a:r>
              <a:rPr lang="en-CA" sz="2400" dirty="0"/>
              <a:t> </a:t>
            </a:r>
            <a:r>
              <a:rPr lang="en-CA" sz="2400" i="1" dirty="0">
                <a:effectLst/>
              </a:rPr>
              <a:t>3, 4, 5, 6</a:t>
            </a:r>
          </a:p>
          <a:p>
            <a:pPr marL="285750" indent="-285750">
              <a:buFont typeface="Arial" panose="020B0604020202020204" pitchFamily="34" charset="0"/>
              <a:buChar char="•"/>
            </a:pPr>
            <a:endParaRPr lang="en-CA" sz="2400" i="1" dirty="0">
              <a:effectLst/>
            </a:endParaRPr>
          </a:p>
          <a:p>
            <a:pPr marL="285750" indent="-285750">
              <a:buFont typeface="Arial" panose="020B0604020202020204" pitchFamily="34" charset="0"/>
              <a:buChar char="•"/>
            </a:pPr>
            <a:r>
              <a:rPr lang="en-CA" sz="2400" b="1" i="1" dirty="0"/>
              <a:t>Ones Value</a:t>
            </a:r>
            <a:r>
              <a:rPr lang="en-CA" sz="2400" i="1" dirty="0"/>
              <a:t>: each number that follows in that row. In the first row, for example, the ones values are 2, 4, 9.</a:t>
            </a:r>
          </a:p>
          <a:p>
            <a:pPr marL="285750" indent="-285750">
              <a:buFont typeface="Arial" panose="020B0604020202020204" pitchFamily="34" charset="0"/>
              <a:buChar char="•"/>
            </a:pPr>
            <a:endParaRPr lang="en-CA" i="1" dirty="0">
              <a:effectLst/>
            </a:endParaRPr>
          </a:p>
          <a:p>
            <a:endParaRPr lang="en-CA" i="1" dirty="0">
              <a:latin typeface="Helvetica" pitchFamily="2" charset="0"/>
            </a:endParaRPr>
          </a:p>
          <a:p>
            <a:endParaRPr lang="en-CA" dirty="0">
              <a:effectLst/>
              <a:latin typeface="Helvetica" pitchFamily="2" charset="0"/>
            </a:endParaRPr>
          </a:p>
          <a:p>
            <a:endParaRPr lang="fr-FR" dirty="0"/>
          </a:p>
        </p:txBody>
      </p:sp>
    </p:spTree>
    <p:extLst>
      <p:ext uri="{BB962C8B-B14F-4D97-AF65-F5344CB8AC3E}">
        <p14:creationId xmlns:p14="http://schemas.microsoft.com/office/powerpoint/2010/main" val="2472995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1AAD44-7C8B-BB58-0F03-624D4BBDCF12}"/>
              </a:ext>
            </a:extLst>
          </p:cNvPr>
          <p:cNvPicPr>
            <a:picLocks noChangeAspect="1"/>
          </p:cNvPicPr>
          <p:nvPr/>
        </p:nvPicPr>
        <p:blipFill>
          <a:blip r:embed="rId2"/>
          <a:stretch>
            <a:fillRect/>
          </a:stretch>
        </p:blipFill>
        <p:spPr>
          <a:xfrm>
            <a:off x="208548" y="577515"/>
            <a:ext cx="11790948" cy="6096000"/>
          </a:xfrm>
          <a:prstGeom prst="rect">
            <a:avLst/>
          </a:prstGeom>
        </p:spPr>
      </p:pic>
      <p:sp>
        <p:nvSpPr>
          <p:cNvPr id="5" name="Rectangle 9">
            <a:extLst>
              <a:ext uri="{FF2B5EF4-FFF2-40B4-BE49-F238E27FC236}">
                <a16:creationId xmlns:a16="http://schemas.microsoft.com/office/drawing/2014/main" id="{A927B3C6-991E-BD4F-6A15-E3426CD75BAA}"/>
              </a:ext>
            </a:extLst>
          </p:cNvPr>
          <p:cNvSpPr>
            <a:spLocks noChangeArrowheads="1"/>
          </p:cNvSpPr>
          <p:nvPr/>
        </p:nvSpPr>
        <p:spPr bwMode="auto">
          <a:xfrm>
            <a:off x="4211052" y="-237040"/>
            <a:ext cx="7772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endParaRPr lang="en-US" altLang="en-US" sz="2800" b="1" dirty="0">
              <a:effectLst>
                <a:outerShdw blurRad="38100" dist="38100" dir="2700000" algn="tl">
                  <a:srgbClr val="000000">
                    <a:alpha val="43137"/>
                  </a:srgbClr>
                </a:outerShdw>
              </a:effectLst>
              <a:latin typeface="Arial" panose="020B0604020202020204" pitchFamily="34" charset="0"/>
            </a:endParaRPr>
          </a:p>
          <a:p>
            <a:pPr>
              <a:defRPr/>
            </a:pPr>
            <a:r>
              <a:rPr lang="en-US" altLang="en-US" sz="2800" b="1" dirty="0">
                <a:effectLst>
                  <a:outerShdw blurRad="38100" dist="38100" dir="2700000" algn="tl">
                    <a:srgbClr val="000000">
                      <a:alpha val="43137"/>
                    </a:srgbClr>
                  </a:outerShdw>
                </a:effectLst>
                <a:latin typeface="Arial" panose="020B0604020202020204" pitchFamily="34" charset="0"/>
              </a:rPr>
              <a:t>How to Read a Box Plot</a:t>
            </a:r>
          </a:p>
        </p:txBody>
      </p:sp>
    </p:spTree>
    <p:extLst>
      <p:ext uri="{BB962C8B-B14F-4D97-AF65-F5344CB8AC3E}">
        <p14:creationId xmlns:p14="http://schemas.microsoft.com/office/powerpoint/2010/main" val="3587533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B5519796-CCA9-EE45-CA26-12D9432B2EAC}"/>
              </a:ext>
            </a:extLst>
          </p:cNvPr>
          <p:cNvSpPr>
            <a:spLocks noGrp="1"/>
          </p:cNvSpPr>
          <p:nvPr>
            <p:ph type="title"/>
          </p:nvPr>
        </p:nvSpPr>
        <p:spPr>
          <a:xfrm>
            <a:off x="2152650" y="365126"/>
            <a:ext cx="7886700" cy="1031875"/>
          </a:xfrm>
        </p:spPr>
        <p:txBody>
          <a:bodyPr/>
          <a:lstStyle/>
          <a:p>
            <a:pPr algn="ctr"/>
            <a:r>
              <a:rPr lang="en-US" altLang="en-US">
                <a:latin typeface="Arial Black" panose="020B0A04020102020204" pitchFamily="34" charset="0"/>
                <a:cs typeface="Arial" panose="020B0604020202020204" pitchFamily="34" charset="0"/>
              </a:rPr>
              <a:t>Stacked Bar Chart</a:t>
            </a:r>
            <a:endParaRPr lang="en-IN" altLang="en-US">
              <a:latin typeface="Arial Black" panose="020B0A04020102020204" pitchFamily="34" charset="0"/>
            </a:endParaRPr>
          </a:p>
        </p:txBody>
      </p:sp>
      <p:sp>
        <p:nvSpPr>
          <p:cNvPr id="3" name="Content Placeholder 2">
            <a:extLst>
              <a:ext uri="{FF2B5EF4-FFF2-40B4-BE49-F238E27FC236}">
                <a16:creationId xmlns:a16="http://schemas.microsoft.com/office/drawing/2014/main" id="{A73C5B60-03C2-0E7C-63CE-8A2EACC6C041}"/>
              </a:ext>
            </a:extLst>
          </p:cNvPr>
          <p:cNvSpPr>
            <a:spLocks noGrp="1"/>
          </p:cNvSpPr>
          <p:nvPr>
            <p:ph idx="1"/>
          </p:nvPr>
        </p:nvSpPr>
        <p:spPr>
          <a:xfrm>
            <a:off x="682907" y="1258103"/>
            <a:ext cx="10347766" cy="4853329"/>
          </a:xfrm>
        </p:spPr>
        <p:txBody>
          <a:bodyPr/>
          <a:lstStyle/>
          <a:p>
            <a:pPr>
              <a:defRPr/>
            </a:pPr>
            <a:endParaRPr lang="en-US" sz="2400" dirty="0">
              <a:latin typeface="Arial Black" panose="020B0A04020102020204" pitchFamily="34" charset="0"/>
              <a:cs typeface="Arial" panose="020B0604020202020204" pitchFamily="34" charset="0"/>
            </a:endParaRPr>
          </a:p>
          <a:p>
            <a:pPr lvl="1">
              <a:defRPr/>
            </a:pPr>
            <a:r>
              <a:rPr lang="en-US" dirty="0">
                <a:solidFill>
                  <a:srgbClr val="000000"/>
                </a:solidFill>
                <a:latin typeface="Arial" panose="020B0604020202020204" pitchFamily="34" charset="0"/>
                <a:cs typeface="Arial" panose="020B0604020202020204" pitchFamily="34" charset="0"/>
              </a:rPr>
              <a:t>A </a:t>
            </a:r>
            <a:r>
              <a:rPr lang="en-US" u="sng" dirty="0">
                <a:solidFill>
                  <a:srgbClr val="000000"/>
                </a:solidFill>
                <a:latin typeface="Arial" panose="020B0604020202020204" pitchFamily="34" charset="0"/>
                <a:cs typeface="Arial" panose="020B0604020202020204" pitchFamily="34" charset="0"/>
              </a:rPr>
              <a:t>stacked bar chart</a:t>
            </a:r>
            <a:r>
              <a:rPr lang="en-US" dirty="0">
                <a:solidFill>
                  <a:srgbClr val="000000"/>
                </a:solidFill>
                <a:latin typeface="Arial" panose="020B0604020202020204" pitchFamily="34" charset="0"/>
                <a:cs typeface="Arial" panose="020B0604020202020204" pitchFamily="34" charset="0"/>
              </a:rPr>
              <a:t> is another way to display and compare two variables on the same display.</a:t>
            </a:r>
          </a:p>
          <a:p>
            <a:pPr marL="343769" lvl="1" indent="0">
              <a:buNone/>
              <a:defRPr/>
            </a:pPr>
            <a:endParaRPr lang="en-US" dirty="0">
              <a:solidFill>
                <a:srgbClr val="000000"/>
              </a:solidFill>
              <a:latin typeface="Arial" panose="020B0604020202020204" pitchFamily="34" charset="0"/>
              <a:cs typeface="Arial" panose="020B0604020202020204" pitchFamily="34" charset="0"/>
            </a:endParaRPr>
          </a:p>
          <a:p>
            <a:pPr lvl="1">
              <a:defRPr/>
            </a:pPr>
            <a:r>
              <a:rPr lang="en-US" dirty="0">
                <a:solidFill>
                  <a:srgbClr val="000000"/>
                </a:solidFill>
                <a:latin typeface="Arial" panose="020B0604020202020204" pitchFamily="34" charset="0"/>
                <a:cs typeface="Arial" panose="020B0604020202020204" pitchFamily="34" charset="0"/>
              </a:rPr>
              <a:t>It is a bar chart in which each bar is broken into rectangular segments of a different color.</a:t>
            </a:r>
          </a:p>
          <a:p>
            <a:pPr marL="343769" lvl="1" indent="0">
              <a:buNone/>
              <a:defRPr/>
            </a:pPr>
            <a:endParaRPr lang="en-US" dirty="0">
              <a:solidFill>
                <a:srgbClr val="000000"/>
              </a:solidFill>
              <a:latin typeface="Arial" panose="020B0604020202020204" pitchFamily="34" charset="0"/>
              <a:cs typeface="Arial" panose="020B0604020202020204" pitchFamily="34" charset="0"/>
            </a:endParaRPr>
          </a:p>
          <a:p>
            <a:pPr lvl="1">
              <a:defRPr/>
            </a:pPr>
            <a:r>
              <a:rPr lang="en-US" dirty="0">
                <a:solidFill>
                  <a:srgbClr val="000000"/>
                </a:solidFill>
                <a:latin typeface="Arial" panose="020B0604020202020204" pitchFamily="34" charset="0"/>
                <a:cs typeface="Arial" panose="020B0604020202020204" pitchFamily="34" charset="0"/>
              </a:rPr>
              <a:t>If percentage frequencies are displayed, all bars will be of the same height (or length), extending to the 100% mark.</a:t>
            </a:r>
          </a:p>
          <a:p>
            <a:pPr>
              <a:defRPr/>
            </a:pPr>
            <a:endParaRPr lang="en-US" dirty="0">
              <a:solidFill>
                <a:srgbClr val="000000"/>
              </a:solidFill>
              <a:latin typeface="Arial Black" panose="020B0A04020102020204" pitchFamily="34" charset="0"/>
              <a:cs typeface="Arial" panose="020B0604020202020204" pitchFamily="34" charset="0"/>
            </a:endParaRPr>
          </a:p>
          <a:p>
            <a:pPr>
              <a:defRPr/>
            </a:pPr>
            <a:endParaRPr lang="en-US" dirty="0">
              <a:solidFill>
                <a:srgbClr val="000000"/>
              </a:solidFill>
              <a:latin typeface="Arial Black" panose="020B0A04020102020204" pitchFamily="34" charset="0"/>
              <a:cs typeface="Arial" panose="020B0604020202020204" pitchFamily="34" charset="0"/>
            </a:endParaRPr>
          </a:p>
          <a:p>
            <a:pPr>
              <a:defRPr/>
            </a:pPr>
            <a:endParaRPr lang="en-IN" dirty="0">
              <a:latin typeface="Arial Black" panose="020B0A04020102020204" pitchFamily="34" charset="0"/>
            </a:endParaRPr>
          </a:p>
        </p:txBody>
      </p:sp>
      <p:sp>
        <p:nvSpPr>
          <p:cNvPr id="2" name="TextBox 1">
            <a:extLst>
              <a:ext uri="{FF2B5EF4-FFF2-40B4-BE49-F238E27FC236}">
                <a16:creationId xmlns:a16="http://schemas.microsoft.com/office/drawing/2014/main" id="{324C08BA-2469-668D-6019-8C186D6BFF86}"/>
              </a:ext>
            </a:extLst>
          </p:cNvPr>
          <p:cNvSpPr txBox="1"/>
          <p:nvPr/>
        </p:nvSpPr>
        <p:spPr>
          <a:xfrm>
            <a:off x="5182448" y="4851313"/>
            <a:ext cx="1827103" cy="353943"/>
          </a:xfrm>
          <a:prstGeom prst="rect">
            <a:avLst/>
          </a:prstGeom>
          <a:noFill/>
          <a:effectLst/>
        </p:spPr>
        <p:txBody>
          <a:bodyPr wrap="none" lIns="0" tIns="0" rIns="0" rtlCol="0" anchor="b">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hlinkClick r:id="rId2" action="ppaction://hlinkfile"/>
              </a:rPr>
              <a:t>Restaurant.xlsx</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FEB0-4444-7FC9-AF12-723D58DCB01E}"/>
              </a:ext>
            </a:extLst>
          </p:cNvPr>
          <p:cNvSpPr>
            <a:spLocks noGrp="1"/>
          </p:cNvSpPr>
          <p:nvPr>
            <p:ph type="title"/>
          </p:nvPr>
        </p:nvSpPr>
        <p:spPr/>
        <p:txBody>
          <a:bodyPr>
            <a:noAutofit/>
          </a:bodyPr>
          <a:lstStyle/>
          <a:p>
            <a:pPr algn="ctr">
              <a:defRPr/>
            </a:pPr>
            <a:r>
              <a:rPr lang="en-US" sz="3008" dirty="0">
                <a:latin typeface="Arial Black" panose="020B0A04020102020204" pitchFamily="34" charset="0"/>
                <a:cs typeface="Arial" panose="020B0604020202020204" pitchFamily="34" charset="0"/>
              </a:rPr>
              <a:t>Stacked Bar Chart</a:t>
            </a:r>
            <a:endParaRPr lang="en-IN" sz="3008" dirty="0">
              <a:latin typeface="Arial Black" panose="020B0A04020102020204" pitchFamily="34" charset="0"/>
            </a:endParaRPr>
          </a:p>
        </p:txBody>
      </p:sp>
      <p:graphicFrame>
        <p:nvGraphicFramePr>
          <p:cNvPr id="5" name="Content Placeholder 4">
            <a:extLst>
              <a:ext uri="{FF2B5EF4-FFF2-40B4-BE49-F238E27FC236}">
                <a16:creationId xmlns:a16="http://schemas.microsoft.com/office/drawing/2014/main" id="{733E0407-2023-311B-4842-4D425955D580}"/>
              </a:ext>
            </a:extLst>
          </p:cNvPr>
          <p:cNvGraphicFramePr>
            <a:graphicFrameLocks noGrp="1"/>
          </p:cNvGraphicFramePr>
          <p:nvPr>
            <p:ph idx="1"/>
          </p:nvPr>
        </p:nvGraphicFramePr>
        <p:xfrm>
          <a:off x="2064631" y="1404576"/>
          <a:ext cx="8206555" cy="447863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70A8AA7C-4631-E7B1-A233-83063C59BAFB}"/>
              </a:ext>
            </a:extLst>
          </p:cNvPr>
          <p:cNvCxnSpPr>
            <a:cxnSpLocks/>
          </p:cNvCxnSpPr>
          <p:nvPr/>
        </p:nvCxnSpPr>
        <p:spPr>
          <a:xfrm>
            <a:off x="3349625" y="2225675"/>
            <a:ext cx="0" cy="18796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9">
            <a:extLst>
              <a:ext uri="{FF2B5EF4-FFF2-40B4-BE49-F238E27FC236}">
                <a16:creationId xmlns:a16="http://schemas.microsoft.com/office/drawing/2014/main" id="{17416687-0B5E-CF11-1C07-D525FDB8DAB4}"/>
              </a:ext>
            </a:extLst>
          </p:cNvPr>
          <p:cNvSpPr>
            <a:spLocks noChangeArrowheads="1"/>
          </p:cNvSpPr>
          <p:nvPr/>
        </p:nvSpPr>
        <p:spPr bwMode="auto">
          <a:xfrm>
            <a:off x="2613025" y="15875"/>
            <a:ext cx="7772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r>
              <a:rPr lang="en-US" altLang="en-US" sz="2800" b="1" dirty="0">
                <a:effectLst>
                  <a:outerShdw blurRad="38100" dist="38100" dir="2700000" algn="tl">
                    <a:srgbClr val="000000">
                      <a:alpha val="43137"/>
                    </a:srgbClr>
                  </a:outerShdw>
                </a:effectLst>
                <a:latin typeface="Arial" panose="020B0604020202020204" pitchFamily="34" charset="0"/>
              </a:rPr>
              <a:t>Choosing the Type of Graphical Display</a:t>
            </a:r>
          </a:p>
        </p:txBody>
      </p:sp>
      <p:sp>
        <p:nvSpPr>
          <p:cNvPr id="9" name="TextBox 8">
            <a:extLst>
              <a:ext uri="{FF2B5EF4-FFF2-40B4-BE49-F238E27FC236}">
                <a16:creationId xmlns:a16="http://schemas.microsoft.com/office/drawing/2014/main" id="{89D9AFA7-DDED-ADA9-D179-1086D8C503D8}"/>
              </a:ext>
            </a:extLst>
          </p:cNvPr>
          <p:cNvSpPr txBox="1"/>
          <p:nvPr/>
        </p:nvSpPr>
        <p:spPr>
          <a:xfrm>
            <a:off x="1947140" y="831081"/>
            <a:ext cx="1654628" cy="461665"/>
          </a:xfrm>
          <a:prstGeom prst="rect">
            <a:avLst/>
          </a:prstGeom>
          <a:solidFill>
            <a:schemeClr val="bg1">
              <a:lumMod val="85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2400" dirty="0">
                <a:solidFill>
                  <a:srgbClr val="000000"/>
                </a:solidFill>
                <a:effectLst>
                  <a:outerShdw blurRad="38100" dist="38100" dir="2700000" algn="tl">
                    <a:srgbClr val="000000">
                      <a:alpha val="43137"/>
                    </a:srgbClr>
                  </a:outerShdw>
                </a:effectLst>
                <a:latin typeface="Arial" panose="020B0604020202020204" pitchFamily="34" charset="0"/>
              </a:rPr>
              <a:t>Bar Chart</a:t>
            </a:r>
          </a:p>
        </p:txBody>
      </p:sp>
      <p:sp>
        <p:nvSpPr>
          <p:cNvPr id="10" name="TextBox 9">
            <a:extLst>
              <a:ext uri="{FF2B5EF4-FFF2-40B4-BE49-F238E27FC236}">
                <a16:creationId xmlns:a16="http://schemas.microsoft.com/office/drawing/2014/main" id="{522C7948-7607-8445-DC54-6A6EDE48CE98}"/>
              </a:ext>
            </a:extLst>
          </p:cNvPr>
          <p:cNvSpPr txBox="1"/>
          <p:nvPr/>
        </p:nvSpPr>
        <p:spPr>
          <a:xfrm>
            <a:off x="1987745" y="1476249"/>
            <a:ext cx="1654628" cy="461665"/>
          </a:xfrm>
          <a:prstGeom prst="rect">
            <a:avLst/>
          </a:prstGeom>
          <a:solidFill>
            <a:schemeClr val="bg1">
              <a:lumMod val="85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2400" dirty="0">
                <a:solidFill>
                  <a:srgbClr val="000000"/>
                </a:solidFill>
                <a:effectLst>
                  <a:outerShdw blurRad="38100" dist="38100" dir="2700000" algn="tl">
                    <a:srgbClr val="000000">
                      <a:alpha val="43137"/>
                    </a:srgbClr>
                  </a:outerShdw>
                </a:effectLst>
                <a:latin typeface="Arial" panose="020B0604020202020204" pitchFamily="34" charset="0"/>
              </a:rPr>
              <a:t>Pie Chart</a:t>
            </a:r>
          </a:p>
        </p:txBody>
      </p:sp>
      <p:sp>
        <p:nvSpPr>
          <p:cNvPr id="11" name="TextBox 10">
            <a:extLst>
              <a:ext uri="{FF2B5EF4-FFF2-40B4-BE49-F238E27FC236}">
                <a16:creationId xmlns:a16="http://schemas.microsoft.com/office/drawing/2014/main" id="{97DDCC49-77F0-58D3-94C0-155F616E1274}"/>
              </a:ext>
            </a:extLst>
          </p:cNvPr>
          <p:cNvSpPr txBox="1"/>
          <p:nvPr/>
        </p:nvSpPr>
        <p:spPr>
          <a:xfrm>
            <a:off x="1947140" y="3352230"/>
            <a:ext cx="2348254" cy="830997"/>
          </a:xfrm>
          <a:prstGeom prst="rect">
            <a:avLst/>
          </a:prstGeom>
          <a:solidFill>
            <a:schemeClr val="bg1">
              <a:lumMod val="85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2400" dirty="0">
                <a:solidFill>
                  <a:srgbClr val="000000"/>
                </a:solidFill>
                <a:effectLst>
                  <a:outerShdw blurRad="38100" dist="38100" dir="2700000" algn="tl">
                    <a:srgbClr val="000000">
                      <a:alpha val="43137"/>
                    </a:srgbClr>
                  </a:outerShdw>
                </a:effectLst>
                <a:latin typeface="Arial" panose="020B0604020202020204" pitchFamily="34" charset="0"/>
              </a:rPr>
              <a:t> Stem-and-Leaf</a:t>
            </a:r>
          </a:p>
          <a:p>
            <a:pPr>
              <a:defRPr/>
            </a:pPr>
            <a:r>
              <a:rPr lang="en-US" sz="2400" dirty="0">
                <a:solidFill>
                  <a:srgbClr val="000000"/>
                </a:solidFill>
                <a:effectLst>
                  <a:outerShdw blurRad="38100" dist="38100" dir="2700000" algn="tl">
                    <a:srgbClr val="000000">
                      <a:alpha val="43137"/>
                    </a:srgbClr>
                  </a:outerShdw>
                </a:effectLst>
                <a:latin typeface="Arial" panose="020B0604020202020204" pitchFamily="34" charset="0"/>
              </a:rPr>
              <a:t>      Display</a:t>
            </a:r>
          </a:p>
        </p:txBody>
      </p:sp>
      <p:sp>
        <p:nvSpPr>
          <p:cNvPr id="12" name="TextBox 11">
            <a:extLst>
              <a:ext uri="{FF2B5EF4-FFF2-40B4-BE49-F238E27FC236}">
                <a16:creationId xmlns:a16="http://schemas.microsoft.com/office/drawing/2014/main" id="{D5CFF296-CDD5-3D74-4D66-0A3283B86D24}"/>
              </a:ext>
            </a:extLst>
          </p:cNvPr>
          <p:cNvSpPr txBox="1"/>
          <p:nvPr/>
        </p:nvSpPr>
        <p:spPr>
          <a:xfrm>
            <a:off x="1987746" y="2694466"/>
            <a:ext cx="1886871" cy="461665"/>
          </a:xfrm>
          <a:prstGeom prst="rect">
            <a:avLst/>
          </a:prstGeom>
          <a:solidFill>
            <a:schemeClr val="bg1">
              <a:lumMod val="85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2400" dirty="0">
                <a:solidFill>
                  <a:srgbClr val="000000"/>
                </a:solidFill>
                <a:effectLst>
                  <a:outerShdw blurRad="38100" dist="38100" dir="2700000" algn="tl">
                    <a:srgbClr val="000000">
                      <a:alpha val="43137"/>
                    </a:srgbClr>
                  </a:outerShdw>
                </a:effectLst>
                <a:latin typeface="Arial" panose="020B0604020202020204" pitchFamily="34" charset="0"/>
              </a:rPr>
              <a:t>Histogram</a:t>
            </a:r>
          </a:p>
        </p:txBody>
      </p:sp>
      <p:sp>
        <p:nvSpPr>
          <p:cNvPr id="13" name="TextBox 12">
            <a:extLst>
              <a:ext uri="{FF2B5EF4-FFF2-40B4-BE49-F238E27FC236}">
                <a16:creationId xmlns:a16="http://schemas.microsoft.com/office/drawing/2014/main" id="{BA568561-6CA9-AC0C-C511-8C0F6F924FEC}"/>
              </a:ext>
            </a:extLst>
          </p:cNvPr>
          <p:cNvSpPr txBox="1"/>
          <p:nvPr/>
        </p:nvSpPr>
        <p:spPr>
          <a:xfrm>
            <a:off x="1959730" y="2086206"/>
            <a:ext cx="1654628" cy="461665"/>
          </a:xfrm>
          <a:prstGeom prst="rect">
            <a:avLst/>
          </a:prstGeom>
          <a:solidFill>
            <a:schemeClr val="bg1">
              <a:lumMod val="85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2400" dirty="0">
                <a:solidFill>
                  <a:srgbClr val="000000"/>
                </a:solidFill>
                <a:effectLst>
                  <a:outerShdw blurRad="38100" dist="38100" dir="2700000" algn="tl">
                    <a:srgbClr val="000000">
                      <a:alpha val="43137"/>
                    </a:srgbClr>
                  </a:outerShdw>
                </a:effectLst>
                <a:latin typeface="Arial" panose="020B0604020202020204" pitchFamily="34" charset="0"/>
              </a:rPr>
              <a:t>Dot Plot</a:t>
            </a:r>
          </a:p>
        </p:txBody>
      </p:sp>
      <p:sp>
        <p:nvSpPr>
          <p:cNvPr id="108563" name="TextBox 17">
            <a:extLst>
              <a:ext uri="{FF2B5EF4-FFF2-40B4-BE49-F238E27FC236}">
                <a16:creationId xmlns:a16="http://schemas.microsoft.com/office/drawing/2014/main" id="{9BC884DA-8E20-DC42-D1AF-9F612F617FB4}"/>
              </a:ext>
            </a:extLst>
          </p:cNvPr>
          <p:cNvSpPr txBox="1">
            <a:spLocks noChangeArrowheads="1"/>
          </p:cNvSpPr>
          <p:nvPr/>
        </p:nvSpPr>
        <p:spPr bwMode="auto">
          <a:xfrm>
            <a:off x="3732213" y="742951"/>
            <a:ext cx="4697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to show the frequency distribution or relative</a:t>
            </a:r>
          </a:p>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frequency distribution for categorical data</a:t>
            </a:r>
          </a:p>
        </p:txBody>
      </p:sp>
      <p:sp>
        <p:nvSpPr>
          <p:cNvPr id="108564" name="TextBox 18">
            <a:extLst>
              <a:ext uri="{FF2B5EF4-FFF2-40B4-BE49-F238E27FC236}">
                <a16:creationId xmlns:a16="http://schemas.microsoft.com/office/drawing/2014/main" id="{391C4338-9571-1566-91A0-7C4963881FC5}"/>
              </a:ext>
            </a:extLst>
          </p:cNvPr>
          <p:cNvSpPr txBox="1">
            <a:spLocks noChangeArrowheads="1"/>
          </p:cNvSpPr>
          <p:nvPr/>
        </p:nvSpPr>
        <p:spPr bwMode="auto">
          <a:xfrm>
            <a:off x="3732214" y="1412876"/>
            <a:ext cx="4351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to show the relative frequency or percent</a:t>
            </a:r>
          </a:p>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frequency for categorical data</a:t>
            </a:r>
          </a:p>
        </p:txBody>
      </p:sp>
      <p:sp>
        <p:nvSpPr>
          <p:cNvPr id="108565" name="TextBox 19">
            <a:extLst>
              <a:ext uri="{FF2B5EF4-FFF2-40B4-BE49-F238E27FC236}">
                <a16:creationId xmlns:a16="http://schemas.microsoft.com/office/drawing/2014/main" id="{A297B669-50E8-B5F0-59B5-084EF3066654}"/>
              </a:ext>
            </a:extLst>
          </p:cNvPr>
          <p:cNvSpPr txBox="1">
            <a:spLocks noChangeArrowheads="1"/>
          </p:cNvSpPr>
          <p:nvPr/>
        </p:nvSpPr>
        <p:spPr bwMode="auto">
          <a:xfrm>
            <a:off x="3803651" y="2047876"/>
            <a:ext cx="4633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to show the distribution for quantitative data</a:t>
            </a:r>
          </a:p>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over the entire range of the data</a:t>
            </a:r>
          </a:p>
        </p:txBody>
      </p:sp>
      <p:sp>
        <p:nvSpPr>
          <p:cNvPr id="108566" name="TextBox 20">
            <a:extLst>
              <a:ext uri="{FF2B5EF4-FFF2-40B4-BE49-F238E27FC236}">
                <a16:creationId xmlns:a16="http://schemas.microsoft.com/office/drawing/2014/main" id="{A2110E27-0068-22E9-B3CE-F71B92150640}"/>
              </a:ext>
            </a:extLst>
          </p:cNvPr>
          <p:cNvSpPr txBox="1">
            <a:spLocks noChangeArrowheads="1"/>
          </p:cNvSpPr>
          <p:nvPr/>
        </p:nvSpPr>
        <p:spPr bwMode="auto">
          <a:xfrm>
            <a:off x="4340225" y="5875338"/>
            <a:ext cx="640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to show the frequency distribution for</a:t>
            </a:r>
          </a:p>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quantitative data over a set of class intervals</a:t>
            </a:r>
          </a:p>
        </p:txBody>
      </p:sp>
      <p:sp>
        <p:nvSpPr>
          <p:cNvPr id="108567" name="TextBox 21">
            <a:extLst>
              <a:ext uri="{FF2B5EF4-FFF2-40B4-BE49-F238E27FC236}">
                <a16:creationId xmlns:a16="http://schemas.microsoft.com/office/drawing/2014/main" id="{72D9666F-6DD3-0511-4223-97C2252F0CD3}"/>
              </a:ext>
            </a:extLst>
          </p:cNvPr>
          <p:cNvSpPr txBox="1">
            <a:spLocks noChangeArrowheads="1"/>
          </p:cNvSpPr>
          <p:nvPr/>
        </p:nvSpPr>
        <p:spPr bwMode="auto">
          <a:xfrm>
            <a:off x="4397375" y="3438525"/>
            <a:ext cx="5710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to show both the rank order and shape of the distribution for quantitative data</a:t>
            </a:r>
          </a:p>
        </p:txBody>
      </p:sp>
      <p:sp>
        <p:nvSpPr>
          <p:cNvPr id="14" name="TextBox 13">
            <a:extLst>
              <a:ext uri="{FF2B5EF4-FFF2-40B4-BE49-F238E27FC236}">
                <a16:creationId xmlns:a16="http://schemas.microsoft.com/office/drawing/2014/main" id="{DF0271B6-F8A2-970B-C9E3-EDD91B820AAD}"/>
              </a:ext>
            </a:extLst>
          </p:cNvPr>
          <p:cNvSpPr txBox="1"/>
          <p:nvPr/>
        </p:nvSpPr>
        <p:spPr>
          <a:xfrm>
            <a:off x="1947141" y="4250459"/>
            <a:ext cx="3532867" cy="461665"/>
          </a:xfrm>
          <a:prstGeom prst="rect">
            <a:avLst/>
          </a:prstGeom>
          <a:solidFill>
            <a:schemeClr val="bg1">
              <a:lumMod val="85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2400" dirty="0">
                <a:solidFill>
                  <a:srgbClr val="000000"/>
                </a:solidFill>
                <a:effectLst>
                  <a:outerShdw blurRad="38100" dist="38100" dir="2700000" algn="tl">
                    <a:srgbClr val="000000">
                      <a:alpha val="43137"/>
                    </a:srgbClr>
                  </a:outerShdw>
                </a:effectLst>
                <a:latin typeface="Arial" panose="020B0604020202020204" pitchFamily="34" charset="0"/>
              </a:rPr>
              <a:t>Side-by-Side Bar Chart</a:t>
            </a:r>
          </a:p>
        </p:txBody>
      </p:sp>
      <p:sp>
        <p:nvSpPr>
          <p:cNvPr id="108571" name="Rectangle 2">
            <a:extLst>
              <a:ext uri="{FF2B5EF4-FFF2-40B4-BE49-F238E27FC236}">
                <a16:creationId xmlns:a16="http://schemas.microsoft.com/office/drawing/2014/main" id="{EAD82DC2-B5CC-D22A-A1F8-697F38DE4AFB}"/>
              </a:ext>
            </a:extLst>
          </p:cNvPr>
          <p:cNvSpPr>
            <a:spLocks noChangeArrowheads="1"/>
          </p:cNvSpPr>
          <p:nvPr/>
        </p:nvSpPr>
        <p:spPr bwMode="auto">
          <a:xfrm>
            <a:off x="5772150" y="4248150"/>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to compare two variables</a:t>
            </a:r>
          </a:p>
        </p:txBody>
      </p:sp>
      <p:sp>
        <p:nvSpPr>
          <p:cNvPr id="16" name="TextBox 15">
            <a:extLst>
              <a:ext uri="{FF2B5EF4-FFF2-40B4-BE49-F238E27FC236}">
                <a16:creationId xmlns:a16="http://schemas.microsoft.com/office/drawing/2014/main" id="{56E70742-E2E5-8A6E-8D3C-AD90ED0FC9F6}"/>
              </a:ext>
            </a:extLst>
          </p:cNvPr>
          <p:cNvSpPr txBox="1"/>
          <p:nvPr/>
        </p:nvSpPr>
        <p:spPr>
          <a:xfrm>
            <a:off x="1987746" y="4824513"/>
            <a:ext cx="2910101" cy="461665"/>
          </a:xfrm>
          <a:prstGeom prst="rect">
            <a:avLst/>
          </a:prstGeom>
          <a:solidFill>
            <a:schemeClr val="bg1">
              <a:lumMod val="85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2400" dirty="0">
                <a:solidFill>
                  <a:srgbClr val="000000"/>
                </a:solidFill>
                <a:effectLst>
                  <a:outerShdw blurRad="38100" dist="38100" dir="2700000" algn="tl">
                    <a:srgbClr val="000000">
                      <a:alpha val="43137"/>
                    </a:srgbClr>
                  </a:outerShdw>
                </a:effectLst>
                <a:latin typeface="Arial" panose="020B0604020202020204" pitchFamily="34" charset="0"/>
              </a:rPr>
              <a:t>Stacked Bar Chart</a:t>
            </a:r>
          </a:p>
        </p:txBody>
      </p:sp>
      <p:sp>
        <p:nvSpPr>
          <p:cNvPr id="108575" name="TextBox 16">
            <a:extLst>
              <a:ext uri="{FF2B5EF4-FFF2-40B4-BE49-F238E27FC236}">
                <a16:creationId xmlns:a16="http://schemas.microsoft.com/office/drawing/2014/main" id="{FB0095FA-A7A7-6992-A60B-9EB2ACC8612D}"/>
              </a:ext>
            </a:extLst>
          </p:cNvPr>
          <p:cNvSpPr txBox="1">
            <a:spLocks noChangeArrowheads="1"/>
          </p:cNvSpPr>
          <p:nvPr/>
        </p:nvSpPr>
        <p:spPr bwMode="auto">
          <a:xfrm>
            <a:off x="4967288" y="4732338"/>
            <a:ext cx="5338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to compare the relative frequency or percent frequency of two categorical variables</a:t>
            </a:r>
          </a:p>
        </p:txBody>
      </p:sp>
      <p:sp>
        <p:nvSpPr>
          <p:cNvPr id="23" name="TextBox 22">
            <a:extLst>
              <a:ext uri="{FF2B5EF4-FFF2-40B4-BE49-F238E27FC236}">
                <a16:creationId xmlns:a16="http://schemas.microsoft.com/office/drawing/2014/main" id="{9DAB967F-0C2F-F567-EC03-8D73E1C7F165}"/>
              </a:ext>
            </a:extLst>
          </p:cNvPr>
          <p:cNvSpPr txBox="1"/>
          <p:nvPr/>
        </p:nvSpPr>
        <p:spPr>
          <a:xfrm>
            <a:off x="1947141" y="5398567"/>
            <a:ext cx="2823017" cy="461665"/>
          </a:xfrm>
          <a:prstGeom prst="rect">
            <a:avLst/>
          </a:prstGeom>
          <a:solidFill>
            <a:schemeClr val="bg1">
              <a:lumMod val="85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2400" dirty="0">
                <a:solidFill>
                  <a:srgbClr val="000000"/>
                </a:solidFill>
                <a:effectLst>
                  <a:outerShdw blurRad="38100" dist="38100" dir="2700000" algn="tl">
                    <a:srgbClr val="000000">
                      <a:alpha val="43137"/>
                    </a:srgbClr>
                  </a:outerShdw>
                </a:effectLst>
                <a:latin typeface="Arial" panose="020B0604020202020204" pitchFamily="34" charset="0"/>
              </a:rPr>
              <a:t>Scatter Diagram</a:t>
            </a:r>
          </a:p>
        </p:txBody>
      </p:sp>
      <p:sp>
        <p:nvSpPr>
          <p:cNvPr id="24" name="TextBox 23">
            <a:extLst>
              <a:ext uri="{FF2B5EF4-FFF2-40B4-BE49-F238E27FC236}">
                <a16:creationId xmlns:a16="http://schemas.microsoft.com/office/drawing/2014/main" id="{69DD72F5-562D-E396-C9B8-55980B4F56D2}"/>
              </a:ext>
            </a:extLst>
          </p:cNvPr>
          <p:cNvSpPr txBox="1"/>
          <p:nvPr/>
        </p:nvSpPr>
        <p:spPr>
          <a:xfrm>
            <a:off x="2156063" y="5936358"/>
            <a:ext cx="1930408" cy="461665"/>
          </a:xfrm>
          <a:prstGeom prst="rect">
            <a:avLst/>
          </a:prstGeom>
          <a:solidFill>
            <a:schemeClr val="bg1">
              <a:lumMod val="85000"/>
            </a:schemeClr>
          </a:solid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2400" dirty="0" err="1">
                <a:solidFill>
                  <a:srgbClr val="000000"/>
                </a:solidFill>
                <a:effectLst>
                  <a:outerShdw blurRad="38100" dist="38100" dir="2700000" algn="tl">
                    <a:srgbClr val="000000">
                      <a:alpha val="43137"/>
                    </a:srgbClr>
                  </a:outerShdw>
                </a:effectLst>
                <a:latin typeface="Arial" panose="020B0604020202020204" pitchFamily="34" charset="0"/>
              </a:rPr>
              <a:t>Trendline</a:t>
            </a:r>
            <a:endParaRPr lang="en-US" sz="24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08582" name="TextBox 24">
            <a:extLst>
              <a:ext uri="{FF2B5EF4-FFF2-40B4-BE49-F238E27FC236}">
                <a16:creationId xmlns:a16="http://schemas.microsoft.com/office/drawing/2014/main" id="{17105CDD-476E-2EC4-9BD9-B402D6EA5FE5}"/>
              </a:ext>
            </a:extLst>
          </p:cNvPr>
          <p:cNvSpPr txBox="1">
            <a:spLocks noChangeArrowheads="1"/>
          </p:cNvSpPr>
          <p:nvPr/>
        </p:nvSpPr>
        <p:spPr bwMode="auto">
          <a:xfrm>
            <a:off x="4967289" y="5276851"/>
            <a:ext cx="5773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to show the relationship between two quantitative variables</a:t>
            </a:r>
          </a:p>
        </p:txBody>
      </p:sp>
      <p:sp>
        <p:nvSpPr>
          <p:cNvPr id="108583" name="TextBox 25">
            <a:extLst>
              <a:ext uri="{FF2B5EF4-FFF2-40B4-BE49-F238E27FC236}">
                <a16:creationId xmlns:a16="http://schemas.microsoft.com/office/drawing/2014/main" id="{7AE91C10-E48C-7178-1F60-8BE2C8FCD645}"/>
              </a:ext>
            </a:extLst>
          </p:cNvPr>
          <p:cNvSpPr txBox="1">
            <a:spLocks noChangeArrowheads="1"/>
          </p:cNvSpPr>
          <p:nvPr/>
        </p:nvSpPr>
        <p:spPr bwMode="auto">
          <a:xfrm>
            <a:off x="4143376" y="2565401"/>
            <a:ext cx="4545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to approximate the relationship of data in a</a:t>
            </a:r>
          </a:p>
          <a:p>
            <a:pPr>
              <a:defRPr/>
            </a:pPr>
            <a:r>
              <a:rPr lang="en-US" altLang="en-US" sz="1800">
                <a:solidFill>
                  <a:srgbClr val="000000"/>
                </a:solidFill>
                <a:effectLst>
                  <a:outerShdw blurRad="38100" dist="38100" dir="2700000" algn="tl">
                    <a:srgbClr val="000000">
                      <a:alpha val="43137"/>
                    </a:srgbClr>
                  </a:outerShdw>
                </a:effectLst>
                <a:latin typeface="Arial" panose="020B0604020202020204" pitchFamily="34" charset="0"/>
              </a:rPr>
              <a:t>scatter diagram</a:t>
            </a: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8" name="Line 16">
            <a:extLst>
              <a:ext uri="{FF2B5EF4-FFF2-40B4-BE49-F238E27FC236}">
                <a16:creationId xmlns:a16="http://schemas.microsoft.com/office/drawing/2014/main" id="{B98749E3-2AEC-8CB9-3677-87067D781F0E}"/>
              </a:ext>
            </a:extLst>
          </p:cNvPr>
          <p:cNvSpPr>
            <a:spLocks noChangeShapeType="1"/>
          </p:cNvSpPr>
          <p:nvPr/>
        </p:nvSpPr>
        <p:spPr bwMode="auto">
          <a:xfrm>
            <a:off x="9163050" y="2800351"/>
            <a:ext cx="0" cy="322263"/>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887" name="Line 15">
            <a:extLst>
              <a:ext uri="{FF2B5EF4-FFF2-40B4-BE49-F238E27FC236}">
                <a16:creationId xmlns:a16="http://schemas.microsoft.com/office/drawing/2014/main" id="{47F6815F-0B9B-A041-0556-569D2D80A31D}"/>
              </a:ext>
            </a:extLst>
          </p:cNvPr>
          <p:cNvSpPr>
            <a:spLocks noChangeShapeType="1"/>
          </p:cNvSpPr>
          <p:nvPr/>
        </p:nvSpPr>
        <p:spPr bwMode="auto">
          <a:xfrm>
            <a:off x="7115175" y="2805113"/>
            <a:ext cx="0" cy="322262"/>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889" name="Line 17">
            <a:extLst>
              <a:ext uri="{FF2B5EF4-FFF2-40B4-BE49-F238E27FC236}">
                <a16:creationId xmlns:a16="http://schemas.microsoft.com/office/drawing/2014/main" id="{BC1F0A8D-A19A-6031-32DC-B3C483327B6B}"/>
              </a:ext>
            </a:extLst>
          </p:cNvPr>
          <p:cNvSpPr>
            <a:spLocks noChangeShapeType="1"/>
          </p:cNvSpPr>
          <p:nvPr/>
        </p:nvSpPr>
        <p:spPr bwMode="auto">
          <a:xfrm>
            <a:off x="4981575" y="2803526"/>
            <a:ext cx="0" cy="322263"/>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886" name="Line 14">
            <a:extLst>
              <a:ext uri="{FF2B5EF4-FFF2-40B4-BE49-F238E27FC236}">
                <a16:creationId xmlns:a16="http://schemas.microsoft.com/office/drawing/2014/main" id="{B2A83143-BDDA-BFC9-6427-E70C572B2452}"/>
              </a:ext>
            </a:extLst>
          </p:cNvPr>
          <p:cNvSpPr>
            <a:spLocks noChangeShapeType="1"/>
          </p:cNvSpPr>
          <p:nvPr/>
        </p:nvSpPr>
        <p:spPr bwMode="auto">
          <a:xfrm>
            <a:off x="2933700" y="2808288"/>
            <a:ext cx="0" cy="322262"/>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2" name="Group 51">
            <a:extLst>
              <a:ext uri="{FF2B5EF4-FFF2-40B4-BE49-F238E27FC236}">
                <a16:creationId xmlns:a16="http://schemas.microsoft.com/office/drawing/2014/main" id="{ACE93D15-B3B2-1CAE-4825-A48FA0739567}"/>
              </a:ext>
            </a:extLst>
          </p:cNvPr>
          <p:cNvGrpSpPr>
            <a:grpSpLocks/>
          </p:cNvGrpSpPr>
          <p:nvPr/>
        </p:nvGrpSpPr>
        <p:grpSpPr bwMode="auto">
          <a:xfrm>
            <a:off x="3998914" y="1916114"/>
            <a:ext cx="1004887" cy="155575"/>
            <a:chOff x="1559" y="1243"/>
            <a:chExt cx="633" cy="98"/>
          </a:xfrm>
        </p:grpSpPr>
        <p:sp>
          <p:nvSpPr>
            <p:cNvPr id="79909" name="Line 37">
              <a:extLst>
                <a:ext uri="{FF2B5EF4-FFF2-40B4-BE49-F238E27FC236}">
                  <a16:creationId xmlns:a16="http://schemas.microsoft.com/office/drawing/2014/main" id="{812FD348-8FEE-26E1-785A-C5907946452E}"/>
                </a:ext>
              </a:extLst>
            </p:cNvPr>
            <p:cNvSpPr>
              <a:spLocks noChangeShapeType="1"/>
            </p:cNvSpPr>
            <p:nvPr/>
          </p:nvSpPr>
          <p:spPr bwMode="auto">
            <a:xfrm>
              <a:off x="1559" y="1243"/>
              <a:ext cx="633" cy="1"/>
            </a:xfrm>
            <a:prstGeom prst="line">
              <a:avLst/>
            </a:prstGeom>
            <a:noFill/>
            <a:ln w="12700">
              <a:solidFill>
                <a:schemeClr val="tx1"/>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894" name="Line 22">
              <a:extLst>
                <a:ext uri="{FF2B5EF4-FFF2-40B4-BE49-F238E27FC236}">
                  <a16:creationId xmlns:a16="http://schemas.microsoft.com/office/drawing/2014/main" id="{69468EA7-6A88-C660-F346-33301F9E3F1F}"/>
                </a:ext>
              </a:extLst>
            </p:cNvPr>
            <p:cNvSpPr>
              <a:spLocks noChangeShapeType="1"/>
            </p:cNvSpPr>
            <p:nvPr/>
          </p:nvSpPr>
          <p:spPr bwMode="auto">
            <a:xfrm>
              <a:off x="2181" y="1247"/>
              <a:ext cx="0" cy="94"/>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3" name="Group 42">
            <a:extLst>
              <a:ext uri="{FF2B5EF4-FFF2-40B4-BE49-F238E27FC236}">
                <a16:creationId xmlns:a16="http://schemas.microsoft.com/office/drawing/2014/main" id="{CD8A469B-8EDD-45E6-70B5-8A66D68F2138}"/>
              </a:ext>
            </a:extLst>
          </p:cNvPr>
          <p:cNvGrpSpPr>
            <a:grpSpLocks/>
          </p:cNvGrpSpPr>
          <p:nvPr/>
        </p:nvGrpSpPr>
        <p:grpSpPr bwMode="auto">
          <a:xfrm>
            <a:off x="3976688" y="1044575"/>
            <a:ext cx="1465262" cy="274638"/>
            <a:chOff x="1545" y="700"/>
            <a:chExt cx="914" cy="173"/>
          </a:xfrm>
        </p:grpSpPr>
        <p:sp>
          <p:nvSpPr>
            <p:cNvPr id="79898" name="Line 26">
              <a:extLst>
                <a:ext uri="{FF2B5EF4-FFF2-40B4-BE49-F238E27FC236}">
                  <a16:creationId xmlns:a16="http://schemas.microsoft.com/office/drawing/2014/main" id="{C5952982-03B6-2FD1-859F-7B6DC5898841}"/>
                </a:ext>
              </a:extLst>
            </p:cNvPr>
            <p:cNvSpPr>
              <a:spLocks noChangeShapeType="1"/>
            </p:cNvSpPr>
            <p:nvPr/>
          </p:nvSpPr>
          <p:spPr bwMode="auto">
            <a:xfrm flipH="1">
              <a:off x="1545" y="700"/>
              <a:ext cx="91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899" name="Line 27">
              <a:extLst>
                <a:ext uri="{FF2B5EF4-FFF2-40B4-BE49-F238E27FC236}">
                  <a16:creationId xmlns:a16="http://schemas.microsoft.com/office/drawing/2014/main" id="{C489C7F4-4A39-600B-178F-62C5D1FD559F}"/>
                </a:ext>
              </a:extLst>
            </p:cNvPr>
            <p:cNvSpPr>
              <a:spLocks noChangeShapeType="1"/>
            </p:cNvSpPr>
            <p:nvPr/>
          </p:nvSpPr>
          <p:spPr bwMode="auto">
            <a:xfrm>
              <a:off x="1545" y="700"/>
              <a:ext cx="0" cy="173"/>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4" name="Group 43">
            <a:extLst>
              <a:ext uri="{FF2B5EF4-FFF2-40B4-BE49-F238E27FC236}">
                <a16:creationId xmlns:a16="http://schemas.microsoft.com/office/drawing/2014/main" id="{D943B14B-9C81-2B38-3BE8-708139CFF567}"/>
              </a:ext>
            </a:extLst>
          </p:cNvPr>
          <p:cNvGrpSpPr>
            <a:grpSpLocks/>
          </p:cNvGrpSpPr>
          <p:nvPr/>
        </p:nvGrpSpPr>
        <p:grpSpPr bwMode="auto">
          <a:xfrm>
            <a:off x="6710364" y="1047751"/>
            <a:ext cx="1444625" cy="276225"/>
            <a:chOff x="3267" y="705"/>
            <a:chExt cx="910" cy="174"/>
          </a:xfrm>
        </p:grpSpPr>
        <p:sp>
          <p:nvSpPr>
            <p:cNvPr id="79900" name="Line 28">
              <a:extLst>
                <a:ext uri="{FF2B5EF4-FFF2-40B4-BE49-F238E27FC236}">
                  <a16:creationId xmlns:a16="http://schemas.microsoft.com/office/drawing/2014/main" id="{F409C325-61E1-D485-B92A-F4076AA12B7A}"/>
                </a:ext>
              </a:extLst>
            </p:cNvPr>
            <p:cNvSpPr>
              <a:spLocks noChangeShapeType="1"/>
            </p:cNvSpPr>
            <p:nvPr/>
          </p:nvSpPr>
          <p:spPr bwMode="auto">
            <a:xfrm>
              <a:off x="4177" y="706"/>
              <a:ext cx="0" cy="173"/>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901" name="Line 29">
              <a:extLst>
                <a:ext uri="{FF2B5EF4-FFF2-40B4-BE49-F238E27FC236}">
                  <a16:creationId xmlns:a16="http://schemas.microsoft.com/office/drawing/2014/main" id="{4A2F3A8E-01E3-F81C-54F3-2CE44F2B26AD}"/>
                </a:ext>
              </a:extLst>
            </p:cNvPr>
            <p:cNvSpPr>
              <a:spLocks noChangeShapeType="1"/>
            </p:cNvSpPr>
            <p:nvPr/>
          </p:nvSpPr>
          <p:spPr bwMode="auto">
            <a:xfrm flipH="1">
              <a:off x="3267" y="705"/>
              <a:ext cx="903"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98313" name="Rectangle 2">
            <a:extLst>
              <a:ext uri="{FF2B5EF4-FFF2-40B4-BE49-F238E27FC236}">
                <a16:creationId xmlns:a16="http://schemas.microsoft.com/office/drawing/2014/main" id="{F3761047-15FF-3F37-BCB8-0E50B986DBA4}"/>
              </a:ext>
            </a:extLst>
          </p:cNvPr>
          <p:cNvSpPr>
            <a:spLocks noGrp="1"/>
          </p:cNvSpPr>
          <p:nvPr>
            <p:ph type="title"/>
          </p:nvPr>
        </p:nvSpPr>
        <p:spPr>
          <a:xfrm>
            <a:off x="2870200" y="152400"/>
            <a:ext cx="7391400" cy="660400"/>
          </a:xfrm>
        </p:spPr>
        <p:txBody>
          <a:bodyPr/>
          <a:lstStyle/>
          <a:p>
            <a:pPr eaLnBrk="1" hangingPunct="1"/>
            <a:r>
              <a:rPr lang="en-US" altLang="en-US" sz="3200">
                <a:latin typeface="Arial Black" panose="020B0A04020102020204" pitchFamily="34" charset="0"/>
              </a:rPr>
              <a:t>Tabular and Graphical Methods</a:t>
            </a:r>
          </a:p>
        </p:txBody>
      </p:sp>
      <p:sp>
        <p:nvSpPr>
          <p:cNvPr id="79876" name="Text Box 4">
            <a:extLst>
              <a:ext uri="{FF2B5EF4-FFF2-40B4-BE49-F238E27FC236}">
                <a16:creationId xmlns:a16="http://schemas.microsoft.com/office/drawing/2014/main" id="{85207850-6D7E-FCAA-46FE-B419873C3CC5}"/>
              </a:ext>
            </a:extLst>
          </p:cNvPr>
          <p:cNvSpPr txBox="1">
            <a:spLocks noChangeArrowheads="1"/>
          </p:cNvSpPr>
          <p:nvPr/>
        </p:nvSpPr>
        <p:spPr bwMode="auto">
          <a:xfrm>
            <a:off x="2860676" y="1328739"/>
            <a:ext cx="1890261" cy="369332"/>
          </a:xfrm>
          <a:prstGeom prst="rect">
            <a:avLst/>
          </a:prstGeom>
          <a:solidFill>
            <a:srgbClr val="99CCFF"/>
          </a:solidFill>
          <a:ln w="12700">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dirty="0">
                <a:effectLst>
                  <a:outerShdw blurRad="38100" dist="38100" dir="2700000" algn="tl">
                    <a:srgbClr val="000000"/>
                  </a:outerShdw>
                </a:effectLst>
                <a:latin typeface="Book Antiqua" pitchFamily="18" charset="0"/>
                <a:cs typeface="+mn-cs"/>
              </a:rPr>
              <a:t>Categorical Data</a:t>
            </a:r>
          </a:p>
        </p:txBody>
      </p:sp>
      <p:sp>
        <p:nvSpPr>
          <p:cNvPr id="79877" name="Text Box 5">
            <a:extLst>
              <a:ext uri="{FF2B5EF4-FFF2-40B4-BE49-F238E27FC236}">
                <a16:creationId xmlns:a16="http://schemas.microsoft.com/office/drawing/2014/main" id="{2D011B8D-DF8C-4330-60C0-990015FDC5C1}"/>
              </a:ext>
            </a:extLst>
          </p:cNvPr>
          <p:cNvSpPr txBox="1">
            <a:spLocks noChangeArrowheads="1"/>
          </p:cNvSpPr>
          <p:nvPr/>
        </p:nvSpPr>
        <p:spPr bwMode="auto">
          <a:xfrm>
            <a:off x="6961188" y="1328739"/>
            <a:ext cx="2013693" cy="369332"/>
          </a:xfrm>
          <a:prstGeom prst="rect">
            <a:avLst/>
          </a:prstGeom>
          <a:solidFill>
            <a:schemeClr val="bg2"/>
          </a:solidFill>
          <a:ln w="12700">
            <a:solidFill>
              <a:schemeClr val="tx1"/>
            </a:solidFill>
            <a:miter lim="800000"/>
            <a:headEnd/>
            <a:tailEnd/>
          </a:ln>
          <a:effectLst>
            <a:outerShdw dist="35921" dir="2700000" algn="ctr" rotWithShape="0">
              <a:srgbClr val="000000"/>
            </a:outerShdw>
          </a:effectLst>
        </p:spPr>
        <p:txBody>
          <a:bodyPr wrap="none">
            <a:spAutoFit/>
          </a:bodyPr>
          <a:lstStyle/>
          <a:p>
            <a:pPr>
              <a:defRPr/>
            </a:pPr>
            <a:r>
              <a:rPr lang="en-US" dirty="0">
                <a:effectLst>
                  <a:outerShdw blurRad="38100" dist="38100" dir="2700000" algn="tl">
                    <a:srgbClr val="000000"/>
                  </a:outerShdw>
                </a:effectLst>
                <a:latin typeface="Book Antiqua" pitchFamily="18" charset="0"/>
                <a:cs typeface="+mn-cs"/>
              </a:rPr>
              <a:t>Quantitative Data</a:t>
            </a:r>
          </a:p>
        </p:txBody>
      </p:sp>
      <p:sp>
        <p:nvSpPr>
          <p:cNvPr id="79878" name="Text Box 6">
            <a:extLst>
              <a:ext uri="{FF2B5EF4-FFF2-40B4-BE49-F238E27FC236}">
                <a16:creationId xmlns:a16="http://schemas.microsoft.com/office/drawing/2014/main" id="{CB556C69-7ECD-9A5C-5DD4-C4F29AB8D8A1}"/>
              </a:ext>
            </a:extLst>
          </p:cNvPr>
          <p:cNvSpPr txBox="1">
            <a:spLocks noChangeArrowheads="1"/>
          </p:cNvSpPr>
          <p:nvPr/>
        </p:nvSpPr>
        <p:spPr bwMode="auto">
          <a:xfrm>
            <a:off x="2289175" y="2081213"/>
            <a:ext cx="1088760" cy="646331"/>
          </a:xfrm>
          <a:prstGeom prst="rect">
            <a:avLst/>
          </a:prstGeom>
          <a:solidFill>
            <a:schemeClr val="bg2"/>
          </a:solidFill>
          <a:ln w="12700">
            <a:solidFill>
              <a:schemeClr val="tx1"/>
            </a:solidFill>
            <a:miter lim="800000"/>
            <a:headEnd/>
            <a:tailEnd/>
          </a:ln>
          <a:effectLst>
            <a:outerShdw dist="35921" dir="2700000" algn="ctr" rotWithShape="0">
              <a:srgbClr val="000000"/>
            </a:outerShdw>
          </a:effectLst>
        </p:spPr>
        <p:txBody>
          <a:bodyPr wrap="none">
            <a:spAutoFit/>
          </a:bodyPr>
          <a:lstStyle/>
          <a:p>
            <a:pPr>
              <a:defRPr/>
            </a:pPr>
            <a:r>
              <a:rPr lang="en-US" dirty="0">
                <a:effectLst>
                  <a:outerShdw blurRad="38100" dist="38100" dir="2700000" algn="tl">
                    <a:srgbClr val="000000"/>
                  </a:outerShdw>
                </a:effectLst>
                <a:latin typeface="Book Antiqua" pitchFamily="18" charset="0"/>
                <a:cs typeface="+mn-cs"/>
              </a:rPr>
              <a:t> Tabular</a:t>
            </a:r>
          </a:p>
          <a:p>
            <a:pPr>
              <a:defRPr/>
            </a:pPr>
            <a:r>
              <a:rPr lang="en-US" dirty="0">
                <a:effectLst>
                  <a:outerShdw blurRad="38100" dist="38100" dir="2700000" algn="tl">
                    <a:srgbClr val="000000"/>
                  </a:outerShdw>
                </a:effectLst>
                <a:latin typeface="Book Antiqua" pitchFamily="18" charset="0"/>
                <a:cs typeface="+mn-cs"/>
              </a:rPr>
              <a:t>Methods</a:t>
            </a:r>
          </a:p>
        </p:txBody>
      </p:sp>
      <p:sp>
        <p:nvSpPr>
          <p:cNvPr id="79879" name="Text Box 7">
            <a:extLst>
              <a:ext uri="{FF2B5EF4-FFF2-40B4-BE49-F238E27FC236}">
                <a16:creationId xmlns:a16="http://schemas.microsoft.com/office/drawing/2014/main" id="{99125027-C6E5-6790-48A3-59CA60A65DE9}"/>
              </a:ext>
            </a:extLst>
          </p:cNvPr>
          <p:cNvSpPr txBox="1">
            <a:spLocks noChangeArrowheads="1"/>
          </p:cNvSpPr>
          <p:nvPr/>
        </p:nvSpPr>
        <p:spPr bwMode="auto">
          <a:xfrm>
            <a:off x="6461125" y="2081213"/>
            <a:ext cx="1088760" cy="646331"/>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rgbClr val="000000"/>
            </a:outerShdw>
          </a:effectLst>
        </p:spPr>
        <p:txBody>
          <a:bodyPr wrap="none">
            <a:spAutoFit/>
          </a:bodyPr>
          <a:lstStyle/>
          <a:p>
            <a:pPr>
              <a:defRPr/>
            </a:pPr>
            <a:r>
              <a:rPr lang="en-US" dirty="0">
                <a:effectLst>
                  <a:outerShdw blurRad="38100" dist="38100" dir="2700000" algn="tl">
                    <a:srgbClr val="000000"/>
                  </a:outerShdw>
                </a:effectLst>
                <a:latin typeface="Book Antiqua" pitchFamily="18" charset="0"/>
                <a:cs typeface="+mn-cs"/>
              </a:rPr>
              <a:t> Tabular</a:t>
            </a:r>
          </a:p>
          <a:p>
            <a:pPr>
              <a:defRPr/>
            </a:pPr>
            <a:r>
              <a:rPr lang="en-US" dirty="0">
                <a:effectLst>
                  <a:outerShdw blurRad="38100" dist="38100" dir="2700000" algn="tl">
                    <a:srgbClr val="000000"/>
                  </a:outerShdw>
                </a:effectLst>
                <a:latin typeface="Book Antiqua" pitchFamily="18" charset="0"/>
                <a:cs typeface="+mn-cs"/>
              </a:rPr>
              <a:t>Methods</a:t>
            </a:r>
          </a:p>
        </p:txBody>
      </p:sp>
      <p:sp>
        <p:nvSpPr>
          <p:cNvPr id="79880" name="Text Box 8">
            <a:extLst>
              <a:ext uri="{FF2B5EF4-FFF2-40B4-BE49-F238E27FC236}">
                <a16:creationId xmlns:a16="http://schemas.microsoft.com/office/drawing/2014/main" id="{E1940E89-F46E-BA9E-C773-2CD268EF12A5}"/>
              </a:ext>
            </a:extLst>
          </p:cNvPr>
          <p:cNvSpPr txBox="1">
            <a:spLocks noChangeArrowheads="1"/>
          </p:cNvSpPr>
          <p:nvPr/>
        </p:nvSpPr>
        <p:spPr bwMode="auto">
          <a:xfrm>
            <a:off x="4270375" y="2081213"/>
            <a:ext cx="1194558" cy="646331"/>
          </a:xfrm>
          <a:prstGeom prst="rect">
            <a:avLst/>
          </a:prstGeom>
          <a:solidFill>
            <a:srgbClr val="99CCFF"/>
          </a:solidFill>
          <a:ln w="12700">
            <a:solidFill>
              <a:schemeClr val="tx1"/>
            </a:solidFill>
            <a:miter lim="800000"/>
            <a:headEnd/>
            <a:tailEnd/>
          </a:ln>
          <a:effectLst>
            <a:outerShdw dist="35921" dir="2700000" algn="ctr" rotWithShape="0">
              <a:srgbClr val="000000"/>
            </a:outerShdw>
          </a:effectLst>
        </p:spPr>
        <p:txBody>
          <a:bodyPr wrap="none">
            <a:spAutoFit/>
          </a:bodyPr>
          <a:lstStyle/>
          <a:p>
            <a:pPr>
              <a:defRPr/>
            </a:pPr>
            <a:r>
              <a:rPr lang="en-US" dirty="0">
                <a:effectLst>
                  <a:outerShdw blurRad="38100" dist="38100" dir="2700000" algn="tl">
                    <a:srgbClr val="000000"/>
                  </a:outerShdw>
                </a:effectLst>
                <a:latin typeface="Book Antiqua" pitchFamily="18" charset="0"/>
                <a:cs typeface="+mn-cs"/>
              </a:rPr>
              <a:t>Graphical</a:t>
            </a:r>
          </a:p>
          <a:p>
            <a:pPr>
              <a:defRPr/>
            </a:pPr>
            <a:r>
              <a:rPr lang="en-US" dirty="0">
                <a:effectLst>
                  <a:outerShdw blurRad="38100" dist="38100" dir="2700000" algn="tl">
                    <a:srgbClr val="000000"/>
                  </a:outerShdw>
                </a:effectLst>
                <a:latin typeface="Book Antiqua" pitchFamily="18" charset="0"/>
                <a:cs typeface="+mn-cs"/>
              </a:rPr>
              <a:t> Methods</a:t>
            </a:r>
          </a:p>
        </p:txBody>
      </p:sp>
      <p:sp>
        <p:nvSpPr>
          <p:cNvPr id="79881" name="Text Box 9">
            <a:extLst>
              <a:ext uri="{FF2B5EF4-FFF2-40B4-BE49-F238E27FC236}">
                <a16:creationId xmlns:a16="http://schemas.microsoft.com/office/drawing/2014/main" id="{3DE136EB-E593-0039-C4D3-7684FA30F211}"/>
              </a:ext>
            </a:extLst>
          </p:cNvPr>
          <p:cNvSpPr txBox="1">
            <a:spLocks noChangeArrowheads="1"/>
          </p:cNvSpPr>
          <p:nvPr/>
        </p:nvSpPr>
        <p:spPr bwMode="auto">
          <a:xfrm>
            <a:off x="8442325" y="2081213"/>
            <a:ext cx="1194558" cy="646331"/>
          </a:xfrm>
          <a:prstGeom prst="rect">
            <a:avLst/>
          </a:prstGeom>
          <a:solidFill>
            <a:schemeClr val="accent3">
              <a:lumMod val="20000"/>
              <a:lumOff val="80000"/>
            </a:schemeClr>
          </a:solidFill>
          <a:ln w="12700">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dirty="0">
                <a:effectLst>
                  <a:outerShdw blurRad="38100" dist="38100" dir="2700000" algn="tl">
                    <a:srgbClr val="000000"/>
                  </a:outerShdw>
                </a:effectLst>
                <a:latin typeface="Book Antiqua" pitchFamily="18" charset="0"/>
                <a:cs typeface="+mn-cs"/>
              </a:rPr>
              <a:t>Graphical</a:t>
            </a:r>
          </a:p>
          <a:p>
            <a:pPr>
              <a:defRPr/>
            </a:pPr>
            <a:r>
              <a:rPr lang="en-US" dirty="0">
                <a:effectLst>
                  <a:outerShdw blurRad="38100" dist="38100" dir="2700000" algn="tl">
                    <a:srgbClr val="000000"/>
                  </a:outerShdw>
                </a:effectLst>
                <a:latin typeface="Book Antiqua" pitchFamily="18" charset="0"/>
                <a:cs typeface="+mn-cs"/>
              </a:rPr>
              <a:t> Methods</a:t>
            </a:r>
          </a:p>
        </p:txBody>
      </p:sp>
      <p:sp>
        <p:nvSpPr>
          <p:cNvPr id="79882" name="Rectangle 10">
            <a:extLst>
              <a:ext uri="{FF2B5EF4-FFF2-40B4-BE49-F238E27FC236}">
                <a16:creationId xmlns:a16="http://schemas.microsoft.com/office/drawing/2014/main" id="{D937AEF4-E91B-294D-9880-D44C4CCF9C52}"/>
              </a:ext>
            </a:extLst>
          </p:cNvPr>
          <p:cNvSpPr>
            <a:spLocks noChangeArrowheads="1"/>
          </p:cNvSpPr>
          <p:nvPr/>
        </p:nvSpPr>
        <p:spPr bwMode="auto">
          <a:xfrm>
            <a:off x="1924050" y="2919413"/>
            <a:ext cx="2019300" cy="2197100"/>
          </a:xfrm>
          <a:prstGeom prst="rect">
            <a:avLst/>
          </a:prstGeom>
          <a:noFill/>
          <a:ln w="12700">
            <a:noFill/>
            <a:miter lim="800000"/>
            <a:headEnd/>
            <a:tailEnd/>
          </a:ln>
          <a:effectLst/>
        </p:spPr>
        <p:txBody>
          <a:bodyPr wrap="none" anchor="ctr"/>
          <a:lstStyle/>
          <a:p>
            <a:pPr>
              <a:buFontTx/>
              <a:buChar char="•"/>
              <a:defRPr/>
            </a:pPr>
            <a:r>
              <a:rPr lang="en-US" sz="2000" dirty="0">
                <a:effectLst>
                  <a:outerShdw blurRad="38100" dist="38100" dir="2700000" algn="tl">
                    <a:srgbClr val="000000"/>
                  </a:outerShdw>
                </a:effectLst>
                <a:latin typeface="Book Antiqua" pitchFamily="18" charset="0"/>
              </a:rPr>
              <a:t> </a:t>
            </a:r>
            <a:r>
              <a:rPr lang="en-US" sz="2000" b="1" dirty="0">
                <a:effectLst>
                  <a:outerShdw blurRad="38100" dist="38100" dir="2700000" algn="tl">
                    <a:srgbClr val="000000"/>
                  </a:outerShdw>
                </a:effectLst>
                <a:latin typeface="Book Antiqua" pitchFamily="18" charset="0"/>
              </a:rPr>
              <a:t>Frequency</a:t>
            </a:r>
          </a:p>
          <a:p>
            <a:pPr>
              <a:defRPr/>
            </a:pPr>
            <a:r>
              <a:rPr lang="en-US" sz="2000" b="1" dirty="0">
                <a:effectLst>
                  <a:outerShdw blurRad="38100" dist="38100" dir="2700000" algn="tl">
                    <a:srgbClr val="000000"/>
                  </a:outerShdw>
                </a:effectLst>
                <a:latin typeface="Book Antiqua" pitchFamily="18" charset="0"/>
              </a:rPr>
              <a:t>     Distribution</a:t>
            </a:r>
          </a:p>
          <a:p>
            <a:pPr>
              <a:buFontTx/>
              <a:buChar char="•"/>
              <a:defRPr/>
            </a:pPr>
            <a:r>
              <a:rPr lang="en-US" sz="2000" b="1" dirty="0">
                <a:effectLst>
                  <a:outerShdw blurRad="38100" dist="38100" dir="2700000" algn="tl">
                    <a:srgbClr val="000000"/>
                  </a:outerShdw>
                </a:effectLst>
                <a:latin typeface="Book Antiqua" pitchFamily="18" charset="0"/>
              </a:rPr>
              <a:t> Rel. Freq. Dist.</a:t>
            </a:r>
          </a:p>
          <a:p>
            <a:pPr>
              <a:buFontTx/>
              <a:buChar char="•"/>
              <a:defRPr/>
            </a:pPr>
            <a:r>
              <a:rPr lang="en-US" sz="2000" b="1" dirty="0">
                <a:effectLst>
                  <a:outerShdw blurRad="38100" dist="38100" dir="2700000" algn="tl">
                    <a:srgbClr val="000000"/>
                  </a:outerShdw>
                </a:effectLst>
                <a:latin typeface="Book Antiqua" pitchFamily="18" charset="0"/>
              </a:rPr>
              <a:t> Percent Freq. </a:t>
            </a:r>
          </a:p>
          <a:p>
            <a:pPr>
              <a:defRPr/>
            </a:pPr>
            <a:r>
              <a:rPr lang="en-US" sz="2000" b="1" dirty="0">
                <a:effectLst>
                  <a:outerShdw blurRad="38100" dist="38100" dir="2700000" algn="tl">
                    <a:srgbClr val="000000"/>
                  </a:outerShdw>
                </a:effectLst>
                <a:latin typeface="Book Antiqua" pitchFamily="18" charset="0"/>
              </a:rPr>
              <a:t>     Distribution</a:t>
            </a:r>
          </a:p>
          <a:p>
            <a:pPr>
              <a:buFontTx/>
              <a:buChar char="•"/>
              <a:defRPr/>
            </a:pPr>
            <a:r>
              <a:rPr lang="en-US" sz="2000" b="1" dirty="0">
                <a:effectLst>
                  <a:outerShdw blurRad="38100" dist="38100" dir="2700000" algn="tl">
                    <a:srgbClr val="000000"/>
                  </a:outerShdw>
                </a:effectLst>
                <a:latin typeface="Book Antiqua" pitchFamily="18" charset="0"/>
              </a:rPr>
              <a:t> </a:t>
            </a:r>
            <a:r>
              <a:rPr lang="en-US" sz="2000" b="1" dirty="0" err="1">
                <a:effectLst>
                  <a:outerShdw blurRad="38100" dist="38100" dir="2700000" algn="tl">
                    <a:srgbClr val="000000"/>
                  </a:outerShdw>
                </a:effectLst>
                <a:latin typeface="Book Antiqua" pitchFamily="18" charset="0"/>
              </a:rPr>
              <a:t>Crosstabulation</a:t>
            </a:r>
            <a:endParaRPr lang="en-US" sz="2000" b="1" dirty="0">
              <a:effectLst>
                <a:outerShdw blurRad="38100" dist="38100" dir="2700000" algn="tl">
                  <a:srgbClr val="000000"/>
                </a:outerShdw>
              </a:effectLst>
              <a:latin typeface="Book Antiqua" pitchFamily="18" charset="0"/>
            </a:endParaRPr>
          </a:p>
        </p:txBody>
      </p:sp>
      <p:sp>
        <p:nvSpPr>
          <p:cNvPr id="79883" name="Rectangle 11">
            <a:extLst>
              <a:ext uri="{FF2B5EF4-FFF2-40B4-BE49-F238E27FC236}">
                <a16:creationId xmlns:a16="http://schemas.microsoft.com/office/drawing/2014/main" id="{384F0ED8-8DC7-1E00-C970-989D976F470A}"/>
              </a:ext>
            </a:extLst>
          </p:cNvPr>
          <p:cNvSpPr>
            <a:spLocks noChangeArrowheads="1"/>
          </p:cNvSpPr>
          <p:nvPr/>
        </p:nvSpPr>
        <p:spPr bwMode="auto">
          <a:xfrm>
            <a:off x="4203701" y="2738438"/>
            <a:ext cx="1552575" cy="1371600"/>
          </a:xfrm>
          <a:prstGeom prst="rect">
            <a:avLst/>
          </a:prstGeom>
          <a:noFill/>
          <a:ln w="12700">
            <a:noFill/>
            <a:miter lim="800000"/>
            <a:headEnd/>
            <a:tailEnd/>
          </a:ln>
          <a:effectLst/>
        </p:spPr>
        <p:txBody>
          <a:bodyPr wrap="none" anchor="ctr"/>
          <a:lstStyle/>
          <a:p>
            <a:pPr>
              <a:buFontTx/>
              <a:buChar char="•"/>
              <a:defRPr/>
            </a:pPr>
            <a:r>
              <a:rPr lang="en-US" sz="2000" dirty="0">
                <a:effectLst>
                  <a:outerShdw blurRad="38100" dist="38100" dir="2700000" algn="tl">
                    <a:srgbClr val="000000"/>
                  </a:outerShdw>
                </a:effectLst>
                <a:latin typeface="Book Antiqua" pitchFamily="18" charset="0"/>
              </a:rPr>
              <a:t> Bar Chart</a:t>
            </a:r>
          </a:p>
          <a:p>
            <a:pPr>
              <a:buFontTx/>
              <a:buChar char="•"/>
              <a:defRPr/>
            </a:pPr>
            <a:r>
              <a:rPr lang="en-US" sz="2000" dirty="0">
                <a:effectLst>
                  <a:outerShdw blurRad="38100" dist="38100" dir="2700000" algn="tl">
                    <a:srgbClr val="000000"/>
                  </a:outerShdw>
                </a:effectLst>
                <a:latin typeface="Book Antiqua" pitchFamily="18" charset="0"/>
              </a:rPr>
              <a:t> Pie Chart</a:t>
            </a:r>
          </a:p>
        </p:txBody>
      </p:sp>
      <p:sp>
        <p:nvSpPr>
          <p:cNvPr id="79884" name="Rectangle 12">
            <a:extLst>
              <a:ext uri="{FF2B5EF4-FFF2-40B4-BE49-F238E27FC236}">
                <a16:creationId xmlns:a16="http://schemas.microsoft.com/office/drawing/2014/main" id="{26DCD332-73AA-DFD7-0415-713A8A8AD4AD}"/>
              </a:ext>
            </a:extLst>
          </p:cNvPr>
          <p:cNvSpPr>
            <a:spLocks noChangeArrowheads="1"/>
          </p:cNvSpPr>
          <p:nvPr/>
        </p:nvSpPr>
        <p:spPr bwMode="auto">
          <a:xfrm>
            <a:off x="6024563" y="3124201"/>
            <a:ext cx="2209800" cy="3014663"/>
          </a:xfrm>
          <a:prstGeom prst="rect">
            <a:avLst/>
          </a:prstGeom>
          <a:noFill/>
          <a:ln w="12700">
            <a:noFill/>
            <a:miter lim="800000"/>
            <a:headEnd/>
            <a:tailEnd/>
          </a:ln>
          <a:effectLst/>
        </p:spPr>
        <p:txBody>
          <a:bodyPr wrap="none" anchor="ctr"/>
          <a:lstStyle/>
          <a:p>
            <a:pPr>
              <a:buFontTx/>
              <a:buChar char="•"/>
              <a:defRPr/>
            </a:pPr>
            <a:r>
              <a:rPr lang="en-US" sz="2000" dirty="0">
                <a:effectLst>
                  <a:outerShdw blurRad="38100" dist="38100" dir="2700000" algn="tl">
                    <a:srgbClr val="000000"/>
                  </a:outerShdw>
                </a:effectLst>
                <a:latin typeface="Book Antiqua" pitchFamily="18" charset="0"/>
              </a:rPr>
              <a:t> </a:t>
            </a:r>
            <a:r>
              <a:rPr lang="en-US" sz="2000" b="1" dirty="0">
                <a:effectLst>
                  <a:outerShdw blurRad="38100" dist="38100" dir="2700000" algn="tl">
                    <a:srgbClr val="000000"/>
                  </a:outerShdw>
                </a:effectLst>
                <a:latin typeface="Book Antiqua" pitchFamily="18" charset="0"/>
              </a:rPr>
              <a:t>Frequency</a:t>
            </a:r>
          </a:p>
          <a:p>
            <a:pPr>
              <a:defRPr/>
            </a:pPr>
            <a:r>
              <a:rPr lang="en-US" sz="2000" b="1" dirty="0">
                <a:effectLst>
                  <a:outerShdw blurRad="38100" dist="38100" dir="2700000" algn="tl">
                    <a:srgbClr val="000000"/>
                  </a:outerShdw>
                </a:effectLst>
                <a:latin typeface="Book Antiqua" pitchFamily="18" charset="0"/>
              </a:rPr>
              <a:t>     Distribution</a:t>
            </a:r>
          </a:p>
          <a:p>
            <a:pPr>
              <a:buFontTx/>
              <a:buChar char="•"/>
              <a:defRPr/>
            </a:pPr>
            <a:r>
              <a:rPr lang="en-US" sz="2000" b="1" dirty="0">
                <a:effectLst>
                  <a:outerShdw blurRad="38100" dist="38100" dir="2700000" algn="tl">
                    <a:srgbClr val="000000"/>
                  </a:outerShdw>
                </a:effectLst>
                <a:latin typeface="Book Antiqua" pitchFamily="18" charset="0"/>
              </a:rPr>
              <a:t> Rel. Freq. Dist.</a:t>
            </a:r>
          </a:p>
          <a:p>
            <a:pPr>
              <a:buFontTx/>
              <a:buChar char="•"/>
              <a:defRPr/>
            </a:pPr>
            <a:r>
              <a:rPr lang="en-US" sz="2000" b="1" dirty="0">
                <a:effectLst>
                  <a:outerShdw blurRad="38100" dist="38100" dir="2700000" algn="tl">
                    <a:srgbClr val="000000"/>
                  </a:outerShdw>
                </a:effectLst>
                <a:latin typeface="Book Antiqua" pitchFamily="18" charset="0"/>
              </a:rPr>
              <a:t> % Freq. Dist.</a:t>
            </a:r>
          </a:p>
          <a:p>
            <a:pPr>
              <a:buFontTx/>
              <a:buChar char="•"/>
              <a:defRPr/>
            </a:pPr>
            <a:r>
              <a:rPr lang="en-US" sz="2000" b="1" dirty="0">
                <a:effectLst>
                  <a:outerShdw blurRad="38100" dist="38100" dir="2700000" algn="tl">
                    <a:srgbClr val="000000"/>
                  </a:outerShdw>
                </a:effectLst>
                <a:latin typeface="Book Antiqua" pitchFamily="18" charset="0"/>
              </a:rPr>
              <a:t> Cum. Freq. Dist.</a:t>
            </a:r>
          </a:p>
          <a:p>
            <a:pPr>
              <a:buFontTx/>
              <a:buChar char="•"/>
              <a:defRPr/>
            </a:pPr>
            <a:r>
              <a:rPr lang="en-US" sz="2000" b="1" dirty="0">
                <a:effectLst>
                  <a:outerShdw blurRad="38100" dist="38100" dir="2700000" algn="tl">
                    <a:srgbClr val="000000"/>
                  </a:outerShdw>
                </a:effectLst>
                <a:latin typeface="Book Antiqua" pitchFamily="18" charset="0"/>
              </a:rPr>
              <a:t> Cum. Rel. Freq.</a:t>
            </a:r>
          </a:p>
          <a:p>
            <a:pPr>
              <a:defRPr/>
            </a:pPr>
            <a:r>
              <a:rPr lang="en-US" sz="2000" b="1" dirty="0">
                <a:effectLst>
                  <a:outerShdw blurRad="38100" dist="38100" dir="2700000" algn="tl">
                    <a:srgbClr val="000000"/>
                  </a:outerShdw>
                </a:effectLst>
                <a:latin typeface="Book Antiqua" pitchFamily="18" charset="0"/>
              </a:rPr>
              <a:t>     Distribution</a:t>
            </a:r>
          </a:p>
          <a:p>
            <a:pPr>
              <a:buFontTx/>
              <a:buChar char="•"/>
              <a:defRPr/>
            </a:pPr>
            <a:r>
              <a:rPr lang="en-US" sz="2000" b="1" dirty="0">
                <a:effectLst>
                  <a:outerShdw blurRad="38100" dist="38100" dir="2700000" algn="tl">
                    <a:srgbClr val="000000"/>
                  </a:outerShdw>
                </a:effectLst>
                <a:latin typeface="Book Antiqua" pitchFamily="18" charset="0"/>
              </a:rPr>
              <a:t> Cum. % Freq.</a:t>
            </a:r>
          </a:p>
          <a:p>
            <a:pPr>
              <a:defRPr/>
            </a:pPr>
            <a:r>
              <a:rPr lang="en-US" sz="2000" b="1" dirty="0">
                <a:effectLst>
                  <a:outerShdw blurRad="38100" dist="38100" dir="2700000" algn="tl">
                    <a:srgbClr val="000000"/>
                  </a:outerShdw>
                </a:effectLst>
                <a:latin typeface="Book Antiqua" pitchFamily="18" charset="0"/>
              </a:rPr>
              <a:t>     Distribution </a:t>
            </a:r>
          </a:p>
          <a:p>
            <a:pPr>
              <a:buFontTx/>
              <a:buChar char="•"/>
              <a:defRPr/>
            </a:pPr>
            <a:r>
              <a:rPr lang="en-US" sz="2000" b="1" dirty="0">
                <a:effectLst>
                  <a:outerShdw blurRad="38100" dist="38100" dir="2700000" algn="tl">
                    <a:srgbClr val="000000"/>
                  </a:outerShdw>
                </a:effectLst>
                <a:latin typeface="Book Antiqua" pitchFamily="18" charset="0"/>
              </a:rPr>
              <a:t> </a:t>
            </a:r>
            <a:r>
              <a:rPr lang="en-US" sz="2000" b="1" dirty="0" err="1">
                <a:effectLst>
                  <a:outerShdw blurRad="38100" dist="38100" dir="2700000" algn="tl">
                    <a:srgbClr val="000000"/>
                  </a:outerShdw>
                </a:effectLst>
                <a:latin typeface="Book Antiqua" pitchFamily="18" charset="0"/>
              </a:rPr>
              <a:t>Crosstabulation</a:t>
            </a:r>
            <a:endParaRPr lang="en-US" sz="2000" b="1" dirty="0">
              <a:effectLst>
                <a:outerShdw blurRad="38100" dist="38100" dir="2700000" algn="tl">
                  <a:srgbClr val="000000"/>
                </a:outerShdw>
              </a:effectLst>
              <a:latin typeface="Book Antiqua" pitchFamily="18" charset="0"/>
            </a:endParaRPr>
          </a:p>
        </p:txBody>
      </p:sp>
      <p:sp>
        <p:nvSpPr>
          <p:cNvPr id="79885" name="Rectangle 13">
            <a:extLst>
              <a:ext uri="{FF2B5EF4-FFF2-40B4-BE49-F238E27FC236}">
                <a16:creationId xmlns:a16="http://schemas.microsoft.com/office/drawing/2014/main" id="{35F7A76E-D8C8-59B2-0924-079C02F9B452}"/>
              </a:ext>
            </a:extLst>
          </p:cNvPr>
          <p:cNvSpPr>
            <a:spLocks noChangeArrowheads="1"/>
          </p:cNvSpPr>
          <p:nvPr/>
        </p:nvSpPr>
        <p:spPr bwMode="auto">
          <a:xfrm>
            <a:off x="8318501" y="3036888"/>
            <a:ext cx="1806575" cy="2330450"/>
          </a:xfrm>
          <a:prstGeom prst="rect">
            <a:avLst/>
          </a:prstGeom>
          <a:noFill/>
          <a:ln w="12700">
            <a:noFill/>
            <a:miter lim="800000"/>
            <a:headEnd/>
            <a:tailEnd/>
          </a:ln>
          <a:effectLst/>
        </p:spPr>
        <p:txBody>
          <a:bodyPr wrap="none" anchor="ctr"/>
          <a:lstStyle/>
          <a:p>
            <a:pPr>
              <a:buFontTx/>
              <a:buChar char="•"/>
              <a:defRPr/>
            </a:pPr>
            <a:r>
              <a:rPr lang="en-US" sz="2000" dirty="0">
                <a:effectLst>
                  <a:outerShdw blurRad="38100" dist="38100" dir="2700000" algn="tl">
                    <a:srgbClr val="000000"/>
                  </a:outerShdw>
                </a:effectLst>
                <a:latin typeface="Book Antiqua" pitchFamily="18" charset="0"/>
              </a:rPr>
              <a:t> Dot Plot</a:t>
            </a:r>
          </a:p>
          <a:p>
            <a:pPr>
              <a:buFontTx/>
              <a:buChar char="•"/>
              <a:defRPr/>
            </a:pPr>
            <a:r>
              <a:rPr lang="en-US" sz="2000" dirty="0">
                <a:effectLst>
                  <a:outerShdw blurRad="38100" dist="38100" dir="2700000" algn="tl">
                    <a:srgbClr val="000000"/>
                  </a:outerShdw>
                </a:effectLst>
                <a:latin typeface="Book Antiqua" pitchFamily="18" charset="0"/>
              </a:rPr>
              <a:t> Histogram</a:t>
            </a:r>
          </a:p>
          <a:p>
            <a:pPr>
              <a:buFontTx/>
              <a:buChar char="•"/>
              <a:defRPr/>
            </a:pPr>
            <a:r>
              <a:rPr lang="en-US" sz="2000" dirty="0">
                <a:effectLst>
                  <a:outerShdw blurRad="38100" dist="38100" dir="2700000" algn="tl">
                    <a:srgbClr val="000000"/>
                  </a:outerShdw>
                </a:effectLst>
                <a:latin typeface="Book Antiqua" pitchFamily="18" charset="0"/>
              </a:rPr>
              <a:t> </a:t>
            </a:r>
            <a:r>
              <a:rPr lang="en-US" sz="2000" dirty="0" err="1">
                <a:effectLst>
                  <a:outerShdw blurRad="38100" dist="38100" dir="2700000" algn="tl">
                    <a:srgbClr val="000000"/>
                  </a:outerShdw>
                </a:effectLst>
                <a:latin typeface="Book Antiqua" pitchFamily="18" charset="0"/>
              </a:rPr>
              <a:t>Ogive</a:t>
            </a:r>
            <a:endParaRPr lang="en-US" sz="2000" dirty="0">
              <a:effectLst>
                <a:outerShdw blurRad="38100" dist="38100" dir="2700000" algn="tl">
                  <a:srgbClr val="000000"/>
                </a:outerShdw>
              </a:effectLst>
              <a:latin typeface="Book Antiqua" pitchFamily="18" charset="0"/>
            </a:endParaRPr>
          </a:p>
          <a:p>
            <a:pPr>
              <a:buFontTx/>
              <a:buChar char="•"/>
              <a:defRPr/>
            </a:pPr>
            <a:r>
              <a:rPr lang="en-US" sz="2000" dirty="0">
                <a:effectLst>
                  <a:outerShdw blurRad="38100" dist="38100" dir="2700000" algn="tl">
                    <a:srgbClr val="000000"/>
                  </a:outerShdw>
                </a:effectLst>
                <a:latin typeface="Book Antiqua" pitchFamily="18" charset="0"/>
              </a:rPr>
              <a:t> Stem-and-</a:t>
            </a:r>
          </a:p>
          <a:p>
            <a:pPr>
              <a:defRPr/>
            </a:pPr>
            <a:r>
              <a:rPr lang="en-US" sz="2000" dirty="0">
                <a:effectLst>
                  <a:outerShdw blurRad="38100" dist="38100" dir="2700000" algn="tl">
                    <a:srgbClr val="000000"/>
                  </a:outerShdw>
                </a:effectLst>
                <a:latin typeface="Book Antiqua" pitchFamily="18" charset="0"/>
              </a:rPr>
              <a:t>     Leaf Display</a:t>
            </a:r>
          </a:p>
          <a:p>
            <a:pPr>
              <a:buFontTx/>
              <a:buChar char="•"/>
              <a:defRPr/>
            </a:pPr>
            <a:r>
              <a:rPr lang="en-US" sz="2000" dirty="0">
                <a:effectLst>
                  <a:outerShdw blurRad="38100" dist="38100" dir="2700000" algn="tl">
                    <a:srgbClr val="000000"/>
                  </a:outerShdw>
                </a:effectLst>
                <a:latin typeface="Book Antiqua" pitchFamily="18" charset="0"/>
              </a:rPr>
              <a:t> Scatter</a:t>
            </a:r>
          </a:p>
          <a:p>
            <a:pPr>
              <a:defRPr/>
            </a:pPr>
            <a:r>
              <a:rPr lang="en-US" sz="2000" dirty="0">
                <a:effectLst>
                  <a:outerShdw blurRad="38100" dist="38100" dir="2700000" algn="tl">
                    <a:srgbClr val="000000"/>
                  </a:outerShdw>
                </a:effectLst>
                <a:latin typeface="Book Antiqua" pitchFamily="18" charset="0"/>
              </a:rPr>
              <a:t>     Diagram</a:t>
            </a:r>
          </a:p>
        </p:txBody>
      </p:sp>
      <p:grpSp>
        <p:nvGrpSpPr>
          <p:cNvPr id="5" name="Group 47">
            <a:extLst>
              <a:ext uri="{FF2B5EF4-FFF2-40B4-BE49-F238E27FC236}">
                <a16:creationId xmlns:a16="http://schemas.microsoft.com/office/drawing/2014/main" id="{48BA9B92-8CFD-1891-FDED-19E8B9F85773}"/>
              </a:ext>
            </a:extLst>
          </p:cNvPr>
          <p:cNvGrpSpPr>
            <a:grpSpLocks/>
          </p:cNvGrpSpPr>
          <p:nvPr/>
        </p:nvGrpSpPr>
        <p:grpSpPr bwMode="auto">
          <a:xfrm>
            <a:off x="7092951" y="1768476"/>
            <a:ext cx="1071563" cy="301625"/>
            <a:chOff x="3508" y="1153"/>
            <a:chExt cx="675" cy="190"/>
          </a:xfrm>
        </p:grpSpPr>
        <p:sp>
          <p:nvSpPr>
            <p:cNvPr id="79891" name="Line 19">
              <a:extLst>
                <a:ext uri="{FF2B5EF4-FFF2-40B4-BE49-F238E27FC236}">
                  <a16:creationId xmlns:a16="http://schemas.microsoft.com/office/drawing/2014/main" id="{96755E3A-56F0-5B08-36CB-941A732F756A}"/>
                </a:ext>
              </a:extLst>
            </p:cNvPr>
            <p:cNvSpPr>
              <a:spLocks noChangeShapeType="1"/>
            </p:cNvSpPr>
            <p:nvPr/>
          </p:nvSpPr>
          <p:spPr bwMode="auto">
            <a:xfrm flipV="1">
              <a:off x="3508" y="1241"/>
              <a:ext cx="675"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893" name="Line 21">
              <a:extLst>
                <a:ext uri="{FF2B5EF4-FFF2-40B4-BE49-F238E27FC236}">
                  <a16:creationId xmlns:a16="http://schemas.microsoft.com/office/drawing/2014/main" id="{B38B470F-8E67-ECA4-1E88-860247887433}"/>
                </a:ext>
              </a:extLst>
            </p:cNvPr>
            <p:cNvSpPr>
              <a:spLocks noChangeShapeType="1"/>
            </p:cNvSpPr>
            <p:nvPr/>
          </p:nvSpPr>
          <p:spPr bwMode="auto">
            <a:xfrm>
              <a:off x="4177" y="1153"/>
              <a:ext cx="2"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896" name="Line 24">
              <a:extLst>
                <a:ext uri="{FF2B5EF4-FFF2-40B4-BE49-F238E27FC236}">
                  <a16:creationId xmlns:a16="http://schemas.microsoft.com/office/drawing/2014/main" id="{8E1DEF09-D849-5FEA-DBF4-C64771161D78}"/>
                </a:ext>
              </a:extLst>
            </p:cNvPr>
            <p:cNvSpPr>
              <a:spLocks noChangeShapeType="1"/>
            </p:cNvSpPr>
            <p:nvPr/>
          </p:nvSpPr>
          <p:spPr bwMode="auto">
            <a:xfrm>
              <a:off x="3511" y="1241"/>
              <a:ext cx="2" cy="102"/>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79907" name="Oval 35">
            <a:extLst>
              <a:ext uri="{FF2B5EF4-FFF2-40B4-BE49-F238E27FC236}">
                <a16:creationId xmlns:a16="http://schemas.microsoft.com/office/drawing/2014/main" id="{E0DA6187-EEB4-6A9E-F040-F50DE8666C95}"/>
              </a:ext>
            </a:extLst>
          </p:cNvPr>
          <p:cNvSpPr>
            <a:spLocks noChangeArrowheads="1"/>
          </p:cNvSpPr>
          <p:nvPr/>
        </p:nvSpPr>
        <p:spPr bwMode="auto">
          <a:xfrm>
            <a:off x="5448300" y="800100"/>
            <a:ext cx="1257300" cy="495300"/>
          </a:xfrm>
          <a:prstGeom prst="ellipse">
            <a:avLst/>
          </a:prstGeom>
          <a:solidFill>
            <a:srgbClr val="99CCFF"/>
          </a:solidFill>
          <a:ln w="12700">
            <a:solidFill>
              <a:schemeClr val="tx1"/>
            </a:solidFill>
            <a:round/>
            <a:headEnd/>
            <a:tailEnd/>
          </a:ln>
          <a:effectLst>
            <a:outerShdw dist="35921" dir="2700000" algn="ctr" rotWithShape="0">
              <a:srgbClr val="000000"/>
            </a:outerShdw>
          </a:effectLst>
        </p:spPr>
        <p:txBody>
          <a:bodyPr wrap="none" anchor="ctr"/>
          <a:lstStyle/>
          <a:p>
            <a:pPr algn="ctr">
              <a:defRPr/>
            </a:pPr>
            <a:r>
              <a:rPr lang="en-US" sz="2400" dirty="0">
                <a:effectLst>
                  <a:outerShdw blurRad="38100" dist="38100" dir="2700000" algn="tl">
                    <a:srgbClr val="000000"/>
                  </a:outerShdw>
                </a:effectLst>
                <a:latin typeface="Book Antiqua" pitchFamily="18" charset="0"/>
              </a:rPr>
              <a:t>Data</a:t>
            </a:r>
          </a:p>
        </p:txBody>
      </p:sp>
      <p:grpSp>
        <p:nvGrpSpPr>
          <p:cNvPr id="6" name="Group 44">
            <a:extLst>
              <a:ext uri="{FF2B5EF4-FFF2-40B4-BE49-F238E27FC236}">
                <a16:creationId xmlns:a16="http://schemas.microsoft.com/office/drawing/2014/main" id="{1BFC8BE8-0B6A-DA07-B7C1-6795CB2872BC}"/>
              </a:ext>
            </a:extLst>
          </p:cNvPr>
          <p:cNvGrpSpPr>
            <a:grpSpLocks/>
          </p:cNvGrpSpPr>
          <p:nvPr/>
        </p:nvGrpSpPr>
        <p:grpSpPr bwMode="auto">
          <a:xfrm>
            <a:off x="2916239" y="1784351"/>
            <a:ext cx="1081087" cy="282575"/>
            <a:chOff x="877" y="1163"/>
            <a:chExt cx="681" cy="178"/>
          </a:xfrm>
        </p:grpSpPr>
        <p:sp>
          <p:nvSpPr>
            <p:cNvPr id="79890" name="Line 18">
              <a:extLst>
                <a:ext uri="{FF2B5EF4-FFF2-40B4-BE49-F238E27FC236}">
                  <a16:creationId xmlns:a16="http://schemas.microsoft.com/office/drawing/2014/main" id="{923F77DF-B4A6-5C4C-6C15-243922C86FAC}"/>
                </a:ext>
              </a:extLst>
            </p:cNvPr>
            <p:cNvSpPr>
              <a:spLocks noChangeShapeType="1"/>
            </p:cNvSpPr>
            <p:nvPr/>
          </p:nvSpPr>
          <p:spPr bwMode="auto">
            <a:xfrm>
              <a:off x="877" y="1246"/>
              <a:ext cx="681" cy="0"/>
            </a:xfrm>
            <a:prstGeom prst="line">
              <a:avLst/>
            </a:prstGeom>
            <a:noFill/>
            <a:ln w="12700">
              <a:solidFill>
                <a:schemeClr val="tx1"/>
              </a:solidFill>
              <a:round/>
              <a:headEnd/>
              <a:tailEnd/>
            </a:ln>
            <a:effectLst>
              <a:outerShdw dist="17961" dir="2700000" algn="ctr" rotWithShape="0">
                <a:schemeClr val="bg2"/>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892" name="Line 20">
              <a:extLst>
                <a:ext uri="{FF2B5EF4-FFF2-40B4-BE49-F238E27FC236}">
                  <a16:creationId xmlns:a16="http://schemas.microsoft.com/office/drawing/2014/main" id="{A6707BCC-B888-6262-41E4-514FA67613FC}"/>
                </a:ext>
              </a:extLst>
            </p:cNvPr>
            <p:cNvSpPr>
              <a:spLocks noChangeShapeType="1"/>
            </p:cNvSpPr>
            <p:nvPr/>
          </p:nvSpPr>
          <p:spPr bwMode="auto">
            <a:xfrm>
              <a:off x="1554" y="1163"/>
              <a:ext cx="0" cy="82"/>
            </a:xfrm>
            <a:prstGeom prst="line">
              <a:avLst/>
            </a:prstGeom>
            <a:noFill/>
            <a:ln w="12700">
              <a:solidFill>
                <a:schemeClr val="tx1"/>
              </a:solidFill>
              <a:round/>
              <a:headEnd/>
              <a:tailEnd/>
            </a:ln>
            <a:effectLst>
              <a:outerShdw dist="17961" dir="2700000" algn="ctr" rotWithShape="0">
                <a:schemeClr val="bg2"/>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895" name="Line 23">
              <a:extLst>
                <a:ext uri="{FF2B5EF4-FFF2-40B4-BE49-F238E27FC236}">
                  <a16:creationId xmlns:a16="http://schemas.microsoft.com/office/drawing/2014/main" id="{46E52A7A-96B2-503E-A6DA-AE7A06E9663B}"/>
                </a:ext>
              </a:extLst>
            </p:cNvPr>
            <p:cNvSpPr>
              <a:spLocks noChangeShapeType="1"/>
            </p:cNvSpPr>
            <p:nvPr/>
          </p:nvSpPr>
          <p:spPr bwMode="auto">
            <a:xfrm flipH="1">
              <a:off x="881" y="1249"/>
              <a:ext cx="0" cy="92"/>
            </a:xfrm>
            <a:prstGeom prst="line">
              <a:avLst/>
            </a:prstGeom>
            <a:noFill/>
            <a:ln w="12700">
              <a:solidFill>
                <a:schemeClr val="tx1"/>
              </a:solidFill>
              <a:round/>
              <a:headEnd/>
              <a:tailEnd type="triangle" w="med" len="med"/>
            </a:ln>
            <a:effectLst>
              <a:outerShdw dist="17961" dir="2700000" algn="ctr" rotWithShape="0">
                <a:schemeClr val="bg2"/>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7" name="Group 50">
            <a:extLst>
              <a:ext uri="{FF2B5EF4-FFF2-40B4-BE49-F238E27FC236}">
                <a16:creationId xmlns:a16="http://schemas.microsoft.com/office/drawing/2014/main" id="{9D122FE6-5EA8-7B26-B5A7-80919EB216F3}"/>
              </a:ext>
            </a:extLst>
          </p:cNvPr>
          <p:cNvGrpSpPr>
            <a:grpSpLocks/>
          </p:cNvGrpSpPr>
          <p:nvPr/>
        </p:nvGrpSpPr>
        <p:grpSpPr bwMode="auto">
          <a:xfrm>
            <a:off x="8159750" y="1906589"/>
            <a:ext cx="1003300" cy="166687"/>
            <a:chOff x="4180" y="1240"/>
            <a:chExt cx="632" cy="105"/>
          </a:xfrm>
        </p:grpSpPr>
        <p:sp>
          <p:nvSpPr>
            <p:cNvPr id="79912" name="Line 40">
              <a:extLst>
                <a:ext uri="{FF2B5EF4-FFF2-40B4-BE49-F238E27FC236}">
                  <a16:creationId xmlns:a16="http://schemas.microsoft.com/office/drawing/2014/main" id="{1B3E483F-522F-56A7-B0EB-925275E63007}"/>
                </a:ext>
              </a:extLst>
            </p:cNvPr>
            <p:cNvSpPr>
              <a:spLocks noChangeShapeType="1"/>
            </p:cNvSpPr>
            <p:nvPr/>
          </p:nvSpPr>
          <p:spPr bwMode="auto">
            <a:xfrm>
              <a:off x="4180" y="1240"/>
              <a:ext cx="632" cy="2"/>
            </a:xfrm>
            <a:prstGeom prst="line">
              <a:avLst/>
            </a:prstGeom>
            <a:noFill/>
            <a:ln w="12700">
              <a:solidFill>
                <a:schemeClr val="tx1"/>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897" name="Line 25">
              <a:extLst>
                <a:ext uri="{FF2B5EF4-FFF2-40B4-BE49-F238E27FC236}">
                  <a16:creationId xmlns:a16="http://schemas.microsoft.com/office/drawing/2014/main" id="{1BA2C6B1-C780-5E17-F65F-91660001DBB2}"/>
                </a:ext>
              </a:extLst>
            </p:cNvPr>
            <p:cNvSpPr>
              <a:spLocks noChangeShapeType="1"/>
            </p:cNvSpPr>
            <p:nvPr/>
          </p:nvSpPr>
          <p:spPr bwMode="auto">
            <a:xfrm>
              <a:off x="4807" y="1245"/>
              <a:ext cx="2" cy="10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79924" name="AutoShape 52">
            <a:extLst>
              <a:ext uri="{FF2B5EF4-FFF2-40B4-BE49-F238E27FC236}">
                <a16:creationId xmlns:a16="http://schemas.microsoft.com/office/drawing/2014/main" id="{C56FCDED-1569-C851-53EF-C430D8004DEA}"/>
              </a:ext>
            </a:extLst>
          </p:cNvPr>
          <p:cNvSpPr>
            <a:spLocks noChangeArrowheads="1"/>
          </p:cNvSpPr>
          <p:nvPr/>
        </p:nvSpPr>
        <p:spPr bwMode="auto">
          <a:xfrm rot="5400000">
            <a:off x="2028826" y="2393951"/>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925" name="AutoShape 53">
            <a:extLst>
              <a:ext uri="{FF2B5EF4-FFF2-40B4-BE49-F238E27FC236}">
                <a16:creationId xmlns:a16="http://schemas.microsoft.com/office/drawing/2014/main" id="{4CF749C1-FB33-6EBD-5069-16B60286F247}"/>
              </a:ext>
            </a:extLst>
          </p:cNvPr>
          <p:cNvSpPr>
            <a:spLocks noChangeArrowheads="1"/>
          </p:cNvSpPr>
          <p:nvPr/>
        </p:nvSpPr>
        <p:spPr bwMode="auto">
          <a:xfrm rot="5400000">
            <a:off x="4010026" y="2413001"/>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926" name="AutoShape 54">
            <a:extLst>
              <a:ext uri="{FF2B5EF4-FFF2-40B4-BE49-F238E27FC236}">
                <a16:creationId xmlns:a16="http://schemas.microsoft.com/office/drawing/2014/main" id="{C27099D1-8A87-E2F4-0C6D-A547E5432819}"/>
              </a:ext>
            </a:extLst>
          </p:cNvPr>
          <p:cNvSpPr>
            <a:spLocks noChangeArrowheads="1"/>
          </p:cNvSpPr>
          <p:nvPr/>
        </p:nvSpPr>
        <p:spPr bwMode="auto">
          <a:xfrm rot="5400000">
            <a:off x="6200776" y="2432051"/>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9927" name="AutoShape 55">
            <a:extLst>
              <a:ext uri="{FF2B5EF4-FFF2-40B4-BE49-F238E27FC236}">
                <a16:creationId xmlns:a16="http://schemas.microsoft.com/office/drawing/2014/main" id="{54FE07C1-90B9-A9C9-B028-C3A2E385F181}"/>
              </a:ext>
            </a:extLst>
          </p:cNvPr>
          <p:cNvSpPr>
            <a:spLocks noChangeArrowheads="1"/>
          </p:cNvSpPr>
          <p:nvPr/>
        </p:nvSpPr>
        <p:spPr bwMode="auto">
          <a:xfrm rot="5400000">
            <a:off x="8181976" y="2413001"/>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9907"/>
                                        </p:tgtEl>
                                        <p:attrNameLst>
                                          <p:attrName>style.visibility</p:attrName>
                                        </p:attrNameLst>
                                      </p:cBhvr>
                                      <p:to>
                                        <p:strVal val="visible"/>
                                      </p:to>
                                    </p:set>
                                    <p:animEffect transition="in" filter="dissolve">
                                      <p:cBhvr>
                                        <p:cTn id="7" dur="500"/>
                                        <p:tgtEl>
                                          <p:spTgt spid="79907"/>
                                        </p:tgtEl>
                                      </p:cBhvr>
                                    </p:animEffect>
                                  </p:childTnLst>
                                </p:cTn>
                              </p:par>
                            </p:childTnLst>
                          </p:cTn>
                        </p:par>
                        <p:par>
                          <p:cTn id="8" fill="hold" nodeType="afterGroup">
                            <p:stCondLst>
                              <p:cond delay="1500"/>
                            </p:stCondLst>
                            <p:childTnLst>
                              <p:par>
                                <p:cTn id="9" presetID="12" presetClass="entr" presetSubtype="2"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slide(fromRight)">
                                      <p:cBhvr>
                                        <p:cTn id="11" dur="500"/>
                                        <p:tgtEl>
                                          <p:spTgt spid="3"/>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79876"/>
                                        </p:tgtEl>
                                        <p:attrNameLst>
                                          <p:attrName>style.visibility</p:attrName>
                                        </p:attrNameLst>
                                      </p:cBhvr>
                                      <p:to>
                                        <p:strVal val="visible"/>
                                      </p:to>
                                    </p:set>
                                    <p:animEffect transition="in" filter="dissolve">
                                      <p:cBhvr>
                                        <p:cTn id="15" dur="500"/>
                                        <p:tgtEl>
                                          <p:spTgt spid="79876"/>
                                        </p:tgtEl>
                                      </p:cBhvr>
                                    </p:animEffect>
                                  </p:childTnLst>
                                </p:cTn>
                              </p:par>
                            </p:childTnLst>
                          </p:cTn>
                        </p:par>
                        <p:par>
                          <p:cTn id="16" fill="hold" nodeType="afterGroup">
                            <p:stCondLst>
                              <p:cond delay="4500"/>
                            </p:stCondLst>
                            <p:childTnLst>
                              <p:par>
                                <p:cTn id="17" presetID="12" presetClass="entr" presetSubtype="8"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slide(fromLeft)">
                                      <p:cBhvr>
                                        <p:cTn id="19" dur="500"/>
                                        <p:tgtEl>
                                          <p:spTgt spid="4"/>
                                        </p:tgtEl>
                                      </p:cBhvr>
                                    </p:animEffect>
                                  </p:childTnLst>
                                </p:cTn>
                              </p:par>
                            </p:childTnLst>
                          </p:cTn>
                        </p:par>
                        <p:par>
                          <p:cTn id="20" fill="hold" nodeType="afterGroup">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79877"/>
                                        </p:tgtEl>
                                        <p:attrNameLst>
                                          <p:attrName>style.visibility</p:attrName>
                                        </p:attrNameLst>
                                      </p:cBhvr>
                                      <p:to>
                                        <p:strVal val="visible"/>
                                      </p:to>
                                    </p:set>
                                    <p:animEffect transition="in" filter="dissolve">
                                      <p:cBhvr>
                                        <p:cTn id="23" dur="500"/>
                                        <p:tgtEl>
                                          <p:spTgt spid="79877"/>
                                        </p:tgtEl>
                                      </p:cBhvr>
                                    </p:animEffect>
                                  </p:childTnLst>
                                </p:cTn>
                              </p:par>
                            </p:childTnLst>
                          </p:cTn>
                        </p:par>
                        <p:par>
                          <p:cTn id="24" fill="hold" nodeType="afterGroup">
                            <p:stCondLst>
                              <p:cond delay="7500"/>
                            </p:stCondLst>
                            <p:childTnLst>
                              <p:par>
                                <p:cTn id="25" presetID="12" presetClass="entr" presetSubtype="2" fill="hold"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slide(fromRight)">
                                      <p:cBhvr>
                                        <p:cTn id="27" dur="500"/>
                                        <p:tgtEl>
                                          <p:spTgt spid="6"/>
                                        </p:tgtEl>
                                      </p:cBhvr>
                                    </p:animEffect>
                                  </p:childTnLst>
                                </p:cTn>
                              </p:par>
                            </p:childTnLst>
                          </p:cTn>
                        </p:par>
                        <p:par>
                          <p:cTn id="28" fill="hold" nodeType="afterGroup">
                            <p:stCondLst>
                              <p:cond delay="9000"/>
                            </p:stCondLst>
                            <p:childTnLst>
                              <p:par>
                                <p:cTn id="29" presetID="9" presetClass="entr" presetSubtype="0" fill="hold" grpId="0" nodeType="afterEffect">
                                  <p:stCondLst>
                                    <p:cond delay="1000"/>
                                  </p:stCondLst>
                                  <p:childTnLst>
                                    <p:set>
                                      <p:cBhvr>
                                        <p:cTn id="30" dur="1" fill="hold">
                                          <p:stCondLst>
                                            <p:cond delay="0"/>
                                          </p:stCondLst>
                                        </p:cTn>
                                        <p:tgtEl>
                                          <p:spTgt spid="79878"/>
                                        </p:tgtEl>
                                        <p:attrNameLst>
                                          <p:attrName>style.visibility</p:attrName>
                                        </p:attrNameLst>
                                      </p:cBhvr>
                                      <p:to>
                                        <p:strVal val="visible"/>
                                      </p:to>
                                    </p:set>
                                    <p:animEffect transition="in" filter="dissolve">
                                      <p:cBhvr>
                                        <p:cTn id="31" dur="500"/>
                                        <p:tgtEl>
                                          <p:spTgt spid="79878"/>
                                        </p:tgtEl>
                                      </p:cBhvr>
                                    </p:animEffect>
                                  </p:childTnLst>
                                </p:cTn>
                              </p:par>
                            </p:childTnLst>
                          </p:cTn>
                        </p:par>
                        <p:par>
                          <p:cTn id="32" fill="hold" nodeType="afterGroup">
                            <p:stCondLst>
                              <p:cond delay="10500"/>
                            </p:stCondLst>
                            <p:childTnLst>
                              <p:par>
                                <p:cTn id="33" presetID="12" presetClass="entr" presetSubtype="8" fill="hold" nodeType="afterEffect">
                                  <p:stCondLst>
                                    <p:cond delay="1000"/>
                                  </p:stCondLst>
                                  <p:childTnLst>
                                    <p:set>
                                      <p:cBhvr>
                                        <p:cTn id="34" dur="1" fill="hold">
                                          <p:stCondLst>
                                            <p:cond delay="0"/>
                                          </p:stCondLst>
                                        </p:cTn>
                                        <p:tgtEl>
                                          <p:spTgt spid="2"/>
                                        </p:tgtEl>
                                        <p:attrNameLst>
                                          <p:attrName>style.visibility</p:attrName>
                                        </p:attrNameLst>
                                      </p:cBhvr>
                                      <p:to>
                                        <p:strVal val="visible"/>
                                      </p:to>
                                    </p:set>
                                    <p:animEffect transition="in" filter="slide(fromLeft)">
                                      <p:cBhvr>
                                        <p:cTn id="35" dur="500"/>
                                        <p:tgtEl>
                                          <p:spTgt spid="2"/>
                                        </p:tgtEl>
                                      </p:cBhvr>
                                    </p:animEffect>
                                  </p:childTnLst>
                                </p:cTn>
                              </p:par>
                            </p:childTnLst>
                          </p:cTn>
                        </p:par>
                        <p:par>
                          <p:cTn id="36" fill="hold" nodeType="afterGroup">
                            <p:stCondLst>
                              <p:cond delay="12000"/>
                            </p:stCondLst>
                            <p:childTnLst>
                              <p:par>
                                <p:cTn id="37" presetID="9" presetClass="entr" presetSubtype="0" fill="hold" grpId="0" nodeType="afterEffect">
                                  <p:stCondLst>
                                    <p:cond delay="1000"/>
                                  </p:stCondLst>
                                  <p:childTnLst>
                                    <p:set>
                                      <p:cBhvr>
                                        <p:cTn id="38" dur="1" fill="hold">
                                          <p:stCondLst>
                                            <p:cond delay="0"/>
                                          </p:stCondLst>
                                        </p:cTn>
                                        <p:tgtEl>
                                          <p:spTgt spid="79880"/>
                                        </p:tgtEl>
                                        <p:attrNameLst>
                                          <p:attrName>style.visibility</p:attrName>
                                        </p:attrNameLst>
                                      </p:cBhvr>
                                      <p:to>
                                        <p:strVal val="visible"/>
                                      </p:to>
                                    </p:set>
                                    <p:animEffect transition="in" filter="dissolve">
                                      <p:cBhvr>
                                        <p:cTn id="39" dur="500"/>
                                        <p:tgtEl>
                                          <p:spTgt spid="79880"/>
                                        </p:tgtEl>
                                      </p:cBhvr>
                                    </p:animEffect>
                                  </p:childTnLst>
                                </p:cTn>
                              </p:par>
                            </p:childTnLst>
                          </p:cTn>
                        </p:par>
                        <p:par>
                          <p:cTn id="40" fill="hold" nodeType="afterGroup">
                            <p:stCondLst>
                              <p:cond delay="13500"/>
                            </p:stCondLst>
                            <p:childTnLst>
                              <p:par>
                                <p:cTn id="41" presetID="12" presetClass="entr" presetSubtype="8" fill="hold" grpId="0" nodeType="afterEffect">
                                  <p:stCondLst>
                                    <p:cond delay="1000"/>
                                  </p:stCondLst>
                                  <p:childTnLst>
                                    <p:set>
                                      <p:cBhvr>
                                        <p:cTn id="42" dur="1" fill="hold">
                                          <p:stCondLst>
                                            <p:cond delay="0"/>
                                          </p:stCondLst>
                                        </p:cTn>
                                        <p:tgtEl>
                                          <p:spTgt spid="79924"/>
                                        </p:tgtEl>
                                        <p:attrNameLst>
                                          <p:attrName>style.visibility</p:attrName>
                                        </p:attrNameLst>
                                      </p:cBhvr>
                                      <p:to>
                                        <p:strVal val="visible"/>
                                      </p:to>
                                    </p:set>
                                    <p:animEffect transition="in" filter="slide(fromLeft)">
                                      <p:cBhvr>
                                        <p:cTn id="43" dur="500"/>
                                        <p:tgtEl>
                                          <p:spTgt spid="79924"/>
                                        </p:tgtEl>
                                      </p:cBhvr>
                                    </p:animEffect>
                                  </p:childTnLst>
                                  <p:subTnLst>
                                    <p:set>
                                      <p:cBhvr override="childStyle">
                                        <p:cTn dur="1" fill="hold" display="0" masterRel="nextClick" afterEffect="1"/>
                                        <p:tgtEl>
                                          <p:spTgt spid="79924"/>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1" fill="hold" nodeType="clickEffect">
                                  <p:stCondLst>
                                    <p:cond delay="0"/>
                                  </p:stCondLst>
                                  <p:childTnLst>
                                    <p:set>
                                      <p:cBhvr>
                                        <p:cTn id="47" dur="1" fill="hold">
                                          <p:stCondLst>
                                            <p:cond delay="0"/>
                                          </p:stCondLst>
                                        </p:cTn>
                                        <p:tgtEl>
                                          <p:spTgt spid="79886"/>
                                        </p:tgtEl>
                                        <p:attrNameLst>
                                          <p:attrName>style.visibility</p:attrName>
                                        </p:attrNameLst>
                                      </p:cBhvr>
                                      <p:to>
                                        <p:strVal val="visible"/>
                                      </p:to>
                                    </p:set>
                                    <p:animEffect transition="in" filter="slide(fromTop)">
                                      <p:cBhvr>
                                        <p:cTn id="48" dur="500"/>
                                        <p:tgtEl>
                                          <p:spTgt spid="79886"/>
                                        </p:tgtEl>
                                      </p:cBhvr>
                                    </p:animEffect>
                                  </p:childTnLst>
                                </p:cTn>
                              </p:par>
                            </p:childTnLst>
                          </p:cTn>
                        </p:par>
                        <p:par>
                          <p:cTn id="49" fill="hold" nodeType="afterGroup">
                            <p:stCondLst>
                              <p:cond delay="500"/>
                            </p:stCondLst>
                            <p:childTnLst>
                              <p:par>
                                <p:cTn id="50" presetID="12" presetClass="entr" presetSubtype="1" fill="hold" grpId="0" nodeType="afterEffect">
                                  <p:stCondLst>
                                    <p:cond delay="1000"/>
                                  </p:stCondLst>
                                  <p:childTnLst>
                                    <p:set>
                                      <p:cBhvr>
                                        <p:cTn id="51" dur="1" fill="hold">
                                          <p:stCondLst>
                                            <p:cond delay="0"/>
                                          </p:stCondLst>
                                        </p:cTn>
                                        <p:tgtEl>
                                          <p:spTgt spid="79882"/>
                                        </p:tgtEl>
                                        <p:attrNameLst>
                                          <p:attrName>style.visibility</p:attrName>
                                        </p:attrNameLst>
                                      </p:cBhvr>
                                      <p:to>
                                        <p:strVal val="visible"/>
                                      </p:to>
                                    </p:set>
                                    <p:animEffect transition="in" filter="slide(fromTop)">
                                      <p:cBhvr>
                                        <p:cTn id="52" dur="500"/>
                                        <p:tgtEl>
                                          <p:spTgt spid="79882"/>
                                        </p:tgtEl>
                                      </p:cBhvr>
                                    </p:animEffect>
                                  </p:childTnLst>
                                </p:cTn>
                              </p:par>
                            </p:childTnLst>
                          </p:cTn>
                        </p:par>
                        <p:par>
                          <p:cTn id="53" fill="hold" nodeType="afterGroup">
                            <p:stCondLst>
                              <p:cond delay="2000"/>
                            </p:stCondLst>
                            <p:childTnLst>
                              <p:par>
                                <p:cTn id="54" presetID="12" presetClass="entr" presetSubtype="8" fill="hold" grpId="0" nodeType="afterEffect">
                                  <p:stCondLst>
                                    <p:cond delay="2000"/>
                                  </p:stCondLst>
                                  <p:childTnLst>
                                    <p:set>
                                      <p:cBhvr>
                                        <p:cTn id="55" dur="1" fill="hold">
                                          <p:stCondLst>
                                            <p:cond delay="0"/>
                                          </p:stCondLst>
                                        </p:cTn>
                                        <p:tgtEl>
                                          <p:spTgt spid="79925"/>
                                        </p:tgtEl>
                                        <p:attrNameLst>
                                          <p:attrName>style.visibility</p:attrName>
                                        </p:attrNameLst>
                                      </p:cBhvr>
                                      <p:to>
                                        <p:strVal val="visible"/>
                                      </p:to>
                                    </p:set>
                                    <p:animEffect transition="in" filter="slide(fromLeft)">
                                      <p:cBhvr>
                                        <p:cTn id="56" dur="500"/>
                                        <p:tgtEl>
                                          <p:spTgt spid="79925"/>
                                        </p:tgtEl>
                                      </p:cBhvr>
                                    </p:animEffect>
                                  </p:childTnLst>
                                  <p:subTnLst>
                                    <p:set>
                                      <p:cBhvr override="childStyle">
                                        <p:cTn dur="1" fill="hold" display="0" masterRel="nextClick" afterEffect="1"/>
                                        <p:tgtEl>
                                          <p:spTgt spid="79925"/>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1" fill="hold" nodeType="clickEffect">
                                  <p:stCondLst>
                                    <p:cond delay="0"/>
                                  </p:stCondLst>
                                  <p:childTnLst>
                                    <p:set>
                                      <p:cBhvr>
                                        <p:cTn id="60" dur="1" fill="hold">
                                          <p:stCondLst>
                                            <p:cond delay="0"/>
                                          </p:stCondLst>
                                        </p:cTn>
                                        <p:tgtEl>
                                          <p:spTgt spid="79889"/>
                                        </p:tgtEl>
                                        <p:attrNameLst>
                                          <p:attrName>style.visibility</p:attrName>
                                        </p:attrNameLst>
                                      </p:cBhvr>
                                      <p:to>
                                        <p:strVal val="visible"/>
                                      </p:to>
                                    </p:set>
                                    <p:animEffect transition="in" filter="slide(fromTop)">
                                      <p:cBhvr>
                                        <p:cTn id="61" dur="500"/>
                                        <p:tgtEl>
                                          <p:spTgt spid="79889"/>
                                        </p:tgtEl>
                                      </p:cBhvr>
                                    </p:animEffect>
                                  </p:childTnLst>
                                </p:cTn>
                              </p:par>
                            </p:childTnLst>
                          </p:cTn>
                        </p:par>
                        <p:par>
                          <p:cTn id="62" fill="hold" nodeType="afterGroup">
                            <p:stCondLst>
                              <p:cond delay="500"/>
                            </p:stCondLst>
                            <p:childTnLst>
                              <p:par>
                                <p:cTn id="63" presetID="12" presetClass="entr" presetSubtype="1" fill="hold" grpId="0" nodeType="afterEffect">
                                  <p:stCondLst>
                                    <p:cond delay="1000"/>
                                  </p:stCondLst>
                                  <p:childTnLst>
                                    <p:set>
                                      <p:cBhvr>
                                        <p:cTn id="64" dur="1" fill="hold">
                                          <p:stCondLst>
                                            <p:cond delay="0"/>
                                          </p:stCondLst>
                                        </p:cTn>
                                        <p:tgtEl>
                                          <p:spTgt spid="79883"/>
                                        </p:tgtEl>
                                        <p:attrNameLst>
                                          <p:attrName>style.visibility</p:attrName>
                                        </p:attrNameLst>
                                      </p:cBhvr>
                                      <p:to>
                                        <p:strVal val="visible"/>
                                      </p:to>
                                    </p:set>
                                    <p:animEffect transition="in" filter="slide(fromTop)">
                                      <p:cBhvr>
                                        <p:cTn id="65" dur="500"/>
                                        <p:tgtEl>
                                          <p:spTgt spid="79883"/>
                                        </p:tgtEl>
                                      </p:cBhvr>
                                    </p:animEffect>
                                  </p:childTnLst>
                                </p:cTn>
                              </p:par>
                            </p:childTnLst>
                          </p:cTn>
                        </p:par>
                        <p:par>
                          <p:cTn id="66" fill="hold" nodeType="afterGroup">
                            <p:stCondLst>
                              <p:cond delay="2000"/>
                            </p:stCondLst>
                            <p:childTnLst>
                              <p:par>
                                <p:cTn id="67" presetID="12" presetClass="entr" presetSubtype="2" fill="hold" nodeType="afterEffect">
                                  <p:stCondLst>
                                    <p:cond delay="1000"/>
                                  </p:stCondLst>
                                  <p:childTnLst>
                                    <p:set>
                                      <p:cBhvr>
                                        <p:cTn id="68" dur="1" fill="hold">
                                          <p:stCondLst>
                                            <p:cond delay="0"/>
                                          </p:stCondLst>
                                        </p:cTn>
                                        <p:tgtEl>
                                          <p:spTgt spid="5"/>
                                        </p:tgtEl>
                                        <p:attrNameLst>
                                          <p:attrName>style.visibility</p:attrName>
                                        </p:attrNameLst>
                                      </p:cBhvr>
                                      <p:to>
                                        <p:strVal val="visible"/>
                                      </p:to>
                                    </p:set>
                                    <p:animEffect transition="in" filter="slide(fromRight)">
                                      <p:cBhvr>
                                        <p:cTn id="69" dur="500"/>
                                        <p:tgtEl>
                                          <p:spTgt spid="5"/>
                                        </p:tgtEl>
                                      </p:cBhvr>
                                    </p:animEffect>
                                  </p:childTnLst>
                                </p:cTn>
                              </p:par>
                            </p:childTnLst>
                          </p:cTn>
                        </p:par>
                        <p:par>
                          <p:cTn id="70" fill="hold" nodeType="afterGroup">
                            <p:stCondLst>
                              <p:cond delay="3500"/>
                            </p:stCondLst>
                            <p:childTnLst>
                              <p:par>
                                <p:cTn id="71" presetID="9" presetClass="entr" presetSubtype="0" fill="hold" grpId="0" nodeType="afterEffect">
                                  <p:stCondLst>
                                    <p:cond delay="1000"/>
                                  </p:stCondLst>
                                  <p:childTnLst>
                                    <p:set>
                                      <p:cBhvr>
                                        <p:cTn id="72" dur="1" fill="hold">
                                          <p:stCondLst>
                                            <p:cond delay="0"/>
                                          </p:stCondLst>
                                        </p:cTn>
                                        <p:tgtEl>
                                          <p:spTgt spid="79879"/>
                                        </p:tgtEl>
                                        <p:attrNameLst>
                                          <p:attrName>style.visibility</p:attrName>
                                        </p:attrNameLst>
                                      </p:cBhvr>
                                      <p:to>
                                        <p:strVal val="visible"/>
                                      </p:to>
                                    </p:set>
                                    <p:animEffect transition="in" filter="dissolve">
                                      <p:cBhvr>
                                        <p:cTn id="73" dur="500"/>
                                        <p:tgtEl>
                                          <p:spTgt spid="79879"/>
                                        </p:tgtEl>
                                      </p:cBhvr>
                                    </p:animEffect>
                                  </p:childTnLst>
                                </p:cTn>
                              </p:par>
                            </p:childTnLst>
                          </p:cTn>
                        </p:par>
                        <p:par>
                          <p:cTn id="74" fill="hold" nodeType="afterGroup">
                            <p:stCondLst>
                              <p:cond delay="5000"/>
                            </p:stCondLst>
                            <p:childTnLst>
                              <p:par>
                                <p:cTn id="75" presetID="12" presetClass="entr" presetSubtype="8" fill="hold" nodeType="afterEffect">
                                  <p:stCondLst>
                                    <p:cond delay="1000"/>
                                  </p:stCondLst>
                                  <p:childTnLst>
                                    <p:set>
                                      <p:cBhvr>
                                        <p:cTn id="76" dur="1" fill="hold">
                                          <p:stCondLst>
                                            <p:cond delay="0"/>
                                          </p:stCondLst>
                                        </p:cTn>
                                        <p:tgtEl>
                                          <p:spTgt spid="7"/>
                                        </p:tgtEl>
                                        <p:attrNameLst>
                                          <p:attrName>style.visibility</p:attrName>
                                        </p:attrNameLst>
                                      </p:cBhvr>
                                      <p:to>
                                        <p:strVal val="visible"/>
                                      </p:to>
                                    </p:set>
                                    <p:animEffect transition="in" filter="slide(fromLeft)">
                                      <p:cBhvr>
                                        <p:cTn id="77" dur="500"/>
                                        <p:tgtEl>
                                          <p:spTgt spid="7"/>
                                        </p:tgtEl>
                                      </p:cBhvr>
                                    </p:animEffect>
                                  </p:childTnLst>
                                </p:cTn>
                              </p:par>
                            </p:childTnLst>
                          </p:cTn>
                        </p:par>
                        <p:par>
                          <p:cTn id="78" fill="hold" nodeType="afterGroup">
                            <p:stCondLst>
                              <p:cond delay="6500"/>
                            </p:stCondLst>
                            <p:childTnLst>
                              <p:par>
                                <p:cTn id="79" presetID="9" presetClass="entr" presetSubtype="0" fill="hold" grpId="0" nodeType="afterEffect">
                                  <p:stCondLst>
                                    <p:cond delay="1000"/>
                                  </p:stCondLst>
                                  <p:childTnLst>
                                    <p:set>
                                      <p:cBhvr>
                                        <p:cTn id="80" dur="1" fill="hold">
                                          <p:stCondLst>
                                            <p:cond delay="0"/>
                                          </p:stCondLst>
                                        </p:cTn>
                                        <p:tgtEl>
                                          <p:spTgt spid="79881"/>
                                        </p:tgtEl>
                                        <p:attrNameLst>
                                          <p:attrName>style.visibility</p:attrName>
                                        </p:attrNameLst>
                                      </p:cBhvr>
                                      <p:to>
                                        <p:strVal val="visible"/>
                                      </p:to>
                                    </p:set>
                                    <p:animEffect transition="in" filter="dissolve">
                                      <p:cBhvr>
                                        <p:cTn id="81" dur="500"/>
                                        <p:tgtEl>
                                          <p:spTgt spid="79881"/>
                                        </p:tgtEl>
                                      </p:cBhvr>
                                    </p:animEffect>
                                  </p:childTnLst>
                                </p:cTn>
                              </p:par>
                            </p:childTnLst>
                          </p:cTn>
                        </p:par>
                        <p:par>
                          <p:cTn id="82" fill="hold" nodeType="afterGroup">
                            <p:stCondLst>
                              <p:cond delay="8000"/>
                            </p:stCondLst>
                            <p:childTnLst>
                              <p:par>
                                <p:cTn id="83" presetID="12" presetClass="entr" presetSubtype="8" fill="hold" grpId="0" nodeType="afterEffect">
                                  <p:stCondLst>
                                    <p:cond delay="1000"/>
                                  </p:stCondLst>
                                  <p:childTnLst>
                                    <p:set>
                                      <p:cBhvr>
                                        <p:cTn id="84" dur="1" fill="hold">
                                          <p:stCondLst>
                                            <p:cond delay="0"/>
                                          </p:stCondLst>
                                        </p:cTn>
                                        <p:tgtEl>
                                          <p:spTgt spid="79926"/>
                                        </p:tgtEl>
                                        <p:attrNameLst>
                                          <p:attrName>style.visibility</p:attrName>
                                        </p:attrNameLst>
                                      </p:cBhvr>
                                      <p:to>
                                        <p:strVal val="visible"/>
                                      </p:to>
                                    </p:set>
                                    <p:animEffect transition="in" filter="slide(fromLeft)">
                                      <p:cBhvr>
                                        <p:cTn id="85" dur="500"/>
                                        <p:tgtEl>
                                          <p:spTgt spid="79926"/>
                                        </p:tgtEl>
                                      </p:cBhvr>
                                    </p:animEffect>
                                  </p:childTnLst>
                                  <p:subTnLst>
                                    <p:set>
                                      <p:cBhvr override="childStyle">
                                        <p:cTn dur="1" fill="hold" display="0" masterRel="nextClick" afterEffect="1"/>
                                        <p:tgtEl>
                                          <p:spTgt spid="79926"/>
                                        </p:tgtEl>
                                        <p:attrNameLst>
                                          <p:attrName>style.visibility</p:attrName>
                                        </p:attrNameLst>
                                      </p:cBhvr>
                                      <p:to>
                                        <p:strVal val="hidden"/>
                                      </p:to>
                                    </p:set>
                                  </p:subTnLst>
                                </p:cTn>
                              </p:par>
                            </p:childTnLst>
                          </p:cTn>
                        </p:par>
                      </p:childTnLst>
                    </p:cTn>
                  </p:par>
                  <p:par>
                    <p:cTn id="86" fill="hold" nodeType="clickPar">
                      <p:stCondLst>
                        <p:cond delay="indefinite"/>
                      </p:stCondLst>
                      <p:childTnLst>
                        <p:par>
                          <p:cTn id="87" fill="hold" nodeType="withGroup">
                            <p:stCondLst>
                              <p:cond delay="0"/>
                            </p:stCondLst>
                            <p:childTnLst>
                              <p:par>
                                <p:cTn id="88" presetID="12" presetClass="entr" presetSubtype="1" fill="hold" nodeType="clickEffect">
                                  <p:stCondLst>
                                    <p:cond delay="0"/>
                                  </p:stCondLst>
                                  <p:childTnLst>
                                    <p:set>
                                      <p:cBhvr>
                                        <p:cTn id="89" dur="1" fill="hold">
                                          <p:stCondLst>
                                            <p:cond delay="0"/>
                                          </p:stCondLst>
                                        </p:cTn>
                                        <p:tgtEl>
                                          <p:spTgt spid="79887"/>
                                        </p:tgtEl>
                                        <p:attrNameLst>
                                          <p:attrName>style.visibility</p:attrName>
                                        </p:attrNameLst>
                                      </p:cBhvr>
                                      <p:to>
                                        <p:strVal val="visible"/>
                                      </p:to>
                                    </p:set>
                                    <p:animEffect transition="in" filter="slide(fromTop)">
                                      <p:cBhvr>
                                        <p:cTn id="90" dur="500"/>
                                        <p:tgtEl>
                                          <p:spTgt spid="79887"/>
                                        </p:tgtEl>
                                      </p:cBhvr>
                                    </p:animEffect>
                                  </p:childTnLst>
                                </p:cTn>
                              </p:par>
                            </p:childTnLst>
                          </p:cTn>
                        </p:par>
                        <p:par>
                          <p:cTn id="91" fill="hold" nodeType="afterGroup">
                            <p:stCondLst>
                              <p:cond delay="500"/>
                            </p:stCondLst>
                            <p:childTnLst>
                              <p:par>
                                <p:cTn id="92" presetID="12" presetClass="entr" presetSubtype="1" fill="hold" grpId="0" nodeType="afterEffect">
                                  <p:stCondLst>
                                    <p:cond delay="1000"/>
                                  </p:stCondLst>
                                  <p:childTnLst>
                                    <p:set>
                                      <p:cBhvr>
                                        <p:cTn id="93" dur="1" fill="hold">
                                          <p:stCondLst>
                                            <p:cond delay="0"/>
                                          </p:stCondLst>
                                        </p:cTn>
                                        <p:tgtEl>
                                          <p:spTgt spid="79884"/>
                                        </p:tgtEl>
                                        <p:attrNameLst>
                                          <p:attrName>style.visibility</p:attrName>
                                        </p:attrNameLst>
                                      </p:cBhvr>
                                      <p:to>
                                        <p:strVal val="visible"/>
                                      </p:to>
                                    </p:set>
                                    <p:animEffect transition="in" filter="slide(fromTop)">
                                      <p:cBhvr>
                                        <p:cTn id="94" dur="500"/>
                                        <p:tgtEl>
                                          <p:spTgt spid="79884"/>
                                        </p:tgtEl>
                                      </p:cBhvr>
                                    </p:animEffect>
                                  </p:childTnLst>
                                </p:cTn>
                              </p:par>
                            </p:childTnLst>
                          </p:cTn>
                        </p:par>
                        <p:par>
                          <p:cTn id="95" fill="hold" nodeType="afterGroup">
                            <p:stCondLst>
                              <p:cond delay="2000"/>
                            </p:stCondLst>
                            <p:childTnLst>
                              <p:par>
                                <p:cTn id="96" presetID="12" presetClass="entr" presetSubtype="8" fill="hold" grpId="0" nodeType="afterEffect">
                                  <p:stCondLst>
                                    <p:cond delay="2000"/>
                                  </p:stCondLst>
                                  <p:childTnLst>
                                    <p:set>
                                      <p:cBhvr>
                                        <p:cTn id="97" dur="1" fill="hold">
                                          <p:stCondLst>
                                            <p:cond delay="0"/>
                                          </p:stCondLst>
                                        </p:cTn>
                                        <p:tgtEl>
                                          <p:spTgt spid="79927"/>
                                        </p:tgtEl>
                                        <p:attrNameLst>
                                          <p:attrName>style.visibility</p:attrName>
                                        </p:attrNameLst>
                                      </p:cBhvr>
                                      <p:to>
                                        <p:strVal val="visible"/>
                                      </p:to>
                                    </p:set>
                                    <p:animEffect transition="in" filter="slide(fromLeft)">
                                      <p:cBhvr>
                                        <p:cTn id="98" dur="500"/>
                                        <p:tgtEl>
                                          <p:spTgt spid="79927"/>
                                        </p:tgtEl>
                                      </p:cBhvr>
                                    </p:animEffect>
                                  </p:childTnLst>
                                  <p:subTnLst>
                                    <p:set>
                                      <p:cBhvr override="childStyle">
                                        <p:cTn dur="1" fill="hold" display="0" masterRel="nextClick" afterEffect="1"/>
                                        <p:tgtEl>
                                          <p:spTgt spid="79927"/>
                                        </p:tgtEl>
                                        <p:attrNameLst>
                                          <p:attrName>style.visibility</p:attrName>
                                        </p:attrNameLst>
                                      </p:cBhvr>
                                      <p:to>
                                        <p:strVal val="hidden"/>
                                      </p:to>
                                    </p:set>
                                  </p:subTnLst>
                                </p:cTn>
                              </p:par>
                            </p:childTnLst>
                          </p:cTn>
                        </p:par>
                      </p:childTnLst>
                    </p:cTn>
                  </p:par>
                  <p:par>
                    <p:cTn id="99" fill="hold" nodeType="clickPar">
                      <p:stCondLst>
                        <p:cond delay="indefinite"/>
                      </p:stCondLst>
                      <p:childTnLst>
                        <p:par>
                          <p:cTn id="100" fill="hold" nodeType="withGroup">
                            <p:stCondLst>
                              <p:cond delay="0"/>
                            </p:stCondLst>
                            <p:childTnLst>
                              <p:par>
                                <p:cTn id="101" presetID="12" presetClass="entr" presetSubtype="1" fill="hold" nodeType="clickEffect">
                                  <p:stCondLst>
                                    <p:cond delay="0"/>
                                  </p:stCondLst>
                                  <p:childTnLst>
                                    <p:set>
                                      <p:cBhvr>
                                        <p:cTn id="102" dur="1" fill="hold">
                                          <p:stCondLst>
                                            <p:cond delay="0"/>
                                          </p:stCondLst>
                                        </p:cTn>
                                        <p:tgtEl>
                                          <p:spTgt spid="79888"/>
                                        </p:tgtEl>
                                        <p:attrNameLst>
                                          <p:attrName>style.visibility</p:attrName>
                                        </p:attrNameLst>
                                      </p:cBhvr>
                                      <p:to>
                                        <p:strVal val="visible"/>
                                      </p:to>
                                    </p:set>
                                    <p:animEffect transition="in" filter="slide(fromTop)">
                                      <p:cBhvr>
                                        <p:cTn id="103" dur="500"/>
                                        <p:tgtEl>
                                          <p:spTgt spid="79888"/>
                                        </p:tgtEl>
                                      </p:cBhvr>
                                    </p:animEffect>
                                  </p:childTnLst>
                                </p:cTn>
                              </p:par>
                            </p:childTnLst>
                          </p:cTn>
                        </p:par>
                        <p:par>
                          <p:cTn id="104" fill="hold" nodeType="afterGroup">
                            <p:stCondLst>
                              <p:cond delay="500"/>
                            </p:stCondLst>
                            <p:childTnLst>
                              <p:par>
                                <p:cTn id="105" presetID="12" presetClass="entr" presetSubtype="1" fill="hold" grpId="0" nodeType="afterEffect">
                                  <p:stCondLst>
                                    <p:cond delay="1000"/>
                                  </p:stCondLst>
                                  <p:childTnLst>
                                    <p:set>
                                      <p:cBhvr>
                                        <p:cTn id="106" dur="1" fill="hold">
                                          <p:stCondLst>
                                            <p:cond delay="0"/>
                                          </p:stCondLst>
                                        </p:cTn>
                                        <p:tgtEl>
                                          <p:spTgt spid="79885"/>
                                        </p:tgtEl>
                                        <p:attrNameLst>
                                          <p:attrName>style.visibility</p:attrName>
                                        </p:attrNameLst>
                                      </p:cBhvr>
                                      <p:to>
                                        <p:strVal val="visible"/>
                                      </p:to>
                                    </p:set>
                                    <p:animEffect transition="in" filter="slide(fromTop)">
                                      <p:cBhvr>
                                        <p:cTn id="107" dur="500"/>
                                        <p:tgtEl>
                                          <p:spTgt spid="79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autoUpdateAnimBg="0"/>
      <p:bldP spid="79877" grpId="0" animBg="1" autoUpdateAnimBg="0"/>
      <p:bldP spid="79878" grpId="0" animBg="1" autoUpdateAnimBg="0"/>
      <p:bldP spid="79879" grpId="0" animBg="1" autoUpdateAnimBg="0"/>
      <p:bldP spid="79880" grpId="0" animBg="1" autoUpdateAnimBg="0"/>
      <p:bldP spid="79881" grpId="0" animBg="1" autoUpdateAnimBg="0"/>
      <p:bldP spid="79882" grpId="0" autoUpdateAnimBg="0"/>
      <p:bldP spid="79883" grpId="0" autoUpdateAnimBg="0"/>
      <p:bldP spid="79884" grpId="0" autoUpdateAnimBg="0"/>
      <p:bldP spid="79885" grpId="0" autoUpdateAnimBg="0"/>
      <p:bldP spid="79907" grpId="0" animBg="1" autoUpdateAnimBg="0"/>
      <p:bldP spid="79924" grpId="0" animBg="1"/>
      <p:bldP spid="79925" grpId="0" animBg="1"/>
      <p:bldP spid="79926" grpId="0" animBg="1"/>
      <p:bldP spid="7992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a:extLst>
              <a:ext uri="{FF2B5EF4-FFF2-40B4-BE49-F238E27FC236}">
                <a16:creationId xmlns:a16="http://schemas.microsoft.com/office/drawing/2014/main" id="{22C8B481-0496-5B09-3D25-102D69668E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4225" y="247650"/>
            <a:ext cx="824865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5">
            <a:extLst>
              <a:ext uri="{FF2B5EF4-FFF2-40B4-BE49-F238E27FC236}">
                <a16:creationId xmlns:a16="http://schemas.microsoft.com/office/drawing/2014/main" id="{BB6184B9-8684-E222-6AF4-780594C58332}"/>
              </a:ext>
            </a:extLst>
          </p:cNvPr>
          <p:cNvSpPr>
            <a:spLocks noChangeArrowheads="1"/>
          </p:cNvSpPr>
          <p:nvPr/>
        </p:nvSpPr>
        <p:spPr bwMode="auto">
          <a:xfrm>
            <a:off x="1825626" y="6145213"/>
            <a:ext cx="79279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1200">
                <a:hlinkClick r:id="rId3"/>
              </a:rPr>
              <a:t>http://www.pmslweb.com/the-blog/wp-content/uploads/2012/03/31-probability-of-being-right-graph.png</a:t>
            </a:r>
            <a:endParaRPr lang="en-US" altLang="en-US" sz="1200"/>
          </a:p>
          <a:p>
            <a:endParaRPr lang="en-US" altLang="en-US"/>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9D7AAFD1-E2F3-69EE-3EEB-F0A922880583}"/>
              </a:ext>
            </a:extLst>
          </p:cNvPr>
          <p:cNvPicPr>
            <a:picLocks noChangeAspect="1"/>
          </p:cNvPicPr>
          <p:nvPr/>
        </p:nvPicPr>
        <p:blipFill>
          <a:blip r:embed="rId2"/>
          <a:stretch>
            <a:fillRect/>
          </a:stretch>
        </p:blipFill>
        <p:spPr>
          <a:xfrm>
            <a:off x="1866900" y="68263"/>
            <a:ext cx="8458200" cy="6226175"/>
          </a:xfrm>
          <a:prstGeom prst="rect">
            <a:avLst/>
          </a:prstGeom>
          <a:noFill/>
        </p:spPr>
      </p:pic>
    </p:spTree>
    <p:extLst>
      <p:ext uri="{BB962C8B-B14F-4D97-AF65-F5344CB8AC3E}">
        <p14:creationId xmlns:p14="http://schemas.microsoft.com/office/powerpoint/2010/main" val="358108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1E5-1BF7-4689-9FD1-A174B3BB7C7F}"/>
              </a:ext>
            </a:extLst>
          </p:cNvPr>
          <p:cNvSpPr>
            <a:spLocks noGrp="1"/>
          </p:cNvSpPr>
          <p:nvPr>
            <p:ph type="title"/>
          </p:nvPr>
        </p:nvSpPr>
        <p:spPr/>
        <p:txBody>
          <a:bodyPr/>
          <a:lstStyle/>
          <a:p>
            <a:r>
              <a:rPr lang="en-US" dirty="0"/>
              <a:t>Determining the Class Interval Widths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6BE5E40-D92E-4C0B-B33A-1B4E66AE8D24}"/>
                  </a:ext>
                </a:extLst>
              </p:cNvPr>
              <p:cNvSpPr>
                <a:spLocks noGrp="1"/>
              </p:cNvSpPr>
              <p:nvPr>
                <p:ph type="body" sz="quarter" idx="15"/>
              </p:nvPr>
            </p:nvSpPr>
            <p:spPr>
              <a:xfrm>
                <a:off x="743576" y="1565452"/>
                <a:ext cx="10711543" cy="4191609"/>
              </a:xfrm>
            </p:spPr>
            <p:txBody>
              <a:bodyPr/>
              <a:lstStyle/>
              <a:p>
                <a:pPr>
                  <a:spcAft>
                    <a:spcPts val="1200"/>
                  </a:spcAft>
                </a:pPr>
                <a:r>
                  <a:rPr lang="en-US" sz="2000" dirty="0"/>
                  <a:t>We determine the approximate width of the classes by subtracting the smallest observation from the largest and dividing the difference by the number of classes:</a:t>
                </a:r>
              </a:p>
              <a:p>
                <a:pPr marL="914400"/>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𝐶𝑙𝑎𝑠𝑠</m:t>
                      </m:r>
                      <m:r>
                        <a:rPr lang="en-US" sz="2000" b="0" i="1" smtClean="0">
                          <a:latin typeface="Cambria Math" panose="02040503050406030204" pitchFamily="18" charset="0"/>
                        </a:rPr>
                        <m:t> </m:t>
                      </m:r>
                      <m:r>
                        <a:rPr lang="en-US" sz="2000" b="0" i="1" smtClean="0">
                          <a:latin typeface="Cambria Math" panose="02040503050406030204" pitchFamily="18" charset="0"/>
                        </a:rPr>
                        <m:t>𝑊𝑖𝑑𝑡h</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𝐿𝑎𝑟𝑔𝑒𝑠𝑡</m:t>
                          </m:r>
                          <m:r>
                            <a:rPr lang="en-US" sz="2000" b="0" i="1" smtClean="0">
                              <a:latin typeface="Cambria Math" panose="02040503050406030204" pitchFamily="18" charset="0"/>
                            </a:rPr>
                            <m:t> </m:t>
                          </m:r>
                          <m:r>
                            <a:rPr lang="en-US" sz="2000" b="0" i="1" smtClean="0">
                              <a:latin typeface="Cambria Math" panose="02040503050406030204" pitchFamily="18" charset="0"/>
                            </a:rPr>
                            <m:t>𝑂𝑏𝑠𝑒𝑟𝑣𝑎𝑡𝑖𝑜𝑛</m:t>
                          </m:r>
                          <m:r>
                            <a:rPr lang="en-US" sz="2000" b="0" i="1" smtClean="0">
                              <a:latin typeface="Cambria Math" panose="02040503050406030204" pitchFamily="18" charset="0"/>
                            </a:rPr>
                            <m:t>−</m:t>
                          </m:r>
                          <m:r>
                            <a:rPr lang="en-US" sz="2000" b="0" i="1" smtClean="0">
                              <a:latin typeface="Cambria Math" panose="02040503050406030204" pitchFamily="18" charset="0"/>
                            </a:rPr>
                            <m:t>𝑆𝑚𝑎𝑙𝑙𝑒𝑠𝑡</m:t>
                          </m:r>
                          <m:r>
                            <a:rPr lang="en-US" sz="2000" b="0" i="1" smtClean="0">
                              <a:latin typeface="Cambria Math" panose="02040503050406030204" pitchFamily="18" charset="0"/>
                            </a:rPr>
                            <m:t> </m:t>
                          </m:r>
                          <m:r>
                            <a:rPr lang="en-US" sz="2000" b="0" i="1" smtClean="0">
                              <a:latin typeface="Cambria Math" panose="02040503050406030204" pitchFamily="18" charset="0"/>
                            </a:rPr>
                            <m:t>𝑂𝑏𝑠𝑒𝑟𝑣𝑎𝑡𝑖𝑜𝑛</m:t>
                          </m:r>
                        </m:num>
                        <m:den>
                          <m:r>
                            <a:rPr lang="en-US" sz="2000" b="0" i="1" smtClean="0">
                              <a:latin typeface="Cambria Math" panose="02040503050406030204" pitchFamily="18" charset="0"/>
                            </a:rPr>
                            <m:t>𝑁𝑢𝑚𝑏𝑒𝑟</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𝐶𝑙𝑎𝑠𝑠𝑒𝑠</m:t>
                          </m:r>
                        </m:den>
                      </m:f>
                    </m:oMath>
                  </m:oMathPara>
                </a14:m>
                <a:endParaRPr lang="en-US" sz="2000" dirty="0"/>
              </a:p>
              <a:p>
                <a:pPr>
                  <a:spcAft>
                    <a:spcPts val="1200"/>
                  </a:spcAft>
                </a:pPr>
                <a:r>
                  <a:rPr lang="en-US" sz="2000" dirty="0"/>
                  <a:t>In Example 3.1, we calculated:</a:t>
                </a:r>
              </a:p>
              <a:p>
                <a:pPr marL="914400"/>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𝐶𝑙𝑎𝑠𝑠</m:t>
                      </m:r>
                      <m:r>
                        <a:rPr lang="en-US" sz="2000" b="0" i="1" smtClean="0">
                          <a:latin typeface="Cambria Math" panose="02040503050406030204" pitchFamily="18" charset="0"/>
                        </a:rPr>
                        <m:t> </m:t>
                      </m:r>
                      <m:r>
                        <a:rPr lang="en-US" sz="2000" b="0" i="1" smtClean="0">
                          <a:latin typeface="Cambria Math" panose="02040503050406030204" pitchFamily="18" charset="0"/>
                        </a:rPr>
                        <m:t>𝑊𝑖𝑑𝑡h</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99−16</m:t>
                          </m:r>
                        </m:num>
                        <m:den>
                          <m:r>
                            <a:rPr lang="en-US" sz="2000" b="0" i="1" smtClean="0">
                              <a:latin typeface="Cambria Math" panose="02040503050406030204" pitchFamily="18" charset="0"/>
                            </a:rPr>
                            <m:t>9</m:t>
                          </m:r>
                        </m:den>
                      </m:f>
                      <m:r>
                        <a:rPr lang="en-US" sz="2000" b="0" i="1" smtClean="0">
                          <a:latin typeface="Cambria Math" panose="02040503050406030204" pitchFamily="18" charset="0"/>
                        </a:rPr>
                        <m:t>=9.22 </m:t>
                      </m:r>
                      <m:r>
                        <a:rPr lang="en-US" sz="2000" b="0" i="1" smtClean="0">
                          <a:latin typeface="Cambria Math" panose="02040503050406030204" pitchFamily="18" charset="0"/>
                        </a:rPr>
                        <m:t>𝑦𝑒𝑎𝑟𝑠</m:t>
                      </m:r>
                    </m:oMath>
                  </m:oMathPara>
                </a14:m>
                <a:endParaRPr lang="en-US" sz="2000" dirty="0"/>
              </a:p>
              <a:p>
                <a:pPr>
                  <a:spcBef>
                    <a:spcPts val="1800"/>
                  </a:spcBef>
                </a:pPr>
                <a:r>
                  <a:rPr lang="en-US" sz="2000" dirty="0"/>
                  <a:t>Then, we round the class width to 10 years, making sure that the first-class interval contains the smallest observation of age 16.</a:t>
                </a:r>
              </a:p>
              <a:p>
                <a:r>
                  <a:rPr lang="en-US" sz="2000" dirty="0"/>
                  <a:t>That’s why in Example 3.1 we chose 9 classes of width 10 years each, beginning at age 10.</a:t>
                </a:r>
              </a:p>
            </p:txBody>
          </p:sp>
        </mc:Choice>
        <mc:Fallback xmlns="">
          <p:sp>
            <p:nvSpPr>
              <p:cNvPr id="3" name="Text Placeholder 2">
                <a:extLst>
                  <a:ext uri="{FF2B5EF4-FFF2-40B4-BE49-F238E27FC236}">
                    <a16:creationId xmlns:a16="http://schemas.microsoft.com/office/drawing/2014/main" id="{86BE5E40-D92E-4C0B-B33A-1B4E66AE8D24}"/>
                  </a:ext>
                </a:extLst>
              </p:cNvPr>
              <p:cNvSpPr>
                <a:spLocks noGrp="1" noRot="1" noChangeAspect="1" noMove="1" noResize="1" noEditPoints="1" noAdjustHandles="1" noChangeArrowheads="1" noChangeShapeType="1" noTextEdit="1"/>
              </p:cNvSpPr>
              <p:nvPr>
                <p:ph type="body" sz="quarter" idx="15"/>
              </p:nvPr>
            </p:nvSpPr>
            <p:spPr>
              <a:xfrm>
                <a:off x="743576" y="1565452"/>
                <a:ext cx="10711543" cy="4191609"/>
              </a:xfrm>
              <a:blipFill>
                <a:blip r:embed="rId2"/>
                <a:stretch>
                  <a:fillRect l="-1480" t="-2475"/>
                </a:stretch>
              </a:blipFill>
            </p:spPr>
            <p:txBody>
              <a:bodyPr/>
              <a:lstStyle/>
              <a:p>
                <a:r>
                  <a:rPr lang="en-US">
                    <a:noFill/>
                  </a:rPr>
                  <a:t> </a:t>
                </a:r>
              </a:p>
            </p:txBody>
          </p:sp>
        </mc:Fallback>
      </mc:AlternateContent>
    </p:spTree>
    <p:extLst>
      <p:ext uri="{BB962C8B-B14F-4D97-AF65-F5344CB8AC3E}">
        <p14:creationId xmlns:p14="http://schemas.microsoft.com/office/powerpoint/2010/main" val="422400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C5CB-7076-41C3-84F1-0F29D7518337}"/>
              </a:ext>
            </a:extLst>
          </p:cNvPr>
          <p:cNvSpPr>
            <a:spLocks noGrp="1"/>
          </p:cNvSpPr>
          <p:nvPr>
            <p:ph type="title"/>
          </p:nvPr>
        </p:nvSpPr>
        <p:spPr/>
        <p:txBody>
          <a:bodyPr/>
          <a:lstStyle/>
          <a:p>
            <a:r>
              <a:rPr lang="en-US" dirty="0"/>
              <a:t>Shapes of Histograms: Symmetry</a:t>
            </a:r>
          </a:p>
        </p:txBody>
      </p:sp>
      <p:sp>
        <p:nvSpPr>
          <p:cNvPr id="3" name="Text Placeholder 2">
            <a:extLst>
              <a:ext uri="{FF2B5EF4-FFF2-40B4-BE49-F238E27FC236}">
                <a16:creationId xmlns:a16="http://schemas.microsoft.com/office/drawing/2014/main" id="{141C4998-455F-4408-ACBE-E20527C5D01A}"/>
              </a:ext>
            </a:extLst>
          </p:cNvPr>
          <p:cNvSpPr>
            <a:spLocks noGrp="1"/>
          </p:cNvSpPr>
          <p:nvPr>
            <p:ph type="body" sz="quarter" idx="15"/>
          </p:nvPr>
        </p:nvSpPr>
        <p:spPr>
          <a:xfrm>
            <a:off x="535230" y="1239853"/>
            <a:ext cx="10711543" cy="348047"/>
          </a:xfrm>
        </p:spPr>
        <p:txBody>
          <a:bodyPr/>
          <a:lstStyle/>
          <a:p>
            <a:r>
              <a:rPr lang="en-US" dirty="0"/>
              <a:t>Three Symmetric Histograms</a:t>
            </a:r>
          </a:p>
        </p:txBody>
      </p:sp>
      <p:pic>
        <p:nvPicPr>
          <p:cNvPr id="7" name="Picture Placeholder 6" descr="Three histograms of different symmetry are shown. All three histograms have Variables along the horizontal axis and Frequency along the vertical axis and have eight bars each. In the first histogram, the two bars at the center are the highest, and the bar height continues to reduce on either side. In the second histogram, all eight bars are of equal height and extend till the highest frequency in the vertical axis. In the third histogram, the two bars on either end are the tallest and the height of the bars gradually reduce towards the center.&#10;">
            <a:extLst>
              <a:ext uri="{FF2B5EF4-FFF2-40B4-BE49-F238E27FC236}">
                <a16:creationId xmlns:a16="http://schemas.microsoft.com/office/drawing/2014/main" id="{B4FB3290-5E41-427C-BB0E-CC773999EB6E}"/>
              </a:ext>
            </a:extLst>
          </p:cNvPr>
          <p:cNvPicPr>
            <a:picLocks noGrp="1" noChangeAspect="1"/>
          </p:cNvPicPr>
          <p:nvPr>
            <p:ph type="pic" sz="quarter" idx="10"/>
          </p:nvPr>
        </p:nvPicPr>
        <p:blipFill rotWithShape="1">
          <a:blip r:embed="rId2"/>
          <a:srcRect t="83" b="83"/>
          <a:stretch/>
        </p:blipFill>
        <p:spPr>
          <a:xfrm>
            <a:off x="733425" y="2085941"/>
            <a:ext cx="10710863" cy="2468961"/>
          </a:xfrm>
        </p:spPr>
      </p:pic>
      <p:sp>
        <p:nvSpPr>
          <p:cNvPr id="5" name="Text Placeholder 4">
            <a:extLst>
              <a:ext uri="{FF2B5EF4-FFF2-40B4-BE49-F238E27FC236}">
                <a16:creationId xmlns:a16="http://schemas.microsoft.com/office/drawing/2014/main" id="{69497F82-890B-4E8F-B52B-DCA2A705DA0B}"/>
              </a:ext>
            </a:extLst>
          </p:cNvPr>
          <p:cNvSpPr>
            <a:spLocks noGrp="1"/>
          </p:cNvSpPr>
          <p:nvPr>
            <p:ph type="body" sz="quarter" idx="11"/>
          </p:nvPr>
        </p:nvSpPr>
        <p:spPr>
          <a:xfrm>
            <a:off x="732484" y="4554902"/>
            <a:ext cx="10711804" cy="1118989"/>
          </a:xfrm>
        </p:spPr>
        <p:txBody>
          <a:bodyPr/>
          <a:lstStyle/>
          <a:p>
            <a:r>
              <a:rPr lang="en-US" sz="2400" dirty="0"/>
              <a:t>A histogram is said to be </a:t>
            </a:r>
            <a:r>
              <a:rPr lang="en-US" sz="2400" b="1" dirty="0"/>
              <a:t>symmetric</a:t>
            </a:r>
            <a:r>
              <a:rPr lang="en-US" sz="2400" dirty="0"/>
              <a:t> if, when we draw a vertical line down the center of the histogram, the two sides are identical in shape and size.</a:t>
            </a:r>
          </a:p>
        </p:txBody>
      </p:sp>
    </p:spTree>
    <p:extLst>
      <p:ext uri="{BB962C8B-B14F-4D97-AF65-F5344CB8AC3E}">
        <p14:creationId xmlns:p14="http://schemas.microsoft.com/office/powerpoint/2010/main" val="159958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C5CB-7076-41C3-84F1-0F29D7518337}"/>
              </a:ext>
            </a:extLst>
          </p:cNvPr>
          <p:cNvSpPr>
            <a:spLocks noGrp="1"/>
          </p:cNvSpPr>
          <p:nvPr>
            <p:ph type="title"/>
          </p:nvPr>
        </p:nvSpPr>
        <p:spPr/>
        <p:txBody>
          <a:bodyPr/>
          <a:lstStyle/>
          <a:p>
            <a:r>
              <a:rPr lang="en-US" dirty="0"/>
              <a:t>Shapes of Histograms: Skewness</a:t>
            </a:r>
          </a:p>
        </p:txBody>
      </p:sp>
      <p:sp>
        <p:nvSpPr>
          <p:cNvPr id="3" name="Text Placeholder 2">
            <a:extLst>
              <a:ext uri="{FF2B5EF4-FFF2-40B4-BE49-F238E27FC236}">
                <a16:creationId xmlns:a16="http://schemas.microsoft.com/office/drawing/2014/main" id="{141C4998-455F-4408-ACBE-E20527C5D01A}"/>
              </a:ext>
            </a:extLst>
          </p:cNvPr>
          <p:cNvSpPr>
            <a:spLocks noGrp="1"/>
          </p:cNvSpPr>
          <p:nvPr>
            <p:ph type="body" sz="quarter" idx="15"/>
          </p:nvPr>
        </p:nvSpPr>
        <p:spPr>
          <a:xfrm>
            <a:off x="838200" y="1180272"/>
            <a:ext cx="10711543" cy="348047"/>
          </a:xfrm>
        </p:spPr>
        <p:txBody>
          <a:bodyPr/>
          <a:lstStyle/>
          <a:p>
            <a:r>
              <a:rPr lang="en-US" dirty="0"/>
              <a:t>Positively and Negatively Skewed Histograms</a:t>
            </a:r>
          </a:p>
        </p:txBody>
      </p:sp>
      <p:pic>
        <p:nvPicPr>
          <p:cNvPr id="8" name="Picture Placeholder 7" descr="A positively and negatively skewed histograms are shown. Both histograms have variable along the horizontal axis and frequency along the vertical axis, and both have eight bars each. In the first histogram, the first bar is the second smallest among all bars and the second bar is the tallest.  The height of the bars gradually reduce from the second to the eighth bar, with the last one being the smallest. In the second histogram, the first bar is the shortest and the last bar is the tallest, with the height of the bar increasing from the first to the last bar.&#10;">
            <a:extLst>
              <a:ext uri="{FF2B5EF4-FFF2-40B4-BE49-F238E27FC236}">
                <a16:creationId xmlns:a16="http://schemas.microsoft.com/office/drawing/2014/main" id="{7D7E6CA3-0CD0-48AE-B185-92C4EF346735}"/>
              </a:ext>
            </a:extLst>
          </p:cNvPr>
          <p:cNvPicPr>
            <a:picLocks noGrp="1" noChangeAspect="1"/>
          </p:cNvPicPr>
          <p:nvPr>
            <p:ph type="pic" sz="quarter" idx="10"/>
          </p:nvPr>
        </p:nvPicPr>
        <p:blipFill rotWithShape="1">
          <a:blip r:embed="rId3"/>
          <a:srcRect t="62" b="62"/>
          <a:stretch/>
        </p:blipFill>
        <p:spPr>
          <a:xfrm>
            <a:off x="2625725" y="1528319"/>
            <a:ext cx="6940550" cy="2447097"/>
          </a:xfrm>
        </p:spPr>
      </p:pic>
      <p:sp>
        <p:nvSpPr>
          <p:cNvPr id="5" name="Text Placeholder 4">
            <a:extLst>
              <a:ext uri="{FF2B5EF4-FFF2-40B4-BE49-F238E27FC236}">
                <a16:creationId xmlns:a16="http://schemas.microsoft.com/office/drawing/2014/main" id="{69497F82-890B-4E8F-B52B-DCA2A705DA0B}"/>
              </a:ext>
            </a:extLst>
          </p:cNvPr>
          <p:cNvSpPr>
            <a:spLocks noGrp="1"/>
          </p:cNvSpPr>
          <p:nvPr>
            <p:ph type="body" sz="quarter" idx="11"/>
          </p:nvPr>
        </p:nvSpPr>
        <p:spPr>
          <a:xfrm>
            <a:off x="743836" y="4323463"/>
            <a:ext cx="10711804" cy="1741017"/>
          </a:xfrm>
        </p:spPr>
        <p:txBody>
          <a:bodyPr/>
          <a:lstStyle/>
          <a:p>
            <a:r>
              <a:rPr lang="en-US" sz="2400" dirty="0"/>
              <a:t>A </a:t>
            </a:r>
            <a:r>
              <a:rPr lang="en-US" sz="2400" b="1" dirty="0"/>
              <a:t>skewed </a:t>
            </a:r>
            <a:r>
              <a:rPr lang="en-US" sz="2400" dirty="0"/>
              <a:t>histogram has one of the two tails extending more than the other one. If the longer tail is to the right, the histogram is said to be </a:t>
            </a:r>
            <a:r>
              <a:rPr lang="en-US" sz="2400" b="1" dirty="0"/>
              <a:t>positively</a:t>
            </a:r>
            <a:r>
              <a:rPr lang="en-US" sz="2400" dirty="0"/>
              <a:t> skewed, and if the longer tail is to the left, it is said to be </a:t>
            </a:r>
            <a:r>
              <a:rPr lang="en-US" sz="2400" b="1" dirty="0"/>
              <a:t>negatively</a:t>
            </a:r>
            <a:r>
              <a:rPr lang="en-US" sz="2400" dirty="0"/>
              <a:t> skewed.</a:t>
            </a:r>
          </a:p>
        </p:txBody>
      </p:sp>
    </p:spTree>
    <p:extLst>
      <p:ext uri="{BB962C8B-B14F-4D97-AF65-F5344CB8AC3E}">
        <p14:creationId xmlns:p14="http://schemas.microsoft.com/office/powerpoint/2010/main" val="95672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09ED-35A4-4E39-9192-C2EE6AD3977D}"/>
              </a:ext>
            </a:extLst>
          </p:cNvPr>
          <p:cNvSpPr>
            <a:spLocks noGrp="1"/>
          </p:cNvSpPr>
          <p:nvPr>
            <p:ph type="title"/>
          </p:nvPr>
        </p:nvSpPr>
        <p:spPr/>
        <p:txBody>
          <a:bodyPr/>
          <a:lstStyle/>
          <a:p>
            <a:r>
              <a:rPr lang="en-US" sz="3200" dirty="0"/>
              <a:t>Shapes of Histograms: Number of Modal Classes</a:t>
            </a:r>
          </a:p>
        </p:txBody>
      </p:sp>
      <p:sp>
        <p:nvSpPr>
          <p:cNvPr id="3" name="Text Placeholder 2">
            <a:extLst>
              <a:ext uri="{FF2B5EF4-FFF2-40B4-BE49-F238E27FC236}">
                <a16:creationId xmlns:a16="http://schemas.microsoft.com/office/drawing/2014/main" id="{84130CAB-10D5-44CC-AE55-3B08DF141169}"/>
              </a:ext>
            </a:extLst>
          </p:cNvPr>
          <p:cNvSpPr>
            <a:spLocks noGrp="1"/>
          </p:cNvSpPr>
          <p:nvPr>
            <p:ph type="body" sz="quarter" idx="15"/>
          </p:nvPr>
        </p:nvSpPr>
        <p:spPr>
          <a:xfrm>
            <a:off x="430551" y="1282812"/>
            <a:ext cx="3794681" cy="348047"/>
          </a:xfrm>
        </p:spPr>
        <p:txBody>
          <a:bodyPr/>
          <a:lstStyle/>
          <a:p>
            <a:r>
              <a:rPr lang="en-US" dirty="0"/>
              <a:t>A unimodal histogram</a:t>
            </a:r>
          </a:p>
        </p:txBody>
      </p:sp>
      <p:pic>
        <p:nvPicPr>
          <p:cNvPr id="9" name="Picture Placeholder 8" descr="A Unimodal histogram has Variable along the horizontal axis and Frequency along the vertical axis. Eight bars are present, with the first bar being the shortest, the bars gradually increasing in height, with the sixth bar being the tallest, and once again the bars beginning to go down in height thereon, with the eighth bar being the fifth tallest.&#10;">
            <a:extLst>
              <a:ext uri="{FF2B5EF4-FFF2-40B4-BE49-F238E27FC236}">
                <a16:creationId xmlns:a16="http://schemas.microsoft.com/office/drawing/2014/main" id="{6D96E4AE-57D0-4C90-9077-7FFBBBA53FCD}"/>
              </a:ext>
            </a:extLst>
          </p:cNvPr>
          <p:cNvPicPr>
            <a:picLocks noGrp="1" noChangeAspect="1"/>
          </p:cNvPicPr>
          <p:nvPr>
            <p:ph type="pic" sz="quarter" idx="10"/>
          </p:nvPr>
        </p:nvPicPr>
        <p:blipFill rotWithShape="1">
          <a:blip r:embed="rId2"/>
          <a:srcRect l="53" r="53"/>
          <a:stretch/>
        </p:blipFill>
        <p:spPr>
          <a:xfrm>
            <a:off x="557863" y="2245361"/>
            <a:ext cx="3540058" cy="2131074"/>
          </a:xfrm>
        </p:spPr>
      </p:pic>
      <p:sp>
        <p:nvSpPr>
          <p:cNvPr id="5" name="Text Placeholder 4">
            <a:extLst>
              <a:ext uri="{FF2B5EF4-FFF2-40B4-BE49-F238E27FC236}">
                <a16:creationId xmlns:a16="http://schemas.microsoft.com/office/drawing/2014/main" id="{99FB37F8-8704-464A-8963-4737ED7655D2}"/>
              </a:ext>
            </a:extLst>
          </p:cNvPr>
          <p:cNvSpPr>
            <a:spLocks noGrp="1"/>
          </p:cNvSpPr>
          <p:nvPr>
            <p:ph type="body" sz="quarter" idx="17"/>
          </p:nvPr>
        </p:nvSpPr>
        <p:spPr>
          <a:xfrm>
            <a:off x="4988675" y="1282813"/>
            <a:ext cx="6532958" cy="348047"/>
          </a:xfrm>
        </p:spPr>
        <p:txBody>
          <a:bodyPr/>
          <a:lstStyle/>
          <a:p>
            <a:r>
              <a:rPr lang="en-US" dirty="0"/>
              <a:t>Bimodal histograms</a:t>
            </a:r>
          </a:p>
        </p:txBody>
      </p:sp>
      <p:pic>
        <p:nvPicPr>
          <p:cNvPr id="11" name="Picture Placeholder 10" descr="Two bimodal histograms have variable along the horizontal axis and frequency along the vertical axis, and both histograms have eight bars. In the first histogram, the second bar is a peak, with the height of the bars going down in height, before increasing again, with the seventh bar being the highest and the second peak. In the second histogram, the third and sixth bars are of the same height and are the peak.&#10;">
            <a:extLst>
              <a:ext uri="{FF2B5EF4-FFF2-40B4-BE49-F238E27FC236}">
                <a16:creationId xmlns:a16="http://schemas.microsoft.com/office/drawing/2014/main" id="{19A3BA5A-9642-41B1-A4A5-1C79E8C7CC93}"/>
              </a:ext>
            </a:extLst>
          </p:cNvPr>
          <p:cNvPicPr>
            <a:picLocks noGrp="1" noChangeAspect="1"/>
          </p:cNvPicPr>
          <p:nvPr>
            <p:ph type="pic" sz="quarter" idx="16"/>
          </p:nvPr>
        </p:nvPicPr>
        <p:blipFill rotWithShape="1">
          <a:blip r:embed="rId3"/>
          <a:srcRect l="123" r="123"/>
          <a:stretch/>
        </p:blipFill>
        <p:spPr>
          <a:xfrm>
            <a:off x="4937886" y="2267306"/>
            <a:ext cx="6634536" cy="2131074"/>
          </a:xfrm>
        </p:spPr>
      </p:pic>
      <p:sp>
        <p:nvSpPr>
          <p:cNvPr id="7" name="Text Placeholder 6">
            <a:extLst>
              <a:ext uri="{FF2B5EF4-FFF2-40B4-BE49-F238E27FC236}">
                <a16:creationId xmlns:a16="http://schemas.microsoft.com/office/drawing/2014/main" id="{537A1837-C36D-4648-9660-7D083DCAC7A4}"/>
              </a:ext>
            </a:extLst>
          </p:cNvPr>
          <p:cNvSpPr>
            <a:spLocks noGrp="1"/>
          </p:cNvSpPr>
          <p:nvPr>
            <p:ph type="body" sz="quarter" idx="11"/>
          </p:nvPr>
        </p:nvSpPr>
        <p:spPr>
          <a:xfrm>
            <a:off x="799373" y="4491561"/>
            <a:ext cx="10722260" cy="1617663"/>
          </a:xfrm>
        </p:spPr>
        <p:txBody>
          <a:bodyPr/>
          <a:lstStyle/>
          <a:p>
            <a:pPr>
              <a:spcBef>
                <a:spcPts val="600"/>
              </a:spcBef>
            </a:pPr>
            <a:r>
              <a:rPr lang="en-US" sz="2400" dirty="0"/>
              <a:t>A </a:t>
            </a:r>
            <a:r>
              <a:rPr lang="en-US" sz="2400" b="1" dirty="0"/>
              <a:t>modal class </a:t>
            </a:r>
            <a:r>
              <a:rPr lang="en-US" sz="2400" dirty="0"/>
              <a:t>is the class with the largest number of observations. </a:t>
            </a:r>
          </a:p>
          <a:p>
            <a:pPr>
              <a:spcBef>
                <a:spcPts val="600"/>
              </a:spcBef>
            </a:pPr>
            <a:r>
              <a:rPr lang="en-US" sz="2400" dirty="0"/>
              <a:t>A </a:t>
            </a:r>
            <a:r>
              <a:rPr lang="en-US" sz="2400" b="1" dirty="0"/>
              <a:t>unimodal</a:t>
            </a:r>
            <a:r>
              <a:rPr lang="en-US" sz="2400" dirty="0"/>
              <a:t> histogram is one with a single peak. </a:t>
            </a:r>
          </a:p>
          <a:p>
            <a:pPr>
              <a:spcBef>
                <a:spcPts val="600"/>
              </a:spcBef>
            </a:pPr>
            <a:r>
              <a:rPr lang="en-US" sz="2400" dirty="0"/>
              <a:t>A </a:t>
            </a:r>
            <a:r>
              <a:rPr lang="en-US" sz="2400" b="1" dirty="0"/>
              <a:t>bimodal</a:t>
            </a:r>
            <a:r>
              <a:rPr lang="en-US" sz="2400" dirty="0"/>
              <a:t> histogram is one with two peaks, not necessarily equal in height. Bimodal histograms often indicate that two different distributions are present</a:t>
            </a:r>
          </a:p>
        </p:txBody>
      </p:sp>
    </p:spTree>
    <p:extLst>
      <p:ext uri="{BB962C8B-B14F-4D97-AF65-F5344CB8AC3E}">
        <p14:creationId xmlns:p14="http://schemas.microsoft.com/office/powerpoint/2010/main" val="278606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C5CB-7076-41C3-84F1-0F29D7518337}"/>
              </a:ext>
            </a:extLst>
          </p:cNvPr>
          <p:cNvSpPr>
            <a:spLocks noGrp="1"/>
          </p:cNvSpPr>
          <p:nvPr>
            <p:ph type="title"/>
          </p:nvPr>
        </p:nvSpPr>
        <p:spPr/>
        <p:txBody>
          <a:bodyPr/>
          <a:lstStyle/>
          <a:p>
            <a:r>
              <a:rPr lang="en-US" dirty="0"/>
              <a:t>Shapes of Histograms: Bell Shape</a:t>
            </a:r>
          </a:p>
        </p:txBody>
      </p:sp>
      <p:sp>
        <p:nvSpPr>
          <p:cNvPr id="3" name="Text Placeholder 2">
            <a:extLst>
              <a:ext uri="{FF2B5EF4-FFF2-40B4-BE49-F238E27FC236}">
                <a16:creationId xmlns:a16="http://schemas.microsoft.com/office/drawing/2014/main" id="{141C4998-455F-4408-ACBE-E20527C5D01A}"/>
              </a:ext>
            </a:extLst>
          </p:cNvPr>
          <p:cNvSpPr>
            <a:spLocks noGrp="1"/>
          </p:cNvSpPr>
          <p:nvPr>
            <p:ph type="body" sz="quarter" idx="15"/>
          </p:nvPr>
        </p:nvSpPr>
        <p:spPr>
          <a:xfrm>
            <a:off x="642257" y="1222625"/>
            <a:ext cx="10711543" cy="348047"/>
          </a:xfrm>
        </p:spPr>
        <p:txBody>
          <a:bodyPr/>
          <a:lstStyle/>
          <a:p>
            <a:r>
              <a:rPr lang="en-US" dirty="0"/>
              <a:t>Bell-Shaped Histogram</a:t>
            </a:r>
          </a:p>
        </p:txBody>
      </p:sp>
      <p:pic>
        <p:nvPicPr>
          <p:cNvPr id="8" name="Picture Placeholder 7" descr="A bell-shaped histogram has variable along the horizontal axis and frequency along the vertical axis. There are eight bars, with the fourth and fifth bars being the tallest and the overall trend of the bars being in the shape of a bell.&#10;">
            <a:extLst>
              <a:ext uri="{FF2B5EF4-FFF2-40B4-BE49-F238E27FC236}">
                <a16:creationId xmlns:a16="http://schemas.microsoft.com/office/drawing/2014/main" id="{79815D6D-9A85-4BA2-BDE3-DCF5FC95E623}"/>
              </a:ext>
            </a:extLst>
          </p:cNvPr>
          <p:cNvPicPr>
            <a:picLocks noGrp="1" noChangeAspect="1"/>
          </p:cNvPicPr>
          <p:nvPr>
            <p:ph type="pic" sz="quarter" idx="10"/>
          </p:nvPr>
        </p:nvPicPr>
        <p:blipFill rotWithShape="1">
          <a:blip r:embed="rId2"/>
          <a:srcRect t="90" b="90"/>
          <a:stretch/>
        </p:blipFill>
        <p:spPr>
          <a:xfrm>
            <a:off x="3145738" y="2104115"/>
            <a:ext cx="5222851" cy="2276879"/>
          </a:xfrm>
        </p:spPr>
      </p:pic>
      <p:sp>
        <p:nvSpPr>
          <p:cNvPr id="5" name="Text Placeholder 4">
            <a:extLst>
              <a:ext uri="{FF2B5EF4-FFF2-40B4-BE49-F238E27FC236}">
                <a16:creationId xmlns:a16="http://schemas.microsoft.com/office/drawing/2014/main" id="{69497F82-890B-4E8F-B52B-DCA2A705DA0B}"/>
              </a:ext>
            </a:extLst>
          </p:cNvPr>
          <p:cNvSpPr>
            <a:spLocks noGrp="1"/>
          </p:cNvSpPr>
          <p:nvPr>
            <p:ph type="body" sz="quarter" idx="11"/>
          </p:nvPr>
        </p:nvSpPr>
        <p:spPr>
          <a:xfrm>
            <a:off x="642257" y="4977658"/>
            <a:ext cx="10711804" cy="790542"/>
          </a:xfrm>
        </p:spPr>
        <p:txBody>
          <a:bodyPr/>
          <a:lstStyle/>
          <a:p>
            <a:r>
              <a:rPr lang="en-US" sz="2400" dirty="0"/>
              <a:t>A </a:t>
            </a:r>
            <a:r>
              <a:rPr lang="en-US" sz="2400" b="1" dirty="0"/>
              <a:t>bell-shaped</a:t>
            </a:r>
            <a:r>
              <a:rPr lang="en-US" sz="2400" dirty="0"/>
              <a:t> histogram is a special type of symmetric unimodal histogram. In Chapter 8, we will explain why this type of histogram is important.</a:t>
            </a:r>
          </a:p>
        </p:txBody>
      </p:sp>
    </p:spTree>
    <p:extLst>
      <p:ext uri="{BB962C8B-B14F-4D97-AF65-F5344CB8AC3E}">
        <p14:creationId xmlns:p14="http://schemas.microsoft.com/office/powerpoint/2010/main" val="1781356601"/>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18" ma:contentTypeDescription="Create a new document." ma:contentTypeScope="" ma:versionID="6b2a7157397caa02a1ce799840706cf4">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f7ec463e446db2c0a3b7b3165a862926" ns2:_="" ns3:_="">
    <xsd:import namespace="c8ecdccd-e3b0-4392-94c4-49d90f16d1d5"/>
    <xsd:import namespace="cc1e726a-7c3b-4654-9122-87de3e28a5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Topic" minOccurs="0"/>
                <xsd:element ref="ns3:SharedWithUsers" minOccurs="0"/>
                <xsd:element ref="ns3:SharedWithDetails" minOccurs="0"/>
                <xsd:element ref="ns2:MediaServiceAutoKeyPoints" minOccurs="0"/>
                <xsd:element ref="ns2:MediaServiceKeyPoints" minOccurs="0"/>
                <xsd:element ref="ns2:MediaServiceDateTaken" minOccurs="0"/>
                <xsd:element ref="ns2:Owner" minOccurs="0"/>
                <xsd:element ref="ns2:Copy" minOccurs="0"/>
                <xsd:element ref="ns2:MasterLocation_x0028_ifCopy_x003d_Yes_x0029_" minOccurs="0"/>
                <xsd:element ref="ns2:Admin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Topic" ma:index="11" nillable="true" ma:displayName="Topic" ma:default="Unassigned" ma:format="Dropdown" ma:internalName="Topic">
      <xsd:simpleType>
        <xsd:restriction base="dms:Choice">
          <xsd:enumeration value="Accessibility"/>
          <xsd:enumeration value="Archiving"/>
          <xsd:enumeration value="CenDoc"/>
          <xsd:enumeration value="Content Corrections/Reprints"/>
          <xsd:enumeration value="Content Creation"/>
          <xsd:enumeration value="Files to Printer"/>
          <xsd:enumeration value="Invoicing"/>
          <xsd:enumeration value="Partner Programs"/>
          <xsd:enumeration value="Project Management"/>
          <xsd:enumeration value="Other"/>
          <xsd:enumeration value="Unassigned"/>
          <xsd:enumeration value="Source Document Only"/>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Owner" ma:index="17" nillable="true" ma:displayName="Owner" ma:format="Dropdown" ma:internalName="Owner">
      <xsd:simpleType>
        <xsd:restriction base="dms:Choice">
          <xsd:enumeration value="Content Corrections"/>
          <xsd:enumeration value="Content Creation"/>
          <xsd:enumeration value="Content Management Services"/>
          <xsd:enumeration value="Creative Studio"/>
          <xsd:enumeration value="Digital Production"/>
          <xsd:enumeration value="Finance"/>
          <xsd:enumeration value="LCoE"/>
          <xsd:enumeration value="Manufacturing"/>
          <xsd:enumeration value="Strategic Sourcing"/>
        </xsd:restriction>
      </xsd:simpleType>
    </xsd:element>
    <xsd:element name="Copy" ma:index="18" nillable="true" ma:displayName="Copy " ma:default="0" ma:description="This is a VIP copy of a master document that is posted/available internally" ma:format="Dropdown" ma:internalName="Copy">
      <xsd:simpleType>
        <xsd:restriction base="dms:Boolean"/>
      </xsd:simpleType>
    </xsd:element>
    <xsd:element name="MasterLocation_x0028_ifCopy_x003d_Yes_x0029_" ma:index="19" nillable="true" ma:displayName="Master Location (if Copy = Yes)" ma:default="n/a" ma:description="Site/document library where master version is maintained" ma:format="Dropdown" ma:internalName="MasterLocation_x0028_ifCopy_x003d_Yes_x0029_">
      <xsd:simpleType>
        <xsd:restriction base="dms:Choice">
          <xsd:enumeration value="Catalyst / Finance"/>
          <xsd:enumeration value="Content Creation"/>
          <xsd:enumeration value="Content Management Services"/>
          <xsd:enumeration value="GPMOT"/>
          <xsd:enumeration value="LCoE"/>
          <xsd:enumeration value="Strategic Sourcing"/>
          <xsd:enumeration value="VIP Documents"/>
          <xsd:enumeration value="n/a"/>
        </xsd:restriction>
      </xsd:simpleType>
    </xsd:element>
    <xsd:element name="AdminNotes" ma:index="20" nillable="true" ma:displayName="Admin Notes" ma:format="Dropdown" ma:internalName="AdminNotes">
      <xsd:simpleType>
        <xsd:union memberTypes="dms:Text">
          <xsd:simpleType>
            <xsd:restriction base="dms:Choice">
              <xsd:enumeration value="See Source Documents"/>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AdminNotes xmlns="c8ecdccd-e3b0-4392-94c4-49d90f16d1d5" xsi:nil="true"/>
    <Topic xmlns="c8ecdccd-e3b0-4392-94c4-49d90f16d1d5">Accessibility</Topic>
    <Copy xmlns="c8ecdccd-e3b0-4392-94c4-49d90f16d1d5">true</Copy>
    <MasterLocation_x0028_ifCopy_x003d_Yes_x0029_ xmlns="c8ecdccd-e3b0-4392-94c4-49d90f16d1d5">LCoE</MasterLocation_x0028_ifCopy_x003d_Yes_x0029_>
    <Owner xmlns="c8ecdccd-e3b0-4392-94c4-49d90f16d1d5">LCoE</Owner>
  </documentManagement>
</p:properties>
</file>

<file path=customXml/itemProps1.xml><?xml version="1.0" encoding="utf-8"?>
<ds:datastoreItem xmlns:ds="http://schemas.openxmlformats.org/officeDocument/2006/customXml" ds:itemID="{72CEB1C7-5C0A-4F1C-B184-5FA4EC607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BA9BA192-EF86-48DF-982C-2C526A268392}">
  <ds:schemaRefs>
    <ds:schemaRef ds:uri="http://schemas.openxmlformats.org/package/2006/metadata/core-properties"/>
    <ds:schemaRef ds:uri="http://purl.org/dc/elements/1.1/"/>
    <ds:schemaRef ds:uri="http://www.w3.org/XML/1998/namespace"/>
    <ds:schemaRef ds:uri="http://purl.org/dc/terms/"/>
    <ds:schemaRef ds:uri="http://schemas.microsoft.com/office/2006/documentManagement/types"/>
    <ds:schemaRef ds:uri="c8ecdccd-e3b0-4392-94c4-49d90f16d1d5"/>
    <ds:schemaRef ds:uri="http://schemas.microsoft.com/office/2006/metadata/properties"/>
    <ds:schemaRef ds:uri="http://purl.org/dc/dcmitype/"/>
    <ds:schemaRef ds:uri="http://schemas.microsoft.com/office/infopath/2007/PartnerControls"/>
    <ds:schemaRef ds:uri="cc1e726a-7c3b-4654-9122-87de3e28a51c"/>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30137</TotalTime>
  <Words>4134</Words>
  <Application>Microsoft Office PowerPoint</Application>
  <PresentationFormat>Widescreen</PresentationFormat>
  <Paragraphs>435</Paragraphs>
  <Slides>48</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Arial</vt:lpstr>
      <vt:lpstr>Arial</vt:lpstr>
      <vt:lpstr>Arial Black</vt:lpstr>
      <vt:lpstr>Book Antiqua</vt:lpstr>
      <vt:lpstr>Broadway</vt:lpstr>
      <vt:lpstr>Calibri</vt:lpstr>
      <vt:lpstr>Cambria Math</vt:lpstr>
      <vt:lpstr>Helvetica</vt:lpstr>
      <vt:lpstr>Monotype Sorts</vt:lpstr>
      <vt:lpstr>MS Reference Serif</vt:lpstr>
      <vt:lpstr>Open Sans</vt:lpstr>
      <vt:lpstr>Summer Font</vt:lpstr>
      <vt:lpstr>Times New Roman</vt:lpstr>
      <vt:lpstr>Wingdings</vt:lpstr>
      <vt:lpstr>Office Theme</vt:lpstr>
      <vt:lpstr>PowerPoint Presentation</vt:lpstr>
      <vt:lpstr>The Histogram</vt:lpstr>
      <vt:lpstr>The Histogram with Data Analysis</vt:lpstr>
      <vt:lpstr>Determining the Number of Class Intervals</vt:lpstr>
      <vt:lpstr>Determining the Class Interval Widths</vt:lpstr>
      <vt:lpstr>Shapes of Histograms: Symmetry</vt:lpstr>
      <vt:lpstr>Shapes of Histograms: Skewness</vt:lpstr>
      <vt:lpstr>Shapes of Histograms: Number of Modal Classes</vt:lpstr>
      <vt:lpstr>Shapes of Histograms: Bell Shape</vt:lpstr>
      <vt:lpstr>Histograms - Stata</vt:lpstr>
      <vt:lpstr>Comparing Returns on Two Investments</vt:lpstr>
      <vt:lpstr>Business Statistics Marks</vt:lpstr>
      <vt:lpstr>Mathematical Statistics Marks</vt:lpstr>
      <vt:lpstr>Describing Time Series Data</vt:lpstr>
      <vt:lpstr>Price of Gasoline</vt:lpstr>
      <vt:lpstr>Line Charts - Stata</vt:lpstr>
      <vt:lpstr>Price of Gasoline in Constant Dollars</vt:lpstr>
      <vt:lpstr>Describing the Relationship between Two Interval Variables</vt:lpstr>
      <vt:lpstr>Relationship between Price and Size of House</vt:lpstr>
      <vt:lpstr>Scatter Diagram - Stata</vt:lpstr>
      <vt:lpstr>Patterns of Scatter Diagrams: Linearity</vt:lpstr>
      <vt:lpstr>Patterns of Scatter Diagrams: Direction</vt:lpstr>
      <vt:lpstr>Interpreting a Strong Linear Relationship</vt:lpstr>
      <vt:lpstr>Graphical Excellence</vt:lpstr>
      <vt:lpstr>PowerPoint Presentation</vt:lpstr>
      <vt:lpstr>PowerPoint Presentation</vt:lpstr>
      <vt:lpstr>PowerPoint Presentation</vt:lpstr>
      <vt:lpstr>The Best Chart Ever Drawn</vt:lpstr>
      <vt:lpstr>Graphical Deception</vt:lpstr>
      <vt:lpstr>Graphical Deception: Captions</vt:lpstr>
      <vt:lpstr>Graphical Deception: Misleading Drop</vt:lpstr>
      <vt:lpstr>Graphical Deception: Conveying Stability</vt:lpstr>
      <vt:lpstr>Graphical Deception: Distorted Bar Chart</vt:lpstr>
      <vt:lpstr>Graphical Deception: Misuse of Pictograms</vt:lpstr>
      <vt:lpstr>PowerPoint Presentation</vt:lpstr>
      <vt:lpstr>PowerPoint Presentation</vt:lpstr>
      <vt:lpstr>PowerPoint Presentation</vt:lpstr>
      <vt:lpstr>PowerPoint Presentation</vt:lpstr>
      <vt:lpstr>Stretched Stem-and-Leaf Display</vt:lpstr>
      <vt:lpstr>Stretched Stem-and-Leaf Display</vt:lpstr>
      <vt:lpstr>PowerPoint Presentation</vt:lpstr>
      <vt:lpstr>PowerPoint Presentation</vt:lpstr>
      <vt:lpstr>Stacked Bar Chart</vt:lpstr>
      <vt:lpstr>Stacked Bar Chart</vt:lpstr>
      <vt:lpstr>PowerPoint Presentation</vt:lpstr>
      <vt:lpstr>Tabular and Graphical Methods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Graphical Descriptive Techniques II</dc:title>
  <dc:creator>DCM</dc:creator>
  <cp:lastModifiedBy>Dennis McCornac</cp:lastModifiedBy>
  <cp:revision>695</cp:revision>
  <cp:lastPrinted>2016-10-03T15:29:39Z</cp:lastPrinted>
  <dcterms:created xsi:type="dcterms:W3CDTF">2019-11-14T21:20:16Z</dcterms:created>
  <dcterms:modified xsi:type="dcterms:W3CDTF">2025-09-01T05:36:41Z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SP Reprints">
    <vt:bool>false</vt:bool>
  </property>
  <property fmtid="{D5CDD505-2E9C-101B-9397-08002B2CF9AE}" pid="13" name="_SourceUrl">
    <vt:lpwstr/>
  </property>
  <property fmtid="{D5CDD505-2E9C-101B-9397-08002B2CF9AE}" pid="14" name="_SharedFileIndex">
    <vt:lpwstr/>
  </property>
  <property fmtid="{D5CDD505-2E9C-101B-9397-08002B2CF9AE}" pid="15" name="SP Production">
    <vt:bool>false</vt:bool>
  </property>
  <property fmtid="{D5CDD505-2E9C-101B-9397-08002B2CF9AE}" pid="16" name="SP Content Authoring/Dev">
    <vt:bool>false</vt:bool>
  </property>
  <property fmtid="{D5CDD505-2E9C-101B-9397-08002B2CF9AE}" pid="17" name="SP E2E">
    <vt:bool>false</vt:bool>
  </property>
</Properties>
</file>